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301" r:id="rId2"/>
    <p:sldId id="302" r:id="rId3"/>
    <p:sldId id="303" r:id="rId4"/>
    <p:sldId id="304" r:id="rId5"/>
  </p:sldIdLst>
  <p:sldSz cx="9144000" cy="6858000" type="screen4x3"/>
  <p:notesSz cx="6794500" cy="9906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16">
          <p15:clr>
            <a:srgbClr val="A4A3A4"/>
          </p15:clr>
        </p15:guide>
        <p15:guide id="2" orient="horz" pos="167">
          <p15:clr>
            <a:srgbClr val="A4A3A4"/>
          </p15:clr>
        </p15:guide>
        <p15:guide id="3" orient="horz" pos="616">
          <p15:clr>
            <a:srgbClr val="A4A3A4"/>
          </p15:clr>
        </p15:guide>
        <p15:guide id="4" orient="horz" pos="2672">
          <p15:clr>
            <a:srgbClr val="A4A3A4"/>
          </p15:clr>
        </p15:guide>
        <p15:guide id="5" orient="horz" pos="1165">
          <p15:clr>
            <a:srgbClr val="A4A3A4"/>
          </p15:clr>
        </p15:guide>
        <p15:guide id="6" pos="5551">
          <p15:clr>
            <a:srgbClr val="A4A3A4"/>
          </p15:clr>
        </p15:guide>
        <p15:guide id="7" pos="1551">
          <p15:clr>
            <a:srgbClr val="A4A3A4"/>
          </p15:clr>
        </p15:guide>
        <p15:guide id="8" pos="4178">
          <p15:clr>
            <a:srgbClr val="A4A3A4"/>
          </p15:clr>
        </p15:guide>
        <p15:guide id="9" pos="2927">
          <p15:clr>
            <a:srgbClr val="A4A3A4"/>
          </p15:clr>
        </p15:guide>
        <p15:guide id="10" pos="2809">
          <p15:clr>
            <a:srgbClr val="A4A3A4"/>
          </p15:clr>
        </p15:guide>
        <p15:guide id="11" pos="178">
          <p15:clr>
            <a:srgbClr val="A4A3A4"/>
          </p15:clr>
        </p15:guide>
        <p15:guide id="12" pos="4299">
          <p15:clr>
            <a:srgbClr val="A4A3A4"/>
          </p15:clr>
        </p15:guide>
        <p15:guide id="13" pos="143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0">
          <p15:clr>
            <a:srgbClr val="A4A3A4"/>
          </p15:clr>
        </p15:guide>
        <p15:guide id="2" pos="214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AB4C2"/>
    <a:srgbClr val="00A5EB"/>
    <a:srgbClr val="FFFFCC"/>
    <a:srgbClr val="FFFF99"/>
    <a:srgbClr val="D3E903"/>
    <a:srgbClr val="FFFF00"/>
    <a:srgbClr val="FFFFFF"/>
    <a:srgbClr val="9C9E9F"/>
    <a:srgbClr val="DDDDDD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154" autoAdjust="0"/>
    <p:restoredTop sz="94374" autoAdjust="0"/>
  </p:normalViewPr>
  <p:slideViewPr>
    <p:cSldViewPr snapToGrid="0">
      <p:cViewPr varScale="1">
        <p:scale>
          <a:sx n="47" d="100"/>
          <a:sy n="47" d="100"/>
        </p:scale>
        <p:origin x="1184" y="44"/>
      </p:cViewPr>
      <p:guideLst>
        <p:guide orient="horz" pos="3816"/>
        <p:guide orient="horz" pos="167"/>
        <p:guide orient="horz" pos="616"/>
        <p:guide orient="horz" pos="2672"/>
        <p:guide orient="horz" pos="1165"/>
        <p:guide pos="5551"/>
        <p:guide pos="1551"/>
        <p:guide pos="4178"/>
        <p:guide pos="2927"/>
        <p:guide pos="2809"/>
        <p:guide pos="178"/>
        <p:guide pos="4299"/>
        <p:guide pos="143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48" d="100"/>
          <a:sy n="48" d="100"/>
        </p:scale>
        <p:origin x="-1602" y="-90"/>
      </p:cViewPr>
      <p:guideLst>
        <p:guide orient="horz" pos="3120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GB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8100" y="0"/>
            <a:ext cx="294481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GB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2950"/>
            <a:ext cx="4953000" cy="3714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15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05350"/>
            <a:ext cx="5435600" cy="445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Textmasterformate durch Klicken bearbeiten</a:t>
            </a:r>
          </a:p>
          <a:p>
            <a:pPr lvl="1"/>
            <a:r>
              <a:rPr lang="en-GB"/>
              <a:t>Zweite Ebene</a:t>
            </a:r>
          </a:p>
          <a:p>
            <a:pPr lvl="2"/>
            <a:r>
              <a:rPr lang="en-GB"/>
              <a:t>Dritte Ebene</a:t>
            </a:r>
          </a:p>
          <a:p>
            <a:pPr lvl="3"/>
            <a:r>
              <a:rPr lang="en-GB"/>
              <a:t>Vierte Ebene</a:t>
            </a:r>
          </a:p>
          <a:p>
            <a:pPr lvl="4"/>
            <a:r>
              <a:rPr lang="en-GB"/>
              <a:t>Fünfte Ebene</a:t>
            </a:r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09113"/>
            <a:ext cx="294481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GB"/>
          </a:p>
        </p:txBody>
      </p:sp>
      <p:sp>
        <p:nvSpPr>
          <p:cNvPr id="215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8100" y="9409113"/>
            <a:ext cx="294481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4736858A-39C2-4BA9-B2EA-2EBB3C5D7C04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903430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36858A-39C2-4BA9-B2EA-2EBB3C5D7C04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53295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36858A-39C2-4BA9-B2EA-2EBB3C5D7C04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87872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36858A-39C2-4BA9-B2EA-2EBB3C5D7C04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62637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36858A-39C2-4BA9-B2EA-2EBB3C5D7C04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06013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2434" name="Rectangle 2"/>
          <p:cNvSpPr>
            <a:spLocks noChangeArrowheads="1"/>
          </p:cNvSpPr>
          <p:nvPr/>
        </p:nvSpPr>
        <p:spPr bwMode="auto">
          <a:xfrm>
            <a:off x="0" y="0"/>
            <a:ext cx="9144000" cy="900113"/>
          </a:xfrm>
          <a:prstGeom prst="rect">
            <a:avLst/>
          </a:prstGeom>
          <a:solidFill>
            <a:srgbClr val="00A6E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024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78142" y="900113"/>
            <a:ext cx="8520113" cy="485775"/>
          </a:xfrm>
        </p:spPr>
        <p:txBody>
          <a:bodyPr/>
          <a:lstStyle>
            <a:lvl1pPr marL="0" indent="0">
              <a:buFont typeface="Arial Black" pitchFamily="34" charset="0"/>
              <a:buNone/>
              <a:defRPr b="1">
                <a:solidFill>
                  <a:srgbClr val="F28E00"/>
                </a:solidFill>
              </a:defRPr>
            </a:lvl1pPr>
          </a:lstStyle>
          <a:p>
            <a:pPr lvl="0"/>
            <a:r>
              <a:rPr lang="en-US" noProof="0" dirty="0"/>
              <a:t>Click to edit Master subtitle style</a:t>
            </a:r>
            <a:endParaRPr lang="en-GB" noProof="0" dirty="0"/>
          </a:p>
        </p:txBody>
      </p:sp>
      <p:sp>
        <p:nvSpPr>
          <p:cNvPr id="402436" name="Rectangle 4"/>
          <p:cNvSpPr>
            <a:spLocks noGrp="1" noChangeArrowheads="1"/>
          </p:cNvSpPr>
          <p:nvPr>
            <p:ph type="ctrTitle" sz="quarter"/>
          </p:nvPr>
        </p:nvSpPr>
        <p:spPr>
          <a:xfrm>
            <a:off x="900113" y="0"/>
            <a:ext cx="8219281" cy="900113"/>
          </a:xfrm>
        </p:spPr>
        <p:txBody>
          <a:bodyPr anchor="b"/>
          <a:lstStyle>
            <a:lvl1pPr>
              <a:lnSpc>
                <a:spcPct val="80000"/>
              </a:lnSpc>
              <a:defRPr sz="4000"/>
            </a:lvl1pPr>
          </a:lstStyle>
          <a:p>
            <a:pPr lvl="0"/>
            <a:r>
              <a:rPr lang="en-US" noProof="0"/>
              <a:t>Click to edit Master title style</a:t>
            </a:r>
            <a:endParaRPr lang="en-GB" noProof="0"/>
          </a:p>
        </p:txBody>
      </p:sp>
      <p:pic>
        <p:nvPicPr>
          <p:cNvPr id="402441" name="Picture 9" descr="DESY-Logo-cyan-RGB_ger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554" t="-4523" r="-13409"/>
          <a:stretch>
            <a:fillRect/>
          </a:stretch>
        </p:blipFill>
        <p:spPr bwMode="auto">
          <a:xfrm>
            <a:off x="7794625" y="5684838"/>
            <a:ext cx="1149350" cy="1027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2448" name="Text Box 16"/>
          <p:cNvSpPr txBox="1">
            <a:spLocks noChangeArrowheads="1"/>
          </p:cNvSpPr>
          <p:nvPr userDrawn="1"/>
        </p:nvSpPr>
        <p:spPr bwMode="auto">
          <a:xfrm>
            <a:off x="2003425" y="2481263"/>
            <a:ext cx="28559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/>
          </a:p>
        </p:txBody>
      </p:sp>
      <p:pic>
        <p:nvPicPr>
          <p:cNvPr id="402453" name="Picture 21" descr="HG_LOGO_70_ENG_K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425" y="5949950"/>
            <a:ext cx="1473200" cy="598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5"/>
          <p:cNvSpPr>
            <a:spLocks noChangeArrowheads="1"/>
          </p:cNvSpPr>
          <p:nvPr userDrawn="1"/>
        </p:nvSpPr>
        <p:spPr bwMode="auto">
          <a:xfrm>
            <a:off x="732094" y="6463378"/>
            <a:ext cx="7062531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Ins="0" anchor="ctr"/>
          <a:lstStyle/>
          <a:p>
            <a:pPr algn="r" eaLnBrk="1" hangingPunct="1"/>
            <a:r>
              <a:rPr lang="en-GB" sz="900" b="1" dirty="0">
                <a:solidFill>
                  <a:schemeClr val="bg2"/>
                </a:solidFill>
              </a:rPr>
              <a:t>Wolfgang</a:t>
            </a:r>
            <a:r>
              <a:rPr lang="en-GB" sz="900" b="1" baseline="0" dirty="0">
                <a:solidFill>
                  <a:schemeClr val="bg2"/>
                </a:solidFill>
              </a:rPr>
              <a:t> Lohmann</a:t>
            </a:r>
            <a:r>
              <a:rPr lang="en-GB" sz="900" dirty="0">
                <a:solidFill>
                  <a:schemeClr val="bg2"/>
                </a:solidFill>
              </a:rPr>
              <a:t>  | </a:t>
            </a:r>
            <a:r>
              <a:rPr lang="en-GB" sz="900" baseline="0" dirty="0">
                <a:solidFill>
                  <a:schemeClr val="bg2"/>
                </a:solidFill>
              </a:rPr>
              <a:t> 04.04.2023 </a:t>
            </a:r>
            <a:r>
              <a:rPr lang="en-GB" sz="900" dirty="0">
                <a:solidFill>
                  <a:schemeClr val="bg2"/>
                </a:solidFill>
              </a:rPr>
              <a:t>  </a:t>
            </a:r>
            <a:r>
              <a:rPr lang="en-GB" sz="900" b="1" dirty="0">
                <a:solidFill>
                  <a:schemeClr val="bg2"/>
                </a:solidFill>
              </a:rPr>
              <a:t>Page </a:t>
            </a:r>
            <a:fld id="{ABA098E9-E6EE-44BF-9612-6777A6DF1330}" type="slidenum">
              <a:rPr lang="en-GB" sz="900" b="1">
                <a:solidFill>
                  <a:schemeClr val="bg2"/>
                </a:solidFill>
              </a:rPr>
              <a:pPr algn="r" eaLnBrk="1" hangingPunct="1"/>
              <a:t>‹#›</a:t>
            </a:fld>
            <a:endParaRPr lang="en-GB" sz="900" b="1" dirty="0">
              <a:solidFill>
                <a:schemeClr val="bg2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743400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01806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1410" name="Rectangle 2"/>
          <p:cNvSpPr>
            <a:spLocks noChangeArrowheads="1"/>
          </p:cNvSpPr>
          <p:nvPr/>
        </p:nvSpPr>
        <p:spPr bwMode="auto">
          <a:xfrm>
            <a:off x="0" y="0"/>
            <a:ext cx="9144000" cy="744538"/>
          </a:xfrm>
          <a:prstGeom prst="rect">
            <a:avLst/>
          </a:prstGeom>
          <a:solidFill>
            <a:srgbClr val="00A6E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014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82575" y="977900"/>
            <a:ext cx="8520113" cy="4792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err="1"/>
              <a:t>Textmasterformate</a:t>
            </a:r>
            <a:r>
              <a:rPr lang="en-GB" dirty="0"/>
              <a:t> </a:t>
            </a:r>
            <a:r>
              <a:rPr lang="en-GB" dirty="0" err="1"/>
              <a:t>durch</a:t>
            </a:r>
            <a:r>
              <a:rPr lang="en-GB" dirty="0"/>
              <a:t> </a:t>
            </a:r>
            <a:r>
              <a:rPr lang="en-GB" dirty="0" err="1"/>
              <a:t>Klicken</a:t>
            </a:r>
            <a:r>
              <a:rPr lang="en-GB" dirty="0"/>
              <a:t> </a:t>
            </a:r>
            <a:r>
              <a:rPr lang="en-GB" dirty="0" err="1"/>
              <a:t>bearbeiten</a:t>
            </a:r>
            <a:endParaRPr lang="en-GB" dirty="0"/>
          </a:p>
          <a:p>
            <a:pPr lvl="1"/>
            <a:r>
              <a:rPr lang="en-GB" dirty="0" err="1"/>
              <a:t>Zweite</a:t>
            </a:r>
            <a:r>
              <a:rPr lang="en-GB" dirty="0"/>
              <a:t> </a:t>
            </a:r>
            <a:r>
              <a:rPr lang="en-GB" dirty="0" err="1"/>
              <a:t>Ebene</a:t>
            </a:r>
            <a:endParaRPr lang="en-GB" dirty="0"/>
          </a:p>
        </p:txBody>
      </p:sp>
      <p:sp>
        <p:nvSpPr>
          <p:cNvPr id="401412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900113" y="103188"/>
            <a:ext cx="7912100" cy="544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err="1"/>
              <a:t>Titelmasterformat</a:t>
            </a:r>
            <a:r>
              <a:rPr lang="en-GB" dirty="0"/>
              <a:t> </a:t>
            </a:r>
            <a:r>
              <a:rPr lang="en-GB" dirty="0" err="1"/>
              <a:t>durch</a:t>
            </a:r>
            <a:r>
              <a:rPr lang="en-GB" dirty="0"/>
              <a:t> </a:t>
            </a:r>
            <a:r>
              <a:rPr lang="en-GB" dirty="0" err="1"/>
              <a:t>Klicken</a:t>
            </a:r>
            <a:r>
              <a:rPr lang="en-GB" dirty="0"/>
              <a:t> </a:t>
            </a:r>
            <a:r>
              <a:rPr lang="en-GB" dirty="0" err="1"/>
              <a:t>bearbeiten</a:t>
            </a:r>
            <a:endParaRPr lang="en-GB" dirty="0"/>
          </a:p>
        </p:txBody>
      </p:sp>
      <p:pic>
        <p:nvPicPr>
          <p:cNvPr id="401418" name="Picture 10" descr="DESY-Logo-cyan-RGB_ger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9424" t="-7854" r="-18587" b="-12566"/>
          <a:stretch>
            <a:fillRect/>
          </a:stretch>
        </p:blipFill>
        <p:spPr bwMode="auto">
          <a:xfrm>
            <a:off x="8035925" y="6099175"/>
            <a:ext cx="776288" cy="730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5" descr="CMSLogo"/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00113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7" r:id="rId3"/>
  </p:sldLayoutIdLst>
  <p:hf sldNum="0" hdr="0" ft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9pPr>
    </p:titleStyle>
    <p:bodyStyle>
      <a:lvl1pPr marL="265113" indent="-265113" algn="l" rtl="0" eaLnBrk="1" fontAlgn="base" hangingPunct="1">
        <a:spcBef>
          <a:spcPct val="0"/>
        </a:spcBef>
        <a:spcAft>
          <a:spcPct val="50000"/>
        </a:spcAft>
        <a:buClr>
          <a:srgbClr val="F28E00"/>
        </a:buClr>
        <a:buFont typeface="Arial Black" pitchFamily="34" charset="0"/>
        <a:buChar char="&gt;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628650" indent="-184150" algn="l" rtl="0" eaLnBrk="1" fontAlgn="base" hangingPunct="1">
        <a:spcBef>
          <a:spcPct val="0"/>
        </a:spcBef>
        <a:spcAft>
          <a:spcPct val="50000"/>
        </a:spcAft>
        <a:buClr>
          <a:schemeClr val="bg2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2pPr>
      <a:lvl3pPr marL="1236663" indent="-228600" algn="l" rtl="0" eaLnBrk="1" fontAlgn="base" hangingPunct="1">
        <a:spcBef>
          <a:spcPct val="0"/>
        </a:spcBef>
        <a:spcAft>
          <a:spcPct val="0"/>
        </a:spcAft>
        <a:buClr>
          <a:srgbClr val="FF9900"/>
        </a:buClr>
        <a:buFont typeface="Arial Black" pitchFamily="34" charset="0"/>
        <a:defRPr sz="1200">
          <a:solidFill>
            <a:schemeClr val="tx1"/>
          </a:solidFill>
          <a:latin typeface="+mn-lt"/>
        </a:defRPr>
      </a:lvl3pPr>
      <a:lvl4pPr marL="1644650" indent="-228600" algn="l" rtl="0" eaLnBrk="1" fontAlgn="base" hangingPunct="1">
        <a:spcBef>
          <a:spcPct val="0"/>
        </a:spcBef>
        <a:spcAft>
          <a:spcPct val="0"/>
        </a:spcAft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73" name="Rectangle 29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800" dirty="0"/>
              <a:t>ECAL Meeting at Weizmann</a:t>
            </a:r>
            <a:endParaRPr lang="de-DE" sz="2800" dirty="0"/>
          </a:p>
        </p:txBody>
      </p:sp>
      <p:sp>
        <p:nvSpPr>
          <p:cNvPr id="5" name="Text Box 13"/>
          <p:cNvSpPr txBox="1">
            <a:spLocks noChangeArrowheads="1"/>
          </p:cNvSpPr>
          <p:nvPr/>
        </p:nvSpPr>
        <p:spPr bwMode="auto">
          <a:xfrm>
            <a:off x="482659" y="2133490"/>
            <a:ext cx="8431469" cy="2308324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r>
              <a:rPr lang="en-US" sz="2400" dirty="0"/>
              <a:t> </a:t>
            </a:r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r>
              <a:rPr lang="en-GB" sz="2400" dirty="0"/>
              <a:t>Wolfgang Lohmann</a:t>
            </a:r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r>
              <a:rPr lang="en-US" sz="2400" dirty="0"/>
              <a:t>Agenda of the ECAL meeting at Weizmann</a:t>
            </a:r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1217854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3"/>
          <p:cNvSpPr txBox="1">
            <a:spLocks noChangeArrowheads="1"/>
          </p:cNvSpPr>
          <p:nvPr/>
        </p:nvSpPr>
        <p:spPr bwMode="auto">
          <a:xfrm>
            <a:off x="356265" y="971310"/>
            <a:ext cx="8431469" cy="5262979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r>
              <a:rPr lang="en-US" sz="2400" dirty="0"/>
              <a:t>The ECAL meeting is scheduled on September 7, 2 p.m. (after lunch)</a:t>
            </a:r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r>
              <a:rPr lang="en-US" sz="2400" dirty="0"/>
              <a:t> </a:t>
            </a:r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GB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</p:txBody>
      </p:sp>
      <p:sp>
        <p:nvSpPr>
          <p:cNvPr id="9" name="Rectangle 29">
            <a:extLst>
              <a:ext uri="{FF2B5EF4-FFF2-40B4-BE49-F238E27FC236}">
                <a16:creationId xmlns:a16="http://schemas.microsoft.com/office/drawing/2014/main" id="{3558F284-90D2-4A51-9444-DF6B8A686DC1}"/>
              </a:ext>
            </a:extLst>
          </p:cNvPr>
          <p:cNvSpPr>
            <a:spLocks noGrp="1" noChangeArrowheads="1"/>
          </p:cNvSpPr>
          <p:nvPr>
            <p:ph type="ctrTitle" sz="quarter"/>
          </p:nvPr>
        </p:nvSpPr>
        <p:spPr>
          <a:xfrm>
            <a:off x="900113" y="0"/>
            <a:ext cx="8220075" cy="900113"/>
          </a:xfrm>
        </p:spPr>
        <p:txBody>
          <a:bodyPr/>
          <a:lstStyle/>
          <a:p>
            <a:r>
              <a:rPr lang="en-US" sz="2800" dirty="0"/>
              <a:t>ECAL Meeting at Weizmann</a:t>
            </a:r>
            <a:endParaRPr lang="de-DE" sz="28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78C62F4-6CF1-4DDE-967A-F0A52D6D48FD}"/>
              </a:ext>
            </a:extLst>
          </p:cNvPr>
          <p:cNvSpPr txBox="1"/>
          <p:nvPr/>
        </p:nvSpPr>
        <p:spPr>
          <a:xfrm>
            <a:off x="730155" y="2405418"/>
            <a:ext cx="63120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A room is booked for us from 2 – 6 p.m. </a:t>
            </a:r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21974702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3"/>
          <p:cNvSpPr txBox="1">
            <a:spLocks noChangeArrowheads="1"/>
          </p:cNvSpPr>
          <p:nvPr/>
        </p:nvSpPr>
        <p:spPr bwMode="auto">
          <a:xfrm>
            <a:off x="356265" y="971310"/>
            <a:ext cx="8431469" cy="4893647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</p:txBody>
      </p:sp>
      <p:sp>
        <p:nvSpPr>
          <p:cNvPr id="9" name="Rectangle 29">
            <a:extLst>
              <a:ext uri="{FF2B5EF4-FFF2-40B4-BE49-F238E27FC236}">
                <a16:creationId xmlns:a16="http://schemas.microsoft.com/office/drawing/2014/main" id="{3558F284-90D2-4A51-9444-DF6B8A686DC1}"/>
              </a:ext>
            </a:extLst>
          </p:cNvPr>
          <p:cNvSpPr>
            <a:spLocks noGrp="1" noChangeArrowheads="1"/>
          </p:cNvSpPr>
          <p:nvPr>
            <p:ph type="ctrTitle" sz="quarter"/>
          </p:nvPr>
        </p:nvSpPr>
        <p:spPr>
          <a:xfrm>
            <a:off x="900113" y="0"/>
            <a:ext cx="8220075" cy="900113"/>
          </a:xfrm>
        </p:spPr>
        <p:txBody>
          <a:bodyPr/>
          <a:lstStyle/>
          <a:p>
            <a:r>
              <a:rPr lang="en-US" sz="2800" dirty="0"/>
              <a:t>ECAL Meeting at Weizmann</a:t>
            </a:r>
            <a:endParaRPr lang="de-DE" sz="28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C2FE50F-9453-44F1-A470-15C6FCEB54C4}"/>
              </a:ext>
            </a:extLst>
          </p:cNvPr>
          <p:cNvSpPr txBox="1"/>
          <p:nvPr/>
        </p:nvSpPr>
        <p:spPr>
          <a:xfrm>
            <a:off x="750626" y="1054598"/>
            <a:ext cx="7642746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Talks so far:</a:t>
            </a:r>
          </a:p>
          <a:p>
            <a:endParaRPr lang="en-US" sz="2400" dirty="0"/>
          </a:p>
          <a:p>
            <a:r>
              <a:rPr lang="en-US" sz="2000" dirty="0"/>
              <a:t>Title                                           Speaker</a:t>
            </a:r>
          </a:p>
          <a:p>
            <a:endParaRPr lang="en-US" sz="2000" dirty="0"/>
          </a:p>
          <a:p>
            <a:r>
              <a:rPr lang="de-DE" sz="2000" dirty="0"/>
              <a:t>ECAL-P </a:t>
            </a:r>
            <a:r>
              <a:rPr lang="de-DE" sz="2000" dirty="0" err="1"/>
              <a:t>Mechanical</a:t>
            </a:r>
            <a:r>
              <a:rPr lang="de-DE" sz="2000" dirty="0"/>
              <a:t> Frame,     Grzegorz </a:t>
            </a:r>
            <a:r>
              <a:rPr lang="de-DE" sz="2000" dirty="0" err="1"/>
              <a:t>Grzelak</a:t>
            </a:r>
            <a:endParaRPr lang="de-DE" sz="2000" dirty="0"/>
          </a:p>
          <a:p>
            <a:endParaRPr lang="en-US" sz="2000" dirty="0"/>
          </a:p>
          <a:p>
            <a:r>
              <a:rPr lang="de-DE" sz="2000" dirty="0"/>
              <a:t> IFIC </a:t>
            </a:r>
            <a:r>
              <a:rPr lang="de-DE" sz="2000" dirty="0" err="1"/>
              <a:t>activities</a:t>
            </a:r>
            <a:r>
              <a:rPr lang="de-DE" sz="2000" dirty="0"/>
              <a:t>,                          Adrian </a:t>
            </a:r>
            <a:r>
              <a:rPr lang="de-DE" sz="2000" dirty="0" err="1"/>
              <a:t>Irles</a:t>
            </a:r>
            <a:endParaRPr lang="de-DE" sz="2000" dirty="0"/>
          </a:p>
          <a:p>
            <a:endParaRPr lang="en-US" sz="2000" dirty="0"/>
          </a:p>
          <a:p>
            <a:r>
              <a:rPr lang="en-US" sz="2000" dirty="0"/>
              <a:t>T</a:t>
            </a:r>
            <a:r>
              <a:rPr lang="de-DE" sz="2000" dirty="0" err="1"/>
              <a:t>est</a:t>
            </a:r>
            <a:r>
              <a:rPr lang="de-DE" sz="2000" dirty="0"/>
              <a:t>-beam Analysis,                  Mihai </a:t>
            </a:r>
            <a:r>
              <a:rPr lang="de-DE" sz="2000" dirty="0" err="1"/>
              <a:t>Potlog</a:t>
            </a:r>
            <a:r>
              <a:rPr lang="de-DE" sz="2000" dirty="0"/>
              <a:t>, Dawid</a:t>
            </a:r>
          </a:p>
          <a:p>
            <a:endParaRPr lang="en-US" sz="2000" dirty="0"/>
          </a:p>
          <a:p>
            <a:r>
              <a:rPr lang="de-DE" sz="2000" dirty="0"/>
              <a:t>FLAME </a:t>
            </a:r>
            <a:r>
              <a:rPr lang="de-DE" sz="2000" dirty="0" err="1"/>
              <a:t>measurements</a:t>
            </a:r>
            <a:r>
              <a:rPr lang="de-DE" sz="2000" dirty="0"/>
              <a:t> and </a:t>
            </a:r>
          </a:p>
          <a:p>
            <a:r>
              <a:rPr lang="de-DE" sz="2000" dirty="0" err="1"/>
              <a:t>analysis</a:t>
            </a:r>
            <a:r>
              <a:rPr lang="de-DE" sz="2000" dirty="0"/>
              <a:t>,                                    Dawid</a:t>
            </a:r>
          </a:p>
          <a:p>
            <a:endParaRPr lang="en-US" sz="2000" dirty="0"/>
          </a:p>
          <a:p>
            <a:r>
              <a:rPr lang="en-US" sz="2000" dirty="0" err="1"/>
              <a:t>Optimisation</a:t>
            </a:r>
            <a:r>
              <a:rPr lang="en-US" sz="2000" dirty="0"/>
              <a:t> of the ECAL-P      Filip</a:t>
            </a:r>
          </a:p>
          <a:p>
            <a:r>
              <a:rPr lang="en-US" sz="2000" dirty="0"/>
              <a:t>readout configuration</a:t>
            </a:r>
            <a:endParaRPr lang="de-DE" sz="2000" dirty="0"/>
          </a:p>
        </p:txBody>
      </p:sp>
    </p:spTree>
    <p:extLst>
      <p:ext uri="{BB962C8B-B14F-4D97-AF65-F5344CB8AC3E}">
        <p14:creationId xmlns:p14="http://schemas.microsoft.com/office/powerpoint/2010/main" val="11006987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3"/>
          <p:cNvSpPr txBox="1">
            <a:spLocks noChangeArrowheads="1"/>
          </p:cNvSpPr>
          <p:nvPr/>
        </p:nvSpPr>
        <p:spPr bwMode="auto">
          <a:xfrm>
            <a:off x="356265" y="971310"/>
            <a:ext cx="8431469" cy="4893647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r>
              <a:rPr lang="en-US" sz="2400" dirty="0"/>
              <a:t> </a:t>
            </a:r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GB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</p:txBody>
      </p:sp>
      <p:sp>
        <p:nvSpPr>
          <p:cNvPr id="9" name="Rectangle 29">
            <a:extLst>
              <a:ext uri="{FF2B5EF4-FFF2-40B4-BE49-F238E27FC236}">
                <a16:creationId xmlns:a16="http://schemas.microsoft.com/office/drawing/2014/main" id="{3558F284-90D2-4A51-9444-DF6B8A686DC1}"/>
              </a:ext>
            </a:extLst>
          </p:cNvPr>
          <p:cNvSpPr>
            <a:spLocks noGrp="1" noChangeArrowheads="1"/>
          </p:cNvSpPr>
          <p:nvPr>
            <p:ph type="ctrTitle" sz="quarter"/>
          </p:nvPr>
        </p:nvSpPr>
        <p:spPr>
          <a:xfrm>
            <a:off x="900113" y="0"/>
            <a:ext cx="8220075" cy="900113"/>
          </a:xfrm>
        </p:spPr>
        <p:txBody>
          <a:bodyPr/>
          <a:lstStyle/>
          <a:p>
            <a:r>
              <a:rPr lang="en-US" sz="2800" dirty="0"/>
              <a:t>ECAL Meeting at Weizmann</a:t>
            </a:r>
            <a:endParaRPr lang="de-DE" sz="28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C2FE50F-9453-44F1-A470-15C6FCEB54C4}"/>
              </a:ext>
            </a:extLst>
          </p:cNvPr>
          <p:cNvSpPr txBox="1"/>
          <p:nvPr/>
        </p:nvSpPr>
        <p:spPr>
          <a:xfrm>
            <a:off x="900113" y="1239264"/>
            <a:ext cx="7642746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Suggestions:</a:t>
            </a:r>
          </a:p>
          <a:p>
            <a:endParaRPr lang="en-US" sz="2400" dirty="0"/>
          </a:p>
          <a:p>
            <a:r>
              <a:rPr lang="en-US" sz="2400" dirty="0"/>
              <a:t>Title                                        Speaker</a:t>
            </a:r>
          </a:p>
          <a:p>
            <a:endParaRPr lang="en-US" sz="2400" dirty="0"/>
          </a:p>
          <a:p>
            <a:r>
              <a:rPr lang="de-DE" sz="2400" dirty="0"/>
              <a:t>Next </a:t>
            </a:r>
            <a:r>
              <a:rPr lang="de-DE" sz="2400" dirty="0" err="1"/>
              <a:t>step</a:t>
            </a:r>
            <a:r>
              <a:rPr lang="de-DE" sz="2400" dirty="0"/>
              <a:t> in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analysis</a:t>
            </a:r>
            <a:endParaRPr lang="de-DE" sz="2400" dirty="0"/>
          </a:p>
          <a:p>
            <a:r>
              <a:rPr lang="de-DE" sz="2400" dirty="0" err="1"/>
              <a:t>of</a:t>
            </a:r>
            <a:r>
              <a:rPr lang="de-DE" sz="2400" dirty="0"/>
              <a:t> </a:t>
            </a:r>
            <a:r>
              <a:rPr lang="de-DE" sz="2400" dirty="0" err="1"/>
              <a:t>sensor</a:t>
            </a:r>
            <a:r>
              <a:rPr lang="de-DE" sz="2400" dirty="0"/>
              <a:t>  </a:t>
            </a:r>
            <a:r>
              <a:rPr lang="de-DE" sz="2400" dirty="0" err="1"/>
              <a:t>performance</a:t>
            </a:r>
            <a:r>
              <a:rPr lang="de-DE" sz="2400" dirty="0"/>
              <a:t>,         Shan</a:t>
            </a:r>
          </a:p>
          <a:p>
            <a:endParaRPr lang="de-DE" sz="2400" dirty="0"/>
          </a:p>
          <a:p>
            <a:endParaRPr lang="en-US" sz="2400" dirty="0"/>
          </a:p>
          <a:p>
            <a:r>
              <a:rPr lang="en-US" sz="2400" dirty="0"/>
              <a:t>MC simulations</a:t>
            </a:r>
            <a:r>
              <a:rPr lang="de-DE" sz="2400" dirty="0"/>
              <a:t>                       Alina, </a:t>
            </a:r>
            <a:r>
              <a:rPr lang="de-DE" sz="2400" dirty="0" err="1"/>
              <a:t>Veta</a:t>
            </a:r>
            <a:endParaRPr lang="de-DE" sz="2400" dirty="0"/>
          </a:p>
          <a:p>
            <a:endParaRPr lang="en-US" sz="2400" dirty="0"/>
          </a:p>
          <a:p>
            <a:r>
              <a:rPr lang="en-US" sz="2400" dirty="0"/>
              <a:t>…</a:t>
            </a:r>
            <a:r>
              <a:rPr lang="de-DE" sz="2400" dirty="0"/>
              <a:t>…….</a:t>
            </a:r>
          </a:p>
        </p:txBody>
      </p:sp>
    </p:spTree>
    <p:extLst>
      <p:ext uri="{BB962C8B-B14F-4D97-AF65-F5344CB8AC3E}">
        <p14:creationId xmlns:p14="http://schemas.microsoft.com/office/powerpoint/2010/main" val="3216393932"/>
      </p:ext>
    </p:extLst>
  </p:cSld>
  <p:clrMapOvr>
    <a:masterClrMapping/>
  </p:clrMapOvr>
</p:sld>
</file>

<file path=ppt/theme/theme1.xml><?xml version="1.0" encoding="utf-8"?>
<a:theme xmlns:a="http://schemas.openxmlformats.org/drawingml/2006/main" name="PPT-Vorlage_en">
  <a:themeElements>
    <a:clrScheme name="2_DESY_Vortrag_3-1 14">
      <a:dk1>
        <a:srgbClr val="000000"/>
      </a:dk1>
      <a:lt1>
        <a:srgbClr val="FFFFFF"/>
      </a:lt1>
      <a:dk2>
        <a:srgbClr val="FFFFFF"/>
      </a:dk2>
      <a:lt2>
        <a:srgbClr val="808080"/>
      </a:lt2>
      <a:accent1>
        <a:srgbClr val="00A5EB"/>
      </a:accent1>
      <a:accent2>
        <a:srgbClr val="F28E00"/>
      </a:accent2>
      <a:accent3>
        <a:srgbClr val="FFFFFF"/>
      </a:accent3>
      <a:accent4>
        <a:srgbClr val="000000"/>
      </a:accent4>
      <a:accent5>
        <a:srgbClr val="AACFF3"/>
      </a:accent5>
      <a:accent6>
        <a:srgbClr val="DB8000"/>
      </a:accent6>
      <a:hlink>
        <a:srgbClr val="00A5EB"/>
      </a:hlink>
      <a:folHlink>
        <a:srgbClr val="808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2_DESY_Vortrag_3-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13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00A5EB"/>
        </a:accent1>
        <a:accent2>
          <a:srgbClr val="F28E00"/>
        </a:accent2>
        <a:accent3>
          <a:srgbClr val="FFFFFF"/>
        </a:accent3>
        <a:accent4>
          <a:srgbClr val="000000"/>
        </a:accent4>
        <a:accent5>
          <a:srgbClr val="AACFF3"/>
        </a:accent5>
        <a:accent6>
          <a:srgbClr val="DB8000"/>
        </a:accent6>
        <a:hlink>
          <a:srgbClr val="00A5EB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14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00A5EB"/>
        </a:accent1>
        <a:accent2>
          <a:srgbClr val="F28E00"/>
        </a:accent2>
        <a:accent3>
          <a:srgbClr val="FFFFFF"/>
        </a:accent3>
        <a:accent4>
          <a:srgbClr val="000000"/>
        </a:accent4>
        <a:accent5>
          <a:srgbClr val="AACFF3"/>
        </a:accent5>
        <a:accent6>
          <a:srgbClr val="DB8000"/>
        </a:accent6>
        <a:hlink>
          <a:srgbClr val="00A5EB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PPT-Vorlage_en</Template>
  <TotalTime>0</TotalTime>
  <Words>124</Words>
  <Application>Microsoft Office PowerPoint</Application>
  <PresentationFormat>On-screen Show (4:3)</PresentationFormat>
  <Paragraphs>73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Arial Black</vt:lpstr>
      <vt:lpstr>Wingdings</vt:lpstr>
      <vt:lpstr>PPT-Vorlage_en</vt:lpstr>
      <vt:lpstr>ECAL Meeting at Weizmann</vt:lpstr>
      <vt:lpstr>ECAL Meeting at Weizmann</vt:lpstr>
      <vt:lpstr>ECAL Meeting at Weizmann</vt:lpstr>
      <vt:lpstr>ECAL Meeting at Weizmann</vt:lpstr>
    </vt:vector>
  </TitlesOfParts>
  <Company>DESY Zeuthen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BCM1F Workshop Report</dc:title>
  <dc:creator>DESY Mitarbeiter</dc:creator>
  <cp:lastModifiedBy>Lohmann, Wolfgang</cp:lastModifiedBy>
  <cp:revision>291</cp:revision>
  <dcterms:created xsi:type="dcterms:W3CDTF">2012-02-28T14:56:30Z</dcterms:created>
  <dcterms:modified xsi:type="dcterms:W3CDTF">2023-08-30T09:30:16Z</dcterms:modified>
</cp:coreProperties>
</file>