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01" r:id="rId2"/>
    <p:sldId id="302" r:id="rId3"/>
    <p:sldId id="307" r:id="rId4"/>
    <p:sldId id="308" r:id="rId5"/>
    <p:sldId id="310" r:id="rId6"/>
    <p:sldId id="309" r:id="rId7"/>
    <p:sldId id="303" r:id="rId8"/>
    <p:sldId id="304" r:id="rId9"/>
    <p:sldId id="305" r:id="rId10"/>
    <p:sldId id="306" r:id="rId11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B4C2"/>
    <a:srgbClr val="00A5EB"/>
    <a:srgbClr val="FFFFCC"/>
    <a:srgbClr val="FFFF99"/>
    <a:srgbClr val="D3E903"/>
    <a:srgbClr val="FFFF00"/>
    <a:srgbClr val="FFFFFF"/>
    <a:srgbClr val="9C9E9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4" autoAdjust="0"/>
    <p:restoredTop sz="94374" autoAdjust="0"/>
  </p:normalViewPr>
  <p:slideViewPr>
    <p:cSldViewPr snapToGrid="0">
      <p:cViewPr varScale="1">
        <p:scale>
          <a:sx n="47" d="100"/>
          <a:sy n="47" d="100"/>
        </p:scale>
        <p:origin x="1184" y="44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Textmasterformate durch Klicken bearbeiten</a:t>
            </a:r>
          </a:p>
          <a:p>
            <a:pPr lvl="1"/>
            <a:r>
              <a:rPr lang="en-GB"/>
              <a:t>Zweite Ebene</a:t>
            </a:r>
          </a:p>
          <a:p>
            <a:pPr lvl="2"/>
            <a:r>
              <a:rPr lang="en-GB"/>
              <a:t>Dritte Ebene</a:t>
            </a:r>
          </a:p>
          <a:p>
            <a:pPr lvl="3"/>
            <a:r>
              <a:rPr lang="en-GB"/>
              <a:t>Vierte Ebene</a:t>
            </a:r>
          </a:p>
          <a:p>
            <a:pPr lvl="4"/>
            <a:r>
              <a:rPr lang="en-GB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755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787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1564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089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5834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049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5101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0883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295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  <a:endParaRPr lang="en-GB" noProof="0" dirty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>
                <a:solidFill>
                  <a:schemeClr val="bg2"/>
                </a:solidFill>
              </a:rPr>
              <a:t>Wolfgang</a:t>
            </a:r>
            <a:r>
              <a:rPr lang="en-GB" sz="900" b="1" baseline="0" dirty="0">
                <a:solidFill>
                  <a:schemeClr val="bg2"/>
                </a:solidFill>
              </a:rPr>
              <a:t> Lohmann</a:t>
            </a:r>
            <a:r>
              <a:rPr lang="en-GB" sz="900" dirty="0">
                <a:solidFill>
                  <a:schemeClr val="bg2"/>
                </a:solidFill>
              </a:rPr>
              <a:t>  | </a:t>
            </a:r>
            <a:r>
              <a:rPr lang="en-GB" sz="900" baseline="0" dirty="0">
                <a:solidFill>
                  <a:schemeClr val="bg2"/>
                </a:solidFill>
              </a:rPr>
              <a:t> 04.04.2023 </a:t>
            </a:r>
            <a:r>
              <a:rPr lang="en-GB" sz="900" dirty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Textmasterformate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Titelmasterformat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ECAL meeting September 7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230832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GB" sz="2400" dirty="0"/>
              <a:t>Wolfgang Lohmann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P</a:t>
            </a:r>
            <a:r>
              <a:rPr lang="de-DE" sz="2800" dirty="0" err="1"/>
              <a:t>ublication</a:t>
            </a:r>
            <a:r>
              <a:rPr lang="de-DE" sz="2800" dirty="0"/>
              <a:t> </a:t>
            </a:r>
            <a:r>
              <a:rPr lang="de-DE" sz="2800" dirty="0" err="1"/>
              <a:t>about</a:t>
            </a:r>
            <a:r>
              <a:rPr lang="de-DE" sz="2800" dirty="0"/>
              <a:t> </a:t>
            </a:r>
            <a:r>
              <a:rPr lang="de-DE" sz="2800" dirty="0" err="1"/>
              <a:t>sensor</a:t>
            </a:r>
            <a:r>
              <a:rPr lang="de-DE" sz="2800" dirty="0"/>
              <a:t> </a:t>
            </a:r>
            <a:r>
              <a:rPr lang="de-DE" sz="2800" dirty="0" err="1"/>
              <a:t>tests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280076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4000" dirty="0"/>
              <a:t>Lets start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GB" sz="40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62948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71310"/>
            <a:ext cx="8431469" cy="452431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GB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FF5CA3-DA85-4B17-90FB-305FF8D9AAD0}"/>
              </a:ext>
            </a:extLst>
          </p:cNvPr>
          <p:cNvSpPr txBox="1"/>
          <p:nvPr/>
        </p:nvSpPr>
        <p:spPr>
          <a:xfrm>
            <a:off x="900113" y="1216046"/>
            <a:ext cx="1282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Aims</a:t>
            </a:r>
            <a:endParaRPr lang="de-DE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C605FA-1385-4F2F-B141-FEBC67BB7A46}"/>
              </a:ext>
            </a:extLst>
          </p:cNvPr>
          <p:cNvSpPr txBox="1"/>
          <p:nvPr/>
        </p:nvSpPr>
        <p:spPr>
          <a:xfrm>
            <a:off x="791570" y="2339992"/>
            <a:ext cx="738343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SzPct val="158000"/>
              <a:buFont typeface="Arial" panose="020B0604020202020204" pitchFamily="34" charset="0"/>
              <a:buChar char="•"/>
            </a:pPr>
            <a:r>
              <a:rPr lang="en-US" sz="2400" dirty="0"/>
              <a:t>Improve communication</a:t>
            </a:r>
          </a:p>
          <a:p>
            <a:pPr marL="342900" indent="-342900">
              <a:buSzPct val="158000"/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SzPct val="158000"/>
              <a:buFont typeface="Arial" panose="020B0604020202020204" pitchFamily="34" charset="0"/>
              <a:buChar char="•"/>
            </a:pPr>
            <a:r>
              <a:rPr lang="en-US" sz="2400" dirty="0"/>
              <a:t>Review the status</a:t>
            </a:r>
          </a:p>
          <a:p>
            <a:pPr marL="342900" indent="-342900">
              <a:buSzPct val="158000"/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SzPct val="158000"/>
              <a:buFont typeface="Arial" panose="020B0604020202020204" pitchFamily="34" charset="0"/>
              <a:buChar char="•"/>
            </a:pPr>
            <a:r>
              <a:rPr lang="en-US" sz="2400" dirty="0"/>
              <a:t>Define the next steps</a:t>
            </a:r>
          </a:p>
          <a:p>
            <a:pPr marL="342900" indent="-342900">
              <a:buSzPct val="158000"/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SzPct val="158000"/>
              <a:buFont typeface="Arial" panose="020B0604020202020204" pitchFamily="34" charset="0"/>
              <a:buChar char="•"/>
            </a:pPr>
            <a:r>
              <a:rPr lang="en-US" sz="2400" dirty="0"/>
              <a:t>Reconsider the schedule. </a:t>
            </a:r>
            <a:endParaRPr lang="de-DE" sz="2400" dirty="0"/>
          </a:p>
        </p:txBody>
      </p:sp>
      <p:sp>
        <p:nvSpPr>
          <p:cNvPr id="9" name="Rectangle 29">
            <a:extLst>
              <a:ext uri="{FF2B5EF4-FFF2-40B4-BE49-F238E27FC236}">
                <a16:creationId xmlns:a16="http://schemas.microsoft.com/office/drawing/2014/main" id="{1BD05A42-6285-4192-A732-2C9C01EA0B5F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ECAL meeting September 7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197470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71310"/>
            <a:ext cx="8431469" cy="452431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GB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C605FA-1385-4F2F-B141-FEBC67BB7A46}"/>
              </a:ext>
            </a:extLst>
          </p:cNvPr>
          <p:cNvSpPr txBox="1"/>
          <p:nvPr/>
        </p:nvSpPr>
        <p:spPr>
          <a:xfrm>
            <a:off x="791570" y="2339992"/>
            <a:ext cx="73834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000" dirty="0"/>
          </a:p>
        </p:txBody>
      </p:sp>
      <p:sp>
        <p:nvSpPr>
          <p:cNvPr id="9" name="Rectangle 29">
            <a:extLst>
              <a:ext uri="{FF2B5EF4-FFF2-40B4-BE49-F238E27FC236}">
                <a16:creationId xmlns:a16="http://schemas.microsoft.com/office/drawing/2014/main" id="{1BD05A42-6285-4192-A732-2C9C01EA0B5F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ECAL meeting September 7</a:t>
            </a:r>
            <a:endParaRPr lang="de-DE" sz="2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1722B3-8480-4CB4-818D-5EFEF3B6C7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99" y="1223817"/>
            <a:ext cx="9108101" cy="407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781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71310"/>
            <a:ext cx="8431469" cy="5632311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9" name="Rectangle 29">
            <a:extLst>
              <a:ext uri="{FF2B5EF4-FFF2-40B4-BE49-F238E27FC236}">
                <a16:creationId xmlns:a16="http://schemas.microsoft.com/office/drawing/2014/main" id="{1BD05A42-6285-4192-A732-2C9C01EA0B5F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ECAL meeting September 7</a:t>
            </a:r>
            <a:endParaRPr lang="de-DE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0D8F10-81E1-4678-A041-5C729217E5E6}"/>
              </a:ext>
            </a:extLst>
          </p:cNvPr>
          <p:cNvSpPr txBox="1"/>
          <p:nvPr/>
        </p:nvSpPr>
        <p:spPr>
          <a:xfrm>
            <a:off x="689211" y="984957"/>
            <a:ext cx="77655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SzPct val="140000"/>
              <a:buFont typeface="Arial" panose="020B0604020202020204" pitchFamily="34" charset="0"/>
              <a:buChar char="•"/>
            </a:pPr>
            <a:r>
              <a:rPr lang="en-US" sz="2400" dirty="0"/>
              <a:t>Mechanics: Design ready, prototyping should start</a:t>
            </a:r>
          </a:p>
          <a:p>
            <a:pPr marL="342900" indent="-342900">
              <a:buSzPct val="140000"/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SzPct val="140000"/>
              <a:buFont typeface="Arial" panose="020B0604020202020204" pitchFamily="34" charset="0"/>
              <a:buChar char="•"/>
            </a:pPr>
            <a:r>
              <a:rPr lang="en-US" sz="2400" dirty="0"/>
              <a:t>Tungsten: to be solved</a:t>
            </a:r>
          </a:p>
          <a:p>
            <a:pPr marL="342900" indent="-342900">
              <a:buSzPct val="140000"/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SzPct val="140000"/>
              <a:buFont typeface="Arial" panose="020B0604020202020204" pitchFamily="34" charset="0"/>
              <a:buChar char="•"/>
            </a:pPr>
            <a:r>
              <a:rPr lang="en-US" sz="2400" dirty="0"/>
              <a:t>Sensors: partially ordered</a:t>
            </a:r>
          </a:p>
          <a:p>
            <a:pPr marL="342900" indent="-342900">
              <a:buSzPct val="140000"/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SzPct val="140000"/>
              <a:buFont typeface="Arial" panose="020B0604020202020204" pitchFamily="34" charset="0"/>
              <a:buChar char="•"/>
            </a:pPr>
            <a:r>
              <a:rPr lang="en-US" sz="2400" dirty="0"/>
              <a:t>Sensor test: prob </a:t>
            </a:r>
            <a:r>
              <a:rPr lang="en-US" sz="2400"/>
              <a:t>card ordered</a:t>
            </a:r>
            <a:endParaRPr lang="en-US" sz="2400" dirty="0"/>
          </a:p>
          <a:p>
            <a:pPr marL="342900" indent="-342900">
              <a:buSzPct val="140000"/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SzPct val="140000"/>
              <a:buFont typeface="Arial" panose="020B0604020202020204" pitchFamily="34" charset="0"/>
              <a:buChar char="•"/>
            </a:pPr>
            <a:r>
              <a:rPr lang="en-US" sz="2400" dirty="0"/>
              <a:t>FE ASICs: in production</a:t>
            </a:r>
          </a:p>
          <a:p>
            <a:pPr marL="342900" indent="-342900">
              <a:buSzPct val="140000"/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SzPct val="140000"/>
              <a:buFont typeface="Arial" panose="020B0604020202020204" pitchFamily="34" charset="0"/>
              <a:buChar char="•"/>
            </a:pPr>
            <a:r>
              <a:rPr lang="en-US" sz="2400" dirty="0"/>
              <a:t>Assembled sensor plane: still R&amp;D for gluing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C00000"/>
                </a:solidFill>
              </a:rPr>
              <a:t>When we will have the first fully functional sensor plane for test-beam measurement?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613283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71310"/>
            <a:ext cx="8431469" cy="452431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GB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9" name="Rectangle 29">
            <a:extLst>
              <a:ext uri="{FF2B5EF4-FFF2-40B4-BE49-F238E27FC236}">
                <a16:creationId xmlns:a16="http://schemas.microsoft.com/office/drawing/2014/main" id="{1BD05A42-6285-4192-A732-2C9C01EA0B5F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ECAL meeting September 7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267507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971310"/>
            <a:ext cx="8431469" cy="452431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GB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BE0AD02-BDD4-4725-9480-E4BF831F78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810" y="1008030"/>
            <a:ext cx="6866790" cy="120834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6FF5CA3-DA85-4B17-90FB-305FF8D9AAD0}"/>
              </a:ext>
            </a:extLst>
          </p:cNvPr>
          <p:cNvSpPr txBox="1"/>
          <p:nvPr/>
        </p:nvSpPr>
        <p:spPr>
          <a:xfrm>
            <a:off x="356265" y="1007813"/>
            <a:ext cx="17181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Publication:</a:t>
            </a:r>
            <a:endParaRPr lang="de-DE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C605FA-1385-4F2F-B141-FEBC67BB7A46}"/>
              </a:ext>
            </a:extLst>
          </p:cNvPr>
          <p:cNvSpPr txBox="1"/>
          <p:nvPr/>
        </p:nvSpPr>
        <p:spPr>
          <a:xfrm>
            <a:off x="791570" y="2339992"/>
            <a:ext cx="73834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Finally we may subdivide into two papers, but many information is valid for both. </a:t>
            </a:r>
            <a:endParaRPr lang="de-DE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32D830-A2C3-4A2A-B38D-7BE1418008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5810" y="3047878"/>
            <a:ext cx="5742856" cy="3424042"/>
          </a:xfrm>
          <a:prstGeom prst="rect">
            <a:avLst/>
          </a:prstGeom>
        </p:spPr>
      </p:pic>
      <p:sp>
        <p:nvSpPr>
          <p:cNvPr id="9" name="Rectangle 29">
            <a:extLst>
              <a:ext uri="{FF2B5EF4-FFF2-40B4-BE49-F238E27FC236}">
                <a16:creationId xmlns:a16="http://schemas.microsoft.com/office/drawing/2014/main" id="{1BD05A42-6285-4192-A732-2C9C01EA0B5F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20075" cy="900113"/>
          </a:xfrm>
        </p:spPr>
        <p:txBody>
          <a:bodyPr/>
          <a:lstStyle/>
          <a:p>
            <a:r>
              <a:rPr lang="en-US" sz="2800" dirty="0"/>
              <a:t>ECAL meeting September 7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948985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P</a:t>
            </a:r>
            <a:r>
              <a:rPr lang="de-DE" sz="2800" dirty="0" err="1"/>
              <a:t>ublication</a:t>
            </a:r>
            <a:r>
              <a:rPr lang="de-DE" sz="2800" dirty="0"/>
              <a:t> </a:t>
            </a:r>
            <a:r>
              <a:rPr lang="de-DE" sz="2800" dirty="0" err="1"/>
              <a:t>about</a:t>
            </a:r>
            <a:r>
              <a:rPr lang="de-DE" sz="2800" dirty="0"/>
              <a:t> </a:t>
            </a:r>
            <a:r>
              <a:rPr lang="de-DE" sz="2800" dirty="0" err="1"/>
              <a:t>sensor</a:t>
            </a:r>
            <a:r>
              <a:rPr lang="de-DE" sz="2800" dirty="0"/>
              <a:t> </a:t>
            </a:r>
            <a:r>
              <a:rPr lang="de-DE" sz="2800" dirty="0" err="1"/>
              <a:t>tests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513139" y="985410"/>
            <a:ext cx="8431469" cy="452431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762B2B4-6A30-41E8-BD76-D03DF95FD2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029" y="1129006"/>
            <a:ext cx="4931836" cy="14313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3D4332F-262F-4DEA-921B-BDD715BDED82}"/>
              </a:ext>
            </a:extLst>
          </p:cNvPr>
          <p:cNvSpPr txBox="1"/>
          <p:nvPr/>
        </p:nvSpPr>
        <p:spPr>
          <a:xfrm>
            <a:off x="5781040" y="2221766"/>
            <a:ext cx="1391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…………</a:t>
            </a:r>
            <a:endParaRPr lang="de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80DCDA-B928-466F-B7AB-6C0497E745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163" y="2703916"/>
            <a:ext cx="5140710" cy="9638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6B863C3-2179-49D4-B6BE-5FEBCC9F3AD0}"/>
              </a:ext>
            </a:extLst>
          </p:cNvPr>
          <p:cNvSpPr txBox="1"/>
          <p:nvPr/>
        </p:nvSpPr>
        <p:spPr>
          <a:xfrm>
            <a:off x="5506720" y="5759901"/>
            <a:ext cx="1391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…………</a:t>
            </a:r>
            <a:endParaRPr lang="de-D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61D749-CA39-44FF-A4C4-B21C5DBD9373}"/>
              </a:ext>
            </a:extLst>
          </p:cNvPr>
          <p:cNvSpPr txBox="1"/>
          <p:nvPr/>
        </p:nvSpPr>
        <p:spPr>
          <a:xfrm>
            <a:off x="5823873" y="4506667"/>
            <a:ext cx="1391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…………</a:t>
            </a:r>
            <a:endParaRPr lang="de-D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1A4A7E-CB5E-4E98-9CF8-1F53B781DD56}"/>
              </a:ext>
            </a:extLst>
          </p:cNvPr>
          <p:cNvSpPr txBox="1"/>
          <p:nvPr/>
        </p:nvSpPr>
        <p:spPr>
          <a:xfrm>
            <a:off x="5993897" y="3358488"/>
            <a:ext cx="1391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…………</a:t>
            </a:r>
            <a:endParaRPr lang="de-D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8FCBAE-CD6D-4D13-8376-029EA96D04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163" y="3881377"/>
            <a:ext cx="5015326" cy="96384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4D9003-69F1-4ACA-9F4B-BC094CFE25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3162" y="5058838"/>
            <a:ext cx="4900225" cy="1066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039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P</a:t>
            </a:r>
            <a:r>
              <a:rPr lang="de-DE" sz="2800" dirty="0" err="1"/>
              <a:t>ublication</a:t>
            </a:r>
            <a:r>
              <a:rPr lang="de-DE" sz="2800" dirty="0"/>
              <a:t> </a:t>
            </a:r>
            <a:r>
              <a:rPr lang="de-DE" sz="2800" dirty="0" err="1"/>
              <a:t>about</a:t>
            </a:r>
            <a:r>
              <a:rPr lang="de-DE" sz="2800" dirty="0"/>
              <a:t> </a:t>
            </a:r>
            <a:r>
              <a:rPr lang="de-DE" sz="2800" dirty="0" err="1"/>
              <a:t>sensor</a:t>
            </a:r>
            <a:r>
              <a:rPr lang="de-DE" sz="2800" dirty="0"/>
              <a:t> </a:t>
            </a:r>
            <a:r>
              <a:rPr lang="de-DE" sz="2800" dirty="0" err="1"/>
              <a:t>tests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31859" y="982176"/>
            <a:ext cx="8431469" cy="4893647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GB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6A934F1-1BC2-4E21-97DE-13AF81730F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113" y="1137921"/>
            <a:ext cx="5647981" cy="257019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5204565-A013-4D25-9A7B-B144D6E037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0113" y="3863858"/>
            <a:ext cx="5708020" cy="99262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8DB305B-F02D-47A5-9054-51F3DAFC8FCD}"/>
              </a:ext>
            </a:extLst>
          </p:cNvPr>
          <p:cNvSpPr txBox="1"/>
          <p:nvPr/>
        </p:nvSpPr>
        <p:spPr>
          <a:xfrm rot="1314936">
            <a:off x="6794388" y="2598019"/>
            <a:ext cx="18350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Very little change since March</a:t>
            </a:r>
            <a:endParaRPr lang="de-D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906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P</a:t>
            </a:r>
            <a:r>
              <a:rPr lang="de-DE" sz="2800" dirty="0" err="1"/>
              <a:t>ublication</a:t>
            </a:r>
            <a:r>
              <a:rPr lang="de-DE" sz="2800" dirty="0"/>
              <a:t> </a:t>
            </a:r>
            <a:r>
              <a:rPr lang="de-DE" sz="2800" dirty="0" err="1"/>
              <a:t>about</a:t>
            </a:r>
            <a:r>
              <a:rPr lang="de-DE" sz="2800" dirty="0"/>
              <a:t> </a:t>
            </a:r>
            <a:r>
              <a:rPr lang="de-DE" sz="2800" dirty="0" err="1"/>
              <a:t>sensor</a:t>
            </a:r>
            <a:r>
              <a:rPr lang="de-DE" sz="2800" dirty="0"/>
              <a:t> </a:t>
            </a:r>
            <a:r>
              <a:rPr lang="de-DE" sz="2800" dirty="0" err="1"/>
              <a:t>tests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56265" y="1026050"/>
            <a:ext cx="8431469" cy="5262979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/>
              <a:t>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GB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171DDC-9FB2-4BBF-8F13-986E6BC2A5B8}"/>
              </a:ext>
            </a:extLst>
          </p:cNvPr>
          <p:cNvSpPr txBox="1"/>
          <p:nvPr/>
        </p:nvSpPr>
        <p:spPr>
          <a:xfrm>
            <a:off x="732393" y="1280050"/>
            <a:ext cx="79044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Still Missing:</a:t>
            </a:r>
          </a:p>
          <a:p>
            <a:endParaRPr lang="en-US" sz="2000" dirty="0"/>
          </a:p>
          <a:p>
            <a:pPr marL="342900" indent="-342900">
              <a:buFontTx/>
              <a:buChar char="-"/>
            </a:pPr>
            <a:r>
              <a:rPr lang="en-US" sz="2000" dirty="0"/>
              <a:t>Details for gluing the Kapton traces to the silicon pads</a:t>
            </a:r>
          </a:p>
          <a:p>
            <a:endParaRPr lang="en-US" sz="2000" dirty="0"/>
          </a:p>
          <a:p>
            <a:pPr marL="342900" indent="-342900">
              <a:buFontTx/>
              <a:buChar char="-"/>
            </a:pPr>
            <a:r>
              <a:rPr lang="en-US" sz="2000" dirty="0"/>
              <a:t>Scheme of the readout and trigger</a:t>
            </a:r>
          </a:p>
          <a:p>
            <a:pPr marL="342900" indent="-342900">
              <a:buFontTx/>
              <a:buChar char="-"/>
            </a:pPr>
            <a:endParaRPr lang="en-US" sz="2000" dirty="0"/>
          </a:p>
          <a:p>
            <a:pPr marL="342900" indent="-342900">
              <a:buFontTx/>
              <a:buChar char="-"/>
            </a:pPr>
            <a:r>
              <a:rPr lang="en-US" sz="2000" dirty="0"/>
              <a:t>Results, Results, Results……….</a:t>
            </a:r>
          </a:p>
          <a:p>
            <a:pPr marL="342900" indent="-342900">
              <a:buFontTx/>
              <a:buChar char="-"/>
            </a:pPr>
            <a:r>
              <a:rPr lang="en-US" sz="2000" dirty="0"/>
              <a:t>Homogeneity of the response                     (calibration), cross talk analysis (quantitatively), simulation of the response (good progress made by Kamil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865238795"/>
      </p:ext>
    </p:extLst>
  </p:cSld>
  <p:clrMapOvr>
    <a:masterClrMapping/>
  </p:clrMapOvr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206</Words>
  <Application>Microsoft Office PowerPoint</Application>
  <PresentationFormat>On-screen Show (4:3)</PresentationFormat>
  <Paragraphs>150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Arial Black</vt:lpstr>
      <vt:lpstr>Wingdings</vt:lpstr>
      <vt:lpstr>PPT-Vorlage_en</vt:lpstr>
      <vt:lpstr>ECAL meeting September 7</vt:lpstr>
      <vt:lpstr>ECAL meeting September 7</vt:lpstr>
      <vt:lpstr>ECAL meeting September 7</vt:lpstr>
      <vt:lpstr>ECAL meeting September 7</vt:lpstr>
      <vt:lpstr>ECAL meeting September 7</vt:lpstr>
      <vt:lpstr>ECAL meeting September 7</vt:lpstr>
      <vt:lpstr>Publication about sensor tests</vt:lpstr>
      <vt:lpstr>Publication about sensor tests</vt:lpstr>
      <vt:lpstr>Publication about sensor tests</vt:lpstr>
      <vt:lpstr>Publication about sensor tests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Lohmann, Wolfgang</cp:lastModifiedBy>
  <cp:revision>290</cp:revision>
  <dcterms:created xsi:type="dcterms:W3CDTF">2012-02-28T14:56:30Z</dcterms:created>
  <dcterms:modified xsi:type="dcterms:W3CDTF">2023-09-07T08:00:13Z</dcterms:modified>
</cp:coreProperties>
</file>