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Default Extension="xml" ContentType="application/xml"/>
  <Override PartName="/ppt/notesMasters/notesMaster1.xml" ContentType="application/vnd.openxmlformats-officedocument.presentationml.notesMaster+xml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ppt/tags/tag47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45.xml" ContentType="application/vnd.openxmlformats-officedocument.presentationml.tags+xml"/>
  <Override PartName="/ppt/tags/tag54.xml" ContentType="application/vnd.openxmlformats-officedocument.presentationml.tags+xml"/>
  <Override PartName="/ppt/tags/tag63.xml" ContentType="application/vnd.openxmlformats-officedocument.presentationml.tags+xml"/>
  <Override PartName="/ppt/tags/tag65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tags/tag52.xml" ContentType="application/vnd.openxmlformats-officedocument.presentationml.tags+xml"/>
  <Override PartName="/ppt/tags/tag61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Default Extension="emf" ContentType="image/x-emf"/>
  <Override PartName="/ppt/tags/tag39.xml" ContentType="application/vnd.openxmlformats-officedocument.presentationml.tags+xml"/>
  <Override PartName="/ppt/tags/tag59.xml" ContentType="application/vnd.openxmlformats-officedocument.presentationml.tag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Override PartName="/ppt/tags/tag66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tags/tag64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Default Extension="vml" ContentType="application/vnd.openxmlformats-officedocument.vmlDrawing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6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08" r:id="rId3"/>
    <p:sldId id="275" r:id="rId4"/>
    <p:sldId id="309" r:id="rId5"/>
    <p:sldId id="313" r:id="rId6"/>
    <p:sldId id="320" r:id="rId7"/>
    <p:sldId id="315" r:id="rId8"/>
    <p:sldId id="311" r:id="rId9"/>
    <p:sldId id="314" r:id="rId10"/>
    <p:sldId id="310" r:id="rId11"/>
    <p:sldId id="319" r:id="rId12"/>
    <p:sldId id="316" r:id="rId13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624E"/>
    <a:srgbClr val="EAFFC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745" autoAdjust="0"/>
    <p:restoredTop sz="91228" autoAdjust="0"/>
  </p:normalViewPr>
  <p:slideViewPr>
    <p:cSldViewPr>
      <p:cViewPr>
        <p:scale>
          <a:sx n="50" d="100"/>
          <a:sy n="50" d="100"/>
        </p:scale>
        <p:origin x="-960" y="-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9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25.emf"/><Relationship Id="rId1" Type="http://schemas.openxmlformats.org/officeDocument/2006/relationships/image" Target="../media/image39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25.emf"/><Relationship Id="rId1" Type="http://schemas.openxmlformats.org/officeDocument/2006/relationships/image" Target="../media/image39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image" Target="../media/image4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image" Target="../media/image55.emf"/><Relationship Id="rId5" Type="http://schemas.openxmlformats.org/officeDocument/2006/relationships/image" Target="../media/image51.emf"/><Relationship Id="rId4" Type="http://schemas.openxmlformats.org/officeDocument/2006/relationships/image" Target="../media/image5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D220B0-7977-45BD-ADD6-1A375CEB30D9}" type="datetimeFigureOut">
              <a:rPr lang="de-DE" smtClean="0"/>
              <a:pPr/>
              <a:t>27.09.2011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AD4A39-4B00-4A81-B2A7-C84DEBA176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Perhaps kill canonical </a:t>
            </a:r>
            <a:r>
              <a:rPr lang="en-US" dirty="0" err="1" smtClean="0"/>
              <a:t>n_s</a:t>
            </a:r>
            <a:r>
              <a:rPr lang="en-US" dirty="0" smtClean="0"/>
              <a:t>,</a:t>
            </a:r>
            <a:r>
              <a:rPr lang="en-US" baseline="0" dirty="0" smtClean="0"/>
              <a:t> no need to motivate slow-roll here really?????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D4A39-4B00-4A81-B2A7-C84DEBA1769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Strong coupling, show cutoff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D4A39-4B00-4A81-B2A7-C84DEBA1769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Strong coupling, show cutoff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D4A39-4B00-4A81-B2A7-C84DEBA1769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Perhaps take out</a:t>
            </a:r>
            <a:r>
              <a:rPr lang="en-US" baseline="0" dirty="0" smtClean="0"/>
              <a:t> if time gets short….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D4A39-4B00-4A81-B2A7-C84DEBA1769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FDD2E-1933-42ED-9D97-D918C11A1CD9}" type="datetimeFigureOut">
              <a:rPr lang="fr-FR"/>
              <a:pPr>
                <a:defRPr/>
              </a:pPr>
              <a:t>27/09/2011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8DEFE-0A39-474C-9C9D-122B1BF20164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95F28-7E9E-4D40-B433-C604F0906A27}" type="datetimeFigureOut">
              <a:rPr lang="fr-FR"/>
              <a:pPr>
                <a:defRPr/>
              </a:pPr>
              <a:t>27/09/2011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C459D-43FC-42E7-82C7-69F30F18224B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B957D-E026-414E-A1D0-8BAF87ECCCE0}" type="datetimeFigureOut">
              <a:rPr lang="fr-FR"/>
              <a:pPr>
                <a:defRPr/>
              </a:pPr>
              <a:t>27/09/2011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3D2FA-5F9C-4632-8D24-4FEE303A83FB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4F547-9FB5-446C-988B-9F24F6E67F30}" type="datetimeFigureOut">
              <a:rPr lang="fr-FR"/>
              <a:pPr>
                <a:defRPr/>
              </a:pPr>
              <a:t>27/09/2011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D26C5-C192-4DDA-AB9A-2F30E4820028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B35D3-C8F0-4BB7-BA27-F9C907684CBE}" type="datetimeFigureOut">
              <a:rPr lang="fr-FR"/>
              <a:pPr>
                <a:defRPr/>
              </a:pPr>
              <a:t>27/09/2011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36688-6AB8-4583-A697-F6CEBEB22FAB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43B4F-7DCA-4688-8E73-B2A19772BDE8}" type="datetimeFigureOut">
              <a:rPr lang="fr-FR"/>
              <a:pPr>
                <a:defRPr/>
              </a:pPr>
              <a:t>27/09/2011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C51C6-5228-41D6-B054-744829F8D417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904B5-9754-4339-AFD1-10B755A577B5}" type="datetimeFigureOut">
              <a:rPr lang="fr-FR"/>
              <a:pPr>
                <a:defRPr/>
              </a:pPr>
              <a:t>27/09/2011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8FDBA-1513-4CBE-9E9B-E21118C1CE4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40098-88ED-46D2-BB50-93359CC5936A}" type="datetimeFigureOut">
              <a:rPr lang="fr-FR"/>
              <a:pPr>
                <a:defRPr/>
              </a:pPr>
              <a:t>27/09/2011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12AE7-E92D-4C57-A367-F42106DD95C7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333D7-220C-47C0-A06E-E123A9240DBD}" type="datetimeFigureOut">
              <a:rPr lang="fr-FR"/>
              <a:pPr>
                <a:defRPr/>
              </a:pPr>
              <a:t>27/09/2011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2617F-660A-48E8-9265-17AC862EF1C8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EADF6-1432-41AF-A790-65614C728824}" type="datetimeFigureOut">
              <a:rPr lang="fr-FR"/>
              <a:pPr>
                <a:defRPr/>
              </a:pPr>
              <a:t>27/09/2011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83BDF-2E73-4D35-944E-1D9EE01EC058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EAAD3-98F3-43F3-BAEC-E97174D86C16}" type="datetimeFigureOut">
              <a:rPr lang="fr-FR"/>
              <a:pPr>
                <a:defRPr/>
              </a:pPr>
              <a:t>27/09/2011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8686D-9AC2-4022-8DF7-77D681CA4DB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9BB0B7E-C0AF-454B-98B5-8015DF9AE131}" type="datetimeFigureOut">
              <a:rPr lang="fr-FR"/>
              <a:pPr>
                <a:defRPr/>
              </a:pPr>
              <a:t>27/09/2011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4CA4C5-C413-4D8A-87BC-2BB55DFFA6D9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tags" Target="../tags/tag57.xml"/><Relationship Id="rId7" Type="http://schemas.openxmlformats.org/officeDocument/2006/relationships/image" Target="../media/image2.jpeg"/><Relationship Id="rId12" Type="http://schemas.openxmlformats.org/officeDocument/2006/relationships/image" Target="../media/image54.png"/><Relationship Id="rId2" Type="http://schemas.openxmlformats.org/officeDocument/2006/relationships/tags" Target="../tags/tag56.xml"/><Relationship Id="rId1" Type="http://schemas.openxmlformats.org/officeDocument/2006/relationships/vmlDrawing" Target="../drawings/vmlDrawing5.vml"/><Relationship Id="rId6" Type="http://schemas.openxmlformats.org/officeDocument/2006/relationships/slideLayout" Target="../slideLayouts/slideLayout2.xml"/><Relationship Id="rId11" Type="http://schemas.openxmlformats.org/officeDocument/2006/relationships/oleObject" Target="../embeddings/oleObject10.bin"/><Relationship Id="rId5" Type="http://schemas.openxmlformats.org/officeDocument/2006/relationships/tags" Target="../tags/tag59.xml"/><Relationship Id="rId10" Type="http://schemas.openxmlformats.org/officeDocument/2006/relationships/image" Target="../media/image53.png"/><Relationship Id="rId4" Type="http://schemas.openxmlformats.org/officeDocument/2006/relationships/tags" Target="../tags/tag58.xml"/><Relationship Id="rId9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oleObject" Target="../embeddings/oleObject14.bin"/><Relationship Id="rId18" Type="http://schemas.openxmlformats.org/officeDocument/2006/relationships/image" Target="../media/image53.png"/><Relationship Id="rId3" Type="http://schemas.openxmlformats.org/officeDocument/2006/relationships/tags" Target="../tags/tag61.xml"/><Relationship Id="rId7" Type="http://schemas.openxmlformats.org/officeDocument/2006/relationships/tags" Target="../tags/tag65.xml"/><Relationship Id="rId12" Type="http://schemas.openxmlformats.org/officeDocument/2006/relationships/oleObject" Target="../embeddings/oleObject13.bin"/><Relationship Id="rId17" Type="http://schemas.openxmlformats.org/officeDocument/2006/relationships/image" Target="../media/image35.png"/><Relationship Id="rId2" Type="http://schemas.openxmlformats.org/officeDocument/2006/relationships/tags" Target="../tags/tag60.xml"/><Relationship Id="rId16" Type="http://schemas.openxmlformats.org/officeDocument/2006/relationships/image" Target="../media/image60.png"/><Relationship Id="rId20" Type="http://schemas.openxmlformats.org/officeDocument/2006/relationships/image" Target="../media/image61.png"/><Relationship Id="rId1" Type="http://schemas.openxmlformats.org/officeDocument/2006/relationships/vmlDrawing" Target="../drawings/vmlDrawing6.vml"/><Relationship Id="rId6" Type="http://schemas.openxmlformats.org/officeDocument/2006/relationships/tags" Target="../tags/tag64.xml"/><Relationship Id="rId11" Type="http://schemas.openxmlformats.org/officeDocument/2006/relationships/oleObject" Target="../embeddings/oleObject12.bin"/><Relationship Id="rId5" Type="http://schemas.openxmlformats.org/officeDocument/2006/relationships/tags" Target="../tags/tag63.xml"/><Relationship Id="rId15" Type="http://schemas.openxmlformats.org/officeDocument/2006/relationships/image" Target="../media/image59.png"/><Relationship Id="rId10" Type="http://schemas.openxmlformats.org/officeDocument/2006/relationships/oleObject" Target="../embeddings/oleObject11.bin"/><Relationship Id="rId19" Type="http://schemas.openxmlformats.org/officeDocument/2006/relationships/oleObject" Target="../embeddings/oleObject15.bin"/><Relationship Id="rId4" Type="http://schemas.openxmlformats.org/officeDocument/2006/relationships/tags" Target="../tags/tag62.xml"/><Relationship Id="rId9" Type="http://schemas.openxmlformats.org/officeDocument/2006/relationships/image" Target="../media/image2.jpeg"/><Relationship Id="rId14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13" Type="http://schemas.openxmlformats.org/officeDocument/2006/relationships/image" Target="../media/image7.pn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5.png"/><Relationship Id="rId5" Type="http://schemas.openxmlformats.org/officeDocument/2006/relationships/tags" Target="../tags/tag5.xml"/><Relationship Id="rId15" Type="http://schemas.openxmlformats.org/officeDocument/2006/relationships/image" Target="../media/image9.jpeg"/><Relationship Id="rId10" Type="http://schemas.openxmlformats.org/officeDocument/2006/relationships/image" Target="../media/image4.png"/><Relationship Id="rId4" Type="http://schemas.openxmlformats.org/officeDocument/2006/relationships/tags" Target="../tags/tag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3.png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tags" Target="../tags/tag8.xml"/><Relationship Id="rId16" Type="http://schemas.openxmlformats.org/officeDocument/2006/relationships/image" Target="../media/image16.png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image" Target="../media/image11.png"/><Relationship Id="rId5" Type="http://schemas.openxmlformats.org/officeDocument/2006/relationships/tags" Target="../tags/tag11.xml"/><Relationship Id="rId15" Type="http://schemas.openxmlformats.org/officeDocument/2006/relationships/image" Target="../media/image15.jpeg"/><Relationship Id="rId10" Type="http://schemas.openxmlformats.org/officeDocument/2006/relationships/image" Target="../media/image10.png"/><Relationship Id="rId4" Type="http://schemas.openxmlformats.org/officeDocument/2006/relationships/tags" Target="../tags/tag10.xml"/><Relationship Id="rId9" Type="http://schemas.openxmlformats.org/officeDocument/2006/relationships/image" Target="../media/image2.jpe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20.png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tags" Target="../tags/tag15.xml"/><Relationship Id="rId16" Type="http://schemas.openxmlformats.org/officeDocument/2006/relationships/image" Target="../media/image23.png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../media/image18.png"/><Relationship Id="rId5" Type="http://schemas.openxmlformats.org/officeDocument/2006/relationships/tags" Target="../tags/tag18.xml"/><Relationship Id="rId15" Type="http://schemas.openxmlformats.org/officeDocument/2006/relationships/image" Target="../media/image22.png"/><Relationship Id="rId10" Type="http://schemas.openxmlformats.org/officeDocument/2006/relationships/image" Target="../media/image2.jpeg"/><Relationship Id="rId4" Type="http://schemas.openxmlformats.org/officeDocument/2006/relationships/tags" Target="../tags/tag17.xml"/><Relationship Id="rId9" Type="http://schemas.openxmlformats.org/officeDocument/2006/relationships/notesSlide" Target="../notesSlides/notesSlide1.xml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image" Target="../media/image27.png"/><Relationship Id="rId18" Type="http://schemas.openxmlformats.org/officeDocument/2006/relationships/image" Target="../media/image21.png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12" Type="http://schemas.openxmlformats.org/officeDocument/2006/relationships/image" Target="../media/image18.png"/><Relationship Id="rId17" Type="http://schemas.openxmlformats.org/officeDocument/2006/relationships/image" Target="../media/image20.png"/><Relationship Id="rId2" Type="http://schemas.openxmlformats.org/officeDocument/2006/relationships/tags" Target="../tags/tag21.xml"/><Relationship Id="rId16" Type="http://schemas.openxmlformats.org/officeDocument/2006/relationships/image" Target="../media/image19.png"/><Relationship Id="rId20" Type="http://schemas.openxmlformats.org/officeDocument/2006/relationships/image" Target="../media/image29.png"/><Relationship Id="rId1" Type="http://schemas.openxmlformats.org/officeDocument/2006/relationships/vmlDrawing" Target="../drawings/vmlDrawing1.vml"/><Relationship Id="rId6" Type="http://schemas.openxmlformats.org/officeDocument/2006/relationships/tags" Target="../tags/tag25.xml"/><Relationship Id="rId11" Type="http://schemas.openxmlformats.org/officeDocument/2006/relationships/image" Target="../media/image26.png"/><Relationship Id="rId5" Type="http://schemas.openxmlformats.org/officeDocument/2006/relationships/tags" Target="../tags/tag24.xml"/><Relationship Id="rId15" Type="http://schemas.openxmlformats.org/officeDocument/2006/relationships/image" Target="../media/image28.png"/><Relationship Id="rId10" Type="http://schemas.openxmlformats.org/officeDocument/2006/relationships/image" Target="../media/image2.jpeg"/><Relationship Id="rId19" Type="http://schemas.openxmlformats.org/officeDocument/2006/relationships/image" Target="../media/image13.png"/><Relationship Id="rId4" Type="http://schemas.openxmlformats.org/officeDocument/2006/relationships/tags" Target="../tags/tag23.xml"/><Relationship Id="rId9" Type="http://schemas.openxmlformats.org/officeDocument/2006/relationships/slideLayout" Target="../slideLayouts/slideLayout2.xml"/><Relationship Id="rId1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tags" Target="../tags/tag29.xml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image" Target="../media/image2.jpeg"/><Relationship Id="rId5" Type="http://schemas.openxmlformats.org/officeDocument/2006/relationships/tags" Target="../tags/tag32.xml"/><Relationship Id="rId15" Type="http://schemas.openxmlformats.org/officeDocument/2006/relationships/image" Target="../media/image33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37.png"/><Relationship Id="rId4" Type="http://schemas.openxmlformats.org/officeDocument/2006/relationships/tags" Target="../tags/tag31.xml"/><Relationship Id="rId9" Type="http://schemas.openxmlformats.org/officeDocument/2006/relationships/tags" Target="../tags/tag36.xml"/><Relationship Id="rId1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oleObject" Target="../embeddings/oleObject2.bin"/><Relationship Id="rId18" Type="http://schemas.openxmlformats.org/officeDocument/2006/relationships/image" Target="../media/image44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image" Target="../media/image41.png"/><Relationship Id="rId17" Type="http://schemas.openxmlformats.org/officeDocument/2006/relationships/image" Target="../media/image43.png"/><Relationship Id="rId2" Type="http://schemas.openxmlformats.org/officeDocument/2006/relationships/tags" Target="../tags/tag37.xml"/><Relationship Id="rId16" Type="http://schemas.openxmlformats.org/officeDocument/2006/relationships/image" Target="../media/image42.png"/><Relationship Id="rId1" Type="http://schemas.openxmlformats.org/officeDocument/2006/relationships/vmlDrawing" Target="../drawings/vmlDrawing2.vml"/><Relationship Id="rId6" Type="http://schemas.openxmlformats.org/officeDocument/2006/relationships/tags" Target="../tags/tag41.xml"/><Relationship Id="rId11" Type="http://schemas.openxmlformats.org/officeDocument/2006/relationships/image" Target="../media/image2.jpeg"/><Relationship Id="rId5" Type="http://schemas.openxmlformats.org/officeDocument/2006/relationships/tags" Target="../tags/tag40.xml"/><Relationship Id="rId15" Type="http://schemas.openxmlformats.org/officeDocument/2006/relationships/oleObject" Target="../embeddings/oleObject4.bin"/><Relationship Id="rId10" Type="http://schemas.openxmlformats.org/officeDocument/2006/relationships/notesSlide" Target="../notesSlides/notesSlide2.xml"/><Relationship Id="rId19" Type="http://schemas.openxmlformats.org/officeDocument/2006/relationships/image" Target="../media/image29.png"/><Relationship Id="rId4" Type="http://schemas.openxmlformats.org/officeDocument/2006/relationships/tags" Target="../tags/tag39.xml"/><Relationship Id="rId9" Type="http://schemas.openxmlformats.org/officeDocument/2006/relationships/slideLayout" Target="../slideLayouts/slideLayout2.xml"/><Relationship Id="rId1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13" Type="http://schemas.openxmlformats.org/officeDocument/2006/relationships/notesSlide" Target="../notesSlides/notesSlide3.xml"/><Relationship Id="rId18" Type="http://schemas.openxmlformats.org/officeDocument/2006/relationships/oleObject" Target="../embeddings/oleObject6.bin"/><Relationship Id="rId3" Type="http://schemas.openxmlformats.org/officeDocument/2006/relationships/tags" Target="../tags/tag45.xml"/><Relationship Id="rId21" Type="http://schemas.openxmlformats.org/officeDocument/2006/relationships/image" Target="../media/image43.png"/><Relationship Id="rId7" Type="http://schemas.openxmlformats.org/officeDocument/2006/relationships/tags" Target="../tags/tag49.xml"/><Relationship Id="rId12" Type="http://schemas.openxmlformats.org/officeDocument/2006/relationships/slideLayout" Target="../slideLayouts/slideLayout2.xml"/><Relationship Id="rId17" Type="http://schemas.openxmlformats.org/officeDocument/2006/relationships/oleObject" Target="../embeddings/oleObject5.bin"/><Relationship Id="rId25" Type="http://schemas.openxmlformats.org/officeDocument/2006/relationships/image" Target="../media/image29.png"/><Relationship Id="rId2" Type="http://schemas.openxmlformats.org/officeDocument/2006/relationships/tags" Target="../tags/tag44.xml"/><Relationship Id="rId16" Type="http://schemas.openxmlformats.org/officeDocument/2006/relationships/image" Target="../media/image45.png"/><Relationship Id="rId20" Type="http://schemas.openxmlformats.org/officeDocument/2006/relationships/image" Target="../media/image42.png"/><Relationship Id="rId1" Type="http://schemas.openxmlformats.org/officeDocument/2006/relationships/vmlDrawing" Target="../drawings/vmlDrawing3.vml"/><Relationship Id="rId6" Type="http://schemas.openxmlformats.org/officeDocument/2006/relationships/tags" Target="../tags/tag48.xml"/><Relationship Id="rId11" Type="http://schemas.openxmlformats.org/officeDocument/2006/relationships/tags" Target="../tags/tag53.xml"/><Relationship Id="rId24" Type="http://schemas.openxmlformats.org/officeDocument/2006/relationships/image" Target="../media/image47.png"/><Relationship Id="rId5" Type="http://schemas.openxmlformats.org/officeDocument/2006/relationships/tags" Target="../tags/tag47.xml"/><Relationship Id="rId15" Type="http://schemas.openxmlformats.org/officeDocument/2006/relationships/image" Target="../media/image41.png"/><Relationship Id="rId23" Type="http://schemas.openxmlformats.org/officeDocument/2006/relationships/image" Target="../media/image46.png"/><Relationship Id="rId10" Type="http://schemas.openxmlformats.org/officeDocument/2006/relationships/tags" Target="../tags/tag52.xml"/><Relationship Id="rId19" Type="http://schemas.openxmlformats.org/officeDocument/2006/relationships/oleObject" Target="../embeddings/oleObject7.bin"/><Relationship Id="rId4" Type="http://schemas.openxmlformats.org/officeDocument/2006/relationships/tags" Target="../tags/tag46.xml"/><Relationship Id="rId9" Type="http://schemas.openxmlformats.org/officeDocument/2006/relationships/tags" Target="../tags/tag51.xml"/><Relationship Id="rId14" Type="http://schemas.openxmlformats.org/officeDocument/2006/relationships/image" Target="../media/image2.jpeg"/><Relationship Id="rId22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tags" Target="../tags/tag55.xml"/><Relationship Id="rId7" Type="http://schemas.openxmlformats.org/officeDocument/2006/relationships/image" Target="../media/image41.png"/><Relationship Id="rId2" Type="http://schemas.openxmlformats.org/officeDocument/2006/relationships/tags" Target="../tags/tag5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jpeg"/><Relationship Id="rId5" Type="http://schemas.openxmlformats.org/officeDocument/2006/relationships/notesSlide" Target="../notesSlides/notesSlide4.xml"/><Relationship Id="rId10" Type="http://schemas.openxmlformats.org/officeDocument/2006/relationships/oleObject" Target="../embeddings/oleObject9.bin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2428860" y="3286124"/>
            <a:ext cx="6715140" cy="2428892"/>
          </a:xfrm>
        </p:spPr>
        <p:txBody>
          <a:bodyPr/>
          <a:lstStyle/>
          <a:p>
            <a:pPr algn="l"/>
            <a:r>
              <a:rPr lang="fr-CA" b="1" dirty="0" smtClean="0">
                <a:solidFill>
                  <a:srgbClr val="60624E"/>
                </a:solidFill>
              </a:rPr>
              <a:t>Non-</a:t>
            </a:r>
            <a:r>
              <a:rPr lang="fr-CA" b="1" dirty="0" err="1" smtClean="0">
                <a:solidFill>
                  <a:srgbClr val="60624E"/>
                </a:solidFill>
              </a:rPr>
              <a:t>Gaussianity</a:t>
            </a:r>
            <a:r>
              <a:rPr lang="fr-CA" b="1" dirty="0" smtClean="0">
                <a:solidFill>
                  <a:srgbClr val="60624E"/>
                </a:solidFill>
              </a:rPr>
              <a:t> </a:t>
            </a:r>
            <a:br>
              <a:rPr lang="fr-CA" b="1" dirty="0" smtClean="0">
                <a:solidFill>
                  <a:srgbClr val="60624E"/>
                </a:solidFill>
              </a:rPr>
            </a:br>
            <a:r>
              <a:rPr lang="fr-CA" b="1" dirty="0" smtClean="0">
                <a:solidFill>
                  <a:srgbClr val="60624E"/>
                </a:solidFill>
              </a:rPr>
              <a:t>in single </a:t>
            </a:r>
            <a:r>
              <a:rPr lang="fr-CA" b="1" dirty="0" err="1" smtClean="0">
                <a:solidFill>
                  <a:srgbClr val="60624E"/>
                </a:solidFill>
              </a:rPr>
              <a:t>field</a:t>
            </a:r>
            <a:r>
              <a:rPr lang="fr-CA" b="1" dirty="0" smtClean="0">
                <a:solidFill>
                  <a:srgbClr val="60624E"/>
                </a:solidFill>
              </a:rPr>
              <a:t> </a:t>
            </a:r>
            <a:r>
              <a:rPr lang="fr-CA" b="1" dirty="0" err="1" smtClean="0">
                <a:solidFill>
                  <a:srgbClr val="60624E"/>
                </a:solidFill>
              </a:rPr>
              <a:t>models</a:t>
            </a:r>
            <a:r>
              <a:rPr lang="fr-CA" b="1" dirty="0" smtClean="0">
                <a:solidFill>
                  <a:srgbClr val="60624E"/>
                </a:solidFill>
              </a:rPr>
              <a:t> </a:t>
            </a:r>
            <a:br>
              <a:rPr lang="fr-CA" b="1" dirty="0" smtClean="0">
                <a:solidFill>
                  <a:srgbClr val="60624E"/>
                </a:solidFill>
              </a:rPr>
            </a:br>
            <a:r>
              <a:rPr lang="fr-CA" b="1" dirty="0" err="1" smtClean="0">
                <a:solidFill>
                  <a:srgbClr val="60624E"/>
                </a:solidFill>
              </a:rPr>
              <a:t>without</a:t>
            </a:r>
            <a:r>
              <a:rPr lang="fr-CA" b="1" dirty="0" smtClean="0">
                <a:solidFill>
                  <a:srgbClr val="60624E"/>
                </a:solidFill>
              </a:rPr>
              <a:t> slow-roll</a:t>
            </a: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2571736" y="6215082"/>
            <a:ext cx="6858016" cy="642918"/>
          </a:xfrm>
        </p:spPr>
        <p:txBody>
          <a:bodyPr/>
          <a:lstStyle/>
          <a:p>
            <a:pPr algn="l"/>
            <a:r>
              <a:rPr lang="fr-CA" sz="1400" b="1" dirty="0" smtClean="0">
                <a:solidFill>
                  <a:srgbClr val="60624E"/>
                </a:solidFill>
              </a:rPr>
              <a:t>Johannes </a:t>
            </a:r>
            <a:r>
              <a:rPr lang="fr-CA" sz="1400" b="1" dirty="0" err="1" smtClean="0">
                <a:solidFill>
                  <a:srgbClr val="60624E"/>
                </a:solidFill>
              </a:rPr>
              <a:t>Noller</a:t>
            </a:r>
            <a:r>
              <a:rPr lang="fr-CA" sz="1400" dirty="0" smtClean="0">
                <a:solidFill>
                  <a:srgbClr val="60624E"/>
                </a:solidFill>
              </a:rPr>
              <a:t>, Imperial </a:t>
            </a:r>
            <a:r>
              <a:rPr lang="fr-CA" sz="1400" dirty="0" err="1" smtClean="0">
                <a:solidFill>
                  <a:srgbClr val="60624E"/>
                </a:solidFill>
              </a:rPr>
              <a:t>College</a:t>
            </a:r>
            <a:r>
              <a:rPr lang="fr-CA" sz="1400" dirty="0" smtClean="0">
                <a:solidFill>
                  <a:srgbClr val="60624E"/>
                </a:solidFill>
              </a:rPr>
              <a:t> London</a:t>
            </a:r>
          </a:p>
          <a:p>
            <a:pPr algn="l"/>
            <a:r>
              <a:rPr lang="fr-CA" sz="1400" b="1" dirty="0" err="1" smtClean="0">
                <a:solidFill>
                  <a:srgbClr val="60624E"/>
                </a:solidFill>
              </a:rPr>
              <a:t>Cosmology</a:t>
            </a:r>
            <a:r>
              <a:rPr lang="fr-CA" sz="1400" b="1" dirty="0" smtClean="0">
                <a:solidFill>
                  <a:srgbClr val="60624E"/>
                </a:solidFill>
              </a:rPr>
              <a:t> </a:t>
            </a:r>
            <a:r>
              <a:rPr lang="fr-CA" sz="1400" b="1" dirty="0" err="1" smtClean="0">
                <a:solidFill>
                  <a:srgbClr val="60624E"/>
                </a:solidFill>
              </a:rPr>
              <a:t>meets</a:t>
            </a:r>
            <a:r>
              <a:rPr lang="fr-CA" sz="1400" b="1" dirty="0" smtClean="0">
                <a:solidFill>
                  <a:srgbClr val="60624E"/>
                </a:solidFill>
              </a:rPr>
              <a:t> </a:t>
            </a:r>
            <a:r>
              <a:rPr lang="fr-CA" sz="1400" b="1" dirty="0" err="1" smtClean="0">
                <a:solidFill>
                  <a:srgbClr val="60624E"/>
                </a:solidFill>
              </a:rPr>
              <a:t>Particle</a:t>
            </a:r>
            <a:r>
              <a:rPr lang="fr-CA" sz="1400" b="1" dirty="0" smtClean="0">
                <a:solidFill>
                  <a:srgbClr val="60624E"/>
                </a:solidFill>
              </a:rPr>
              <a:t> </a:t>
            </a:r>
            <a:r>
              <a:rPr lang="fr-CA" sz="1400" b="1" dirty="0" err="1" smtClean="0">
                <a:solidFill>
                  <a:srgbClr val="60624E"/>
                </a:solidFill>
              </a:rPr>
              <a:t>Physics</a:t>
            </a:r>
            <a:r>
              <a:rPr lang="fr-CA" sz="1400" dirty="0" smtClean="0">
                <a:solidFill>
                  <a:srgbClr val="60624E"/>
                </a:solidFill>
              </a:rPr>
              <a:t>, </a:t>
            </a:r>
            <a:r>
              <a:rPr lang="fr-CA" sz="1400" dirty="0" smtClean="0">
                <a:solidFill>
                  <a:srgbClr val="60624E"/>
                </a:solidFill>
              </a:rPr>
              <a:t>DESY, </a:t>
            </a:r>
            <a:r>
              <a:rPr lang="fr-CA" sz="1400" dirty="0" err="1" smtClean="0">
                <a:solidFill>
                  <a:srgbClr val="60624E"/>
                </a:solidFill>
              </a:rPr>
              <a:t>Hamburg</a:t>
            </a:r>
            <a:r>
              <a:rPr lang="fr-CA" sz="1400" dirty="0" smtClean="0">
                <a:solidFill>
                  <a:srgbClr val="60624E"/>
                </a:solidFill>
              </a:rPr>
              <a:t>, 28/09/2011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357290" y="571479"/>
            <a:ext cx="6210300" cy="45720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4286256"/>
            <a:ext cx="9144000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0" y="2285992"/>
            <a:ext cx="9144000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785786" y="1714488"/>
            <a:ext cx="7498556" cy="473869"/>
          </a:xfrm>
          <a:prstGeom prst="rect">
            <a:avLst/>
          </a:prstGeom>
        </p:spPr>
      </p:pic>
      <p:pic>
        <p:nvPicPr>
          <p:cNvPr id="20" name="Picture 19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57158" y="2357430"/>
            <a:ext cx="5007769" cy="523875"/>
          </a:xfrm>
          <a:prstGeom prst="rect">
            <a:avLst/>
          </a:prstGeom>
        </p:spPr>
      </p:pic>
      <p:graphicFrame>
        <p:nvGraphicFramePr>
          <p:cNvPr id="98310" name="Object 4"/>
          <p:cNvGraphicFramePr>
            <a:graphicFrameLocks noChangeAspect="1"/>
          </p:cNvGraphicFramePr>
          <p:nvPr/>
        </p:nvGraphicFramePr>
        <p:xfrm>
          <a:off x="6545263" y="2500306"/>
          <a:ext cx="2598737" cy="1614487"/>
        </p:xfrm>
        <a:graphic>
          <a:graphicData uri="http://schemas.openxmlformats.org/presentationml/2006/ole">
            <p:oleObj spid="_x0000_s98310" name="Acrobat Document" r:id="rId11" imgW="4324198" imgH="2686050" progId="AcroExch.Document.7">
              <p:embed/>
            </p:oleObj>
          </a:graphicData>
        </a:graphic>
      </p:graphicFrame>
      <p:pic>
        <p:nvPicPr>
          <p:cNvPr id="18" name="Picture 17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357158" y="3143248"/>
            <a:ext cx="6109335" cy="23431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14282" y="3929066"/>
            <a:ext cx="62392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Britannic Bold" pitchFamily="34" charset="0"/>
              </a:rPr>
              <a:t>JN &amp; </a:t>
            </a:r>
            <a:r>
              <a:rPr lang="en-US" sz="1600" dirty="0" err="1" smtClean="0">
                <a:latin typeface="Britannic Bold" pitchFamily="34" charset="0"/>
              </a:rPr>
              <a:t>Magueijo</a:t>
            </a:r>
            <a:r>
              <a:rPr lang="en-US" sz="1600" dirty="0" smtClean="0">
                <a:latin typeface="Britannic Bold" pitchFamily="34" charset="0"/>
              </a:rPr>
              <a:t> ‘11,  </a:t>
            </a:r>
            <a:r>
              <a:rPr lang="en-US" sz="1600" dirty="0" err="1" smtClean="0">
                <a:latin typeface="Britannic Bold" pitchFamily="34" charset="0"/>
              </a:rPr>
              <a:t>Magueijo</a:t>
            </a:r>
            <a:r>
              <a:rPr lang="en-US" sz="1600" dirty="0" smtClean="0">
                <a:latin typeface="Britannic Bold" pitchFamily="34" charset="0"/>
              </a:rPr>
              <a:t>, JN, Piazza ’10, </a:t>
            </a:r>
            <a:r>
              <a:rPr lang="en-US" sz="1600" dirty="0" err="1" smtClean="0">
                <a:latin typeface="Britannic Bold" pitchFamily="34" charset="0"/>
              </a:rPr>
              <a:t>Khoury</a:t>
            </a:r>
            <a:r>
              <a:rPr lang="en-US" sz="1600" dirty="0" smtClean="0">
                <a:latin typeface="Britannic Bold" pitchFamily="34" charset="0"/>
              </a:rPr>
              <a:t> &amp; Piazza  ‘09</a:t>
            </a:r>
            <a:endParaRPr lang="en-US" sz="1600" dirty="0">
              <a:latin typeface="Britann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0" y="4500570"/>
          <a:ext cx="2133600" cy="1593850"/>
        </p:xfrm>
        <a:graphic>
          <a:graphicData uri="http://schemas.openxmlformats.org/presentationml/2006/ole">
            <p:oleObj spid="_x0000_s145410" name="Acrobat Document" r:id="rId10" imgW="3048000" imgH="2276220" progId="AcroExch.Document.7">
              <p:embed/>
            </p:oleObj>
          </a:graphicData>
        </a:graphic>
      </p:graphicFrame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4786314" y="4357694"/>
          <a:ext cx="2133600" cy="1673225"/>
        </p:xfrm>
        <a:graphic>
          <a:graphicData uri="http://schemas.openxmlformats.org/presentationml/2006/ole">
            <p:oleObj spid="_x0000_s145411" name="Acrobat Document" r:id="rId11" imgW="3048000" imgH="2390520" progId="AcroExch.Document.7">
              <p:embed/>
            </p:oleObj>
          </a:graphicData>
        </a:graphic>
      </p:graphicFrame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2357422" y="4500570"/>
          <a:ext cx="2133600" cy="1579563"/>
        </p:xfrm>
        <a:graphic>
          <a:graphicData uri="http://schemas.openxmlformats.org/presentationml/2006/ole">
            <p:oleObj spid="_x0000_s145412" name="Acrobat Document" r:id="rId12" imgW="3048000" imgH="2257272" progId="AcroExch.Document.7">
              <p:embed/>
            </p:oleObj>
          </a:graphicData>
        </a:graphic>
      </p:graphicFrame>
      <p:graphicFrame>
        <p:nvGraphicFramePr>
          <p:cNvPr id="18437" name="Object 5"/>
          <p:cNvGraphicFramePr>
            <a:graphicFrameLocks noChangeAspect="1"/>
          </p:cNvGraphicFramePr>
          <p:nvPr/>
        </p:nvGraphicFramePr>
        <p:xfrm>
          <a:off x="7010400" y="4357694"/>
          <a:ext cx="2133600" cy="1692275"/>
        </p:xfrm>
        <a:graphic>
          <a:graphicData uri="http://schemas.openxmlformats.org/presentationml/2006/ole">
            <p:oleObj spid="_x0000_s145413" name="Acrobat Document" r:id="rId13" imgW="3048000" imgH="2419248" progId="AcroExch.Document.7">
              <p:embed/>
            </p:oleObj>
          </a:graphicData>
        </a:graphic>
      </p:graphicFrame>
      <p:pic>
        <p:nvPicPr>
          <p:cNvPr id="26" name="Picture 25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357290" y="571479"/>
            <a:ext cx="6210300" cy="457200"/>
          </a:xfrm>
          <a:prstGeom prst="rect">
            <a:avLst/>
          </a:prstGeom>
        </p:spPr>
      </p:pic>
      <p:pic>
        <p:nvPicPr>
          <p:cNvPr id="11" name="Picture 10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571472" y="6286520"/>
            <a:ext cx="8296275" cy="255270"/>
          </a:xfrm>
          <a:prstGeom prst="rect">
            <a:avLst/>
          </a:prstGeom>
        </p:spPr>
      </p:pic>
      <p:pic>
        <p:nvPicPr>
          <p:cNvPr id="19" name="Picture 18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3357554" y="6547484"/>
            <a:ext cx="3000375" cy="310515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4286256"/>
            <a:ext cx="9144000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0" y="2285992"/>
            <a:ext cx="9144000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785786" y="1714488"/>
            <a:ext cx="7498556" cy="473869"/>
          </a:xfrm>
          <a:prstGeom prst="rect">
            <a:avLst/>
          </a:prstGeom>
        </p:spPr>
      </p:pic>
      <p:pic>
        <p:nvPicPr>
          <p:cNvPr id="20" name="Picture 19" descr="addin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357158" y="2357430"/>
            <a:ext cx="5007769" cy="523875"/>
          </a:xfrm>
          <a:prstGeom prst="rect">
            <a:avLst/>
          </a:prstGeom>
        </p:spPr>
      </p:pic>
      <p:graphicFrame>
        <p:nvGraphicFramePr>
          <p:cNvPr id="98310" name="Object 4"/>
          <p:cNvGraphicFramePr>
            <a:graphicFrameLocks noChangeAspect="1"/>
          </p:cNvGraphicFramePr>
          <p:nvPr/>
        </p:nvGraphicFramePr>
        <p:xfrm>
          <a:off x="6545263" y="2500306"/>
          <a:ext cx="2598737" cy="1614487"/>
        </p:xfrm>
        <a:graphic>
          <a:graphicData uri="http://schemas.openxmlformats.org/presentationml/2006/ole">
            <p:oleObj spid="_x0000_s145414" name="Acrobat Document" r:id="rId19" imgW="4324198" imgH="2686050" progId="AcroExch.Document.7">
              <p:embed/>
            </p:oleObj>
          </a:graphicData>
        </a:graphic>
      </p:graphicFrame>
      <p:pic>
        <p:nvPicPr>
          <p:cNvPr id="21" name="Picture 20" descr="addin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357158" y="3143248"/>
            <a:ext cx="6109335" cy="53911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14282" y="3929066"/>
            <a:ext cx="62392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Britannic Bold" pitchFamily="34" charset="0"/>
              </a:rPr>
              <a:t>JN &amp; </a:t>
            </a:r>
            <a:r>
              <a:rPr lang="en-US" sz="1600" dirty="0" err="1" smtClean="0">
                <a:latin typeface="Britannic Bold" pitchFamily="34" charset="0"/>
              </a:rPr>
              <a:t>Magueijo</a:t>
            </a:r>
            <a:r>
              <a:rPr lang="en-US" sz="1600" dirty="0" smtClean="0">
                <a:latin typeface="Britannic Bold" pitchFamily="34" charset="0"/>
              </a:rPr>
              <a:t> ‘11,  </a:t>
            </a:r>
            <a:r>
              <a:rPr lang="en-US" sz="1600" dirty="0" err="1" smtClean="0">
                <a:latin typeface="Britannic Bold" pitchFamily="34" charset="0"/>
              </a:rPr>
              <a:t>Magueijo</a:t>
            </a:r>
            <a:r>
              <a:rPr lang="en-US" sz="1600" dirty="0" smtClean="0">
                <a:latin typeface="Britannic Bold" pitchFamily="34" charset="0"/>
              </a:rPr>
              <a:t>, JN, Piazza ’10, </a:t>
            </a:r>
            <a:r>
              <a:rPr lang="en-US" sz="1600" dirty="0" err="1" smtClean="0">
                <a:latin typeface="Britannic Bold" pitchFamily="34" charset="0"/>
              </a:rPr>
              <a:t>Khoury</a:t>
            </a:r>
            <a:r>
              <a:rPr lang="en-US" sz="1600" dirty="0" smtClean="0">
                <a:latin typeface="Britannic Bold" pitchFamily="34" charset="0"/>
              </a:rPr>
              <a:t> &amp; Piazza  ‘09</a:t>
            </a:r>
            <a:endParaRPr lang="en-US" sz="1600" dirty="0">
              <a:latin typeface="Britann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14282" y="2285992"/>
            <a:ext cx="8715436" cy="2428892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357554" y="571480"/>
            <a:ext cx="2400300" cy="457200"/>
          </a:xfrm>
          <a:prstGeom prst="rect">
            <a:avLst/>
          </a:prstGeom>
        </p:spPr>
      </p:pic>
      <p:pic>
        <p:nvPicPr>
          <p:cNvPr id="10" name="Picture 9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42910" y="2643182"/>
            <a:ext cx="7888986" cy="161163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585789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ritannic Bold" pitchFamily="34" charset="0"/>
              </a:rPr>
              <a:t>Thank you!</a:t>
            </a:r>
            <a:endParaRPr lang="en-US" sz="4000" dirty="0">
              <a:latin typeface="Britannic Bol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50083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Britannic Bold" pitchFamily="34" charset="0"/>
              </a:rPr>
              <a:t>JN &amp; </a:t>
            </a:r>
            <a:r>
              <a:rPr lang="en-US" dirty="0" err="1" smtClean="0">
                <a:latin typeface="Britannic Bold" pitchFamily="34" charset="0"/>
              </a:rPr>
              <a:t>Magueijo</a:t>
            </a:r>
            <a:r>
              <a:rPr lang="en-US" dirty="0" smtClean="0">
                <a:latin typeface="Britannic Bold" pitchFamily="34" charset="0"/>
              </a:rPr>
              <a:t>, (PRD 83, 103511), arXiv:1102.0275 </a:t>
            </a:r>
            <a:endParaRPr lang="en-US" dirty="0">
              <a:latin typeface="Britann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>
            <a:off x="0" y="5929330"/>
            <a:ext cx="9144000" cy="92867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38100">
            <a:gradFill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1500174"/>
            <a:ext cx="9144000" cy="2357454"/>
          </a:xfrm>
          <a:prstGeom prst="rect">
            <a:avLst/>
          </a:prstGeom>
          <a:solidFill>
            <a:schemeClr val="tx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000231" y="642917"/>
            <a:ext cx="5040630" cy="457200"/>
          </a:xfrm>
          <a:prstGeom prst="rect">
            <a:avLst/>
          </a:prstGeom>
        </p:spPr>
      </p:pic>
      <p:pic>
        <p:nvPicPr>
          <p:cNvPr id="26" name="Picture 25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285722" y="4143380"/>
            <a:ext cx="2141411" cy="1400747"/>
          </a:xfrm>
          <a:prstGeom prst="rect">
            <a:avLst/>
          </a:prstGeom>
        </p:spPr>
      </p:pic>
      <p:pic>
        <p:nvPicPr>
          <p:cNvPr id="20" name="Picture 19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2928926" y="4071942"/>
            <a:ext cx="4632579" cy="411480"/>
          </a:xfrm>
          <a:prstGeom prst="rect">
            <a:avLst/>
          </a:prstGeom>
        </p:spPr>
      </p:pic>
      <p:pic>
        <p:nvPicPr>
          <p:cNvPr id="21" name="Picture 20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2928926" y="4714884"/>
            <a:ext cx="3694748" cy="279464"/>
          </a:xfrm>
          <a:prstGeom prst="rect">
            <a:avLst/>
          </a:prstGeom>
        </p:spPr>
      </p:pic>
      <p:pic>
        <p:nvPicPr>
          <p:cNvPr id="22" name="Picture 21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2928926" y="5286388"/>
            <a:ext cx="2918079" cy="279464"/>
          </a:xfrm>
          <a:prstGeom prst="rect">
            <a:avLst/>
          </a:prstGeom>
        </p:spPr>
      </p:pic>
      <p:pic>
        <p:nvPicPr>
          <p:cNvPr id="27" name="Picture 26" descr="addin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7072330" y="5286388"/>
            <a:ext cx="1932242" cy="27260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5896326"/>
            <a:ext cx="9144000" cy="961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smtClean="0">
                <a:latin typeface="Rockwell Condensed" pitchFamily="18" charset="0"/>
              </a:rPr>
              <a:t>The most general </a:t>
            </a:r>
            <a:r>
              <a:rPr lang="en-US" sz="2000" b="1" dirty="0" smtClean="0">
                <a:solidFill>
                  <a:srgbClr val="FF0000"/>
                </a:solidFill>
                <a:latin typeface="Rockwell Condensed" pitchFamily="18" charset="0"/>
              </a:rPr>
              <a:t>Lorentz invariant </a:t>
            </a:r>
            <a:r>
              <a:rPr lang="en-US" sz="2000" b="1" dirty="0" smtClean="0">
                <a:latin typeface="Rockwell Condensed" pitchFamily="18" charset="0"/>
              </a:rPr>
              <a:t>action for a </a:t>
            </a:r>
            <a:r>
              <a:rPr lang="en-US" sz="2000" b="1" dirty="0" smtClean="0">
                <a:solidFill>
                  <a:schemeClr val="accent1"/>
                </a:solidFill>
                <a:latin typeface="Rockwell Condensed" pitchFamily="18" charset="0"/>
              </a:rPr>
              <a:t>single scalar field </a:t>
            </a:r>
            <a:r>
              <a:rPr lang="en-US" sz="2000" b="1" dirty="0" smtClean="0">
                <a:solidFill>
                  <a:srgbClr val="FF0000"/>
                </a:solidFill>
                <a:latin typeface="Rockwell Condensed" pitchFamily="18" charset="0"/>
              </a:rPr>
              <a:t>minimally coupled </a:t>
            </a:r>
            <a:r>
              <a:rPr lang="en-US" sz="2000" b="1" dirty="0" smtClean="0">
                <a:latin typeface="Rockwell Condensed" pitchFamily="18" charset="0"/>
              </a:rPr>
              <a:t>to gravity that contains </a:t>
            </a:r>
            <a:r>
              <a:rPr lang="en-US" sz="2000" b="1" dirty="0" smtClean="0">
                <a:solidFill>
                  <a:srgbClr val="FF0000"/>
                </a:solidFill>
                <a:latin typeface="Rockwell Condensed" pitchFamily="18" charset="0"/>
              </a:rPr>
              <a:t>at most first derivatives </a:t>
            </a:r>
            <a:r>
              <a:rPr lang="en-US" sz="2000" b="1" dirty="0" smtClean="0">
                <a:latin typeface="Rockwell Condensed" pitchFamily="18" charset="0"/>
              </a:rPr>
              <a:t>of the field</a:t>
            </a:r>
            <a:endParaRPr lang="en-US" sz="2000" b="1" dirty="0">
              <a:latin typeface="Rockwell Condensed" pitchFamily="18" charset="0"/>
            </a:endParaRPr>
          </a:p>
        </p:txBody>
      </p:sp>
      <p:pic>
        <p:nvPicPr>
          <p:cNvPr id="17" name="Picture 2" descr="D:\Presentations\StudSemJan11\CMB_Timeline150-wmap.jpg"/>
          <p:cNvPicPr>
            <a:picLocks noChangeArrowheads="1"/>
          </p:cNvPicPr>
          <p:nvPr/>
        </p:nvPicPr>
        <p:blipFill>
          <a:blip r:embed="rId15" cstate="print"/>
          <a:srcRect l="14362" t="15748" r="8315" b="16098"/>
          <a:stretch>
            <a:fillRect/>
          </a:stretch>
        </p:blipFill>
        <p:spPr bwMode="auto">
          <a:xfrm>
            <a:off x="2071670" y="1571612"/>
            <a:ext cx="4529485" cy="22435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0" y="5786454"/>
            <a:ext cx="9144000" cy="1071546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42910" y="642918"/>
            <a:ext cx="7967663" cy="566738"/>
          </a:xfrm>
          <a:prstGeom prst="rect">
            <a:avLst/>
          </a:prstGeom>
        </p:spPr>
      </p:pic>
      <p:pic>
        <p:nvPicPr>
          <p:cNvPr id="17" name="Picture 16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428596" y="2143116"/>
            <a:ext cx="8056245" cy="432435"/>
          </a:xfrm>
          <a:prstGeom prst="rect">
            <a:avLst/>
          </a:prstGeom>
        </p:spPr>
      </p:pic>
      <p:pic>
        <p:nvPicPr>
          <p:cNvPr id="11" name="Picture 10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2571736" y="5929330"/>
            <a:ext cx="4183380" cy="365760"/>
          </a:xfrm>
          <a:prstGeom prst="rect">
            <a:avLst/>
          </a:prstGeom>
        </p:spPr>
      </p:pic>
      <p:pic>
        <p:nvPicPr>
          <p:cNvPr id="14" name="Picture 13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785918" y="6463665"/>
            <a:ext cx="5819775" cy="394335"/>
          </a:xfrm>
          <a:prstGeom prst="rect">
            <a:avLst/>
          </a:prstGeom>
        </p:spPr>
      </p:pic>
      <p:pic>
        <p:nvPicPr>
          <p:cNvPr id="12" name="Picture 11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214282" y="1714488"/>
            <a:ext cx="8639175" cy="283845"/>
          </a:xfrm>
          <a:prstGeom prst="rect">
            <a:avLst/>
          </a:prstGeom>
        </p:spPr>
      </p:pic>
      <p:pic>
        <p:nvPicPr>
          <p:cNvPr id="18" name="Content Placeholder 3" descr="WMAP_image_of_the_CMB_anisotropy.jpg"/>
          <p:cNvPicPr>
            <a:picLocks noGrp="1" noChangeAspect="1"/>
          </p:cNvPicPr>
          <p:nvPr>
            <p:ph idx="1"/>
          </p:nvPr>
        </p:nvPicPr>
        <p:blipFill>
          <a:blip r:embed="rId15" cstate="print"/>
          <a:stretch>
            <a:fillRect/>
          </a:stretch>
        </p:blipFill>
        <p:spPr>
          <a:xfrm>
            <a:off x="0" y="2786058"/>
            <a:ext cx="9144000" cy="2464308"/>
          </a:xfrm>
        </p:spPr>
      </p:pic>
      <p:sp>
        <p:nvSpPr>
          <p:cNvPr id="20" name="Rounded Rectangle 19"/>
          <p:cNvSpPr/>
          <p:nvPr/>
        </p:nvSpPr>
        <p:spPr>
          <a:xfrm>
            <a:off x="3000364" y="3643314"/>
            <a:ext cx="3214710" cy="642942"/>
          </a:xfrm>
          <a:prstGeom prst="roundRect">
            <a:avLst/>
          </a:prstGeom>
          <a:solidFill>
            <a:schemeClr val="bg1"/>
          </a:solidFill>
          <a:ln w="7620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addin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3214678" y="3714752"/>
            <a:ext cx="2717483" cy="488633"/>
          </a:xfrm>
          <a:prstGeom prst="rect">
            <a:avLst/>
          </a:prstGeom>
        </p:spPr>
      </p:pic>
      <p:pic>
        <p:nvPicPr>
          <p:cNvPr id="21" name="Picture 20" descr="addin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/>
          <a:stretch>
            <a:fillRect/>
          </a:stretch>
        </p:blipFill>
        <p:spPr>
          <a:xfrm>
            <a:off x="2571736" y="5357826"/>
            <a:ext cx="4210050" cy="2647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3071810"/>
            <a:ext cx="9144000" cy="142876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500165" y="642917"/>
            <a:ext cx="6404610" cy="457200"/>
          </a:xfrm>
          <a:prstGeom prst="rect">
            <a:avLst/>
          </a:prstGeom>
        </p:spPr>
      </p:pic>
      <p:pic>
        <p:nvPicPr>
          <p:cNvPr id="18" name="Picture 17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214282" y="1785926"/>
            <a:ext cx="2676525" cy="891540"/>
          </a:xfrm>
          <a:prstGeom prst="rect">
            <a:avLst/>
          </a:prstGeom>
        </p:spPr>
      </p:pic>
      <p:cxnSp>
        <p:nvCxnSpPr>
          <p:cNvPr id="28" name="Straight Connector 27"/>
          <p:cNvCxnSpPr/>
          <p:nvPr/>
        </p:nvCxnSpPr>
        <p:spPr>
          <a:xfrm>
            <a:off x="0" y="4429132"/>
            <a:ext cx="9144000" cy="1588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4143372" y="1714488"/>
            <a:ext cx="3242310" cy="310515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0" y="3071810"/>
            <a:ext cx="9144000" cy="1588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3286116" y="2357430"/>
            <a:ext cx="5402390" cy="341186"/>
          </a:xfrm>
          <a:prstGeom prst="rect">
            <a:avLst/>
          </a:prstGeom>
        </p:spPr>
      </p:pic>
      <p:pic>
        <p:nvPicPr>
          <p:cNvPr id="27" name="Picture 26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/>
          <a:stretch>
            <a:fillRect/>
          </a:stretch>
        </p:blipFill>
        <p:spPr>
          <a:xfrm>
            <a:off x="4214810" y="3857628"/>
            <a:ext cx="2920365" cy="342900"/>
          </a:xfrm>
          <a:prstGeom prst="rect">
            <a:avLst/>
          </a:prstGeom>
        </p:spPr>
      </p:pic>
      <p:pic>
        <p:nvPicPr>
          <p:cNvPr id="33" name="Picture 32" descr="addin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/>
          <a:stretch>
            <a:fillRect/>
          </a:stretch>
        </p:blipFill>
        <p:spPr>
          <a:xfrm>
            <a:off x="214283" y="3357563"/>
            <a:ext cx="2436495" cy="882015"/>
          </a:xfrm>
          <a:prstGeom prst="rect">
            <a:avLst/>
          </a:prstGeom>
        </p:spPr>
      </p:pic>
      <p:pic>
        <p:nvPicPr>
          <p:cNvPr id="30" name="Picture 29" descr="addin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4500562" y="3357562"/>
            <a:ext cx="2320290" cy="2305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3000372"/>
            <a:ext cx="9144000" cy="164307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Content Placeholder 5" descr="Shapes.png"/>
          <p:cNvPicPr>
            <a:picLocks noGrp="1" noChangeAspect="1"/>
          </p:cNvPicPr>
          <p:nvPr>
            <p:ph idx="1"/>
          </p:nvPr>
        </p:nvPicPr>
        <p:blipFill>
          <a:blip r:embed="rId11"/>
          <a:srcRect t="12083" r="50098" b="48332"/>
          <a:stretch>
            <a:fillRect/>
          </a:stretch>
        </p:blipFill>
        <p:spPr>
          <a:xfrm>
            <a:off x="2214546" y="4941469"/>
            <a:ext cx="3682752" cy="1916531"/>
          </a:xfrm>
        </p:spPr>
      </p:pic>
      <p:pic>
        <p:nvPicPr>
          <p:cNvPr id="11" name="Picture 10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500165" y="642917"/>
            <a:ext cx="6404610" cy="457200"/>
          </a:xfrm>
          <a:prstGeom prst="rect">
            <a:avLst/>
          </a:prstGeom>
        </p:spPr>
      </p:pic>
      <p:pic>
        <p:nvPicPr>
          <p:cNvPr id="41986" name="Picture 2" descr="G:\Screenshotmphi.png"/>
          <p:cNvPicPr>
            <a:picLocks noChangeAspect="1" noChangeArrowheads="1"/>
          </p:cNvPicPr>
          <p:nvPr/>
        </p:nvPicPr>
        <p:blipFill>
          <a:blip r:embed="rId13"/>
          <a:srcRect l="21555" t="50566" r="29528" b="6275"/>
          <a:stretch>
            <a:fillRect/>
          </a:stretch>
        </p:blipFill>
        <p:spPr bwMode="auto">
          <a:xfrm>
            <a:off x="214282" y="5000636"/>
            <a:ext cx="2266305" cy="1599631"/>
          </a:xfrm>
          <a:prstGeom prst="rect">
            <a:avLst/>
          </a:prstGeom>
          <a:noFill/>
        </p:spPr>
      </p:pic>
      <p:graphicFrame>
        <p:nvGraphicFramePr>
          <p:cNvPr id="95234" name="Object 2"/>
          <p:cNvGraphicFramePr>
            <a:graphicFrameLocks noChangeAspect="1"/>
          </p:cNvGraphicFramePr>
          <p:nvPr/>
        </p:nvGraphicFramePr>
        <p:xfrm>
          <a:off x="6357950" y="5000636"/>
          <a:ext cx="2292350" cy="1490662"/>
        </p:xfrm>
        <a:graphic>
          <a:graphicData uri="http://schemas.openxmlformats.org/presentationml/2006/ole">
            <p:oleObj spid="_x0000_s118786" name="Acrobat Document" r:id="rId14" imgW="2286000" imgH="1485900" progId="AcroExch.Document.7">
              <p:embed/>
            </p:oleObj>
          </a:graphicData>
        </a:graphic>
      </p:graphicFrame>
      <p:cxnSp>
        <p:nvCxnSpPr>
          <p:cNvPr id="28" name="Straight Connector 27"/>
          <p:cNvCxnSpPr/>
          <p:nvPr/>
        </p:nvCxnSpPr>
        <p:spPr>
          <a:xfrm>
            <a:off x="0" y="4643446"/>
            <a:ext cx="9144000" cy="1588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714348" y="3929065"/>
            <a:ext cx="7780020" cy="228600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0" y="3000372"/>
            <a:ext cx="9144000" cy="1588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428625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Britannic Bold" pitchFamily="34" charset="0"/>
              </a:rPr>
              <a:t>cf. Chen ’10 ,  </a:t>
            </a:r>
            <a:r>
              <a:rPr lang="en-US" sz="1600" dirty="0" err="1" smtClean="0">
                <a:latin typeface="Britannic Bold" pitchFamily="34" charset="0"/>
              </a:rPr>
              <a:t>Khoury</a:t>
            </a:r>
            <a:r>
              <a:rPr lang="en-US" sz="1600" dirty="0" smtClean="0">
                <a:latin typeface="Britannic Bold" pitchFamily="34" charset="0"/>
              </a:rPr>
              <a:t>, Piazza ‘09 , </a:t>
            </a:r>
            <a:r>
              <a:rPr lang="en-US" sz="1600" dirty="0" err="1" smtClean="0">
                <a:latin typeface="Britannic Bold" pitchFamily="34" charset="0"/>
              </a:rPr>
              <a:t>Senatore</a:t>
            </a:r>
            <a:r>
              <a:rPr lang="en-US" sz="1600" dirty="0" smtClean="0">
                <a:latin typeface="Britannic Bold" pitchFamily="34" charset="0"/>
              </a:rPr>
              <a:t> et al. ‘09 , </a:t>
            </a:r>
            <a:r>
              <a:rPr lang="en-US" sz="1600" dirty="0" err="1" smtClean="0">
                <a:latin typeface="Britannic Bold" pitchFamily="34" charset="0"/>
              </a:rPr>
              <a:t>Seery</a:t>
            </a:r>
            <a:r>
              <a:rPr lang="en-US" sz="1600" dirty="0" smtClean="0">
                <a:latin typeface="Britannic Bold" pitchFamily="34" charset="0"/>
              </a:rPr>
              <a:t>, </a:t>
            </a:r>
            <a:r>
              <a:rPr lang="en-US" sz="1600" dirty="0" err="1" smtClean="0">
                <a:latin typeface="Britannic Bold" pitchFamily="34" charset="0"/>
              </a:rPr>
              <a:t>Lidsey</a:t>
            </a:r>
            <a:r>
              <a:rPr lang="en-US" sz="1600" dirty="0" smtClean="0">
                <a:latin typeface="Britannic Bold" pitchFamily="34" charset="0"/>
              </a:rPr>
              <a:t> ‘05</a:t>
            </a:r>
            <a:endParaRPr lang="en-US" sz="1600" dirty="0">
              <a:latin typeface="Britannic Bold" pitchFamily="34" charset="0"/>
            </a:endParaRPr>
          </a:p>
        </p:txBody>
      </p:sp>
      <p:pic>
        <p:nvPicPr>
          <p:cNvPr id="18" name="Picture 17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/>
          <a:stretch>
            <a:fillRect/>
          </a:stretch>
        </p:blipFill>
        <p:spPr>
          <a:xfrm>
            <a:off x="214282" y="1785926"/>
            <a:ext cx="2676525" cy="891540"/>
          </a:xfrm>
          <a:prstGeom prst="rect">
            <a:avLst/>
          </a:prstGeom>
        </p:spPr>
      </p:pic>
      <p:pic>
        <p:nvPicPr>
          <p:cNvPr id="19" name="Picture 18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/>
          <a:stretch>
            <a:fillRect/>
          </a:stretch>
        </p:blipFill>
        <p:spPr>
          <a:xfrm>
            <a:off x="4143372" y="1714488"/>
            <a:ext cx="3242310" cy="310515"/>
          </a:xfrm>
          <a:prstGeom prst="rect">
            <a:avLst/>
          </a:prstGeom>
        </p:spPr>
      </p:pic>
      <p:pic>
        <p:nvPicPr>
          <p:cNvPr id="20" name="Picture 19" descr="addin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/>
          <a:stretch>
            <a:fillRect/>
          </a:stretch>
        </p:blipFill>
        <p:spPr>
          <a:xfrm>
            <a:off x="3286116" y="2357430"/>
            <a:ext cx="5402390" cy="341186"/>
          </a:xfrm>
          <a:prstGeom prst="rect">
            <a:avLst/>
          </a:prstGeom>
        </p:spPr>
      </p:pic>
      <p:pic>
        <p:nvPicPr>
          <p:cNvPr id="21" name="Picture 20" descr="addin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714480" y="3214686"/>
            <a:ext cx="5819775" cy="39433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0" y="6604084"/>
            <a:ext cx="9144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 smtClean="0">
                <a:latin typeface="Britannic Bold" pitchFamily="34" charset="0"/>
              </a:rPr>
              <a:t>Plots by: Baumann; </a:t>
            </a:r>
            <a:r>
              <a:rPr lang="en-US" sz="1050" dirty="0" err="1" smtClean="0">
                <a:latin typeface="Britannic Bold" pitchFamily="34" charset="0"/>
              </a:rPr>
              <a:t>Renaux</a:t>
            </a:r>
            <a:r>
              <a:rPr lang="en-US" sz="1050" dirty="0" smtClean="0">
                <a:latin typeface="Britannic Bold" pitchFamily="34" charset="0"/>
              </a:rPr>
              <a:t>-</a:t>
            </a:r>
            <a:r>
              <a:rPr lang="en-US" sz="1050" dirty="0" err="1" smtClean="0">
                <a:latin typeface="Britannic Bold" pitchFamily="34" charset="0"/>
              </a:rPr>
              <a:t>Petel</a:t>
            </a:r>
            <a:r>
              <a:rPr lang="en-US" sz="1050" dirty="0" smtClean="0">
                <a:latin typeface="Britannic Bold" pitchFamily="34" charset="0"/>
              </a:rPr>
              <a:t>, Chen; JN</a:t>
            </a:r>
            <a:endParaRPr lang="en-US" sz="1050" dirty="0">
              <a:latin typeface="Britannic Bold" pitchFamily="34" charset="0"/>
            </a:endParaRPr>
          </a:p>
        </p:txBody>
      </p:sp>
      <p:pic>
        <p:nvPicPr>
          <p:cNvPr id="22" name="Picture 21" descr="addin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6357950" y="5000636"/>
            <a:ext cx="456248" cy="142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1500174"/>
            <a:ext cx="9144000" cy="92869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214950"/>
            <a:ext cx="9144000" cy="78581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285852" y="642918"/>
            <a:ext cx="6434138" cy="447675"/>
          </a:xfrm>
          <a:prstGeom prst="rect">
            <a:avLst/>
          </a:prstGeom>
        </p:spPr>
      </p:pic>
      <p:pic>
        <p:nvPicPr>
          <p:cNvPr id="31" name="Picture 30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2786050" y="3286124"/>
            <a:ext cx="4667250" cy="668655"/>
          </a:xfrm>
          <a:prstGeom prst="rect">
            <a:avLst/>
          </a:prstGeom>
        </p:spPr>
      </p:pic>
      <p:pic>
        <p:nvPicPr>
          <p:cNvPr id="34" name="Picture 33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3428992" y="4143380"/>
            <a:ext cx="3303270" cy="219075"/>
          </a:xfrm>
          <a:prstGeom prst="rect">
            <a:avLst/>
          </a:prstGeom>
        </p:spPr>
      </p:pic>
      <p:pic>
        <p:nvPicPr>
          <p:cNvPr id="24" name="Picture 23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/>
          <a:stretch>
            <a:fillRect/>
          </a:stretch>
        </p:blipFill>
        <p:spPr>
          <a:xfrm>
            <a:off x="3929058" y="5429263"/>
            <a:ext cx="1400175" cy="368618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5214950"/>
            <a:ext cx="9144000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0" y="6000768"/>
            <a:ext cx="9144000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0" y="485776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latin typeface="Britannic Bold" pitchFamily="34" charset="0"/>
              </a:rPr>
              <a:t>Agarwal</a:t>
            </a:r>
            <a:r>
              <a:rPr lang="en-US" sz="1600" dirty="0" smtClean="0">
                <a:latin typeface="Britannic Bold" pitchFamily="34" charset="0"/>
              </a:rPr>
              <a:t> &amp; Bean ’09,  Lorenz et al.  ’08,  </a:t>
            </a:r>
            <a:r>
              <a:rPr lang="en-US" sz="1600" dirty="0" err="1" smtClean="0">
                <a:latin typeface="Britannic Bold" pitchFamily="34" charset="0"/>
              </a:rPr>
              <a:t>Lidsey</a:t>
            </a:r>
            <a:r>
              <a:rPr lang="en-US" sz="1600" dirty="0" smtClean="0">
                <a:latin typeface="Britannic Bold" pitchFamily="34" charset="0"/>
              </a:rPr>
              <a:t> &amp; Huston ’07, Stewart &amp; </a:t>
            </a:r>
            <a:r>
              <a:rPr lang="en-US" sz="1600" dirty="0" err="1" smtClean="0">
                <a:latin typeface="Britannic Bold" pitchFamily="34" charset="0"/>
              </a:rPr>
              <a:t>Lyth</a:t>
            </a:r>
            <a:r>
              <a:rPr lang="en-US" sz="1600" dirty="0" smtClean="0">
                <a:latin typeface="Britannic Bold" pitchFamily="34" charset="0"/>
              </a:rPr>
              <a:t> ‘93 </a:t>
            </a:r>
            <a:endParaRPr lang="en-US" sz="1600" dirty="0">
              <a:latin typeface="Britannic Bold" pitchFamily="34" charset="0"/>
            </a:endParaRPr>
          </a:p>
        </p:txBody>
      </p:sp>
      <p:pic>
        <p:nvPicPr>
          <p:cNvPr id="39" name="Picture 38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642910" y="6286520"/>
            <a:ext cx="8310563" cy="319088"/>
          </a:xfrm>
          <a:prstGeom prst="rect">
            <a:avLst/>
          </a:prstGeom>
        </p:spPr>
      </p:pic>
      <p:pic>
        <p:nvPicPr>
          <p:cNvPr id="14" name="Picture 13" descr="addin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785786" y="1785926"/>
            <a:ext cx="7498556" cy="473869"/>
          </a:xfrm>
          <a:prstGeom prst="rect">
            <a:avLst/>
          </a:prstGeom>
        </p:spPr>
      </p:pic>
      <p:pic>
        <p:nvPicPr>
          <p:cNvPr id="30" name="Picture 29" descr="addin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3500430" y="2643182"/>
            <a:ext cx="3307556" cy="459581"/>
          </a:xfrm>
          <a:prstGeom prst="rect">
            <a:avLst/>
          </a:prstGeom>
        </p:spPr>
      </p:pic>
      <p:pic>
        <p:nvPicPr>
          <p:cNvPr id="32" name="Picture 31" descr="addin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/>
          <a:stretch>
            <a:fillRect/>
          </a:stretch>
        </p:blipFill>
        <p:spPr>
          <a:xfrm>
            <a:off x="285720" y="2786058"/>
            <a:ext cx="1889760" cy="914400"/>
          </a:xfrm>
          <a:prstGeom prst="rect">
            <a:avLst/>
          </a:prstGeom>
        </p:spPr>
      </p:pic>
      <p:pic>
        <p:nvPicPr>
          <p:cNvPr id="21" name="Picture 20" descr="addin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/>
          <a:stretch>
            <a:fillRect/>
          </a:stretch>
        </p:blipFill>
        <p:spPr>
          <a:xfrm>
            <a:off x="7786710" y="5715016"/>
            <a:ext cx="1093470" cy="245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0" y="1500174"/>
            <a:ext cx="9144000" cy="1285884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50800">
            <a:gradFill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214414" y="642918"/>
            <a:ext cx="6804660" cy="457200"/>
          </a:xfrm>
          <a:prstGeom prst="rect">
            <a:avLst/>
          </a:prstGeom>
        </p:spPr>
      </p:pic>
      <p:graphicFrame>
        <p:nvGraphicFramePr>
          <p:cNvPr id="46081" name="Object 1"/>
          <p:cNvGraphicFramePr>
            <a:graphicFrameLocks noChangeAspect="1"/>
          </p:cNvGraphicFramePr>
          <p:nvPr/>
        </p:nvGraphicFramePr>
        <p:xfrm>
          <a:off x="4500562" y="2857496"/>
          <a:ext cx="2044700" cy="1376363"/>
        </p:xfrm>
        <a:graphic>
          <a:graphicData uri="http://schemas.openxmlformats.org/presentationml/2006/ole">
            <p:oleObj spid="_x0000_s124930" name="Acrobat Document" r:id="rId13" imgW="2286000" imgH="1466646" progId="AcroExch.Document.7">
              <p:embed/>
            </p:oleObj>
          </a:graphicData>
        </a:graphic>
      </p:graphicFrame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2285984" y="2857496"/>
          <a:ext cx="2058987" cy="1338263"/>
        </p:xfrm>
        <a:graphic>
          <a:graphicData uri="http://schemas.openxmlformats.org/presentationml/2006/ole">
            <p:oleObj spid="_x0000_s124931" name="Acrobat Document" r:id="rId14" imgW="2286000" imgH="1485900" progId="AcroExch.Document.7">
              <p:embed/>
            </p:oleObj>
          </a:graphicData>
        </a:graphic>
      </p:graphicFrame>
      <p:graphicFrame>
        <p:nvGraphicFramePr>
          <p:cNvPr id="46083" name="Object 3"/>
          <p:cNvGraphicFramePr>
            <a:graphicFrameLocks noChangeAspect="1"/>
          </p:cNvGraphicFramePr>
          <p:nvPr/>
        </p:nvGraphicFramePr>
        <p:xfrm>
          <a:off x="6715140" y="2857496"/>
          <a:ext cx="2054225" cy="1258887"/>
        </p:xfrm>
        <a:graphic>
          <a:graphicData uri="http://schemas.openxmlformats.org/presentationml/2006/ole">
            <p:oleObj spid="_x0000_s124932" name="Acrobat Document" r:id="rId15" imgW="2286000" imgH="1400022" progId="AcroExch.Document.7">
              <p:embed/>
            </p:oleObj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0" y="3000372"/>
            <a:ext cx="21268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oper Black" pitchFamily="18" charset="0"/>
              </a:rPr>
              <a:t>Running</a:t>
            </a:r>
          </a:p>
          <a:p>
            <a:pPr algn="ctr"/>
            <a:r>
              <a:rPr lang="en-US" dirty="0" smtClean="0">
                <a:latin typeface="Cooper Black" pitchFamily="18" charset="0"/>
              </a:rPr>
              <a:t>Non-</a:t>
            </a:r>
            <a:r>
              <a:rPr lang="en-US" dirty="0" err="1" smtClean="0">
                <a:latin typeface="Cooper Black" pitchFamily="18" charset="0"/>
              </a:rPr>
              <a:t>Gaussianity</a:t>
            </a:r>
            <a:endParaRPr lang="en-US" dirty="0">
              <a:latin typeface="Cooper Black" pitchFamily="18" charset="0"/>
            </a:endParaRPr>
          </a:p>
        </p:txBody>
      </p:sp>
      <p:pic>
        <p:nvPicPr>
          <p:cNvPr id="24" name="Picture 23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071538" y="1714488"/>
            <a:ext cx="2550319" cy="450056"/>
          </a:xfrm>
          <a:prstGeom prst="rect">
            <a:avLst/>
          </a:prstGeom>
        </p:spPr>
      </p:pic>
      <p:pic>
        <p:nvPicPr>
          <p:cNvPr id="25" name="Picture 24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5143504" y="1714488"/>
            <a:ext cx="2600325" cy="431006"/>
          </a:xfrm>
          <a:prstGeom prst="rect">
            <a:avLst/>
          </a:prstGeom>
        </p:spPr>
      </p:pic>
      <p:pic>
        <p:nvPicPr>
          <p:cNvPr id="18" name="Picture 17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857224" y="2357430"/>
            <a:ext cx="7461885" cy="2286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214818"/>
            <a:ext cx="9256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Britannic Bold" pitchFamily="34" charset="0"/>
              </a:rPr>
              <a:t>cf. JN &amp; </a:t>
            </a:r>
            <a:r>
              <a:rPr lang="en-US" sz="1600" dirty="0" err="1" smtClean="0">
                <a:latin typeface="Britannic Bold" pitchFamily="34" charset="0"/>
              </a:rPr>
              <a:t>Magueijo</a:t>
            </a:r>
            <a:r>
              <a:rPr lang="en-US" sz="1600" dirty="0" smtClean="0">
                <a:latin typeface="Britannic Bold" pitchFamily="34" charset="0"/>
              </a:rPr>
              <a:t> ‘11 , Byrnes et al. ’10, </a:t>
            </a:r>
            <a:r>
              <a:rPr lang="en-US" sz="1600" dirty="0" err="1" smtClean="0">
                <a:latin typeface="Britannic Bold" pitchFamily="34" charset="0"/>
              </a:rPr>
              <a:t>Khoury</a:t>
            </a:r>
            <a:r>
              <a:rPr lang="en-US" sz="1600" dirty="0" smtClean="0">
                <a:latin typeface="Britannic Bold" pitchFamily="34" charset="0"/>
              </a:rPr>
              <a:t> &amp; Piazza  ‘09, </a:t>
            </a:r>
            <a:r>
              <a:rPr lang="en-US" sz="1600" dirty="0" err="1" smtClean="0">
                <a:latin typeface="Britannic Bold" pitchFamily="34" charset="0"/>
              </a:rPr>
              <a:t>LoVerde</a:t>
            </a:r>
            <a:r>
              <a:rPr lang="en-US" sz="1600" dirty="0" smtClean="0">
                <a:latin typeface="Britannic Bold" pitchFamily="34" charset="0"/>
              </a:rPr>
              <a:t> et al. ‘08 </a:t>
            </a:r>
            <a:endParaRPr lang="en-US" sz="1600" dirty="0">
              <a:latin typeface="Britannic Bold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0" y="4572008"/>
            <a:ext cx="9144000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addin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2285984" y="2857496"/>
            <a:ext cx="456248" cy="142876"/>
          </a:xfrm>
          <a:prstGeom prst="rect">
            <a:avLst/>
          </a:prstGeom>
        </p:spPr>
      </p:pic>
      <p:pic>
        <p:nvPicPr>
          <p:cNvPr id="20" name="Picture 19" descr="addin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7358082" y="2857496"/>
            <a:ext cx="456248" cy="142876"/>
          </a:xfrm>
          <a:prstGeom prst="rect">
            <a:avLst/>
          </a:prstGeom>
        </p:spPr>
      </p:pic>
      <p:pic>
        <p:nvPicPr>
          <p:cNvPr id="21" name="Picture 20" descr="addin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4500562" y="2857496"/>
            <a:ext cx="456248" cy="142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0" y="1500174"/>
            <a:ext cx="9144000" cy="1285884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50800">
            <a:gradFill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214414" y="642918"/>
            <a:ext cx="6804660" cy="4572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0" y="6000768"/>
            <a:ext cx="9144000" cy="857232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857356" y="6215082"/>
            <a:ext cx="5574983" cy="382905"/>
          </a:xfrm>
          <a:prstGeom prst="rect">
            <a:avLst/>
          </a:prstGeom>
        </p:spPr>
      </p:pic>
      <p:graphicFrame>
        <p:nvGraphicFramePr>
          <p:cNvPr id="46081" name="Object 1"/>
          <p:cNvGraphicFramePr>
            <a:graphicFrameLocks noChangeAspect="1"/>
          </p:cNvGraphicFramePr>
          <p:nvPr/>
        </p:nvGraphicFramePr>
        <p:xfrm>
          <a:off x="4500562" y="2857496"/>
          <a:ext cx="2044700" cy="1376363"/>
        </p:xfrm>
        <a:graphic>
          <a:graphicData uri="http://schemas.openxmlformats.org/presentationml/2006/ole">
            <p:oleObj spid="_x0000_s101378" name="Acrobat Document" r:id="rId17" imgW="2286000" imgH="1466646" progId="AcroExch.Document.7">
              <p:embed/>
            </p:oleObj>
          </a:graphicData>
        </a:graphic>
      </p:graphicFrame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2285984" y="2857496"/>
          <a:ext cx="2058987" cy="1338263"/>
        </p:xfrm>
        <a:graphic>
          <a:graphicData uri="http://schemas.openxmlformats.org/presentationml/2006/ole">
            <p:oleObj spid="_x0000_s101379" name="Acrobat Document" r:id="rId18" imgW="2286000" imgH="1485900" progId="AcroExch.Document.7">
              <p:embed/>
            </p:oleObj>
          </a:graphicData>
        </a:graphic>
      </p:graphicFrame>
      <p:graphicFrame>
        <p:nvGraphicFramePr>
          <p:cNvPr id="46083" name="Object 3"/>
          <p:cNvGraphicFramePr>
            <a:graphicFrameLocks noChangeAspect="1"/>
          </p:cNvGraphicFramePr>
          <p:nvPr/>
        </p:nvGraphicFramePr>
        <p:xfrm>
          <a:off x="6715140" y="2857496"/>
          <a:ext cx="2054225" cy="1258887"/>
        </p:xfrm>
        <a:graphic>
          <a:graphicData uri="http://schemas.openxmlformats.org/presentationml/2006/ole">
            <p:oleObj spid="_x0000_s101380" name="Acrobat Document" r:id="rId19" imgW="2286000" imgH="1400022" progId="AcroExch.Document.7">
              <p:embed/>
            </p:oleObj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0" y="3000372"/>
            <a:ext cx="21268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oper Black" pitchFamily="18" charset="0"/>
              </a:rPr>
              <a:t>Running</a:t>
            </a:r>
          </a:p>
          <a:p>
            <a:pPr algn="ctr"/>
            <a:r>
              <a:rPr lang="en-US" dirty="0" smtClean="0">
                <a:latin typeface="Cooper Black" pitchFamily="18" charset="0"/>
              </a:rPr>
              <a:t>Non-</a:t>
            </a:r>
            <a:r>
              <a:rPr lang="en-US" dirty="0" err="1" smtClean="0">
                <a:latin typeface="Cooper Black" pitchFamily="18" charset="0"/>
              </a:rPr>
              <a:t>Gaussianity</a:t>
            </a:r>
            <a:endParaRPr lang="en-US" dirty="0">
              <a:latin typeface="Cooper Black" pitchFamily="18" charset="0"/>
            </a:endParaRPr>
          </a:p>
        </p:txBody>
      </p:sp>
      <p:pic>
        <p:nvPicPr>
          <p:cNvPr id="24" name="Picture 23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1071538" y="1714488"/>
            <a:ext cx="2550319" cy="450056"/>
          </a:xfrm>
          <a:prstGeom prst="rect">
            <a:avLst/>
          </a:prstGeom>
        </p:spPr>
      </p:pic>
      <p:pic>
        <p:nvPicPr>
          <p:cNvPr id="25" name="Picture 24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5143504" y="1714488"/>
            <a:ext cx="2600325" cy="431006"/>
          </a:xfrm>
          <a:prstGeom prst="rect">
            <a:avLst/>
          </a:prstGeom>
        </p:spPr>
      </p:pic>
      <p:pic>
        <p:nvPicPr>
          <p:cNvPr id="18" name="Picture 17" descr="addin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857224" y="2357430"/>
            <a:ext cx="7461885" cy="2286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214818"/>
            <a:ext cx="9256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Britannic Bold" pitchFamily="34" charset="0"/>
              </a:rPr>
              <a:t>cf. JN &amp; </a:t>
            </a:r>
            <a:r>
              <a:rPr lang="en-US" sz="1600" dirty="0" err="1" smtClean="0">
                <a:latin typeface="Britannic Bold" pitchFamily="34" charset="0"/>
              </a:rPr>
              <a:t>Magueijo</a:t>
            </a:r>
            <a:r>
              <a:rPr lang="en-US" sz="1600" dirty="0" smtClean="0">
                <a:latin typeface="Britannic Bold" pitchFamily="34" charset="0"/>
              </a:rPr>
              <a:t> ‘11 , Byrnes et al. ’10, </a:t>
            </a:r>
            <a:r>
              <a:rPr lang="en-US" sz="1600" dirty="0" err="1" smtClean="0">
                <a:latin typeface="Britannic Bold" pitchFamily="34" charset="0"/>
              </a:rPr>
              <a:t>Khoury</a:t>
            </a:r>
            <a:r>
              <a:rPr lang="en-US" sz="1600" dirty="0" smtClean="0">
                <a:latin typeface="Britannic Bold" pitchFamily="34" charset="0"/>
              </a:rPr>
              <a:t> &amp; Piazza  ‘09, </a:t>
            </a:r>
            <a:r>
              <a:rPr lang="en-US" sz="1600" dirty="0" err="1" smtClean="0">
                <a:latin typeface="Britannic Bold" pitchFamily="34" charset="0"/>
              </a:rPr>
              <a:t>LoVerde</a:t>
            </a:r>
            <a:r>
              <a:rPr lang="en-US" sz="1600" dirty="0" smtClean="0">
                <a:latin typeface="Britannic Bold" pitchFamily="34" charset="0"/>
              </a:rPr>
              <a:t> et al. ‘08 </a:t>
            </a:r>
            <a:endParaRPr lang="en-US" sz="1600" dirty="0">
              <a:latin typeface="Britannic Bold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0" y="4572008"/>
            <a:ext cx="9144000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0" y="4786322"/>
            <a:ext cx="20747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oper Black" pitchFamily="18" charset="0"/>
              </a:rPr>
              <a:t>Strong coupling</a:t>
            </a:r>
          </a:p>
          <a:p>
            <a:pPr algn="ctr"/>
            <a:r>
              <a:rPr lang="en-US" dirty="0" smtClean="0">
                <a:latin typeface="Cooper Black" pitchFamily="18" charset="0"/>
              </a:rPr>
              <a:t>constraints</a:t>
            </a:r>
            <a:endParaRPr lang="en-US" dirty="0">
              <a:latin typeface="Cooper Black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5715016"/>
            <a:ext cx="9256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Britannic Bold" pitchFamily="34" charset="0"/>
              </a:rPr>
              <a:t>cf. Baumann et al. ‘11, </a:t>
            </a:r>
            <a:r>
              <a:rPr lang="en-US" sz="1600" dirty="0" err="1" smtClean="0">
                <a:latin typeface="Britannic Bold" pitchFamily="34" charset="0"/>
              </a:rPr>
              <a:t>Senatore</a:t>
            </a:r>
            <a:r>
              <a:rPr lang="en-US" sz="1600" dirty="0" smtClean="0">
                <a:latin typeface="Britannic Bold" pitchFamily="34" charset="0"/>
              </a:rPr>
              <a:t> et al. ‘09, Cheung et al. ‘07 </a:t>
            </a:r>
            <a:endParaRPr lang="en-US" sz="1600" dirty="0">
              <a:latin typeface="Britannic Bold" pitchFamily="34" charset="0"/>
            </a:endParaRPr>
          </a:p>
        </p:txBody>
      </p:sp>
      <p:pic>
        <p:nvPicPr>
          <p:cNvPr id="22" name="Picture 21" descr="addin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5000628" y="4857760"/>
            <a:ext cx="3514725" cy="561975"/>
          </a:xfrm>
          <a:prstGeom prst="rect">
            <a:avLst/>
          </a:prstGeom>
        </p:spPr>
      </p:pic>
      <p:pic>
        <p:nvPicPr>
          <p:cNvPr id="26" name="Picture 25" descr="addin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2643174" y="5000636"/>
            <a:ext cx="1116806" cy="423863"/>
          </a:xfrm>
          <a:prstGeom prst="rect">
            <a:avLst/>
          </a:prstGeom>
        </p:spPr>
      </p:pic>
      <p:pic>
        <p:nvPicPr>
          <p:cNvPr id="21" name="Picture 20" descr="addin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2285984" y="2857496"/>
            <a:ext cx="456248" cy="142876"/>
          </a:xfrm>
          <a:prstGeom prst="rect">
            <a:avLst/>
          </a:prstGeom>
        </p:spPr>
      </p:pic>
      <p:pic>
        <p:nvPicPr>
          <p:cNvPr id="27" name="Picture 26" descr="addin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4500562" y="2857496"/>
            <a:ext cx="456248" cy="142876"/>
          </a:xfrm>
          <a:prstGeom prst="rect">
            <a:avLst/>
          </a:prstGeom>
        </p:spPr>
      </p:pic>
      <p:pic>
        <p:nvPicPr>
          <p:cNvPr id="33" name="Picture 32" descr="addin_tmp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7358082" y="2857496"/>
            <a:ext cx="456248" cy="142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214414" y="642918"/>
            <a:ext cx="6804660" cy="457200"/>
          </a:xfrm>
          <a:prstGeom prst="rect">
            <a:avLst/>
          </a:prstGeom>
        </p:spPr>
      </p:pic>
      <p:graphicFrame>
        <p:nvGraphicFramePr>
          <p:cNvPr id="121862" name="Object 6"/>
          <p:cNvGraphicFramePr>
            <a:graphicFrameLocks noChangeAspect="1"/>
          </p:cNvGraphicFramePr>
          <p:nvPr/>
        </p:nvGraphicFramePr>
        <p:xfrm>
          <a:off x="285720" y="1857364"/>
          <a:ext cx="4365625" cy="4365625"/>
        </p:xfrm>
        <a:graphic>
          <a:graphicData uri="http://schemas.openxmlformats.org/presentationml/2006/ole">
            <p:oleObj spid="_x0000_s120834" name="Acrobat Document" r:id="rId8" imgW="5457749" imgH="5457672" progId="AcroExch.Document.7">
              <p:embed/>
            </p:oleObj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2857488" y="6519446"/>
            <a:ext cx="37818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Britannic Bold" pitchFamily="34" charset="0"/>
              </a:rPr>
              <a:t>LoVerde</a:t>
            </a:r>
            <a:r>
              <a:rPr lang="en-US" sz="1600" dirty="0" smtClean="0">
                <a:latin typeface="Britannic Bold" pitchFamily="34" charset="0"/>
              </a:rPr>
              <a:t> et al. ’08, </a:t>
            </a:r>
            <a:r>
              <a:rPr lang="en-US" sz="1600" dirty="0" err="1" smtClean="0">
                <a:latin typeface="Britannic Bold" pitchFamily="34" charset="0"/>
              </a:rPr>
              <a:t>Creminelli</a:t>
            </a:r>
            <a:r>
              <a:rPr lang="en-US" sz="1600" dirty="0" smtClean="0">
                <a:latin typeface="Britannic Bold" pitchFamily="34" charset="0"/>
              </a:rPr>
              <a:t> et al. ’06 </a:t>
            </a:r>
            <a:endParaRPr lang="en-US" sz="1600" dirty="0">
              <a:latin typeface="Britannic Bold" pitchFamily="34" charset="0"/>
            </a:endParaRPr>
          </a:p>
        </p:txBody>
      </p:sp>
      <p:pic>
        <p:nvPicPr>
          <p:cNvPr id="6" name="Picture 5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857224" y="6143644"/>
            <a:ext cx="3608070" cy="249555"/>
          </a:xfrm>
          <a:prstGeom prst="rect">
            <a:avLst/>
          </a:prstGeom>
        </p:spPr>
      </p:pic>
      <p:graphicFrame>
        <p:nvGraphicFramePr>
          <p:cNvPr id="64516" name="Object 4"/>
          <p:cNvGraphicFramePr>
            <a:graphicFrameLocks noChangeAspect="1"/>
          </p:cNvGraphicFramePr>
          <p:nvPr/>
        </p:nvGraphicFramePr>
        <p:xfrm>
          <a:off x="4786314" y="2000240"/>
          <a:ext cx="4092575" cy="4092575"/>
        </p:xfrm>
        <a:graphic>
          <a:graphicData uri="http://schemas.openxmlformats.org/presentationml/2006/ole">
            <p:oleObj spid="_x0000_s120835" name="Acrobat Document" r:id="rId10" imgW="5457749" imgH="5457672" progId="AcroExch.Document.7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6604084"/>
            <a:ext cx="9144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 smtClean="0">
                <a:latin typeface="Britannic Bold" pitchFamily="34" charset="0"/>
              </a:rPr>
              <a:t>Plots from </a:t>
            </a:r>
            <a:r>
              <a:rPr lang="en-US" sz="1050" dirty="0" err="1" smtClean="0">
                <a:latin typeface="Britannic Bold" pitchFamily="34" charset="0"/>
              </a:rPr>
              <a:t>LoVerde</a:t>
            </a:r>
            <a:r>
              <a:rPr lang="en-US" sz="1050" dirty="0" smtClean="0">
                <a:latin typeface="Britannic Bold" pitchFamily="34" charset="0"/>
              </a:rPr>
              <a:t> et al. ‘08</a:t>
            </a:r>
            <a:endParaRPr lang="en-US" sz="1050" dirty="0">
              <a:latin typeface="Britannic Bold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color}&#10;\pagestyle{empty}&#10;\newcommand{\be}{\begin{equation}}&#10;\newcommand{\ee}{\end{equation}}&#10;\newcommand{\bea}{\begin{eqnarray}}&#10;\newcommand{\eea}{\end{eqnarray}}&#10;\newcommand{\delbar}[1]{\overline{\delta{#1}}}&#10;\newcommand{\db}[1]{\overline{\delta{#1}}}&#10;\newcommand{\Ha}{\mathcal{H}}&#10;\newcommand{\Ga}{\mathcal{G}}&#10;\newcommand{\ep}{\varepsilon}&#10;\newcommand{\pr}{^{'}}&#10;\newcommand{\dbu}{\db{u}_{\parallel}}&#10;\newcommand{\ct}{{c_s}^2}&#10;\newcommand{\cs}{{c_s}^2}&#10;\newcommand{\xx}{\xi_{ad}}&#10;\newcommand{\xz}{\zeta_{ad}}&#10;\newcommand{\xit}{\tilde{\xi}}&#10;\newcommand{\zetat}{\tilde{\zeta}}&#10;\newcommand{\ba}{\begin{align}}&#10;\newcommand{\ea}{ \end{align} }&#10;\newcommand{\bs}{\begin{split}}&#10;\newcommand{\es}{\end{split}}&#10;\newcommand{\Ka}{K_{a}}&#10;\newcommand{\Kb}{K_{\beta}}&#10;\newcommand{\pp}{^{''}}&#10;\newcommand{\Czp}{C_{z\pr}}&#10;\newcommand{\Kcs}{K_{c_s}}&#10;\newcommand{\Kct}{{K_{c_s}}^2}&#10;\newcommand{\Krt}{{K_{\ep}}^{2 \beta}}&#10;\newcommand{\KH}{K_{\Ha}}&#10;\newcommand{\KG}{K_{\Ga}}&#10;\newcommand{\Kr}{K_{\ep}}&#10;\newcommand{\Kra}{{K_{\ep}}^{2 \alpha}}&#10;\newcommand{\Psp}{|\delta_{\phi}|^2}&#10;\newcommand{\zfp}{\frac{z\pr}{z}}&#10;\newcommand{\ffp}{\frac{f\pr}{f}}&#10;\newcommand{\zfpp}{\frac{z\pp}{z}}&#10;\newcommand{\afpp}{\frac{a\pp}{a}}&#10;\newcommand{\zfpt}{z\pr / z}&#10;\newcommand{\afpt}{a\pr / a}&#10;\newcommand{\ffpt}{f\pr / f}&#10;\newcommand{\zfppt}{z\pp / z}&#10;\newcommand{\afppt}{a\pp / a}&#10;\newcommand{\Kzp}{K_{z\pr}}&#10;\newcommand{\gc}{\frac{2}{3 \gamma}}&#10;\newcommand{\pa}{\partial}&#10;\newcommand{\ce}{c_{es}^2}\begin{document}&#10;{\color{white}&#10;%\fbox{{\color{black}&#10;$ \text{\bf Single field inflation}$}%}%}&#10;&#10;\end{document}"/>
  <p:tag name="IGUANATEXSIZE" val="4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color,latexsym,amsmath,amssymb,theorem,epsfig}&#10;\usepackage{graphicx,subfigure}&#10;\usepackage{epstopdf}&#10;%\usepackage[body={17.5cm, 21cm},right=2cm]{geometry}&#10;\usepackage{amssymb}&#10;\usepackage{amsmath}&#10;%\usepackage{bbold}&#10;% \usepackage{showkeys}&#10;\usepackage{psfrag}&#10;\usepackage{epsfig}&#10;\pagestyle{empty}&#10;&#10;\newcommand{\cp}[1]{{\mathbb C}{\mathbb P}^{#1}}&#10;\newcommand{\mbf}[1]{\mathbf{#1}}&#10;\newcommand{\cohclass}[1]{\left[{#1}\right]}&#10;\newcommand{\rest}[1]{\left.{#1}\right|}&#10;%\newcommand{\nn}{\nonumber}&#10;\newcommand{\ns}{\normalsize}&#10;\newcommand{\bra}{\langle}&#10;\newcommand{\ket}{\rangle}&#10;\newcommand{\cH}{{\cal H}}&#10;\newcommand{\cd}{{c^\dagger}}&#10;\newcommand{\cbd}{{\bar{c}^\dagger}}&#10;\newcommand{\al}{\alpha}&#10;%\newcommand{\be}{\beta}&#10;\newcommand{\ald}{\alpha^{\dagger}}&#10;\newcommand{\bed}{\beta^{\dagger}}&#10;\newcommand{\gad}{\gamma^{\dagger}}&#10;\newcommand{\g}{\raisebox{.3mm}{$\gamma$}}&#10;\newcommand{\M}{{_{(M)}}}&#10;\newcommand{\vt}{\widetilde{v}\, }&#10;\newcommand{\alphas}{{\al_1 \al_2 \dots \al_N}}&#10;\newcommand{\betas}{{\be_1 \be_2 \dots \be_N}}&#10;\newcommand{\ct}{\widetilde{c}}&#10;\newcommand{\ctd}{{\widetilde{c}^\dagger}}&#10;\newcommand{\mun}{{m_1}}&#10;\newcommand{\md}{{m_2}}&#10;\newcommand{\Si}{{\, \Sigma}}&#10;\newcommand{\x}{{\bf x}}&#10;\newcommand{\xp}{{\bf x'}}&#10;\newcommand{\y}{{\bf y}}&#10;\newcommand{\p}{{\bf p}}&#10;\newcommand{\q}{{\bf q}}&#10;\newcommand{\kk}{{\bf k}}&#10;\newcommand{\ad}{a^\dagger}&#10;\newcommand{\kp}{{\bf k'}}&#10;\newcommand{\X}{{\bf X}}&#10;\newcommand{\pb}{\overline{P}}&#10;\newcommand{\rb}{\overline{R}}&#10;\newcommand{\mb}{\overline{M}}&#10;\newcommand{\rr}{{\bf r}}&#10;\newcommand{\s}{{\bf s}}&#10;\newcommand{\z}{{\bf z}}&#10;\newcommand{\bd}{b^\dagger}&#10;&#10;\newcommand{\nn}{\cal{N}}&#10;\newcommand{\norm}{\frac{1}{\sqrt{\nn}}}&#10;\newcommand{\comb}{(1-\epsilon-\epsilon_s)}&#10;\newcommand{\combtwo}{(1+\epsilon)}&#10;\newcommand{\tA}{\tilde A}&#10;\newcommand{\es}{\epsilon_s}\newcommand{\ce}{c_{es}^2}\begin{document}\def\gsim{ \lower .75ex \hbox{$\sim$} \llap{\raise .27ex \hbox{$&gt;$}} }&#10;\def\lsim{ \lower .75ex \hbox{$\sim$} \llap{\raise .27ex \hbox{$&lt;$}} }&#10;\def\be{\begin{equation}}&#10;\def\ee{\end{equation}}&#10;\def\bea{\begin{eqnarray}}&#10;\def\eea{\end{eqnarray}}&#10;{\color{black}&#10;%\fbox{{\color{black}&#10;$\langle \zeta(\textbf{k}_1)\zeta(\textbf{k}_2)\zeta(\textbf{k}_3)\rangle = (2\pi)^7&#10;\delta^3(\kk_1+\kk_2+\kk_3) P_\zeta^{\;2} \frac{1}{\Pi_j k_j^3}{\cal A}$}%}%}&#10;&#10;\end{document}"/>
  <p:tag name="IGUANATEXSIZE" val="2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color}&#10;\pagestyle{empty}&#10;\newcommand{\be}{\begin{equation}}&#10;\newcommand{\ee}{\end{equation}}&#10;\newcommand{\bea}{\begin{eqnarray}}&#10;\newcommand{\eea}{\end{eqnarray}}&#10;\newcommand{\delbar}[1]{\overline{\delta{#1}}}&#10;\newcommand{\db}[1]{\overline{\delta{#1}}}&#10;\newcommand{\Ha}{\mathcal{H}}&#10;\newcommand{\Ga}{\mathcal{G}}&#10;\newcommand{\ep}{\varepsilon}&#10;\newcommand{\pr}{^{'}}&#10;\newcommand{\dbu}{\db{u}_{\parallel}}&#10;\newcommand{\ct}{{c_s}^2}&#10;\newcommand{\cs}{{c_s}^2}&#10;\newcommand{\xx}{\xi_{ad}}&#10;\newcommand{\xz}{\zeta_{ad}}&#10;\newcommand{\xit}{\tilde{\xi}}&#10;\newcommand{\zetat}{\tilde{\zeta}}&#10;\newcommand{\ba}{\begin{align}}&#10;\newcommand{\ea}{ \end{align} }&#10;\newcommand{\bs}{\begin{split}}&#10;\newcommand{\es}{\end{split}}&#10;\newcommand{\Ka}{K_{a}}&#10;\newcommand{\Kb}{K_{\beta}}&#10;\newcommand{\pp}{^{''}}&#10;\newcommand{\Czp}{C_{z\pr}}&#10;\newcommand{\Kcs}{K_{c_s}}&#10;\newcommand{\Kct}{{K_{c_s}}^2}&#10;\newcommand{\Krt}{{K_{\ep}}^{2 \beta}}&#10;\newcommand{\KH}{K_{\Ha}}&#10;\newcommand{\KG}{K_{\Ga}}&#10;\newcommand{\Kr}{K_{\ep}}&#10;\newcommand{\Kra}{{K_{\ep}}^{2 \alpha}}&#10;\newcommand{\Psp}{|\delta_{\phi}|^2}&#10;\newcommand{\zfp}{\frac{z\pr}{z}}&#10;\newcommand{\ffp}{\frac{f\pr}{f}}&#10;\newcommand{\zfpp}{\frac{z\pp}{z}}&#10;\newcommand{\afpp}{\frac{a\pp}{a}}&#10;\newcommand{\zfpt}{z\pr / z}&#10;\newcommand{\afpt}{a\pr / a}&#10;\newcommand{\ffpt}{f\pr / f}&#10;\newcommand{\zfppt}{z\pp / z}&#10;\newcommand{\afppt}{a\pp / a}&#10;\newcommand{\Kzp}{K_{z\pr}}&#10;\newcommand{\gc}{\frac{2}{3 \gamma}}&#10;\newcommand{\pa}{\partial}&#10;\newcommand{\ce}{c_{es}^2}\begin{document}&#10;{\color{black}&#10;%\fbox{{\color{black}&#10;$ \text{\bf Scalar perturbations in metric:} \quad ds^2 = (1 + 2\Phi)dt^2 - (1 - 2\Phi)a^2(t)\gamma_{ij}dx^i dx^j     $}%}%}&#10;&#10;\end{document}"/>
  <p:tag name="IGUANATEXSIZE" val="2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color}&#10;\pagestyle{empty}&#10;\newcommand{\be}{\begin{equation}}&#10;\newcommand{\ee}{\end{equation}}&#10;\newcommand{\bea}{\begin{eqnarray}}&#10;\newcommand{\eea}{\end{eqnarray}}&#10;\newcommand{\delbar}[1]{\overline{\delta{#1}}}&#10;\newcommand{\db}[1]{\overline{\delta{#1}}}&#10;\newcommand{\Ha}{\mathcal{H}}&#10;\newcommand{\Ga}{\mathcal{G}}&#10;\newcommand{\ep}{\varepsilon}&#10;\newcommand{\pr}{^{'}}&#10;\newcommand{\dbu}{\db{u}_{\parallel}}&#10;\newcommand{\ct}{{c_s}^2}&#10;\newcommand{\cs}{{c_s}^2}&#10;\newcommand{\xx}{\xi_{ad}}&#10;\newcommand{\xz}{\zeta_{ad}}&#10;\newcommand{\xit}{\tilde{\xi}}&#10;\newcommand{\zetat}{\tilde{\zeta}}&#10;\newcommand{\ba}{\begin{align}}&#10;\newcommand{\ea}{ \end{align} }&#10;\newcommand{\bs}{\begin{split}}&#10;\newcommand{\es}{\end{split}}&#10;\newcommand{\Ka}{K_{a}}&#10;\newcommand{\Kb}{K_{\beta}}&#10;\newcommand{\pp}{^{''}}&#10;\newcommand{\Czp}{C_{z\pr}}&#10;\newcommand{\Kcs}{K_{c_s}}&#10;\newcommand{\Kct}{{K_{c_s}}^2}&#10;\newcommand{\Krt}{{K_{\ep}}^{2 \beta}}&#10;\newcommand{\KH}{K_{\Ha}}&#10;\newcommand{\KG}{K_{\Ga}}&#10;\newcommand{\Kr}{K_{\ep}}&#10;\newcommand{\Kra}{{K_{\ep}}^{2 \alpha}}&#10;\newcommand{\Psp}{|\delta_{\phi}|^2}&#10;\newcommand{\zfp}{\frac{z\pr}{z}}&#10;\newcommand{\ffp}{\frac{f\pr}{f}}&#10;\newcommand{\zfpp}{\frac{z\pp}{z}}&#10;\newcommand{\afpp}{\frac{a\pp}{a}}&#10;\newcommand{\zfpt}{z\pr / z}&#10;\newcommand{\afpt}{a\pr / a}&#10;\newcommand{\ffpt}{f\pr / f}&#10;\newcommand{\zfppt}{z\pp / z}&#10;\newcommand{\afppt}{a\pp / a}&#10;\newcommand{\Kzp}{K_{z\pr}}&#10;\newcommand{\gc}{\frac{2}{3 \gamma}}&#10;\newcommand{\pa}{\partial}&#10;\newcommand{\ce}{c_{es}^2}\begin{document}&#10;{\color{black}\bf&#10;%\fbox{{\color{black}&#10;$ \frac{\delta T}{T} = -\frac{\zeta}{5} \sim 10^{-5}$}%}%}&#10;\end{document}"/>
  <p:tag name="IGUANATEXSIZE" val="3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color,latexsym,amsmath,amssymb,theorem,epsfig}&#10;\usepackage{graphicx,subfigure}&#10;\usepackage{epstopdf}&#10;%\usepackage[body={17.5cm, 21cm},right=2cm]{geometry}&#10;\usepackage{amssymb}&#10;\usepackage{amsmath}&#10;%\usepackage{bbold}&#10;% \usepackage{showkeys}&#10;\usepackage{psfrag}&#10;\usepackage{epsfig}&#10;\pagestyle{empty}&#10;&#10;\newcommand{\cp}[1]{{\mathbb C}{\mathbb P}^{#1}}&#10;\newcommand{\mbf}[1]{\mathbf{#1}}&#10;\newcommand{\cohclass}[1]{\left[{#1}\right]}&#10;\newcommand{\rest}[1]{\left.{#1}\right|}&#10;%\newcommand{\nn}{\nonumber}&#10;\newcommand{\ns}{\normalsize}&#10;\newcommand{\bra}{\langle}&#10;\newcommand{\ket}{\rangle}&#10;\newcommand{\cH}{{\cal H}}&#10;\newcommand{\cd}{{c^\dagger}}&#10;\newcommand{\cbd}{{\bar{c}^\dagger}}&#10;\newcommand{\al}{\alpha}&#10;%\newcommand{\be}{\beta}&#10;\newcommand{\ald}{\alpha^{\dagger}}&#10;\newcommand{\bed}{\beta^{\dagger}}&#10;\newcommand{\gad}{\gamma^{\dagger}}&#10;\newcommand{\g}{\raisebox{.3mm}{$\gamma$}}&#10;\newcommand{\M}{{_{(M)}}}&#10;\newcommand{\vt}{\widetilde{v}\, }&#10;\newcommand{\alphas}{{\al_1 \al_2 \dots \al_N}}&#10;\newcommand{\betas}{{\be_1 \be_2 \dots \be_N}}&#10;\newcommand{\ct}{\widetilde{c}}&#10;\newcommand{\ctd}{{\widetilde{c}^\dagger}}&#10;\newcommand{\mun}{{m_1}}&#10;\newcommand{\md}{{m_2}}&#10;\newcommand{\Si}{{\, \Sigma}}&#10;\newcommand{\x}{{\bf x}}&#10;\newcommand{\xp}{{\bf x'}}&#10;\newcommand{\y}{{\bf y}}&#10;\newcommand{\p}{{\bf p}}&#10;\newcommand{\q}{{\bf q}}&#10;\newcommand{\kk}{{\bf k}}&#10;\newcommand{\ad}{a^\dagger}&#10;\newcommand{\kp}{{\bf k'}}&#10;\newcommand{\X}{{\bf X}}&#10;\newcommand{\pb}{\overline{P}}&#10;\newcommand{\rb}{\overline{R}}&#10;\newcommand{\mb}{\overline{M}}&#10;\newcommand{\rr}{{\bf r}}&#10;\newcommand{\s}{{\bf s}}&#10;\newcommand{\z}{{\bf z}}&#10;\newcommand{\bd}{b^\dagger}&#10;&#10;\newcommand{\nn}{\cal{N}}&#10;\newcommand{\norm}{\frac{1}{\sqrt{\nn}}}&#10;\newcommand{\comb}{(1-\epsilon-\epsilon_s)}&#10;\newcommand{\combtwo}{(1+\epsilon)}&#10;\newcommand{\tA}{\tilde A}&#10;\newcommand{\es}{\epsilon_s}\newcommand{\ce}{c_{es}^2}\begin{document}\def\gsim{ \lower .75ex \hbox{$\sim$} \llap{\raise .27ex \hbox{$&gt;$}} }&#10;\def\lsim{ \lower .75ex \hbox{$\sim$} \llap{\raise .27ex \hbox{$&lt;$}} }&#10;\def\be{\begin{equation}}&#10;\def\ee{\end{equation}}&#10;\def\bea{\begin{eqnarray}}&#10;\def\eea{\end{eqnarray}}&#10;{\color{black}&#10;%\fbox{{\color{black}&#10;$ \text{Observables} \hspace{1cm} {\bf | P_\zeta |,n_s,{\cal A},r,n_{\it NG}...} $}%}%}&#10;&#10;\end{document}"/>
  <p:tag name="IGUANATEXSIZE" val="2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color}&#10;\pagestyle{empty}&#10;\newcommand{\be}{\begin{equation}}&#10;\newcommand{\ee}{\end{equation}}&#10;\newcommand{\bea}{\begin{eqnarray}}&#10;\newcommand{\eea}{\end{eqnarray}}&#10;\newcommand{\delbar}[1]{\overline{\delta{#1}}}&#10;\newcommand{\db}[1]{\overline{\delta{#1}}}&#10;\newcommand{\Ha}{\mathcal{H}}&#10;\newcommand{\Ga}{\mathcal{G}}&#10;\newcommand{\ep}{\varepsilon}&#10;\newcommand{\pr}{^{'}}&#10;\newcommand{\dbu}{\db{u}_{\parallel}}&#10;\newcommand{\ct}{{c_s}^2}&#10;\newcommand{\cs}{{c_s}^2}&#10;\newcommand{\xx}{\xi_{ad}}&#10;\newcommand{\xz}{\zeta_{ad}}&#10;\newcommand{\xit}{\tilde{\xi}}&#10;\newcommand{\zetat}{\tilde{\zeta}}&#10;\newcommand{\ba}{\begin{align}}&#10;\newcommand{\ea}{ \end{align} }&#10;\newcommand{\bs}{\begin{split}}&#10;\newcommand{\es}{\end{split}}&#10;\newcommand{\Ka}{K_{a}}&#10;\newcommand{\Kb}{K_{\beta}}&#10;\newcommand{\pp}{^{''}}&#10;\newcommand{\Czp}{C_{z\pr}}&#10;\newcommand{\Kcs}{K_{c_s}}&#10;\newcommand{\Kct}{{K_{c_s}}^2}&#10;\newcommand{\Krt}{{K_{\ep}}^{2 \beta}}&#10;\newcommand{\KH}{K_{\Ha}}&#10;\newcommand{\KG}{K_{\Ga}}&#10;\newcommand{\Kr}{K_{\ep}}&#10;\newcommand{\Kra}{{K_{\ep}}^{2 \alpha}}&#10;\newcommand{\Psp}{|\delta_{\phi}|^2}&#10;\newcommand{\zfp}{\frac{z\pr}{z}}&#10;\newcommand{\ffp}{\frac{f\pr}{f}}&#10;\newcommand{\zfpp}{\frac{z\pp}{z}}&#10;\newcommand{\afpp}{\frac{a\pp}{a}}&#10;\newcommand{\zfpt}{z\pr / z}&#10;\newcommand{\afpt}{a\pr / a}&#10;\newcommand{\ffpt}{f\pr / f}&#10;\newcommand{\zfppt}{z\pp / z}&#10;\newcommand{\afppt}{a\pp / a}&#10;\newcommand{\Kzp}{K_{z\pr}}&#10;\newcommand{\gc}{\frac{2}{3 \gamma}}&#10;\newcommand{\pa}{\partial}&#10;\newcommand{\ce}{c_{es}^2}\begin{document}&#10;{\color{white}&#10;%\fbox{{\color{black}&#10;$ \text{\bf A slow-rolling single field }$}%}%}&#10;&#10;\end{document}"/>
  <p:tag name="IGUANATEXSIZE" val="4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color}&#10;\pagestyle{empty}&#10;\newcommand{\be}{\begin{equation}}&#10;\newcommand{\ee}{\end{equation}}&#10;\newcommand{\bea}{\begin{eqnarray}}&#10;\newcommand{\eea}{\end{eqnarray}}&#10;\newcommand{\delbar}[1]{\overline{\delta{#1}}}&#10;\newcommand{\db}[1]{\overline{\delta{#1}}}&#10;\newcommand{\Ha}{\mathcal{H}}&#10;\newcommand{\Ga}{\mathcal{G}}&#10;\newcommand{\ep}{\varepsilon}&#10;\newcommand{\pr}{^{'}}&#10;\newcommand{\dbu}{\db{u}_{\parallel}}&#10;\newcommand{\ct}{{c_s}^2}&#10;\newcommand{\cs}{{c_s}^2}&#10;\newcommand{\xx}{\xi_{ad}}&#10;\newcommand{\xz}{\zeta_{ad}}&#10;\newcommand{\xit}{\tilde{\xi}}&#10;\newcommand{\zetat}{\tilde{\zeta}}&#10;\newcommand{\ba}{\begin{align}}&#10;\newcommand{\ea}{ \end{align} }&#10;\newcommand{\bs}{\begin{split}}&#10;\newcommand{\es}{\end{split}}&#10;\newcommand{\Ka}{K_{a}}&#10;\newcommand{\Kb}{K_{\beta}}&#10;\newcommand{\pp}{^{''}}&#10;\newcommand{\Czp}{C_{z\pr}}&#10;\newcommand{\Kcs}{K_{c_s}}&#10;\newcommand{\Kct}{{K_{c_s}}^2}&#10;\newcommand{\Krt}{{K_{\ep}}^{2 \beta}}&#10;\newcommand{\KH}{K_{\Ha}}&#10;\newcommand{\KG}{K_{\Ga}}&#10;\newcommand{\Kr}{K_{\ep}}&#10;\newcommand{\Kra}{{K_{\ep}}^{2 \alpha}}&#10;\newcommand{\Psp}{|\delta_{\phi}|^2}&#10;\newcommand{\zfp}{\frac{z\pr}{z}}&#10;\newcommand{\ffp}{\frac{f\pr}{f}}&#10;\newcommand{\zfpp}{\frac{z\pp}{z}}&#10;\newcommand{\afpp}{\frac{a\pp}{a}}&#10;\newcommand{\zfpt}{z\pr / z}&#10;\newcommand{\afpt}{a\pr / a}&#10;\newcommand{\ffpt}{f\pr / f}&#10;\newcommand{\zfppt}{z\pp / z}&#10;\newcommand{\afppt}{a\pp / a}&#10;\newcommand{\Kzp}{K_{z\pr}}&#10;\newcommand{\gc}{\frac{2}{3 \gamma}}&#10;\newcommand{\pa}{\partial}&#10;\newcommand{\ce}{c_{es}^2}\begin{document}\renewcommand{\labelenumi}{\bf (\Roman{enumi})}&#10;{\color{black}&#10;%\fbox{{\color{black}&#10;{{\bf \noindent Scalar field action: \vspace{.5cm} \newline Slow-roll parameters:}  }%}%}&#10;&#10;\end{document}"/>
  <p:tag name="IGUANATEXSIZE" val="2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color}&#10;\pagestyle{empty}&#10;\newcommand{\be}{\begin{equation}}&#10;\newcommand{\ee}{\end{equation}}&#10;\newcommand{\bea}{\begin{eqnarray}}&#10;\newcommand{\eea}{\end{eqnarray}}&#10;\newcommand{\delbar}[1]{\overline{\delta{#1}}}&#10;\newcommand{\db}[1]{\overline{\delta{#1}}}&#10;\newcommand{\Ha}{\mathcal{H}}&#10;\newcommand{\Ga}{\mathcal{G}}&#10;\newcommand{\ep}{\varepsilon}&#10;\newcommand{\pr}{^{'}}&#10;\newcommand{\dbu}{\db{u}_{\parallel}}&#10;\newcommand{\ct}{{c_s}^2}&#10;\newcommand{\cs}{{c_s}^2}&#10;\newcommand{\xx}{\xi_{ad}}&#10;\newcommand{\xz}{\zeta_{ad}}&#10;\newcommand{\xit}{\tilde{\xi}}&#10;\newcommand{\zetat}{\tilde{\zeta}}&#10;\newcommand{\ba}{\begin{align}}&#10;\newcommand{\ea}{ \end{align} }&#10;\newcommand{\bs}{\begin{split}}&#10;\newcommand{\es}{\end{split}}&#10;\newcommand{\Ka}{K_{a}}&#10;\newcommand{\Kb}{K_{\beta}}&#10;\newcommand{\pp}{^{''}}&#10;\newcommand{\Czp}{C_{z\pr}}&#10;\newcommand{\Kcs}{K_{c_s}}&#10;\newcommand{\Kct}{{K_{c_s}}^2}&#10;\newcommand{\Krt}{{K_{\ep}}^{2 \beta}}&#10;\newcommand{\KH}{K_{\Ha}}&#10;\newcommand{\KG}{K_{\Ga}}&#10;\newcommand{\Kr}{K_{\ep}}&#10;\newcommand{\Kra}{{K_{\ep}}^{2 \alpha}}&#10;\newcommand{\Psp}{|\delta_{\phi}|^2}&#10;\newcommand{\zfp}{\frac{z\pr}{z}}&#10;\newcommand{\ffp}{\frac{f\pr}{f}}&#10;\newcommand{\zfpp}{\frac{z\pp}{z}}&#10;\newcommand{\afpp}{\frac{a\pp}{a}}&#10;\newcommand{\zfpt}{z\pr / z}&#10;\newcommand{\afpt}{a\pr / a}&#10;\newcommand{\ffpt}{f\pr / f}&#10;\newcommand{\zfppt}{z\pp / z}&#10;\newcommand{\afppt}{a\pp / a}&#10;\newcommand{\Kzp}{K_{z\pr}}&#10;\newcommand{\gc}{\frac{2}{3 \gamma}}&#10;\newcommand{\pa}{\partial}&#10;\newcommand{\ce}{c_{es}^2}\begin{document}&#10;{\color{black}&#10;%\fbox{{\color{black}&#10;$ S=\int {\rm d}^4x \sqrt{-g} \left[\frac{R}{2} +&#10;P(X,\phi)\right]$}%}%}&#10;&#10;\end{document}"/>
  <p:tag name="IGUANATEXSIZE" val="2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color,latexsym,amsmath,amssymb,theorem,epsfig}&#10;\usepackage{graphicx,subfigure}&#10;\usepackage{epstopdf}&#10;%\usepackage[body={17.5cm, 21cm},right=2cm]{geometry}&#10;\usepackage{amssymb}&#10;\usepackage{amsmath}&#10;%\usepackage{bbold}&#10;% \usepackage{showkeys}&#10;\usepackage{psfrag}&#10;\usepackage{epsfig}&#10;\pagestyle{empty}&#10;&#10;\newcommand{\cp}[1]{{\mathbb C}{\mathbb P}^{#1}}&#10;\newcommand{\mbf}[1]{\mathbf{#1}}&#10;\newcommand{\cohclass}[1]{\left[{#1}\right]}&#10;\newcommand{\rest}[1]{\left.{#1}\right|}&#10;%\newcommand{\nn}{\nonumber}&#10;\newcommand{\ns}{\normalsize}&#10;\newcommand{\bra}{\langle}&#10;\newcommand{\ket}{\rangle}&#10;\newcommand{\cH}{{\cal H}}&#10;\newcommand{\cd}{{c^\dagger}}&#10;\newcommand{\cbd}{{\bar{c}^\dagger}}&#10;\newcommand{\al}{\alpha}&#10;%\newcommand{\be}{\beta}&#10;\newcommand{\ald}{\alpha^{\dagger}}&#10;\newcommand{\bed}{\beta^{\dagger}}&#10;\newcommand{\gad}{\gamma^{\dagger}}&#10;\newcommand{\g}{\raisebox{.3mm}{$\gamma$}}&#10;\newcommand{\M}{{_{(M)}}}&#10;\newcommand{\vt}{\widetilde{v}\, }&#10;\newcommand{\alphas}{{\al_1 \al_2 \dots \al_N}}&#10;\newcommand{\betas}{{\be_1 \be_2 \dots \be_N}}&#10;\newcommand{\ct}{\widetilde{c}}&#10;\newcommand{\ctd}{{\widetilde{c}^\dagger}}&#10;\newcommand{\mun}{{m_1}}&#10;\newcommand{\md}{{m_2}}&#10;\newcommand{\Si}{{\, \Sigma}}&#10;\newcommand{\x}{{\bf x}}&#10;\newcommand{\xp}{{\bf x'}}&#10;\newcommand{\y}{{\bf y}}&#10;\newcommand{\p}{{\bf p}}&#10;\newcommand{\q}{{\bf q}}&#10;\newcommand{\kk}{{\bf k}}&#10;\newcommand{\ad}{a^\dagger}&#10;\newcommand{\kp}{{\bf k'}}&#10;\newcommand{\X}{{\bf X}}&#10;\newcommand{\pb}{\overline{P}}&#10;\newcommand{\rb}{\overline{R}}&#10;\newcommand{\mb}{\overline{M}}&#10;\newcommand{\rr}{{\bf r}}&#10;\newcommand{\s}{{\bf s}}&#10;\newcommand{\z}{{\bf z}}&#10;\newcommand{\bd}{b^\dagger}&#10;&#10;\newcommand{\nn}{\cal{N}}&#10;\newcommand{\norm}{\frac{1}{\sqrt{\nn}}}&#10;\newcommand{\comb}{(1-\epsilon-\epsilon_s)}&#10;\newcommand{\combtwo}{(1+\epsilon)}&#10;\newcommand{\tA}{\tilde A}&#10;\newcommand{\es}{\epsilon_s}\newcommand{\ce}{c_{es}^2}\begin{document}\def\gsim{ \lower .75ex \hbox{$\sim$} \llap{\raise .27ex \hbox{$&gt;$}} }&#10;\def\lsim{ \lower .75ex \hbox{$\sim$} \llap{\raise .27ex \hbox{$&lt;$}} }&#10;\def\be{\begin{equation}}&#10;\def\ee{\end{equation}}&#10;\def\bea{\begin{eqnarray}}&#10;\def\eea{\end{eqnarray}}&#10;{\color{black}&#10;%\fbox{{\color{black}&#10;$\epsilon \equiv - \frac{\dot H}{H^2},\quad&#10;\eta \equiv \frac{\dot \epsilon}{\epsilon H},... \quad \text{and} \quad&#10;\es \equiv \frac{\dot c_s}{c_s H}, \quad  \eta_s \equiv \frac{\dot \es}{\es H},...$&#10;}%}%}&#10;&#10;\end{document}"/>
  <p:tag name="IGUANATEXSIZE" val="1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color,latexsym,amsmath,amssymb,theorem,epsfig}&#10;\usepackage{graphicx,subfigure}&#10;\usepackage{epstopdf}&#10;%\usepackage[body={17.5cm, 21cm},right=2cm]{geometry}&#10;\usepackage{amssymb}&#10;\usepackage{amsmath}&#10;%\usepackage{bbold}&#10;% \usepackage{showkeys}&#10;\usepackage{psfrag}&#10;\usepackage{epsfig}&#10;\pagestyle{empty}&#10;&#10;\newcommand{\cp}[1]{{\mathbb C}{\mathbb P}^{#1}}&#10;\newcommand{\mbf}[1]{\mathbf{#1}}&#10;\newcommand{\cohclass}[1]{\left[{#1}\right]}&#10;\newcommand{\rest}[1]{\left.{#1}\right|}&#10;%\newcommand{\nn}{\nonumber}&#10;\newcommand{\ns}{\normalsize}&#10;\newcommand{\bra}{\langle}&#10;\newcommand{\ket}{\rangle}&#10;\newcommand{\cH}{{\cal H}}&#10;\newcommand{\cd}{{c^\dagger}}&#10;\newcommand{\cbd}{{\bar{c}^\dagger}}&#10;\newcommand{\al}{\alpha}&#10;%\newcommand{\be}{\beta}&#10;\newcommand{\ald}{\alpha^{\dagger}}&#10;\newcommand{\bed}{\beta^{\dagger}}&#10;\newcommand{\gad}{\gamma^{\dagger}}&#10;\newcommand{\g}{\raisebox{.3mm}{$\gamma$}}&#10;\newcommand{\M}{{_{(M)}}}&#10;\newcommand{\vt}{\widetilde{v}\, }&#10;\newcommand{\alphas}{{\al_1 \al_2 \dots \al_N}}&#10;\newcommand{\betas}{{\be_1 \be_2 \dots \be_N}}&#10;\newcommand{\ct}{\widetilde{c}}&#10;\newcommand{\ctd}{{\widetilde{c}^\dagger}}&#10;\newcommand{\mun}{{m_1}}&#10;\newcommand{\md}{{m_2}}&#10;\newcommand{\Si}{{\, \Sigma}}&#10;\newcommand{\x}{{\bf x}}&#10;\newcommand{\xp}{{\bf x'}}&#10;\newcommand{\y}{{\bf y}}&#10;\newcommand{\p}{{\bf p}}&#10;\newcommand{\q}{{\bf q}}&#10;\newcommand{\kk}{{\bf k}}&#10;\newcommand{\ad}{a^\dagger}&#10;\newcommand{\kp}{{\bf k'}}&#10;\newcommand{\X}{{\bf X}}&#10;\newcommand{\pb}{\overline{P}}&#10;\newcommand{\rb}{\overline{R}}&#10;\newcommand{\mb}{\overline{M}}&#10;\newcommand{\rr}{{\bf r}}&#10;\newcommand{\s}{{\bf s}}&#10;\newcommand{\z}{{\bf z}}&#10;\newcommand{\bd}{b^\dagger}&#10;&#10;\newcommand{\nn}{\cal{N}}&#10;\newcommand{\norm}{\frac{1}{\sqrt{\nn}}}&#10;\newcommand{\comb}{(1-\epsilon-\epsilon_s)}&#10;\newcommand{\combtwo}{(1+\epsilon)}&#10;\newcommand{\tA}{\tilde A}&#10;\newcommand{\es}{\epsilon_s}\newcommand{\ce}{c_{es}^2}\begin{document}\def\gsim{ \lower .75ex \hbox{$\sim$} \llap{\raise .27ex \hbox{$&gt;$}} }&#10;\def\lsim{ \lower .75ex \hbox{$\sim$} \llap{\raise .27ex \hbox{$&lt;$}} }&#10;\def\be{\begin{equation}}&#10;\def\ee{\end{equation}}&#10;\def\bea{\begin{eqnarray}}&#10;\def\eea{\end{eqnarray}}&#10;{\color{black}&#10;%\fbox{{\color{black}&#10;$n_s - 1 \equiv \frac{d \text{ln} P_\zeta}{d \text{ln} k}= - 6 \epsilon + 2\eta$&#10;}%}%}&#10;&#10;\end{document}"/>
  <p:tag name="IGUANATEXSIZE" val="2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color}&#10;\pagestyle{empty}&#10;\newcommand{\be}{\begin{equation}}&#10;\newcommand{\ee}{\end{equation}}&#10;\newcommand{\bea}{\begin{eqnarray}}&#10;\newcommand{\eea}{\end{eqnarray}}&#10;\newcommand{\delbar}[1]{\overline{\delta{#1}}}&#10;\newcommand{\db}[1]{\overline{\delta{#1}}}&#10;\newcommand{\Ha}{\mathcal{H}}&#10;\newcommand{\Ga}{\mathcal{G}}&#10;\newcommand{\ep}{\varepsilon}&#10;\newcommand{\pr}{^{'}}&#10;\newcommand{\dbu}{\db{u}_{\parallel}}&#10;\newcommand{\ct}{{c_s}^2}&#10;\newcommand{\cs}{{c_s}^2}&#10;\newcommand{\xx}{\xi_{ad}}&#10;\newcommand{\xz}{\zeta_{ad}}&#10;\newcommand{\xit}{\tilde{\xi}}&#10;\newcommand{\zetat}{\tilde{\zeta}}&#10;\newcommand{\ba}{\begin{align}}&#10;\newcommand{\ea}{ \end{align} }&#10;\newcommand{\bs}{\begin{split}}&#10;\newcommand{\es}{\end{split}}&#10;\newcommand{\Ka}{K_{a}}&#10;\newcommand{\Kb}{K_{\beta}}&#10;\newcommand{\pp}{^{''}}&#10;\newcommand{\Czp}{C_{z\pr}}&#10;\newcommand{\Kcs}{K_{c_s}}&#10;\newcommand{\Kct}{{K_{c_s}}^2}&#10;\newcommand{\Krt}{{K_{\ep}}^{2 \beta}}&#10;\newcommand{\KH}{K_{\Ha}}&#10;\newcommand{\KG}{K_{\Ga}}&#10;\newcommand{\Kr}{K_{\ep}}&#10;\newcommand{\Kra}{{K_{\ep}}^{2 \alpha}}&#10;\newcommand{\Psp}{|\delta_{\phi}|^2}&#10;\newcommand{\zfp}{\frac{z\pr}{z}}&#10;\newcommand{\ffp}{\frac{f\pr}{f}}&#10;\newcommand{\zfpp}{\frac{z\pp}{z}}&#10;\newcommand{\afpp}{\frac{a\pp}{a}}&#10;\newcommand{\zfpt}{z\pr / z}&#10;\newcommand{\afpt}{a\pr / a}&#10;\newcommand{\ffpt}{f\pr / f}&#10;\newcommand{\zfppt}{z\pp / z}&#10;\newcommand{\afppt}{a\pp / a}&#10;\newcommand{\Kzp}{K_{z\pr}}&#10;\newcommand{\gc}{\frac{2}{3 \gamma}}&#10;\newcommand{\pa}{\partial}&#10;\newcommand{\ce}{c_{es}^2}\begin{document}\renewcommand{\labelenumi}{\bf (\Roman{enumi})}&#10;{\color{black}&#10;%\fbox{{\color{black}&#10;{{\bf \noindent Slow-roll condition: \vspace{.5cm} \newline Canonical $n_s$: }  }%}%}&#10;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color}&#10;\pagestyle{empty}&#10;\newcommand{\be}{\begin{equation}}&#10;\newcommand{\ee}{\end{equation}}&#10;\newcommand{\bea}{\begin{eqnarray}}&#10;\newcommand{\eea}{\end{eqnarray}}&#10;\newcommand{\delbar}[1]{\overline{\delta{#1}}}&#10;\newcommand{\db}[1]{\overline{\delta{#1}}}&#10;\newcommand{\Ha}{\mathcal{H}}&#10;\newcommand{\Ga}{\mathcal{G}}&#10;\newcommand{\ep}{\varepsilon}&#10;\newcommand{\pr}{^{'}}&#10;\newcommand{\dbu}{\db{u}_{\parallel}}&#10;\newcommand{\ct}{{c_s}^2}&#10;\newcommand{\cs}{{c_s}^2}&#10;\newcommand{\xx}{\xi_{ad}}&#10;\newcommand{\xz}{\zeta_{ad}}&#10;\newcommand{\xit}{\tilde{\xi}}&#10;\newcommand{\zetat}{\tilde{\zeta}}&#10;\newcommand{\ba}{\begin{align}}&#10;\newcommand{\ea}{ \end{align} }&#10;\newcommand{\bs}{\begin{split}}&#10;\newcommand{\es}{\end{split}}&#10;\newcommand{\Ka}{K_{a}}&#10;\newcommand{\Kb}{K_{\beta}}&#10;\newcommand{\pp}{^{''}}&#10;\newcommand{\Czp}{C_{z\pr}}&#10;\newcommand{\Kcs}{K_{c_s}}&#10;\newcommand{\Kct}{{K_{c_s}}^2}&#10;\newcommand{\Krt}{{K_{\ep}}^{2 \beta}}&#10;\newcommand{\KH}{K_{\Ha}}&#10;\newcommand{\KG}{K_{\Ga}}&#10;\newcommand{\Kr}{K_{\ep}}&#10;\newcommand{\Kra}{{K_{\ep}}^{2 \alpha}}&#10;\newcommand{\Psp}{|\delta_{\phi}|^2}&#10;\newcommand{\zfp}{\frac{z\pr}{z}}&#10;\newcommand{\ffp}{\frac{f\pr}{f}}&#10;\newcommand{\zfpp}{\frac{z\pp}{z}}&#10;\newcommand{\afpp}{\frac{a\pp}{a}}&#10;\newcommand{\zfpt}{z\pr / z}&#10;\newcommand{\afpt}{a\pr / a}&#10;\newcommand{\ffpt}{f\pr / f}&#10;\newcommand{\zfppt}{z\pp / z}&#10;\newcommand{\afppt}{a\pp / a}&#10;\newcommand{\Kzp}{K_{z\pr}}&#10;\newcommand{\gc}{\frac{2}{3 \gamma}}&#10;\newcommand{\pa}{\partial}&#10;\newcommand{\ce}{c_{es}^2}\begin{document}\renewcommand{\labelenumi}{\bf (\Roman{enumi})}&#10;{\color{black}&#10;%\fbox{{\color{black}&#10;{{\bf \noindent Scalar field action: \vspace{.5cm} \newline Higher derivatives: \vspace{.5cm} \newline Effective theory:}  }%}%}&#10;&#10;\end{document}"/>
  <p:tag name="IGUANATEXSIZE" val="1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color,latexsym,amsmath,amssymb,theorem,epsfig}&#10;\usepackage{graphicx,subfigure}&#10;\usepackage{epstopdf}&#10;%\usepackage[body={17.5cm, 21cm},right=2cm]{geometry}&#10;\usepackage{amssymb}&#10;\usepackage{amsmath}&#10;%\usepackage{bbold}&#10;% \usepackage{showkeys}&#10;\usepackage{psfrag}&#10;\usepackage{epsfig}&#10;\pagestyle{empty}&#10;&#10;\newcommand{\cp}[1]{{\mathbb C}{\mathbb P}^{#1}}&#10;\newcommand{\mbf}[1]{\mathbf{#1}}&#10;\newcommand{\cohclass}[1]{\left[{#1}\right]}&#10;\newcommand{\rest}[1]{\left.{#1}\right|}&#10;%\newcommand{\nn}{\nonumber}&#10;\newcommand{\ns}{\normalsize}&#10;\newcommand{\bra}{\langle}&#10;\newcommand{\ket}{\rangle}&#10;\newcommand{\cH}{{\cal H}}&#10;\newcommand{\cd}{{c^\dagger}}&#10;\newcommand{\cbd}{{\bar{c}^\dagger}}&#10;\newcommand{\al}{\alpha}&#10;%\newcommand{\be}{\beta}&#10;\newcommand{\ald}{\alpha^{\dagger}}&#10;\newcommand{\bed}{\beta^{\dagger}}&#10;\newcommand{\gad}{\gamma^{\dagger}}&#10;\newcommand{\g}{\raisebox{.3mm}{$\gamma$}}&#10;\newcommand{\M}{{_{(M)}}}&#10;\newcommand{\vt}{\widetilde{v}\, }&#10;\newcommand{\alphas}{{\al_1 \al_2 \dots \al_N}}&#10;\newcommand{\betas}{{\be_1 \be_2 \dots \be_N}}&#10;\newcommand{\ct}{\widetilde{c}}&#10;\newcommand{\ctd}{{\widetilde{c}^\dagger}}&#10;\newcommand{\mun}{{m_1}}&#10;\newcommand{\md}{{m_2}}&#10;\newcommand{\Si}{{\, \Sigma}}&#10;\newcommand{\x}{{\bf x}}&#10;\newcommand{\xp}{{\bf x'}}&#10;\newcommand{\y}{{\bf y}}&#10;\newcommand{\p}{{\bf p}}&#10;\newcommand{\q}{{\bf q}}&#10;\newcommand{\kk}{{\bf k}}&#10;\newcommand{\ad}{a^\dagger}&#10;\newcommand{\kp}{{\bf k'}}&#10;\newcommand{\X}{{\bf X}}&#10;\newcommand{\pb}{\overline{P}}&#10;\newcommand{\rb}{\overline{R}}&#10;\newcommand{\mb}{\overline{M}}&#10;\newcommand{\rr}{{\bf r}}&#10;\newcommand{\s}{{\bf s}}&#10;\newcommand{\z}{{\bf z}}&#10;\newcommand{\bd}{b^\dagger}&#10;&#10;\newcommand{\nn}{\cal{N}}&#10;\newcommand{\norm}{\frac{1}{\sqrt{\nn}}}&#10;\newcommand{\comb}{(1-\epsilon-\epsilon_s)}&#10;\newcommand{\combtwo}{(1+\epsilon)}&#10;\newcommand{\tA}{\tilde A}&#10;\newcommand{\es}{\epsilon_s}\newcommand{\ce}{c_{es}^2}\begin{document}\def\gsim{ \lower .75ex \hbox{$\sim$} \llap{\raise .27ex \hbox{$&gt;$}} }&#10;\def\lsim{ \lower .75ex \hbox{$\sim$} \llap{\raise .27ex \hbox{$&lt;$}} }&#10;\def\be{\begin{equation}}&#10;\def\ee{\end{equation}}&#10;\def\bea{\begin{eqnarray}}&#10;\def\eea{\end{eqnarray}}&#10;{\color{black}&#10;%\fbox{{\color{black}&#10;$\epsilon_i \ll 1 \quad \text{and} \quad \eta_i \ll 1$&#10;}%}%}&#10;&#10;\end{document}"/>
  <p:tag name="IGUANATEXSIZE" val="2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color}&#10;\pagestyle{empty}&#10;\newcommand{\be}{\begin{equation}}&#10;\newcommand{\ee}{\end{equation}}&#10;\newcommand{\bea}{\begin{eqnarray}}&#10;\newcommand{\eea}{\end{eqnarray}}&#10;\newcommand{\delbar}[1]{\overline{\delta{#1}}}&#10;\newcommand{\db}[1]{\overline{\delta{#1}}}&#10;\newcommand{\Ha}{\mathcal{H}}&#10;\newcommand{\Ga}{\mathcal{G}}&#10;\newcommand{\ep}{\varepsilon}&#10;\newcommand{\pr}{^{'}}&#10;\newcommand{\dbu}{\db{u}_{\parallel}}&#10;\newcommand{\ct}{{c_s}^2}&#10;\newcommand{\cs}{{c_s}^2}&#10;\newcommand{\xx}{\xi_{ad}}&#10;\newcommand{\xz}{\zeta_{ad}}&#10;\newcommand{\xit}{\tilde{\xi}}&#10;\newcommand{\zetat}{\tilde{\zeta}}&#10;\newcommand{\ba}{\begin{align}}&#10;\newcommand{\ea}{ \end{align} }&#10;\newcommand{\bs}{\begin{split}}&#10;\newcommand{\es}{\end{split}}&#10;\newcommand{\Ka}{K_{a}}&#10;\newcommand{\Kb}{K_{\beta}}&#10;\newcommand{\pp}{^{''}}&#10;\newcommand{\Czp}{C_{z\pr}}&#10;\newcommand{\Kcs}{K_{c_s}}&#10;\newcommand{\Kct}{{K_{c_s}}^2}&#10;\newcommand{\Krt}{{K_{\ep}}^{2 \beta}}&#10;\newcommand{\KH}{K_{\Ha}}&#10;\newcommand{\KG}{K_{\Ga}}&#10;\newcommand{\Kr}{K_{\ep}}&#10;\newcommand{\Kra}{{K_{\ep}}^{2 \alpha}}&#10;\newcommand{\Psp}{|\delta_{\phi}|^2}&#10;\newcommand{\zfp}{\frac{z\pr}{z}}&#10;\newcommand{\ffp}{\frac{f\pr}{f}}&#10;\newcommand{\zfpp}{\frac{z\pp}{z}}&#10;\newcommand{\afpp}{\frac{a\pp}{a}}&#10;\newcommand{\zfpt}{z\pr / z}&#10;\newcommand{\afpt}{a\pr / a}&#10;\newcommand{\ffpt}{f\pr / f}&#10;\newcommand{\zfppt}{z\pp / z}&#10;\newcommand{\afppt}{a\pp / a}&#10;\newcommand{\Kzp}{K_{z\pr}}&#10;\newcommand{\gc}{\frac{2}{3 \gamma}}&#10;\newcommand{\pa}{\partial}&#10;\newcommand{\ce}{c_{es}^2}\begin{document}&#10;{\color{white}&#10;%\fbox{{\color{black}&#10;$ \text{\bf A slow-rolling single field }$}%}%}&#10;&#10;\end{document}"/>
  <p:tag name="IGUANATEXSIZE" val="4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color}&#10;\pagestyle{empty}&#10;\newcommand{\be}{\begin{equation}}&#10;\newcommand{\ee}{\end{equation}}&#10;\newcommand{\bea}{\begin{eqnarray}}&#10;\newcommand{\eea}{\end{eqnarray}}&#10;\newcommand{\delbar}[1]{\overline{\delta{#1}}}&#10;\newcommand{\db}[1]{\overline{\delta{#1}}}&#10;\newcommand{\Ha}{\mathcal{H}}&#10;\newcommand{\Ga}{\mathcal{G}}&#10;\newcommand{\ep}{\varepsilon}&#10;\newcommand{\pr}{^{'}}&#10;\newcommand{\dbu}{\db{u}_{\parallel}}&#10;\newcommand{\ct}{{c_s}^2}&#10;\newcommand{\cs}{{c_s}^2}&#10;\newcommand{\xx}{\xi_{ad}}&#10;\newcommand{\xz}{\zeta_{ad}}&#10;\newcommand{\xit}{\tilde{\xi}}&#10;\newcommand{\zetat}{\tilde{\zeta}}&#10;\newcommand{\ba}{\begin{align}}&#10;\newcommand{\ea}{ \end{align} }&#10;\newcommand{\bs}{\begin{split}}&#10;\newcommand{\es}{\end{split}}&#10;\newcommand{\Ka}{K_{a}}&#10;\newcommand{\Kb}{K_{\beta}}&#10;\newcommand{\pp}{^{''}}&#10;\newcommand{\Czp}{C_{z\pr}}&#10;\newcommand{\Kcs}{K_{c_s}}&#10;\newcommand{\Kct}{{K_{c_s}}^2}&#10;\newcommand{\Krt}{{K_{\ep}}^{2 \beta}}&#10;\newcommand{\KH}{K_{\Ha}}&#10;\newcommand{\KG}{K_{\Ga}}&#10;\newcommand{\Kr}{K_{\ep}}&#10;\newcommand{\Kra}{{K_{\ep}}^{2 \alpha}}&#10;\newcommand{\Psp}{|\delta_{\phi}|^2}&#10;\newcommand{\zfp}{\frac{z\pr}{z}}&#10;\newcommand{\ffp}{\frac{f\pr}{f}}&#10;\newcommand{\zfpp}{\frac{z\pp}{z}}&#10;\newcommand{\afpp}{\frac{a\pp}{a}}&#10;\newcommand{\zfpt}{z\pr / z}&#10;\newcommand{\afpt}{a\pr / a}&#10;\newcommand{\ffpt}{f\pr / f}&#10;\newcommand{\zfppt}{z\pp / z}&#10;\newcommand{\afppt}{a\pp / a}&#10;\newcommand{\Kzp}{K_{z\pr}}&#10;\newcommand{\gc}{\frac{2}{3 \gamma}}&#10;\newcommand{\pa}{\partial}&#10;\newcommand{\ce}{c_{es}^2}\begin{document}&#10;{\color{black}&#10;%\fbox{{\color{black}&#10;{\bf \noindent Typically equilateral non-Gaussianity, negligible running $n_{NG}$}}%}%}&#10;&#10;\end{document}"/>
  <p:tag name="IGUANATEXSIZE" val="2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color}&#10;\pagestyle{empty}&#10;\newcommand{\be}{\begin{equation}}&#10;\newcommand{\ee}{\end{equation}}&#10;\newcommand{\bea}{\begin{eqnarray}}&#10;\newcommand{\eea}{\end{eqnarray}}&#10;\newcommand{\delbar}[1]{\overline{\delta{#1}}}&#10;\newcommand{\db}[1]{\overline{\delta{#1}}}&#10;\newcommand{\Ha}{\mathcal{H}}&#10;\newcommand{\Ga}{\mathcal{G}}&#10;\newcommand{\ep}{\varepsilon}&#10;\newcommand{\pr}{^{'}}&#10;\newcommand{\dbu}{\db{u}_{\parallel}}&#10;\newcommand{\ct}{{c_s}^2}&#10;\newcommand{\cs}{{c_s}^2}&#10;\newcommand{\xx}{\xi_{ad}}&#10;\newcommand{\xz}{\zeta_{ad}}&#10;\newcommand{\xit}{\tilde{\xi}}&#10;\newcommand{\zetat}{\tilde{\zeta}}&#10;\newcommand{\ba}{\begin{align}}&#10;\newcommand{\ea}{ \end{align} }&#10;\newcommand{\bs}{\begin{split}}&#10;\newcommand{\es}{\end{split}}&#10;\newcommand{\Ka}{K_{a}}&#10;\newcommand{\Kb}{K_{\beta}}&#10;\newcommand{\pp}{^{''}}&#10;\newcommand{\Czp}{C_{z\pr}}&#10;\newcommand{\Kcs}{K_{c_s}}&#10;\newcommand{\Kct}{{K_{c_s}}^2}&#10;\newcommand{\Krt}{{K_{\ep}}^{2 \beta}}&#10;\newcommand{\KH}{K_{\Ha}}&#10;\newcommand{\KG}{K_{\Ga}}&#10;\newcommand{\Kr}{K_{\ep}}&#10;\newcommand{\Kra}{{K_{\ep}}^{2 \alpha}}&#10;\newcommand{\Psp}{|\delta_{\phi}|^2}&#10;\newcommand{\zfp}{\frac{z\pr}{z}}&#10;\newcommand{\ffp}{\frac{f\pr}{f}}&#10;\newcommand{\zfpp}{\frac{z\pp}{z}}&#10;\newcommand{\afpp}{\frac{a\pp}{a}}&#10;\newcommand{\zfpt}{z\pr / z}&#10;\newcommand{\afpt}{a\pr / a}&#10;\newcommand{\ffpt}{f\pr / f}&#10;\newcommand{\zfppt}{z\pp / z}&#10;\newcommand{\afppt}{a\pp / a}&#10;\newcommand{\Kzp}{K_{z\pr}}&#10;\newcommand{\gc}{\frac{2}{3 \gamma}}&#10;\newcommand{\pa}{\partial}&#10;\newcommand{\ce}{c_{es}^2}\begin{document}\renewcommand{\labelenumi}{\bf (\Roman{enumi})}&#10;{\color{black}&#10;%\fbox{{\color{black}&#10;{{\bf \noindent Scalar field action: \vspace{.5cm} \newline Slow-roll parameters:}  }%}%}&#10;&#10;\end{document}"/>
  <p:tag name="IGUANATEXSIZE" val="2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color}&#10;\pagestyle{empty}&#10;\newcommand{\be}{\begin{equation}}&#10;\newcommand{\ee}{\end{equation}}&#10;\newcommand{\bea}{\begin{eqnarray}}&#10;\newcommand{\eea}{\end{eqnarray}}&#10;\newcommand{\delbar}[1]{\overline{\delta{#1}}}&#10;\newcommand{\db}[1]{\overline{\delta{#1}}}&#10;\newcommand{\Ha}{\mathcal{H}}&#10;\newcommand{\Ga}{\mathcal{G}}&#10;\newcommand{\ep}{\varepsilon}&#10;\newcommand{\pr}{^{'}}&#10;\newcommand{\dbu}{\db{u}_{\parallel}}&#10;\newcommand{\ct}{{c_s}^2}&#10;\newcommand{\cs}{{c_s}^2}&#10;\newcommand{\xx}{\xi_{ad}}&#10;\newcommand{\xz}{\zeta_{ad}}&#10;\newcommand{\xit}{\tilde{\xi}}&#10;\newcommand{\zetat}{\tilde{\zeta}}&#10;\newcommand{\ba}{\begin{align}}&#10;\newcommand{\ea}{ \end{align} }&#10;\newcommand{\bs}{\begin{split}}&#10;\newcommand{\es}{\end{split}}&#10;\newcommand{\Ka}{K_{a}}&#10;\newcommand{\Kb}{K_{\beta}}&#10;\newcommand{\pp}{^{''}}&#10;\newcommand{\Czp}{C_{z\pr}}&#10;\newcommand{\Kcs}{K_{c_s}}&#10;\newcommand{\Kct}{{K_{c_s}}^2}&#10;\newcommand{\Krt}{{K_{\ep}}^{2 \beta}}&#10;\newcommand{\KH}{K_{\Ha}}&#10;\newcommand{\KG}{K_{\Ga}}&#10;\newcommand{\Kr}{K_{\ep}}&#10;\newcommand{\Kra}{{K_{\ep}}^{2 \alpha}}&#10;\newcommand{\Psp}{|\delta_{\phi}|^2}&#10;\newcommand{\zfp}{\frac{z\pr}{z}}&#10;\newcommand{\ffp}{\frac{f\pr}{f}}&#10;\newcommand{\zfpp}{\frac{z\pp}{z}}&#10;\newcommand{\afpp}{\frac{a\pp}{a}}&#10;\newcommand{\zfpt}{z\pr / z}&#10;\newcommand{\afpt}{a\pr / a}&#10;\newcommand{\ffpt}{f\pr / f}&#10;\newcommand{\zfppt}{z\pp / z}&#10;\newcommand{\afppt}{a\pp / a}&#10;\newcommand{\Kzp}{K_{z\pr}}&#10;\newcommand{\gc}{\frac{2}{3 \gamma}}&#10;\newcommand{\pa}{\partial}&#10;\newcommand{\ce}{c_{es}^2}\begin{document}&#10;{\color{black}&#10;%\fbox{{\color{black}&#10;$ S=\int {\rm d}^4x \sqrt{-g} \left[\frac{R}{2} +&#10;P(X,\phi)\right]$}%}%}&#10;&#10;\end{document}"/>
  <p:tag name="IGUANATEXSIZE" val="2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color,latexsym,amsmath,amssymb,theorem,epsfig}&#10;\usepackage{graphicx,subfigure}&#10;\usepackage{epstopdf}&#10;%\usepackage[body={17.5cm, 21cm},right=2cm]{geometry}&#10;\usepackage{amssymb}&#10;\usepackage{amsmath}&#10;%\usepackage{bbold}&#10;% \usepackage{showkeys}&#10;\usepackage{psfrag}&#10;\usepackage{epsfig}&#10;\pagestyle{empty}&#10;&#10;\newcommand{\cp}[1]{{\mathbb C}{\mathbb P}^{#1}}&#10;\newcommand{\mbf}[1]{\mathbf{#1}}&#10;\newcommand{\cohclass}[1]{\left[{#1}\right]}&#10;\newcommand{\rest}[1]{\left.{#1}\right|}&#10;%\newcommand{\nn}{\nonumber}&#10;\newcommand{\ns}{\normalsize}&#10;\newcommand{\bra}{\langle}&#10;\newcommand{\ket}{\rangle}&#10;\newcommand{\cH}{{\cal H}}&#10;\newcommand{\cd}{{c^\dagger}}&#10;\newcommand{\cbd}{{\bar{c}^\dagger}}&#10;\newcommand{\al}{\alpha}&#10;%\newcommand{\be}{\beta}&#10;\newcommand{\ald}{\alpha^{\dagger}}&#10;\newcommand{\bed}{\beta^{\dagger}}&#10;\newcommand{\gad}{\gamma^{\dagger}}&#10;\newcommand{\g}{\raisebox{.3mm}{$\gamma$}}&#10;\newcommand{\M}{{_{(M)}}}&#10;\newcommand{\vt}{\widetilde{v}\, }&#10;\newcommand{\alphas}{{\al_1 \al_2 \dots \al_N}}&#10;\newcommand{\betas}{{\be_1 \be_2 \dots \be_N}}&#10;\newcommand{\ct}{\widetilde{c}}&#10;\newcommand{\ctd}{{\widetilde{c}^\dagger}}&#10;\newcommand{\mun}{{m_1}}&#10;\newcommand{\md}{{m_2}}&#10;\newcommand{\Si}{{\, \Sigma}}&#10;\newcommand{\x}{{\bf x}}&#10;\newcommand{\xp}{{\bf x'}}&#10;\newcommand{\y}{{\bf y}}&#10;\newcommand{\p}{{\bf p}}&#10;\newcommand{\q}{{\bf q}}&#10;\newcommand{\kk}{{\bf k}}&#10;\newcommand{\ad}{a^\dagger}&#10;\newcommand{\kp}{{\bf k'}}&#10;\newcommand{\X}{{\bf X}}&#10;\newcommand{\pb}{\overline{P}}&#10;\newcommand{\rb}{\overline{R}}&#10;\newcommand{\mb}{\overline{M}}&#10;\newcommand{\rr}{{\bf r}}&#10;\newcommand{\s}{{\bf s}}&#10;\newcommand{\z}{{\bf z}}&#10;\newcommand{\bd}{b^\dagger}&#10;&#10;\newcommand{\nn}{\cal{N}}&#10;\newcommand{\norm}{\frac{1}{\sqrt{\nn}}}&#10;\newcommand{\comb}{(1-\epsilon-\epsilon_s)}&#10;\newcommand{\combtwo}{(1+\epsilon)}&#10;\newcommand{\tA}{\tilde A}&#10;\newcommand{\es}{\epsilon_s}\newcommand{\ce}{c_{es}^2}\begin{document}\def\gsim{ \lower .75ex \hbox{$\sim$} \llap{\raise .27ex \hbox{$&gt;$}} }&#10;\def\lsim{ \lower .75ex \hbox{$\sim$} \llap{\raise .27ex \hbox{$&lt;$}} }&#10;\def\be{\begin{equation}}&#10;\def\ee{\end{equation}}&#10;\def\bea{\begin{eqnarray}}&#10;\def\eea{\end{eqnarray}}&#10;{\color{black}&#10;%\fbox{{\color{black}&#10;$\epsilon \equiv - \frac{\dot H}{H^2},\quad&#10;\eta \equiv \frac{\dot \epsilon}{\epsilon H},... \quad \text{and} \quad&#10;\es \equiv \frac{\dot c_s}{c_s H}, \quad  \eta_s \equiv \frac{\dot \es}{\es H},...$&#10;}%}%}&#10;&#10;\end{document}"/>
  <p:tag name="IGUANATEXSIZE" val="1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color,latexsym,amsmath,amssymb,theorem,epsfig}&#10;\usepackage{graphicx,subfigure}&#10;\usepackage{epstopdf}&#10;%\usepackage[body={17.5cm, 21cm},right=2cm]{geometry}&#10;\usepackage{amssymb}&#10;\usepackage{amsmath}&#10;%\usepackage{bbold}&#10;% \usepackage{showkeys}&#10;\usepackage{psfrag}&#10;\usepackage{epsfig}&#10;\pagestyle{empty}&#10;&#10;\newcommand{\cp}[1]{{\mathbb C}{\mathbb P}^{#1}}&#10;\newcommand{\mbf}[1]{\mathbf{#1}}&#10;\newcommand{\cohclass}[1]{\left[{#1}\right]}&#10;\newcommand{\rest}[1]{\left.{#1}\right|}&#10;%\newcommand{\nn}{\nonumber}&#10;\newcommand{\ns}{\normalsize}&#10;\newcommand{\bra}{\langle}&#10;\newcommand{\ket}{\rangle}&#10;\newcommand{\cH}{{\cal H}}&#10;\newcommand{\cd}{{c^\dagger}}&#10;\newcommand{\cbd}{{\bar{c}^\dagger}}&#10;\newcommand{\al}{\alpha}&#10;%\newcommand{\be}{\beta}&#10;\newcommand{\ald}{\alpha^{\dagger}}&#10;\newcommand{\bed}{\beta^{\dagger}}&#10;\newcommand{\gad}{\gamma^{\dagger}}&#10;\newcommand{\g}{\raisebox{.3mm}{$\gamma$}}&#10;\newcommand{\M}{{_{(M)}}}&#10;\newcommand{\vt}{\widetilde{v}\, }&#10;\newcommand{\alphas}{{\al_1 \al_2 \dots \al_N}}&#10;\newcommand{\betas}{{\be_1 \be_2 \dots \be_N}}&#10;\newcommand{\ct}{\widetilde{c}}&#10;\newcommand{\ctd}{{\widetilde{c}^\dagger}}&#10;\newcommand{\mun}{{m_1}}&#10;\newcommand{\md}{{m_2}}&#10;\newcommand{\Si}{{\, \Sigma}}&#10;\newcommand{\x}{{\bf x}}&#10;\newcommand{\xp}{{\bf x'}}&#10;\newcommand{\y}{{\bf y}}&#10;\newcommand{\p}{{\bf p}}&#10;\newcommand{\q}{{\bf q}}&#10;\newcommand{\kk}{{\bf k}}&#10;\newcommand{\ad}{a^\dagger}&#10;\newcommand{\kp}{{\bf k'}}&#10;\newcommand{\X}{{\bf X}}&#10;\newcommand{\pb}{\overline{P}}&#10;\newcommand{\rb}{\overline{R}}&#10;\newcommand{\mb}{\overline{M}}&#10;\newcommand{\rr}{{\bf r}}&#10;\newcommand{\s}{{\bf s}}&#10;\newcommand{\z}{{\bf z}}&#10;\newcommand{\bd}{b^\dagger}&#10;&#10;\newcommand{\nn}{\cal{N}}&#10;\newcommand{\norm}{\frac{1}{\sqrt{\nn}}}&#10;\newcommand{\comb}{(1-\epsilon-\epsilon_s)}&#10;\newcommand{\combtwo}{(1+\epsilon)}&#10;\newcommand{\tA}{\tilde A}&#10;\newcommand{\es}{\epsilon_s}\newcommand{\ce}{c_{es}^2}\begin{document}\def\gsim{ \lower .75ex \hbox{$\sim$} \llap{\raise .27ex \hbox{$&gt;$}} }&#10;\def\lsim{ \lower .75ex \hbox{$\sim$} \llap{\raise .27ex \hbox{$&lt;$}} }&#10;\def\be{\begin{equation}}&#10;\def\ee{\end{equation}}&#10;\def\bea{\begin{eqnarray}}&#10;\def\eea{\end{eqnarray}}&#10;{\color{black}&#10;%\fbox{{\color{black}&#10;$\langle \zeta(\textbf{k}_1)\zeta(\textbf{k}_2)\zeta(\textbf{k}_3)\rangle = (2\pi)^7&#10;\delta^3(\kk_1+\kk_2+\kk_3) P_\zeta^{\;2} \frac{1}{\Pi_j k_j^3}{\cal A}$}%}%}&#10;&#10;\end{document}"/>
  <p:tag name="IGUANATEXSIZE" val="2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color}&#10;\pagestyle{empty}&#10;\newcommand{\be}{\begin{equation}}&#10;\newcommand{\ee}{\end{equation}}&#10;\newcommand{\bea}{\begin{eqnarray}}&#10;\newcommand{\eea}{\end{eqnarray}}&#10;\newcommand{\delbar}[1]{\overline{\delta{#1}}}&#10;\newcommand{\db}[1]{\overline{\delta{#1}}}&#10;\newcommand{\Ha}{\mathcal{H}}&#10;\newcommand{\Ga}{\mathcal{G}}&#10;\newcommand{\ep}{\varepsilon}&#10;\newcommand{\pr}{^{'}}&#10;\newcommand{\dbu}{\db{u}_{\parallel}}&#10;\newcommand{\ct}{{c_s}^2}&#10;\newcommand{\cs}{{c_s}^2}&#10;\newcommand{\xx}{\xi_{ad}}&#10;\newcommand{\xz}{\zeta_{ad}}&#10;\newcommand{\xit}{\tilde{\xi}}&#10;\newcommand{\zetat}{\tilde{\zeta}}&#10;\newcommand{\ba}{\begin{align}}&#10;\newcommand{\ea}{ \end{align} }&#10;\newcommand{\bs}{\begin{split}}&#10;\newcommand{\es}{\end{split}}&#10;\newcommand{\Ka}{K_{a}}&#10;\newcommand{\Kb}{K_{\beta}}&#10;\newcommand{\pp}{^{''}}&#10;\newcommand{\Czp}{C_{z\pr}}&#10;\newcommand{\Kcs}{K_{c_s}}&#10;\newcommand{\Kct}{{K_{c_s}}^2}&#10;\newcommand{\Krt}{{K_{\ep}}^{2 \beta}}&#10;\newcommand{\KH}{K_{\Ha}}&#10;\newcommand{\KG}{K_{\Ga}}&#10;\newcommand{\Kr}{K_{\ep}}&#10;\newcommand{\Kra}{{K_{\ep}}^{2 \alpha}}&#10;\newcommand{\Psp}{|\delta_{\phi}|^2}&#10;\newcommand{\zfp}{\frac{z\pr}{z}}&#10;\newcommand{\ffp}{\frac{f\pr}{f}}&#10;\newcommand{\zfpp}{\frac{z\pp}{z}}&#10;\newcommand{\afpp}{\frac{a\pp}{a}}&#10;\newcommand{\zfpt}{z\pr / z}&#10;\newcommand{\afpt}{a\pr / a}&#10;\newcommand{\ffpt}{f\pr / f}&#10;\newcommand{\zfppt}{z\pp / z}&#10;\newcommand{\afppt}{a\pp / a}&#10;\newcommand{\Kzp}{K_{z\pr}}&#10;\newcommand{\gc}{\frac{2}{3 \gamma}}&#10;\newcommand{\pa}{\partial}&#10;\newcommand{\ce}{c_{es}^2}\begin{document}&#10;{\color{black}&#10;%\fbox{{\color{black}&#10;{\bf $n_{NG} - 1$}%}%}&#10;&#10;\end{document}"/>
  <p:tag name="IGUANATEXSIZE" val="1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color}&#10;\pagestyle{empty}&#10;\newcommand{\be}{\begin{equation}}&#10;\newcommand{\ee}{\end{equation}}&#10;\newcommand{\bea}{\begin{eqnarray}}&#10;\newcommand{\eea}{\end{eqnarray}}&#10;\newcommand{\delbar}[1]{\overline{\delta{#1}}}&#10;\newcommand{\db}[1]{\overline{\delta{#1}}}&#10;\newcommand{\Ha}{\mathcal{H}}&#10;\newcommand{\Ga}{\mathcal{G}}&#10;\newcommand{\ep}{\varepsilon}&#10;\newcommand{\pr}{^{'}}&#10;\newcommand{\dbu}{\db{u}_{\parallel}}&#10;\newcommand{\ct}{{c_s}^2}&#10;\newcommand{\cs}{{c_s}^2}&#10;\newcommand{\xx}{\xi_{ad}}&#10;\newcommand{\xz}{\zeta_{ad}}&#10;\newcommand{\xit}{\tilde{\xi}}&#10;\newcommand{\zetat}{\tilde{\zeta}}&#10;\newcommand{\ba}{\begin{align}}&#10;\newcommand{\ea}{ \end{align} }&#10;\newcommand{\bs}{\begin{split}}&#10;\newcommand{\es}{\end{split}}&#10;\newcommand{\Ka}{K_{a}}&#10;\newcommand{\Kb}{K_{\beta}}&#10;\newcommand{\pp}{^{''}}&#10;\newcommand{\Czp}{C_{z\pr}}&#10;\newcommand{\Kcs}{K_{c_s}}&#10;\newcommand{\Kct}{{K_{c_s}}^2}&#10;\newcommand{\Krt}{{K_{\ep}}^{2 \beta}}&#10;\newcommand{\KH}{K_{\Ha}}&#10;\newcommand{\KG}{K_{\Ga}}&#10;\newcommand{\Kr}{K_{\ep}}&#10;\newcommand{\Kra}{{K_{\ep}}^{2 \alpha}}&#10;\newcommand{\Psp}{|\delta_{\phi}|^2}&#10;\newcommand{\zfp}{\frac{z\pr}{z}}&#10;\newcommand{\ffp}{\frac{f\pr}{f}}&#10;\newcommand{\zfpp}{\frac{z\pp}{z}}&#10;\newcommand{\afpp}{\frac{a\pp}{a}}&#10;\newcommand{\zfpt}{z\pr / z}&#10;\newcommand{\afpt}{a\pr / a}&#10;\newcommand{\ffpt}{f\pr / f}&#10;\newcommand{\zfppt}{z\pp / z}&#10;\newcommand{\afppt}{a\pp / a}&#10;\newcommand{\Kzp}{K_{z\pr}}&#10;\newcommand{\gc}{\frac{2}{3 \gamma}}&#10;\newcommand{\pa}{\partial}&#10;\newcommand{\ce}{c_{es}^2}\begin{document}&#10;{\color{white}&#10;%\fbox{{\color{black}&#10;$ \text{\bf Slow-roll constraints} $}%}%}&#10;&#10;\end{document}"/>
  <p:tag name="IGUANATEXSIZE" val="5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color}&#10;\pagestyle{empty}&#10;\newcommand{\be}{\begin{equation}}&#10;\newcommand{\ee}{\end{equation}}&#10;\newcommand{\bea}{\begin{eqnarray}}&#10;\newcommand{\eea}{\end{eqnarray}}&#10;\newcommand{\delbar}[1]{\overline{\delta{#1}}}&#10;\newcommand{\db}[1]{\overline{\delta{#1}}}&#10;\newcommand{\Ha}{\mathcal{H}}&#10;\newcommand{\Ga}{\mathcal{G}}&#10;\newcommand{\ep}{\varepsilon}&#10;\newcommand{\pr}{^{'}}&#10;\newcommand{\dbu}{\db{u}_{\parallel}}&#10;\newcommand{\ct}{{c_s}^2}&#10;\newcommand{\cs}{{c_s}^2}&#10;\newcommand{\xx}{\xi_{ad}}&#10;\newcommand{\xz}{\zeta_{ad}}&#10;\newcommand{\xit}{\tilde{\xi}}&#10;\newcommand{\zetat}{\tilde{\zeta}}&#10;\newcommand{\ba}{\begin{align}}&#10;\newcommand{\ea}{ \end{align} }&#10;\newcommand{\bs}{\begin{split}}&#10;\newcommand{\es}{\end{split}}&#10;\newcommand{\Ka}{K_{a}}&#10;\newcommand{\Kb}{K_{\beta}}&#10;\newcommand{\pp}{^{''}}&#10;\newcommand{\Czp}{C_{z\pr}}&#10;\newcommand{\Kcs}{K_{c_s}}&#10;\newcommand{\Kct}{{K_{c_s}}^2}&#10;\newcommand{\Krt}{{K_{\ep}}^{2 \beta}}&#10;\newcommand{\KH}{K_{\Ha}}&#10;\newcommand{\KG}{K_{\Ga}}&#10;\newcommand{\Kr}{K_{\ep}}&#10;\newcommand{\Kra}{{K_{\ep}}^{2 \alpha}}&#10;\newcommand{\Psp}{|\delta_{\phi}|^2}&#10;\newcommand{\zfp}{\frac{z\pr}{z}}&#10;\newcommand{\ffp}{\frac{f\pr}{f}}&#10;\newcommand{\zfpp}{\frac{z\pp}{z}}&#10;\newcommand{\afpp}{\frac{a\pp}{a}}&#10;\newcommand{\zfpt}{z\pr / z}&#10;\newcommand{\afpt}{a\pr / a}&#10;\newcommand{\ffpt}{f\pr / f}&#10;\newcommand{\zfppt}{z\pp / z}&#10;\newcommand{\afppt}{a\pp / a}&#10;\newcommand{\Kzp}{K_{z\pr}}&#10;\newcommand{\gc}{\frac{2}{3 \gamma}}&#10;\newcommand{\pa}{\partial}\newcommand{\eps}{\epsilon_s}&#10;\newcommand{\ce}{c_{es}^2}\begin{document}&#10;{\color{black}&#10;%\fbox{{\color{black}&#10;$r \approx 2^{2 \mu - 3} \frac{(1 - \ep)^{2\mu - 1}}{(\eps + \ep - 1)^2}{\left| \frac{\Gamma(\mu)}{\Gamma\left({3\over2}\right)} \right|}^2 16 c_s(k_\zeta) \ep {\left( \frac{H_h}{H_\zeta} \right)}^2$}%}%}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color}&#10;\pagestyle{empty}&#10;\newcommand{\be}{\begin{equation}}&#10;\newcommand{\ee}{\end{equation}}&#10;\newcommand{\bea}{\begin{eqnarray}}&#10;\newcommand{\eea}{\end{eqnarray}}&#10;\newcommand{\delbar}[1]{\overline{\delta{#1}}}&#10;\newcommand{\db}[1]{\overline{\delta{#1}}}&#10;\newcommand{\Ha}{\mathcal{H}}&#10;\newcommand{\Ga}{\mathcal{G}}&#10;\newcommand{\ep}{\varepsilon}&#10;\newcommand{\pr}{^{'}}&#10;\newcommand{\dbu}{\db{u}_{\parallel}}&#10;\newcommand{\ct}{{c_s}^2}&#10;\newcommand{\cs}{{c_s}^2}&#10;\newcommand{\xx}{\xi_{ad}}&#10;\newcommand{\xz}{\zeta_{ad}}&#10;\newcommand{\xit}{\tilde{\xi}}&#10;\newcommand{\zetat}{\tilde{\zeta}}&#10;\newcommand{\ba}{\begin{align}}&#10;\newcommand{\ea}{ \end{align} }&#10;\newcommand{\bs}{\begin{split}}&#10;\newcommand{\es}{\end{split}}&#10;\newcommand{\Ka}{K_{a}}&#10;\newcommand{\Kb}{K_{\beta}}&#10;\newcommand{\pp}{^{''}}&#10;\newcommand{\Czp}{C_{z\pr}}&#10;\newcommand{\Kcs}{K_{c_s}}&#10;\newcommand{\Kct}{{K_{c_s}}^2}&#10;\newcommand{\Krt}{{K_{\ep}}^{2 \beta}}&#10;\newcommand{\KH}{K_{\Ha}}&#10;\newcommand{\KG}{K_{\Ga}}&#10;\newcommand{\Kr}{K_{\ep}}&#10;\newcommand{\Kra}{{K_{\ep}}^{2 \alpha}}&#10;\newcommand{\Psp}{|\delta_{\phi}|^2}&#10;\newcommand{\zfp}{\frac{z\pr}{z}}&#10;\newcommand{\ffp}{\frac{f\pr}{f}}&#10;\newcommand{\zfpp}{\frac{z\pp}{z}}&#10;\newcommand{\afpp}{\frac{a\pp}{a}}&#10;\newcommand{\zfpt}{z\pr / z}&#10;\newcommand{\afpt}{a\pr / a}&#10;\newcommand{\ffpt}{f\pr / f}&#10;\newcommand{\zfppt}{z\pp / z}&#10;\newcommand{\afppt}{a\pp / a}&#10;\newcommand{\Kzp}{K_{z\pr}}&#10;\newcommand{\gc}{\frac{2}{3 \gamma}}&#10;\newcommand{\pa}{\partial}&#10;\newcommand{\ce}{c_{es}^2}\begin{document}\renewcommand{\labelenumi}{\bf (\Roman{enumi})}&#10;{\color{black}&#10;%\fbox{{\color{black}&#10;{$S = \int d^4 x \sqrt{-g} \left( \frac{M_{Pl}^2}{2}R - \frac{1}{2}g_{\mu\nu}\partial^\mu \phi \partial^\nu\phi - V(\phi)  \right)   $   }%}%}&#10;&#10;\end{document}"/>
  <p:tag name="IGUANATEXSIZE" val="1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color}&#10;\pagestyle{empty}&#10;\newcommand{\be}{\begin{equation}}&#10;\newcommand{\ee}{\end{equation}}&#10;\newcommand{\bea}{\begin{eqnarray}}&#10;\newcommand{\eea}{\end{eqnarray}}&#10;\newcommand{\delbar}[1]{\overline{\delta{#1}}}&#10;\newcommand{\db}[1]{\overline{\delta{#1}}}&#10;\newcommand{\Ha}{\mathcal{H}}&#10;\newcommand{\Ga}{\mathcal{G}}&#10;\newcommand{\ep}{\varepsilon}&#10;\newcommand{\pr}{^{'}}&#10;\newcommand{\dbu}{\db{u}_{\parallel}}&#10;\newcommand{\ct}{{c_s}^2}&#10;\newcommand{\cs}{{c_s}^2}&#10;\newcommand{\xx}{\xi_{ad}}&#10;\newcommand{\xz}{\zeta_{ad}}&#10;\newcommand{\xit}{\tilde{\xi}}&#10;\newcommand{\zetat}{\tilde{\zeta}}&#10;\newcommand{\ba}{\begin{align}}&#10;\newcommand{\ea}{ \end{align} }&#10;\newcommand{\bs}{\begin{split}}&#10;\newcommand{\es}{\end{split}}&#10;\newcommand{\Ka}{K_{a}}&#10;\newcommand{\Kb}{K_{\beta}}&#10;\newcommand{\pp}{^{''}}&#10;\newcommand{\Czp}{C_{z\pr}}&#10;\newcommand{\Kcs}{K_{c_s}}&#10;\newcommand{\Kct}{{K_{c_s}}^2}&#10;\newcommand{\Krt}{{K_{\ep}}^{2 \beta}}&#10;\newcommand{\KH}{K_{\Ha}}&#10;\newcommand{\KG}{K_{\Ga}}&#10;\newcommand{\Kr}{K_{\ep}}&#10;\newcommand{\Kra}{{K_{\ep}}^{2 \alpha}}&#10;\newcommand{\Psp}{|\delta_{\phi}|^2}&#10;\newcommand{\zfp}{\frac{z\pr}{z}}&#10;\newcommand{\ffp}{\frac{f\pr}{f}}&#10;\newcommand{\zfpp}{\frac{z\pp}{z}}&#10;\newcommand{\afpp}{\frac{a\pp}{a}}&#10;\newcommand{\zfpt}{z\pr / z}&#10;\newcommand{\afpt}{a\pr / a}&#10;\newcommand{\ffpt}{f\pr / f}&#10;\newcommand{\zfppt}{z\pp / z}&#10;\newcommand{\afppt}{a\pp / a}&#10;\newcommand{\Kzp}{K_{z\pr}}&#10;\newcommand{\gc}{\frac{2}{3 \gamma}}&#10;\newcommand{\pa}{\partial}&#10;\newcommand{\ce}{c_{es}^2}\begin{document}&#10;{\color{black}&#10;%\fbox{{\color{black}&#10;$\ep c_s &lt; 0.023 \quad \text{at 2$\sigma$ confidence} $}%}%}&#10;&#10;\end{document}"/>
  <p:tag name="IGUANATEXSIZE" val="2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latexsym,amsmath,amssymb,theorem,epsfig,graphicx,hyperref,color}&#10;\pagestyle{empty}&#10;\newcommand{\be}{\begin{equation}}&#10;\newcommand{\ee}{\end{equation}}&#10;\newcommand{\bea}{\begin{eqnarray}}&#10;\newcommand{\eea}{\end{eqnarray}}&#10;\newcommand{\delbar}[1]{\overline{\delta{#1}}}&#10;\newcommand{\db}[1]{\overline{\delta{#1}}}&#10;\newcommand{\Ha}{\mathcal{H}}&#10;\newcommand{\Ga}{\mathcal{G}}&#10;\newcommand{\ep}{\varepsilon}&#10;\newcommand{\pr}{^{'}}&#10;\newcommand{\dbu}{\db{u}_{\parallel}}&#10;\newcommand{\ct}{{c_s}^2}&#10;\newcommand{\cs}{{c_s}^2}&#10;\newcommand{\xx}{\xi_{ad}}&#10;\newcommand{\xz}{\zeta_{ad}}&#10;\newcommand{\xit}{\tilde{\xi}}&#10;\newcommand{\zetat}{\tilde{\zeta}}&#10;\newcommand{\ba}{\begin{align}}&#10;\newcommand{\ea}{ \end{align} }&#10;\newcommand{\bs}{\begin{split}}&#10;\newcommand{\es}{\end{split}}&#10;\newcommand{\Ka}{K_{a}}&#10;\newcommand{\Kb}{K_{\beta}}&#10;\newcommand{\pp}{^{''}}&#10;\newcommand{\Czp}{C_{z\pr}}&#10;\newcommand{\Kcs}{K_{c_s}}&#10;\newcommand{\Kct}{{K_{c_s}}^2}&#10;\newcommand{\Krt}{{K_{\ep}}^{2 \beta}}&#10;\newcommand{\KH}{K_{\Ha}}&#10;\newcommand{\KG}{K_{\Ga}}&#10;\newcommand{\Kr}{K_{\ep}}&#10;\newcommand{\Kra}{{K_{\ep}}^{2 \alpha}}&#10;\newcommand{\Psp}{|\delta_{\phi}|^2}&#10;\newcommand{\zfp}{\frac{z\pr}{z}}&#10;\newcommand{\ffp}{\frac{f\pr}{f}}&#10;\newcommand{\zfpp}{\frac{z\pp}{z}}&#10;\newcommand{\afpp}{\frac{a\pp}{a}}&#10;\newcommand{\zfpt}{z\pr / z}&#10;\newcommand{\afpt}{a\pr / a}&#10;\newcommand{\ffpt}{f\pr / f}&#10;\newcommand{\zfppt}{z\pp / z}&#10;\newcommand{\afppt}{a\pp / a}&#10;\newcommand{\Kzp}{K_{z\pr}}&#10;\newcommand{\gc}{\frac{2}{3 \gamma}}&#10;\newcommand{\pa}{\partial}&#10;\newcommand{\ce}{c_{es}^2}\begin{document}&#10;{\color{black}&#10;%\fbox{{\color{black}&#10;$\ep \lesssim 0.4 \hspace{0.1cm} {}^{*}$}%}%}&#10;&#10;\end{document}"/>
  <p:tag name="IGUANATEXSIZE" val="3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color}&#10;\pagestyle{empty}&#10;\newcommand{\be}{\begin{equation}}&#10;\newcommand{\ee}{\end{equation}}&#10;\newcommand{\bea}{\begin{eqnarray}}&#10;\newcommand{\eea}{\end{eqnarray}}&#10;\newcommand{\delbar}[1]{\overline{\delta{#1}}}&#10;\newcommand{\db}[1]{\overline{\delta{#1}}}&#10;\newcommand{\Ha}{\mathcal{H}}&#10;\newcommand{\Ga}{\mathcal{G}}&#10;\newcommand{\ep}{\varepsilon}&#10;\newcommand{\pr}{^{'}}&#10;\newcommand{\dbu}{\db{u}_{\parallel}}&#10;\newcommand{\ct}{{c_s}^2}&#10;\newcommand{\cs}{{c_s}^2}&#10;\newcommand{\xx}{\xi_{ad}}&#10;\newcommand{\xz}{\zeta_{ad}}&#10;\newcommand{\xit}{\tilde{\xi}}&#10;\newcommand{\zetat}{\tilde{\zeta}}&#10;\newcommand{\ba}{\begin{align}}&#10;\newcommand{\ea}{ \end{align} }&#10;\newcommand{\bs}{\begin{split}}&#10;\newcommand{\es}{\end{split}}&#10;\newcommand{\Ka}{K_{a}}&#10;\newcommand{\Kb}{K_{\beta}}&#10;\newcommand{\pp}{^{''}}&#10;\newcommand{\Czp}{C_{z\pr}}&#10;\newcommand{\Kcs}{K_{c_s}}&#10;\newcommand{\Kct}{{K_{c_s}}^2}&#10;\newcommand{\Krt}{{K_{\ep}}^{2 \beta}}&#10;\newcommand{\KH}{K_{\Ha}}&#10;\newcommand{\KG}{K_{\Ga}}&#10;\newcommand{\Kr}{K_{\ep}}&#10;\newcommand{\Kra}{{K_{\ep}}^{2 \alpha}}&#10;\newcommand{\Psp}{|\delta_{\phi}|^2}&#10;\newcommand{\zfp}{\frac{z\pr}{z}}&#10;\newcommand{\ffp}{\frac{f\pr}{f}}&#10;\newcommand{\zfpp}{\frac{z\pp}{z}}&#10;\newcommand{\afpp}{\frac{a\pp}{a}}&#10;\newcommand{\zfpt}{z\pr / z}&#10;\newcommand{\afpt}{a\pr / a}&#10;\newcommand{\ffpt}{f\pr / f}&#10;\newcommand{\zfppt}{z\pp / z}&#10;\newcommand{\afppt}{a\pp / a}&#10;\newcommand{\Kzp}{K_{z\pr}}&#10;\newcommand{\gc}{\frac{2}{3 \gamma}}&#10;\newcommand{\pa}{\partial}\newcommand{\eps}{\epsilon_s}&#10;\newcommand{\ce}{c_{es}^2}\begin{document}&#10;{\color{black}&#10;%\fbox{{\color{black}&#10;$n_s = 0.973 \pm 0.028, \quad r &lt; 0.24 \qquad \text{(WMAP7, 2$\sigma$ confidence)}$}%}%}&#10;\end{document}"/>
  <p:tag name="IGUANATEXSIZE" val="2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color,latexsym,amsmath,amssymb,theorem,epsfig}&#10;\usepackage{graphicx,subfigure}&#10;\usepackage{epstopdf}&#10;%\usepackage[body={17.5cm, 21cm},right=2cm]{geometry}&#10;\usepackage{amssymb}&#10;\usepackage{amsmath}&#10;%\usepackage{bbold}&#10;% \usepackage{showkeys}&#10;\usepackage{psfrag}&#10;\usepackage{epsfig}&#10;\pagestyle{empty}&#10;&#10;\newcommand{\cp}[1]{{\mathbb C}{\mathbb P}^{#1}}&#10;\newcommand{\mbf}[1]{\mathbf{#1}}&#10;\newcommand{\cohclass}[1]{\left[{#1}\right]}&#10;\newcommand{\rest}[1]{\left.{#1}\right|}&#10;%\newcommand{\nn}{\nonumber}&#10;\newcommand{\ns}{\normalsize}&#10;\newcommand{\bra}{\langle}&#10;\newcommand{\ket}{\rangle}&#10;\newcommand{\cH}{{\cal H}}&#10;\newcommand{\cd}{{c^\dagger}}&#10;\newcommand{\cbd}{{\bar{c}^\dagger}}&#10;\newcommand{\al}{\alpha}&#10;%\newcommand{\be}{\beta}&#10;\newcommand{\ald}{\alpha^{\dagger}}&#10;\newcommand{\bed}{\beta^{\dagger}}&#10;\newcommand{\gad}{\gamma^{\dagger}}&#10;\newcommand{\g}{\raisebox{.3mm}{$\gamma$}}&#10;\newcommand{\M}{{_{(M)}}}&#10;\newcommand{\vt}{\widetilde{v}\, }&#10;\newcommand{\alphas}{{\al_1 \al_2 \dots \al_N}}&#10;\newcommand{\betas}{{\be_1 \be_2 \dots \be_N}}&#10;\newcommand{\ct}{\widetilde{c}}&#10;\newcommand{\ctd}{{\widetilde{c}^\dagger}}&#10;\newcommand{\mun}{{m_1}}&#10;\newcommand{\md}{{m_2}}&#10;\newcommand{\Si}{{\, \Sigma}}&#10;\newcommand{\x}{{\bf x}}&#10;\newcommand{\xp}{{\bf x'}}&#10;\newcommand{\y}{{\bf y}}&#10;\newcommand{\p}{{\bf p}}&#10;\newcommand{\q}{{\bf q}}&#10;\newcommand{\kk}{{\bf k}}&#10;\newcommand{\ad}{a^\dagger}&#10;\newcommand{\kp}{{\bf k'}}&#10;\newcommand{\X}{{\bf X}}&#10;\newcommand{\pb}{\overline{P}}&#10;\newcommand{\rb}{\overline{R}}&#10;\newcommand{\mb}{\overline{M}}&#10;\newcommand{\rr}{{\bf r}}&#10;\newcommand{\s}{{\bf s}}&#10;\newcommand{\z}{{\bf z}}&#10;\newcommand{\bd}{b^\dagger}&#10;&#10;\newcommand{\nn}{\cal{N}}&#10;\newcommand{\norm}{\frac{1}{\sqrt{\nn}}}&#10;\newcommand{\comb}{(1-\epsilon-\epsilon_s)}&#10;\newcommand{\combtwo}{(1+\epsilon)}&#10;\newcommand{\tA}{\tilde A}&#10;\newcommand{\es}{\epsilon_s}\newcommand{\ce}{c_{es}^2}\begin{document}\def\gsim{ \lower .75ex \hbox{$\sim$} \llap{\raise .27ex \hbox{$&gt;$}} }&#10;\def\lsim{ \lower .75ex \hbox{$\sim$} \llap{\raise .27ex \hbox{$&lt;$}} }&#10;\def\be{\begin{equation}}&#10;\def\ee{\end{equation}}&#10;\def\bea{\begin{eqnarray}}&#10;\def\eea{\end{eqnarray}}&#10;{\color{black}&#10;%\fbox{{\color{black}&#10;$\epsilon \equiv - \frac{\dot H}{H^2},\quad&#10;\es \equiv \frac{\dot c_s}{c_s H}, \qquad&#10;\eta \equiv \frac{\dot \epsilon}{\epsilon H} \sim 0, \quad&#10;\eta_s \equiv \frac{\dot \es}{\es H} \sim 0$&#10;}%}%}&#10;&#10;\end{document}"/>
  <p:tag name="IGUANATEXSIZE" val="2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color}&#10;\pagestyle{empty}&#10;\newcommand{\be}{\begin{equation}}&#10;\newcommand{\ee}{\end{equation}}&#10;\newcommand{\bea}{\begin{eqnarray}}&#10;\newcommand{\eea}{\end{eqnarray}}&#10;\newcommand{\delbar}[1]{\overline{\delta{#1}}}&#10;\newcommand{\db}[1]{\overline{\delta{#1}}}&#10;\newcommand{\Ha}{\mathcal{H}}&#10;\newcommand{\Ga}{\mathcal{G}}&#10;\newcommand{\ep}{\varepsilon}&#10;\newcommand{\pr}{^{'}}&#10;\newcommand{\dbu}{\db{u}_{\parallel}}&#10;\newcommand{\ct}{{c_s}^2}&#10;\newcommand{\cs}{{c_s}^2}&#10;\newcommand{\xx}{\xi_{ad}}&#10;\newcommand{\xz}{\zeta_{ad}}&#10;\newcommand{\xit}{\tilde{\xi}}&#10;\newcommand{\zetat}{\tilde{\zeta}}&#10;\newcommand{\ba}{\begin{align}}&#10;\newcommand{\ea}{ \end{align} }&#10;\newcommand{\bs}{\begin{split}}&#10;\newcommand{\es}{\end{split}}&#10;\newcommand{\Ka}{K_{a}}&#10;\newcommand{\Kb}{K_{\beta}}&#10;\newcommand{\pp}{^{''}}&#10;\newcommand{\Czp}{C_{z\pr}}&#10;\newcommand{\Kcs}{K_{c_s}}&#10;\newcommand{\Kct}{{K_{c_s}}^2}&#10;\newcommand{\Krt}{{K_{\ep}}^{2 \beta}}&#10;\newcommand{\KH}{K_{\Ha}}&#10;\newcommand{\KG}{K_{\Ga}}&#10;\newcommand{\Kr}{K_{\ep}}&#10;\newcommand{\Kra}{{K_{\ep}}^{2 \alpha}}&#10;\newcommand{\Psp}{|\delta_{\phi}|^2}&#10;\newcommand{\zfp}{\frac{z\pr}{z}}&#10;\newcommand{\ffp}{\frac{f\pr}{f}}&#10;\newcommand{\zfpp}{\frac{z\pp}{z}}&#10;\newcommand{\afpp}{\frac{a\pp}{a}}&#10;\newcommand{\zfpt}{z\pr / z}&#10;\newcommand{\afpt}{a\pr / a}&#10;\newcommand{\ffpt}{f\pr / f}&#10;\newcommand{\zfppt}{z\pp / z}&#10;\newcommand{\afppt}{a\pp / a}&#10;\newcommand{\Kzp}{K_{z\pr}}&#10;\newcommand{\gc}{\frac{2}{3 \gamma}}&#10;\newcommand{\pa}{\partial}&#10;\newcommand{\ce}{c_{es}^2}\begin{document}&#10;{\color{black}&#10;%\fbox{{\color{black}&#10;$ n_s - 1 \equiv \frac{d \text{ln} P_\zeta}{d \text{ln} k}= \frac{2\epsilon + \epsilon_s}{\epsilon + \epsilon_s - 1}$}%}%}&#10;&#10;\end{document}"/>
  <p:tag name="IGUANATEXSIZE" val="2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color}&#10;\pagestyle{empty}&#10;\newcommand{\be}{\begin{equation}}&#10;\newcommand{\ee}{\end{equation}}&#10;\newcommand{\bea}{\begin{eqnarray}}&#10;\newcommand{\eea}{\end{eqnarray}}&#10;\newcommand{\delbar}[1]{\overline{\delta{#1}}}&#10;\newcommand{\db}[1]{\overline{\delta{#1}}}&#10;\newcommand{\Ha}{\mathcal{H}}&#10;\newcommand{\Ga}{\mathcal{G}}&#10;\newcommand{\ep}{\varepsilon}&#10;\newcommand{\pr}{^{'}}&#10;\newcommand{\dbu}{\db{u}_{\parallel}}&#10;\newcommand{\ct}{{c_s}^2}&#10;\newcommand{\cs}{{c_s}^2}&#10;\newcommand{\xx}{\xi_{ad}}&#10;\newcommand{\xz}{\zeta_{ad}}&#10;\newcommand{\xit}{\tilde{\xi}}&#10;\newcommand{\zetat}{\tilde{\zeta}}&#10;\newcommand{\ba}{\begin{align}}&#10;\newcommand{\ea}{ \end{align} }&#10;\newcommand{\bs}{\begin{split}}&#10;\newcommand{\es}{\end{split}}&#10;\newcommand{\Ka}{K_{a}}&#10;\newcommand{\Kb}{K_{\beta}}&#10;\newcommand{\pp}{^{''}}&#10;\newcommand{\Czp}{C_{z\pr}}&#10;\newcommand{\Kcs}{K_{c_s}}&#10;\newcommand{\Kct}{{K_{c_s}}^2}&#10;\newcommand{\Krt}{{K_{\ep}}^{2 \beta}}&#10;\newcommand{\KH}{K_{\Ha}}&#10;\newcommand{\KG}{K_{\Ga}}&#10;\newcommand{\Kr}{K_{\ep}}&#10;\newcommand{\Kra}{{K_{\ep}}^{2 \alpha}}&#10;\newcommand{\Psp}{|\delta_{\phi}|^2}&#10;\newcommand{\zfp}{\frac{z\pr}{z}}&#10;\newcommand{\ffp}{\frac{f\pr}{f}}&#10;\newcommand{\zfpp}{\frac{z\pp}{z}}&#10;\newcommand{\afpp}{\frac{a\pp}{a}}&#10;\newcommand{\zfpt}{z\pr / z}&#10;\newcommand{\afpt}{a\pr / a}&#10;\newcommand{\ffpt}{f\pr / f}&#10;\newcommand{\zfppt}{z\pp / z}&#10;\newcommand{\afppt}{a\pp / a}&#10;\newcommand{\Kzp}{K_{z\pr}}&#10;\newcommand{\gc}{\frac{2}{3 \gamma}}&#10;\newcommand{\pa}{\partial}&#10;\newcommand{\ce}{c_{es}^2}\begin{document}\renewcommand{\labelenumi}{\bf (\Roman{enumi})}&#10;{\color{black}&#10;%\fbox{{\color{black}&#10;{{\bf \noindent Spectral index: \vspace{0.6cm} \newline Tensor modes: }  }%}%}&#10;&#10;\end{document}"/>
  <p:tag name="IGUANATEXSIZE" val="2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latexsym,amsmath,amssymb,theorem,epsfig,graphicx,hyperref,color}&#10;\pagestyle{empty}&#10;\newcommand{\be}{\begin{equation}}&#10;\newcommand{\ee}{\end{equation}}&#10;\newcommand{\bea}{\begin{eqnarray}}&#10;\newcommand{\eea}{\end{eqnarray}}&#10;\newcommand{\delbar}[1]{\overline{\delta{#1}}}&#10;\newcommand{\db}[1]{\overline{\delta{#1}}}&#10;\newcommand{\Ha}{\mathcal{H}}&#10;\newcommand{\Ga}{\mathcal{G}}&#10;\newcommand{\ep}{\varepsilon}&#10;\newcommand{\pr}{^{'}}&#10;\newcommand{\dbu}{\db{u}_{\parallel}}&#10;\newcommand{\ct}{{c_s}^2}&#10;\newcommand{\cs}{{c_s}^2}&#10;\newcommand{\xx}{\xi_{ad}}&#10;\newcommand{\xz}{\zeta_{ad}}&#10;\newcommand{\xit}{\tilde{\xi}}&#10;\newcommand{\zetat}{\tilde{\zeta}}&#10;\newcommand{\ba}{\begin{align}}&#10;\newcommand{\ea}{ \end{align} }&#10;\newcommand{\bs}{\begin{split}}&#10;\newcommand{\es}{\end{split}}&#10;\newcommand{\Ka}{K_{a}}&#10;\newcommand{\Kb}{K_{\beta}}&#10;\newcommand{\pp}{^{''}}&#10;\newcommand{\Czp}{C_{z\pr}}&#10;\newcommand{\Kcs}{K_{c_s}}&#10;\newcommand{\Kct}{{K_{c_s}}^2}&#10;\newcommand{\Krt}{{K_{\ep}}^{2 \beta}}&#10;\newcommand{\KH}{K_{\Ha}}&#10;\newcommand{\KG}{K_{\Ga}}&#10;\newcommand{\Kr}{K_{\ep}}&#10;\newcommand{\Kra}{{K_{\ep}}^{2 \alpha}}&#10;\newcommand{\Psp}{|\delta_{\phi}|^2}&#10;\newcommand{\zfp}{\frac{z\pr}{z}}&#10;\newcommand{\ffp}{\frac{f\pr}{f}}&#10;\newcommand{\zfpp}{\frac{z\pp}{z}}&#10;\newcommand{\afpp}{\frac{a\pp}{a}}&#10;\newcommand{\zfpt}{z\pr / z}&#10;\newcommand{\afpt}{a\pr / a}&#10;\newcommand{\ffpt}{f\pr / f}&#10;\newcommand{\zfppt}{z\pp / z}&#10;\newcommand{\afppt}{a\pp / a}&#10;\newcommand{\Kzp}{K_{z\pr}}&#10;\newcommand{\gc}{\frac{2}{3 \gamma}}&#10;\newcommand{\pa}{\partial}&#10;\newcommand{\ce}{c_{es}^2}\begin{document}&#10;{\color{black}&#10;%\fbox{{\color{black}&#10;${}^{*} {\bar{c}}_s \gtrsim 0.05$}%}%}&#10;&#10;\end{document}"/>
  <p:tag name="IGUANATEXSIZE" val="2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color}&#10;\pagestyle{empty}&#10;\newcommand{\be}{\begin{equation}}&#10;\newcommand{\ee}{\end{equation}}&#10;\newcommand{\bea}{\begin{eqnarray}}&#10;\newcommand{\eea}{\end{eqnarray}}&#10;\newcommand{\delbar}[1]{\overline{\delta{#1}}}&#10;\newcommand{\db}[1]{\overline{\delta{#1}}}&#10;\newcommand{\Ha}{\mathcal{H}}&#10;\newcommand{\Ga}{\mathcal{G}}&#10;\newcommand{\ep}{\varepsilon}&#10;\newcommand{\pr}{^{'}}&#10;\newcommand{\dbu}{\db{u}_{\parallel}}&#10;\newcommand{\ct}{{c_s}^2}&#10;\newcommand{\cs}{{c_s}^2}&#10;\newcommand{\xx}{\xi_{ad}}&#10;\newcommand{\xz}{\zeta_{ad}}&#10;\newcommand{\xit}{\tilde{\xi}}&#10;\newcommand{\zetat}{\tilde{\zeta}}&#10;\newcommand{\ba}{\begin{align}}&#10;\newcommand{\ea}{ \end{align} }&#10;\newcommand{\bs}{\begin{split}}&#10;\newcommand{\es}{\end{split}}&#10;\newcommand{\Ka}{K_{a}}&#10;\newcommand{\Kb}{K_{\beta}}&#10;\newcommand{\pp}{^{''}}&#10;\newcommand{\Czp}{C_{z\pr}}&#10;\newcommand{\Kcs}{K_{c_s}}&#10;\newcommand{\Kct}{{K_{c_s}}^2}&#10;\newcommand{\Krt}{{K_{\ep}}^{2 \beta}}&#10;\newcommand{\KH}{K_{\Ha}}&#10;\newcommand{\KG}{K_{\Ga}}&#10;\newcommand{\Kr}{K_{\ep}}&#10;\newcommand{\Kra}{{K_{\ep}}^{2 \alpha}}&#10;\newcommand{\Psp}{|\delta_{\phi}|^2}&#10;\newcommand{\zfp}{\frac{z\pr}{z}}&#10;\newcommand{\ffp}{\frac{f\pr}{f}}&#10;\newcommand{\zfpp}{\frac{z\pp}{z}}&#10;\newcommand{\afpp}{\frac{a\pp}{a}}&#10;\newcommand{\zfpt}{z\pr / z}&#10;\newcommand{\afpt}{a\pr / a}&#10;\newcommand{\ffpt}{f\pr / f}&#10;\newcommand{\zfppt}{z\pp / z}&#10;\newcommand{\afppt}{a\pp / a}&#10;\newcommand{\Kzp}{K_{z\pr}}&#10;\newcommand{\gc}{\frac{2}{3 \gamma}}&#10;\newcommand{\pa}{\partial}&#10;\newcommand{\ce}{c_{es}^2}\begin{document}&#10;{\color{white}&#10;%\fbox{{\color{black}&#10;$ \text{\bf Running non-Gaussianities} $}%}%}&#10;&#10;\end{document}"/>
  <p:tag name="IGUANATEXSIZE" val="4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color}&#10;\pagestyle{empty}&#10;\newcommand{\be}{\begin{equation}}&#10;\newcommand{\ee}{\end{equation}}&#10;\newcommand{\bea}{\begin{eqnarray}}&#10;\newcommand{\eea}{\end{eqnarray}}&#10;\newcommand{\delbar}[1]{\overline{\delta{#1}}}&#10;\newcommand{\db}[1]{\overline{\delta{#1}}}&#10;\newcommand{\Ha}{\mathcal{H}}&#10;\newcommand{\Ga}{\mathcal{G}}&#10;\newcommand{\ep}{\varepsilon}&#10;\newcommand{\pr}{^{'}}&#10;\newcommand{\dbu}{\db{u}_{\parallel}}&#10;\newcommand{\ct}{{c_s}^2}&#10;\newcommand{\cs}{{c_s}^2}&#10;\newcommand{\xx}{\xi_{ad}}&#10;\newcommand{\xz}{\zeta_{ad}}&#10;\newcommand{\xit}{\tilde{\xi}}&#10;\newcommand{\zetat}{\tilde{\zeta}}&#10;\newcommand{\ba}{\begin{align}}&#10;\newcommand{\ea}{ \end{align} }&#10;\newcommand{\bs}{\begin{split}}&#10;\newcommand{\es}{\end{split}}&#10;\newcommand{\Ka}{K_{a}}&#10;\newcommand{\Kb}{K_{\beta}}&#10;\newcommand{\pp}{^{''}}&#10;\newcommand{\Czp}{C_{z\pr}}&#10;\newcommand{\Kcs}{K_{c_s}}&#10;\newcommand{\Kct}{{K_{c_s}}^2}&#10;\newcommand{\Krt}{{K_{\ep}}^{2 \beta}}&#10;\newcommand{\KH}{K_{\Ha}}&#10;\newcommand{\KG}{K_{\Ga}}&#10;\newcommand{\Kr}{K_{\ep}}&#10;\newcommand{\Kra}{{K_{\ep}}^{2 \alpha}}&#10;\newcommand{\Psp}{|\delta_{\phi}|^2}&#10;\newcommand{\zfp}{\frac{z\pr}{z}}&#10;\newcommand{\ffp}{\frac{f\pr}{f}}&#10;\newcommand{\zfpp}{\frac{z\pp}{z}}&#10;\newcommand{\afpp}{\frac{a\pp}{a}}&#10;\newcommand{\zfpt}{z\pr / z}&#10;\newcommand{\afpt}{a\pr / a}&#10;\newcommand{\ffpt}{f\pr / f}&#10;\newcommand{\zfppt}{z\pp / z}&#10;\newcommand{\afppt}{a\pp / a}&#10;\newcommand{\Kzp}{K_{z\pr}}&#10;\newcommand{\gc}{\frac{2}{3 \gamma}}&#10;\newcommand{\pa}{\partial}&#10;\newcommand{\ce}{c_{es}^2}\begin{document}\renewcommand{\labelenumi}{\bf (\Roman{enumi})}&#10;{\color{black}&#10;%\fbox{{\color{black}&#10;${f_{\rm NL} = 30\frac{{\cal A}_{k_1=k_2=k_3}}{K^3}  }$%}%}&#10;&#10;\end{document}"/>
  <p:tag name="IGUANATEXSIZE" val="2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color}&#10;\pagestyle{empty}&#10;\newcommand{\be}{\begin{equation}}&#10;\newcommand{\ee}{\end{equation}}&#10;\newcommand{\bea}{\begin{eqnarray}}&#10;\newcommand{\eea}{\end{eqnarray}}&#10;\newcommand{\delbar}[1]{\overline{\delta{#1}}}&#10;\newcommand{\db}[1]{\overline{\delta{#1}}}&#10;\newcommand{\Ha}{\mathcal{H}}&#10;\newcommand{\Ga}{\mathcal{G}}&#10;\newcommand{\ep}{\varepsilon}&#10;\newcommand{\pr}{^{'}}&#10;\newcommand{\dbu}{\db{u}_{\parallel}}&#10;\newcommand{\ct}{{c_s}^2}&#10;\newcommand{\cs}{{c_s}^2}&#10;\newcommand{\xx}{\xi_{ad}}&#10;\newcommand{\xz}{\zeta_{ad}}&#10;\newcommand{\xit}{\tilde{\xi}}&#10;\newcommand{\zetat}{\tilde{\zeta}}&#10;\newcommand{\ba}{\begin{align}}&#10;\newcommand{\ea}{ \end{align} }&#10;\newcommand{\bs}{\begin{split}}&#10;\newcommand{\es}{\end{split}}&#10;\newcommand{\Ka}{K_{a}}&#10;\newcommand{\Kb}{K_{\beta}}&#10;\newcommand{\pp}{^{''}}&#10;\newcommand{\Czp}{C_{z\pr}}&#10;\newcommand{\Kcs}{K_{c_s}}&#10;\newcommand{\Kct}{{K_{c_s}}^2}&#10;\newcommand{\Krt}{{K_{\ep}}^{2 \beta}}&#10;\newcommand{\KH}{K_{\Ha}}&#10;\newcommand{\KG}{K_{\Ga}}&#10;\newcommand{\Kr}{K_{\ep}}&#10;\newcommand{\Kra}{{K_{\ep}}^{2 \alpha}}&#10;\newcommand{\Psp}{|\delta_{\phi}|^2}&#10;\newcommand{\zfp}{\frac{z\pr}{z}}&#10;\newcommand{\ffp}{\frac{f\pr}{f}}&#10;\newcommand{\zfpp}{\frac{z\pp}{z}}&#10;\newcommand{\afpp}{\frac{a\pp}{a}}&#10;\newcommand{\zfpt}{z\pr / z}&#10;\newcommand{\afpt}{a\pr / a}&#10;\newcommand{\ffpt}{f\pr / f}&#10;\newcommand{\zfppt}{z\pp / z}&#10;\newcommand{\afppt}{a\pp / a}&#10;\newcommand{\Kzp}{K_{z\pr}}&#10;\newcommand{\gc}{\frac{2}{3 \gamma}}&#10;\newcommand{\pa}{\partial}&#10;\newcommand{\ce}{c_{es}^2}\begin{document}\renewcommand{\labelenumi}{\bf (\Roman{enumi})}&#10;{\color{black}&#10;%\fbox{{\color{black}&#10;${n_{\rm NG} - 1 \equiv \frac{{\rm d}\ln |f_{\rm NL}|}{{\rm d}\ln K} }$%}%}&#10;&#10;\end{document}"/>
  <p:tag name="IGUANATEXSIZE" val="2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color}&#10;\pagestyle{empty}&#10;\newcommand{\be}{\begin{equation}}&#10;\newcommand{\ee}{\end{equation}}&#10;\newcommand{\bea}{\begin{eqnarray}}&#10;\newcommand{\eea}{\end{eqnarray}}&#10;\newcommand{\delbar}[1]{\overline{\delta{#1}}}&#10;\newcommand{\db}[1]{\overline{\delta{#1}}}&#10;\newcommand{\Ha}{\mathcal{H}}&#10;\newcommand{\Ga}{\mathcal{G}}&#10;\newcommand{\ep}{\varepsilon}&#10;\newcommand{\pr}{^{'}}&#10;\newcommand{\dbu}{\db{u}_{\parallel}}&#10;\newcommand{\ct}{{c_s}^2}&#10;\newcommand{\cs}{{c_s}^2}&#10;\newcommand{\xx}{\xi_{ad}}&#10;\newcommand{\xz}{\zeta_{ad}}&#10;\newcommand{\xit}{\tilde{\xi}}&#10;\newcommand{\zetat}{\tilde{\zeta}}&#10;\newcommand{\ba}{\begin{align}}&#10;\newcommand{\ea}{ \end{align} }&#10;\newcommand{\bs}{\begin{split}}&#10;\newcommand{\es}{\end{split}}&#10;\newcommand{\Ka}{K_{a}}&#10;\newcommand{\Kb}{K_{\beta}}&#10;\newcommand{\pp}{^{''}}&#10;\newcommand{\Czp}{C_{z\pr}}&#10;\newcommand{\Kcs}{K_{c_s}}&#10;\newcommand{\Kct}{{K_{c_s}}^2}&#10;\newcommand{\Krt}{{K_{\ep}}^{2 \beta}}&#10;\newcommand{\KH}{K_{\Ha}}&#10;\newcommand{\KG}{K_{\Ga}}&#10;\newcommand{\Kr}{K_{\ep}}&#10;\newcommand{\Kra}{{K_{\ep}}^{2 \alpha}}&#10;\newcommand{\Psp}{|\delta_{\phi}|^2}&#10;\newcommand{\zfp}{\frac{z\pr}{z}}&#10;\newcommand{\ffp}{\frac{f\pr}{f}}&#10;\newcommand{\zfpp}{\frac{z\pp}{z}}&#10;\newcommand{\afpp}{\frac{a\pp}{a}}&#10;\newcommand{\zfpt}{z\pr / z}&#10;\newcommand{\afpt}{a\pr / a}&#10;\newcommand{\ffpt}{f\pr / f}&#10;\newcommand{\zfppt}{z\pp / z}&#10;\newcommand{\afppt}{a\pp / a}&#10;\newcommand{\Kzp}{K_{z\pr}}&#10;\newcommand{\gc}{\frac{2}{3 \gamma}}&#10;\newcommand{\pa}{\partial}&#10;\newcommand{\ce}{c_{es}^2}\begin{document}&#10;{\color{black}&#10;%\fbox{{\color{black}&#10;$ S=\int {\rm d}^4x \sqrt{-g} \left[\frac{R}{2} +&#10;P(\phi, \partial \phi, \partial^2 \phi,..)\right]$}%}%}&#10;&#10;\end{document}"/>
  <p:tag name="IGUANATEXSIZE" val="1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color}&#10;\pagestyle{empty}&#10;\newcommand{\be}{\begin{equation}}&#10;\newcommand{\ee}{\end{equation}}&#10;\newcommand{\bea}{\begin{eqnarray}}&#10;\newcommand{\eea}{\end{eqnarray}}&#10;\newcommand{\delbar}[1]{\overline{\delta{#1}}}&#10;\newcommand{\db}[1]{\overline{\delta{#1}}}&#10;\newcommand{\Ha}{\mathcal{H}}&#10;\newcommand{\Ga}{\mathcal{G}}&#10;\newcommand{\ep}{\varepsilon}&#10;\newcommand{\pr}{^{'}}&#10;\newcommand{\dbu}{\db{u}_{\parallel}}&#10;\newcommand{\ct}{{c_s}^2}&#10;\newcommand{\cs}{{c_s}^2}&#10;\newcommand{\xx}{\xi_{ad}}&#10;\newcommand{\xz}{\zeta_{ad}}&#10;\newcommand{\xit}{\tilde{\xi}}&#10;\newcommand{\zetat}{\tilde{\zeta}}&#10;\newcommand{\ba}{\begin{align}}&#10;\newcommand{\ea}{ \end{align} }&#10;\newcommand{\bs}{\begin{split}}&#10;\newcommand{\es}{\end{split}}&#10;\newcommand{\Ka}{K_{a}}&#10;\newcommand{\Kb}{K_{\beta}}&#10;\newcommand{\pp}{^{''}}&#10;\newcommand{\Czp}{C_{z\pr}}&#10;\newcommand{\Kcs}{K_{c_s}}&#10;\newcommand{\Kct}{{K_{c_s}}^2}&#10;\newcommand{\Krt}{{K_{\ep}}^{2 \beta}}&#10;\newcommand{\KH}{K_{\Ha}}&#10;\newcommand{\KG}{K_{\Ga}}&#10;\newcommand{\Kr}{K_{\ep}}&#10;\newcommand{\Kra}{{K_{\ep}}^{2 \alpha}}&#10;\newcommand{\Psp}{|\delta_{\phi}|^2}&#10;\newcommand{\zfp}{\frac{z\pr}{z}}&#10;\newcommand{\ffp}{\frac{f\pr}{f}}&#10;\newcommand{\zfpp}{\frac{z\pp}{z}}&#10;\newcommand{\afpp}{\frac{a\pp}{a}}&#10;\newcommand{\zfpt}{z\pr / z}&#10;\newcommand{\afpt}{a\pr / a}&#10;\newcommand{\ffpt}{f\pr / f}&#10;\newcommand{\zfppt}{z\pp / z}&#10;\newcommand{\afppt}{a\pp / a}&#10;\newcommand{\Kzp}{K_{z\pr}}&#10;\newcommand{\gc}{\frac{2}{3 \gamma}}&#10;\newcommand{\pa}{\partial}&#10;\newcommand{\ce}{c_{es}^2}\begin{document}&#10;{\color{black}&#10;%\fbox{{\color{black}&#10;{\bf \noindent Fast-roll generically gives rise to a {\color{blue} large blue running} $n_{NG}$. }}%}%}&#10;&#10;\end{document}"/>
  <p:tag name="IGUANATEXSIZE" val="2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color}&#10;\pagestyle{empty}&#10;\newcommand{\be}{\begin{equation}}&#10;\newcommand{\ee}{\end{equation}}&#10;\newcommand{\bea}{\begin{eqnarray}}&#10;\newcommand{\eea}{\end{eqnarray}}&#10;\newcommand{\delbar}[1]{\overline{\delta{#1}}}&#10;\newcommand{\db}[1]{\overline{\delta{#1}}}&#10;\newcommand{\Ha}{\mathcal{H}}&#10;\newcommand{\Ga}{\mathcal{G}}&#10;\newcommand{\ep}{\varepsilon}&#10;\newcommand{\pr}{^{'}}&#10;\newcommand{\dbu}{\db{u}_{\parallel}}&#10;\newcommand{\ct}{{c_s}^2}&#10;\newcommand{\cs}{{c_s}^2}&#10;\newcommand{\xx}{\xi_{ad}}&#10;\newcommand{\xz}{\zeta_{ad}}&#10;\newcommand{\xit}{\tilde{\xi}}&#10;\newcommand{\zetat}{\tilde{\zeta}}&#10;\newcommand{\ba}{\begin{align}}&#10;\newcommand{\ea}{ \end{align} }&#10;\newcommand{\bs}{\begin{split}}&#10;\newcommand{\es}{\end{split}}&#10;\newcommand{\Ka}{K_{a}}&#10;\newcommand{\Kb}{K_{\beta}}&#10;\newcommand{\pp}{^{''}}&#10;\newcommand{\Czp}{C_{z\pr}}&#10;\newcommand{\Kcs}{K_{c_s}}&#10;\newcommand{\Kct}{{K_{c_s}}^2}&#10;\newcommand{\Krt}{{K_{\ep}}^{2 \beta}}&#10;\newcommand{\KH}{K_{\Ha}}&#10;\newcommand{\KG}{K_{\Ga}}&#10;\newcommand{\Kr}{K_{\ep}}&#10;\newcommand{\Kra}{{K_{\ep}}^{2 \alpha}}&#10;\newcommand{\Psp}{|\delta_{\phi}|^2}&#10;\newcommand{\zfp}{\frac{z\pr}{z}}&#10;\newcommand{\ffp}{\frac{f\pr}{f}}&#10;\newcommand{\zfpp}{\frac{z\pp}{z}}&#10;\newcommand{\afpp}{\frac{a\pp}{a}}&#10;\newcommand{\zfpt}{z\pr / z}&#10;\newcommand{\afpt}{a\pr / a}&#10;\newcommand{\ffpt}{f\pr / f}&#10;\newcommand{\zfppt}{z\pp / z}&#10;\newcommand{\afppt}{a\pp / a}&#10;\newcommand{\Kzp}{K_{z\pr}}&#10;\newcommand{\gc}{\frac{2}{3 \gamma}}&#10;\newcommand{\pa}{\partial}&#10;\newcommand{\ce}{c_{es}^2}\begin{document}&#10;{\color{black}&#10;%\fbox{{\color{black}&#10;{\bf $n_{NG} - 1$}%}%}&#10;&#10;\end{document}"/>
  <p:tag name="IGUANATEXSIZE" val="1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color}&#10;\pagestyle{empty}&#10;\newcommand{\be}{\begin{equation}}&#10;\newcommand{\ee}{\end{equation}}&#10;\newcommand{\bea}{\begin{eqnarray}}&#10;\newcommand{\eea}{\end{eqnarray}}&#10;\newcommand{\delbar}[1]{\overline{\delta{#1}}}&#10;\newcommand{\db}[1]{\overline{\delta{#1}}}&#10;\newcommand{\Ha}{\mathcal{H}}&#10;\newcommand{\Ga}{\mathcal{G}}&#10;\newcommand{\ep}{\varepsilon}&#10;\newcommand{\pr}{^{'}}&#10;\newcommand{\dbu}{\db{u}_{\parallel}}&#10;\newcommand{\ct}{{c_s}^2}&#10;\newcommand{\cs}{{c_s}^2}&#10;\newcommand{\xx}{\xi_{ad}}&#10;\newcommand{\xz}{\zeta_{ad}}&#10;\newcommand{\xit}{\tilde{\xi}}&#10;\newcommand{\zetat}{\tilde{\zeta}}&#10;\newcommand{\ba}{\begin{align}}&#10;\newcommand{\ea}{ \end{align} }&#10;\newcommand{\bs}{\begin{split}}&#10;\newcommand{\es}{\end{split}}&#10;\newcommand{\Ka}{K_{a}}&#10;\newcommand{\Kb}{K_{\beta}}&#10;\newcommand{\pp}{^{''}}&#10;\newcommand{\Czp}{C_{z\pr}}&#10;\newcommand{\Kcs}{K_{c_s}}&#10;\newcommand{\Kct}{{K_{c_s}}^2}&#10;\newcommand{\Krt}{{K_{\ep}}^{2 \beta}}&#10;\newcommand{\KH}{K_{\Ha}}&#10;\newcommand{\KG}{K_{\Ga}}&#10;\newcommand{\Kr}{K_{\ep}}&#10;\newcommand{\Kra}{{K_{\ep}}^{2 \alpha}}&#10;\newcommand{\Psp}{|\delta_{\phi}|^2}&#10;\newcommand{\zfp}{\frac{z\pr}{z}}&#10;\newcommand{\ffp}{\frac{f\pr}{f}}&#10;\newcommand{\zfpp}{\frac{z\pp}{z}}&#10;\newcommand{\afpp}{\frac{a\pp}{a}}&#10;\newcommand{\zfpt}{z\pr / z}&#10;\newcommand{\afpt}{a\pr / a}&#10;\newcommand{\ffpt}{f\pr / f}&#10;\newcommand{\zfppt}{z\pp / z}&#10;\newcommand{\afppt}{a\pp / a}&#10;\newcommand{\Kzp}{K_{z\pr}}&#10;\newcommand{\gc}{\frac{2}{3 \gamma}}&#10;\newcommand{\pa}{\partial}&#10;\newcommand{\ce}{c_{es}^2}\begin{document}&#10;{\color{black}&#10;%\fbox{{\color{black}&#10;{\bf $n_{NG} - 1$}%}%}&#10;&#10;\end{document}"/>
  <p:tag name="IGUANATEXSIZE" val="1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color}&#10;\pagestyle{empty}&#10;\newcommand{\be}{\begin{equation}}&#10;\newcommand{\ee}{\end{equation}}&#10;\newcommand{\bea}{\begin{eqnarray}}&#10;\newcommand{\eea}{\end{eqnarray}}&#10;\newcommand{\delbar}[1]{\overline{\delta{#1}}}&#10;\newcommand{\db}[1]{\overline{\delta{#1}}}&#10;\newcommand{\Ha}{\mathcal{H}}&#10;\newcommand{\Ga}{\mathcal{G}}&#10;\newcommand{\ep}{\varepsilon}&#10;\newcommand{\pr}{^{'}}&#10;\newcommand{\dbu}{\db{u}_{\parallel}}&#10;\newcommand{\ct}{{c_s}^2}&#10;\newcommand{\cs}{{c_s}^2}&#10;\newcommand{\xx}{\xi_{ad}}&#10;\newcommand{\xz}{\zeta_{ad}}&#10;\newcommand{\xit}{\tilde{\xi}}&#10;\newcommand{\zetat}{\tilde{\zeta}}&#10;\newcommand{\ba}{\begin{align}}&#10;\newcommand{\ea}{ \end{align} }&#10;\newcommand{\bs}{\begin{split}}&#10;\newcommand{\es}{\end{split}}&#10;\newcommand{\Ka}{K_{a}}&#10;\newcommand{\Kb}{K_{\beta}}&#10;\newcommand{\pp}{^{''}}&#10;\newcommand{\Czp}{C_{z\pr}}&#10;\newcommand{\Kcs}{K_{c_s}}&#10;\newcommand{\Kct}{{K_{c_s}}^2}&#10;\newcommand{\Krt}{{K_{\ep}}^{2 \beta}}&#10;\newcommand{\KH}{K_{\Ha}}&#10;\newcommand{\KG}{K_{\Ga}}&#10;\newcommand{\Kr}{K_{\ep}}&#10;\newcommand{\Kra}{{K_{\ep}}^{2 \alpha}}&#10;\newcommand{\Psp}{|\delta_{\phi}|^2}&#10;\newcommand{\zfp}{\frac{z\pr}{z}}&#10;\newcommand{\ffp}{\frac{f\pr}{f}}&#10;\newcommand{\zfpp}{\frac{z\pp}{z}}&#10;\newcommand{\afpp}{\frac{a\pp}{a}}&#10;\newcommand{\zfpt}{z\pr / z}&#10;\newcommand{\afpt}{a\pr / a}&#10;\newcommand{\ffpt}{f\pr / f}&#10;\newcommand{\zfppt}{z\pp / z}&#10;\newcommand{\afppt}{a\pp / a}&#10;\newcommand{\Kzp}{K_{z\pr}}&#10;\newcommand{\gc}{\frac{2}{3 \gamma}}&#10;\newcommand{\pa}{\partial}&#10;\newcommand{\ce}{c_{es}^2}\begin{document}&#10;{\color{black}&#10;%\fbox{{\color{black}&#10;{\bf $n_{NG} - 1$}%}%}&#10;&#10;\end{document}"/>
  <p:tag name="IGUANATEXSIZE" val="1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color}&#10;\pagestyle{empty}&#10;\newcommand{\be}{\begin{equation}}&#10;\newcommand{\ee}{\end{equation}}&#10;\newcommand{\bea}{\begin{eqnarray}}&#10;\newcommand{\eea}{\end{eqnarray}}&#10;\newcommand{\delbar}[1]{\overline{\delta{#1}}}&#10;\newcommand{\db}[1]{\overline{\delta{#1}}}&#10;\newcommand{\Ha}{\mathcal{H}}&#10;\newcommand{\Ga}{\mathcal{G}}&#10;\newcommand{\ep}{\varepsilon}&#10;\newcommand{\pr}{^{'}}&#10;\newcommand{\dbu}{\db{u}_{\parallel}}&#10;\newcommand{\ct}{{c_s}^2}&#10;\newcommand{\cs}{{c_s}^2}&#10;\newcommand{\xx}{\xi_{ad}}&#10;\newcommand{\xz}{\zeta_{ad}}&#10;\newcommand{\xit}{\tilde{\xi}}&#10;\newcommand{\zetat}{\tilde{\zeta}}&#10;\newcommand{\ba}{\begin{align}}&#10;\newcommand{\ea}{ \end{align} }&#10;\newcommand{\bs}{\begin{split}}&#10;\newcommand{\es}{\end{split}}&#10;\newcommand{\Ka}{K_{a}}&#10;\newcommand{\Kb}{K_{\beta}}&#10;\newcommand{\pp}{^{''}}&#10;\newcommand{\Czp}{C_{z\pr}}&#10;\newcommand{\Kcs}{K_{c_s}}&#10;\newcommand{\Kct}{{K_{c_s}}^2}&#10;\newcommand{\Krt}{{K_{\ep}}^{2 \beta}}&#10;\newcommand{\KH}{K_{\Ha}}&#10;\newcommand{\KG}{K_{\Ga}}&#10;\newcommand{\Kr}{K_{\ep}}&#10;\newcommand{\Kra}{{K_{\ep}}^{2 \alpha}}&#10;\newcommand{\Psp}{|\delta_{\phi}|^2}&#10;\newcommand{\zfp}{\frac{z\pr}{z}}&#10;\newcommand{\ffp}{\frac{f\pr}{f}}&#10;\newcommand{\zfpp}{\frac{z\pp}{z}}&#10;\newcommand{\afpp}{\frac{a\pp}{a}}&#10;\newcommand{\zfpt}{z\pr / z}&#10;\newcommand{\afpt}{a\pr / a}&#10;\newcommand{\ffpt}{f\pr / f}&#10;\newcommand{\zfppt}{z\pp / z}&#10;\newcommand{\afppt}{a\pp / a}&#10;\newcommand{\Kzp}{K_{z\pr}}&#10;\newcommand{\gc}{\frac{2}{3 \gamma}}&#10;\newcommand{\pa}{\partial}&#10;\newcommand{\ce}{c_{es}^2}\begin{document}&#10;{\color{white}&#10;%\fbox{{\color{black}&#10;$ \text{\bf Running non-Gaussianities} $}%}%}&#10;&#10;\end{document}"/>
  <p:tag name="IGUANATEXSIZE" val="4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color,latexsym,amsmath,amssymb,theorem,epsfig}&#10;\usepackage{graphicx,subfigure}&#10;\usepackage{epstopdf}&#10;%\usepackage[body={17.5cm, 21cm},right=2cm]{geometry}&#10;\usepackage{amssymb}&#10;\usepackage{amsmath}&#10;%\usepackage{bbold}&#10;% \usepackage{showkeys}&#10;\usepackage{psfrag}&#10;\usepackage{epsfig}&#10;\pagestyle{empty}&#10;&#10;\newcommand{\cp}[1]{{\mathbb C}{\mathbb P}^{#1}}&#10;\newcommand{\mbf}[1]{\mathbf{#1}}&#10;\newcommand{\cohclass}[1]{\left[{#1}\right]}&#10;\newcommand{\rest}[1]{\left.{#1}\right|}&#10;%\newcommand{\nn}{\nonumber}&#10;\newcommand{\ns}{\normalsize}&#10;\newcommand{\bra}{\langle}&#10;\newcommand{\ket}{\rangle}&#10;\newcommand{\cH}{{\cal H}}&#10;\newcommand{\cd}{{c^\dagger}}&#10;\newcommand{\cbd}{{\bar{c}^\dagger}}&#10;\newcommand{\al}{\alpha}&#10;%\newcommand{\be}{\beta}&#10;\newcommand{\ald}{\alpha^{\dagger}}&#10;\newcommand{\bed}{\beta^{\dagger}}&#10;\newcommand{\gad}{\gamma^{\dagger}}&#10;\newcommand{\g}{\raisebox{.3mm}{$\gamma$}}&#10;\newcommand{\M}{{_{(M)}}}&#10;\newcommand{\vt}{\widetilde{v}\, }&#10;\newcommand{\alphas}{{\al_1 \al_2 \dots \al_N}}&#10;\newcommand{\betas}{{\be_1 \be_2 \dots \be_N}}&#10;\newcommand{\ct}{\widetilde{c}}&#10;\newcommand{\ctd}{{\widetilde{c}^\dagger}}&#10;\newcommand{\mun}{{m_1}}&#10;\newcommand{\md}{{m_2}}&#10;\newcommand{\Si}{{\, \Sigma}}&#10;\newcommand{\x}{{\bf x}}&#10;\newcommand{\xp}{{\bf x'}}&#10;\newcommand{\y}{{\bf y}}&#10;\newcommand{\p}{{\bf p}}&#10;\newcommand{\q}{{\bf q}}&#10;\newcommand{\kk}{{\bf k}}&#10;\newcommand{\ad}{a^\dagger}&#10;\newcommand{\kp}{{\bf k'}}&#10;\newcommand{\X}{{\bf X}}&#10;\newcommand{\pb}{\overline{P}}&#10;\newcommand{\rb}{\overline{R}}&#10;\newcommand{\mb}{\overline{M}}&#10;\newcommand{\rr}{{\bf r}}&#10;\newcommand{\s}{{\bf s}}&#10;\newcommand{\z}{{\bf z}}&#10;\newcommand{\bd}{b^\dagger}&#10;&#10;\newcommand{\nn}{\cal{N}}&#10;\newcommand{\norm}{\frac{1}{\sqrt{\nn}}}&#10;\newcommand{\comb}{(1-\epsilon-\epsilon_s)}&#10;\newcommand{\combtwo}{(1+\epsilon)}&#10;\newcommand{\tA}{\tilde A}&#10;\newcommand{\es}{\epsilon_s}\newcommand{\ce}{c_{es}^2}\begin{document}\def\gsim{ \lower .75ex \hbox{$\sim$} \llap{\raise .27ex \hbox{$&gt;$}} }&#10;\def\lsim{ \lower .75ex \hbox{$\sim$} \llap{\raise .27ex \hbox{$&lt;$}} }&#10;\def\be{\begin{equation}}&#10;\def\ee{\end{equation}}&#10;\def\bea{\begin{eqnarray}}&#10;\def\eea{\end{eqnarray}}&#10;{\color{black}&#10;%\fbox{{\color{black}&#10;$\epsilon \lesssim 0.3 \qquad\qquad f_{NL}(\text{CMB}) \lesssim 100$&#10;}%}%}&#10;&#10;\end{document}"/>
  <p:tag name="IGUANATEXSIZE" val="3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color}&#10;\pagestyle{empty}&#10;\newcommand{\be}{\begin{equation}}&#10;\newcommand{\ee}{\end{equation}}&#10;\newcommand{\bea}{\begin{eqnarray}}&#10;\newcommand{\eea}{\end{eqnarray}}&#10;\newcommand{\delbar}[1]{\overline{\delta{#1}}}&#10;\newcommand{\db}[1]{\overline{\delta{#1}}}&#10;\newcommand{\Ha}{\mathcal{H}}&#10;\newcommand{\Ga}{\mathcal{G}}&#10;\newcommand{\ep}{\varepsilon}&#10;\newcommand{\pr}{^{'}}&#10;\newcommand{\dbu}{\db{u}_{\parallel}}&#10;\newcommand{\ct}{{c_s}^2}&#10;\newcommand{\cs}{{c_s}^2}&#10;\newcommand{\xx}{\xi_{ad}}&#10;\newcommand{\xz}{\zeta_{ad}}&#10;\newcommand{\xit}{\tilde{\xi}}&#10;\newcommand{\zetat}{\tilde{\zeta}}&#10;\newcommand{\ba}{\begin{align}}&#10;\newcommand{\ea}{ \end{align} }&#10;\newcommand{\bs}{\begin{split}}&#10;\newcommand{\es}{\end{split}}&#10;\newcommand{\Ka}{K_{a}}&#10;\newcommand{\Kb}{K_{\beta}}&#10;\newcommand{\pp}{^{''}}&#10;\newcommand{\Czp}{C_{z\pr}}&#10;\newcommand{\Kcs}{K_{c_s}}&#10;\newcommand{\Kct}{{K_{c_s}}^2}&#10;\newcommand{\Krt}{{K_{\ep}}^{2 \beta}}&#10;\newcommand{\KH}{K_{\Ha}}&#10;\newcommand{\KG}{K_{\Ga}}&#10;\newcommand{\Kr}{K_{\ep}}&#10;\newcommand{\Kra}{{K_{\ep}}^{2 \alpha}}&#10;\newcommand{\Psp}{|\delta_{\phi}|^2}&#10;\newcommand{\zfp}{\frac{z\pr}{z}}&#10;\newcommand{\ffp}{\frac{f\pr}{f}}&#10;\newcommand{\zfpp}{\frac{z\pp}{z}}&#10;\newcommand{\afpp}{\frac{a\pp}{a}}&#10;\newcommand{\zfpt}{z\pr / z}&#10;\newcommand{\afpt}{a\pr / a}&#10;\newcommand{\ffpt}{f\pr / f}&#10;\newcommand{\zfppt}{z\pp / z}&#10;\newcommand{\afppt}{a\pp / a}&#10;\newcommand{\Kzp}{K_{z\pr}}&#10;\newcommand{\gc}{\frac{2}{3 \gamma}}&#10;\newcommand{\pa}{\partial}&#10;\newcommand{\ce}{c_{es}^2}\begin{document}\renewcommand{\labelenumi}{\bf (\Roman{enumi})}&#10;{\color{black}&#10;%\fbox{{\color{black}&#10;${f_{\rm NL} = 30\frac{{\cal A}_{k_1=k_2=k_3}}{K^3}  }$%}%}&#10;&#10;\end{document}"/>
  <p:tag name="IGUANATEXSIZE" val="2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color}&#10;\pagestyle{empty}&#10;\newcommand{\be}{\begin{equation}}&#10;\newcommand{\ee}{\end{equation}}&#10;\newcommand{\bea}{\begin{eqnarray}}&#10;\newcommand{\eea}{\end{eqnarray}}&#10;\newcommand{\delbar}[1]{\overline{\delta{#1}}}&#10;\newcommand{\db}[1]{\overline{\delta{#1}}}&#10;\newcommand{\Ha}{\mathcal{H}}&#10;\newcommand{\Ga}{\mathcal{G}}&#10;\newcommand{\ep}{\varepsilon}&#10;\newcommand{\pr}{^{'}}&#10;\newcommand{\dbu}{\db{u}_{\parallel}}&#10;\newcommand{\ct}{{c_s}^2}&#10;\newcommand{\cs}{{c_s}^2}&#10;\newcommand{\xx}{\xi_{ad}}&#10;\newcommand{\xz}{\zeta_{ad}}&#10;\newcommand{\xit}{\tilde{\xi}}&#10;\newcommand{\zetat}{\tilde{\zeta}}&#10;\newcommand{\ba}{\begin{align}}&#10;\newcommand{\ea}{ \end{align} }&#10;\newcommand{\bs}{\begin{split}}&#10;\newcommand{\es}{\end{split}}&#10;\newcommand{\Ka}{K_{a}}&#10;\newcommand{\Kb}{K_{\beta}}&#10;\newcommand{\pp}{^{''}}&#10;\newcommand{\Czp}{C_{z\pr}}&#10;\newcommand{\Kcs}{K_{c_s}}&#10;\newcommand{\Kct}{{K_{c_s}}^2}&#10;\newcommand{\Krt}{{K_{\ep}}^{2 \beta}}&#10;\newcommand{\KH}{K_{\Ha}}&#10;\newcommand{\KG}{K_{\Ga}}&#10;\newcommand{\Kr}{K_{\ep}}&#10;\newcommand{\Kra}{{K_{\ep}}^{2 \alpha}}&#10;\newcommand{\Psp}{|\delta_{\phi}|^2}&#10;\newcommand{\zfp}{\frac{z\pr}{z}}&#10;\newcommand{\ffp}{\frac{f\pr}{f}}&#10;\newcommand{\zfpp}{\frac{z\pp}{z}}&#10;\newcommand{\afpp}{\frac{a\pp}{a}}&#10;\newcommand{\zfpt}{z\pr / z}&#10;\newcommand{\afpt}{a\pr / a}&#10;\newcommand{\ffpt}{f\pr / f}&#10;\newcommand{\zfppt}{z\pp / z}&#10;\newcommand{\afppt}{a\pp / a}&#10;\newcommand{\Kzp}{K_{z\pr}}&#10;\newcommand{\gc}{\frac{2}{3 \gamma}}&#10;\newcommand{\pa}{\partial}&#10;\newcommand{\ce}{c_{es}^2}\begin{document}\renewcommand{\labelenumi}{\bf (\Roman{enumi})}&#10;{\color{black}&#10;%\fbox{{\color{black}&#10;${n_{\rm NG} - 1 \equiv \frac{{\rm d}\ln |f_{\rm NL}|}{{\rm d}\ln K} }$%}%}&#10;&#10;\end{document}"/>
  <p:tag name="IGUANATEXSIZE" val="2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color}&#10;\pagestyle{empty}&#10;\newcommand{\be}{\begin{equation}}&#10;\newcommand{\ee}{\end{equation}}&#10;\newcommand{\bea}{\begin{eqnarray}}&#10;\newcommand{\eea}{\end{eqnarray}}&#10;\newcommand{\delbar}[1]{\overline{\delta{#1}}}&#10;\newcommand{\db}[1]{\overline{\delta{#1}}}&#10;\newcommand{\Ha}{\mathcal{H}}&#10;\newcommand{\Ga}{\mathcal{G}}&#10;\newcommand{\ep}{\varepsilon}&#10;\newcommand{\pr}{^{'}}&#10;\newcommand{\dbu}{\db{u}_{\parallel}}&#10;\newcommand{\ct}{{c_s}^2}&#10;\newcommand{\cs}{{c_s}^2}&#10;\newcommand{\xx}{\xi_{ad}}&#10;\newcommand{\xz}{\zeta_{ad}}&#10;\newcommand{\xit}{\tilde{\xi}}&#10;\newcommand{\zetat}{\tilde{\zeta}}&#10;\newcommand{\ba}{\begin{align}}&#10;\newcommand{\ea}{ \end{align} }&#10;\newcommand{\bs}{\begin{split}}&#10;\newcommand{\es}{\end{split}}&#10;\newcommand{\Ka}{K_{a}}&#10;\newcommand{\Kb}{K_{\beta}}&#10;\newcommand{\pp}{^{''}}&#10;\newcommand{\Czp}{C_{z\pr}}&#10;\newcommand{\Kcs}{K_{c_s}}&#10;\newcommand{\Kct}{{K_{c_s}}^2}&#10;\newcommand{\Krt}{{K_{\ep}}^{2 \beta}}&#10;\newcommand{\KH}{K_{\Ha}}&#10;\newcommand{\KG}{K_{\Ga}}&#10;\newcommand{\Kr}{K_{\ep}}&#10;\newcommand{\Kra}{{K_{\ep}}^{2 \alpha}}&#10;\newcommand{\Psp}{|\delta_{\phi}|^2}&#10;\newcommand{\zfp}{\frac{z\pr}{z}}&#10;\newcommand{\ffp}{\frac{f\pr}{f}}&#10;\newcommand{\zfpp}{\frac{z\pp}{z}}&#10;\newcommand{\afpp}{\frac{a\pp}{a}}&#10;\newcommand{\zfpt}{z\pr / z}&#10;\newcommand{\afpt}{a\pr / a}&#10;\newcommand{\ffpt}{f\pr / f}&#10;\newcommand{\zfppt}{z\pp / z}&#10;\newcommand{\afppt}{a\pp / a}&#10;\newcommand{\Kzp}{K_{z\pr}}&#10;\newcommand{\gc}{\frac{2}{3 \gamma}}&#10;\newcommand{\pa}{\partial}&#10;\newcommand{\ce}{c_{es}^2}\begin{document}&#10;{\color{black}&#10;%\fbox{{\color{black}&#10;{\bf \noindent Fast-roll generically gives rise to a {\color{blue} large blue running} $n_{NG}$. }}%}%}&#10;&#10;\end{document}"/>
  <p:tag name="IGUANATEXSIZE" val="2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color}&#10;\pagestyle{empty}&#10;\newcommand{\be}{\begin{equation}}&#10;\newcommand{\ee}{\end{equation}}&#10;\newcommand{\bea}{\begin{eqnarray}}&#10;\newcommand{\eea}{\end{eqnarray}}&#10;\newcommand{\delbar}[1]{\overline{\delta{#1}}}&#10;\newcommand{\db}[1]{\overline{\delta{#1}}}&#10;\newcommand{\Ha}{\mathcal{H}}&#10;\newcommand{\Ga}{\mathcal{G}}&#10;\newcommand{\ep}{\varepsilon}&#10;\newcommand{\pr}{^{'}}&#10;\newcommand{\dbu}{\db{u}_{\parallel}}&#10;\newcommand{\ct}{{c_s}^2}&#10;\newcommand{\cs}{{c_s}^2}&#10;\newcommand{\xx}{\xi_{ad}}&#10;\newcommand{\xz}{\zeta_{ad}}&#10;\newcommand{\xit}{\tilde{\xi}}&#10;\newcommand{\zetat}{\tilde{\zeta}}&#10;\newcommand{\ba}{\begin{align}}&#10;\newcommand{\ea}{ \end{align} }&#10;\newcommand{\bs}{\begin{split}}&#10;\newcommand{\es}{\end{split}}&#10;\newcommand{\Ka}{K_{a}}&#10;\newcommand{\Kb}{K_{\beta}}&#10;\newcommand{\pp}{^{''}}&#10;\newcommand{\Czp}{C_{z\pr}}&#10;\newcommand{\Kcs}{K_{c_s}}&#10;\newcommand{\Kct}{{K_{c_s}}^2}&#10;\newcommand{\Krt}{{K_{\ep}}^{2 \beta}}&#10;\newcommand{\KH}{K_{\Ha}}&#10;\newcommand{\KG}{K_{\Ga}}&#10;\newcommand{\Kr}{K_{\ep}}&#10;\newcommand{\Kra}{{K_{\ep}}^{2 \alpha}}&#10;\newcommand{\Psp}{|\delta_{\phi}|^2}&#10;\newcommand{\zfp}{\frac{z\pr}{z}}&#10;\newcommand{\ffp}{\frac{f\pr}{f}}&#10;\newcommand{\zfpp}{\frac{z\pp}{z}}&#10;\newcommand{\afpp}{\frac{a\pp}{a}}&#10;\newcommand{\zfpt}{z\pr / z}&#10;\newcommand{\afpt}{a\pr / a}&#10;\newcommand{\ffpt}{f\pr / f}&#10;\newcommand{\zfppt}{z\pp / z}&#10;\newcommand{\afppt}{a\pp / a}&#10;\newcommand{\Kzp}{K_{z\pr}}&#10;\newcommand{\gc}{\frac{2}{3 \gamma}}&#10;\newcommand{\pa}{\partial}&#10;\newcommand{\ce}{c_{es}^2}\begin{document}\renewcommand{\labelenumi}{\bf (\Roman{enumi})}&#10;{\color{black}&#10;%\fbox{{\color{black}&#10;${\Lambda^4_{\dot{\zeta}(\partial \zeta)^2} \sim 16 \pi^2 M^2_{Pl}{\dot{H}} \frac{c^5_s }{1-c^2_s}  }$%}%}&#10;&#10;\end{document}"/>
  <p:tag name="IGUANATEXSIZE" val="2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color}&#10;\pagestyle{empty}&#10;\newcommand{\be}{\begin{equation}}&#10;\newcommand{\ee}{\end{equation}}&#10;\newcommand{\bea}{\begin{eqnarray}}&#10;\newcommand{\eea}{\end{eqnarray}}&#10;\newcommand{\delbar}[1]{\overline{\delta{#1}}}&#10;\newcommand{\db}[1]{\overline{\delta{#1}}}&#10;\newcommand{\Ha}{\mathcal{H}}&#10;\newcommand{\Ga}{\mathcal{G}}&#10;\newcommand{\ep}{\varepsilon}&#10;\newcommand{\pr}{^{'}}&#10;\newcommand{\dbu}{\db{u}_{\parallel}}&#10;\newcommand{\ct}{{c_s}^2}&#10;\newcommand{\cs}{{c_s}^2}&#10;\newcommand{\xx}{\xi_{ad}}&#10;\newcommand{\xz}{\zeta_{ad}}&#10;\newcommand{\xit}{\tilde{\xi}}&#10;\newcommand{\zetat}{\tilde{\zeta}}&#10;\newcommand{\ba}{\begin{align}}&#10;\newcommand{\ea}{ \end{align} }&#10;\newcommand{\bs}{\begin{split}}&#10;\newcommand{\es}{\end{split}}&#10;\newcommand{\Ka}{K_{a}}&#10;\newcommand{\Kb}{K_{\beta}}&#10;\newcommand{\pp}{^{''}}&#10;\newcommand{\Czp}{C_{z\pr}}&#10;\newcommand{\Kcs}{K_{c_s}}&#10;\newcommand{\Kct}{{K_{c_s}}^2}&#10;\newcommand{\Krt}{{K_{\ep}}^{2 \beta}}&#10;\newcommand{\KH}{K_{\Ha}}&#10;\newcommand{\KG}{K_{\Ga}}&#10;\newcommand{\Kr}{K_{\ep}}&#10;\newcommand{\Kra}{{K_{\ep}}^{2 \alpha}}&#10;\newcommand{\Psp}{|\delta_{\phi}|^2}&#10;\newcommand{\zfp}{\frac{z\pr}{z}}&#10;\newcommand{\ffp}{\frac{f\pr}{f}}&#10;\newcommand{\zfpp}{\frac{z\pp}{z}}&#10;\newcommand{\afpp}{\frac{a\pp}{a}}&#10;\newcommand{\zfpt}{z\pr / z}&#10;\newcommand{\afpt}{a\pr / a}&#10;\newcommand{\ffpt}{f\pr / f}&#10;\newcommand{\zfppt}{z\pp / z}&#10;\newcommand{\afppt}{a\pp / a}&#10;\newcommand{\Kzp}{K_{z\pr}}&#10;\newcommand{\gc}{\frac{2}{3 \gamma}}&#10;\newcommand{\pa}{\partial}&#10;\newcommand{\ce}{c_{es}^2}\begin{document}&#10;{\color{black}&#10;%\fbox{{\color{black}&#10;$ S=\int {\rm d}^4x \sqrt{-g} \left[\frac{R}{2} +&#10;P(X,\phi)\right]$}%}%}&#10;&#10;\end{document}"/>
  <p:tag name="IGUANATEXSIZE" val="18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color}&#10;\pagestyle{empty}&#10;\newcommand{\be}{\begin{equation}}&#10;\newcommand{\ee}{\end{equation}}&#10;\newcommand{\bea}{\begin{eqnarray}}&#10;\newcommand{\eea}{\end{eqnarray}}&#10;\newcommand{\delbar}[1]{\overline{\delta{#1}}}&#10;\newcommand{\db}[1]{\overline{\delta{#1}}}&#10;\newcommand{\Ha}{\mathcal{H}}&#10;\newcommand{\Ga}{\mathcal{G}}&#10;\newcommand{\ep}{\varepsilon}&#10;\newcommand{\pr}{^{'}}&#10;\newcommand{\dbu}{\db{u}_{\parallel}}&#10;\newcommand{\ct}{{c_s}^2}&#10;\newcommand{\cs}{{c_s}^2}&#10;\newcommand{\xx}{\xi_{ad}}&#10;\newcommand{\xz}{\zeta_{ad}}&#10;\newcommand{\xit}{\tilde{\xi}}&#10;\newcommand{\zetat}{\tilde{\zeta}}&#10;\newcommand{\ba}{\begin{align}}&#10;\newcommand{\ea}{ \end{align} }&#10;\newcommand{\bs}{\begin{split}}&#10;\newcommand{\es}{\end{split}}&#10;\newcommand{\Ka}{K_{a}}&#10;\newcommand{\Kb}{K_{\beta}}&#10;\newcommand{\pp}{^{''}}&#10;\newcommand{\Czp}{C_{z\pr}}&#10;\newcommand{\Kcs}{K_{c_s}}&#10;\newcommand{\Kct}{{K_{c_s}}^2}&#10;\newcommand{\Krt}{{K_{\ep}}^{2 \beta}}&#10;\newcommand{\KH}{K_{\Ha}}&#10;\newcommand{\KG}{K_{\Ga}}&#10;\newcommand{\Kr}{K_{\ep}}&#10;\newcommand{\Kra}{{K_{\ep}}^{2 \alpha}}&#10;\newcommand{\Psp}{|\delta_{\phi}|^2}&#10;\newcommand{\zfp}{\frac{z\pr}{z}}&#10;\newcommand{\ffp}{\frac{f\pr}{f}}&#10;\newcommand{\zfpp}{\frac{z\pp}{z}}&#10;\newcommand{\afpp}{\frac{a\pp}{a}}&#10;\newcommand{\zfpt}{z\pr / z}&#10;\newcommand{\afpt}{a\pr / a}&#10;\newcommand{\ffpt}{f\pr / f}&#10;\newcommand{\zfppt}{z\pp / z}&#10;\newcommand{\afppt}{a\pp / a}&#10;\newcommand{\Kzp}{K_{z\pr}}&#10;\newcommand{\gc}{\frac{2}{3 \gamma}}&#10;\newcommand{\pa}{\partial}&#10;\newcommand{\ce}{c_{es}^2}\begin{document}\renewcommand{\labelenumi}{\bf (\Roman{enumi})}&#10;{\color{black}&#10;%\fbox{{\color{black}&#10;${\frac{{\cal L}_{\text{int}}    }{  {\cal L}_2  } \ll 1}$%}%}&#10;&#10;\end{document}"/>
  <p:tag name="IGUANATEXSIZE" val="2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color}&#10;\pagestyle{empty}&#10;\newcommand{\be}{\begin{equation}}&#10;\newcommand{\ee}{\end{equation}}&#10;\newcommand{\bea}{\begin{eqnarray}}&#10;\newcommand{\eea}{\end{eqnarray}}&#10;\newcommand{\delbar}[1]{\overline{\delta{#1}}}&#10;\newcommand{\db}[1]{\overline{\delta{#1}}}&#10;\newcommand{\Ha}{\mathcal{H}}&#10;\newcommand{\Ga}{\mathcal{G}}&#10;\newcommand{\ep}{\varepsilon}&#10;\newcommand{\pr}{^{'}}&#10;\newcommand{\dbu}{\db{u}_{\parallel}}&#10;\newcommand{\ct}{{c_s}^2}&#10;\newcommand{\cs}{{c_s}^2}&#10;\newcommand{\xx}{\xi_{ad}}&#10;\newcommand{\xz}{\zeta_{ad}}&#10;\newcommand{\xit}{\tilde{\xi}}&#10;\newcommand{\zetat}{\tilde{\zeta}}&#10;\newcommand{\ba}{\begin{align}}&#10;\newcommand{\ea}{ \end{align} }&#10;\newcommand{\bs}{\begin{split}}&#10;\newcommand{\es}{\end{split}}&#10;\newcommand{\Ka}{K_{a}}&#10;\newcommand{\Kb}{K_{\beta}}&#10;\newcommand{\pp}{^{''}}&#10;\newcommand{\Czp}{C_{z\pr}}&#10;\newcommand{\Kcs}{K_{c_s}}&#10;\newcommand{\Kct}{{K_{c_s}}^2}&#10;\newcommand{\Krt}{{K_{\ep}}^{2 \beta}}&#10;\newcommand{\KH}{K_{\Ha}}&#10;\newcommand{\KG}{K_{\Ga}}&#10;\newcommand{\Kr}{K_{\ep}}&#10;\newcommand{\Kra}{{K_{\ep}}^{2 \alpha}}&#10;\newcommand{\Psp}{|\delta_{\phi}|^2}&#10;\newcommand{\zfp}{\frac{z\pr}{z}}&#10;\newcommand{\ffp}{\frac{f\pr}{f}}&#10;\newcommand{\zfpp}{\frac{z\pp}{z}}&#10;\newcommand{\afpp}{\frac{a\pp}{a}}&#10;\newcommand{\zfpt}{z\pr / z}&#10;\newcommand{\afpt}{a\pr / a}&#10;\newcommand{\ffpt}{f\pr / f}&#10;\newcommand{\zfppt}{z\pp / z}&#10;\newcommand{\afppt}{a\pp / a}&#10;\newcommand{\Kzp}{K_{z\pr}}&#10;\newcommand{\gc}{\frac{2}{3 \gamma}}&#10;\newcommand{\pa}{\partial}&#10;\newcommand{\ce}{c_{es}^2}\begin{document}&#10;{\color{black}&#10;%\fbox{{\color{black}&#10;{\bf $n_{NG} - 1$}%}%}&#10;&#10;\end{document}"/>
  <p:tag name="IGUANATEXSIZE" val="1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color}&#10;\pagestyle{empty}&#10;\newcommand{\be}{\begin{equation}}&#10;\newcommand{\ee}{\end{equation}}&#10;\newcommand{\bea}{\begin{eqnarray}}&#10;\newcommand{\eea}{\end{eqnarray}}&#10;\newcommand{\delbar}[1]{\overline{\delta{#1}}}&#10;\newcommand{\db}[1]{\overline{\delta{#1}}}&#10;\newcommand{\Ha}{\mathcal{H}}&#10;\newcommand{\Ga}{\mathcal{G}}&#10;\newcommand{\ep}{\varepsilon}&#10;\newcommand{\pr}{^{'}}&#10;\newcommand{\dbu}{\db{u}_{\parallel}}&#10;\newcommand{\ct}{{c_s}^2}&#10;\newcommand{\cs}{{c_s}^2}&#10;\newcommand{\xx}{\xi_{ad}}&#10;\newcommand{\xz}{\zeta_{ad}}&#10;\newcommand{\xit}{\tilde{\xi}}&#10;\newcommand{\zetat}{\tilde{\zeta}}&#10;\newcommand{\ba}{\begin{align}}&#10;\newcommand{\ea}{ \end{align} }&#10;\newcommand{\bs}{\begin{split}}&#10;\newcommand{\es}{\end{split}}&#10;\newcommand{\Ka}{K_{a}}&#10;\newcommand{\Kb}{K_{\beta}}&#10;\newcommand{\pp}{^{''}}&#10;\newcommand{\Czp}{C_{z\pr}}&#10;\newcommand{\Kcs}{K_{c_s}}&#10;\newcommand{\Kct}{{K_{c_s}}^2}&#10;\newcommand{\Krt}{{K_{\ep}}^{2 \beta}}&#10;\newcommand{\KH}{K_{\Ha}}&#10;\newcommand{\KG}{K_{\Ga}}&#10;\newcommand{\Kr}{K_{\ep}}&#10;\newcommand{\Kra}{{K_{\ep}}^{2 \alpha}}&#10;\newcommand{\Psp}{|\delta_{\phi}|^2}&#10;\newcommand{\zfp}{\frac{z\pr}{z}}&#10;\newcommand{\ffp}{\frac{f\pr}{f}}&#10;\newcommand{\zfpp}{\frac{z\pp}{z}}&#10;\newcommand{\afpp}{\frac{a\pp}{a}}&#10;\newcommand{\zfpt}{z\pr / z}&#10;\newcommand{\afpt}{a\pr / a}&#10;\newcommand{\ffpt}{f\pr / f}&#10;\newcommand{\zfppt}{z\pp / z}&#10;\newcommand{\afppt}{a\pp / a}&#10;\newcommand{\Kzp}{K_{z\pr}}&#10;\newcommand{\gc}{\frac{2}{3 \gamma}}&#10;\newcommand{\pa}{\partial}&#10;\newcommand{\ce}{c_{es}^2}\begin{document}&#10;{\color{black}&#10;%\fbox{{\color{black}&#10;{\bf $n_{NG} - 1$}%}%}&#10;&#10;\end{document}"/>
  <p:tag name="IGUANATEXSIZE" val="1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color}&#10;\pagestyle{empty}&#10;\newcommand{\be}{\begin{equation}}&#10;\newcommand{\ee}{\end{equation}}&#10;\newcommand{\bea}{\begin{eqnarray}}&#10;\newcommand{\eea}{\end{eqnarray}}&#10;\newcommand{\delbar}[1]{\overline{\delta{#1}}}&#10;\newcommand{\db}[1]{\overline{\delta{#1}}}&#10;\newcommand{\Ha}{\mathcal{H}}&#10;\newcommand{\Ga}{\mathcal{G}}&#10;\newcommand{\ep}{\varepsilon}&#10;\newcommand{\pr}{^{'}}&#10;\newcommand{\dbu}{\db{u}_{\parallel}}&#10;\newcommand{\ct}{{c_s}^2}&#10;\newcommand{\cs}{{c_s}^2}&#10;\newcommand{\xx}{\xi_{ad}}&#10;\newcommand{\xz}{\zeta_{ad}}&#10;\newcommand{\xit}{\tilde{\xi}}&#10;\newcommand{\zetat}{\tilde{\zeta}}&#10;\newcommand{\ba}{\begin{align}}&#10;\newcommand{\ea}{ \end{align} }&#10;\newcommand{\bs}{\begin{split}}&#10;\newcommand{\es}{\end{split}}&#10;\newcommand{\Ka}{K_{a}}&#10;\newcommand{\Kb}{K_{\beta}}&#10;\newcommand{\pp}{^{''}}&#10;\newcommand{\Czp}{C_{z\pr}}&#10;\newcommand{\Kcs}{K_{c_s}}&#10;\newcommand{\Kct}{{K_{c_s}}^2}&#10;\newcommand{\Krt}{{K_{\ep}}^{2 \beta}}&#10;\newcommand{\KH}{K_{\Ha}}&#10;\newcommand{\KG}{K_{\Ga}}&#10;\newcommand{\Kr}{K_{\ep}}&#10;\newcommand{\Kra}{{K_{\ep}}^{2 \alpha}}&#10;\newcommand{\Psp}{|\delta_{\phi}|^2}&#10;\newcommand{\zfp}{\frac{z\pr}{z}}&#10;\newcommand{\ffp}{\frac{f\pr}{f}}&#10;\newcommand{\zfpp}{\frac{z\pp}{z}}&#10;\newcommand{\afpp}{\frac{a\pp}{a}}&#10;\newcommand{\zfpt}{z\pr / z}&#10;\newcommand{\afpt}{a\pr / a}&#10;\newcommand{\ffpt}{f\pr / f}&#10;\newcommand{\zfppt}{z\pp / z}&#10;\newcommand{\afppt}{a\pp / a}&#10;\newcommand{\Kzp}{K_{z\pr}}&#10;\newcommand{\gc}{\frac{2}{3 \gamma}}&#10;\newcommand{\pa}{\partial}&#10;\newcommand{\ce}{c_{es}^2}\begin{document}&#10;{\color{black}&#10;%\fbox{{\color{black}&#10;{\bf $n_{NG} - 1$}%}%}&#10;&#10;\end{document}"/>
  <p:tag name="IGUANATEXSIZE" val="1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color}&#10;\pagestyle{empty}&#10;\newcommand{\be}{\begin{equation}}&#10;\newcommand{\ee}{\end{equation}}&#10;\newcommand{\bea}{\begin{eqnarray}}&#10;\newcommand{\eea}{\end{eqnarray}}&#10;\newcommand{\delbar}[1]{\overline{\delta{#1}}}&#10;\newcommand{\db}[1]{\overline{\delta{#1}}}&#10;\newcommand{\Ha}{\mathcal{H}}&#10;\newcommand{\Ga}{\mathcal{G}}&#10;\newcommand{\ep}{\varepsilon}&#10;\newcommand{\pr}{^{'}}&#10;\newcommand{\dbu}{\db{u}_{\parallel}}&#10;\newcommand{\ct}{{c_s}^2}&#10;\newcommand{\cs}{{c_s}^2}&#10;\newcommand{\xx}{\xi_{ad}}&#10;\newcommand{\xz}{\zeta_{ad}}&#10;\newcommand{\xit}{\tilde{\xi}}&#10;\newcommand{\zetat}{\tilde{\zeta}}&#10;\newcommand{\ba}{\begin{align}}&#10;\newcommand{\ea}{ \end{align} }&#10;\newcommand{\bs}{\begin{split}}&#10;\newcommand{\es}{\end{split}}&#10;\newcommand{\Ka}{K_{a}}&#10;\newcommand{\Kb}{K_{\beta}}&#10;\newcommand{\pp}{^{''}}&#10;\newcommand{\Czp}{C_{z\pr}}&#10;\newcommand{\Kcs}{K_{c_s}}&#10;\newcommand{\Kct}{{K_{c_s}}^2}&#10;\newcommand{\Krt}{{K_{\ep}}^{2 \beta}}&#10;\newcommand{\KH}{K_{\Ha}}&#10;\newcommand{\KG}{K_{\Ga}}&#10;\newcommand{\Kr}{K_{\ep}}&#10;\newcommand{\Kra}{{K_{\ep}}^{2 \alpha}}&#10;\newcommand{\Psp}{|\delta_{\phi}|^2}&#10;\newcommand{\zfp}{\frac{z\pr}{z}}&#10;\newcommand{\ffp}{\frac{f\pr}{f}}&#10;\newcommand{\zfpp}{\frac{z\pp}{z}}&#10;\newcommand{\afpp}{\frac{a\pp}{a}}&#10;\newcommand{\zfpt}{z\pr / z}&#10;\newcommand{\afpt}{a\pr / a}&#10;\newcommand{\ffpt}{f\pr / f}&#10;\newcommand{\zfppt}{z\pp / z}&#10;\newcommand{\afppt}{a\pp / a}&#10;\newcommand{\Kzp}{K_{z\pr}}&#10;\newcommand{\gc}{\frac{2}{3 \gamma}}&#10;\newcommand{\pa}{\partial}&#10;\newcommand{\ce}{c_{es}^2}\begin{document}&#10;{\color{white}&#10;%\fbox{{\color{black}&#10;$ \text{\bf Running non-Gaussianities} $}%}%}&#10;&#10;\end{document}"/>
  <p:tag name="IGUANATEXSIZE" val="4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color}&#10;\pagestyle{empty}&#10;\newcommand{\be}{\begin{equation}}&#10;\newcommand{\ee}{\end{equation}}&#10;\newcommand{\bea}{\begin{eqnarray}}&#10;\newcommand{\eea}{\end{eqnarray}}&#10;\newcommand{\delbar}[1]{\overline{\delta{#1}}}&#10;\newcommand{\db}[1]{\overline{\delta{#1}}}&#10;\newcommand{\Ha}{\mathcal{H}}&#10;\newcommand{\Ga}{\mathcal{G}}&#10;\newcommand{\ep}{\varepsilon}&#10;\newcommand{\pr}{^{'}}&#10;\newcommand{\dbu}{\db{u}_{\parallel}}&#10;\newcommand{\ct}{{c_s}^2}&#10;\newcommand{\cs}{{c_s}^2}&#10;\newcommand{\xx}{\xi_{ad}}&#10;\newcommand{\xz}{\zeta_{ad}}&#10;\newcommand{\xit}{\tilde{\xi}}&#10;\newcommand{\zetat}{\tilde{\zeta}}&#10;\newcommand{\ba}{\begin{align}}&#10;\newcommand{\ea}{ \end{align} }&#10;\newcommand{\bs}{\begin{split}}&#10;\newcommand{\es}{\end{split}}&#10;\newcommand{\Ka}{K_{a}}&#10;\newcommand{\Kb}{K_{\beta}}&#10;\newcommand{\pp}{^{''}}&#10;\newcommand{\Czp}{C_{z\pr}}&#10;\newcommand{\Kcs}{K_{c_s}}&#10;\newcommand{\Kct}{{K_{c_s}}^2}&#10;\newcommand{\Krt}{{K_{\ep}}^{2 \beta}}&#10;\newcommand{\KH}{K_{\Ha}}&#10;\newcommand{\KG}{K_{\Ga}}&#10;\newcommand{\Kr}{K_{\ep}}&#10;\newcommand{\Kra}{{K_{\ep}}^{2 \alpha}}&#10;\newcommand{\Psp}{|\delta_{\phi}|^2}&#10;\newcommand{\zfp}{\frac{z\pr}{z}}&#10;\newcommand{\ffp}{\frac{f\pr}{f}}&#10;\newcommand{\zfpp}{\frac{z\pp}{z}}&#10;\newcommand{\afpp}{\frac{a\pp}{a}}&#10;\newcommand{\zfpt}{z\pr / z}&#10;\newcommand{\afpt}{a\pr / a}&#10;\newcommand{\ffpt}{f\pr / f}&#10;\newcommand{\zfppt}{z\pp / z}&#10;\newcommand{\afppt}{a\pp / a}&#10;\newcommand{\Kzp}{K_{z\pr}}&#10;\newcommand{\gc}{\frac{2}{3 \gamma}}&#10;\newcommand{\pa}{\partial}&#10;\newcommand{\ce}{c_{es}^2}\begin{document}&#10;{\color{black}&#10;%\fbox{{\color{black}&#10;$ M &gt; M_{lim} = 1.75 \cdot 10^{14} h^{-1}M_{sun} $}%}%}&#10;&#10;\end{document}"/>
  <p:tag name="IGUANATEXSIZE" val="2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color}&#10;\pagestyle{empty}&#10;\newcommand{\be}{\begin{equation}}&#10;\newcommand{\ee}{\end{equation}}&#10;\newcommand{\bea}{\begin{eqnarray}}&#10;\newcommand{\eea}{\end{eqnarray}}&#10;\newcommand{\delbar}[1]{\overline{\delta{#1}}}&#10;\newcommand{\db}[1]{\overline{\delta{#1}}}&#10;\newcommand{\Ha}{\mathcal{H}}&#10;\newcommand{\Ga}{\mathcal{G}}&#10;\newcommand{\ep}{\varepsilon}&#10;\newcommand{\pr}{^{'}}&#10;\newcommand{\dbu}{\db{u}_{\parallel}}&#10;\newcommand{\ct}{{c_s}^2}&#10;\newcommand{\cs}{{c_s}^2}&#10;\newcommand{\xx}{\xi_{ad}}&#10;\newcommand{\xz}{\zeta_{ad}}&#10;\newcommand{\xit}{\tilde{\xi}}&#10;\newcommand{\zetat}{\tilde{\zeta}}&#10;\newcommand{\ba}{\begin{align}}&#10;\newcommand{\ea}{ \end{align} }&#10;\newcommand{\bs}{\begin{split}}&#10;\newcommand{\es}{\end{split}}&#10;\newcommand{\Ka}{K_{a}}&#10;\newcommand{\Kb}{K_{\beta}}&#10;\newcommand{\pp}{^{''}}&#10;\newcommand{\Czp}{C_{z\pr}}&#10;\newcommand{\Kcs}{K_{c_s}}&#10;\newcommand{\Kct}{{K_{c_s}}^2}&#10;\newcommand{\Krt}{{K_{\ep}}^{2 \beta}}&#10;\newcommand{\KH}{K_{\Ha}}&#10;\newcommand{\KG}{K_{\Ga}}&#10;\newcommand{\Kr}{K_{\ep}}&#10;\newcommand{\Kra}{{K_{\ep}}^{2 \alpha}}&#10;\newcommand{\Psp}{|\delta_{\phi}|^2}&#10;\newcommand{\zfp}{\frac{z\pr}{z}}&#10;\newcommand{\ffp}{\frac{f\pr}{f}}&#10;\newcommand{\zfpp}{\frac{z\pp}{z}}&#10;\newcommand{\afpp}{\frac{a\pp}{a}}&#10;\newcommand{\zfpt}{z\pr / z}&#10;\newcommand{\afpt}{a\pr / a}&#10;\newcommand{\ffpt}{f\pr / f}&#10;\newcommand{\zfppt}{z\pp / z}&#10;\newcommand{\afppt}{a\pp / a}&#10;\newcommand{\Kzp}{K_{z\pr}}&#10;\newcommand{\gc}{\frac{2}{3 \gamma}}&#10;\newcommand{\pa}{\partial}&#10;\newcommand{\ce}{c_{es}^2}\begin{document}&#10;{\color{white}&#10;%\fbox{{\color{black}&#10;$ \text{\bf Fast-roll phenomenology} $}%}%}&#10;&#10;\end{document}"/>
  <p:tag name="IGUANATEXSIZE" val="4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color,latexsym,amsmath,amssymb,theorem,epsfig}&#10;\usepackage{graphicx,subfigure}&#10;\usepackage{epstopdf}&#10;%\usepackage[body={17.5cm, 21cm},right=2cm]{geometry}&#10;\usepackage{amssymb}&#10;\usepackage{amsmath}&#10;%\usepackage{bbold}&#10;% \usepackage{showkeys}&#10;\usepackage{psfrag}&#10;\usepackage{epsfig}&#10;\pagestyle{empty}&#10;&#10;\newcommand{\cp}[1]{{\mathbb C}{\mathbb P}^{#1}}&#10;\newcommand{\mbf}[1]{\mathbf{#1}}&#10;\newcommand{\cohclass}[1]{\left[{#1}\right]}&#10;\newcommand{\rest}[1]{\left.{#1}\right|}&#10;%\newcommand{\nn}{\nonumber}&#10;\newcommand{\ns}{\normalsize}&#10;\newcommand{\bra}{\langle}&#10;\newcommand{\ket}{\rangle}&#10;\newcommand{\cH}{{\cal H}}&#10;\newcommand{\cd}{{c^\dagger}}&#10;\newcommand{\cbd}{{\bar{c}^\dagger}}&#10;\newcommand{\al}{\alpha}&#10;%\newcommand{\be}{\beta}&#10;\newcommand{\ald}{\alpha^{\dagger}}&#10;\newcommand{\bed}{\beta^{\dagger}}&#10;\newcommand{\gad}{\gamma^{\dagger}}&#10;\newcommand{\g}{\raisebox{.3mm}{$\gamma$}}&#10;\newcommand{\M}{{_{(M)}}}&#10;\newcommand{\vt}{\widetilde{v}\, }&#10;\newcommand{\alphas}{{\al_1 \al_2 \dots \al_N}}&#10;\newcommand{\betas}{{\be_1 \be_2 \dots \be_N}}&#10;\newcommand{\ct}{\widetilde{c}}&#10;\newcommand{\ctd}{{\widetilde{c}^\dagger}}&#10;\newcommand{\mun}{{m_1}}&#10;\newcommand{\md}{{m_2}}&#10;\newcommand{\Si}{{\, \Sigma}}&#10;\newcommand{\x}{{\bf x}}&#10;\newcommand{\xp}{{\bf x'}}&#10;\newcommand{\y}{{\bf y}}&#10;\newcommand{\p}{{\bf p}}&#10;\newcommand{\q}{{\bf q}}&#10;\newcommand{\kk}{{\bf k}}&#10;\newcommand{\ad}{a^\dagger}&#10;\newcommand{\kp}{{\bf k'}}&#10;\newcommand{\X}{{\bf X}}&#10;\newcommand{\pb}{\overline{P}}&#10;\newcommand{\rb}{\overline{R}}&#10;\newcommand{\mb}{\overline{M}}&#10;\newcommand{\rr}{{\bf r}}&#10;\newcommand{\s}{{\bf s}}&#10;\newcommand{\z}{{\bf z}}&#10;\newcommand{\bd}{b^\dagger}&#10;&#10;\newcommand{\nn}{\cal{N}}&#10;\newcommand{\norm}{\frac{1}{\sqrt{\nn}}}&#10;\newcommand{\comb}{(1-\epsilon-\epsilon_s)}&#10;\newcommand{\combtwo}{(1+\epsilon)}&#10;\newcommand{\tA}{\tilde A}&#10;\newcommand{\es}{\epsilon_s}\newcommand{\ce}{c_{es}^2}\begin{document}\def\gsim{ \lower .75ex \hbox{$\sim$} \llap{\raise .27ex \hbox{$&gt;$}} }&#10;\def\lsim{ \lower .75ex \hbox{$\sim$} \llap{\raise .27ex \hbox{$&lt;$}} }&#10;\def\be{\begin{equation}}&#10;\def\ee{\end{equation}}&#10;\def\bea{\begin{eqnarray}}&#10;\def\eea{\end{eqnarray}}&#10;{\color{black}&#10;%\fbox{{\color{black}&#10;$\epsilon \equiv - \frac{\dot H}{H^2},\quad&#10;\es \equiv \frac{\dot c_s}{c_s H}, \qquad&#10;\eta \equiv \frac{\dot \epsilon}{\epsilon H} \sim 0, \quad&#10;\eta_s \equiv \frac{\dot \es}{\es H} \sim 0$&#10;}%}%}&#10;&#10;\end{document}"/>
  <p:tag name="IGUANATEXSIZE" val="2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color}&#10;\pagestyle{empty}&#10;\newcommand{\be}{\begin{equation}}&#10;\newcommand{\ee}{\end{equation}}&#10;\newcommand{\bea}{\begin{eqnarray}}&#10;\newcommand{\eea}{\end{eqnarray}}&#10;\newcommand{\delbar}[1]{\overline{\delta{#1}}}&#10;\newcommand{\db}[1]{\overline{\delta{#1}}}&#10;\newcommand{\Ha}{\mathcal{H}}&#10;\newcommand{\Ga}{\mathcal{G}}&#10;\newcommand{\ep}{\varepsilon}&#10;\newcommand{\pr}{^{'}}&#10;\newcommand{\dbu}{\db{u}_{\parallel}}&#10;\newcommand{\ct}{{c_s}^2}&#10;\newcommand{\cs}{{c_s}^2}&#10;\newcommand{\xx}{\xi_{ad}}&#10;\newcommand{\xz}{\zeta_{ad}}&#10;\newcommand{\xit}{\tilde{\xi}}&#10;\newcommand{\zetat}{\tilde{\zeta}}&#10;\newcommand{\ba}{\begin{align}}&#10;\newcommand{\ea}{ \end{align} }&#10;\newcommand{\bs}{\begin{split}}&#10;\newcommand{\es}{\end{split}}&#10;\newcommand{\Ka}{K_{a}}&#10;\newcommand{\Kb}{K_{\beta}}&#10;\newcommand{\pp}{^{''}}&#10;\newcommand{\Czp}{C_{z\pr}}&#10;\newcommand{\Kcs}{K_{c_s}}&#10;\newcommand{\Kct}{{K_{c_s}}^2}&#10;\newcommand{\Krt}{{K_{\ep}}^{2 \beta}}&#10;\newcommand{\KH}{K_{\Ha}}&#10;\newcommand{\KG}{K_{\Ga}}&#10;\newcommand{\Kr}{K_{\ep}}&#10;\newcommand{\Kra}{{K_{\ep}}^{2 \alpha}}&#10;\newcommand{\Psp}{|\delta_{\phi}|^2}&#10;\newcommand{\zfp}{\frac{z\pr}{z}}&#10;\newcommand{\ffp}{\frac{f\pr}{f}}&#10;\newcommand{\zfpp}{\frac{z\pp}{z}}&#10;\newcommand{\afpp}{\frac{a\pp}{a}}&#10;\newcommand{\zfpt}{z\pr / z}&#10;\newcommand{\afpt}{a\pr / a}&#10;\newcommand{\ffpt}{f\pr / f}&#10;\newcommand{\zfppt}{z\pp / z}&#10;\newcommand{\afppt}{a\pp / a}&#10;\newcommand{\Kzp}{K_{z\pr}}&#10;\newcommand{\gc}{\frac{2}{3 \gamma}}&#10;\newcommand{\pa}{\partial}&#10;\newcommand{\ce}{c_{es}^2}\begin{document}\renewcommand{\labelenumi}{\bf (\Roman{enumi})}&#10;{\color{black}&#10;%\fbox{{\color{black}&#10;$f_{NL}^{\frac{\lambda}{\Sigma} \gg 1} \sim 3 \frac{1 + \epsilon}{n_s - 2} \frac{\lambda}{\Sigma} \color{blue} \text{cos} \left(\alpha_2 \frac{\pi}{2}\right) \Gamma (3 + \alpha_2)$%}%}&#10;&#10;\end{document}"/>
  <p:tag name="IGUANATEXSIZE" val="2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color}&#10;\pagestyle{empty}&#10;\newcommand{\be}{\begin{equation}}&#10;\newcommand{\ee}{\end{equation}}&#10;\newcommand{\bea}{\begin{eqnarray}}&#10;\newcommand{\eea}{\end{eqnarray}}&#10;\newcommand{\delbar}[1]{\overline{\delta{#1}}}&#10;\newcommand{\db}[1]{\overline{\delta{#1}}}&#10;\newcommand{\Ha}{\mathcal{H}}&#10;\newcommand{\Ga}{\mathcal{G}}&#10;\newcommand{\ep}{\varepsilon}&#10;\newcommand{\pr}{^{'}}&#10;\newcommand{\dbu}{\db{u}_{\parallel}}&#10;\newcommand{\ct}{{c_s}^2}&#10;\newcommand{\cs}{{c_s}^2}&#10;\newcommand{\xx}{\xi_{ad}}&#10;\newcommand{\xz}{\zeta_{ad}}&#10;\newcommand{\xit}{\tilde{\xi}}&#10;\newcommand{\zetat}{\tilde{\zeta}}&#10;\newcommand{\ba}{\begin{align}}&#10;\newcommand{\ea}{ \end{align} }&#10;\newcommand{\bs}{\begin{split}}&#10;\newcommand{\es}{\end{split}}&#10;\newcommand{\Ka}{K_{a}}&#10;\newcommand{\Kb}{K_{\beta}}&#10;\newcommand{\pp}{^{''}}&#10;\newcommand{\Czp}{C_{z\pr}}&#10;\newcommand{\Kcs}{K_{c_s}}&#10;\newcommand{\Kct}{{K_{c_s}}^2}&#10;\newcommand{\Krt}{{K_{\ep}}^{2 \beta}}&#10;\newcommand{\KH}{K_{\Ha}}&#10;\newcommand{\KG}{K_{\Ga}}&#10;\newcommand{\Kr}{K_{\ep}}&#10;\newcommand{\Kra}{{K_{\ep}}^{2 \alpha}}&#10;\newcommand{\Psp}{|\delta_{\phi}|^2}&#10;\newcommand{\zfp}{\frac{z\pr}{z}}&#10;\newcommand{\ffp}{\frac{f\pr}{f}}&#10;\newcommand{\zfpp}{\frac{z\pp}{z}}&#10;\newcommand{\afpp}{\frac{a\pp}{a}}&#10;\newcommand{\zfpt}{z\pr / z}&#10;\newcommand{\afpt}{a\pr / a}&#10;\newcommand{\ffpt}{f\pr / f}&#10;\newcommand{\zfppt}{z\pp / z}&#10;\newcommand{\afppt}{a\pp / a}&#10;\newcommand{\Kzp}{K_{z\pr}}&#10;\newcommand{\gc}{\frac{2}{3 \gamma}}&#10;\newcommand{\pa}{\partial}&#10;\newcommand{\ce}{c_{es}^2}\begin{document}&#10;{\color{black}&#10;%\fbox{{\color{black}&#10;{\bf \noindent Fast-roll generically {\color{blue} suppresses the amplitude} ${\cal A}$ }%}%}&#10;&#10;\end{document}"/>
  <p:tag name="IGUANATEXSIZE" val="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color}&#10;\pagestyle{empty}&#10;\newcommand{\be}{\begin{equation}}&#10;\newcommand{\ee}{\end{equation}}&#10;\newcommand{\bea}{\begin{eqnarray}}&#10;\newcommand{\eea}{\end{eqnarray}}&#10;\newcommand{\delbar}[1]{\overline{\delta{#1}}}&#10;\newcommand{\db}[1]{\overline{\delta{#1}}}&#10;\newcommand{\Ha}{\mathcal{H}}&#10;\newcommand{\Ga}{\mathcal{G}}&#10;\newcommand{\ep}{\varepsilon}&#10;\newcommand{\pr}{^{'}}&#10;\newcommand{\dbu}{\db{u}_{\parallel}}&#10;\newcommand{\ct}{{c_s}^2}&#10;\newcommand{\cs}{{c_s}^2}&#10;\newcommand{\xx}{\xi_{ad}}&#10;\newcommand{\xz}{\zeta_{ad}}&#10;\newcommand{\xit}{\tilde{\xi}}&#10;\newcommand{\zetat}{\tilde{\zeta}}&#10;\newcommand{\ba}{\begin{align}}&#10;\newcommand{\ea}{ \end{align} }&#10;\newcommand{\bs}{\begin{split}}&#10;\newcommand{\es}{\end{split}}&#10;\newcommand{\Ka}{K_{a}}&#10;\newcommand{\Kb}{K_{\beta}}&#10;\newcommand{\pp}{^{''}}&#10;\newcommand{\Czp}{C_{z\pr}}&#10;\newcommand{\Kcs}{K_{c_s}}&#10;\newcommand{\Kct}{{K_{c_s}}^2}&#10;\newcommand{\Krt}{{K_{\ep}}^{2 \beta}}&#10;\newcommand{\KH}{K_{\Ha}}&#10;\newcommand{\KG}{K_{\Ga}}&#10;\newcommand{\Kr}{K_{\ep}}&#10;\newcommand{\Kra}{{K_{\ep}}^{2 \alpha}}&#10;\newcommand{\Psp}{|\delta_{\phi}|^2}&#10;\newcommand{\zfp}{\frac{z\pr}{z}}&#10;\newcommand{\ffp}{\frac{f\pr}{f}}&#10;\newcommand{\zfpp}{\frac{z\pp}{z}}&#10;\newcommand{\afpp}{\frac{a\pp}{a}}&#10;\newcommand{\zfpt}{z\pr / z}&#10;\newcommand{\afpt}{a\pr / a}&#10;\newcommand{\ffpt}{f\pr / f}&#10;\newcommand{\zfppt}{z\pp / z}&#10;\newcommand{\afppt}{a\pp / a}&#10;\newcommand{\Kzp}{K_{z\pr}}&#10;\newcommand{\gc}{\frac{2}{3 \gamma}}&#10;\newcommand{\pa}{\partial}&#10;\newcommand{\ce}{c_{es}^2}\begin{document}\renewcommand{\labelenumi}{\bf (\Roman{enumi})}&#10;{\color{black}&#10;%\fbox{{\color{black}&#10;{$X = - \frac{1}{2}g_{\mu\nu}\partial^\mu \phi \partial^\nu\phi   $   }%}%}&#10;&#10;\end{document}"/>
  <p:tag name="IGUANATEXSIZE" val="1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color}&#10;\pagestyle{empty}&#10;\newcommand{\be}{\begin{equation}}&#10;\newcommand{\ee}{\end{equation}}&#10;\newcommand{\bea}{\begin{eqnarray}}&#10;\newcommand{\eea}{\end{eqnarray}}&#10;\newcommand{\delbar}[1]{\overline{\delta{#1}}}&#10;\newcommand{\db}[1]{\overline{\delta{#1}}}&#10;\newcommand{\Ha}{\mathcal{H}}&#10;\newcommand{\Ga}{\mathcal{G}}&#10;\newcommand{\ep}{\varepsilon}&#10;\newcommand{\pr}{^{'}}&#10;\newcommand{\dbu}{\db{u}_{\parallel}}&#10;\newcommand{\ct}{{c_s}^2}&#10;\newcommand{\cs}{{c_s}^2}&#10;\newcommand{\xx}{\xi_{ad}}&#10;\newcommand{\xz}{\zeta_{ad}}&#10;\newcommand{\xit}{\tilde{\xi}}&#10;\newcommand{\zetat}{\tilde{\zeta}}&#10;\newcommand{\ba}{\begin{align}}&#10;\newcommand{\ea}{ \end{align} }&#10;\newcommand{\bs}{\begin{split}}&#10;\newcommand{\es}{\end{split}}&#10;\newcommand{\Ka}{K_{a}}&#10;\newcommand{\Kb}{K_{\beta}}&#10;\newcommand{\pp}{^{''}}&#10;\newcommand{\Czp}{C_{z\pr}}&#10;\newcommand{\Kcs}{K_{c_s}}&#10;\newcommand{\Kct}{{K_{c_s}}^2}&#10;\newcommand{\Krt}{{K_{\ep}}^{2 \beta}}&#10;\newcommand{\KH}{K_{\Ha}}&#10;\newcommand{\KG}{K_{\Ga}}&#10;\newcommand{\Kr}{K_{\ep}}&#10;\newcommand{\Kra}{{K_{\ep}}^{2 \alpha}}&#10;\newcommand{\Psp}{|\delta_{\phi}|^2}&#10;\newcommand{\zfp}{\frac{z\pr}{z}}&#10;\newcommand{\ffp}{\frac{f\pr}{f}}&#10;\newcommand{\zfpp}{\frac{z\pp}{z}}&#10;\newcommand{\afpp}{\frac{a\pp}{a}}&#10;\newcommand{\zfpt}{z\pr / z}&#10;\newcommand{\afpt}{a\pr / a}&#10;\newcommand{\ffpt}{f\pr / f}&#10;\newcommand{\zfppt}{z\pp / z}&#10;\newcommand{\afppt}{a\pp / a}&#10;\newcommand{\Kzp}{K_{z\pr}}&#10;\newcommand{\gc}{\frac{2}{3 \gamma}}&#10;\newcommand{\pa}{\partial}&#10;\newcommand{\ce}{c_{es}^2}\begin{document}&#10;{\color{white}&#10;%\fbox{{\color{black}&#10;$ \text{\bf Fast-roll phenomenology} $}%}%}&#10;&#10;\end{document}"/>
  <p:tag name="IGUANATEXSIZE" val="4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color}&#10;\pagestyle{empty}&#10;\newcommand{\be}{\begin{equation}}&#10;\newcommand{\ee}{\end{equation}}&#10;\newcommand{\bea}{\begin{eqnarray}}&#10;\newcommand{\eea}{\end{eqnarray}}&#10;\newcommand{\delbar}[1]{\overline{\delta{#1}}}&#10;\newcommand{\db}[1]{\overline{\delta{#1}}}&#10;\newcommand{\Ha}{\mathcal{H}}&#10;\newcommand{\Ga}{\mathcal{G}}&#10;\newcommand{\ep}{\varepsilon}&#10;\newcommand{\pr}{^{'}}&#10;\newcommand{\dbu}{\db{u}_{\parallel}}&#10;\newcommand{\ct}{{c_s}^2}&#10;\newcommand{\cs}{{c_s}^2}&#10;\newcommand{\xx}{\xi_{ad}}&#10;\newcommand{\xz}{\zeta_{ad}}&#10;\newcommand{\xit}{\tilde{\xi}}&#10;\newcommand{\zetat}{\tilde{\zeta}}&#10;\newcommand{\ba}{\begin{align}}&#10;\newcommand{\ea}{ \end{align} }&#10;\newcommand{\bs}{\begin{split}}&#10;\newcommand{\es}{\end{split}}&#10;\newcommand{\Ka}{K_{a}}&#10;\newcommand{\Kb}{K_{\beta}}&#10;\newcommand{\pp}{^{''}}&#10;\newcommand{\Czp}{C_{z\pr}}&#10;\newcommand{\Kcs}{K_{c_s}}&#10;\newcommand{\Kct}{{K_{c_s}}^2}&#10;\newcommand{\Krt}{{K_{\ep}}^{2 \beta}}&#10;\newcommand{\KH}{K_{\Ha}}&#10;\newcommand{\KG}{K_{\Ga}}&#10;\newcommand{\Kr}{K_{\ep}}&#10;\newcommand{\Kra}{{K_{\ep}}^{2 \alpha}}&#10;\newcommand{\Psp}{|\delta_{\phi}|^2}&#10;\newcommand{\zfp}{\frac{z\pr}{z}}&#10;\newcommand{\ffp}{\frac{f\pr}{f}}&#10;\newcommand{\zfpp}{\frac{z\pp}{z}}&#10;\newcommand{\afpp}{\frac{a\pp}{a}}&#10;\newcommand{\zfpt}{z\pr / z}&#10;\newcommand{\afpt}{a\pr / a}&#10;\newcommand{\ffpt}{f\pr / f}&#10;\newcommand{\zfppt}{z\pp / z}&#10;\newcommand{\afppt}{a\pp / a}&#10;\newcommand{\Kzp}{K_{z\pr}}&#10;\newcommand{\gc}{\frac{2}{3 \gamma}}&#10;\newcommand{\pa}{\partial}&#10;\newcommand{\ce}{c_{es}^2}\begin{document}&#10;{\color{black}&#10;%\fbox{{\color{black}&#10;{\bf \noindent $(\epsilon, n_s) = (0.001,1),\hspace{0.9cm}(0.001,0.96), \hspace{1.5cm} (0.3,1), \hspace{1.5cm}(0.3,0.96)$}}%}%}&#10;&#10;\end{document}"/>
  <p:tag name="IGUANATEXSIZE" val="2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color}&#10;\pagestyle{empty}&#10;\newcommand{\be}{\begin{equation}}&#10;\newcommand{\ee}{\end{equation}}&#10;\newcommand{\bea}{\begin{eqnarray}}&#10;\newcommand{\eea}{\end{eqnarray}}&#10;\newcommand{\delbar}[1]{\overline{\delta{#1}}}&#10;\newcommand{\db}[1]{\overline{\delta{#1}}}&#10;\newcommand{\Ha}{\mathcal{H}}&#10;\newcommand{\Ga}{\mathcal{G}}&#10;\newcommand{\ep}{\varepsilon}&#10;\newcommand{\pr}{^{'}}&#10;\newcommand{\dbu}{\db{u}_{\parallel}}&#10;\newcommand{\ct}{{c_s}^2}&#10;\newcommand{\cs}{{c_s}^2}&#10;\newcommand{\xx}{\xi_{ad}}&#10;\newcommand{\xz}{\zeta_{ad}}&#10;\newcommand{\xit}{\tilde{\xi}}&#10;\newcommand{\zetat}{\tilde{\zeta}}&#10;\newcommand{\ba}{\begin{align}}&#10;\newcommand{\ea}{ \end{align} }&#10;\newcommand{\bs}{\begin{split}}&#10;\newcommand{\es}{\end{split}}&#10;\newcommand{\Ka}{K_{a}}&#10;\newcommand{\Kb}{K_{\beta}}&#10;\newcommand{\pp}{^{''}}&#10;\newcommand{\Czp}{C_{z\pr}}&#10;\newcommand{\Kcs}{K_{c_s}}&#10;\newcommand{\Kct}{{K_{c_s}}^2}&#10;\newcommand{\Krt}{{K_{\ep}}^{2 \beta}}&#10;\newcommand{\KH}{K_{\Ha}}&#10;\newcommand{\KG}{K_{\Ga}}&#10;\newcommand{\Kr}{K_{\ep}}&#10;\newcommand{\Kra}{{K_{\ep}}^{2 \alpha}}&#10;\newcommand{\Psp}{|\delta_{\phi}|^2}&#10;\newcommand{\zfp}{\frac{z\pr}{z}}&#10;\newcommand{\ffp}{\frac{f\pr}{f}}&#10;\newcommand{\zfpp}{\frac{z\pp}{z}}&#10;\newcommand{\afpp}{\frac{a\pp}{a}}&#10;\newcommand{\zfpt}{z\pr / z}&#10;\newcommand{\afpt}{a\pr / a}&#10;\newcommand{\ffpt}{f\pr / f}&#10;\newcommand{\zfppt}{z\pp / z}&#10;\newcommand{\afppt}{a\pp / a}&#10;\newcommand{\Kzp}{K_{z\pr}}&#10;\newcommand{\gc}{\frac{2}{3 \gamma}}&#10;\newcommand{\pa}{\partial}&#10;\newcommand{\ce}{c_{es}^2}\begin{document}&#10;{\color{black}&#10;%\fbox{{\color{black}&#10;{\bf \noindent $c_s = {\cal O}(0.05), \frac{\lambda}{\Sigma}= {\cal O}(-10^4)$}}%}%}&#10;&#10;\end{document}"/>
  <p:tag name="IGUANATEXSIZE" val="2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color,latexsym,amsmath,amssymb,theorem,epsfig}&#10;\usepackage{graphicx,subfigure}&#10;\usepackage{epstopdf}&#10;%\usepackage[body={17.5cm, 21cm},right=2cm]{geometry}&#10;\usepackage{amssymb}&#10;\usepackage{amsmath}&#10;%\usepackage{bbold}&#10;% \usepackage{showkeys}&#10;\usepackage{psfrag}&#10;\usepackage{epsfig}&#10;\pagestyle{empty}&#10;&#10;\newcommand{\cp}[1]{{\mathbb C}{\mathbb P}^{#1}}&#10;\newcommand{\mbf}[1]{\mathbf{#1}}&#10;\newcommand{\cohclass}[1]{\left[{#1}\right]}&#10;\newcommand{\rest}[1]{\left.{#1}\right|}&#10;%\newcommand{\nn}{\nonumber}&#10;\newcommand{\ns}{\normalsize}&#10;\newcommand{\bra}{\langle}&#10;\newcommand{\ket}{\rangle}&#10;\newcommand{\cH}{{\cal H}}&#10;\newcommand{\cd}{{c^\dagger}}&#10;\newcommand{\cbd}{{\bar{c}^\dagger}}&#10;\newcommand{\al}{\alpha}&#10;%\newcommand{\be}{\beta}&#10;\newcommand{\ald}{\alpha^{\dagger}}&#10;\newcommand{\bed}{\beta^{\dagger}}&#10;\newcommand{\gad}{\gamma^{\dagger}}&#10;\newcommand{\g}{\raisebox{.3mm}{$\gamma$}}&#10;\newcommand{\M}{{_{(M)}}}&#10;\newcommand{\vt}{\widetilde{v}\, }&#10;\newcommand{\alphas}{{\al_1 \al_2 \dots \al_N}}&#10;\newcommand{\betas}{{\be_1 \be_2 \dots \be_N}}&#10;\newcommand{\ct}{\widetilde{c}}&#10;\newcommand{\ctd}{{\widetilde{c}^\dagger}}&#10;\newcommand{\mun}{{m_1}}&#10;\newcommand{\md}{{m_2}}&#10;\newcommand{\Si}{{\, \Sigma}}&#10;\newcommand{\x}{{\bf x}}&#10;\newcommand{\xp}{{\bf x'}}&#10;\newcommand{\y}{{\bf y}}&#10;\newcommand{\p}{{\bf p}}&#10;\newcommand{\q}{{\bf q}}&#10;\newcommand{\kk}{{\bf k}}&#10;\newcommand{\ad}{a^\dagger}&#10;\newcommand{\kp}{{\bf k'}}&#10;\newcommand{\X}{{\bf X}}&#10;\newcommand{\pb}{\overline{P}}&#10;\newcommand{\rb}{\overline{R}}&#10;\newcommand{\mb}{\overline{M}}&#10;\newcommand{\rr}{{\bf r}}&#10;\newcommand{\s}{{\bf s}}&#10;\newcommand{\z}{{\bf z}}&#10;\newcommand{\bd}{b^\dagger}&#10;&#10;\newcommand{\nn}{\cal{N}}&#10;\newcommand{\norm}{\frac{1}{\sqrt{\nn}}}&#10;\newcommand{\comb}{(1-\epsilon-\epsilon_s)}&#10;\newcommand{\combtwo}{(1+\epsilon)}&#10;\newcommand{\tA}{\tilde A}&#10;\newcommand{\es}{\epsilon_s}\newcommand{\ce}{c_{es}^2}\begin{document}\def\gsim{ \lower .75ex \hbox{$\sim$} \llap{\raise .27ex \hbox{$&gt;$}} }&#10;\def\lsim{ \lower .75ex \hbox{$\sim$} \llap{\raise .27ex \hbox{$&lt;$}} }&#10;\def\be{\begin{equation}}&#10;\def\ee{\end{equation}}&#10;\def\bea{\begin{eqnarray}}&#10;\def\eea{\end{eqnarray}}&#10;{\color{black}&#10;%\fbox{{\color{black}&#10;$\epsilon \equiv - \frac{\dot H}{H^2},\quad&#10;\es \equiv \frac{\dot c_s}{c_s H}, \qquad&#10;\eta \equiv \frac{\dot \epsilon}{\epsilon H} \sim 0, \quad&#10;\eta_s \equiv \frac{\dot \es}{\es H} \sim 0$&#10;}%}%}&#10;&#10;\end{document}"/>
  <p:tag name="IGUANATEXSIZE" val="2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color}&#10;\pagestyle{empty}&#10;\newcommand{\be}{\begin{equation}}&#10;\newcommand{\ee}{\end{equation}}&#10;\newcommand{\bea}{\begin{eqnarray}}&#10;\newcommand{\eea}{\end{eqnarray}}&#10;\newcommand{\delbar}[1]{\overline{\delta{#1}}}&#10;\newcommand{\db}[1]{\overline{\delta{#1}}}&#10;\newcommand{\Ha}{\mathcal{H}}&#10;\newcommand{\Ga}{\mathcal{G}}&#10;\newcommand{\ep}{\varepsilon}&#10;\newcommand{\pr}{^{'}}&#10;\newcommand{\dbu}{\db{u}_{\parallel}}&#10;\newcommand{\ct}{{c_s}^2}&#10;\newcommand{\cs}{{c_s}^2}&#10;\newcommand{\xx}{\xi_{ad}}&#10;\newcommand{\xz}{\zeta_{ad}}&#10;\newcommand{\xit}{\tilde{\xi}}&#10;\newcommand{\zetat}{\tilde{\zeta}}&#10;\newcommand{\ba}{\begin{align}}&#10;\newcommand{\ea}{ \end{align} }&#10;\newcommand{\bs}{\begin{split}}&#10;\newcommand{\es}{\end{split}}&#10;\newcommand{\Ka}{K_{a}}&#10;\newcommand{\Kb}{K_{\beta}}&#10;\newcommand{\pp}{^{''}}&#10;\newcommand{\Czp}{C_{z\pr}}&#10;\newcommand{\Kcs}{K_{c_s}}&#10;\newcommand{\Kct}{{K_{c_s}}^2}&#10;\newcommand{\Krt}{{K_{\ep}}^{2 \beta}}&#10;\newcommand{\KH}{K_{\Ha}}&#10;\newcommand{\KG}{K_{\Ga}}&#10;\newcommand{\Kr}{K_{\ep}}&#10;\newcommand{\Kra}{{K_{\ep}}^{2 \alpha}}&#10;\newcommand{\Psp}{|\delta_{\phi}|^2}&#10;\newcommand{\zfp}{\frac{z\pr}{z}}&#10;\newcommand{\ffp}{\frac{f\pr}{f}}&#10;\newcommand{\zfpp}{\frac{z\pp}{z}}&#10;\newcommand{\afpp}{\frac{a\pp}{a}}&#10;\newcommand{\zfpt}{z\pr / z}&#10;\newcommand{\afpt}{a\pr / a}&#10;\newcommand{\ffpt}{f\pr / f}&#10;\newcommand{\zfppt}{z\pp / z}&#10;\newcommand{\afppt}{a\pp / a}&#10;\newcommand{\Kzp}{K_{z\pr}}&#10;\newcommand{\gc}{\frac{2}{3 \gamma}}&#10;\newcommand{\pa}{\partial}&#10;\newcommand{\ce}{c_{es}^2}\begin{document}\renewcommand{\labelenumi}{\bf (\Roman{enumi})}&#10;{\color{black}&#10;%\fbox{{\color{black}&#10;$f_{NL}^{\frac{\lambda}{\Sigma} \gg 1} \sim 3 \frac{1 + \epsilon}{n_s - 2} \frac{\lambda}{\Sigma} \color{blue} \text{cos} \left(\alpha_2 \frac{\pi}{2}\right) \Gamma (3 + \alpha_2)$%}%}&#10;&#10;\end{document}"/>
  <p:tag name="IGUANATEXSIZE" val="2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color}&#10;\pagestyle{empty}&#10;\newcommand{\be}{\begin{equation}}&#10;\newcommand{\ee}{\end{equation}}&#10;\newcommand{\bea}{\begin{eqnarray}}&#10;\newcommand{\eea}{\end{eqnarray}}&#10;\newcommand{\delbar}[1]{\overline{\delta{#1}}}&#10;\newcommand{\db}[1]{\overline{\delta{#1}}}&#10;\newcommand{\Ha}{\mathcal{H}}&#10;\newcommand{\Ga}{\mathcal{G}}&#10;\newcommand{\ep}{\varepsilon}&#10;\newcommand{\pr}{^{'}}&#10;\newcommand{\dbu}{\db{u}_{\parallel}}&#10;\newcommand{\ct}{{c_s}^2}&#10;\newcommand{\cs}{{c_s}^2}&#10;\newcommand{\xx}{\xi_{ad}}&#10;\newcommand{\xz}{\zeta_{ad}}&#10;\newcommand{\xit}{\tilde{\xi}}&#10;\newcommand{\zetat}{\tilde{\zeta}}&#10;\newcommand{\ba}{\begin{align}}&#10;\newcommand{\ea}{ \end{align} }&#10;\newcommand{\bs}{\begin{split}}&#10;\newcommand{\es}{\end{split}}&#10;\newcommand{\Ka}{K_{a}}&#10;\newcommand{\Kb}{K_{\beta}}&#10;\newcommand{\pp}{^{''}}&#10;\newcommand{\Czp}{C_{z\pr}}&#10;\newcommand{\Kcs}{K_{c_s}}&#10;\newcommand{\Kct}{{K_{c_s}}^2}&#10;\newcommand{\Krt}{{K_{\ep}}^{2 \beta}}&#10;\newcommand{\KH}{K_{\Ha}}&#10;\newcommand{\KG}{K_{\Ga}}&#10;\newcommand{\Kr}{K_{\ep}}&#10;\newcommand{\Kra}{{K_{\ep}}^{2 \alpha}}&#10;\newcommand{\Psp}{|\delta_{\phi}|^2}&#10;\newcommand{\zfp}{\frac{z\pr}{z}}&#10;\newcommand{\ffp}{\frac{f\pr}{f}}&#10;\newcommand{\zfpp}{\frac{z\pp}{z}}&#10;\newcommand{\afpp}{\frac{a\pp}{a}}&#10;\newcommand{\zfpt}{z\pr / z}&#10;\newcommand{\afpt}{a\pr / a}&#10;\newcommand{\ffpt}{f\pr / f}&#10;\newcommand{\zfppt}{z\pp / z}&#10;\newcommand{\afppt}{a\pp / a}&#10;\newcommand{\Kzp}{K_{z\pr}}&#10;\newcommand{\gc}{\frac{2}{3 \gamma}}&#10;\newcommand{\pa}{\partial}&#10;\newcommand{\ce}{c_{es}^2}\begin{document}&#10;{\color{black}&#10;%\fbox{{\color{black}&#10;{\bf \noindent Fast-roll generically {\color{blue} suppresses the amplitude} ${\cal A}$ \newline Dominant {\color{blue} folded shapes} as a signature}}%}%}&#10;&#10;\end{document}"/>
  <p:tag name="IGUANATEXSIZE" val="2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color}&#10;\pagestyle{empty}&#10;\newcommand{\be}{\begin{equation}}&#10;\newcommand{\ee}{\end{equation}}&#10;\newcommand{\bea}{\begin{eqnarray}}&#10;\newcommand{\eea}{\end{eqnarray}}&#10;\newcommand{\delbar}[1]{\overline{\delta{#1}}}&#10;\newcommand{\db}[1]{\overline{\delta{#1}}}&#10;\newcommand{\Ha}{\mathcal{H}}&#10;\newcommand{\Ga}{\mathcal{G}}&#10;\newcommand{\ep}{\varepsilon}&#10;\newcommand{\pr}{^{'}}&#10;\newcommand{\dbu}{\db{u}_{\parallel}}&#10;\newcommand{\ct}{{c_s}^2}&#10;\newcommand{\cs}{{c_s}^2}&#10;\newcommand{\xx}{\xi_{ad}}&#10;\newcommand{\xz}{\zeta_{ad}}&#10;\newcommand{\xit}{\tilde{\xi}}&#10;\newcommand{\zetat}{\tilde{\zeta}}&#10;\newcommand{\ba}{\begin{align}}&#10;\newcommand{\ea}{ \end{align} }&#10;\newcommand{\bs}{\begin{split}}&#10;\newcommand{\es}{\end{split}}&#10;\newcommand{\Ka}{K_{a}}&#10;\newcommand{\Kb}{K_{\beta}}&#10;\newcommand{\pp}{^{''}}&#10;\newcommand{\Czp}{C_{z\pr}}&#10;\newcommand{\Kcs}{K_{c_s}}&#10;\newcommand{\Kct}{{K_{c_s}}^2}&#10;\newcommand{\Krt}{{K_{\ep}}^{2 \beta}}&#10;\newcommand{\KH}{K_{\Ha}}&#10;\newcommand{\KG}{K_{\Ga}}&#10;\newcommand{\Kr}{K_{\ep}}&#10;\newcommand{\Kra}{{K_{\ep}}^{2 \alpha}}&#10;\newcommand{\Psp}{|\delta_{\phi}|^2}&#10;\newcommand{\zfp}{\frac{z\pr}{z}}&#10;\newcommand{\ffp}{\frac{f\pr}{f}}&#10;\newcommand{\zfpp}{\frac{z\pp}{z}}&#10;\newcommand{\afpp}{\frac{a\pp}{a}}&#10;\newcommand{\zfpt}{z\pr / z}&#10;\newcommand{\afpt}{a\pr / a}&#10;\newcommand{\ffpt}{f\pr / f}&#10;\newcommand{\zfppt}{z\pp / z}&#10;\newcommand{\afppt}{a\pp / a}&#10;\newcommand{\Kzp}{K_{z\pr}}&#10;\newcommand{\gc}{\frac{2}{3 \gamma}}&#10;\newcommand{\pa}{\partial}&#10;\newcommand{\ce}{c_{es}^2}\begin{document}&#10;{\color{white}&#10;%\fbox{{\color{black}&#10;$ \text{\bf Summary } $}%}%}&#10;&#10;\end{document}"/>
  <p:tag name="IGUANATEXSIZE" val="4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color,amssymb}&#10;\pagestyle{empty}&#10;\newcommand{\be}{\begin{equation}}&#10;\newcommand{\ee}{\end{equation}}&#10;\newcommand{\bea}{\begin{eqnarray}}&#10;\newcommand{\eea}{\end{eqnarray}}&#10;\newcommand{\delbar}[1]{\overline{\delta{#1}}}&#10;\newcommand{\db}[1]{\overline{\delta{#1}}}&#10;\newcommand{\Ha}{\mathcal{H}}&#10;\newcommand{\Ga}{\mathcal{G}}&#10;\newcommand{\ep}{\varepsilon}&#10;\newcommand{\pr}{^{'}}&#10;\newcommand{\dbu}{\db{u}_{\parallel}}&#10;\newcommand{\ct}{{c_s}^2}&#10;\newcommand{\cs}{{c_s}^2}&#10;\newcommand{\xx}{\xi_{ad}}&#10;\newcommand{\xz}{\zeta_{ad}}&#10;\newcommand{\xit}{\tilde{\xi}}&#10;\newcommand{\zetat}{\tilde{\zeta}}&#10;\newcommand{\ba}{\begin{align}}&#10;\newcommand{\ea}{ \end{align} }&#10;\newcommand{\bs}{\begin{split}}&#10;\newcommand{\es}{\end{split}}&#10;\newcommand{\Ka}{K_{a}}&#10;\newcommand{\Kb}{K_{\beta}}&#10;\newcommand{\pp}{^{''}}&#10;\newcommand{\Czp}{C_{z\pr}}&#10;\newcommand{\Kcs}{K_{c_s}}&#10;\newcommand{\Kct}{{K_{c_s}}^2}&#10;\newcommand{\Krt}{{K_{\ep}}^{2 \beta}}&#10;\newcommand{\KH}{K_{\Ha}}&#10;\newcommand{\KG}{K_{\Ga}}&#10;\newcommand{\Kr}{K_{\ep}}&#10;\newcommand{\Kra}{{K_{\ep}}^{2 \alpha}}&#10;\newcommand{\Psp}{|\delta_{\phi}|^2}&#10;\newcommand{\zfp}{\frac{z\pr}{z}}&#10;\newcommand{\ffp}{\frac{f\pr}{f}}&#10;\newcommand{\zfpp}{\frac{z\pp}{z}}&#10;\newcommand{\afpp}{\frac{a\pp}{a}}&#10;\newcommand{\zfpt}{z\pr / z}&#10;\newcommand{\afpt}{a\pr / a}&#10;\newcommand{\ffpt}{f\pr / f}&#10;\newcommand{\zfppt}{z\pp / z}&#10;\newcommand{\afppt}{a\pp / a}&#10;\newcommand{\Kzp}{K_{z\pr}}&#10;\newcommand{\gc}{\frac{2}{3 \gamma}}&#10;\newcommand{\pa}{\partial}&#10;\newcommand{\ce}{c_{es}^2}\begin{document}&#10;{\color{black}&#10;%\fbox{{\color{black}&#10;\begin{itemize} \item{{\bf Slow-roll violations observationally allowed}\newline Bounds compatible with  $\epsilon \lesssim 0.3$}  \item {\bf A variety of observational signatures:} \newline Suppressed $f_{NL}$, &quot;folded&quot; amplitudes, large running $n_{NG}$  \end{itemize}   }%}%}&#10;&#10;\end{document}"/>
  <p:tag name="IGUANATEXSIZE" val="2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color}&#10;\pagestyle{empty}&#10;\newcommand{\be}{\begin{equation}}&#10;\newcommand{\ee}{\end{equation}}&#10;\newcommand{\bea}{\begin{eqnarray}}&#10;\newcommand{\eea}{\end{eqnarray}}&#10;\newcommand{\delbar}[1]{\overline{\delta{#1}}}&#10;\newcommand{\db}[1]{\overline{\delta{#1}}}&#10;\newcommand{\Ha}{\mathcal{H}}&#10;\newcommand{\Ga}{\mathcal{G}}&#10;\newcommand{\ep}{\varepsilon}&#10;\newcommand{\pr}{^{'}}&#10;\newcommand{\dbu}{\db{u}_{\parallel}}&#10;\newcommand{\ct}{{c_s}^2}&#10;\newcommand{\cs}{{c_s}^2}&#10;\newcommand{\xx}{\xi_{ad}}&#10;\newcommand{\xz}{\zeta_{ad}}&#10;\newcommand{\xit}{\tilde{\xi}}&#10;\newcommand{\zetat}{\tilde{\zeta}}&#10;\newcommand{\ba}{\begin{align}}&#10;\newcommand{\ea}{ \end{align} }&#10;\newcommand{\bs}{\begin{split}}&#10;\newcommand{\es}{\end{split}}&#10;\newcommand{\Ka}{K_{a}}&#10;\newcommand{\Kb}{K_{\beta}}&#10;\newcommand{\pp}{^{''}}&#10;\newcommand{\Czp}{C_{z\pr}}&#10;\newcommand{\Kcs}{K_{c_s}}&#10;\newcommand{\Kct}{{K_{c_s}}^2}&#10;\newcommand{\Krt}{{K_{\ep}}^{2 \beta}}&#10;\newcommand{\KH}{K_{\Ha}}&#10;\newcommand{\KG}{K_{\Ga}}&#10;\newcommand{\Kr}{K_{\ep}}&#10;\newcommand{\Kra}{{K_{\ep}}^{2 \alpha}}&#10;\newcommand{\Psp}{|\delta_{\phi}|^2}&#10;\newcommand{\zfp}{\frac{z\pr}{z}}&#10;\newcommand{\ffp}{\frac{f\pr}{f}}&#10;\newcommand{\zfpp}{\frac{z\pp}{z}}&#10;\newcommand{\afpp}{\frac{a\pp}{a}}&#10;\newcommand{\zfpt}{z\pr / z}&#10;\newcommand{\afpt}{a\pr / a}&#10;\newcommand{\ffpt}{f\pr / f}&#10;\newcommand{\zfppt}{z\pp / z}&#10;\newcommand{\afppt}{a\pp / a}&#10;\newcommand{\Kzp}{K_{z\pr}}&#10;\newcommand{\gc}{\frac{2}{3 \gamma}}&#10;\newcommand{\pa}{\partial}&#10;\newcommand{\ce}{c_{es}^2}\begin{document}&#10;{\color{white}&#10;%\fbox{{\color{black}&#10;$ \text{\bf Primordial perturbations }$}%}%}&#10;&#10;\end{document}"/>
  <p:tag name="IGUANATEXSIZE" val="5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color}&#10;\pagestyle{empty}&#10;\newcommand{\be}{\begin{equation}}&#10;\newcommand{\ee}{\end{equation}}&#10;\newcommand{\bea}{\begin{eqnarray}}&#10;\newcommand{\eea}{\end{eqnarray}}&#10;\newcommand{\delbar}[1]{\overline{\delta{#1}}}&#10;\newcommand{\db}[1]{\overline{\delta{#1}}}&#10;\newcommand{\Ha}{\mathcal{H}}&#10;\newcommand{\Ga}{\mathcal{G}}&#10;\newcommand{\ep}{\varepsilon}&#10;\newcommand{\pr}{^{'}}&#10;\newcommand{\dbu}{\db{u}_{\parallel}}&#10;\newcommand{\ct}{{c_s}^2}&#10;\newcommand{\cs}{{c_s}^2}&#10;\newcommand{\xx}{\xi_{ad}}&#10;\newcommand{\xz}{\zeta_{ad}}&#10;\newcommand{\xit}{\tilde{\xi}}&#10;\newcommand{\zetat}{\tilde{\zeta}}&#10;\newcommand{\ba}{\begin{align}}&#10;\newcommand{\ea}{ \end{align} }&#10;\newcommand{\bs}{\begin{split}}&#10;\newcommand{\es}{\end{split}}&#10;\newcommand{\Ka}{K_{a}}&#10;\newcommand{\Kb}{K_{\beta}}&#10;\newcommand{\pp}{^{''}}&#10;\newcommand{\Czp}{C_{z\pr}}&#10;\newcommand{\Kcs}{K_{c_s}}&#10;\newcommand{\Kct}{{K_{c_s}}^2}&#10;\newcommand{\Krt}{{K_{\ep}}^{2 \beta}}&#10;\newcommand{\KH}{K_{\Ha}}&#10;\newcommand{\KG}{K_{\Ga}}&#10;\newcommand{\Kr}{K_{\ep}}&#10;\newcommand{\Kra}{{K_{\ep}}^{2 \alpha}}&#10;\newcommand{\Psp}{|\delta_{\phi}|^2}&#10;\newcommand{\zfp}{\frac{z\pr}{z}}&#10;\newcommand{\ffp}{\frac{f\pr}{f}}&#10;\newcommand{\zfpp}{\frac{z\pp}{z}}&#10;\newcommand{\afpp}{\frac{a\pp}{a}}&#10;\newcommand{\zfpt}{z\pr / z}&#10;\newcommand{\afpt}{a\pr / a}&#10;\newcommand{\ffpt}{f\pr / f}&#10;\newcommand{\zfppt}{z\pp / z}&#10;\newcommand{\afppt}{a\pp / a}&#10;\newcommand{\Kzp}{K_{z\pr}}&#10;\newcommand{\gc}{\frac{2}{3 \gamma}}&#10;\newcommand{\pa}{\partial}&#10;\newcommand{\ce}{c_{es}^2}\begin{document}&#10;{\color{black}&#10;%\fbox{{\color{black}&#10;$ \text{\bf Gauge invariant curvature perturbation:} \quad \zeta = \Phi \frac{5 + 3w}{3(1+w)} + \frac{2}{3(1+w)}\frac{\Phi\pr}{\Ha} $}%}%}&#10;\end{document}"/>
  <p:tag name="IGUANATEXSIZE" val="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color,latexsym,amsmath,amssymb,theorem,epsfig}&#10;\usepackage{graphicx,subfigure}&#10;\usepackage{epstopdf}&#10;%\usepackage[body={17.5cm, 21cm},right=2cm]{geometry}&#10;\usepackage{amssymb}&#10;\usepackage{amsmath}&#10;%\usepackage{bbold}&#10;% \usepackage{showkeys}&#10;\usepackage{psfrag}&#10;\usepackage{epsfig}&#10;\pagestyle{empty}&#10;&#10;\newcommand{\cp}[1]{{\mathbb C}{\mathbb P}^{#1}}&#10;\newcommand{\mbf}[1]{\mathbf{#1}}&#10;\newcommand{\cohclass}[1]{\left[{#1}\right]}&#10;\newcommand{\rest}[1]{\left.{#1}\right|}&#10;%\newcommand{\nn}{\nonumber}&#10;\newcommand{\ns}{\normalsize}&#10;\newcommand{\bra}{\langle}&#10;\newcommand{\ket}{\rangle}&#10;\newcommand{\cH}{{\cal H}}&#10;\newcommand{\cd}{{c^\dagger}}&#10;\newcommand{\cbd}{{\bar{c}^\dagger}}&#10;\newcommand{\al}{\alpha}&#10;%\newcommand{\be}{\beta}&#10;\newcommand{\ald}{\alpha^{\dagger}}&#10;\newcommand{\bed}{\beta^{\dagger}}&#10;\newcommand{\gad}{\gamma^{\dagger}}&#10;\newcommand{\g}{\raisebox{.3mm}{$\gamma$}}&#10;\newcommand{\M}{{_{(M)}}}&#10;\newcommand{\vt}{\widetilde{v}\, }&#10;\newcommand{\alphas}{{\al_1 \al_2 \dots \al_N}}&#10;\newcommand{\betas}{{\be_1 \be_2 \dots \be_N}}&#10;\newcommand{\ct}{\widetilde{c}}&#10;\newcommand{\ctd}{{\widetilde{c}^\dagger}}&#10;\newcommand{\mun}{{m_1}}&#10;\newcommand{\md}{{m_2}}&#10;\newcommand{\Si}{{\, \Sigma}}&#10;\newcommand{\x}{{\bf x}}&#10;\newcommand{\xp}{{\bf x'}}&#10;\newcommand{\y}{{\bf y}}&#10;\newcommand{\p}{{\bf p}}&#10;\newcommand{\q}{{\bf q}}&#10;\newcommand{\kk}{{\bf k}}&#10;\newcommand{\ad}{a^\dagger}&#10;\newcommand{\kp}{{\bf k'}}&#10;\newcommand{\X}{{\bf X}}&#10;\newcommand{\pb}{\overline{P}}&#10;\newcommand{\rb}{\overline{R}}&#10;\newcommand{\mb}{\overline{M}}&#10;\newcommand{\rr}{{\bf r}}&#10;\newcommand{\s}{{\bf s}}&#10;\newcommand{\z}{{\bf z}}&#10;\newcommand{\bd}{b^\dagger}&#10;&#10;\newcommand{\nn}{\cal{N}}&#10;\newcommand{\norm}{\frac{1}{\sqrt{\nn}}}&#10;\newcommand{\comb}{(1-\epsilon-\epsilon_s)}&#10;\newcommand{\combtwo}{(1+\epsilon)}&#10;\newcommand{\tA}{\tilde A}&#10;\newcommand{\es}{\epsilon_s}\newcommand{\ce}{c_{es}^2}\begin{document}\def\gsim{ \lower .75ex \hbox{$\sim$} \llap{\raise .27ex \hbox{$&gt;$}} }&#10;\def\lsim{ \lower .75ex \hbox{$\sim$} \llap{\raise .27ex \hbox{$&lt;$}} }&#10;\def\be{\begin{equation}}&#10;\def\ee{\end{equation}}&#10;\def\bea{\begin{eqnarray}}&#10;\def\eea{\end{eqnarray}}&#10;{\color{black}&#10;%\fbox{{\color{black}&#10;$\langle \zeta(\textbf{k}_1)\zeta(\textbf{k}_2)\rangle = (2\pi)^5&#10;\delta^3(\kk_1+\kk_2) P_\zeta \frac{1}{2 k_1^3}$}%}%}&#10;&#10;\end{document}"/>
  <p:tag name="IGUANATEXSIZE" val="20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280</Words>
  <Application>Microsoft Office PowerPoint</Application>
  <PresentationFormat>On-screen Show (4:3)</PresentationFormat>
  <Paragraphs>30</Paragraphs>
  <Slides>12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Thème Office</vt:lpstr>
      <vt:lpstr>Acrobat Document</vt:lpstr>
      <vt:lpstr>Non-Gaussianity  in single field models  without slow-roll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Fast Roll</dc:title>
  <dc:creator>Johannes Noller</dc:creator>
  <cp:lastModifiedBy>Ihr Benutzername</cp:lastModifiedBy>
  <cp:revision>93</cp:revision>
  <dcterms:created xsi:type="dcterms:W3CDTF">2008-04-17T02:15:40Z</dcterms:created>
  <dcterms:modified xsi:type="dcterms:W3CDTF">2011-09-27T11:04:35Z</dcterms:modified>
</cp:coreProperties>
</file>