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5" r:id="rId2"/>
  </p:sldMasterIdLst>
  <p:sldIdLst>
    <p:sldId id="295" r:id="rId3"/>
    <p:sldId id="258" r:id="rId4"/>
    <p:sldId id="293" r:id="rId5"/>
    <p:sldId id="294" r:id="rId6"/>
    <p:sldId id="260" r:id="rId7"/>
    <p:sldId id="298" r:id="rId8"/>
    <p:sldId id="263" r:id="rId9"/>
    <p:sldId id="280" r:id="rId10"/>
    <p:sldId id="276" r:id="rId11"/>
    <p:sldId id="296" r:id="rId12"/>
    <p:sldId id="266" r:id="rId13"/>
    <p:sldId id="297" r:id="rId14"/>
    <p:sldId id="299" r:id="rId15"/>
    <p:sldId id="282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B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bg>
      <p:bgPr>
        <a:solidFill>
          <a:srgbClr val="005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920" y="2785146"/>
            <a:ext cx="129600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10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Comp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280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18052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745063" y="802197"/>
            <a:ext cx="6346019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1166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lang="en-GB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lang="en-GB"/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108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19 April 2021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Honduras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75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66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196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fld id="{23793A62-AA7E-5A4D-A43E-DF1B3593C4E5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040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fld id="{23793A62-AA7E-5A4D-A43E-DF1B3593C4E5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868513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fld id="{23793A62-AA7E-5A4D-A43E-DF1B3593C4E5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12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787" y="2878269"/>
            <a:ext cx="1260000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23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fld id="{23793A62-AA7E-5A4D-A43E-DF1B3593C4E5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287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fld id="{23793A62-AA7E-5A4D-A43E-DF1B3593C4E5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5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fld id="{23793A62-AA7E-5A4D-A43E-DF1B3593C4E5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00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fld id="{23793A62-AA7E-5A4D-A43E-DF1B3593C4E5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734765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fld id="{23793A62-AA7E-5A4D-A43E-DF1B3593C4E5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010582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fld id="{23793A62-AA7E-5A4D-A43E-DF1B3593C4E5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210857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fld id="{23793A62-AA7E-5A4D-A43E-DF1B3593C4E5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953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fld id="{23793A62-AA7E-5A4D-A43E-DF1B3593C4E5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214366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fld id="{23793A62-AA7E-5A4D-A43E-DF1B3593C4E5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59771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fld id="{23793A62-AA7E-5A4D-A43E-DF1B3593C4E5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17165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231802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11523435" y="5658586"/>
            <a:ext cx="66856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z="1600" smtClean="0"/>
              <a:pPr/>
              <a:t>‹#›</a:t>
            </a:fld>
            <a:endParaRPr lang="en-US" sz="1600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5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fld id="{23793A62-AA7E-5A4D-A43E-DF1B3593C4E5}" type="datetime1">
              <a:rPr lang="en-US" smtClean="0"/>
              <a:t>11/23/2023</a:t>
            </a:fld>
            <a:endParaRPr lang="en-US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IR-ECO-TSP | How we have welcomed thousands of students and teachers in our living rooms</a:t>
            </a:r>
          </a:p>
        </p:txBody>
      </p:sp>
    </p:spTree>
    <p:extLst>
      <p:ext uri="{BB962C8B-B14F-4D97-AF65-F5344CB8AC3E}">
        <p14:creationId xmlns:p14="http://schemas.microsoft.com/office/powerpoint/2010/main" val="2346016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IE"/>
              <a:t>9/22/20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CERN Science Gateway                  SGAC Jun 2021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870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IE"/>
              <a:t>9/22/20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CERN Science Gateway                  SGAC Jun 2021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50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IE"/>
              <a:t>9/22/20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CERN Science Gateway                  SGAC Jun 2021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642708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IE"/>
              <a:t>9/22/20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CERN Science Gateway                  SGAC Jun 2021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959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IE"/>
              <a:t>9/22/20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CERN Science Gateway                  SGAC Jun 2021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28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IE"/>
              <a:t>9/22/20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CERN Science Gateway                  SGAC Jun 2021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61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IE"/>
              <a:t>9/22/20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CERN Science Gateway                  SGAC Jun 2021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72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IE"/>
              <a:t>9/22/20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CERN Science Gateway                  SGAC Jun 2021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841319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IE"/>
              <a:t>9/22/20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CERN Science Gateway                  SGAC Jun 2021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148161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BD7EAB-69CF-4C32-98B7-3F496907F7A0}"/>
              </a:ext>
            </a:extLst>
          </p:cNvPr>
          <p:cNvSpPr/>
          <p:nvPr/>
        </p:nvSpPr>
        <p:spPr>
          <a:xfrm>
            <a:off x="0" y="6158429"/>
            <a:ext cx="12192000" cy="699571"/>
          </a:xfrm>
          <a:prstGeom prst="rect">
            <a:avLst/>
          </a:prstGeom>
          <a:solidFill>
            <a:srgbClr val="1A3F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pic>
        <p:nvPicPr>
          <p:cNvPr id="1026" name="Picture 2" descr="EBU (@EBU_HQ) | Twitter">
            <a:extLst>
              <a:ext uri="{FF2B5EF4-FFF2-40B4-BE49-F238E27FC236}">
                <a16:creationId xmlns:a16="http://schemas.microsoft.com/office/drawing/2014/main" id="{251B6CC5-E222-496A-B959-1813F4565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58429"/>
            <a:ext cx="699571" cy="69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8045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IE"/>
              <a:t>9/22/20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CERN Science Gateway                  SGAC Jun 2021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9881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IE"/>
              <a:t>9/22/20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CERN Science Gateway                  SGAC Jun 2021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IE"/>
              <a:t>9/22/20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CERN Science Gateway                  SGAC Jun 2021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22851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IE"/>
              <a:t>9/22/20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CERN Science Gateway                  SGAC Jun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521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IE"/>
              <a:t>9/22/20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CERN Science Gateway                  SGAC Jun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3578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0E999-09CD-4645-83B9-D732AC2125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4617" y="1426394"/>
            <a:ext cx="3442766" cy="344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3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6091F4-9EDD-9848-8C30-39CC3E92F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7608" y="1556792"/>
            <a:ext cx="6929616" cy="29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77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7B39-23DF-A840-A7BA-86E01E93D669}" type="datetime1">
              <a:rPr lang="de-CH" smtClean="0"/>
              <a:t>23.11.2023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29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54D4A1-9E24-F742-BD56-9EF0267A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4015" y="620688"/>
            <a:ext cx="4968249" cy="20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66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23.11.2023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8800" y="6378349"/>
            <a:ext cx="42850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Presenter | 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6E632A-6ADE-CF4D-9038-D2B674A5B348}"/>
              </a:ext>
            </a:extLst>
          </p:cNvPr>
          <p:cNvSpPr txBox="1"/>
          <p:nvPr userDrawn="1"/>
        </p:nvSpPr>
        <p:spPr>
          <a:xfrm>
            <a:off x="6216502" y="663471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78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5733" y="2515819"/>
            <a:ext cx="11021312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5733" y="1329869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26254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9C3C-3539-0F4E-8F5B-F97EBD723FC3}" type="datetime1">
              <a:rPr lang="de-CH" smtClean="0"/>
              <a:t>23.11.2023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944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3C51-3C01-364C-8C1F-513415625717}" type="datetime1">
              <a:rPr lang="de-CH" smtClean="0"/>
              <a:t>23.11.2023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7987217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5D28C-D9FB-D84E-8771-15AE52B73C25}" type="datetime1">
              <a:rPr lang="de-CH" smtClean="0"/>
              <a:t>23.11.2023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Presenter | Presentation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6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244-45B8-6B4F-9B08-B3ECCA62DD59}" type="datetime1">
              <a:rPr lang="de-CH" smtClean="0"/>
              <a:t>23.11.2023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8000" y="6378349"/>
            <a:ext cx="4285010" cy="365125"/>
          </a:xfrm>
        </p:spPr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296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9319-06AA-7F42-ADF7-19DBBD11312C}" type="datetime1">
              <a:rPr lang="de-CH" smtClean="0"/>
              <a:t>23.11.2023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858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1718-5652-6746-87EA-2129C5FBB0DE}" type="datetime1">
              <a:rPr lang="de-CH" smtClean="0"/>
              <a:t>23.11.2023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37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t>23.11.2023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317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E4D9939-E67D-404A-BFAF-D6865F994267}" type="datetime1">
              <a:rPr lang="de-CH" smtClean="0"/>
              <a:t>23.11.2023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763099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22FD57-7E01-2947-A36A-572802D78600}" type="datetime1">
              <a:rPr lang="de-CH" smtClean="0"/>
              <a:t>23.11.2023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261520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60ADF95-1D50-A346-9F36-9D11B5959A20}" type="datetime1">
              <a:rPr lang="de-CH" smtClean="0"/>
              <a:t>23.11.2023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527727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33494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0B6D7F9-B89E-4E44-88DB-D2B03C1575BD}" type="datetime1">
              <a:rPr lang="de-CH" smtClean="0"/>
              <a:t>23.11.2023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99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2CA310A-8036-D740-9C67-C96559B7989C}" type="datetime1">
              <a:rPr lang="de-CH" smtClean="0"/>
              <a:t>23.11.2023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83331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F864767-D034-6F4D-A79A-403E389348E4}" type="datetime1">
              <a:rPr lang="de-CH" smtClean="0"/>
              <a:t>23.11.2023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29491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5B03441-D3E1-7842-803A-ECC2015F2216}" type="datetime1">
              <a:rPr lang="de-CH" smtClean="0"/>
              <a:t>23.11.2023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13153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FAC2-1082-0349-931A-E17E3D1FD5EA}" type="datetime1">
              <a:rPr lang="de-CH" smtClean="0"/>
              <a:t>23.11.2023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364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B46AD-AE35-A04A-BBC1-316D1F62DB10}" type="datetime1">
              <a:rPr lang="de-CH" smtClean="0"/>
              <a:t>23.11.2023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965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err="1"/>
              <a:t>home.cern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97828F-1500-6F4F-934B-DE2EE637CD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5920" y="4330154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86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October 2023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National Contacts Coordination Meeting | L. Musa - M. Gaillard - J. Cizkova |  70th Anniversary of CERN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0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101967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8" y="5101967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269778"/>
            <a:ext cx="5389033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6804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5091" y="6262254"/>
            <a:ext cx="11277600" cy="502919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3744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76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emf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4" descr="bande-01.eps"/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3"/>
          <a:stretch/>
        </p:blipFill>
        <p:spPr>
          <a:xfrm>
            <a:off x="1" y="6157663"/>
            <a:ext cx="12191999" cy="707202"/>
          </a:xfrm>
          <a:prstGeom prst="rect">
            <a:avLst/>
          </a:prstGeom>
        </p:spPr>
      </p:pic>
      <p:pic>
        <p:nvPicPr>
          <p:cNvPr id="5" name="Image 4" descr="bande-01.eps"/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784"/>
          <a:stretch/>
        </p:blipFill>
        <p:spPr>
          <a:xfrm>
            <a:off x="1" y="6157663"/>
            <a:ext cx="770964" cy="707202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911424" y="6237313"/>
            <a:ext cx="10969139" cy="50839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143339" y="116633"/>
            <a:ext cx="11905323" cy="587639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8540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20336" y="6378349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EFCF37F-0624-3A4F-A6BC-24980A3E6108}" type="datetime1">
              <a:rPr lang="en-GB" smtClean="0"/>
              <a:pPr/>
              <a:t>23/11/2023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78349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3" y="6378349"/>
            <a:ext cx="42850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5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| Presentation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7EBEC76-D86C-2743-8338-8B8D3B30455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07368" y="6309320"/>
            <a:ext cx="1152128" cy="48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0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E55E4E3">
            <a:hlinkClick r:id="" action="ppaction://media"/>
            <a:extLst>
              <a:ext uri="{FF2B5EF4-FFF2-40B4-BE49-F238E27FC236}">
                <a16:creationId xmlns:a16="http://schemas.microsoft.com/office/drawing/2014/main" id="{34785D12-1D56-8EBC-2835-DB30E15D75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7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F6A42-F191-9C62-5723-BC6499C9C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Festakt</a:t>
            </a:r>
            <a:r>
              <a:rPr lang="en-US" dirty="0"/>
              <a:t> – Idee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BD117-0412-DC0A-CED4-217007DAC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Dienstag, 3.9., 18:00 – 22:00</a:t>
            </a:r>
          </a:p>
          <a:p>
            <a:endParaRPr lang="en-US" dirty="0"/>
          </a:p>
          <a:p>
            <a:r>
              <a:rPr lang="en-US" dirty="0" err="1"/>
              <a:t>Festakt</a:t>
            </a:r>
            <a:endParaRPr lang="en-US" dirty="0"/>
          </a:p>
          <a:p>
            <a:endParaRPr lang="en-US" dirty="0"/>
          </a:p>
          <a:p>
            <a:pPr lvl="1"/>
            <a:r>
              <a:rPr lang="en-US" dirty="0" err="1"/>
              <a:t>kleiner</a:t>
            </a:r>
            <a:r>
              <a:rPr lang="en-US" dirty="0"/>
              <a:t> </a:t>
            </a:r>
            <a:r>
              <a:rPr lang="en-US" dirty="0" err="1"/>
              <a:t>Empfang</a:t>
            </a:r>
            <a:r>
              <a:rPr lang="en-US" dirty="0"/>
              <a:t> für </a:t>
            </a:r>
            <a:r>
              <a:rPr lang="en-US" dirty="0" err="1"/>
              <a:t>geladene</a:t>
            </a:r>
            <a:r>
              <a:rPr lang="en-US" dirty="0"/>
              <a:t> </a:t>
            </a:r>
            <a:r>
              <a:rPr lang="en-US" dirty="0" err="1"/>
              <a:t>Gäste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Rundgang</a:t>
            </a:r>
            <a:r>
              <a:rPr lang="en-US" dirty="0"/>
              <a:t> Ausstellung</a:t>
            </a:r>
          </a:p>
          <a:p>
            <a:pPr lvl="1"/>
            <a:r>
              <a:rPr lang="en-US" dirty="0" err="1"/>
              <a:t>Grußworte</a:t>
            </a:r>
            <a:endParaRPr lang="en-US" dirty="0"/>
          </a:p>
          <a:p>
            <a:pPr lvl="1"/>
            <a:r>
              <a:rPr lang="en-US" dirty="0"/>
              <a:t>TED-Talk-</a:t>
            </a:r>
            <a:r>
              <a:rPr lang="en-US" dirty="0" err="1"/>
              <a:t>ähnliche</a:t>
            </a:r>
            <a:r>
              <a:rPr lang="en-US" dirty="0"/>
              <a:t> </a:t>
            </a:r>
            <a:r>
              <a:rPr lang="en-US" dirty="0" err="1"/>
              <a:t>Vorträge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CERN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Mittelpunkt</a:t>
            </a:r>
            <a:endParaRPr lang="en-US" dirty="0"/>
          </a:p>
          <a:p>
            <a:pPr lvl="2"/>
            <a:r>
              <a:rPr lang="en-GB" dirty="0" err="1"/>
              <a:t>Wissenschaft</a:t>
            </a:r>
            <a:r>
              <a:rPr lang="en-GB" dirty="0"/>
              <a:t> und </a:t>
            </a:r>
            <a:r>
              <a:rPr lang="en-GB" dirty="0" err="1"/>
              <a:t>Forschung</a:t>
            </a:r>
            <a:endParaRPr lang="en-GB" dirty="0"/>
          </a:p>
          <a:p>
            <a:pPr lvl="2"/>
            <a:r>
              <a:rPr lang="en-GB" dirty="0" err="1"/>
              <a:t>Technologie</a:t>
            </a:r>
            <a:r>
              <a:rPr lang="en-GB" dirty="0"/>
              <a:t> und Innovation</a:t>
            </a:r>
          </a:p>
          <a:p>
            <a:pPr lvl="2"/>
            <a:r>
              <a:rPr lang="en-GB" dirty="0" err="1"/>
              <a:t>Bildung</a:t>
            </a:r>
            <a:endParaRPr lang="en-GB" dirty="0"/>
          </a:p>
          <a:p>
            <a:pPr lvl="2"/>
            <a:r>
              <a:rPr lang="en-GB" dirty="0"/>
              <a:t>CERN und Deutschland </a:t>
            </a:r>
            <a:r>
              <a:rPr lang="en-GB" dirty="0" err="1"/>
              <a:t>explizit</a:t>
            </a:r>
            <a:r>
              <a:rPr lang="en-GB" dirty="0"/>
              <a:t> – “Return”</a:t>
            </a:r>
          </a:p>
          <a:p>
            <a:pPr lvl="1"/>
            <a:r>
              <a:rPr lang="en-GB" dirty="0" err="1"/>
              <a:t>Empfang</a:t>
            </a:r>
            <a:r>
              <a:rPr lang="en-GB" dirty="0"/>
              <a:t> </a:t>
            </a:r>
            <a:r>
              <a:rPr lang="en-GB" dirty="0" err="1"/>
              <a:t>zum</a:t>
            </a:r>
            <a:r>
              <a:rPr lang="en-GB" dirty="0"/>
              <a:t> </a:t>
            </a:r>
            <a:r>
              <a:rPr lang="en-GB" dirty="0" err="1"/>
              <a:t>Austausch</a:t>
            </a:r>
            <a:r>
              <a:rPr lang="en-GB" dirty="0"/>
              <a:t> </a:t>
            </a:r>
            <a:r>
              <a:rPr lang="en-GB" dirty="0" err="1"/>
              <a:t>z.T</a:t>
            </a:r>
            <a:r>
              <a:rPr lang="en-GB" dirty="0"/>
              <a:t>. in </a:t>
            </a:r>
            <a:r>
              <a:rPr lang="en-GB" dirty="0" err="1"/>
              <a:t>Ausstellung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6046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9BDCA-2A21-03D6-61AD-BDC3D966A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Einladungsliste</a:t>
            </a:r>
            <a:r>
              <a:rPr lang="en-US" dirty="0"/>
              <a:t> </a:t>
            </a:r>
            <a:r>
              <a:rPr lang="en-US" dirty="0" err="1"/>
              <a:t>Festakt</a:t>
            </a:r>
            <a:r>
              <a:rPr lang="en-US" dirty="0"/>
              <a:t> (</a:t>
            </a:r>
            <a:r>
              <a:rPr lang="en-US" dirty="0" err="1"/>
              <a:t>grob</a:t>
            </a:r>
            <a:r>
              <a:rPr lang="en-US" dirty="0"/>
              <a:t>, </a:t>
            </a:r>
            <a:r>
              <a:rPr lang="en-US" dirty="0" err="1"/>
              <a:t>alphabetisch</a:t>
            </a:r>
            <a:r>
              <a:rPr lang="en-US" dirty="0"/>
              <a:t>)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D3FDF-BCC3-C290-144E-72D538BD2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39" y="112292"/>
            <a:ext cx="5769781" cy="5876395"/>
          </a:xfrm>
        </p:spPr>
        <p:txBody>
          <a:bodyPr/>
          <a:lstStyle/>
          <a:p>
            <a:r>
              <a:rPr lang="en-US" dirty="0"/>
              <a:t>AA</a:t>
            </a:r>
          </a:p>
          <a:p>
            <a:r>
              <a:rPr lang="en-US" dirty="0"/>
              <a:t>BMBF</a:t>
            </a:r>
          </a:p>
          <a:p>
            <a:r>
              <a:rPr lang="en-US" dirty="0"/>
              <a:t>Bundestag</a:t>
            </a:r>
          </a:p>
          <a:p>
            <a:r>
              <a:rPr lang="en-GB" dirty="0"/>
              <a:t>DPG</a:t>
            </a:r>
          </a:p>
          <a:p>
            <a:r>
              <a:rPr lang="en-GB" dirty="0" err="1"/>
              <a:t>Wissenschaft</a:t>
            </a:r>
            <a:r>
              <a:rPr lang="en-GB" dirty="0"/>
              <a:t>, </a:t>
            </a:r>
            <a:r>
              <a:rPr lang="en-GB" dirty="0" err="1"/>
              <a:t>Bildung</a:t>
            </a:r>
            <a:r>
              <a:rPr lang="en-GB" dirty="0"/>
              <a:t>, </a:t>
            </a:r>
            <a:r>
              <a:rPr lang="en-GB" dirty="0" err="1"/>
              <a:t>Forschung</a:t>
            </a:r>
            <a:endParaRPr lang="en-GB" dirty="0"/>
          </a:p>
          <a:p>
            <a:pPr lvl="1"/>
            <a:r>
              <a:rPr lang="en-GB" dirty="0" err="1"/>
              <a:t>Forschungsverbünde</a:t>
            </a:r>
            <a:endParaRPr lang="en-GB" dirty="0"/>
          </a:p>
          <a:p>
            <a:pPr lvl="2"/>
            <a:r>
              <a:rPr lang="en-GB" dirty="0"/>
              <a:t>DFG, HGF, LG, MPG</a:t>
            </a:r>
          </a:p>
          <a:p>
            <a:pPr lvl="1"/>
            <a:r>
              <a:rPr lang="en-GB" dirty="0" err="1"/>
              <a:t>Universitäten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Atomphysik</a:t>
            </a:r>
            <a:r>
              <a:rPr lang="en-GB" dirty="0"/>
              <a:t>-, KET-, </a:t>
            </a:r>
            <a:r>
              <a:rPr lang="en-GB" dirty="0" err="1"/>
              <a:t>KfB</a:t>
            </a:r>
            <a:r>
              <a:rPr lang="en-GB" dirty="0"/>
              <a:t>-, </a:t>
            </a:r>
            <a:r>
              <a:rPr lang="en-GB" dirty="0" err="1"/>
              <a:t>KHuK-Bezug</a:t>
            </a:r>
            <a:endParaRPr lang="en-GB" dirty="0"/>
          </a:p>
          <a:p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69C468-C267-8E0B-C9FE-CA3E65FD6F55}"/>
              </a:ext>
            </a:extLst>
          </p:cNvPr>
          <p:cNvSpPr txBox="1">
            <a:spLocks/>
          </p:cNvSpPr>
          <p:nvPr/>
        </p:nvSpPr>
        <p:spPr>
          <a:xfrm>
            <a:off x="6278880" y="116633"/>
            <a:ext cx="5769781" cy="58763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4B3CF7-AA17-5482-21E6-FA434B7BB0C1}"/>
              </a:ext>
            </a:extLst>
          </p:cNvPr>
          <p:cNvSpPr txBox="1">
            <a:spLocks/>
          </p:cNvSpPr>
          <p:nvPr/>
        </p:nvSpPr>
        <p:spPr>
          <a:xfrm>
            <a:off x="6278880" y="116633"/>
            <a:ext cx="5769781" cy="58763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095907-DF71-CFB9-4CEC-6DA80814D9EF}"/>
              </a:ext>
            </a:extLst>
          </p:cNvPr>
          <p:cNvSpPr txBox="1">
            <a:spLocks/>
          </p:cNvSpPr>
          <p:nvPr/>
        </p:nvSpPr>
        <p:spPr>
          <a:xfrm>
            <a:off x="6278879" y="112291"/>
            <a:ext cx="5769781" cy="58763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International</a:t>
            </a:r>
          </a:p>
          <a:p>
            <a:pPr lvl="1"/>
            <a:r>
              <a:rPr lang="en-US" dirty="0"/>
              <a:t>CERN</a:t>
            </a:r>
          </a:p>
          <a:p>
            <a:pPr lvl="1"/>
            <a:r>
              <a:rPr lang="en-US" dirty="0"/>
              <a:t>EPS</a:t>
            </a:r>
          </a:p>
          <a:p>
            <a:pPr lvl="1"/>
            <a:r>
              <a:rPr lang="en-US" dirty="0"/>
              <a:t>IUPAP</a:t>
            </a:r>
          </a:p>
          <a:p>
            <a:pPr lvl="1"/>
            <a:r>
              <a:rPr lang="en-US" dirty="0" err="1"/>
              <a:t>Vertretungen</a:t>
            </a:r>
            <a:r>
              <a:rPr lang="en-US" dirty="0"/>
              <a:t> (bilateral)</a:t>
            </a:r>
          </a:p>
          <a:p>
            <a:pPr lvl="2"/>
            <a:r>
              <a:rPr lang="en-US" dirty="0"/>
              <a:t>DE – CERN MS&amp;AMS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6208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15980-34E8-AD7E-E875-659E53EB9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Organisation</a:t>
            </a:r>
            <a:r>
              <a:rPr lang="en-US" dirty="0"/>
              <a:t> – </a:t>
            </a:r>
            <a:r>
              <a:rPr lang="en-US" dirty="0" err="1"/>
              <a:t>Projektteam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B3B4E-BE63-9C12-096B-76544148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Projektteam</a:t>
            </a:r>
            <a:endParaRPr lang="en-US" dirty="0"/>
          </a:p>
          <a:p>
            <a:pPr lvl="1"/>
            <a:r>
              <a:rPr lang="en-US" dirty="0" err="1"/>
              <a:t>Projektleitung</a:t>
            </a:r>
            <a:r>
              <a:rPr lang="en-US" dirty="0"/>
              <a:t>		</a:t>
            </a:r>
          </a:p>
          <a:p>
            <a:pPr lvl="2"/>
            <a:r>
              <a:rPr lang="en-US" dirty="0" err="1"/>
              <a:t>Projektleiter</a:t>
            </a:r>
            <a:r>
              <a:rPr lang="en-US" dirty="0"/>
              <a:t>			Sascha Schmeling</a:t>
            </a:r>
          </a:p>
          <a:p>
            <a:pPr lvl="2"/>
            <a:r>
              <a:rPr lang="en-US" dirty="0"/>
              <a:t>Consultant			Barbara </a:t>
            </a:r>
            <a:r>
              <a:rPr lang="en-US" dirty="0" err="1"/>
              <a:t>Warmbein</a:t>
            </a:r>
            <a:endParaRPr lang="en-US" dirty="0"/>
          </a:p>
          <a:p>
            <a:pPr lvl="1"/>
            <a:r>
              <a:rPr lang="en-US" dirty="0" err="1"/>
              <a:t>Bedarfsträger</a:t>
            </a:r>
            <a:endParaRPr lang="en-US" dirty="0"/>
          </a:p>
          <a:p>
            <a:pPr lvl="2"/>
            <a:r>
              <a:rPr lang="en-US" dirty="0"/>
              <a:t>BMBF /711			Jonas </a:t>
            </a:r>
            <a:r>
              <a:rPr lang="en-US" dirty="0" err="1"/>
              <a:t>Frister</a:t>
            </a:r>
            <a:endParaRPr lang="en-US" dirty="0"/>
          </a:p>
          <a:p>
            <a:pPr lvl="1"/>
            <a:r>
              <a:rPr lang="en-US" dirty="0" err="1"/>
              <a:t>Lokale</a:t>
            </a:r>
            <a:r>
              <a:rPr lang="en-US" dirty="0"/>
              <a:t> </a:t>
            </a:r>
            <a:r>
              <a:rPr lang="en-US" dirty="0" err="1"/>
              <a:t>Organisation</a:t>
            </a:r>
            <a:endParaRPr lang="en-US" dirty="0"/>
          </a:p>
          <a:p>
            <a:pPr lvl="2"/>
            <a:r>
              <a:rPr lang="en-US" dirty="0" err="1"/>
              <a:t>Zentrales</a:t>
            </a:r>
            <a:r>
              <a:rPr lang="en-US" dirty="0"/>
              <a:t> Event		Heiko </a:t>
            </a:r>
            <a:r>
              <a:rPr lang="en-US" dirty="0" err="1"/>
              <a:t>Lacker</a:t>
            </a:r>
            <a:br>
              <a:rPr lang="en-US" dirty="0"/>
            </a:br>
            <a:r>
              <a:rPr lang="en-US" dirty="0"/>
              <a:t> 				Yulia Jagodzinski</a:t>
            </a:r>
          </a:p>
          <a:p>
            <a:pPr lvl="2"/>
            <a:r>
              <a:rPr lang="en-US" dirty="0" err="1"/>
              <a:t>Schulkontakt</a:t>
            </a:r>
            <a:r>
              <a:rPr lang="en-US" dirty="0"/>
              <a:t>		Konrad Jende</a:t>
            </a:r>
          </a:p>
          <a:p>
            <a:pPr lvl="1"/>
            <a:r>
              <a:rPr lang="en-US" dirty="0" err="1"/>
              <a:t>Kommunikation</a:t>
            </a:r>
            <a:r>
              <a:rPr lang="en-US" dirty="0"/>
              <a:t>, </a:t>
            </a:r>
            <a:r>
              <a:rPr lang="en-US" dirty="0" err="1"/>
              <a:t>Nachwuchsgewinnung</a:t>
            </a:r>
            <a:r>
              <a:rPr lang="en-US" dirty="0"/>
              <a:t>, Outreach, </a:t>
            </a:r>
            <a:r>
              <a:rPr lang="en-US" dirty="0" err="1"/>
              <a:t>Wirtschaftskontakte</a:t>
            </a:r>
            <a:endParaRPr lang="en-US" dirty="0"/>
          </a:p>
          <a:p>
            <a:pPr lvl="2"/>
            <a:r>
              <a:rPr lang="en-US" dirty="0" err="1"/>
              <a:t>allgemein</a:t>
            </a:r>
            <a:r>
              <a:rPr lang="en-US" dirty="0"/>
              <a:t> 			</a:t>
            </a:r>
            <a:r>
              <a:rPr lang="en-US" dirty="0" err="1"/>
              <a:t>Netzwerk</a:t>
            </a:r>
            <a:r>
              <a:rPr lang="en-US" dirty="0"/>
              <a:t> </a:t>
            </a:r>
            <a:r>
              <a:rPr lang="en-US" dirty="0" err="1"/>
              <a:t>Teilchenwelt</a:t>
            </a:r>
            <a:r>
              <a:rPr lang="en-US" dirty="0"/>
              <a:t>, </a:t>
            </a:r>
            <a:r>
              <a:rPr lang="en-US" i="1" dirty="0" err="1"/>
              <a:t>ErUM</a:t>
            </a:r>
            <a:r>
              <a:rPr lang="en-US" i="1" dirty="0"/>
              <a:t>-FSP-Büro, JOO</a:t>
            </a:r>
          </a:p>
          <a:p>
            <a:pPr lvl="2"/>
            <a:r>
              <a:rPr lang="en-US" dirty="0"/>
              <a:t>CERN			Sabrina </a:t>
            </a:r>
            <a:r>
              <a:rPr lang="en-US" dirty="0" err="1"/>
              <a:t>Holthausen</a:t>
            </a:r>
            <a:endParaRPr lang="en-US" dirty="0"/>
          </a:p>
          <a:p>
            <a:pPr lvl="2"/>
            <a:r>
              <a:rPr lang="en-US" dirty="0" err="1"/>
              <a:t>Wirtschaft</a:t>
            </a:r>
            <a:r>
              <a:rPr lang="en-US" dirty="0"/>
              <a:t>/</a:t>
            </a:r>
            <a:r>
              <a:rPr lang="en-US" dirty="0" err="1"/>
              <a:t>Industrie</a:t>
            </a:r>
            <a:r>
              <a:rPr lang="en-US" dirty="0"/>
              <a:t>/KT	ILOs DE (Anja Basters, Friedrich Haug)</a:t>
            </a:r>
          </a:p>
          <a:p>
            <a:pPr lvl="1"/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45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8EE6B8-6E3E-EBB3-B1CC-F89FAE04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CERN70 in Deutschland</a:t>
            </a:r>
            <a:br>
              <a:rPr lang="en-US" dirty="0"/>
            </a:br>
            <a:r>
              <a:rPr lang="en-US" dirty="0" err="1"/>
              <a:t>Beteiligung</a:t>
            </a:r>
            <a:r>
              <a:rPr lang="en-US" dirty="0"/>
              <a:t> der Community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2150-4986-6D73-3EFF-4BB675E36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58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81B8D-7F5C-16D0-4100-B29158CC3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Offene</a:t>
            </a:r>
            <a:r>
              <a:rPr lang="en-US" dirty="0"/>
              <a:t> Fragen / </a:t>
            </a:r>
            <a:r>
              <a:rPr lang="en-US" dirty="0" err="1"/>
              <a:t>Diskussion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F8C21-73F9-B7CC-BFB9-056EF7739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Welche Institute </a:t>
            </a:r>
            <a:r>
              <a:rPr lang="en-US" dirty="0" err="1"/>
              <a:t>beteiligen</a:t>
            </a:r>
            <a:r>
              <a:rPr lang="en-US" dirty="0"/>
              <a:t> sich an </a:t>
            </a:r>
            <a:r>
              <a:rPr lang="en-US" dirty="0" err="1"/>
              <a:t>dezentralen</a:t>
            </a:r>
            <a:r>
              <a:rPr lang="en-US" dirty="0"/>
              <a:t> Events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Zeitraum</a:t>
            </a:r>
            <a:r>
              <a:rPr lang="en-US" dirty="0"/>
              <a:t> zwischen dem Event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Futurium</a:t>
            </a:r>
            <a:r>
              <a:rPr lang="en-US" dirty="0"/>
              <a:t> und dem CERN-Event?</a:t>
            </a:r>
          </a:p>
          <a:p>
            <a:endParaRPr lang="en-US" dirty="0"/>
          </a:p>
          <a:p>
            <a:r>
              <a:rPr lang="en-US" dirty="0"/>
              <a:t>Sollen die </a:t>
            </a:r>
            <a:r>
              <a:rPr lang="en-US" dirty="0" err="1"/>
              <a:t>dezentralen</a:t>
            </a:r>
            <a:r>
              <a:rPr lang="en-US" dirty="0"/>
              <a:t> Events </a:t>
            </a:r>
            <a:r>
              <a:rPr lang="en-US" dirty="0" err="1"/>
              <a:t>gebündelt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? Wenn ja, wie?</a:t>
            </a:r>
          </a:p>
          <a:p>
            <a:endParaRPr lang="en-US" dirty="0"/>
          </a:p>
          <a:p>
            <a:r>
              <a:rPr lang="en-GB" dirty="0" err="1"/>
              <a:t>Welche</a:t>
            </a:r>
            <a:r>
              <a:rPr lang="en-GB" dirty="0"/>
              <a:t> Institute </a:t>
            </a:r>
            <a:r>
              <a:rPr lang="en-GB" dirty="0" err="1"/>
              <a:t>möchten</a:t>
            </a:r>
            <a:r>
              <a:rPr lang="en-GB" dirty="0"/>
              <a:t>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Ausstellung</a:t>
            </a:r>
            <a:r>
              <a:rPr lang="en-GB" dirty="0"/>
              <a:t> </a:t>
            </a:r>
            <a:r>
              <a:rPr lang="en-GB" dirty="0" err="1"/>
              <a:t>beitragen</a:t>
            </a:r>
            <a:r>
              <a:rPr lang="en-GB" dirty="0"/>
              <a:t>?</a:t>
            </a:r>
          </a:p>
          <a:p>
            <a:pPr marL="36576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2964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083AB1F-6050-D500-8111-AA1687F13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2108478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F981C3-E1DA-80CD-F26B-5B01DF721C6F}"/>
              </a:ext>
            </a:extLst>
          </p:cNvPr>
          <p:cNvSpPr txBox="1"/>
          <p:nvPr/>
        </p:nvSpPr>
        <p:spPr>
          <a:xfrm>
            <a:off x="6261463" y="5442228"/>
            <a:ext cx="5930537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place for your ideas and comments …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CERN70-DE-Ideas@cern.ch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50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64A46-4421-C3D8-3B25-E2F98627E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55" y="2605914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en-US" sz="7300" dirty="0"/>
              <a:t>CERN70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Event(s) in Deutschland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F2CD3-7F14-BCFC-4E94-DA5F94286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967" y="4534989"/>
            <a:ext cx="8534400" cy="1655499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Sascha Schmeling</a:t>
            </a:r>
          </a:p>
          <a:p>
            <a:pPr algn="l"/>
            <a:r>
              <a:rPr lang="en-US" sz="2000" dirty="0"/>
              <a:t>CERN70 - National Contact Person Germany</a:t>
            </a:r>
          </a:p>
          <a:p>
            <a:pPr algn="l"/>
            <a:r>
              <a:rPr lang="en-US" sz="2000" dirty="0" err="1"/>
              <a:t>Jahresversammlung</a:t>
            </a:r>
            <a:r>
              <a:rPr lang="en-US" sz="2000" dirty="0"/>
              <a:t> der </a:t>
            </a:r>
            <a:r>
              <a:rPr lang="en-US" sz="2000" dirty="0" err="1"/>
              <a:t>deutschen</a:t>
            </a:r>
            <a:r>
              <a:rPr lang="en-US" sz="2000" dirty="0"/>
              <a:t> </a:t>
            </a:r>
            <a:r>
              <a:rPr lang="en-US" sz="2000" dirty="0" err="1"/>
              <a:t>Teilchenphysik</a:t>
            </a:r>
            <a:endParaRPr lang="en-US" sz="2000" dirty="0"/>
          </a:p>
          <a:p>
            <a:pPr algn="l"/>
            <a:r>
              <a:rPr lang="en-US" sz="2000" dirty="0"/>
              <a:t>Bad </a:t>
            </a:r>
            <a:r>
              <a:rPr lang="en-US" sz="2000" dirty="0" err="1"/>
              <a:t>Honnef</a:t>
            </a:r>
            <a:r>
              <a:rPr lang="en-US" sz="2000" dirty="0"/>
              <a:t>, 23.11.2023</a:t>
            </a: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F6E960-77A8-2320-E2D8-72208C45D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81" y="221633"/>
            <a:ext cx="5321819" cy="52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C063-7118-4355-9BA1-20D13FED9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Main themes and topics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0DD54-787D-F751-2CF5-23BFF2D52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7CEF0-547E-6BE9-B128-13C4CD27A724}"/>
              </a:ext>
            </a:extLst>
          </p:cNvPr>
          <p:cNvSpPr txBox="1"/>
          <p:nvPr/>
        </p:nvSpPr>
        <p:spPr>
          <a:xfrm>
            <a:off x="3523990" y="2242808"/>
            <a:ext cx="6946640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Discoveries, Open Questions, Charting the Way Forward</a:t>
            </a:r>
          </a:p>
          <a:p>
            <a:pPr marL="7429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topics: discoveries and advancements; big open questions; the way forward.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F59C1-25DC-8DCC-37E3-DF80C82F2BFA}"/>
              </a:ext>
            </a:extLst>
          </p:cNvPr>
          <p:cNvSpPr txBox="1"/>
          <p:nvPr/>
        </p:nvSpPr>
        <p:spPr>
          <a:xfrm>
            <a:off x="1422400" y="1048796"/>
            <a:ext cx="932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Four main themes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capture the essence of CERN at this 70-year milestone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CD704-AB18-97BB-3D19-AFB1DF8FB2F5}"/>
              </a:ext>
            </a:extLst>
          </p:cNvPr>
          <p:cNvGrpSpPr/>
          <p:nvPr/>
        </p:nvGrpSpPr>
        <p:grpSpPr>
          <a:xfrm>
            <a:off x="-909496" y="1272626"/>
            <a:ext cx="4239024" cy="1888946"/>
            <a:chOff x="-345204" y="1246176"/>
            <a:chExt cx="3090716" cy="188894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C374355-FDBC-8746-64E1-549773A6CBBD}"/>
                </a:ext>
              </a:extLst>
            </p:cNvPr>
            <p:cNvGrpSpPr/>
            <p:nvPr/>
          </p:nvGrpSpPr>
          <p:grpSpPr>
            <a:xfrm>
              <a:off x="-345204" y="1246176"/>
              <a:ext cx="3090716" cy="1888422"/>
              <a:chOff x="-345204" y="1246176"/>
              <a:chExt cx="3090716" cy="1888422"/>
            </a:xfrm>
          </p:grpSpPr>
          <p:sp>
            <p:nvSpPr>
              <p:cNvPr id="12" name="Round Same Side Corner Rectangle 19">
                <a:extLst>
                  <a:ext uri="{FF2B5EF4-FFF2-40B4-BE49-F238E27FC236}">
                    <a16:creationId xmlns:a16="http://schemas.microsoft.com/office/drawing/2014/main" id="{44D1098B-7647-45E7-89EB-EEEC4BF4AEE0}"/>
                  </a:ext>
                </a:extLst>
              </p:cNvPr>
              <p:cNvSpPr/>
              <p:nvPr/>
            </p:nvSpPr>
            <p:spPr>
              <a:xfrm rot="5400000">
                <a:off x="1339151" y="1591062"/>
                <a:ext cx="871223" cy="194149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+mn-cs"/>
                </a:endParaRPr>
              </a:p>
            </p:txBody>
          </p:sp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DC530F5F-0DAC-DFCC-3C6F-4209BFC83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345204" y="1246176"/>
                <a:ext cx="1332012" cy="1888422"/>
              </a:xfrm>
              <a:prstGeom prst="rect">
                <a:avLst/>
              </a:prstGeom>
            </p:spPr>
          </p:pic>
        </p:grp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C3E9F95-6913-8306-700D-83EDAF480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338854" y="1246700"/>
              <a:ext cx="1332012" cy="188842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AC4F58-D239-9267-E839-EF5B4AC5A6C8}"/>
              </a:ext>
            </a:extLst>
          </p:cNvPr>
          <p:cNvGrpSpPr/>
          <p:nvPr/>
        </p:nvGrpSpPr>
        <p:grpSpPr>
          <a:xfrm>
            <a:off x="-440013" y="2565502"/>
            <a:ext cx="3781353" cy="1396180"/>
            <a:chOff x="0" y="2527402"/>
            <a:chExt cx="2757024" cy="139618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2EC917A-71D4-8254-460F-4C800D600D94}"/>
                </a:ext>
              </a:extLst>
            </p:cNvPr>
            <p:cNvGrpSpPr/>
            <p:nvPr/>
          </p:nvGrpSpPr>
          <p:grpSpPr>
            <a:xfrm>
              <a:off x="0" y="2527402"/>
              <a:ext cx="2757024" cy="1396180"/>
              <a:chOff x="0" y="2527402"/>
              <a:chExt cx="2757024" cy="1396180"/>
            </a:xfrm>
          </p:grpSpPr>
          <p:sp>
            <p:nvSpPr>
              <p:cNvPr id="17" name="Freeform 483">
                <a:extLst>
                  <a:ext uri="{FF2B5EF4-FFF2-40B4-BE49-F238E27FC236}">
                    <a16:creationId xmlns:a16="http://schemas.microsoft.com/office/drawing/2014/main" id="{950EEFD4-8B7D-8061-96CF-B949BBFD6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527402"/>
                <a:ext cx="814113" cy="1396176"/>
              </a:xfrm>
              <a:custGeom>
                <a:avLst/>
                <a:gdLst>
                  <a:gd name="T0" fmla="*/ 1855 w 1856"/>
                  <a:gd name="T1" fmla="*/ 3185 h 3186"/>
                  <a:gd name="T2" fmla="*/ 0 w 1856"/>
                  <a:gd name="T3" fmla="*/ 2718 h 3186"/>
                  <a:gd name="T4" fmla="*/ 0 w 1856"/>
                  <a:gd name="T5" fmla="*/ 0 h 3186"/>
                  <a:gd name="T6" fmla="*/ 1855 w 1856"/>
                  <a:gd name="T7" fmla="*/ 1184 h 3186"/>
                  <a:gd name="T8" fmla="*/ 1855 w 1856"/>
                  <a:gd name="T9" fmla="*/ 3185 h 3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6" h="3186">
                    <a:moveTo>
                      <a:pt x="1855" y="3185"/>
                    </a:moveTo>
                    <a:lnTo>
                      <a:pt x="0" y="2718"/>
                    </a:lnTo>
                    <a:lnTo>
                      <a:pt x="0" y="0"/>
                    </a:lnTo>
                    <a:lnTo>
                      <a:pt x="1855" y="1184"/>
                    </a:lnTo>
                    <a:lnTo>
                      <a:pt x="1855" y="3185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8" name="Round Same Side Corner Rectangle 27">
                <a:extLst>
                  <a:ext uri="{FF2B5EF4-FFF2-40B4-BE49-F238E27FC236}">
                    <a16:creationId xmlns:a16="http://schemas.microsoft.com/office/drawing/2014/main" id="{0F568655-FA12-4F57-2ACA-80B1A5ADE616}"/>
                  </a:ext>
                </a:extLst>
              </p:cNvPr>
              <p:cNvSpPr/>
              <p:nvPr/>
            </p:nvSpPr>
            <p:spPr>
              <a:xfrm rot="5400000">
                <a:off x="1347310" y="2513869"/>
                <a:ext cx="877929" cy="194149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483">
              <a:extLst>
                <a:ext uri="{FF2B5EF4-FFF2-40B4-BE49-F238E27FC236}">
                  <a16:creationId xmlns:a16="http://schemas.microsoft.com/office/drawing/2014/main" id="{52A34079-AF85-1B6E-68FA-B3F15128A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27402"/>
              <a:ext cx="814113" cy="1396176"/>
            </a:xfrm>
            <a:custGeom>
              <a:avLst/>
              <a:gdLst>
                <a:gd name="T0" fmla="*/ 1855 w 1856"/>
                <a:gd name="T1" fmla="*/ 3185 h 3186"/>
                <a:gd name="T2" fmla="*/ 0 w 1856"/>
                <a:gd name="T3" fmla="*/ 2718 h 3186"/>
                <a:gd name="T4" fmla="*/ 0 w 1856"/>
                <a:gd name="T5" fmla="*/ 0 h 3186"/>
                <a:gd name="T6" fmla="*/ 1855 w 1856"/>
                <a:gd name="T7" fmla="*/ 1184 h 3186"/>
                <a:gd name="T8" fmla="*/ 1855 w 1856"/>
                <a:gd name="T9" fmla="*/ 3185 h 3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6" h="3186">
                  <a:moveTo>
                    <a:pt x="1855" y="3185"/>
                  </a:moveTo>
                  <a:lnTo>
                    <a:pt x="0" y="2718"/>
                  </a:lnTo>
                  <a:lnTo>
                    <a:pt x="0" y="0"/>
                  </a:lnTo>
                  <a:lnTo>
                    <a:pt x="1855" y="1184"/>
                  </a:lnTo>
                  <a:lnTo>
                    <a:pt x="1855" y="3185"/>
                  </a:lnTo>
                </a:path>
              </a:pathLst>
            </a:custGeom>
            <a:solidFill>
              <a:schemeClr val="bg2">
                <a:lumMod val="25000"/>
                <a:alpha val="3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137AE0-62A3-4538-4DE2-2E7A47D5378A}"/>
              </a:ext>
            </a:extLst>
          </p:cNvPr>
          <p:cNvGrpSpPr/>
          <p:nvPr/>
        </p:nvGrpSpPr>
        <p:grpSpPr>
          <a:xfrm>
            <a:off x="-440013" y="3853225"/>
            <a:ext cx="3781353" cy="1191723"/>
            <a:chOff x="0" y="3801335"/>
            <a:chExt cx="2757024" cy="119172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E6FF709-1AF0-D7F6-22FA-40B63F2B7EFB}"/>
                </a:ext>
              </a:extLst>
            </p:cNvPr>
            <p:cNvGrpSpPr/>
            <p:nvPr/>
          </p:nvGrpSpPr>
          <p:grpSpPr>
            <a:xfrm>
              <a:off x="0" y="3801861"/>
              <a:ext cx="2757024" cy="1191197"/>
              <a:chOff x="0" y="3801861"/>
              <a:chExt cx="2757024" cy="1191197"/>
            </a:xfrm>
          </p:grpSpPr>
          <p:sp>
            <p:nvSpPr>
              <p:cNvPr id="22" name="Freeform 484">
                <a:extLst>
                  <a:ext uri="{FF2B5EF4-FFF2-40B4-BE49-F238E27FC236}">
                    <a16:creationId xmlns:a16="http://schemas.microsoft.com/office/drawing/2014/main" id="{21B292ED-AD06-F7CC-EAB7-40488C4B6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01861"/>
                <a:ext cx="814113" cy="1191197"/>
              </a:xfrm>
              <a:custGeom>
                <a:avLst/>
                <a:gdLst>
                  <a:gd name="T0" fmla="*/ 1855 w 1856"/>
                  <a:gd name="T1" fmla="*/ 2369 h 2718"/>
                  <a:gd name="T2" fmla="*/ 0 w 1856"/>
                  <a:gd name="T3" fmla="*/ 2717 h 2718"/>
                  <a:gd name="T4" fmla="*/ 0 w 1856"/>
                  <a:gd name="T5" fmla="*/ 0 h 2718"/>
                  <a:gd name="T6" fmla="*/ 1855 w 1856"/>
                  <a:gd name="T7" fmla="*/ 369 h 2718"/>
                  <a:gd name="T8" fmla="*/ 1855 w 1856"/>
                  <a:gd name="T9" fmla="*/ 2369 h 2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6" h="2718">
                    <a:moveTo>
                      <a:pt x="1855" y="2369"/>
                    </a:moveTo>
                    <a:lnTo>
                      <a:pt x="0" y="2717"/>
                    </a:lnTo>
                    <a:lnTo>
                      <a:pt x="0" y="0"/>
                    </a:lnTo>
                    <a:lnTo>
                      <a:pt x="1855" y="369"/>
                    </a:lnTo>
                    <a:lnTo>
                      <a:pt x="1855" y="2369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3" name="Round Same Side Corner Rectangle 20">
                <a:extLst>
                  <a:ext uri="{FF2B5EF4-FFF2-40B4-BE49-F238E27FC236}">
                    <a16:creationId xmlns:a16="http://schemas.microsoft.com/office/drawing/2014/main" id="{D9B0E2FB-F3A3-5B4D-B70A-CA9296807B15}"/>
                  </a:ext>
                </a:extLst>
              </p:cNvPr>
              <p:cNvSpPr/>
              <p:nvPr/>
            </p:nvSpPr>
            <p:spPr>
              <a:xfrm rot="5400000">
                <a:off x="1347310" y="3431109"/>
                <a:ext cx="877929" cy="194149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+mn-cs"/>
                </a:endParaRPr>
              </a:p>
            </p:txBody>
          </p:sp>
        </p:grpSp>
        <p:sp>
          <p:nvSpPr>
            <p:cNvPr id="21" name="Freeform 484">
              <a:extLst>
                <a:ext uri="{FF2B5EF4-FFF2-40B4-BE49-F238E27FC236}">
                  <a16:creationId xmlns:a16="http://schemas.microsoft.com/office/drawing/2014/main" id="{0F27215D-C9C5-1248-0A95-77453E500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01335"/>
              <a:ext cx="814113" cy="1191197"/>
            </a:xfrm>
            <a:custGeom>
              <a:avLst/>
              <a:gdLst>
                <a:gd name="T0" fmla="*/ 1855 w 1856"/>
                <a:gd name="T1" fmla="*/ 2369 h 2718"/>
                <a:gd name="T2" fmla="*/ 0 w 1856"/>
                <a:gd name="T3" fmla="*/ 2717 h 2718"/>
                <a:gd name="T4" fmla="*/ 0 w 1856"/>
                <a:gd name="T5" fmla="*/ 0 h 2718"/>
                <a:gd name="T6" fmla="*/ 1855 w 1856"/>
                <a:gd name="T7" fmla="*/ 369 h 2718"/>
                <a:gd name="T8" fmla="*/ 1855 w 1856"/>
                <a:gd name="T9" fmla="*/ 2369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6" h="2718">
                  <a:moveTo>
                    <a:pt x="1855" y="2369"/>
                  </a:moveTo>
                  <a:lnTo>
                    <a:pt x="0" y="2717"/>
                  </a:lnTo>
                  <a:lnTo>
                    <a:pt x="0" y="0"/>
                  </a:lnTo>
                  <a:lnTo>
                    <a:pt x="1855" y="369"/>
                  </a:lnTo>
                  <a:lnTo>
                    <a:pt x="1855" y="2369"/>
                  </a:lnTo>
                </a:path>
              </a:pathLst>
            </a:custGeom>
            <a:solidFill>
              <a:schemeClr val="bg2">
                <a:lumMod val="25000"/>
                <a:alpha val="3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6F3A96A-316C-09A4-D4DF-5436B17E1F3B}"/>
              </a:ext>
            </a:extLst>
          </p:cNvPr>
          <p:cNvGrpSpPr/>
          <p:nvPr/>
        </p:nvGrpSpPr>
        <p:grpSpPr>
          <a:xfrm>
            <a:off x="-440013" y="4950240"/>
            <a:ext cx="3781353" cy="1396701"/>
            <a:chOff x="0" y="4929614"/>
            <a:chExt cx="2757024" cy="139670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14EF17E-8DE7-3A13-A75A-15301E8B1C85}"/>
                </a:ext>
              </a:extLst>
            </p:cNvPr>
            <p:cNvGrpSpPr/>
            <p:nvPr/>
          </p:nvGrpSpPr>
          <p:grpSpPr>
            <a:xfrm>
              <a:off x="0" y="4929614"/>
              <a:ext cx="2757024" cy="1396176"/>
              <a:chOff x="0" y="4929614"/>
              <a:chExt cx="2757024" cy="1396176"/>
            </a:xfrm>
          </p:grpSpPr>
          <p:sp>
            <p:nvSpPr>
              <p:cNvPr id="27" name="Freeform 485">
                <a:extLst>
                  <a:ext uri="{FF2B5EF4-FFF2-40B4-BE49-F238E27FC236}">
                    <a16:creationId xmlns:a16="http://schemas.microsoft.com/office/drawing/2014/main" id="{08D2A83B-E4ED-D7E6-57DD-4FB20B63E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929614"/>
                <a:ext cx="814113" cy="1396176"/>
              </a:xfrm>
              <a:custGeom>
                <a:avLst/>
                <a:gdLst>
                  <a:gd name="T0" fmla="*/ 1855 w 1856"/>
                  <a:gd name="T1" fmla="*/ 2001 h 3186"/>
                  <a:gd name="T2" fmla="*/ 0 w 1856"/>
                  <a:gd name="T3" fmla="*/ 3185 h 3186"/>
                  <a:gd name="T4" fmla="*/ 0 w 1856"/>
                  <a:gd name="T5" fmla="*/ 467 h 3186"/>
                  <a:gd name="T6" fmla="*/ 1855 w 1856"/>
                  <a:gd name="T7" fmla="*/ 0 h 3186"/>
                  <a:gd name="T8" fmla="*/ 1855 w 1856"/>
                  <a:gd name="T9" fmla="*/ 2001 h 3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6" h="3186">
                    <a:moveTo>
                      <a:pt x="1855" y="2001"/>
                    </a:moveTo>
                    <a:lnTo>
                      <a:pt x="0" y="3185"/>
                    </a:lnTo>
                    <a:lnTo>
                      <a:pt x="0" y="467"/>
                    </a:lnTo>
                    <a:lnTo>
                      <a:pt x="1855" y="0"/>
                    </a:lnTo>
                    <a:lnTo>
                      <a:pt x="1855" y="2001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8" name="Round Same Side Corner Rectangle 21">
                <a:extLst>
                  <a:ext uri="{FF2B5EF4-FFF2-40B4-BE49-F238E27FC236}">
                    <a16:creationId xmlns:a16="http://schemas.microsoft.com/office/drawing/2014/main" id="{647795E3-C357-67A0-0F06-DE9E546FC2D1}"/>
                  </a:ext>
                </a:extLst>
              </p:cNvPr>
              <p:cNvSpPr/>
              <p:nvPr/>
            </p:nvSpPr>
            <p:spPr>
              <a:xfrm rot="5400000">
                <a:off x="1347310" y="4398495"/>
                <a:ext cx="877929" cy="194149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+mn-cs"/>
                </a:endParaRPr>
              </a:p>
            </p:txBody>
          </p:sp>
        </p:grpSp>
        <p:sp>
          <p:nvSpPr>
            <p:cNvPr id="26" name="Freeform 485">
              <a:extLst>
                <a:ext uri="{FF2B5EF4-FFF2-40B4-BE49-F238E27FC236}">
                  <a16:creationId xmlns:a16="http://schemas.microsoft.com/office/drawing/2014/main" id="{1646EA4D-B308-3623-CAA2-0A8E886C9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930139"/>
              <a:ext cx="814113" cy="1396176"/>
            </a:xfrm>
            <a:custGeom>
              <a:avLst/>
              <a:gdLst>
                <a:gd name="T0" fmla="*/ 1855 w 1856"/>
                <a:gd name="T1" fmla="*/ 2001 h 3186"/>
                <a:gd name="T2" fmla="*/ 0 w 1856"/>
                <a:gd name="T3" fmla="*/ 3185 h 3186"/>
                <a:gd name="T4" fmla="*/ 0 w 1856"/>
                <a:gd name="T5" fmla="*/ 467 h 3186"/>
                <a:gd name="T6" fmla="*/ 1855 w 1856"/>
                <a:gd name="T7" fmla="*/ 0 h 3186"/>
                <a:gd name="T8" fmla="*/ 1855 w 1856"/>
                <a:gd name="T9" fmla="*/ 2001 h 3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6" h="3186">
                  <a:moveTo>
                    <a:pt x="1855" y="2001"/>
                  </a:moveTo>
                  <a:lnTo>
                    <a:pt x="0" y="3185"/>
                  </a:lnTo>
                  <a:lnTo>
                    <a:pt x="0" y="467"/>
                  </a:lnTo>
                  <a:lnTo>
                    <a:pt x="1855" y="0"/>
                  </a:lnTo>
                  <a:lnTo>
                    <a:pt x="1855" y="2001"/>
                  </a:lnTo>
                </a:path>
              </a:pathLst>
            </a:custGeom>
            <a:solidFill>
              <a:schemeClr val="bg2">
                <a:lumMod val="25000"/>
                <a:alpha val="3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endParaRPr>
            </a:p>
          </p:txBody>
        </p:sp>
      </p:grpSp>
      <p:sp>
        <p:nvSpPr>
          <p:cNvPr id="29" name="ZoneTexte 20">
            <a:extLst>
              <a:ext uri="{FF2B5EF4-FFF2-40B4-BE49-F238E27FC236}">
                <a16:creationId xmlns:a16="http://schemas.microsoft.com/office/drawing/2014/main" id="{0B8C843A-9631-3C52-F9CE-BAA4CD6B0F94}"/>
              </a:ext>
            </a:extLst>
          </p:cNvPr>
          <p:cNvSpPr txBox="1"/>
          <p:nvPr/>
        </p:nvSpPr>
        <p:spPr>
          <a:xfrm>
            <a:off x="563796" y="2283545"/>
            <a:ext cx="278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Pushing the Frontiers of Science”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0" name="ZoneTexte 21">
            <a:extLst>
              <a:ext uri="{FF2B5EF4-FFF2-40B4-BE49-F238E27FC236}">
                <a16:creationId xmlns:a16="http://schemas.microsoft.com/office/drawing/2014/main" id="{C1926784-67C1-C896-32D4-35F63C1C1F80}"/>
              </a:ext>
            </a:extLst>
          </p:cNvPr>
          <p:cNvSpPr txBox="1"/>
          <p:nvPr/>
        </p:nvSpPr>
        <p:spPr>
          <a:xfrm>
            <a:off x="790197" y="3057163"/>
            <a:ext cx="235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Advancing Science and Technology”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ZoneTexte 22">
            <a:extLst>
              <a:ext uri="{FF2B5EF4-FFF2-40B4-BE49-F238E27FC236}">
                <a16:creationId xmlns:a16="http://schemas.microsoft.com/office/drawing/2014/main" id="{E4D09E69-71F4-4B5C-82D8-5F87F20C2880}"/>
              </a:ext>
            </a:extLst>
          </p:cNvPr>
          <p:cNvSpPr txBox="1"/>
          <p:nvPr/>
        </p:nvSpPr>
        <p:spPr>
          <a:xfrm>
            <a:off x="836832" y="5176420"/>
            <a:ext cx="206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Science for All”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ZoneTexte 23">
            <a:extLst>
              <a:ext uri="{FF2B5EF4-FFF2-40B4-BE49-F238E27FC236}">
                <a16:creationId xmlns:a16="http://schemas.microsoft.com/office/drawing/2014/main" id="{B0577AA9-DD57-F710-AC84-B65FA0C9CF64}"/>
              </a:ext>
            </a:extLst>
          </p:cNvPr>
          <p:cNvSpPr txBox="1"/>
          <p:nvPr/>
        </p:nvSpPr>
        <p:spPr>
          <a:xfrm>
            <a:off x="831793" y="4158753"/>
            <a:ext cx="229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Science Without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Borders”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50C6D8-A44E-46E9-621C-175A09E41728}"/>
              </a:ext>
            </a:extLst>
          </p:cNvPr>
          <p:cNvSpPr txBox="1"/>
          <p:nvPr/>
        </p:nvSpPr>
        <p:spPr>
          <a:xfrm>
            <a:off x="3523990" y="4077072"/>
            <a:ext cx="6783996" cy="807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B2D1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International Cooperation and Dialogue through Science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B2D1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topics: universality of science; international collaboration; dialogue;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B2D1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B2D1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model for other fields.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28F008-B353-4249-37F4-2324071D7536}"/>
              </a:ext>
            </a:extLst>
          </p:cNvPr>
          <p:cNvSpPr txBox="1"/>
          <p:nvPr/>
        </p:nvSpPr>
        <p:spPr>
          <a:xfrm>
            <a:off x="3523990" y="3141369"/>
            <a:ext cx="6783996" cy="807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D0EAF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Together for a Sustainable Future</a:t>
            </a:r>
          </a:p>
          <a:p>
            <a:pPr marL="7429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D0EAFB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topics: the synergy of science and technology; applications to society and societal challenges; sustainability.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D0EAF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D0EAFB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3A5846-A16D-0F3C-3FFD-11B99B456C79}"/>
              </a:ext>
            </a:extLst>
          </p:cNvPr>
          <p:cNvSpPr txBox="1"/>
          <p:nvPr/>
        </p:nvSpPr>
        <p:spPr>
          <a:xfrm>
            <a:off x="3523990" y="4995813"/>
            <a:ext cx="6783996" cy="86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4B9E3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Training, Education, Accessibility in Science</a:t>
            </a:r>
          </a:p>
          <a:p>
            <a:pPr marL="7429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4B9E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topics: training and education; inspiration; open science; accessibility and inclusiveness in science; 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0332F0A9-EF20-DE9B-6564-F855987E4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78349"/>
            <a:ext cx="428501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CERN70 Project Office | CERN’s 70</a:t>
            </a:r>
            <a:r>
              <a:rPr kumimoji="0" lang="en-US" sz="950" b="0" i="0" u="none" strike="noStrike" kern="1200" cap="none" spc="0" normalizeH="0" baseline="3000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Anniversary Celebrations</a:t>
            </a:r>
          </a:p>
        </p:txBody>
      </p:sp>
    </p:spTree>
    <p:extLst>
      <p:ext uri="{BB962C8B-B14F-4D97-AF65-F5344CB8AC3E}">
        <p14:creationId xmlns:p14="http://schemas.microsoft.com/office/powerpoint/2010/main" val="2438721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05AD3A-99B2-4E89-26BC-D9349DF1B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6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89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alender September 2024 als Word-Vorlagen">
            <a:extLst>
              <a:ext uri="{FF2B5EF4-FFF2-40B4-BE49-F238E27FC236}">
                <a16:creationId xmlns:a16="http://schemas.microsoft.com/office/drawing/2014/main" id="{27105C32-51D8-FF5B-75F7-57FCC735C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672" y="0"/>
            <a:ext cx="8541328" cy="614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4" descr="logoBadgeWeb.eps">
            <a:extLst>
              <a:ext uri="{FF2B5EF4-FFF2-40B4-BE49-F238E27FC236}">
                <a16:creationId xmlns:a16="http://schemas.microsoft.com/office/drawing/2014/main" id="{A8D7B569-401C-85EE-CAB3-1274BE000D6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200"/>
          <a:stretch/>
        </p:blipFill>
        <p:spPr>
          <a:xfrm>
            <a:off x="5503974" y="5208815"/>
            <a:ext cx="638290" cy="6286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A71B42A-D31C-D4FE-3B63-EB44855A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Zeitplanung</a:t>
            </a:r>
            <a:r>
              <a:rPr lang="en-US" dirty="0"/>
              <a:t> – CERN70 in Deutschland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0C633A-0CDA-CA8F-D9CF-A4198A0D03A2}"/>
              </a:ext>
            </a:extLst>
          </p:cNvPr>
          <p:cNvGrpSpPr/>
          <p:nvPr/>
        </p:nvGrpSpPr>
        <p:grpSpPr>
          <a:xfrm>
            <a:off x="4235789" y="4706158"/>
            <a:ext cx="5436170" cy="282662"/>
            <a:chOff x="4235789" y="4706158"/>
            <a:chExt cx="5436170" cy="28266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44DFE6D-ABD1-6F06-B791-2E57879CCCB3}"/>
                </a:ext>
              </a:extLst>
            </p:cNvPr>
            <p:cNvSpPr/>
            <p:nvPr/>
          </p:nvSpPr>
          <p:spPr>
            <a:xfrm>
              <a:off x="4235789" y="4796568"/>
              <a:ext cx="5436170" cy="89807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Image 4" descr="logoBadgeWeb.eps">
              <a:extLst>
                <a:ext uri="{FF2B5EF4-FFF2-40B4-BE49-F238E27FC236}">
                  <a16:creationId xmlns:a16="http://schemas.microsoft.com/office/drawing/2014/main" id="{53941934-15E0-AADE-545A-154B87D07066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9200"/>
            <a:stretch/>
          </p:blipFill>
          <p:spPr>
            <a:xfrm>
              <a:off x="6809011" y="4706158"/>
              <a:ext cx="286996" cy="282662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FE6B14F-E44A-26B1-38CF-8E14600C2EC0}"/>
              </a:ext>
            </a:extLst>
          </p:cNvPr>
          <p:cNvSpPr/>
          <p:nvPr/>
        </p:nvSpPr>
        <p:spPr>
          <a:xfrm>
            <a:off x="4235789" y="1881050"/>
            <a:ext cx="3175205" cy="520965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Zentrales</a:t>
            </a:r>
            <a:r>
              <a:rPr lang="en-US" dirty="0">
                <a:solidFill>
                  <a:srgbClr val="0070C0"/>
                </a:solidFill>
              </a:rPr>
              <a:t> Event im </a:t>
            </a:r>
            <a:r>
              <a:rPr lang="en-US" dirty="0" err="1">
                <a:solidFill>
                  <a:srgbClr val="0070C0"/>
                </a:solidFill>
              </a:rPr>
              <a:t>Futurium</a:t>
            </a:r>
            <a:endParaRPr lang="en-US" dirty="0">
              <a:solidFill>
                <a:srgbClr val="0070C0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9A0A80-6B9A-268D-209F-7BD355105F4F}"/>
              </a:ext>
            </a:extLst>
          </p:cNvPr>
          <p:cNvSpPr/>
          <p:nvPr/>
        </p:nvSpPr>
        <p:spPr>
          <a:xfrm>
            <a:off x="4235789" y="2036149"/>
            <a:ext cx="10249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Wi?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6E0908-5C8D-DD1C-01AA-B667B4FBAAA9}"/>
              </a:ext>
            </a:extLst>
          </p:cNvPr>
          <p:cNvSpPr/>
          <p:nvPr/>
        </p:nvSpPr>
        <p:spPr>
          <a:xfrm>
            <a:off x="5111005" y="2040502"/>
            <a:ext cx="140028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Festakt</a:t>
            </a:r>
            <a:endParaRPr lang="en-US" sz="2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D25612-F5F5-C449-8DA3-A0CABC200EA1}"/>
              </a:ext>
            </a:extLst>
          </p:cNvPr>
          <p:cNvSpPr txBox="1"/>
          <p:nvPr/>
        </p:nvSpPr>
        <p:spPr>
          <a:xfrm>
            <a:off x="-313509" y="119198"/>
            <a:ext cx="410323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Zentrales</a:t>
            </a:r>
            <a:r>
              <a:rPr lang="en-US" dirty="0"/>
              <a:t> Event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Futurium</a:t>
            </a:r>
            <a:r>
              <a:rPr lang="en-US" dirty="0"/>
              <a:t> Berlin 2.-4.9.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Ausstellung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err="1"/>
              <a:t>Bildungsangebote</a:t>
            </a:r>
            <a:endParaRPr lang="en-US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Hands-on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Masterclasses/</a:t>
            </a:r>
            <a:br>
              <a:rPr lang="en-US" dirty="0"/>
            </a:br>
            <a:r>
              <a:rPr lang="en-US" dirty="0" err="1"/>
              <a:t>Vorträge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err="1"/>
              <a:t>Berufsmesse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</a:t>
            </a:r>
            <a:r>
              <a:rPr lang="en-US" dirty="0" err="1"/>
              <a:t>Wirtschaftsevent</a:t>
            </a:r>
            <a:r>
              <a:rPr lang="en-US" dirty="0"/>
              <a:t>” 2.9.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Festakt</a:t>
            </a:r>
            <a:r>
              <a:rPr lang="en-US" dirty="0"/>
              <a:t> 3.9.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Events an </a:t>
            </a:r>
            <a:r>
              <a:rPr lang="en-US" dirty="0" err="1"/>
              <a:t>Standorten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Gebündelt</a:t>
            </a:r>
            <a:r>
              <a:rPr lang="en-US" dirty="0"/>
              <a:t> in </a:t>
            </a:r>
            <a:r>
              <a:rPr lang="en-US" dirty="0" err="1"/>
              <a:t>einer</a:t>
            </a:r>
            <a:r>
              <a:rPr lang="en-US" dirty="0"/>
              <a:t> Woche im September?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Dezentrale</a:t>
            </a:r>
            <a:r>
              <a:rPr lang="en-US" dirty="0"/>
              <a:t> </a:t>
            </a:r>
            <a:r>
              <a:rPr lang="en-US" dirty="0" err="1"/>
              <a:t>Veranstaltungen</a:t>
            </a:r>
            <a:r>
              <a:rPr lang="en-US" dirty="0"/>
              <a:t> à la Higgs@10?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Community Event 17.9.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Council 23.-27.9.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CERN70 </a:t>
            </a:r>
            <a:r>
              <a:rPr lang="en-US" dirty="0" err="1"/>
              <a:t>Festakt</a:t>
            </a:r>
            <a:r>
              <a:rPr lang="en-US" dirty="0"/>
              <a:t> 1.10.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C8C3DD-20C8-AF9A-AA3A-CF0574D2E3CA}"/>
              </a:ext>
            </a:extLst>
          </p:cNvPr>
          <p:cNvGrpSpPr/>
          <p:nvPr/>
        </p:nvGrpSpPr>
        <p:grpSpPr>
          <a:xfrm>
            <a:off x="10833463" y="2141532"/>
            <a:ext cx="1117744" cy="274329"/>
            <a:chOff x="10833463" y="2141532"/>
            <a:chExt cx="1117744" cy="2743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7818C8-EC53-A523-D595-F1818CF60390}"/>
                </a:ext>
              </a:extLst>
            </p:cNvPr>
            <p:cNvSpPr/>
            <p:nvPr/>
          </p:nvSpPr>
          <p:spPr>
            <a:xfrm>
              <a:off x="10833463" y="2250845"/>
              <a:ext cx="1117744" cy="95799"/>
            </a:xfrm>
            <a:prstGeom prst="rect">
              <a:avLst/>
            </a:prstGeom>
            <a:gradFill flip="none" rotWithShape="1">
              <a:gsLst>
                <a:gs pos="0">
                  <a:srgbClr val="00A6B0">
                    <a:tint val="66000"/>
                    <a:satMod val="160000"/>
                  </a:srgbClr>
                </a:gs>
                <a:gs pos="50000">
                  <a:srgbClr val="00A6B0">
                    <a:tint val="44500"/>
                    <a:satMod val="160000"/>
                  </a:srgbClr>
                </a:gs>
                <a:gs pos="100000">
                  <a:srgbClr val="00A6B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2" descr="CERN School of Computing – Creating common culture in scientific computing">
              <a:extLst>
                <a:ext uri="{FF2B5EF4-FFF2-40B4-BE49-F238E27FC236}">
                  <a16:creationId xmlns:a16="http://schemas.microsoft.com/office/drawing/2014/main" id="{FCEC7AB6-034D-379D-3369-365582C7E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3719" y="2141532"/>
              <a:ext cx="342912" cy="274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83F499-5ABE-0590-749C-C363B3C73B40}"/>
              </a:ext>
            </a:extLst>
          </p:cNvPr>
          <p:cNvGrpSpPr/>
          <p:nvPr/>
        </p:nvGrpSpPr>
        <p:grpSpPr>
          <a:xfrm>
            <a:off x="4162636" y="2963792"/>
            <a:ext cx="7788571" cy="274329"/>
            <a:chOff x="4162636" y="2963792"/>
            <a:chExt cx="7788571" cy="27432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6AFAC2-D0F5-B311-C510-492CD1C354C7}"/>
                </a:ext>
              </a:extLst>
            </p:cNvPr>
            <p:cNvSpPr/>
            <p:nvPr/>
          </p:nvSpPr>
          <p:spPr>
            <a:xfrm>
              <a:off x="4162636" y="3086951"/>
              <a:ext cx="7788571" cy="95799"/>
            </a:xfrm>
            <a:prstGeom prst="rect">
              <a:avLst/>
            </a:prstGeom>
            <a:gradFill flip="none" rotWithShape="1">
              <a:gsLst>
                <a:gs pos="0">
                  <a:srgbClr val="00A6B0">
                    <a:tint val="66000"/>
                    <a:satMod val="160000"/>
                  </a:srgbClr>
                </a:gs>
                <a:gs pos="50000">
                  <a:srgbClr val="00A6B0">
                    <a:tint val="44500"/>
                    <a:satMod val="160000"/>
                  </a:srgbClr>
                </a:gs>
                <a:gs pos="100000">
                  <a:srgbClr val="00A6B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Picture 2" descr="CERN School of Computing – Creating common culture in scientific computing">
              <a:extLst>
                <a:ext uri="{FF2B5EF4-FFF2-40B4-BE49-F238E27FC236}">
                  <a16:creationId xmlns:a16="http://schemas.microsoft.com/office/drawing/2014/main" id="{460A8FA4-1739-E1D1-AA16-7BA746090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5465" y="2963792"/>
              <a:ext cx="342912" cy="274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B1B067-93FC-F156-705A-A2887542667E}"/>
              </a:ext>
            </a:extLst>
          </p:cNvPr>
          <p:cNvGrpSpPr/>
          <p:nvPr/>
        </p:nvGrpSpPr>
        <p:grpSpPr>
          <a:xfrm>
            <a:off x="4162636" y="3816137"/>
            <a:ext cx="6670827" cy="274329"/>
            <a:chOff x="4162636" y="3816137"/>
            <a:chExt cx="6670827" cy="27432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552D22-AC45-7E04-2FAA-776BB0BDF197}"/>
                </a:ext>
              </a:extLst>
            </p:cNvPr>
            <p:cNvSpPr/>
            <p:nvPr/>
          </p:nvSpPr>
          <p:spPr>
            <a:xfrm>
              <a:off x="4162636" y="3923057"/>
              <a:ext cx="6670827" cy="98165"/>
            </a:xfrm>
            <a:prstGeom prst="rect">
              <a:avLst/>
            </a:prstGeom>
            <a:gradFill flip="none" rotWithShape="1">
              <a:gsLst>
                <a:gs pos="0">
                  <a:srgbClr val="00A6B0">
                    <a:tint val="66000"/>
                    <a:satMod val="160000"/>
                  </a:srgbClr>
                </a:gs>
                <a:gs pos="50000">
                  <a:srgbClr val="00A6B0">
                    <a:tint val="44500"/>
                    <a:satMod val="160000"/>
                  </a:srgbClr>
                </a:gs>
                <a:gs pos="100000">
                  <a:srgbClr val="00A6B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2" descr="CERN School of Computing – Creating common culture in scientific computing">
              <a:extLst>
                <a:ext uri="{FF2B5EF4-FFF2-40B4-BE49-F238E27FC236}">
                  <a16:creationId xmlns:a16="http://schemas.microsoft.com/office/drawing/2014/main" id="{E8F804EF-80D1-7C34-592B-C94DABED6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538" y="3816137"/>
              <a:ext cx="342912" cy="274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4" descr="logoBadgeWeb.eps">
            <a:extLst>
              <a:ext uri="{FF2B5EF4-FFF2-40B4-BE49-F238E27FC236}">
                <a16:creationId xmlns:a16="http://schemas.microsoft.com/office/drawing/2014/main" id="{C8F22D16-9685-80A8-F40D-09E214B91AE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200"/>
          <a:stretch/>
        </p:blipFill>
        <p:spPr>
          <a:xfrm>
            <a:off x="5503974" y="3526527"/>
            <a:ext cx="63829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71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E34AC7-EFAD-9F3D-94F4-6CD5CE109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Zentrales</a:t>
            </a:r>
            <a:r>
              <a:rPr lang="en-US" dirty="0"/>
              <a:t> Event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C5B9E7-60E4-A53E-08F9-FACE42C0D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831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13519-1461-6C84-05DC-8B82FAF4C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Veranstaltungsort</a:t>
            </a:r>
            <a:endParaRPr lang="en-GB" dirty="0"/>
          </a:p>
        </p:txBody>
      </p:sp>
      <p:pic>
        <p:nvPicPr>
          <p:cNvPr id="4" name="Picture 2" descr="Über uns - Futurium">
            <a:extLst>
              <a:ext uri="{FF2B5EF4-FFF2-40B4-BE49-F238E27FC236}">
                <a16:creationId xmlns:a16="http://schemas.microsoft.com/office/drawing/2014/main" id="{A1BE646B-84E4-6F0F-0C7F-F81D2FA4A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8865327" cy="61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uturium | Ecsite">
            <a:extLst>
              <a:ext uri="{FF2B5EF4-FFF2-40B4-BE49-F238E27FC236}">
                <a16:creationId xmlns:a16="http://schemas.microsoft.com/office/drawing/2014/main" id="{49AF28C8-0A91-9670-4624-6EF7FB505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41651" r="8349" b="47175"/>
          <a:stretch/>
        </p:blipFill>
        <p:spPr bwMode="auto">
          <a:xfrm>
            <a:off x="6723469" y="6154299"/>
            <a:ext cx="5468531" cy="70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C43582-E63D-6058-1DAE-2869DFC60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326" y="3496158"/>
            <a:ext cx="3326674" cy="153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D3FA14-3257-5A87-4D68-7AA52FE673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192"/>
          <a:stretch/>
        </p:blipFill>
        <p:spPr>
          <a:xfrm>
            <a:off x="8865326" y="5034245"/>
            <a:ext cx="3326674" cy="1120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D45E5-D4A1-009E-29EE-3DF5A7BE6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5326" y="-2598849"/>
            <a:ext cx="3326674" cy="50604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B97334-47E5-DD8A-23E4-EC39888E1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5326" y="1704872"/>
            <a:ext cx="3326674" cy="17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20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7648-7AC3-556D-A229-373E176D8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Layout - </a:t>
            </a:r>
            <a:r>
              <a:rPr lang="en-US" dirty="0" err="1"/>
              <a:t>Vorschlag</a:t>
            </a: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ED4BAF6-21A1-62A8-768F-BE2940E57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20444" r="19586" b="32699"/>
          <a:stretch/>
        </p:blipFill>
        <p:spPr bwMode="auto">
          <a:xfrm>
            <a:off x="-1" y="0"/>
            <a:ext cx="6868725" cy="612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EE4F3F-27D9-8360-076D-45D8239766B6}"/>
              </a:ext>
            </a:extLst>
          </p:cNvPr>
          <p:cNvCxnSpPr/>
          <p:nvPr/>
        </p:nvCxnSpPr>
        <p:spPr>
          <a:xfrm flipH="1">
            <a:off x="3988526" y="3727269"/>
            <a:ext cx="1611085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94A7855-8FC0-B329-718B-7C1F844B94F5}"/>
              </a:ext>
            </a:extLst>
          </p:cNvPr>
          <p:cNvSpPr txBox="1"/>
          <p:nvPr/>
        </p:nvSpPr>
        <p:spPr>
          <a:xfrm>
            <a:off x="4406537" y="2443537"/>
            <a:ext cx="1611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Forum I+II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159504-E75E-415E-5E36-1CA0AF95F4EF}"/>
              </a:ext>
            </a:extLst>
          </p:cNvPr>
          <p:cNvSpPr txBox="1"/>
          <p:nvPr/>
        </p:nvSpPr>
        <p:spPr>
          <a:xfrm>
            <a:off x="1576251" y="862149"/>
            <a:ext cx="1611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Studio I+II</a:t>
            </a:r>
            <a:endParaRPr lang="en-GB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15827A-5380-1448-5DB8-F83E2A74018B}"/>
              </a:ext>
            </a:extLst>
          </p:cNvPr>
          <p:cNvSpPr/>
          <p:nvPr/>
        </p:nvSpPr>
        <p:spPr>
          <a:xfrm>
            <a:off x="1541554" y="1536766"/>
            <a:ext cx="1393143" cy="3083108"/>
          </a:xfrm>
          <a:custGeom>
            <a:avLst/>
            <a:gdLst>
              <a:gd name="connsiteX0" fmla="*/ 9575 w 1393143"/>
              <a:gd name="connsiteY0" fmla="*/ 0 h 3083108"/>
              <a:gd name="connsiteX1" fmla="*/ 1393143 w 1393143"/>
              <a:gd name="connsiteY1" fmla="*/ 0 h 3083108"/>
              <a:gd name="connsiteX2" fmla="*/ 1393143 w 1393143"/>
              <a:gd name="connsiteY2" fmla="*/ 3083108 h 3083108"/>
              <a:gd name="connsiteX3" fmla="*/ 19150 w 1393143"/>
              <a:gd name="connsiteY3" fmla="*/ 3083108 h 3083108"/>
              <a:gd name="connsiteX4" fmla="*/ 19150 w 1393143"/>
              <a:gd name="connsiteY4" fmla="*/ 1804863 h 3083108"/>
              <a:gd name="connsiteX5" fmla="*/ 909612 w 1393143"/>
              <a:gd name="connsiteY5" fmla="*/ 1804863 h 3083108"/>
              <a:gd name="connsiteX6" fmla="*/ 909612 w 1393143"/>
              <a:gd name="connsiteY6" fmla="*/ 694179 h 3083108"/>
              <a:gd name="connsiteX7" fmla="*/ 0 w 1393143"/>
              <a:gd name="connsiteY7" fmla="*/ 694179 h 3083108"/>
              <a:gd name="connsiteX8" fmla="*/ 9575 w 1393143"/>
              <a:gd name="connsiteY8" fmla="*/ 0 h 308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143" h="3083108">
                <a:moveTo>
                  <a:pt x="9575" y="0"/>
                </a:moveTo>
                <a:lnTo>
                  <a:pt x="1393143" y="0"/>
                </a:lnTo>
                <a:lnTo>
                  <a:pt x="1393143" y="3083108"/>
                </a:lnTo>
                <a:lnTo>
                  <a:pt x="19150" y="3083108"/>
                </a:lnTo>
                <a:lnTo>
                  <a:pt x="19150" y="1804863"/>
                </a:lnTo>
                <a:lnTo>
                  <a:pt x="909612" y="1804863"/>
                </a:lnTo>
                <a:lnTo>
                  <a:pt x="909612" y="694179"/>
                </a:lnTo>
                <a:lnTo>
                  <a:pt x="0" y="694179"/>
                </a:lnTo>
                <a:lnTo>
                  <a:pt x="9575" y="0"/>
                </a:lnTo>
                <a:close/>
              </a:path>
            </a:pathLst>
          </a:custGeom>
          <a:solidFill>
            <a:srgbClr val="0070C0">
              <a:alpha val="30196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710585-F873-2F3B-D385-0F32051366BB}"/>
              </a:ext>
            </a:extLst>
          </p:cNvPr>
          <p:cNvSpPr txBox="1"/>
          <p:nvPr/>
        </p:nvSpPr>
        <p:spPr>
          <a:xfrm>
            <a:off x="3988525" y="4045131"/>
            <a:ext cx="1611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Forum III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862D2B-F4A4-DF80-6626-3695020A57F0}"/>
              </a:ext>
            </a:extLst>
          </p:cNvPr>
          <p:cNvSpPr txBox="1"/>
          <p:nvPr/>
        </p:nvSpPr>
        <p:spPr>
          <a:xfrm rot="16200000">
            <a:off x="1820098" y="2513203"/>
            <a:ext cx="1611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Ausstellung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D9E825-531E-18D7-FE1B-33561F690987}"/>
              </a:ext>
            </a:extLst>
          </p:cNvPr>
          <p:cNvSpPr txBox="1"/>
          <p:nvPr/>
        </p:nvSpPr>
        <p:spPr>
          <a:xfrm>
            <a:off x="7036526" y="113211"/>
            <a:ext cx="50261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Montag, 2. September</a:t>
            </a:r>
          </a:p>
          <a:p>
            <a:r>
              <a:rPr lang="en-US" dirty="0"/>
              <a:t>10:00-17:00	Ausstellung </a:t>
            </a:r>
            <a:r>
              <a:rPr lang="en-US" dirty="0" err="1"/>
              <a:t>inkl</a:t>
            </a:r>
            <a:r>
              <a:rPr lang="en-US" dirty="0"/>
              <a:t>. </a:t>
            </a:r>
            <a:r>
              <a:rPr lang="en-US" dirty="0" err="1"/>
              <a:t>Futurium</a:t>
            </a:r>
            <a:endParaRPr lang="en-US" dirty="0"/>
          </a:p>
          <a:p>
            <a:r>
              <a:rPr lang="en-US" dirty="0"/>
              <a:t>		Hands-on </a:t>
            </a:r>
            <a:r>
              <a:rPr lang="en-US" dirty="0" err="1"/>
              <a:t>Experimentieren</a:t>
            </a:r>
            <a:endParaRPr lang="en-US" dirty="0"/>
          </a:p>
          <a:p>
            <a:r>
              <a:rPr lang="en-US" dirty="0"/>
              <a:t>		Masterclasses</a:t>
            </a:r>
          </a:p>
          <a:p>
            <a:r>
              <a:rPr lang="en-US" dirty="0"/>
              <a:t>19:00-20:30	Event “</a:t>
            </a:r>
            <a:r>
              <a:rPr lang="en-US" dirty="0" err="1"/>
              <a:t>Wirtschaft</a:t>
            </a:r>
            <a:r>
              <a:rPr lang="en-US" dirty="0"/>
              <a:t>”?</a:t>
            </a:r>
          </a:p>
          <a:p>
            <a:r>
              <a:rPr lang="en-US" dirty="0"/>
              <a:t>20:30-22:00	</a:t>
            </a:r>
            <a:r>
              <a:rPr lang="en-US" dirty="0" err="1"/>
              <a:t>Empfang</a:t>
            </a:r>
            <a:endParaRPr lang="en-US" dirty="0"/>
          </a:p>
          <a:p>
            <a:endParaRPr lang="en-GB" dirty="0"/>
          </a:p>
          <a:p>
            <a:r>
              <a:rPr lang="en-US" dirty="0"/>
              <a:t>Dienstag, 3. September</a:t>
            </a:r>
          </a:p>
          <a:p>
            <a:r>
              <a:rPr lang="en-US" dirty="0"/>
              <a:t>10:00-17:00	Ausstellung</a:t>
            </a:r>
          </a:p>
          <a:p>
            <a:r>
              <a:rPr lang="en-US" dirty="0"/>
              <a:t>		Hands-on </a:t>
            </a:r>
            <a:r>
              <a:rPr lang="en-US" dirty="0" err="1"/>
              <a:t>Experimentieren</a:t>
            </a:r>
            <a:endParaRPr lang="en-US" dirty="0"/>
          </a:p>
          <a:p>
            <a:r>
              <a:rPr lang="en-US" dirty="0"/>
              <a:t>		Masterclasses</a:t>
            </a:r>
          </a:p>
          <a:p>
            <a:r>
              <a:rPr lang="en-US" dirty="0"/>
              <a:t>19:00-20:30	</a:t>
            </a:r>
            <a:r>
              <a:rPr lang="en-US" dirty="0" err="1"/>
              <a:t>Festakt</a:t>
            </a:r>
            <a:endParaRPr lang="en-US" dirty="0"/>
          </a:p>
          <a:p>
            <a:r>
              <a:rPr lang="en-US" dirty="0"/>
              <a:t>20:30-22:00	</a:t>
            </a:r>
            <a:r>
              <a:rPr lang="en-US" dirty="0" err="1"/>
              <a:t>Empfang</a:t>
            </a:r>
            <a:endParaRPr lang="en-US" dirty="0"/>
          </a:p>
          <a:p>
            <a:endParaRPr lang="en-US" dirty="0"/>
          </a:p>
          <a:p>
            <a:r>
              <a:rPr lang="en-US" dirty="0"/>
              <a:t>Mittwoch, 4. September</a:t>
            </a:r>
          </a:p>
          <a:p>
            <a:r>
              <a:rPr lang="en-US" dirty="0"/>
              <a:t>10:00-17:00	Ausstellung </a:t>
            </a:r>
            <a:r>
              <a:rPr lang="en-US" dirty="0" err="1"/>
              <a:t>inkl</a:t>
            </a:r>
            <a:r>
              <a:rPr lang="en-US" dirty="0"/>
              <a:t>. </a:t>
            </a:r>
            <a:r>
              <a:rPr lang="en-US" dirty="0" err="1"/>
              <a:t>Futurium</a:t>
            </a:r>
            <a:endParaRPr lang="en-US" dirty="0"/>
          </a:p>
          <a:p>
            <a:r>
              <a:rPr lang="en-US" dirty="0"/>
              <a:t>		Hands-on </a:t>
            </a:r>
            <a:r>
              <a:rPr lang="en-US" dirty="0" err="1"/>
              <a:t>Experimentieren</a:t>
            </a:r>
            <a:endParaRPr lang="en-US" dirty="0"/>
          </a:p>
          <a:p>
            <a:r>
              <a:rPr lang="en-US" dirty="0"/>
              <a:t>		Masterclasses</a:t>
            </a:r>
          </a:p>
        </p:txBody>
      </p:sp>
    </p:spTree>
    <p:extLst>
      <p:ext uri="{BB962C8B-B14F-4D97-AF65-F5344CB8AC3E}">
        <p14:creationId xmlns:p14="http://schemas.microsoft.com/office/powerpoint/2010/main" val="851276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3623A-E724-32FE-5E4B-06971C3A7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Zentrales</a:t>
            </a:r>
            <a:r>
              <a:rPr lang="en-US" dirty="0"/>
              <a:t> Event im </a:t>
            </a:r>
            <a:r>
              <a:rPr lang="en-US" dirty="0" err="1"/>
              <a:t>Futurium</a:t>
            </a:r>
            <a:r>
              <a:rPr lang="en-US" dirty="0"/>
              <a:t> – Idee</a:t>
            </a: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F9D41D7-D395-4D6B-2E57-988A0F944B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684822"/>
              </p:ext>
            </p:extLst>
          </p:nvPr>
        </p:nvGraphicFramePr>
        <p:xfrm>
          <a:off x="142875" y="115887"/>
          <a:ext cx="11906248" cy="5901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562">
                  <a:extLst>
                    <a:ext uri="{9D8B030D-6E8A-4147-A177-3AD203B41FA5}">
                      <a16:colId xmlns:a16="http://schemas.microsoft.com/office/drawing/2014/main" val="988321486"/>
                    </a:ext>
                  </a:extLst>
                </a:gridCol>
                <a:gridCol w="2976562">
                  <a:extLst>
                    <a:ext uri="{9D8B030D-6E8A-4147-A177-3AD203B41FA5}">
                      <a16:colId xmlns:a16="http://schemas.microsoft.com/office/drawing/2014/main" val="1625005962"/>
                    </a:ext>
                  </a:extLst>
                </a:gridCol>
                <a:gridCol w="2976562">
                  <a:extLst>
                    <a:ext uri="{9D8B030D-6E8A-4147-A177-3AD203B41FA5}">
                      <a16:colId xmlns:a16="http://schemas.microsoft.com/office/drawing/2014/main" val="636827632"/>
                    </a:ext>
                  </a:extLst>
                </a:gridCol>
                <a:gridCol w="2976562">
                  <a:extLst>
                    <a:ext uri="{9D8B030D-6E8A-4147-A177-3AD203B41FA5}">
                      <a16:colId xmlns:a16="http://schemas.microsoft.com/office/drawing/2014/main" val="1776855243"/>
                    </a:ext>
                  </a:extLst>
                </a:gridCol>
              </a:tblGrid>
              <a:tr h="98362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Montag, 2.9.</a:t>
                      </a:r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Dienstag, 3.9.</a:t>
                      </a:r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Mittwoch, 4.9.</a:t>
                      </a:r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644973"/>
                  </a:ext>
                </a:extLst>
              </a:tr>
              <a:tr h="98362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Forum I+II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(533m², 430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Plätze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Veranstaltung</a:t>
                      </a:r>
                      <a:r>
                        <a:rPr lang="en-US" dirty="0"/>
                        <a:t> “</a:t>
                      </a:r>
                      <a:r>
                        <a:rPr lang="en-US" dirty="0" err="1"/>
                        <a:t>Wirtschaft</a:t>
                      </a:r>
                      <a:r>
                        <a:rPr lang="en-US" dirty="0"/>
                        <a:t>”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Festakt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7724935"/>
                  </a:ext>
                </a:extLst>
              </a:tr>
              <a:tr h="98362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Forum III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(122m², 74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Plätze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tagsüber</a:t>
                      </a:r>
                      <a:r>
                        <a:rPr lang="en-US" dirty="0"/>
                        <a:t>: </a:t>
                      </a:r>
                      <a:r>
                        <a:rPr lang="en-US" dirty="0" err="1"/>
                        <a:t>Vorträge</a:t>
                      </a:r>
                      <a:r>
                        <a:rPr lang="en-US" dirty="0"/>
                        <a:t> und Masterclasses</a:t>
                      </a:r>
                    </a:p>
                    <a:p>
                      <a:pPr algn="ctr"/>
                      <a:r>
                        <a:rPr lang="en-US" dirty="0"/>
                        <a:t>abends: </a:t>
                      </a:r>
                      <a:r>
                        <a:rPr lang="en-US" dirty="0" err="1"/>
                        <a:t>Empfang</a:t>
                      </a:r>
                      <a:endParaRPr lang="en-GB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tagsüber</a:t>
                      </a:r>
                      <a:r>
                        <a:rPr lang="en-US" dirty="0"/>
                        <a:t>: </a:t>
                      </a:r>
                      <a:r>
                        <a:rPr lang="en-US" dirty="0" err="1"/>
                        <a:t>Vorträge</a:t>
                      </a:r>
                      <a:r>
                        <a:rPr lang="en-US" dirty="0"/>
                        <a:t> und Masterclasses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6927489"/>
                  </a:ext>
                </a:extLst>
              </a:tr>
              <a:tr h="98362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Studio I+II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(97m², 80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Plätze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Hands-on </a:t>
                      </a:r>
                      <a:r>
                        <a:rPr lang="en-US" dirty="0" err="1"/>
                        <a:t>Experimente</a:t>
                      </a:r>
                      <a:endParaRPr lang="en-GB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639831"/>
                  </a:ext>
                </a:extLst>
              </a:tr>
              <a:tr h="98362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Foyer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Ausstellung </a:t>
                      </a:r>
                      <a:br>
                        <a:rPr lang="en-US" dirty="0"/>
                      </a:br>
                      <a:r>
                        <a:rPr lang="en-US" dirty="0"/>
                        <a:t>(CERN LIT+CII, </a:t>
                      </a:r>
                      <a:r>
                        <a:rPr lang="en-US" dirty="0" err="1"/>
                        <a:t>Weltmaschine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Urknall</a:t>
                      </a:r>
                      <a:r>
                        <a:rPr lang="en-US" dirty="0"/>
                        <a:t> unterwegs, Recruitment, </a:t>
                      </a:r>
                      <a:r>
                        <a:rPr lang="en-US" dirty="0" err="1"/>
                        <a:t>Standorte</a:t>
                      </a:r>
                      <a:r>
                        <a:rPr lang="en-US" dirty="0"/>
                        <a:t>)</a:t>
                      </a:r>
                    </a:p>
                    <a:p>
                      <a:pPr algn="ctr"/>
                      <a:r>
                        <a:rPr lang="en-US" dirty="0"/>
                        <a:t>abends: </a:t>
                      </a:r>
                      <a:r>
                        <a:rPr lang="en-US" dirty="0" err="1"/>
                        <a:t>Empfang</a:t>
                      </a:r>
                      <a:endParaRPr lang="en-GB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4843883"/>
                  </a:ext>
                </a:extLst>
              </a:tr>
              <a:tr h="983623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Außenbereich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Urknall</a:t>
                      </a:r>
                      <a:r>
                        <a:rPr lang="en-US" dirty="0"/>
                        <a:t> unterwegs</a:t>
                      </a:r>
                      <a:endParaRPr lang="en-GB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149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7480150"/>
      </p:ext>
    </p:extLst>
  </p:cSld>
  <p:clrMapOvr>
    <a:masterClrMapping/>
  </p:clrMapOvr>
</p:sld>
</file>

<file path=ppt/theme/theme1.xml><?xml version="1.0" encoding="utf-8"?>
<a:theme xmlns:a="http://schemas.openxmlformats.org/drawingml/2006/main" name="CERN_temp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ERN_temp" id="{44198663-C804-4280-90B1-B7D0790E5EA1}" vid="{3B8B4BED-CE8D-4236-B861-D788F254EDDD}"/>
    </a:ext>
  </a:extLst>
</a:theme>
</file>

<file path=ppt/theme/theme2.xml><?xml version="1.0" encoding="utf-8"?>
<a:theme xmlns:a="http://schemas.openxmlformats.org/drawingml/2006/main" name="Office Theme">
  <a:themeElements>
    <a:clrScheme name="d0eafb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174190"/>
      </a:accent1>
      <a:accent2>
        <a:srgbClr val="04B9E3"/>
      </a:accent2>
      <a:accent3>
        <a:srgbClr val="D0EAFB"/>
      </a:accent3>
      <a:accent4>
        <a:srgbClr val="706F6F"/>
      </a:accent4>
      <a:accent5>
        <a:srgbClr val="B2D179"/>
      </a:accent5>
      <a:accent6>
        <a:srgbClr val="66A596"/>
      </a:accent6>
      <a:hlink>
        <a:srgbClr val="04B9E4"/>
      </a:hlink>
      <a:folHlink>
        <a:srgbClr val="706E6E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70 years_ppt.potx" id="{D5E0A77F-BC7F-3640-9385-D02AECD97A7B}" vid="{2CAD0740-9F78-A340-B58B-1046D2B81C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23406</TotalTime>
  <Words>652</Words>
  <Application>Microsoft Office PowerPoint</Application>
  <PresentationFormat>Widescreen</PresentationFormat>
  <Paragraphs>146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 Light</vt:lpstr>
      <vt:lpstr>Courier New</vt:lpstr>
      <vt:lpstr>Poppins</vt:lpstr>
      <vt:lpstr>CERN_temp</vt:lpstr>
      <vt:lpstr>Office Theme</vt:lpstr>
      <vt:lpstr>PowerPoint Presentation</vt:lpstr>
      <vt:lpstr>CERN70  Event(s) in Deutschland</vt:lpstr>
      <vt:lpstr>Main themes and topics </vt:lpstr>
      <vt:lpstr>PowerPoint Presentation</vt:lpstr>
      <vt:lpstr>Zeitplanung – CERN70 in Deutschland</vt:lpstr>
      <vt:lpstr>Zentrales Event</vt:lpstr>
      <vt:lpstr>Veranstaltungsort</vt:lpstr>
      <vt:lpstr>Layout - Vorschlag</vt:lpstr>
      <vt:lpstr>Zentrales Event im Futurium – Idee</vt:lpstr>
      <vt:lpstr>Festakt – Idee</vt:lpstr>
      <vt:lpstr>Einladungsliste Festakt (grob, alphabetisch) </vt:lpstr>
      <vt:lpstr>Organisation – Projektteam </vt:lpstr>
      <vt:lpstr>CERN70 in Deutschland Beteiligung der Community</vt:lpstr>
      <vt:lpstr>Offene Fragen / Diskussion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CERN70  Zentrales Event in Deutschland</dc:title>
  <dc:creator>Sascha Schmeling</dc:creator>
  <cp:lastModifiedBy>Sascha Schmeling</cp:lastModifiedBy>
  <cp:revision>69</cp:revision>
  <dcterms:created xsi:type="dcterms:W3CDTF">2023-10-13T13:09:28Z</dcterms:created>
  <dcterms:modified xsi:type="dcterms:W3CDTF">2023-11-23T14:25:34Z</dcterms:modified>
</cp:coreProperties>
</file>