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6"/>
  </p:notesMasterIdLst>
  <p:sldIdLst>
    <p:sldId id="260" r:id="rId3"/>
    <p:sldId id="324" r:id="rId4"/>
    <p:sldId id="344" r:id="rId5"/>
    <p:sldId id="370" r:id="rId6"/>
    <p:sldId id="377" r:id="rId7"/>
    <p:sldId id="321" r:id="rId8"/>
    <p:sldId id="373" r:id="rId9"/>
    <p:sldId id="374" r:id="rId10"/>
    <p:sldId id="375" r:id="rId11"/>
    <p:sldId id="376" r:id="rId12"/>
    <p:sldId id="353" r:id="rId13"/>
    <p:sldId id="279" r:id="rId14"/>
    <p:sldId id="325" r:id="rId15"/>
    <p:sldId id="281" r:id="rId16"/>
    <p:sldId id="357" r:id="rId17"/>
    <p:sldId id="369" r:id="rId18"/>
    <p:sldId id="371" r:id="rId19"/>
    <p:sldId id="349" r:id="rId20"/>
    <p:sldId id="283" r:id="rId21"/>
    <p:sldId id="352" r:id="rId22"/>
    <p:sldId id="354" r:id="rId23"/>
    <p:sldId id="355" r:id="rId24"/>
    <p:sldId id="284" r:id="rId25"/>
    <p:sldId id="285" r:id="rId26"/>
    <p:sldId id="286" r:id="rId27"/>
    <p:sldId id="287" r:id="rId28"/>
    <p:sldId id="288" r:id="rId29"/>
    <p:sldId id="289" r:id="rId30"/>
    <p:sldId id="317" r:id="rId31"/>
    <p:sldId id="350" r:id="rId32"/>
    <p:sldId id="293" r:id="rId33"/>
    <p:sldId id="299" r:id="rId34"/>
    <p:sldId id="300" r:id="rId35"/>
    <p:sldId id="304" r:id="rId36"/>
    <p:sldId id="305" r:id="rId37"/>
    <p:sldId id="351" r:id="rId38"/>
    <p:sldId id="306" r:id="rId39"/>
    <p:sldId id="307" r:id="rId40"/>
    <p:sldId id="309" r:id="rId41"/>
    <p:sldId id="368" r:id="rId42"/>
    <p:sldId id="359" r:id="rId43"/>
    <p:sldId id="360" r:id="rId44"/>
    <p:sldId id="363" r:id="rId45"/>
    <p:sldId id="358" r:id="rId46"/>
    <p:sldId id="361" r:id="rId47"/>
    <p:sldId id="372" r:id="rId48"/>
    <p:sldId id="362" r:id="rId49"/>
    <p:sldId id="364" r:id="rId50"/>
    <p:sldId id="366" r:id="rId51"/>
    <p:sldId id="367" r:id="rId52"/>
    <p:sldId id="319" r:id="rId53"/>
    <p:sldId id="356" r:id="rId54"/>
    <p:sldId id="268" r:id="rId55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8F"/>
    <a:srgbClr val="EB3D00"/>
    <a:srgbClr val="9C5224"/>
    <a:srgbClr val="61D989"/>
    <a:srgbClr val="FF6600"/>
    <a:srgbClr val="FFFFFF"/>
    <a:srgbClr val="157285"/>
    <a:srgbClr val="1D727D"/>
    <a:srgbClr val="168481"/>
    <a:srgbClr val="198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>
      <p:cViewPr varScale="1">
        <p:scale>
          <a:sx n="68" d="100"/>
          <a:sy n="68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80"/>
    </p:cViewPr>
  </p:sorterViewPr>
  <p:notesViewPr>
    <p:cSldViewPr>
      <p:cViewPr varScale="1">
        <p:scale>
          <a:sx n="78" d="100"/>
          <a:sy n="78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E09481A-ABDC-4143-A82B-CBD90D6A8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DD5876-C643-4857-B58E-A79AC87CD1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64A9D5-0B5F-464E-A714-8B35283E03CD}" type="datetimeFigureOut">
              <a:rPr lang="de-DE"/>
              <a:pPr>
                <a:defRPr/>
              </a:pPr>
              <a:t>06.12.2023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E6A5168-F249-4337-814F-48447FE1C4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7CC5976E-40A2-402F-8BD2-3D8F17E6C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27C1B9-ECBD-4CBC-93EC-D014DC0038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162F10-EBC3-49EB-9469-808197CE4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17D08-3B9A-4EDE-B54C-5A5AB350BD3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2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F243A-BD37-4256-A04E-E9BAD58BB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D046EC-2B82-48D7-A221-DF7020799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DB4CA9-F992-426A-B77A-60BFCBA7A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671DA-AB3A-42BD-9655-DDFDEA9FEB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6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04E2D-59C5-4CD5-841E-630443C0F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71EB6-253E-4BEF-B6C8-4B895DB68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ED226-A58A-4CC7-907B-A0EEB09A5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D45E0-C0A6-4BB6-822F-C1DE27A1D8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11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553DE-A430-46C7-AE51-1082CE23B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FB5F1-F9C9-4F18-9453-36FAE7039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A2DF8-15B7-45F7-BFA6-8398A12BC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A0BA-0115-49D2-8B51-1D390E5609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000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92615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6" y="1600203"/>
            <a:ext cx="5392615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4FA01-A7B2-4A86-B157-8A7D5FAD5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57C75-2C9E-4A69-B724-A23D70AE0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BB84D-4214-4838-9574-DD493A9F3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5E18E-74DB-4237-B5CE-2EFAB5E46E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798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43D4B7-33C3-4B29-B958-0BE475B5BA5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F97A9-9FE3-48F4-9FA9-39F3E7B48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CFDF2A-802B-4EFC-9ABB-F1F90BFAA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5A494B-401D-40A7-AFC6-55E425F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0438A-7052-40B1-BC7B-F79E47B49D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394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97923-5C50-4B58-8357-16ED270F2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C0634-85FF-45C1-84DC-84CCA85A7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096D8B-14F4-4724-9EF1-5D6B82552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4CA7-51B7-438E-9EAD-721342C38D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839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24498F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24498F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24498F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rgbClr val="24498F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rgbClr val="2449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292BE-2408-4A78-976B-64AE9E31A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D67E7-C285-4FAF-8051-9C7B1F0B3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F4FFDD-2CA0-4AFB-88D2-D10FF3CB2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80FB-BF85-4308-9483-CC39982173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232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96E26-8D2E-480E-845C-0F7D1D78D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BE764-B591-482E-9D8F-1393219A7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871B3-8CC7-43F2-B64F-78204AB9E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2600-CF9A-4E4A-946E-EC7EF4FD2D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322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24498F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rgbClr val="24498F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rgbClr val="24498F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rgbClr val="24498F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24498F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rgbClr val="24498F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rgbClr val="24498F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rgbClr val="24498F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B1DD24-D009-439F-A53B-7A115464E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18C27F-E608-4D9B-B517-BB2BC0679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C7092F-3FC0-4794-B86A-8BF8DD591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85F2-64C9-4D1D-98D5-57694C4DBD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610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EB43E2-EE6F-46AA-AF19-5AA15DBA9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775890-587E-41D6-888F-20A6C7FB3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C6CE30-51B6-4362-A76D-5AF92C907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C2F2-6CA1-48B2-B5E4-D0ACF19540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3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9A9524-952E-479D-8B89-AE3DCE4B5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1D1DA8-A271-4A7E-8495-0B908FF29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215488-0BAD-4CDE-9889-E2A95196A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DBF1-2B70-4F69-9067-91A0574024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25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54E780-2DC7-4CB4-8027-08D3D9BE5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61CF8-0CE8-47EE-ACE7-7BF0D86DC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D247F-A85A-4783-8208-95021B28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E1AD-4162-4988-A58D-2AC50BE11E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514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60A27-01A1-40E1-848B-7FD6A1C59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DC496C-6E9F-4085-8A6D-182754C97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A7947D-AD66-408C-A4EE-52567EFE9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098E3-7F4B-4D57-A5A1-53CBE34E84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617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6" y="1600203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479C6-1054-4E38-A3D0-CBD30F6AF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BCE06-7D93-4862-8810-3FA4B45A5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120E8-46A4-4A00-A701-6830BEC04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D023-DFD4-4E1C-92DE-845A1A0872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057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1AB173-66A8-4863-A40F-BF2B676AD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95323B-39DE-4F28-A803-C229A4FFF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126BD5-E49A-4217-9E60-2027B2066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CC18C-6567-4868-9868-9710BD23D48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785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8DC51A-83DD-49D0-A1AB-3041D9E32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3D332E-403C-4F62-9281-BED9E7916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1ADE63-7349-4C42-8535-EFE02FAB7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E5586-8C88-4821-9CAF-F1176C66C7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73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11F4C2-3F11-422F-8D76-B2C1B4961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8ABCC4-AFAC-4354-9663-781B31567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B06687-173D-487E-ABFC-655F827BB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D0E32-9588-4BCA-9F5A-51D5252476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608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81253-CB81-4BEC-B005-D4627D540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7207C-3198-4EAE-B3F3-B00E890D3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E988C-224A-45CE-8418-F621AA897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319FC-BAA9-4C73-A871-01A7CE6F68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639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71B32-DCBB-4BC7-9B3A-76FE768CF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27B09-EAB6-4E75-B8DB-C8A9E4BAB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DD8F9-FF48-4710-95B4-9D15D95BE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779F-68BE-44A1-ACAC-658318B15D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932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8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hnrad">
            <a:extLst>
              <a:ext uri="{FF2B5EF4-FFF2-40B4-BE49-F238E27FC236}">
                <a16:creationId xmlns:a16="http://schemas.microsoft.com/office/drawing/2014/main" id="{A02F8602-8949-4A1A-9108-455107BA92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3E0A471-5CE9-4631-B5ED-A6B758EED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03712" y="333375"/>
            <a:ext cx="80786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3DE5A97-8F56-4F0C-B13F-C1DAE28AD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80D5299-5209-4798-946C-9B04EF43E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73B7C3-42B4-4964-874D-6E8B0AF086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F4EAB2-19E3-4E7C-BAA5-6FFC336187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7839FB1-A061-4509-A2C6-813658A675AE}" type="slidenum">
              <a:rPr lang="de-DE" altLang="de-DE"/>
              <a:pPr/>
              <a:t>‹Nr.›</a:t>
            </a:fld>
            <a:endParaRPr lang="de-DE" altLang="de-DE"/>
          </a:p>
        </p:txBody>
      </p:sp>
      <p:graphicFrame>
        <p:nvGraphicFramePr>
          <p:cNvPr id="1032" name="Object 8">
            <a:extLst>
              <a:ext uri="{FF2B5EF4-FFF2-40B4-BE49-F238E27FC236}">
                <a16:creationId xmlns:a16="http://schemas.microsoft.com/office/drawing/2014/main" id="{CBAA889D-73D2-4512-A00D-9F952E6BBEB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94922065"/>
              </p:ext>
            </p:extLst>
          </p:nvPr>
        </p:nvGraphicFramePr>
        <p:xfrm>
          <a:off x="601787" y="333375"/>
          <a:ext cx="2757909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17" imgW="13294043" imgH="3161824" progId="CorelDRAW.Graphic.9">
                  <p:embed/>
                </p:oleObj>
              </mc:Choice>
              <mc:Fallback>
                <p:oleObj name="CorelDRAW" r:id="rId17" imgW="13294043" imgH="3161824" progId="CorelDRAW.Graphic.9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87" y="333375"/>
                        <a:ext cx="2757909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63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74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86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97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hnrad">
            <a:extLst>
              <a:ext uri="{FF2B5EF4-FFF2-40B4-BE49-F238E27FC236}">
                <a16:creationId xmlns:a16="http://schemas.microsoft.com/office/drawing/2014/main" id="{D74B5A3E-AAF8-4113-992C-AD4043B81D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7C2C116D-4D2A-463A-9003-553A68C7A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5720" y="338140"/>
            <a:ext cx="8006680" cy="68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31E7A37-6E70-41CD-8E46-3B412FDA9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80D5299-5209-4798-946C-9B04EF43E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73B7C3-42B4-4964-874D-6E8B0AF086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F4EAB2-19E3-4E7C-BAA5-6FFC336187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5350DE-A0E9-497A-AC8D-637CC2C8B3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aphicFrame>
        <p:nvGraphicFramePr>
          <p:cNvPr id="1032" name="Object 8">
            <a:extLst>
              <a:ext uri="{FF2B5EF4-FFF2-40B4-BE49-F238E27FC236}">
                <a16:creationId xmlns:a16="http://schemas.microsoft.com/office/drawing/2014/main" id="{79327BF1-D109-4B18-B6A9-53CF1F5E200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44046516"/>
              </p:ext>
            </p:extLst>
          </p:nvPr>
        </p:nvGraphicFramePr>
        <p:xfrm>
          <a:off x="601786" y="333375"/>
          <a:ext cx="28448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10" imgW="13294043" imgH="3161824" progId="CorelDRAW.Graphic.9">
                  <p:embed/>
                </p:oleObj>
              </mc:Choice>
              <mc:Fallback>
                <p:oleObj name="CorelDRAW" r:id="rId10" imgW="13294043" imgH="3161824" progId="CorelDRAW.Graphic.9">
                  <p:embed/>
                  <p:pic>
                    <p:nvPicPr>
                      <p:cNvPr id="1032" name="Object 8">
                        <a:extLst>
                          <a:ext uri="{FF2B5EF4-FFF2-40B4-BE49-F238E27FC236}">
                            <a16:creationId xmlns:a16="http://schemas.microsoft.com/office/drawing/2014/main" id="{79327BF1-D109-4B18-B6A9-53CF1F5E2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86" y="333375"/>
                        <a:ext cx="28448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39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bridge.de/" TargetMode="External"/><Relationship Id="rId2" Type="http://schemas.openxmlformats.org/officeDocument/2006/relationships/hyperlink" Target="mailto:friedrich.fix@powerbridge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bias.naber@powerbridge.de" TargetMode="External"/><Relationship Id="rId4" Type="http://schemas.openxmlformats.org/officeDocument/2006/relationships/hyperlink" Target="mailto:thomas.holzapfel@powerbridge.d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oboter">
            <a:extLst>
              <a:ext uri="{FF2B5EF4-FFF2-40B4-BE49-F238E27FC236}">
                <a16:creationId xmlns:a16="http://schemas.microsoft.com/office/drawing/2014/main" id="{52DADBE9-A1E9-4090-AF89-6CA1212B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84288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autobahn">
            <a:extLst>
              <a:ext uri="{FF2B5EF4-FFF2-40B4-BE49-F238E27FC236}">
                <a16:creationId xmlns:a16="http://schemas.microsoft.com/office/drawing/2014/main" id="{DDF68004-95FC-49CF-B411-9CDB5CF1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284288"/>
            <a:ext cx="1228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ISS">
            <a:extLst>
              <a:ext uri="{FF2B5EF4-FFF2-40B4-BE49-F238E27FC236}">
                <a16:creationId xmlns:a16="http://schemas.microsoft.com/office/drawing/2014/main" id="{C0939424-6C97-43F4-8FC6-868973E0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284288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lant-night-gruen">
            <a:extLst>
              <a:ext uri="{FF2B5EF4-FFF2-40B4-BE49-F238E27FC236}">
                <a16:creationId xmlns:a16="http://schemas.microsoft.com/office/drawing/2014/main" id="{0B6392D6-B3A0-4229-9A3A-E2C05ADF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14" y="1284288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sendemast">
            <a:extLst>
              <a:ext uri="{FF2B5EF4-FFF2-40B4-BE49-F238E27FC236}">
                <a16:creationId xmlns:a16="http://schemas.microsoft.com/office/drawing/2014/main" id="{B1931DCB-70A2-47A9-88CF-3D85A705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22" y="1284288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2">
            <a:extLst>
              <a:ext uri="{FF2B5EF4-FFF2-40B4-BE49-F238E27FC236}">
                <a16:creationId xmlns:a16="http://schemas.microsoft.com/office/drawing/2014/main" id="{A6DC3DC0-FD94-E422-1B4D-A79A59D56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440" y="3212976"/>
            <a:ext cx="72965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2449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Tutorial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b="1" dirty="0">
                <a:solidFill>
                  <a:srgbClr val="24498F"/>
                </a:solidFill>
              </a:rPr>
              <a:t>Debugging a MTCA </a:t>
            </a:r>
            <a:r>
              <a:rPr lang="de-DE" altLang="de-DE" sz="4000" b="1" dirty="0" err="1">
                <a:solidFill>
                  <a:srgbClr val="24498F"/>
                </a:solidFill>
              </a:rPr>
              <a:t>system</a:t>
            </a:r>
            <a:endParaRPr kumimoji="0" lang="de-DE" altLang="de-DE" sz="4000" b="1" i="0" u="none" strike="noStrike" kern="1200" cap="none" spc="0" normalizeH="0" baseline="0" noProof="0" dirty="0">
              <a:ln>
                <a:noFill/>
              </a:ln>
              <a:solidFill>
                <a:srgbClr val="2449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b="1" dirty="0">
                <a:solidFill>
                  <a:srgbClr val="24498F"/>
                </a:solidFill>
              </a:rPr>
              <a:t>12th DESY Workshop</a:t>
            </a:r>
            <a:endParaRPr kumimoji="0" lang="de-DE" altLang="de-DE" sz="4000" b="1" i="0" u="none" strike="noStrike" kern="1200" cap="none" spc="0" normalizeH="0" baseline="0" noProof="0" dirty="0">
              <a:ln>
                <a:noFill/>
              </a:ln>
              <a:solidFill>
                <a:srgbClr val="2449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1D05329C-6124-134B-AC62-B6D4DE4C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494" y="5723964"/>
            <a:ext cx="1877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December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2023</a:t>
            </a: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F177C563-BB37-72C8-8E14-D3FFD6F3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380" y="5214461"/>
            <a:ext cx="4557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powerBridge Computer Vertriebs GmbH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2816929"/>
            <a:ext cx="108934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MTCA.0 Rev.3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released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recently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!</a:t>
            </a: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This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tutorial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concentrate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current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available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hardware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only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underway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improved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feature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sets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Tutorial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samples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other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vendors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market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279093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1137310"/>
            <a:ext cx="108934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Without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further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help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Watchout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LEDs on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AMC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Normal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with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experience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Linux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internal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View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PCIe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devices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 Webinterface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GbE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Link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state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PCIe Link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state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Systeminformation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Experienced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MTCA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 Webinterface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configuration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PCIe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setup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setup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command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657350" marR="0" lvl="3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Useful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commands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…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87639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MTCA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visual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BC6E13-8C44-387D-FAE6-D26762D3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8" y="4674870"/>
            <a:ext cx="7388122" cy="17645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9CD8426-12A6-554C-9207-D1A1AFBCEA58}"/>
              </a:ext>
            </a:extLst>
          </p:cNvPr>
          <p:cNvSpPr txBox="1"/>
          <p:nvPr/>
        </p:nvSpPr>
        <p:spPr>
          <a:xfrm>
            <a:off x="1601154" y="4501662"/>
            <a:ext cx="277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error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E396D3A-4CF5-649E-F592-8312F2B78C52}"/>
              </a:ext>
            </a:extLst>
          </p:cNvPr>
          <p:cNvSpPr txBox="1"/>
          <p:nvPr/>
        </p:nvSpPr>
        <p:spPr>
          <a:xfrm>
            <a:off x="4598138" y="2505670"/>
            <a:ext cx="373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Shows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status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Primary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green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Secondary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yellow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401CEFB-A082-13C9-E9DA-520B340E6399}"/>
              </a:ext>
            </a:extLst>
          </p:cNvPr>
          <p:cNvSpPr txBox="1"/>
          <p:nvPr/>
        </p:nvSpPr>
        <p:spPr>
          <a:xfrm>
            <a:off x="9810066" y="2782669"/>
            <a:ext cx="19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Hot Swap LED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B8DCCF5-BA40-3911-ABAA-49011B77C62E}"/>
              </a:ext>
            </a:extLst>
          </p:cNvPr>
          <p:cNvCxnSpPr>
            <a:cxnSpLocks/>
          </p:cNvCxnSpPr>
          <p:nvPr/>
        </p:nvCxnSpPr>
        <p:spPr>
          <a:xfrm flipV="1">
            <a:off x="5586602" y="3429000"/>
            <a:ext cx="0" cy="136706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EB77C81-0619-FCFD-97B3-585B191D7827}"/>
              </a:ext>
            </a:extLst>
          </p:cNvPr>
          <p:cNvCxnSpPr>
            <a:cxnSpLocks/>
          </p:cNvCxnSpPr>
          <p:nvPr/>
        </p:nvCxnSpPr>
        <p:spPr>
          <a:xfrm flipH="1" flipV="1">
            <a:off x="4103370" y="5017770"/>
            <a:ext cx="1304162" cy="13022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545F170-FBF9-E9E8-547E-2E8A23C423D1}"/>
              </a:ext>
            </a:extLst>
          </p:cNvPr>
          <p:cNvCxnSpPr>
            <a:cxnSpLocks/>
          </p:cNvCxnSpPr>
          <p:nvPr/>
        </p:nvCxnSpPr>
        <p:spPr>
          <a:xfrm flipH="1" flipV="1">
            <a:off x="10595610" y="3303270"/>
            <a:ext cx="504062" cy="152155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0D25E72-DABA-9706-0326-734AF1A2FD2A}"/>
              </a:ext>
            </a:extLst>
          </p:cNvPr>
          <p:cNvSpPr/>
          <p:nvPr/>
        </p:nvSpPr>
        <p:spPr>
          <a:xfrm>
            <a:off x="6096000" y="5147993"/>
            <a:ext cx="1013460" cy="304117"/>
          </a:xfrm>
          <a:prstGeom prst="rect">
            <a:avLst/>
          </a:prstGeom>
          <a:solidFill>
            <a:srgbClr val="52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929E81A-94BB-C7F4-ED8C-4BED493D9780}"/>
              </a:ext>
            </a:extLst>
          </p:cNvPr>
          <p:cNvSpPr/>
          <p:nvPr/>
        </p:nvSpPr>
        <p:spPr>
          <a:xfrm>
            <a:off x="5479046" y="5376252"/>
            <a:ext cx="1767574" cy="304117"/>
          </a:xfrm>
          <a:prstGeom prst="rect">
            <a:avLst/>
          </a:prstGeom>
          <a:solidFill>
            <a:srgbClr val="52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EA86839-4DBE-3909-8FB1-54642274ED9E}"/>
              </a:ext>
            </a:extLst>
          </p:cNvPr>
          <p:cNvSpPr/>
          <p:nvPr/>
        </p:nvSpPr>
        <p:spPr>
          <a:xfrm>
            <a:off x="5547647" y="4850686"/>
            <a:ext cx="90000" cy="50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C497830-E4A4-6737-8536-F982E4D257F1}"/>
              </a:ext>
            </a:extLst>
          </p:cNvPr>
          <p:cNvSpPr/>
          <p:nvPr/>
        </p:nvSpPr>
        <p:spPr>
          <a:xfrm>
            <a:off x="5547647" y="5147993"/>
            <a:ext cx="90000" cy="50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471AE6-5ED9-DAF7-3E32-EFD1CF2EAC6C}"/>
              </a:ext>
            </a:extLst>
          </p:cNvPr>
          <p:cNvSpPr/>
          <p:nvPr/>
        </p:nvSpPr>
        <p:spPr>
          <a:xfrm>
            <a:off x="11054672" y="4894045"/>
            <a:ext cx="90000" cy="5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35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MTCA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visual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BC6E13-8C44-387D-FAE6-D26762D3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8" y="4674870"/>
            <a:ext cx="7388122" cy="1764574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0B94E5F-39D3-AB38-30DE-BCE6BDADBCAB}"/>
              </a:ext>
            </a:extLst>
          </p:cNvPr>
          <p:cNvCxnSpPr>
            <a:cxnSpLocks/>
          </p:cNvCxnSpPr>
          <p:nvPr/>
        </p:nvCxnSpPr>
        <p:spPr>
          <a:xfrm flipV="1">
            <a:off x="10912982" y="3785188"/>
            <a:ext cx="0" cy="136706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401CEFB-A082-13C9-E9DA-520B340E6399}"/>
              </a:ext>
            </a:extLst>
          </p:cNvPr>
          <p:cNvSpPr txBox="1"/>
          <p:nvPr/>
        </p:nvSpPr>
        <p:spPr>
          <a:xfrm>
            <a:off x="10020800" y="3159333"/>
            <a:ext cx="19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B8BCC5-157D-1E93-D068-A1B5A7652CEC}"/>
              </a:ext>
            </a:extLst>
          </p:cNvPr>
          <p:cNvSpPr txBox="1"/>
          <p:nvPr/>
        </p:nvSpPr>
        <p:spPr>
          <a:xfrm>
            <a:off x="1144143" y="1712883"/>
            <a:ext cx="72111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*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Indicator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 FRU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detected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presence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4 PM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Indicates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presence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2 CU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Indicates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presence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12 AMC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Green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 valid FRU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FRU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blinks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IPMI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communikation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FRU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data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queried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LED on: FRU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detected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and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ready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operation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8132D6-7396-3914-BFA2-FCF0F4866436}"/>
              </a:ext>
            </a:extLst>
          </p:cNvPr>
          <p:cNvSpPr/>
          <p:nvPr/>
        </p:nvSpPr>
        <p:spPr>
          <a:xfrm>
            <a:off x="6096000" y="5147993"/>
            <a:ext cx="1013460" cy="304117"/>
          </a:xfrm>
          <a:prstGeom prst="rect">
            <a:avLst/>
          </a:prstGeom>
          <a:solidFill>
            <a:srgbClr val="52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43CC98-67B9-E32B-1C50-988E6F0F769A}"/>
              </a:ext>
            </a:extLst>
          </p:cNvPr>
          <p:cNvSpPr/>
          <p:nvPr/>
        </p:nvSpPr>
        <p:spPr>
          <a:xfrm>
            <a:off x="5479046" y="5376252"/>
            <a:ext cx="1767574" cy="304117"/>
          </a:xfrm>
          <a:prstGeom prst="rect">
            <a:avLst/>
          </a:prstGeom>
          <a:solidFill>
            <a:srgbClr val="52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965842D-25CD-520C-BCF5-7FADADAA76B8}"/>
              </a:ext>
            </a:extLst>
          </p:cNvPr>
          <p:cNvSpPr/>
          <p:nvPr/>
        </p:nvSpPr>
        <p:spPr>
          <a:xfrm>
            <a:off x="10026825" y="518332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C54732-E1B2-20F2-8038-3F4E10EF48B9}"/>
              </a:ext>
            </a:extLst>
          </p:cNvPr>
          <p:cNvSpPr/>
          <p:nvPr/>
        </p:nvSpPr>
        <p:spPr>
          <a:xfrm>
            <a:off x="10253229" y="518332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36E1280-CAA9-9398-F61A-1AFA351EB349}"/>
              </a:ext>
            </a:extLst>
          </p:cNvPr>
          <p:cNvSpPr/>
          <p:nvPr/>
        </p:nvSpPr>
        <p:spPr>
          <a:xfrm>
            <a:off x="10912373" y="529188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D56523-3B83-E2E3-60B3-418257F58EED}"/>
              </a:ext>
            </a:extLst>
          </p:cNvPr>
          <p:cNvSpPr/>
          <p:nvPr/>
        </p:nvSpPr>
        <p:spPr>
          <a:xfrm>
            <a:off x="10704512" y="529188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403649B-8F45-B3C8-7FCE-B6730C8CE2ED}"/>
              </a:ext>
            </a:extLst>
          </p:cNvPr>
          <p:cNvSpPr/>
          <p:nvPr/>
        </p:nvSpPr>
        <p:spPr>
          <a:xfrm>
            <a:off x="10600582" y="529188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C85865E-845B-A5DC-73F1-C0EA06A662D0}"/>
              </a:ext>
            </a:extLst>
          </p:cNvPr>
          <p:cNvSpPr/>
          <p:nvPr/>
        </p:nvSpPr>
        <p:spPr>
          <a:xfrm>
            <a:off x="10819630" y="519094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954C9D7-DF34-AE57-61B3-A1F569EAEDC4}"/>
              </a:ext>
            </a:extLst>
          </p:cNvPr>
          <p:cNvSpPr txBox="1"/>
          <p:nvPr/>
        </p:nvSpPr>
        <p:spPr>
          <a:xfrm>
            <a:off x="335360" y="6439444"/>
            <a:ext cx="2837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FRU stands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b="1" dirty="0">
                <a:solidFill>
                  <a:srgbClr val="24498F"/>
                </a:solidFill>
              </a:rPr>
              <a:t>F</a:t>
            </a:r>
            <a:r>
              <a:rPr lang="de-DE" sz="1200" dirty="0"/>
              <a:t>ield </a:t>
            </a:r>
            <a:r>
              <a:rPr lang="de-DE" sz="1200" b="1" dirty="0" err="1">
                <a:solidFill>
                  <a:srgbClr val="24498F"/>
                </a:solidFill>
              </a:rPr>
              <a:t>r</a:t>
            </a:r>
            <a:r>
              <a:rPr lang="de-DE" sz="1200" dirty="0" err="1"/>
              <a:t>eplaceable</a:t>
            </a:r>
            <a:r>
              <a:rPr lang="de-DE" sz="1200" dirty="0"/>
              <a:t> </a:t>
            </a:r>
            <a:r>
              <a:rPr lang="de-DE" sz="1200" b="1" dirty="0" err="1">
                <a:solidFill>
                  <a:srgbClr val="24498F"/>
                </a:solidFill>
              </a:rPr>
              <a:t>u</a:t>
            </a:r>
            <a:r>
              <a:rPr lang="de-DE" sz="1200" dirty="0" err="1"/>
              <a:t>nit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9215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MTCA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visual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BC6E13-8C44-387D-FAE6-D26762D3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8" y="4674870"/>
            <a:ext cx="7388122" cy="1764574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4E2F22D-5FA4-6878-54F3-2730EE7531F8}"/>
              </a:ext>
            </a:extLst>
          </p:cNvPr>
          <p:cNvCxnSpPr>
            <a:cxnSpLocks/>
          </p:cNvCxnSpPr>
          <p:nvPr/>
        </p:nvCxnSpPr>
        <p:spPr>
          <a:xfrm flipH="1" flipV="1">
            <a:off x="3585029" y="3510914"/>
            <a:ext cx="5744535" cy="191561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E396D3A-4CF5-649E-F592-8312F2B78C52}"/>
              </a:ext>
            </a:extLst>
          </p:cNvPr>
          <p:cNvSpPr txBox="1"/>
          <p:nvPr/>
        </p:nvSpPr>
        <p:spPr>
          <a:xfrm>
            <a:off x="1942603" y="2977754"/>
            <a:ext cx="19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PCIe Link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6A97D9-D751-C6C1-146D-577D9A696B31}"/>
              </a:ext>
            </a:extLst>
          </p:cNvPr>
          <p:cNvSpPr txBox="1"/>
          <p:nvPr/>
        </p:nvSpPr>
        <p:spPr>
          <a:xfrm>
            <a:off x="4598138" y="1674674"/>
            <a:ext cx="6377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PCIe Link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existing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PCIe Link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Slowly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blinking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(PCIe Gen.1)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Fast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blinking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(PCIe Gen.2)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Constant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green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light (PCIe Gen.3)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454E57B-ADE3-7C20-9E9F-9375171E2C7D}"/>
              </a:ext>
            </a:extLst>
          </p:cNvPr>
          <p:cNvSpPr/>
          <p:nvPr/>
        </p:nvSpPr>
        <p:spPr>
          <a:xfrm>
            <a:off x="6096000" y="5147993"/>
            <a:ext cx="1013460" cy="304117"/>
          </a:xfrm>
          <a:prstGeom prst="rect">
            <a:avLst/>
          </a:prstGeom>
          <a:solidFill>
            <a:srgbClr val="52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37E0321-F386-54EC-838A-FEDAA3F92AE2}"/>
              </a:ext>
            </a:extLst>
          </p:cNvPr>
          <p:cNvSpPr/>
          <p:nvPr/>
        </p:nvSpPr>
        <p:spPr>
          <a:xfrm>
            <a:off x="5479046" y="5376252"/>
            <a:ext cx="1767574" cy="304117"/>
          </a:xfrm>
          <a:prstGeom prst="rect">
            <a:avLst/>
          </a:prstGeom>
          <a:solidFill>
            <a:srgbClr val="52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BA97FD5-CC23-2768-953C-C45B0CBB8332}"/>
              </a:ext>
            </a:extLst>
          </p:cNvPr>
          <p:cNvSpPr/>
          <p:nvPr/>
        </p:nvSpPr>
        <p:spPr>
          <a:xfrm>
            <a:off x="9502144" y="558107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A1DA0BF-934B-01FF-9F93-7392E01D3FA1}"/>
              </a:ext>
            </a:extLst>
          </p:cNvPr>
          <p:cNvSpPr/>
          <p:nvPr/>
        </p:nvSpPr>
        <p:spPr>
          <a:xfrm>
            <a:off x="10687097" y="5581069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D2B32C7-9D63-31E2-D90A-FFD2F27080C4}"/>
              </a:ext>
            </a:extLst>
          </p:cNvPr>
          <p:cNvSpPr/>
          <p:nvPr/>
        </p:nvSpPr>
        <p:spPr>
          <a:xfrm>
            <a:off x="10200456" y="558217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16B9A64-594B-80E4-6634-DC52DB5861C2}"/>
              </a:ext>
            </a:extLst>
          </p:cNvPr>
          <p:cNvSpPr/>
          <p:nvPr/>
        </p:nvSpPr>
        <p:spPr>
          <a:xfrm>
            <a:off x="10362127" y="5582177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EE56C28-C453-910D-2D4D-94D2AB45D802}"/>
              </a:ext>
            </a:extLst>
          </p:cNvPr>
          <p:cNvSpPr/>
          <p:nvPr/>
        </p:nvSpPr>
        <p:spPr>
          <a:xfrm>
            <a:off x="10026825" y="518332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6DA9E5C-87B8-B532-9580-C3208ABBDFF9}"/>
              </a:ext>
            </a:extLst>
          </p:cNvPr>
          <p:cNvSpPr/>
          <p:nvPr/>
        </p:nvSpPr>
        <p:spPr>
          <a:xfrm>
            <a:off x="10253229" y="518332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68CEA1D-B4E7-6DD5-3515-5AA7F0C280D0}"/>
              </a:ext>
            </a:extLst>
          </p:cNvPr>
          <p:cNvSpPr/>
          <p:nvPr/>
        </p:nvSpPr>
        <p:spPr>
          <a:xfrm>
            <a:off x="10912373" y="529188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366C959-E05B-CA7B-EADE-5F03FDE94C1C}"/>
              </a:ext>
            </a:extLst>
          </p:cNvPr>
          <p:cNvSpPr/>
          <p:nvPr/>
        </p:nvSpPr>
        <p:spPr>
          <a:xfrm>
            <a:off x="10704512" y="529188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69E2F94-D4D5-3932-4757-376AAC0FE4F5}"/>
              </a:ext>
            </a:extLst>
          </p:cNvPr>
          <p:cNvSpPr/>
          <p:nvPr/>
        </p:nvSpPr>
        <p:spPr>
          <a:xfrm>
            <a:off x="10600582" y="5291888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5417EB-EF76-BBAC-B69E-3E058E41292A}"/>
              </a:ext>
            </a:extLst>
          </p:cNvPr>
          <p:cNvSpPr/>
          <p:nvPr/>
        </p:nvSpPr>
        <p:spPr>
          <a:xfrm>
            <a:off x="10819630" y="519094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7E62AAF-BA87-B83A-9E1D-BF8889FB6E01}"/>
              </a:ext>
            </a:extLst>
          </p:cNvPr>
          <p:cNvSpPr/>
          <p:nvPr/>
        </p:nvSpPr>
        <p:spPr>
          <a:xfrm>
            <a:off x="5547647" y="4850686"/>
            <a:ext cx="90000" cy="50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MTCA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visual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CD8426-12A6-554C-9207-D1A1AFBCEA58}"/>
              </a:ext>
            </a:extLst>
          </p:cNvPr>
          <p:cNvSpPr txBox="1"/>
          <p:nvPr/>
        </p:nvSpPr>
        <p:spPr>
          <a:xfrm>
            <a:off x="7333173" y="3959255"/>
            <a:ext cx="27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 (SATA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activity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E396D3A-4CF5-649E-F592-8312F2B78C52}"/>
              </a:ext>
            </a:extLst>
          </p:cNvPr>
          <p:cNvSpPr txBox="1"/>
          <p:nvPr/>
        </p:nvSpPr>
        <p:spPr>
          <a:xfrm>
            <a:off x="4439816" y="3312924"/>
            <a:ext cx="292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OK 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Shows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status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AMC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401CEFB-A082-13C9-E9DA-520B340E6399}"/>
              </a:ext>
            </a:extLst>
          </p:cNvPr>
          <p:cNvSpPr txBox="1"/>
          <p:nvPr/>
        </p:nvSpPr>
        <p:spPr>
          <a:xfrm>
            <a:off x="9624392" y="3429000"/>
            <a:ext cx="19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Hot Swap LED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7A9A4C-58D9-C89C-6883-89E9663B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4" y="5121216"/>
            <a:ext cx="6793820" cy="1224079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545F170-FBF9-E9E8-547E-2E8A23C423D1}"/>
              </a:ext>
            </a:extLst>
          </p:cNvPr>
          <p:cNvCxnSpPr>
            <a:cxnSpLocks/>
          </p:cNvCxnSpPr>
          <p:nvPr/>
        </p:nvCxnSpPr>
        <p:spPr>
          <a:xfrm flipH="1" flipV="1">
            <a:off x="10351873" y="3779457"/>
            <a:ext cx="551008" cy="152175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B8DCCF5-BA40-3911-ABAA-49011B77C62E}"/>
              </a:ext>
            </a:extLst>
          </p:cNvPr>
          <p:cNvCxnSpPr>
            <a:cxnSpLocks/>
          </p:cNvCxnSpPr>
          <p:nvPr/>
        </p:nvCxnSpPr>
        <p:spPr>
          <a:xfrm flipV="1">
            <a:off x="5735960" y="3994578"/>
            <a:ext cx="0" cy="136706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EA86839-4DBE-3909-8FB1-54642274ED9E}"/>
              </a:ext>
            </a:extLst>
          </p:cNvPr>
          <p:cNvSpPr/>
          <p:nvPr/>
        </p:nvSpPr>
        <p:spPr>
          <a:xfrm>
            <a:off x="5706443" y="5379568"/>
            <a:ext cx="90000" cy="50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F37012-ABD5-7720-A054-8589D3F4BD46}"/>
              </a:ext>
            </a:extLst>
          </p:cNvPr>
          <p:cNvSpPr txBox="1"/>
          <p:nvPr/>
        </p:nvSpPr>
        <p:spPr>
          <a:xfrm>
            <a:off x="2135560" y="5410084"/>
            <a:ext cx="277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WD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Watchdog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error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EB77C81-0619-FCFD-97B3-585B191D7827}"/>
              </a:ext>
            </a:extLst>
          </p:cNvPr>
          <p:cNvCxnSpPr>
            <a:cxnSpLocks/>
          </p:cNvCxnSpPr>
          <p:nvPr/>
        </p:nvCxnSpPr>
        <p:spPr>
          <a:xfrm flipH="1" flipV="1">
            <a:off x="4151784" y="5668414"/>
            <a:ext cx="1304162" cy="13022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9FE54A2-81DE-8E43-1F59-29B7FD916A41}"/>
              </a:ext>
            </a:extLst>
          </p:cNvPr>
          <p:cNvSpPr/>
          <p:nvPr/>
        </p:nvSpPr>
        <p:spPr>
          <a:xfrm>
            <a:off x="7324664" y="5370962"/>
            <a:ext cx="83457" cy="782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DB73DBB-CDDA-A29C-F97C-040079F86D8F}"/>
              </a:ext>
            </a:extLst>
          </p:cNvPr>
          <p:cNvCxnSpPr>
            <a:cxnSpLocks/>
          </p:cNvCxnSpPr>
          <p:nvPr/>
        </p:nvCxnSpPr>
        <p:spPr>
          <a:xfrm flipV="1">
            <a:off x="7392144" y="4293096"/>
            <a:ext cx="762565" cy="105058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5B7757E1-F3EC-F06A-9A80-1FE7800E92B6}"/>
              </a:ext>
            </a:extLst>
          </p:cNvPr>
          <p:cNvSpPr/>
          <p:nvPr/>
        </p:nvSpPr>
        <p:spPr>
          <a:xfrm>
            <a:off x="10902881" y="5384822"/>
            <a:ext cx="90000" cy="5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2712C7-7D3E-689A-DC80-D0D8F11AAE62}"/>
              </a:ext>
            </a:extLst>
          </p:cNvPr>
          <p:cNvSpPr/>
          <p:nvPr/>
        </p:nvSpPr>
        <p:spPr>
          <a:xfrm>
            <a:off x="5556115" y="5798637"/>
            <a:ext cx="90000" cy="50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6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MTCA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visual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04155C-6678-E926-0067-378B887AD41C}"/>
              </a:ext>
            </a:extLst>
          </p:cNvPr>
          <p:cNvSpPr txBox="1"/>
          <p:nvPr/>
        </p:nvSpPr>
        <p:spPr>
          <a:xfrm>
            <a:off x="1144143" y="1712883"/>
            <a:ext cx="721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Inspect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front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carefully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signs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Blue HS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must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OFF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FRU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Usually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green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proper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functions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4E76E7-E3B8-5BFF-64F5-0D131BBC3149}"/>
              </a:ext>
            </a:extLst>
          </p:cNvPr>
          <p:cNvSpPr txBox="1"/>
          <p:nvPr/>
        </p:nvSpPr>
        <p:spPr>
          <a:xfrm>
            <a:off x="9624392" y="3429000"/>
            <a:ext cx="19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Hot Swap LED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232D27-27BA-8316-365D-5856F417C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4" y="5121216"/>
            <a:ext cx="6793820" cy="1224079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45E873A-E325-2A5E-D61C-61EC7D9E7C01}"/>
              </a:ext>
            </a:extLst>
          </p:cNvPr>
          <p:cNvCxnSpPr>
            <a:cxnSpLocks/>
          </p:cNvCxnSpPr>
          <p:nvPr/>
        </p:nvCxnSpPr>
        <p:spPr>
          <a:xfrm flipH="1" flipV="1">
            <a:off x="10351873" y="3779457"/>
            <a:ext cx="551008" cy="152175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27206E11-BE0D-384C-E088-0D4C591990B2}"/>
              </a:ext>
            </a:extLst>
          </p:cNvPr>
          <p:cNvSpPr/>
          <p:nvPr/>
        </p:nvSpPr>
        <p:spPr>
          <a:xfrm>
            <a:off x="5706443" y="5379568"/>
            <a:ext cx="90000" cy="50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D7EB4B-F3FF-0AE0-ED9B-7BCA563BD7C0}"/>
              </a:ext>
            </a:extLst>
          </p:cNvPr>
          <p:cNvSpPr txBox="1"/>
          <p:nvPr/>
        </p:nvSpPr>
        <p:spPr>
          <a:xfrm>
            <a:off x="4439816" y="3312924"/>
            <a:ext cx="292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OK 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Shows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status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AMC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9896247-35AF-A683-9D3F-4AAC928F0EDE}"/>
              </a:ext>
            </a:extLst>
          </p:cNvPr>
          <p:cNvCxnSpPr>
            <a:cxnSpLocks/>
          </p:cNvCxnSpPr>
          <p:nvPr/>
        </p:nvCxnSpPr>
        <p:spPr>
          <a:xfrm flipV="1">
            <a:off x="5735960" y="3994578"/>
            <a:ext cx="0" cy="136706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5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MTCA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visual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04155C-6678-E926-0067-378B887AD41C}"/>
              </a:ext>
            </a:extLst>
          </p:cNvPr>
          <p:cNvSpPr txBox="1"/>
          <p:nvPr/>
        </p:nvSpPr>
        <p:spPr>
          <a:xfrm>
            <a:off x="1144143" y="1712883"/>
            <a:ext cx="7211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Inspect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front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carefully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signs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LED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indicates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suspicious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condition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Refer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manual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AMC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Yellow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other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colour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LED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activity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signs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case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doubt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refer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manual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AMC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FC4759E-FDAE-141F-8547-F03DA537AD10}"/>
              </a:ext>
            </a:extLst>
          </p:cNvPr>
          <p:cNvSpPr txBox="1"/>
          <p:nvPr/>
        </p:nvSpPr>
        <p:spPr>
          <a:xfrm>
            <a:off x="7333173" y="3959255"/>
            <a:ext cx="27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 (SATA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activity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52406B-4918-DFD7-7D58-5F6612F05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4" y="5121216"/>
            <a:ext cx="6793820" cy="122407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2FE5056-C0C1-605F-6A85-EAB26141DFB3}"/>
              </a:ext>
            </a:extLst>
          </p:cNvPr>
          <p:cNvSpPr/>
          <p:nvPr/>
        </p:nvSpPr>
        <p:spPr>
          <a:xfrm>
            <a:off x="5706443" y="5379568"/>
            <a:ext cx="90000" cy="50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12B750-1D80-0E48-C59E-61E01A25994C}"/>
              </a:ext>
            </a:extLst>
          </p:cNvPr>
          <p:cNvSpPr txBox="1"/>
          <p:nvPr/>
        </p:nvSpPr>
        <p:spPr>
          <a:xfrm>
            <a:off x="2135560" y="5410084"/>
            <a:ext cx="277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WD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Watchdog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indicates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error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A30F691-4D0B-1580-1DAD-F90C30C69014}"/>
              </a:ext>
            </a:extLst>
          </p:cNvPr>
          <p:cNvCxnSpPr>
            <a:cxnSpLocks/>
          </p:cNvCxnSpPr>
          <p:nvPr/>
        </p:nvCxnSpPr>
        <p:spPr>
          <a:xfrm flipH="1" flipV="1">
            <a:off x="4341953" y="5603032"/>
            <a:ext cx="1304162" cy="13022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6B65418-07D1-B94C-189F-17AA7397CF5D}"/>
              </a:ext>
            </a:extLst>
          </p:cNvPr>
          <p:cNvSpPr/>
          <p:nvPr/>
        </p:nvSpPr>
        <p:spPr>
          <a:xfrm>
            <a:off x="7324664" y="5370962"/>
            <a:ext cx="83457" cy="782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F06F40F-6934-CDFC-ABBC-CC865125F5CE}"/>
              </a:ext>
            </a:extLst>
          </p:cNvPr>
          <p:cNvCxnSpPr>
            <a:cxnSpLocks/>
          </p:cNvCxnSpPr>
          <p:nvPr/>
        </p:nvCxnSpPr>
        <p:spPr>
          <a:xfrm flipV="1">
            <a:off x="7392144" y="4293096"/>
            <a:ext cx="762565" cy="105058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7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B1C74F-50A2-8FF3-E36D-69193204A3E3}"/>
              </a:ext>
            </a:extLst>
          </p:cNvPr>
          <p:cNvSpPr txBox="1"/>
          <p:nvPr/>
        </p:nvSpPr>
        <p:spPr>
          <a:xfrm>
            <a:off x="695400" y="1628800"/>
            <a:ext cx="75608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</a:rPr>
              <a:t>Browserinterface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Access via LAN (192.168.1.41)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Password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protected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General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incl. LAN and PCIe Switch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Debug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Flags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endParaRPr lang="de-DE" sz="240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JAVA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based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tool</a:t>
            </a: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Access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sensordata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FRU Information, Power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 </a:t>
            </a:r>
            <a:r>
              <a:rPr lang="de-DE" sz="2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</a:t>
            </a:r>
            <a: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interface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Terminalprogram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USB-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-Serial (19200, 8, N, 1)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 (192.168.1.41)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Software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tools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0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FC0984-8F14-35AE-5D8F-0253097FA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124744"/>
            <a:ext cx="993540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7">
            <a:extLst>
              <a:ext uri="{FF2B5EF4-FFF2-40B4-BE49-F238E27FC236}">
                <a16:creationId xmlns:a16="http://schemas.microsoft.com/office/drawing/2014/main" id="{E741073D-08C2-418D-A950-F360EF7D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79" y="1291431"/>
            <a:ext cx="8707438" cy="317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years in the market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Privately owned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30+ years VME experience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Own lab and integration facilities 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powerBridge has delivered over 6.000 systems and 30.000 VME boards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PICMG member, actively working on MTCA Next Gen specification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 9001:2015 and 14001:2015 approved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101" name="Text Box 23">
            <a:extLst>
              <a:ext uri="{FF2B5EF4-FFF2-40B4-BE49-F238E27FC236}">
                <a16:creationId xmlns:a16="http://schemas.microsoft.com/office/drawing/2014/main" id="{335698C3-4FCB-45CB-956D-616E6B16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4" y="384681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2449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a Glance</a:t>
            </a:r>
          </a:p>
        </p:txBody>
      </p:sp>
      <p:pic>
        <p:nvPicPr>
          <p:cNvPr id="4102" name="Picture 25">
            <a:extLst>
              <a:ext uri="{FF2B5EF4-FFF2-40B4-BE49-F238E27FC236}">
                <a16:creationId xmlns:a16="http://schemas.microsoft.com/office/drawing/2014/main" id="{C49F7CCD-A943-454A-98F4-5C6C6694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4069147"/>
            <a:ext cx="1431355" cy="143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Grafik 7">
            <a:extLst>
              <a:ext uri="{FF2B5EF4-FFF2-40B4-BE49-F238E27FC236}">
                <a16:creationId xmlns:a16="http://schemas.microsoft.com/office/drawing/2014/main" id="{93EA58FA-ABC8-4F99-BA64-671D1D6F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255588"/>
            <a:ext cx="21351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786E50-0B10-FEDE-A6F5-3ECC7331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169876"/>
            <a:ext cx="9971773" cy="5688124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39FBBD1-E829-8034-EC97-F6DCF850EE7A}"/>
              </a:ext>
            </a:extLst>
          </p:cNvPr>
          <p:cNvCxnSpPr/>
          <p:nvPr/>
        </p:nvCxnSpPr>
        <p:spPr>
          <a:xfrm>
            <a:off x="1415480" y="2060848"/>
            <a:ext cx="93610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7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68AEBC-7C4A-342A-E8CD-EFEADFC6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78" y="1124744"/>
            <a:ext cx="10050894" cy="5733256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7EC883B-B795-3486-D665-E82D950BFD3B}"/>
              </a:ext>
            </a:extLst>
          </p:cNvPr>
          <p:cNvCxnSpPr>
            <a:cxnSpLocks/>
          </p:cNvCxnSpPr>
          <p:nvPr/>
        </p:nvCxnSpPr>
        <p:spPr>
          <a:xfrm flipH="1">
            <a:off x="7824192" y="3212976"/>
            <a:ext cx="720080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2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6989C1-A501-FFBC-D6AC-F490430B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78" y="1124744"/>
            <a:ext cx="10050894" cy="573325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64205C1-AA6C-675F-9091-B3A5AC985FC1}"/>
              </a:ext>
            </a:extLst>
          </p:cNvPr>
          <p:cNvCxnSpPr>
            <a:cxnSpLocks/>
          </p:cNvCxnSpPr>
          <p:nvPr/>
        </p:nvCxnSpPr>
        <p:spPr>
          <a:xfrm flipH="1">
            <a:off x="5807968" y="3456628"/>
            <a:ext cx="864096" cy="6512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0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79E3110-456F-F743-A32D-E417A654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59EFC6-5A0B-EA43-5887-080D306D9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4" y="1124744"/>
            <a:ext cx="10061782" cy="5733256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7693907B-CE9A-B178-0F33-215F91C0A29F}"/>
              </a:ext>
            </a:extLst>
          </p:cNvPr>
          <p:cNvCxnSpPr/>
          <p:nvPr/>
        </p:nvCxnSpPr>
        <p:spPr>
          <a:xfrm>
            <a:off x="1199456" y="3717032"/>
            <a:ext cx="93610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0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4DFB46B-B68F-7AAE-2EF9-1ACEA405B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4" y="1124744"/>
            <a:ext cx="10061782" cy="573325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A06A479-1D87-BA67-B16C-E0AAC108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50C62D73-561F-7972-583D-C45D8A6E39A2}"/>
              </a:ext>
            </a:extLst>
          </p:cNvPr>
          <p:cNvCxnSpPr/>
          <p:nvPr/>
        </p:nvCxnSpPr>
        <p:spPr>
          <a:xfrm>
            <a:off x="1199456" y="3717032"/>
            <a:ext cx="93610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45FAFD-E10D-DCEB-F01B-20714831B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4" y="1124744"/>
            <a:ext cx="10061782" cy="573325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23ADD75-9DA3-062E-4DC1-ACD6AD77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5CE87B2-D3FD-C4E3-DB3C-D390AF688FAB}"/>
              </a:ext>
            </a:extLst>
          </p:cNvPr>
          <p:cNvCxnSpPr/>
          <p:nvPr/>
        </p:nvCxnSpPr>
        <p:spPr>
          <a:xfrm>
            <a:off x="1199456" y="4077072"/>
            <a:ext cx="93610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4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98EE85D-C890-FB8D-1C5B-0164D0A2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4" y="1124744"/>
            <a:ext cx="10061782" cy="573325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DCA41B3-3181-0CF1-043B-518818D1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075A5CF7-07A0-9CF5-772F-13C5F368E713}"/>
              </a:ext>
            </a:extLst>
          </p:cNvPr>
          <p:cNvCxnSpPr/>
          <p:nvPr/>
        </p:nvCxnSpPr>
        <p:spPr>
          <a:xfrm>
            <a:off x="1271464" y="3992508"/>
            <a:ext cx="93610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48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0F5DFA-ECD2-DD8A-DB7C-45B4B803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ED88F1-A6A1-217A-7434-33CCEE5A3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090260"/>
            <a:ext cx="10122302" cy="57677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375A2E3-756F-608D-D7FE-2C9DD1F51489}"/>
              </a:ext>
            </a:extLst>
          </p:cNvPr>
          <p:cNvSpPr txBox="1"/>
          <p:nvPr/>
        </p:nvSpPr>
        <p:spPr>
          <a:xfrm>
            <a:off x="8544272" y="3789464"/>
            <a:ext cx="277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Current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version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2.23.5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March 2023!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1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B7E3004-AE95-6616-E99E-9815588B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Browserinterface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6724A5-53AB-733B-CFA2-B71DC970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079738"/>
            <a:ext cx="10272464" cy="5778261"/>
          </a:xfrm>
          <a:prstGeom prst="rect">
            <a:avLst/>
          </a:prstGeom>
        </p:spPr>
      </p:pic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6FB790E0-2C12-BA6E-CBA8-B59E88313AC8}"/>
              </a:ext>
            </a:extLst>
          </p:cNvPr>
          <p:cNvCxnSpPr>
            <a:cxnSpLocks/>
          </p:cNvCxnSpPr>
          <p:nvPr/>
        </p:nvCxnSpPr>
        <p:spPr>
          <a:xfrm flipH="1" flipV="1">
            <a:off x="4223792" y="3676110"/>
            <a:ext cx="1080120" cy="5855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8965A1D-BFC1-EFE4-FEA3-AE8763461E55}"/>
              </a:ext>
            </a:extLst>
          </p:cNvPr>
          <p:cNvCxnSpPr>
            <a:cxnSpLocks/>
          </p:cNvCxnSpPr>
          <p:nvPr/>
        </p:nvCxnSpPr>
        <p:spPr>
          <a:xfrm>
            <a:off x="1055440" y="4581128"/>
            <a:ext cx="1296144" cy="4225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8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F23C8-6C07-27CE-9DAA-A8C62E61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Systeminformation/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History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EA3899-FDEE-FB09-D991-4A99F759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871418"/>
            <a:ext cx="6816080" cy="59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4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Kreise">
            <a:extLst>
              <a:ext uri="{FF2B5EF4-FFF2-40B4-BE49-F238E27FC236}">
                <a16:creationId xmlns:a16="http://schemas.microsoft.com/office/drawing/2014/main" id="{9D57CCEF-3BC7-456D-9CA1-6050CECF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6" y="2116621"/>
            <a:ext cx="10308521" cy="353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Object 8">
            <a:extLst>
              <a:ext uri="{FF2B5EF4-FFF2-40B4-BE49-F238E27FC236}">
                <a16:creationId xmlns:a16="http://schemas.microsoft.com/office/drawing/2014/main" id="{A9DF6FE4-6772-4C5A-B867-05855E820E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2848" y="2829743"/>
          <a:ext cx="3274291" cy="76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5" imgW="13294043" imgH="3161824" progId="CorelDRAW.Graphic.9">
                  <p:embed/>
                </p:oleObj>
              </mc:Choice>
              <mc:Fallback>
                <p:oleObj name="CorelDRAW" r:id="rId5" imgW="13294043" imgH="3161824" progId="CorelDRAW.Graphic.9">
                  <p:embed/>
                  <p:pic>
                    <p:nvPicPr>
                      <p:cNvPr id="5124" name="Object 8">
                        <a:extLst>
                          <a:ext uri="{FF2B5EF4-FFF2-40B4-BE49-F238E27FC236}">
                            <a16:creationId xmlns:a16="http://schemas.microsoft.com/office/drawing/2014/main" id="{A9DF6FE4-6772-4C5A-B867-05855E820E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848" y="2829743"/>
                        <a:ext cx="3274291" cy="763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B80F8F9-54E9-4A55-999A-0ABEFC0423F5}"/>
              </a:ext>
            </a:extLst>
          </p:cNvPr>
          <p:cNvGrpSpPr/>
          <p:nvPr/>
        </p:nvGrpSpPr>
        <p:grpSpPr>
          <a:xfrm>
            <a:off x="2620635" y="1472014"/>
            <a:ext cx="1440000" cy="2058523"/>
            <a:chOff x="2628878" y="1096952"/>
            <a:chExt cx="1440000" cy="2040756"/>
          </a:xfrm>
        </p:grpSpPr>
        <p:sp>
          <p:nvSpPr>
            <p:cNvPr id="5146" name="Text Box 21">
              <a:extLst>
                <a:ext uri="{FF2B5EF4-FFF2-40B4-BE49-F238E27FC236}">
                  <a16:creationId xmlns:a16="http://schemas.microsoft.com/office/drawing/2014/main" id="{1C717571-2F6F-4E08-B8E1-B26723F6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874" y="2491377"/>
              <a:ext cx="13516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Industrial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Automation</a:t>
              </a: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DA22721-CF4A-4AB9-BDE8-75DB4F635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8878" y="1096952"/>
              <a:ext cx="1440000" cy="1440000"/>
            </a:xfrm>
            <a:prstGeom prst="ellipse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4A2B9EA-9D92-4F87-84C7-4E5C79563D6E}"/>
              </a:ext>
            </a:extLst>
          </p:cNvPr>
          <p:cNvGrpSpPr/>
          <p:nvPr/>
        </p:nvGrpSpPr>
        <p:grpSpPr>
          <a:xfrm>
            <a:off x="5376000" y="733280"/>
            <a:ext cx="1440000" cy="1817627"/>
            <a:chOff x="5662070" y="415198"/>
            <a:chExt cx="1440000" cy="1817627"/>
          </a:xfrm>
        </p:grpSpPr>
        <p:sp>
          <p:nvSpPr>
            <p:cNvPr id="5152" name="Text Box 12">
              <a:extLst>
                <a:ext uri="{FF2B5EF4-FFF2-40B4-BE49-F238E27FC236}">
                  <a16:creationId xmlns:a16="http://schemas.microsoft.com/office/drawing/2014/main" id="{788EAB97-11AE-4352-8CAE-1403904E8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132" y="1863493"/>
              <a:ext cx="10438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Defence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6A1613A-E70C-4BC5-BCCE-2D3961CC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2070" y="415198"/>
              <a:ext cx="1440000" cy="1440000"/>
            </a:xfrm>
            <a:prstGeom prst="ellipse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C43987C-34A8-4176-97FB-F9802053C1EC}"/>
              </a:ext>
            </a:extLst>
          </p:cNvPr>
          <p:cNvGrpSpPr/>
          <p:nvPr/>
        </p:nvGrpSpPr>
        <p:grpSpPr>
          <a:xfrm>
            <a:off x="8271070" y="1445401"/>
            <a:ext cx="1440000" cy="1831272"/>
            <a:chOff x="8811348" y="853606"/>
            <a:chExt cx="1440000" cy="1831272"/>
          </a:xfrm>
        </p:grpSpPr>
        <p:sp>
          <p:nvSpPr>
            <p:cNvPr id="5150" name="Text Box 15">
              <a:extLst>
                <a:ext uri="{FF2B5EF4-FFF2-40B4-BE49-F238E27FC236}">
                  <a16:creationId xmlns:a16="http://schemas.microsoft.com/office/drawing/2014/main" id="{14AD9769-919D-4D77-BE1A-D088A4D4C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7584" y="2315546"/>
              <a:ext cx="1287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Aerospace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DC7C9D8-015D-4B3D-BBFD-3765F1672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208"/>
            <a:stretch/>
          </p:blipFill>
          <p:spPr>
            <a:xfrm flipH="1">
              <a:off x="8811348" y="853606"/>
              <a:ext cx="1440000" cy="1440000"/>
            </a:xfrm>
            <a:prstGeom prst="ellipse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4D5B07-7C84-46BB-AB43-110AAB930812}"/>
              </a:ext>
            </a:extLst>
          </p:cNvPr>
          <p:cNvGrpSpPr/>
          <p:nvPr/>
        </p:nvGrpSpPr>
        <p:grpSpPr>
          <a:xfrm>
            <a:off x="9653491" y="3429000"/>
            <a:ext cx="1663662" cy="1778831"/>
            <a:chOff x="9677266" y="3334776"/>
            <a:chExt cx="1663662" cy="1778831"/>
          </a:xfrm>
        </p:grpSpPr>
        <p:sp>
          <p:nvSpPr>
            <p:cNvPr id="5140" name="Text Box 30">
              <a:extLst>
                <a:ext uri="{FF2B5EF4-FFF2-40B4-BE49-F238E27FC236}">
                  <a16:creationId xmlns:a16="http://schemas.microsoft.com/office/drawing/2014/main" id="{E3FD86D1-F625-42F9-9A03-1AF1002E1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7266" y="4744275"/>
              <a:ext cx="16636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Transportation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281E45E-440C-408C-8FC8-1BD60912D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7349" y="3334776"/>
              <a:ext cx="1440000" cy="14400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81564C4-151F-4756-9AA1-C240827BC9AA}"/>
              </a:ext>
            </a:extLst>
          </p:cNvPr>
          <p:cNvGrpSpPr/>
          <p:nvPr/>
        </p:nvGrpSpPr>
        <p:grpSpPr>
          <a:xfrm>
            <a:off x="6504443" y="4176031"/>
            <a:ext cx="1440000" cy="1846656"/>
            <a:chOff x="6609893" y="3875590"/>
            <a:chExt cx="1440000" cy="1846656"/>
          </a:xfrm>
        </p:grpSpPr>
        <p:sp>
          <p:nvSpPr>
            <p:cNvPr id="5154" name="Text Box 9">
              <a:extLst>
                <a:ext uri="{FF2B5EF4-FFF2-40B4-BE49-F238E27FC236}">
                  <a16:creationId xmlns:a16="http://schemas.microsoft.com/office/drawing/2014/main" id="{F0B20D40-FEBA-4736-8369-491D602D7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470" y="5352914"/>
              <a:ext cx="1005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Science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9635079-5D68-42CD-B257-3D9D7E66B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09893" y="3875590"/>
              <a:ext cx="1440000" cy="144000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4C36484-910B-43CB-BD01-4EEAB2F9706B}"/>
              </a:ext>
            </a:extLst>
          </p:cNvPr>
          <p:cNvGrpSpPr/>
          <p:nvPr/>
        </p:nvGrpSpPr>
        <p:grpSpPr>
          <a:xfrm>
            <a:off x="2095370" y="4026280"/>
            <a:ext cx="2443811" cy="1851149"/>
            <a:chOff x="3110312" y="3684099"/>
            <a:chExt cx="2443811" cy="1851149"/>
          </a:xfrm>
        </p:grpSpPr>
        <p:sp>
          <p:nvSpPr>
            <p:cNvPr id="5142" name="Text Box 27">
              <a:extLst>
                <a:ext uri="{FF2B5EF4-FFF2-40B4-BE49-F238E27FC236}">
                  <a16:creationId xmlns:a16="http://schemas.microsoft.com/office/drawing/2014/main" id="{F9DEC101-16B2-42FB-8263-083742BD3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312" y="5165916"/>
              <a:ext cx="2443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Telecommunication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0D4DE2D-13B2-428C-8D54-5FC9E50B4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0891" r="40916"/>
            <a:stretch/>
          </p:blipFill>
          <p:spPr>
            <a:xfrm>
              <a:off x="3570399" y="3684099"/>
              <a:ext cx="1440000" cy="1440000"/>
            </a:xfrm>
            <a:prstGeom prst="ellipse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E23407C-A001-45A6-BA69-6BBA4C6A4834}"/>
              </a:ext>
            </a:extLst>
          </p:cNvPr>
          <p:cNvGrpSpPr/>
          <p:nvPr/>
        </p:nvGrpSpPr>
        <p:grpSpPr>
          <a:xfrm>
            <a:off x="554711" y="2607523"/>
            <a:ext cx="1440000" cy="1815465"/>
            <a:chOff x="826499" y="2616262"/>
            <a:chExt cx="1440000" cy="1815465"/>
          </a:xfrm>
        </p:grpSpPr>
        <p:sp>
          <p:nvSpPr>
            <p:cNvPr id="5144" name="Text Box 24">
              <a:extLst>
                <a:ext uri="{FF2B5EF4-FFF2-40B4-BE49-F238E27FC236}">
                  <a16:creationId xmlns:a16="http://schemas.microsoft.com/office/drawing/2014/main" id="{412A3397-9F9D-4439-B10D-7C03ECB20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632" y="4062395"/>
              <a:ext cx="9797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Medical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7B050F6-B434-40BE-A6AB-914258DFA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6439" r="30632"/>
            <a:stretch/>
          </p:blipFill>
          <p:spPr>
            <a:xfrm>
              <a:off x="826499" y="2616262"/>
              <a:ext cx="1440000" cy="1440000"/>
            </a:xfrm>
            <a:prstGeom prst="ellipse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4156855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B1C74F-50A2-8FF3-E36D-69193204A3E3}"/>
              </a:ext>
            </a:extLst>
          </p:cNvPr>
          <p:cNvSpPr txBox="1"/>
          <p:nvPr/>
        </p:nvSpPr>
        <p:spPr>
          <a:xfrm>
            <a:off x="695400" y="1628800"/>
            <a:ext cx="75608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Browserinterface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Access via LAN (192.168.1.41)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Password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protected</a:t>
            </a: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General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incl. LAN and PCIe Switch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Debug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Flags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JAVA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based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tool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LAN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Access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sensordata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/ FRU Information, Power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 </a:t>
            </a:r>
            <a:r>
              <a:rPr lang="de-DE" sz="2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</a:t>
            </a:r>
            <a: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interface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Terminalprogram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USB-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-Serial (19200, 8, N, 1)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 (192.168.1.41)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Tool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NATView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278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B7E3004-AE95-6616-E99E-9815588B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NATView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825785-6EF9-86E8-0636-7ADF3B248515}"/>
              </a:ext>
            </a:extLst>
          </p:cNvPr>
          <p:cNvSpPr txBox="1"/>
          <p:nvPr/>
        </p:nvSpPr>
        <p:spPr>
          <a:xfrm>
            <a:off x="695400" y="1628800"/>
            <a:ext cx="80648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JAVA Tool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Platform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independant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, Windows, MacOS, Linux, etc.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JAVA 1.8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better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Different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licensing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models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NATView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Easy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Standardversion,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cost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Limited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functions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FE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Single User, FRU Editor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HPM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Single User, HPM Update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NATView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PRO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5 User, all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functions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PRO-C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Company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edition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unlimited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all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functions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A04EC2-4818-A828-AC29-948414BEFA09}"/>
              </a:ext>
            </a:extLst>
          </p:cNvPr>
          <p:cNvSpPr txBox="1"/>
          <p:nvPr/>
        </p:nvSpPr>
        <p:spPr>
          <a:xfrm>
            <a:off x="9062092" y="5414452"/>
            <a:ext cx="245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Current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version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(November 2023) Version 3.4</a:t>
            </a:r>
          </a:p>
        </p:txBody>
      </p:sp>
    </p:spTree>
    <p:extLst>
      <p:ext uri="{BB962C8B-B14F-4D97-AF65-F5344CB8AC3E}">
        <p14:creationId xmlns:p14="http://schemas.microsoft.com/office/powerpoint/2010/main" val="4050510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NATView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C7A2F8-63DE-0CD8-42FF-76192FD9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97488"/>
            <a:ext cx="9862291" cy="56605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F257372-B8AE-54E3-9769-393854B5D506}"/>
              </a:ext>
            </a:extLst>
          </p:cNvPr>
          <p:cNvSpPr txBox="1"/>
          <p:nvPr/>
        </p:nvSpPr>
        <p:spPr>
          <a:xfrm>
            <a:off x="8072686" y="368660"/>
            <a:ext cx="3561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Graphical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image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AMC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modules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chassis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image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exists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66AA06D-D87C-5A6D-E2A5-D8057581F0E7}"/>
              </a:ext>
            </a:extLst>
          </p:cNvPr>
          <p:cNvCxnSpPr/>
          <p:nvPr/>
        </p:nvCxnSpPr>
        <p:spPr>
          <a:xfrm flipV="1">
            <a:off x="5663952" y="692696"/>
            <a:ext cx="2808312" cy="1368152"/>
          </a:xfrm>
          <a:prstGeom prst="straightConnector1">
            <a:avLst/>
          </a:prstGeom>
          <a:ln w="25400">
            <a:solidFill>
              <a:srgbClr val="EB3D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DEE1D40-0987-3679-DBFD-2227A1AFA635}"/>
              </a:ext>
            </a:extLst>
          </p:cNvPr>
          <p:cNvCxnSpPr>
            <a:cxnSpLocks/>
          </p:cNvCxnSpPr>
          <p:nvPr/>
        </p:nvCxnSpPr>
        <p:spPr>
          <a:xfrm flipH="1">
            <a:off x="1055440" y="2996952"/>
            <a:ext cx="1296144" cy="648072"/>
          </a:xfrm>
          <a:prstGeom prst="straightConnector1">
            <a:avLst/>
          </a:prstGeom>
          <a:ln w="25400">
            <a:solidFill>
              <a:srgbClr val="EB3D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146D1CB-7ED2-32C5-8A9E-FF943B148448}"/>
              </a:ext>
            </a:extLst>
          </p:cNvPr>
          <p:cNvSpPr txBox="1"/>
          <p:nvPr/>
        </p:nvSpPr>
        <p:spPr>
          <a:xfrm>
            <a:off x="-384720" y="3645024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Display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modules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status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3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NATView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DBC3FC-C269-5DB3-B4CF-BA9250847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80" y="1279874"/>
            <a:ext cx="9718752" cy="5578126"/>
          </a:xfrm>
          <a:prstGeom prst="rect">
            <a:avLst/>
          </a:prstGeom>
        </p:spPr>
      </p:pic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82F1CB10-AF7D-516F-DD44-2343F98949D4}"/>
              </a:ext>
            </a:extLst>
          </p:cNvPr>
          <p:cNvCxnSpPr>
            <a:cxnSpLocks/>
          </p:cNvCxnSpPr>
          <p:nvPr/>
        </p:nvCxnSpPr>
        <p:spPr>
          <a:xfrm flipH="1">
            <a:off x="1055440" y="2996952"/>
            <a:ext cx="1296144" cy="648072"/>
          </a:xfrm>
          <a:prstGeom prst="straightConnector1">
            <a:avLst/>
          </a:prstGeom>
          <a:ln w="25400">
            <a:solidFill>
              <a:srgbClr val="EB3D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6846AA0-220D-14E3-BE26-1205F138F204}"/>
              </a:ext>
            </a:extLst>
          </p:cNvPr>
          <p:cNvSpPr txBox="1"/>
          <p:nvPr/>
        </p:nvSpPr>
        <p:spPr>
          <a:xfrm>
            <a:off x="0" y="3645024"/>
            <a:ext cx="2207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Display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sensor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values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</a:rPr>
              <a:t>modules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7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NATView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6A618D-38C5-9750-9434-7E9933D9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73" y="2047661"/>
            <a:ext cx="10416480" cy="481033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44365EC-EAFA-84F2-4AE3-71CD027F455D}"/>
              </a:ext>
            </a:extLst>
          </p:cNvPr>
          <p:cNvSpPr txBox="1"/>
          <p:nvPr/>
        </p:nvSpPr>
        <p:spPr>
          <a:xfrm>
            <a:off x="-168696" y="1484784"/>
            <a:ext cx="293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Power Backplane Editor</a:t>
            </a:r>
          </a:p>
        </p:txBody>
      </p:sp>
    </p:spTree>
    <p:extLst>
      <p:ext uri="{BB962C8B-B14F-4D97-AF65-F5344CB8AC3E}">
        <p14:creationId xmlns:p14="http://schemas.microsoft.com/office/powerpoint/2010/main" val="3473587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NATView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99E65D-6003-CB53-871C-3BA63A9A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-1"/>
            <a:ext cx="6960096" cy="69212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341A722-B747-278B-1F45-0F93E6FDA8F1}"/>
              </a:ext>
            </a:extLst>
          </p:cNvPr>
          <p:cNvSpPr txBox="1"/>
          <p:nvPr/>
        </p:nvSpPr>
        <p:spPr>
          <a:xfrm>
            <a:off x="407368" y="2774466"/>
            <a:ext cx="4961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Backplane Viewer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Displays all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connections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graphical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„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show_link_state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“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command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2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5B1C74F-50A2-8FF3-E36D-69193204A3E3}"/>
              </a:ext>
            </a:extLst>
          </p:cNvPr>
          <p:cNvSpPr txBox="1"/>
          <p:nvPr/>
        </p:nvSpPr>
        <p:spPr>
          <a:xfrm>
            <a:off x="695400" y="1628800"/>
            <a:ext cx="75608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400" dirty="0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Browserinterface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Access via LAN (192.168.1.41)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Password </a:t>
            </a:r>
            <a:r>
              <a:rPr lang="de-DE" dirty="0" err="1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protected</a:t>
            </a:r>
            <a:endParaRPr lang="de-DE" dirty="0">
              <a:solidFill>
                <a:srgbClr val="808080">
                  <a:lumMod val="40000"/>
                  <a:lumOff val="6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General </a:t>
            </a:r>
            <a:r>
              <a:rPr lang="de-DE" dirty="0" err="1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r>
              <a:rPr lang="de-DE" dirty="0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incl. LAN and PCIe Switch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Debug</a:t>
            </a:r>
            <a:r>
              <a:rPr lang="de-DE" dirty="0">
                <a:solidFill>
                  <a:srgbClr val="80808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Flags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NATView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JAVA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based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tool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LAN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Access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sensordata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 FRU Information, Power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configuration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interface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Terminalprogram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USB-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-Serial (19200, 8, N, 1)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 (192.168.1.41)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44BB1C-A020-2DEF-0ACE-D65659FD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Line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tool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5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41A722-B747-278B-1F45-0F93E6FDA8F1}"/>
              </a:ext>
            </a:extLst>
          </p:cNvPr>
          <p:cNvSpPr txBox="1"/>
          <p:nvPr/>
        </p:nvSpPr>
        <p:spPr>
          <a:xfrm>
            <a:off x="695400" y="1412776"/>
            <a:ext cx="6912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Terminalprogramm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needed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Windows: „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putty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 „Terraterm“, etc.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Linux: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telnet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ext. terminal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software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02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E182E1-30AE-ED21-0E0B-F93B11D1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124744"/>
            <a:ext cx="5623148" cy="500712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9B7D643-5F17-6E0A-8C67-F0ACD57228AC}"/>
              </a:ext>
            </a:extLst>
          </p:cNvPr>
          <p:cNvSpPr txBox="1"/>
          <p:nvPr/>
        </p:nvSpPr>
        <p:spPr>
          <a:xfrm>
            <a:off x="695400" y="1412776"/>
            <a:ext cx="482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Windows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PuTTY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TerraTerm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BD0BC7-4B3A-A09A-09C6-95C14AE0AA00}"/>
              </a:ext>
            </a:extLst>
          </p:cNvPr>
          <p:cNvSpPr txBox="1"/>
          <p:nvPr/>
        </p:nvSpPr>
        <p:spPr>
          <a:xfrm>
            <a:off x="695400" y="4365104"/>
            <a:ext cx="482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Linux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telnet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192.168.1.41</a:t>
            </a:r>
          </a:p>
        </p:txBody>
      </p:sp>
    </p:spTree>
    <p:extLst>
      <p:ext uri="{BB962C8B-B14F-4D97-AF65-F5344CB8AC3E}">
        <p14:creationId xmlns:p14="http://schemas.microsoft.com/office/powerpoint/2010/main" val="934929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C1DD73-ACE7-4552-1E7A-F981268B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56" y="836712"/>
            <a:ext cx="6317422" cy="60490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B6FC16-D514-7516-3F96-54F18C6BE00E}"/>
              </a:ext>
            </a:extLst>
          </p:cNvPr>
          <p:cNvSpPr txBox="1"/>
          <p:nvPr/>
        </p:nvSpPr>
        <p:spPr>
          <a:xfrm>
            <a:off x="695400" y="1412776"/>
            <a:ext cx="6912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CLI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information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and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setup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Runtime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MCH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„?“ Displays all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1137310"/>
            <a:ext cx="10893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not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complicated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at all!</a:t>
            </a: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endParaRPr kumimoji="0" lang="de-DE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2379878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C1DD73-ACE7-4552-1E7A-F981268B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56" y="836712"/>
            <a:ext cx="6317422" cy="60490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B6FC16-D514-7516-3F96-54F18C6BE00E}"/>
              </a:ext>
            </a:extLst>
          </p:cNvPr>
          <p:cNvSpPr txBox="1"/>
          <p:nvPr/>
        </p:nvSpPr>
        <p:spPr>
          <a:xfrm>
            <a:off x="695400" y="1412776"/>
            <a:ext cx="6912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Help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function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available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„?“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668347" y="2492896"/>
            <a:ext cx="453251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Important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show_ekey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show_fru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show_fruinfo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fru_id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show_cu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show_pm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show_powerconf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show_sensorinfo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fru_id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show_urtm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show_clk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fru_id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ifconfig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AD53C9-3496-EEE8-6462-196B59565DFA}"/>
              </a:ext>
            </a:extLst>
          </p:cNvPr>
          <p:cNvSpPr txBox="1"/>
          <p:nvPr/>
        </p:nvSpPr>
        <p:spPr>
          <a:xfrm>
            <a:off x="710680" y="6186215"/>
            <a:ext cx="4532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Most </a:t>
            </a:r>
            <a:r>
              <a:rPr lang="de-DE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important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command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history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65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show_fru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all FRUs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F127E0-D2C1-2512-1374-418ECF09D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361728"/>
            <a:ext cx="6878010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3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show_fruinfo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fru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FRU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content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Sensor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values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949AEB-199E-9CAC-C52A-26582FD0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16" y="1028342"/>
            <a:ext cx="6469466" cy="60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6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show_sensorinfo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&lt;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fru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sensors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FRU</a:t>
            </a: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75B06D-4622-4434-258D-495C85D5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64098"/>
            <a:ext cx="8534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8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show_ekey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all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activated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connections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1B3D63-C828-4BD5-E404-D79EF890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420888"/>
            <a:ext cx="729716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0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show_cu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cooling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status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F87113-5678-A2A4-73B6-13859EAD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73" y="3429000"/>
            <a:ext cx="5020376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6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3B10F4-81AE-2B2C-C5AC-99AF0458E5AE}"/>
              </a:ext>
            </a:extLst>
          </p:cNvPr>
          <p:cNvSpPr txBox="1"/>
          <p:nvPr/>
        </p:nvSpPr>
        <p:spPr>
          <a:xfrm>
            <a:off x="767408" y="1268760"/>
            <a:ext cx="4532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show_pm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power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module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status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7B3101-72D4-8B7B-08EA-2AB72655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66" y="1772816"/>
            <a:ext cx="8056799" cy="51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2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show_powerconf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backplane power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F4BBD3-B143-C042-FD6B-2A8330B6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" y="3763094"/>
            <a:ext cx="115347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31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show_urtm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Show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voltages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uRTMs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2FFE24-8761-1022-10C3-270D875F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8" y="1271836"/>
            <a:ext cx="7322582" cy="57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9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ifconfig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Print network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configuration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5E016D-D3A0-FD26-D1BB-1622788F9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29" y="692696"/>
            <a:ext cx="7055643" cy="24635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712A7AD-C28F-4CE2-C56A-93CCB9545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86" y="2780928"/>
            <a:ext cx="6158259" cy="42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1137310"/>
            <a:ext cx="108934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not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complicated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at all!</a:t>
            </a: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OS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related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debugging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OS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tools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dmesg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lspci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else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Webinterface</a:t>
            </a:r>
          </a:p>
          <a:p>
            <a:pPr lvl="1"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command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line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interface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1695117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D24A59F-62BF-B0D8-83D1-D7A6E8E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Command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line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57FC15-EF80-B980-54B8-5575D5AE3A8F}"/>
              </a:ext>
            </a:extLst>
          </p:cNvPr>
          <p:cNvSpPr txBox="1"/>
          <p:nvPr/>
        </p:nvSpPr>
        <p:spPr>
          <a:xfrm>
            <a:off x="709651" y="1340768"/>
            <a:ext cx="4532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Print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firmware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version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Latest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version</a:t>
            </a:r>
            <a:r>
              <a:rPr lang="de-D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2.23.5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1B0B4A-7A16-1230-DC70-8CABE5A7F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7" y="2612703"/>
            <a:ext cx="11534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F23C8-6C07-27CE-9DAA-A8C62E61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Systeminformation/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History</a:t>
            </a:r>
            <a:endParaRPr lang="de-DE" sz="32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EA3899-FDEE-FB09-D991-4A99F759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871418"/>
            <a:ext cx="6816080" cy="59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1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F23C8-6C07-27CE-9DAA-A8C62E61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5969868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The End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ABBE83-50F9-225C-BF98-318DC6A7E3EC}"/>
              </a:ext>
            </a:extLst>
          </p:cNvPr>
          <p:cNvSpPr txBox="1"/>
          <p:nvPr/>
        </p:nvSpPr>
        <p:spPr>
          <a:xfrm>
            <a:off x="8544272" y="617158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listening</a:t>
            </a:r>
            <a:r>
              <a:rPr lang="de-DE" dirty="0"/>
              <a:t> 😁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64E94D-68DE-1C2F-3D72-6CBB8B2D74E1}"/>
              </a:ext>
            </a:extLst>
          </p:cNvPr>
          <p:cNvSpPr txBox="1"/>
          <p:nvPr/>
        </p:nvSpPr>
        <p:spPr>
          <a:xfrm>
            <a:off x="3253679" y="2638653"/>
            <a:ext cx="4532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>
                <a:solidFill>
                  <a:srgbClr val="24498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42019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24C38288-F288-47EA-BAC3-AE3D89AD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355821"/>
            <a:ext cx="4535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1" hangingPunct="1">
              <a:buFontTx/>
              <a:buNone/>
              <a:defRPr sz="3600" b="1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6148" name="Text Box 11">
            <a:extLst>
              <a:ext uri="{FF2B5EF4-FFF2-40B4-BE49-F238E27FC236}">
                <a16:creationId xmlns:a16="http://schemas.microsoft.com/office/drawing/2014/main" id="{334B9BA6-46CC-4286-9557-0BB14A86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7" y="1891521"/>
            <a:ext cx="3999813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Friedrich Fix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Email: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friedrich.fix@powerbridge.de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Tel: +49-5139-9980-15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3C5970-41E5-45C7-A589-6DAEFD029E5A}"/>
              </a:ext>
            </a:extLst>
          </p:cNvPr>
          <p:cNvSpPr txBox="1"/>
          <p:nvPr/>
        </p:nvSpPr>
        <p:spPr>
          <a:xfrm>
            <a:off x="3950567" y="5474006"/>
            <a:ext cx="446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powerBridge Computer Vertriebs GmbH,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Ehlbeek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15a, 30938 Burgwedel, Germany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http://www.powerbridge.de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4A46AD7-C066-4DEF-8683-C37F0D3E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322" y="1891521"/>
            <a:ext cx="4628190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Thomas Holzapfel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Email: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thomas.holzapfel@powerbridge.de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Tel: +49-5139-9980-21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1DC923D-F662-46AE-8EA6-96CA46F0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7" y="3429000"/>
            <a:ext cx="4153701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Tobias Naber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Email: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tobias.naber@powerbridge.de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Tel: +49-5139-9980-37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47E5A96C-5CB4-E3B2-29FA-68A9C028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574" y="3430680"/>
            <a:ext cx="4474302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Daniel Redmann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Email: </a:t>
            </a:r>
            <a:r>
              <a:rPr lang="de-DE" altLang="de-DE" sz="1800" dirty="0" err="1">
                <a:solidFill>
                  <a:srgbClr val="000000"/>
                </a:solidFill>
              </a:rPr>
              <a:t>daniel.redmann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@powerbridge.de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Tel: +49-5139-9980-23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1137310"/>
            <a:ext cx="108934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Scope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of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tutorial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This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tutorial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shall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give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some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tools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debug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MTCA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Normal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without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experience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Visual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diagnose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Normal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with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experience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Webinterface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Experienced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MTCA 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user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Webinterface</a:t>
            </a:r>
          </a:p>
          <a:p>
            <a:pPr lvl="1"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NATView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MCH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command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line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interface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272278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2816929"/>
            <a:ext cx="108934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MTCA.0 Rev.3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released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recently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!</a:t>
            </a: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78406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2816929"/>
            <a:ext cx="108934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MTCA.0 Rev.3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released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recently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!</a:t>
            </a: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This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tutorial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concentrate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current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available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hardware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only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274056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6468799-AF7A-1D9B-EA80-3BBDBC7AF800}"/>
              </a:ext>
            </a:extLst>
          </p:cNvPr>
          <p:cNvSpPr txBox="1"/>
          <p:nvPr/>
        </p:nvSpPr>
        <p:spPr>
          <a:xfrm>
            <a:off x="479376" y="2816929"/>
            <a:ext cx="108934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MTCA.0 Rev.3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released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recently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!</a:t>
            </a:r>
          </a:p>
          <a:p>
            <a:pPr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This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tutorial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concentrate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current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available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hardware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only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underway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improved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feature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B78C76-A585-4AA6-1190-BA472A6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7830274" cy="695687"/>
          </a:xfrm>
        </p:spPr>
        <p:txBody>
          <a:bodyPr/>
          <a:lstStyle/>
          <a:p>
            <a:pPr algn="l"/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System </a:t>
            </a:r>
            <a:r>
              <a:rPr lang="de-DE" sz="32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debugging</a:t>
            </a:r>
            <a:r>
              <a:rPr lang="de-DE" sz="32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+mn-cs"/>
              </a:rPr>
              <a:t> on a MTCA System</a:t>
            </a:r>
          </a:p>
        </p:txBody>
      </p:sp>
    </p:spTree>
    <p:extLst>
      <p:ext uri="{BB962C8B-B14F-4D97-AF65-F5344CB8AC3E}">
        <p14:creationId xmlns:p14="http://schemas.microsoft.com/office/powerpoint/2010/main" val="2527562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Breitbild</PresentationFormat>
  <Paragraphs>326</Paragraphs>
  <Slides>53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Wingdings</vt:lpstr>
      <vt:lpstr>Standarddesign</vt:lpstr>
      <vt:lpstr>1_Standarddesign</vt:lpstr>
      <vt:lpstr>CorelDRAW</vt:lpstr>
      <vt:lpstr>PowerPoint-Präsentation</vt:lpstr>
      <vt:lpstr>PowerPoint-Präsentation</vt:lpstr>
      <vt:lpstr>PowerPoint-Präsentation</vt:lpstr>
      <vt:lpstr>System debugging on a MTCA System</vt:lpstr>
      <vt:lpstr>System debugging on a MTCA System</vt:lpstr>
      <vt:lpstr>System debugging on a MTCA System</vt:lpstr>
      <vt:lpstr>System debugging on a MTCA System</vt:lpstr>
      <vt:lpstr>System debugging on a MTCA System</vt:lpstr>
      <vt:lpstr>System debugging on a MTCA System</vt:lpstr>
      <vt:lpstr>System debugging on a MTCA System</vt:lpstr>
      <vt:lpstr>System debugging on a MTCA System</vt:lpstr>
      <vt:lpstr>MTCA Debug visual</vt:lpstr>
      <vt:lpstr>MTCA Debug visual</vt:lpstr>
      <vt:lpstr>MTCA Debug visual</vt:lpstr>
      <vt:lpstr>MTCA Debug visual</vt:lpstr>
      <vt:lpstr>MTCA Debug visual</vt:lpstr>
      <vt:lpstr>MTCA Debug visual</vt:lpstr>
      <vt:lpstr>Software tools</vt:lpstr>
      <vt:lpstr>Browserinterface</vt:lpstr>
      <vt:lpstr>Browserinterface</vt:lpstr>
      <vt:lpstr>Browserinterface</vt:lpstr>
      <vt:lpstr>Browserinterface</vt:lpstr>
      <vt:lpstr>Browserinterface</vt:lpstr>
      <vt:lpstr>Browserinterface</vt:lpstr>
      <vt:lpstr>Browserinterface</vt:lpstr>
      <vt:lpstr>Browserinterface</vt:lpstr>
      <vt:lpstr>Browserinterface</vt:lpstr>
      <vt:lpstr>Browserinterface</vt:lpstr>
      <vt:lpstr>Systeminformation/ History</vt:lpstr>
      <vt:lpstr>Tool NATView</vt:lpstr>
      <vt:lpstr>NATView</vt:lpstr>
      <vt:lpstr>NATView</vt:lpstr>
      <vt:lpstr>NATView</vt:lpstr>
      <vt:lpstr>NATView</vt:lpstr>
      <vt:lpstr>NATView</vt:lpstr>
      <vt:lpstr>Command Line tool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Command line</vt:lpstr>
      <vt:lpstr>Systeminformation/ History</vt:lpstr>
      <vt:lpstr>The End</vt:lpstr>
      <vt:lpstr>PowerPoint-Präsentation</vt:lpstr>
    </vt:vector>
  </TitlesOfParts>
  <Company>powerBridge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Kay Klockmann</dc:creator>
  <cp:lastModifiedBy>Administrator</cp:lastModifiedBy>
  <cp:revision>244</cp:revision>
  <dcterms:created xsi:type="dcterms:W3CDTF">2012-11-09T13:40:18Z</dcterms:created>
  <dcterms:modified xsi:type="dcterms:W3CDTF">2023-12-06T07:47:03Z</dcterms:modified>
</cp:coreProperties>
</file>