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7" r:id="rId2"/>
    <p:sldId id="268" r:id="rId3"/>
    <p:sldId id="270" r:id="rId4"/>
    <p:sldId id="271" r:id="rId5"/>
    <p:sldId id="273" r:id="rId6"/>
    <p:sldId id="274" r:id="rId7"/>
    <p:sldId id="275" r:id="rId8"/>
    <p:sldId id="272" r:id="rId9"/>
    <p:sldId id="276" r:id="rId10"/>
    <p:sldId id="27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Kellermeier" initials="MK" lastIdx="1" clrIdx="0">
    <p:extLst>
      <p:ext uri="{19B8F6BF-5375-455C-9EA6-DF929625EA0E}">
        <p15:presenceInfo xmlns:p15="http://schemas.microsoft.com/office/powerpoint/2012/main" userId="Max Kellerme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D50"/>
    <a:srgbClr val="FF685C"/>
    <a:srgbClr val="F7F7F7"/>
    <a:srgbClr val="97C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35" autoAdjust="0"/>
    <p:restoredTop sz="96327" autoAdjust="0"/>
  </p:normalViewPr>
  <p:slideViewPr>
    <p:cSldViewPr showGuides="1">
      <p:cViewPr varScale="1">
        <p:scale>
          <a:sx n="169" d="100"/>
          <a:sy n="169" d="100"/>
        </p:scale>
        <p:origin x="784" y="18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18.09.23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18.09.23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ARES Operation Meeting | 18.09.2023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ARES Operation Meeting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 of week 37 /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Max Kellermeier</a:t>
            </a:r>
            <a:r>
              <a:rPr lang="en-US" dirty="0"/>
              <a:t>, on behalf of the ARES crew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0E2CA-38D5-3F58-10E0-7134E7DC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Plan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F2388-1736-014C-D09E-B103E6639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Optimize WP3 (increase gun gradient and optimize transverse focusing) + characterize </a:t>
            </a:r>
            <a:r>
              <a:rPr lang="en-GB" dirty="0" err="1"/>
              <a:t>trtansmission</a:t>
            </a:r>
            <a:r>
              <a:rPr lang="en-GB" dirty="0"/>
              <a:t> through alignment channel</a:t>
            </a:r>
          </a:p>
          <a:p>
            <a:r>
              <a:rPr lang="en-GB" dirty="0"/>
              <a:t>Generate WP4 (WP3 with compression in time via velocity bunching).</a:t>
            </a:r>
          </a:p>
          <a:p>
            <a:r>
              <a:rPr lang="en-GB" dirty="0"/>
              <a:t>Measure emittance at experimental location (wire scanner) to ease comparison with simulations.</a:t>
            </a:r>
          </a:p>
          <a:p>
            <a:r>
              <a:rPr lang="en-GB" dirty="0"/>
              <a:t>Continue tests of longitudinal </a:t>
            </a:r>
            <a:r>
              <a:rPr lang="en-GB" dirty="0" err="1"/>
              <a:t>wakefield</a:t>
            </a:r>
            <a:r>
              <a:rPr lang="en-GB" dirty="0"/>
              <a:t> effect (going off-axis in the alignment channel).</a:t>
            </a:r>
          </a:p>
          <a:p>
            <a:r>
              <a:rPr lang="en-GB" dirty="0"/>
              <a:t>Try to go down to 10 MeV/c to be closer to the beam available at PHIL.</a:t>
            </a:r>
          </a:p>
          <a:p>
            <a:r>
              <a:rPr lang="en-GB" dirty="0"/>
              <a:t>Try to improve transverse quality by starting with more charge and then collimate to 10 </a:t>
            </a:r>
            <a:r>
              <a:rPr lang="en-GB" dirty="0" err="1"/>
              <a:t>pC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sz="1400" dirty="0"/>
              <a:t>(Sorted by priority)</a:t>
            </a:r>
          </a:p>
          <a:p>
            <a:pPr marL="0" indent="0">
              <a:buNone/>
            </a:pPr>
            <a:r>
              <a:rPr lang="en-GB" dirty="0"/>
              <a:t>On Thursday evening: partial AA shift, i.e. preparing autonomous agents for overnight runs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FAACB-C91F-4241-91B3-257471FF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2DF90-7B72-9CC5-31CD-AB2F46BFB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TWAC beam time</a:t>
            </a:r>
          </a:p>
        </p:txBody>
      </p:sp>
    </p:spTree>
    <p:extLst>
      <p:ext uri="{BB962C8B-B14F-4D97-AF65-F5344CB8AC3E}">
        <p14:creationId xmlns:p14="http://schemas.microsoft.com/office/powerpoint/2010/main" val="190133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C0A9-9FC6-2F44-91BD-86BFD8CE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D01DCD-8CBE-B44E-80C2-A091A375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AADFE7-A8C9-BD4D-B81E-3D07AE08D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38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D014A472-30FC-4547-BA11-625D54F48708}"/>
              </a:ext>
            </a:extLst>
          </p:cNvPr>
          <p:cNvSpPr/>
          <p:nvPr/>
        </p:nvSpPr>
        <p:spPr>
          <a:xfrm>
            <a:off x="378658" y="5733256"/>
            <a:ext cx="11405353" cy="377503"/>
          </a:xfrm>
          <a:prstGeom prst="roundRect">
            <a:avLst>
              <a:gd name="adj" fmla="val 8456"/>
            </a:avLst>
          </a:prstGeom>
          <a:solidFill>
            <a:srgbClr val="FFC000"/>
          </a:solidFill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learn or join the shift: please give the shift leader a call (BKR 2840 / SINBAD Box 2454)</a:t>
            </a:r>
          </a:p>
        </p:txBody>
      </p:sp>
      <p:graphicFrame>
        <p:nvGraphicFramePr>
          <p:cNvPr id="3" name="Tabelle 7">
            <a:extLst>
              <a:ext uri="{FF2B5EF4-FFF2-40B4-BE49-F238E27FC236}">
                <a16:creationId xmlns:a16="http://schemas.microsoft.com/office/drawing/2014/main" id="{AF2D3251-B2E0-3A4E-A4CD-AA916845D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14829"/>
              </p:ext>
            </p:extLst>
          </p:nvPr>
        </p:nvGraphicFramePr>
        <p:xfrm>
          <a:off x="407987" y="1347894"/>
          <a:ext cx="4550410" cy="328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09">
                  <a:extLst>
                    <a:ext uri="{9D8B030D-6E8A-4147-A177-3AD203B41FA5}">
                      <a16:colId xmlns:a16="http://schemas.microsoft.com/office/drawing/2014/main" val="1623781107"/>
                    </a:ext>
                  </a:extLst>
                </a:gridCol>
                <a:gridCol w="3398901">
                  <a:extLst>
                    <a:ext uri="{9D8B030D-6E8A-4147-A177-3AD203B41FA5}">
                      <a16:colId xmlns:a16="http://schemas.microsoft.com/office/drawing/2014/main" val="3472815013"/>
                    </a:ext>
                  </a:extLst>
                </a:gridCol>
              </a:tblGrid>
              <a:tr h="54817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Shift Crew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144729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r>
                        <a:rPr lang="en-US" b="0" dirty="0"/>
                        <a:t>18.09.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--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050636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r>
                        <a:rPr lang="en-US" b="0" dirty="0"/>
                        <a:t>19.09.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Thomas,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362042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r>
                        <a:rPr lang="en-US" b="0" dirty="0"/>
                        <a:t>20.09.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>
                          <a:solidFill>
                            <a:schemeClr val="tx1"/>
                          </a:solidFill>
                        </a:rPr>
                        <a:t>Thomas,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479025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r>
                        <a:rPr lang="en-US" b="0" dirty="0"/>
                        <a:t>21.09.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Thomas,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451787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r>
                        <a:rPr lang="en-US" b="0" dirty="0"/>
                        <a:t>22.09.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Thomas,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461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F729D5C-5E24-666A-0747-534FDC9D1E7B}"/>
              </a:ext>
            </a:extLst>
          </p:cNvPr>
          <p:cNvSpPr txBox="1"/>
          <p:nvPr/>
        </p:nvSpPr>
        <p:spPr>
          <a:xfrm>
            <a:off x="6312024" y="1347894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Week dedicated to TWAC</a:t>
            </a:r>
          </a:p>
        </p:txBody>
      </p:sp>
    </p:spTree>
    <p:extLst>
      <p:ext uri="{BB962C8B-B14F-4D97-AF65-F5344CB8AC3E}">
        <p14:creationId xmlns:p14="http://schemas.microsoft.com/office/powerpoint/2010/main" val="21347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86983-9D0C-CA47-ABF6-7132C0F0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69590"/>
            <a:ext cx="11376024" cy="451098"/>
          </a:xfrm>
        </p:spPr>
        <p:txBody>
          <a:bodyPr/>
          <a:lstStyle/>
          <a:p>
            <a:r>
              <a:rPr lang="en-US" dirty="0"/>
              <a:t>Summary of week 37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74E62B-7FDC-D844-A97B-361C24F5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18133723-89A3-AC43-BAD4-5C7FC2B7B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829365"/>
              </p:ext>
            </p:extLst>
          </p:nvPr>
        </p:nvGraphicFramePr>
        <p:xfrm>
          <a:off x="624632" y="697036"/>
          <a:ext cx="11159380" cy="575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876">
                  <a:extLst>
                    <a:ext uri="{9D8B030D-6E8A-4147-A177-3AD203B41FA5}">
                      <a16:colId xmlns:a16="http://schemas.microsoft.com/office/drawing/2014/main" val="368922100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65936901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59799957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822430712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820145738"/>
                    </a:ext>
                  </a:extLst>
                </a:gridCol>
              </a:tblGrid>
              <a:tr h="5383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Mon. 11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Tue. 12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Sep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Wed. 13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Sep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Thu. 14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Fri. 15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Sep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28511"/>
                  </a:ext>
                </a:extLst>
              </a:tr>
              <a:tr h="28818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Beam setup for </a:t>
                      </a:r>
                      <a:r>
                        <a:rPr lang="en-US" sz="1100" dirty="0" err="1"/>
                        <a:t>eCT</a:t>
                      </a:r>
                      <a:r>
                        <a:rPr lang="en-US" sz="1100" dirty="0"/>
                        <a:t> beamtime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Initial </a:t>
                      </a:r>
                      <a:r>
                        <a:rPr lang="en-US" sz="1100" dirty="0" err="1"/>
                        <a:t>eCT</a:t>
                      </a:r>
                      <a:r>
                        <a:rPr lang="en-US" sz="1100" dirty="0"/>
                        <a:t> measurements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Investigations of Gun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Gun water temperature and flow rate investigations </a:t>
                      </a:r>
                      <a:r>
                        <a:rPr lang="en-US" sz="1100" dirty="0">
                          <a:sym typeface="Wingdings" pitchFamily="2" charset="2"/>
                        </a:rPr>
                        <a:t> finally solved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>
                          <a:sym typeface="Wingdings" pitchFamily="2" charset="2"/>
                        </a:rPr>
                        <a:t>eCT</a:t>
                      </a:r>
                      <a:r>
                        <a:rPr lang="en-US" sz="1100" dirty="0">
                          <a:sym typeface="Wingdings" pitchFamily="2" charset="2"/>
                        </a:rPr>
                        <a:t> studies continued with stable beam, 2D scans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Manual rotational scans with automated 2D scan for full 3D reconstruction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Long 2D high res. scan in the 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3D scans continued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High res 2D slice scan, i.e. rotational and horizontal scan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47191"/>
                  </a:ext>
                </a:extLst>
              </a:tr>
              <a:tr h="143831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Gun modulator unstable (operational for ~1h)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Gun modulator interlock overnight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TWS2 in fault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TWS2 in fault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Beam jump by 0.5mm on </a:t>
                      </a:r>
                      <a:r>
                        <a:rPr lang="en-US" sz="1100" dirty="0" err="1"/>
                        <a:t>Timepix</a:t>
                      </a:r>
                      <a:r>
                        <a:rPr lang="en-US" sz="1100" dirty="0"/>
                        <a:t>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>
                        <a:sym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6204"/>
                  </a:ext>
                </a:extLst>
              </a:tr>
              <a:tr h="89778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Tunnel open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Tunnel closed in the late afternoon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Gun conditioning over the weekend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573760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C374A01-B131-4949-9721-B3DE8D4D54EF}"/>
              </a:ext>
            </a:extLst>
          </p:cNvPr>
          <p:cNvSpPr txBox="1"/>
          <p:nvPr/>
        </p:nvSpPr>
        <p:spPr>
          <a:xfrm rot="16200000">
            <a:off x="-477136" y="254449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Achievements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2B7B8C-9092-E144-A340-397D67D1263C}"/>
              </a:ext>
            </a:extLst>
          </p:cNvPr>
          <p:cNvSpPr txBox="1"/>
          <p:nvPr/>
        </p:nvSpPr>
        <p:spPr>
          <a:xfrm rot="16200000">
            <a:off x="-308020" y="4729837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Difficulties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722E93-2694-6C47-92C8-ACF8A2FADB5C}"/>
              </a:ext>
            </a:extLst>
          </p:cNvPr>
          <p:cNvSpPr txBox="1"/>
          <p:nvPr/>
        </p:nvSpPr>
        <p:spPr>
          <a:xfrm rot="16200000">
            <a:off x="-66768" y="583518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184165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B9EBB-7482-EF6E-F496-21CC3334A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Electron 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03456-9DD1-6627-A508-B156B7A2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87162-25E2-B40F-79B2-8B280ED283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Recap from last week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F66A64-80AF-AABE-2BBE-5D8527C2A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583" y="1383701"/>
            <a:ext cx="5223343" cy="39175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7EB31C-9DC7-C62D-36F8-6D6EF21CFE27}"/>
              </a:ext>
            </a:extLst>
          </p:cNvPr>
          <p:cNvSpPr txBox="1">
            <a:spLocks/>
          </p:cNvSpPr>
          <p:nvPr/>
        </p:nvSpPr>
        <p:spPr>
          <a:xfrm>
            <a:off x="6240016" y="1373340"/>
            <a:ext cx="4823917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Mouse phantom scanned with low charge </a:t>
            </a:r>
            <a:br>
              <a:rPr lang="en-DE" sz="1800" dirty="0"/>
            </a:br>
            <a:r>
              <a:rPr lang="en-DE" sz="1800" dirty="0"/>
              <a:t>(&lt; 10 fC)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Scattering detected with TimePix3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2D scans: translational stages in x and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800" dirty="0"/>
              <a:t>3D scans: additional rotational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  <a:p>
            <a:pPr marL="0" indent="0">
              <a:buNone/>
            </a:pPr>
            <a:r>
              <a:rPr lang="en-DE" sz="1800" dirty="0"/>
              <a:t>Synchronization procedure:</a:t>
            </a:r>
          </a:p>
          <a:p>
            <a:r>
              <a:rPr lang="en-DE" dirty="0"/>
              <a:t>Scan always start at aluminum base plate</a:t>
            </a:r>
            <a:br>
              <a:rPr lang="en-DE" dirty="0"/>
            </a:br>
            <a:r>
              <a:rPr lang="en-DE" dirty="0">
                <a:sym typeface="Wingdings" pitchFamily="2" charset="2"/>
              </a:rPr>
              <a:t> onset when moving into the gap between aluminum and mouse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800" dirty="0"/>
          </a:p>
          <a:p>
            <a:endParaRPr lang="en-DE" sz="1800" dirty="0"/>
          </a:p>
        </p:txBody>
      </p:sp>
    </p:spTree>
    <p:extLst>
      <p:ext uri="{BB962C8B-B14F-4D97-AF65-F5344CB8AC3E}">
        <p14:creationId xmlns:p14="http://schemas.microsoft.com/office/powerpoint/2010/main" val="117068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7B5A-6679-8D3C-7C15-BF4CCAE3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Beam setup for 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40ACC-2429-6E9B-9183-B74666BD3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823917" cy="50102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</a:t>
            </a:r>
            <a:r>
              <a:rPr lang="en-DE" sz="1800" dirty="0"/>
              <a:t>ow charge beam (0.4 pC) transported to FL section, imaged on FL.A1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</a:t>
            </a:r>
            <a:r>
              <a:rPr lang="en-DE" sz="1800" dirty="0"/>
              <a:t>harge decreased by laser attenuator, beam position and size monitored with TimePix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All our diagnostics blind:</a:t>
            </a:r>
          </a:p>
          <a:p>
            <a:pPr marL="552450" lvl="1" indent="-285750"/>
            <a:r>
              <a:rPr lang="en-DE" dirty="0"/>
              <a:t>T-ICT lower limit is 12 fC</a:t>
            </a:r>
          </a:p>
          <a:p>
            <a:pPr marL="552450" lvl="1" indent="-285750"/>
            <a:r>
              <a:rPr lang="en-DE" dirty="0"/>
              <a:t>Photobeam on FL.A1 hardly distinguishable from dark current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75180-308D-4960-2920-E35ADE53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6725E-1CEC-8568-59A3-D87C99C634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Tuesday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870CC25-ED50-3A0F-ADD1-08758DF49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9"/>
          <a:stretch/>
        </p:blipFill>
        <p:spPr bwMode="auto">
          <a:xfrm>
            <a:off x="6168008" y="1411128"/>
            <a:ext cx="547085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4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6F49-5B3F-64E7-CB94-924CA7CE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Wednesday: 2D scans</a:t>
            </a:r>
            <a:br>
              <a:rPr lang="en-DE" dirty="0"/>
            </a:b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7BEB2-286D-E5AB-554C-FDA0308D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760021" cy="5010249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DE" dirty="0"/>
              <a:t>ssues with data interpretation delivered by Timepix detector</a:t>
            </a:r>
          </a:p>
          <a:p>
            <a:r>
              <a:rPr lang="en-GB" dirty="0"/>
              <a:t>“W</a:t>
            </a:r>
            <a:r>
              <a:rPr lang="en-DE" dirty="0"/>
              <a:t>orkaround necessary to analyse data”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7558D-E490-906F-A6DF-B99CB6DC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2AFDB-1916-E42A-DFED-B5DFC484A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97895B-A57E-AE0F-BC54-6958AAF1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78" y="1213543"/>
            <a:ext cx="5184576" cy="54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15788D-3243-52B4-2E95-27C025BC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237912"/>
            <a:ext cx="3676652" cy="27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9232-BB0C-92BF-342D-BAB7F16E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Thursday: Manual 3D Scans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74F2-8F60-4975-B371-C2982CC04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6768133" cy="5010249"/>
          </a:xfrm>
        </p:spPr>
        <p:txBody>
          <a:bodyPr/>
          <a:lstStyle/>
          <a:p>
            <a:r>
              <a:rPr lang="en-DE" dirty="0"/>
              <a:t>2D scans with manual rotations in between</a:t>
            </a:r>
            <a:br>
              <a:rPr lang="en-DE" dirty="0"/>
            </a:br>
            <a:r>
              <a:rPr lang="en-DE" dirty="0">
                <a:sym typeface="Wingdings" pitchFamily="2" charset="2"/>
              </a:rPr>
              <a:t> Time consuming</a:t>
            </a:r>
          </a:p>
          <a:p>
            <a:r>
              <a:rPr lang="en-DE" dirty="0">
                <a:sym typeface="Wingdings" pitchFamily="2" charset="2"/>
              </a:rPr>
              <a:t>Issue with beam jump (0.5mm) after about 75% of the measurement</a:t>
            </a:r>
          </a:p>
          <a:p>
            <a:pPr lvl="1"/>
            <a:r>
              <a:rPr lang="en-DE" dirty="0">
                <a:sym typeface="Wingdings" pitchFamily="2" charset="2"/>
              </a:rPr>
              <a:t>Continued measurement</a:t>
            </a:r>
          </a:p>
          <a:p>
            <a:pPr lvl="1"/>
            <a:r>
              <a:rPr lang="en-GB" dirty="0">
                <a:sym typeface="Wingdings" pitchFamily="2" charset="2"/>
              </a:rPr>
              <a:t>B</a:t>
            </a:r>
            <a:r>
              <a:rPr lang="en-DE" dirty="0">
                <a:sym typeface="Wingdings" pitchFamily="2" charset="2"/>
              </a:rPr>
              <a:t>eam jump corrected</a:t>
            </a:r>
          </a:p>
          <a:p>
            <a:pPr lvl="1"/>
            <a:r>
              <a:rPr lang="en-DE" dirty="0">
                <a:sym typeface="Wingdings" pitchFamily="2" charset="2"/>
              </a:rPr>
              <a:t>All 2D scans repeated which where conducted after the jump</a:t>
            </a:r>
          </a:p>
          <a:p>
            <a:r>
              <a:rPr lang="en-DE" dirty="0">
                <a:sym typeface="Wingdings" pitchFamily="2" charset="2"/>
              </a:rPr>
              <a:t>Automated 3D scans prepared; to be tested in future</a:t>
            </a:r>
          </a:p>
          <a:p>
            <a:r>
              <a:rPr lang="en-DE" dirty="0">
                <a:sym typeface="Wingdings" pitchFamily="2" charset="2"/>
              </a:rPr>
              <a:t>High resolution scan in the evening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1A298-D765-A60F-0B94-9AF84C84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DA0C1-45F7-5754-7FBF-F3107C39FA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AB2F86-3A96-91BB-CE99-BB4D87B2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382955"/>
            <a:ext cx="4392488" cy="42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7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3B49-344C-CD50-BE10-46519F9E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Friday: 3D scans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D4DF3-690C-DEFB-F97D-9E491523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Resolution from Thursday’s 3D scans not sufficient </a:t>
            </a:r>
            <a:r>
              <a:rPr lang="en-DE" dirty="0">
                <a:sym typeface="Wingdings" pitchFamily="2" charset="2"/>
              </a:rPr>
              <a:t> repeated with smaller ROI (same number of data points)</a:t>
            </a:r>
          </a:p>
          <a:p>
            <a:r>
              <a:rPr lang="en-DE" dirty="0">
                <a:sym typeface="Wingdings" pitchFamily="2" charset="2"/>
              </a:rPr>
              <a:t>High resolution slice scan: 1D scans along x-axis at slow stage velocity, repeated at more angular positions (automated with scan tool)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C4C0A-9951-E9EE-3734-9DC76675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B68FC-84D8-8204-F0B7-B87A43F65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5829A1-724D-B2EB-2DDE-AB8A891F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2996952"/>
            <a:ext cx="5664573" cy="26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4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B03C6-95AF-97C9-180B-7D3283EEF52D}"/>
              </a:ext>
            </a:extLst>
          </p:cNvPr>
          <p:cNvSpPr txBox="1"/>
          <p:nvPr/>
        </p:nvSpPr>
        <p:spPr>
          <a:xfrm>
            <a:off x="9336360" y="342900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b="1" dirty="0">
                <a:sym typeface="Wingdings" pitchFamily="2" charset="2"/>
              </a:rPr>
              <a:t> Gun modulator could not be reset</a:t>
            </a:r>
            <a:endParaRPr lang="en-DE" sz="16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AA676-45EA-5D3C-BEFE-2065D116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Gun Modulator Interlocks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44E37-D7FD-A8B7-0475-B2A271ED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11232629" cy="5010249"/>
          </a:xfrm>
        </p:spPr>
        <p:txBody>
          <a:bodyPr/>
          <a:lstStyle/>
          <a:p>
            <a:r>
              <a:rPr lang="en-DE" dirty="0"/>
              <a:t>Event logs: ”Interlock TI\DoorSts\Input missing” </a:t>
            </a:r>
            <a:r>
              <a:rPr lang="en-DE" dirty="0">
                <a:sym typeface="Wingdings" pitchFamily="2" charset="2"/>
              </a:rPr>
              <a:t> </a:t>
            </a:r>
            <a:r>
              <a:rPr lang="en-DE" b="1" dirty="0">
                <a:sym typeface="Wingdings" pitchFamily="2" charset="2"/>
              </a:rPr>
              <a:t>Event log messages are outdated (old settings from Pitz modulator) and have no meaning for our modulator</a:t>
            </a:r>
          </a:p>
          <a:p>
            <a:r>
              <a:rPr lang="en-DE" dirty="0">
                <a:sym typeface="Wingdings" pitchFamily="2" charset="2"/>
              </a:rPr>
              <a:t>Tested gun water temperature: </a:t>
            </a:r>
          </a:p>
          <a:p>
            <a:pPr lvl="1"/>
            <a:r>
              <a:rPr lang="en-DE" dirty="0">
                <a:sym typeface="Wingdings" pitchFamily="2" charset="2"/>
              </a:rPr>
              <a:t>(TUE) first due to detuning of gun operating at lower gradient</a:t>
            </a:r>
          </a:p>
          <a:p>
            <a:pPr lvl="1"/>
            <a:r>
              <a:rPr lang="en-DE" dirty="0">
                <a:sym typeface="Wingdings" pitchFamily="2" charset="2"/>
              </a:rPr>
              <a:t>(WED) Later to trigger water temperature interlocks on purpose  works, interlock threshold at 32 deg C</a:t>
            </a:r>
          </a:p>
          <a:p>
            <a:endParaRPr lang="en-DE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811BA-0F24-C5DC-BEF7-2C594731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56679-8AA6-4A72-2941-C42115D91F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87A02C-365A-CBCF-2915-E4593DFE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429000"/>
            <a:ext cx="350826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42EBD91-EE95-1773-0D01-1618F380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3429000"/>
            <a:ext cx="350826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9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2470-4C25-5397-6EE7-453702B3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Gun Water Flow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AB5B-A46B-FCF3-6754-8D9D10225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Final interlock reason found: Water flow rate too low, threshold at 9.5 l/min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50847-9F6E-7315-9A36-95831718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18.09.2023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0EF27-27F6-740A-D5D5-044388913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Investigations by MIN and MKK2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3E57C83-1D6F-0AFB-234F-2E219024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3021466"/>
            <a:ext cx="4319861" cy="32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BE2F13B-4804-1581-28B2-CF95C8E6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021466"/>
            <a:ext cx="4319860" cy="32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47E214-257E-B53A-6556-AEA94F1AF15C}"/>
              </a:ext>
            </a:extLst>
          </p:cNvPr>
          <p:cNvSpPr/>
          <p:nvPr/>
        </p:nvSpPr>
        <p:spPr>
          <a:xfrm>
            <a:off x="2063552" y="1988840"/>
            <a:ext cx="8208912" cy="648072"/>
          </a:xfrm>
          <a:prstGeom prst="rect">
            <a:avLst/>
          </a:prstGeom>
          <a:solidFill>
            <a:srgbClr val="E35D50">
              <a:alpha val="42745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>
                <a:solidFill>
                  <a:schemeClr val="tx1"/>
                </a:solidFill>
              </a:rPr>
              <a:t>Same Error Bit set due to Gun water temperature, water flow rate and water pressure (not monitored regularly)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5E546-22C2-25C2-F586-36158A2C1897}"/>
              </a:ext>
            </a:extLst>
          </p:cNvPr>
          <p:cNvSpPr txBox="1"/>
          <p:nvPr/>
        </p:nvSpPr>
        <p:spPr>
          <a:xfrm>
            <a:off x="9552384" y="3280298"/>
            <a:ext cx="2231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F</a:t>
            </a:r>
            <a:r>
              <a:rPr lang="en-DE" sz="1600" dirty="0">
                <a:sym typeface="Wingdings" pitchFamily="2" charset="2"/>
              </a:rPr>
              <a:t>ixed on Wed around noon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S</a:t>
            </a:r>
            <a:r>
              <a:rPr lang="en-DE" sz="1600" dirty="0">
                <a:sym typeface="Wingdings" pitchFamily="2" charset="2"/>
              </a:rPr>
              <a:t>table operation for rest of week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960891821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" id="{FF3377BC-8E16-034C-B37F-4D96C015CDA1}" vid="{4C42B158-ADD8-9242-AD54-4E9401BE2496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260</TotalTime>
  <Words>786</Words>
  <Application>Microsoft Macintosh PowerPoint</Application>
  <PresentationFormat>Widescreen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DESY</vt:lpstr>
      <vt:lpstr>ARES Operation Meeting</vt:lpstr>
      <vt:lpstr>Summary of week 37</vt:lpstr>
      <vt:lpstr>Electron CT</vt:lpstr>
      <vt:lpstr>Beam setup for eCT</vt:lpstr>
      <vt:lpstr>Wednesday: 2D scans </vt:lpstr>
      <vt:lpstr>Thursday: Manual 3D Scans</vt:lpstr>
      <vt:lpstr>Friday: 3D scans</vt:lpstr>
      <vt:lpstr>Gun Modulator Interlocks</vt:lpstr>
      <vt:lpstr>Gun Water Flow Rate</vt:lpstr>
      <vt:lpstr>Plan for the week</vt:lpstr>
      <vt:lpstr>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ARES Operation Meeting</dc:title>
  <dc:creator>Frank Mayet</dc:creator>
  <cp:lastModifiedBy>Max Kellermeier</cp:lastModifiedBy>
  <cp:revision>451</cp:revision>
  <dcterms:created xsi:type="dcterms:W3CDTF">2021-08-09T09:06:11Z</dcterms:created>
  <dcterms:modified xsi:type="dcterms:W3CDTF">2023-09-18T09:22:54Z</dcterms:modified>
</cp:coreProperties>
</file>