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88" r:id="rId3"/>
    <p:sldId id="386" r:id="rId4"/>
    <p:sldId id="391" r:id="rId5"/>
    <p:sldId id="390" r:id="rId6"/>
    <p:sldId id="392" r:id="rId7"/>
    <p:sldId id="387" r:id="rId8"/>
    <p:sldId id="376" r:id="rId9"/>
  </p:sldIdLst>
  <p:sldSz cx="12190413" cy="6859588"/>
  <p:notesSz cx="6858000" cy="9144000"/>
  <p:defaultTextStyle>
    <a:defPPr>
      <a:defRPr lang="en-US"/>
    </a:defPPr>
    <a:lvl1pPr marL="0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3936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7872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1808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5743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19679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3615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7551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1487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14" y="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06F50-02F6-4BB0-ADC8-F9C1E90CFAD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70C9B-E1AA-4AFE-9ECA-6CB2A9D7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3936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7872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1808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35743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19679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03615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87551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71487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7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8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9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099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1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5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22.02.2021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3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0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39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78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18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57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96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3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75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14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936" indent="0">
              <a:buNone/>
              <a:defRPr sz="2600" b="1"/>
            </a:lvl2pPr>
            <a:lvl3pPr marL="1167872" indent="0">
              <a:buNone/>
              <a:defRPr sz="2300" b="1"/>
            </a:lvl3pPr>
            <a:lvl4pPr marL="1751808" indent="0">
              <a:buNone/>
              <a:defRPr sz="2000" b="1"/>
            </a:lvl4pPr>
            <a:lvl5pPr marL="2335743" indent="0">
              <a:buNone/>
              <a:defRPr sz="2000" b="1"/>
            </a:lvl5pPr>
            <a:lvl6pPr marL="2919679" indent="0">
              <a:buNone/>
              <a:defRPr sz="2000" b="1"/>
            </a:lvl6pPr>
            <a:lvl7pPr marL="3503615" indent="0">
              <a:buNone/>
              <a:defRPr sz="2000" b="1"/>
            </a:lvl7pPr>
            <a:lvl8pPr marL="4087551" indent="0">
              <a:buNone/>
              <a:defRPr sz="2000" b="1"/>
            </a:lvl8pPr>
            <a:lvl9pPr marL="467148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8"/>
            <a:ext cx="5388332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936" indent="0">
              <a:buNone/>
              <a:defRPr sz="2600" b="1"/>
            </a:lvl2pPr>
            <a:lvl3pPr marL="1167872" indent="0">
              <a:buNone/>
              <a:defRPr sz="2300" b="1"/>
            </a:lvl3pPr>
            <a:lvl4pPr marL="1751808" indent="0">
              <a:buNone/>
              <a:defRPr sz="2000" b="1"/>
            </a:lvl4pPr>
            <a:lvl5pPr marL="2335743" indent="0">
              <a:buNone/>
              <a:defRPr sz="2000" b="1"/>
            </a:lvl5pPr>
            <a:lvl6pPr marL="2919679" indent="0">
              <a:buNone/>
              <a:defRPr sz="2000" b="1"/>
            </a:lvl6pPr>
            <a:lvl7pPr marL="3503615" indent="0">
              <a:buNone/>
              <a:defRPr sz="2000" b="1"/>
            </a:lvl7pPr>
            <a:lvl8pPr marL="4087551" indent="0">
              <a:buNone/>
              <a:defRPr sz="2000" b="1"/>
            </a:lvl8pPr>
            <a:lvl9pPr marL="467148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3936" indent="0">
              <a:buNone/>
              <a:defRPr sz="1500"/>
            </a:lvl2pPr>
            <a:lvl3pPr marL="1167872" indent="0">
              <a:buNone/>
              <a:defRPr sz="1300"/>
            </a:lvl3pPr>
            <a:lvl4pPr marL="1751808" indent="0">
              <a:buNone/>
              <a:defRPr sz="1100"/>
            </a:lvl4pPr>
            <a:lvl5pPr marL="2335743" indent="0">
              <a:buNone/>
              <a:defRPr sz="1100"/>
            </a:lvl5pPr>
            <a:lvl6pPr marL="2919679" indent="0">
              <a:buNone/>
              <a:defRPr sz="1100"/>
            </a:lvl6pPr>
            <a:lvl7pPr marL="3503615" indent="0">
              <a:buNone/>
              <a:defRPr sz="1100"/>
            </a:lvl7pPr>
            <a:lvl8pPr marL="4087551" indent="0">
              <a:buNone/>
              <a:defRPr sz="1100"/>
            </a:lvl8pPr>
            <a:lvl9pPr marL="467148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83936" indent="0">
              <a:buNone/>
              <a:defRPr sz="3600"/>
            </a:lvl2pPr>
            <a:lvl3pPr marL="1167872" indent="0">
              <a:buNone/>
              <a:defRPr sz="3100"/>
            </a:lvl3pPr>
            <a:lvl4pPr marL="1751808" indent="0">
              <a:buNone/>
              <a:defRPr sz="2600"/>
            </a:lvl4pPr>
            <a:lvl5pPr marL="2335743" indent="0">
              <a:buNone/>
              <a:defRPr sz="2600"/>
            </a:lvl5pPr>
            <a:lvl6pPr marL="2919679" indent="0">
              <a:buNone/>
              <a:defRPr sz="2600"/>
            </a:lvl6pPr>
            <a:lvl7pPr marL="3503615" indent="0">
              <a:buNone/>
              <a:defRPr sz="2600"/>
            </a:lvl7pPr>
            <a:lvl8pPr marL="4087551" indent="0">
              <a:buNone/>
              <a:defRPr sz="2600"/>
            </a:lvl8pPr>
            <a:lvl9pPr marL="4671487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800"/>
            </a:lvl1pPr>
            <a:lvl2pPr marL="583936" indent="0">
              <a:buNone/>
              <a:defRPr sz="1500"/>
            </a:lvl2pPr>
            <a:lvl3pPr marL="1167872" indent="0">
              <a:buNone/>
              <a:defRPr sz="1300"/>
            </a:lvl3pPr>
            <a:lvl4pPr marL="1751808" indent="0">
              <a:buNone/>
              <a:defRPr sz="1100"/>
            </a:lvl4pPr>
            <a:lvl5pPr marL="2335743" indent="0">
              <a:buNone/>
              <a:defRPr sz="1100"/>
            </a:lvl5pPr>
            <a:lvl6pPr marL="2919679" indent="0">
              <a:buNone/>
              <a:defRPr sz="1100"/>
            </a:lvl6pPr>
            <a:lvl7pPr marL="3503615" indent="0">
              <a:buNone/>
              <a:defRPr sz="1100"/>
            </a:lvl7pPr>
            <a:lvl8pPr marL="4087551" indent="0">
              <a:buNone/>
              <a:defRPr sz="1100"/>
            </a:lvl8pPr>
            <a:lvl9pPr marL="467148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116787" tIns="58394" rIns="116787" bIns="5839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0"/>
          </a:xfrm>
          <a:prstGeom prst="rect">
            <a:avLst/>
          </a:prstGeom>
        </p:spPr>
        <p:txBody>
          <a:bodyPr vert="horz" lIns="116787" tIns="58394" rIns="116787" bIns="583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29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D4EB-98CB-41A6-AD4E-090390A44E3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29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6787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952" indent="-437952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8896" indent="-364960" algn="l" defTabSz="1167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9840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775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7711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1647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583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9519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455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936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872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08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743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9679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3615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7551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1487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-26590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Summary </a:t>
            </a:r>
            <a:r>
              <a:rPr lang="de-DE" sz="3600" b="1" dirty="0" err="1"/>
              <a:t>of</a:t>
            </a:r>
            <a:r>
              <a:rPr lang="de-DE" sz="3600" b="1" dirty="0"/>
              <a:t> KW 38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995196"/>
              </p:ext>
            </p:extLst>
          </p:nvPr>
        </p:nvGraphicFramePr>
        <p:xfrm>
          <a:off x="118540" y="745714"/>
          <a:ext cx="11953330" cy="600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66835408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Monday 18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Tuesday 19</a:t>
                      </a:r>
                      <a:r>
                        <a:rPr lang="de-DE" sz="2000" baseline="30000" dirty="0"/>
                        <a:t>th </a:t>
                      </a:r>
                      <a:r>
                        <a:rPr lang="de-DE" sz="2000" baseline="0" dirty="0"/>
                        <a:t>September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Wednesday 20</a:t>
                      </a:r>
                      <a:r>
                        <a:rPr lang="de-DE" sz="2000" baseline="30000" dirty="0"/>
                        <a:t>th</a:t>
                      </a:r>
                      <a:r>
                        <a:rPr lang="de-DE" sz="2000" dirty="0"/>
                        <a:t> September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/>
                        <a:t>Thursday</a:t>
                      </a:r>
                      <a:r>
                        <a:rPr lang="de-DE" sz="2000" dirty="0"/>
                        <a:t> 21</a:t>
                      </a:r>
                      <a:r>
                        <a:rPr lang="de-DE" sz="2000" baseline="30000" dirty="0"/>
                        <a:t>st</a:t>
                      </a:r>
                      <a:r>
                        <a:rPr lang="de-DE" sz="2000" baseline="0" dirty="0"/>
                        <a:t> September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Friday 22</a:t>
                      </a:r>
                      <a:r>
                        <a:rPr lang="de-DE" sz="2000" baseline="30000" dirty="0"/>
                        <a:t>nd</a:t>
                      </a:r>
                      <a:r>
                        <a:rPr lang="de-DE" sz="2000" dirty="0"/>
                        <a:t> </a:t>
                      </a:r>
                      <a:br>
                        <a:rPr lang="de-DE" sz="2000" dirty="0"/>
                      </a:br>
                      <a:r>
                        <a:rPr lang="de-DE" sz="2000" dirty="0"/>
                        <a:t>September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120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Achievements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* Tunnel open for maintenance day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* Machine restart, debugging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</a:t>
                      </a:r>
                      <a:r>
                        <a:rPr lang="de-DE" sz="1600" b="1" baseline="0" dirty="0" err="1"/>
                        <a:t>Establish</a:t>
                      </a:r>
                      <a:r>
                        <a:rPr lang="de-DE" sz="1600" b="1" baseline="0" dirty="0"/>
                        <a:t> 20 </a:t>
                      </a:r>
                      <a:r>
                        <a:rPr lang="de-DE" sz="1600" b="1" baseline="0" dirty="0" err="1"/>
                        <a:t>MeV</a:t>
                      </a:r>
                      <a:r>
                        <a:rPr lang="de-DE" sz="1600" b="1" baseline="0" dirty="0"/>
                        <a:t>/c WP </a:t>
                      </a:r>
                      <a:r>
                        <a:rPr lang="de-DE" sz="1600" b="1" baseline="0" dirty="0" err="1"/>
                        <a:t>again</a:t>
                      </a:r>
                      <a:r>
                        <a:rPr lang="de-DE" sz="1600" b="1" baseline="0" dirty="0"/>
                        <a:t> (TWS1 </a:t>
                      </a:r>
                      <a:r>
                        <a:rPr lang="de-DE" sz="1600" b="1" baseline="0" dirty="0" err="1"/>
                        <a:t>only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with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reduced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amp.</a:t>
                      </a:r>
                      <a:r>
                        <a:rPr lang="de-DE" sz="1600" b="1" baseline="0" dirty="0"/>
                        <a:t> + 800 µm </a:t>
                      </a:r>
                      <a:r>
                        <a:rPr lang="de-DE" sz="1600" b="1" baseline="0" dirty="0" err="1"/>
                        <a:t>ap</a:t>
                      </a:r>
                      <a:r>
                        <a:rPr lang="de-DE" sz="1600" b="1" baseline="0" dirty="0"/>
                        <a:t>.)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</a:t>
                      </a:r>
                      <a:r>
                        <a:rPr lang="de-DE" sz="1600" b="1" baseline="0" dirty="0" err="1"/>
                        <a:t>Reaching</a:t>
                      </a:r>
                      <a:r>
                        <a:rPr lang="de-DE" sz="1600" b="1" baseline="0" dirty="0"/>
                        <a:t> 20 (10) </a:t>
                      </a:r>
                      <a:r>
                        <a:rPr lang="de-DE" sz="1600" b="1" baseline="0" dirty="0" err="1"/>
                        <a:t>MeV</a:t>
                      </a:r>
                      <a:r>
                        <a:rPr lang="de-DE" sz="1600" b="1" baseline="0" dirty="0"/>
                        <a:t>/c </a:t>
                      </a:r>
                      <a:r>
                        <a:rPr lang="de-DE" sz="1600" b="1" baseline="0" dirty="0" err="1"/>
                        <a:t>with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deceleration</a:t>
                      </a:r>
                      <a:r>
                        <a:rPr lang="de-DE" sz="1600" b="1" baseline="0" dirty="0"/>
                        <a:t> in TWS2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Try </a:t>
                      </a:r>
                      <a:r>
                        <a:rPr lang="de-DE" sz="1600" b="1" baseline="0" dirty="0" err="1"/>
                        <a:t>to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use</a:t>
                      </a:r>
                      <a:r>
                        <a:rPr lang="de-DE" sz="1600" b="1" baseline="0" dirty="0"/>
                        <a:t> TWS sol. </a:t>
                      </a:r>
                      <a:r>
                        <a:rPr lang="de-DE" sz="1600" b="1" baseline="0" dirty="0" err="1"/>
                        <a:t>for</a:t>
                      </a:r>
                      <a:r>
                        <a:rPr lang="de-DE" sz="1600" b="1" baseline="0" dirty="0"/>
                        <a:t> 20 </a:t>
                      </a:r>
                      <a:r>
                        <a:rPr lang="de-DE" sz="1600" b="1" baseline="0" dirty="0" err="1"/>
                        <a:t>MeV</a:t>
                      </a:r>
                      <a:r>
                        <a:rPr lang="de-DE" sz="1600" b="1" baseline="0" dirty="0"/>
                        <a:t>/c 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Misalignment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prevents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sym.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focus</a:t>
                      </a:r>
                      <a:endParaRPr lang="de-DE" sz="1600" b="1" baseline="0" dirty="0">
                        <a:sym typeface="Wingdings" panose="05000000000000000000" pitchFamily="2" charset="2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>
                        <a:sym typeface="Wingdings" panose="05000000000000000000" pitchFamily="2" charset="2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*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Achieve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half-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way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good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focus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on EA.A1 (200 µm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ap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.)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>
                        <a:sym typeface="Wingdings" panose="05000000000000000000" pitchFamily="2" charset="2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*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Overnight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AA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run</a:t>
                      </a:r>
                      <a:endParaRPr lang="de-DE" sz="16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Transport 20 </a:t>
                      </a:r>
                      <a:r>
                        <a:rPr lang="de-DE" sz="1600" b="1" baseline="0" dirty="0" err="1"/>
                        <a:t>MeV</a:t>
                      </a:r>
                      <a:r>
                        <a:rPr lang="de-DE" sz="1600" b="1" baseline="0" dirty="0"/>
                        <a:t>/c (200 µm </a:t>
                      </a:r>
                      <a:r>
                        <a:rPr lang="de-DE" sz="1600" b="1" baseline="0" dirty="0" err="1"/>
                        <a:t>ap</a:t>
                      </a:r>
                      <a:r>
                        <a:rPr lang="de-DE" sz="1600" b="1" baseline="0" dirty="0"/>
                        <a:t>.) WP </a:t>
                      </a:r>
                      <a:r>
                        <a:rPr lang="de-DE" sz="1600" b="1" baseline="0" dirty="0" err="1"/>
                        <a:t>to</a:t>
                      </a:r>
                      <a:r>
                        <a:rPr lang="de-DE" sz="1600" b="1" baseline="0" dirty="0"/>
                        <a:t> MR.R1 (</a:t>
                      </a:r>
                      <a:r>
                        <a:rPr lang="de-DE" sz="1600" b="1" baseline="0" dirty="0" err="1"/>
                        <a:t>stripe</a:t>
                      </a:r>
                      <a:r>
                        <a:rPr lang="de-DE" sz="1600" b="1" baseline="0" dirty="0"/>
                        <a:t>) and MR.R2 (</a:t>
                      </a:r>
                      <a:r>
                        <a:rPr lang="de-DE" sz="1600" b="1" baseline="0" dirty="0" err="1"/>
                        <a:t>round</a:t>
                      </a:r>
                      <a:r>
                        <a:rPr lang="de-DE" sz="1600" b="1" baseline="0" dirty="0"/>
                        <a:t>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2D </a:t>
                      </a:r>
                      <a:r>
                        <a:rPr lang="de-DE" sz="1600" b="1" baseline="0" dirty="0" err="1"/>
                        <a:t>scan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of</a:t>
                      </a:r>
                      <a:r>
                        <a:rPr lang="de-DE" sz="1600" b="1" baseline="0" dirty="0"/>
                        <a:t> DLA </a:t>
                      </a:r>
                      <a:r>
                        <a:rPr lang="de-DE" sz="1600" b="1" baseline="0" dirty="0" err="1"/>
                        <a:t>alignment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channel</a:t>
                      </a:r>
                      <a:endParaRPr lang="de-DE" sz="16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</a:t>
                      </a:r>
                      <a:r>
                        <a:rPr lang="de-DE" sz="1600" b="1" dirty="0" err="1"/>
                        <a:t>Trying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to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obtain</a:t>
                      </a:r>
                      <a:r>
                        <a:rPr lang="de-DE" sz="1600" b="1" dirty="0"/>
                        <a:t> a </a:t>
                      </a:r>
                      <a:r>
                        <a:rPr lang="de-DE" sz="1600" b="1" dirty="0" err="1"/>
                        <a:t>cycled</a:t>
                      </a:r>
                      <a:r>
                        <a:rPr lang="de-DE" sz="1600" b="1" dirty="0"/>
                        <a:t> WP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1D </a:t>
                      </a:r>
                      <a:r>
                        <a:rPr lang="de-DE" sz="1600" b="1" dirty="0" err="1"/>
                        <a:t>scans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of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the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alignment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channel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with</a:t>
                      </a:r>
                      <a:r>
                        <a:rPr lang="de-DE" sz="1600" b="1" dirty="0"/>
                        <a:t> 200 µm WP and </a:t>
                      </a:r>
                      <a:r>
                        <a:rPr lang="de-DE" sz="1600" b="1" dirty="0" err="1"/>
                        <a:t>misalignment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correction</a:t>
                      </a:r>
                      <a:endParaRPr lang="de-DE" sz="1600" b="1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Switch </a:t>
                      </a:r>
                      <a:r>
                        <a:rPr lang="de-DE" sz="1600" b="1" dirty="0" err="1"/>
                        <a:t>to</a:t>
                      </a:r>
                      <a:r>
                        <a:rPr lang="de-DE" sz="1600" b="1" dirty="0"/>
                        <a:t> 320 µm </a:t>
                      </a:r>
                      <a:r>
                        <a:rPr lang="de-DE" sz="1600" b="1" dirty="0" err="1"/>
                        <a:t>ap</a:t>
                      </a:r>
                      <a:r>
                        <a:rPr lang="de-DE" sz="1600" b="1" dirty="0"/>
                        <a:t>. Scan </a:t>
                      </a:r>
                      <a:r>
                        <a:rPr lang="de-DE" sz="1600" b="1" dirty="0" err="1"/>
                        <a:t>of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alignment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channel</a:t>
                      </a:r>
                      <a:r>
                        <a:rPr lang="de-DE" sz="1600" b="1" dirty="0"/>
                        <a:t> not </a:t>
                      </a:r>
                      <a:r>
                        <a:rPr lang="de-DE" sz="1600" b="1" dirty="0" err="1"/>
                        <a:t>good</a:t>
                      </a:r>
                      <a:r>
                        <a:rPr lang="de-DE" sz="1600" b="1" dirty="0"/>
                        <a:t> (large </a:t>
                      </a:r>
                      <a:r>
                        <a:rPr lang="de-DE" sz="1600" b="1" dirty="0" err="1"/>
                        <a:t>faint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halo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suspected</a:t>
                      </a:r>
                      <a:r>
                        <a:rPr lang="de-DE" sz="1600" b="1" dirty="0"/>
                        <a:t>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</a:t>
                      </a:r>
                      <a:r>
                        <a:rPr lang="de-DE" sz="1600" b="1" dirty="0" err="1"/>
                        <a:t>Overnight</a:t>
                      </a:r>
                      <a:r>
                        <a:rPr lang="de-DE" sz="1600" b="1" dirty="0"/>
                        <a:t> AA </a:t>
                      </a:r>
                      <a:r>
                        <a:rPr lang="de-DE" sz="1600" b="1" dirty="0" err="1"/>
                        <a:t>run</a:t>
                      </a:r>
                      <a:endParaRPr lang="de-D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/>
                        <a:t>Perturbating</a:t>
                      </a:r>
                      <a:r>
                        <a:rPr lang="de-DE" sz="2000" b="1" dirty="0"/>
                        <a:t> </a:t>
                      </a:r>
                      <a:r>
                        <a:rPr lang="de-DE" sz="2000" b="1" dirty="0" err="1"/>
                        <a:t>events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* Cycling procedure from MLS not working for EA and MR quads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-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AA </a:t>
                      </a:r>
                      <a:r>
                        <a:rPr lang="de-DE" sz="1600" b="1" dirty="0" err="1"/>
                        <a:t>run</a:t>
                      </a:r>
                      <a:r>
                        <a:rPr lang="de-DE" sz="1600" b="1" dirty="0"/>
                        <a:t> not </a:t>
                      </a:r>
                      <a:r>
                        <a:rPr lang="de-DE" sz="1600" b="1" dirty="0" err="1"/>
                        <a:t>successful</a:t>
                      </a:r>
                      <a:r>
                        <a:rPr lang="de-DE" sz="1600" b="1" dirty="0"/>
                        <a:t> (</a:t>
                      </a:r>
                      <a:r>
                        <a:rPr lang="de-DE" sz="1600" b="1" dirty="0" err="1"/>
                        <a:t>gun</a:t>
                      </a:r>
                      <a:r>
                        <a:rPr lang="de-DE" sz="1600" b="1" dirty="0"/>
                        <a:t> sol. </a:t>
                      </a:r>
                      <a:r>
                        <a:rPr lang="de-DE" sz="1600" b="1" dirty="0" err="1"/>
                        <a:t>crashed</a:t>
                      </a:r>
                      <a:r>
                        <a:rPr lang="de-DE" sz="1600" b="1" dirty="0"/>
                        <a:t> at 5 </a:t>
                      </a:r>
                      <a:r>
                        <a:rPr lang="de-DE" sz="1600" b="1" dirty="0" err="1"/>
                        <a:t>pm</a:t>
                      </a:r>
                      <a:r>
                        <a:rPr lang="de-DE" sz="1600" b="1" dirty="0"/>
                        <a:t>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EA </a:t>
                      </a:r>
                      <a:r>
                        <a:rPr lang="de-DE" sz="1600" b="1" dirty="0" err="1"/>
                        <a:t>quads</a:t>
                      </a:r>
                      <a:r>
                        <a:rPr lang="de-DE" sz="1600" b="1" dirty="0"/>
                        <a:t> stuck at </a:t>
                      </a:r>
                      <a:r>
                        <a:rPr lang="de-DE" sz="1600" b="1" dirty="0" err="1"/>
                        <a:t>polarity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change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MR.R1 &amp; MR.R2 </a:t>
                      </a:r>
                      <a:r>
                        <a:rPr lang="de-DE" sz="1600" b="1" baseline="0" dirty="0" err="1"/>
                        <a:t>panels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swept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fixed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by</a:t>
                      </a:r>
                      <a:r>
                        <a:rPr lang="de-DE" sz="1600" b="1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="1" baseline="0" dirty="0" err="1">
                          <a:sym typeface="Wingdings" panose="05000000000000000000" pitchFamily="2" charset="2"/>
                        </a:rPr>
                        <a:t>Artem</a:t>
                      </a:r>
                      <a:endParaRPr lang="de-DE" sz="1600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Strong beam </a:t>
                      </a:r>
                      <a:r>
                        <a:rPr lang="de-DE" sz="1600" b="1" baseline="0" dirty="0" err="1"/>
                        <a:t>shape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instability</a:t>
                      </a:r>
                      <a:r>
                        <a:rPr lang="de-DE" sz="1600" b="1" baseline="0" dirty="0"/>
                        <a:t> (EA.A1)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</a:t>
                      </a:r>
                      <a:r>
                        <a:rPr lang="de-DE" sz="1600" b="1" baseline="0" dirty="0" err="1"/>
                        <a:t>Coupling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of</a:t>
                      </a:r>
                      <a:r>
                        <a:rPr lang="de-DE" sz="1600" b="1" baseline="0" dirty="0"/>
                        <a:t> EA </a:t>
                      </a:r>
                      <a:r>
                        <a:rPr lang="de-DE" sz="1600" b="1" baseline="0" dirty="0" err="1"/>
                        <a:t>quads</a:t>
                      </a:r>
                      <a:r>
                        <a:rPr lang="de-DE" sz="1600" b="1" baseline="0" dirty="0"/>
                        <a:t> and TCA </a:t>
                      </a:r>
                      <a:r>
                        <a:rPr lang="de-DE" sz="1600" b="1" baseline="0" dirty="0" err="1"/>
                        <a:t>steerers</a:t>
                      </a:r>
                      <a:r>
                        <a:rPr lang="de-DE" sz="1600" b="1" baseline="0" dirty="0"/>
                        <a:t> strong at 20 </a:t>
                      </a:r>
                      <a:r>
                        <a:rPr lang="de-DE" sz="1600" b="1" baseline="0" dirty="0" err="1"/>
                        <a:t>MeV</a:t>
                      </a:r>
                      <a:endParaRPr lang="de-DE" sz="1600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DIO1 </a:t>
                      </a:r>
                      <a:r>
                        <a:rPr lang="de-DE" sz="1600" b="1" baseline="0" dirty="0" err="1"/>
                        <a:t>crashed</a:t>
                      </a:r>
                      <a:r>
                        <a:rPr lang="de-DE" sz="1600" b="1" baseline="0" dirty="0"/>
                        <a:t> and TWS1 </a:t>
                      </a:r>
                      <a:r>
                        <a:rPr lang="de-DE" sz="1600" b="1" baseline="0" dirty="0" err="1"/>
                        <a:t>modulator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crashed</a:t>
                      </a:r>
                      <a:r>
                        <a:rPr lang="de-DE" sz="1600" b="1" baseline="0" dirty="0"/>
                        <a:t> (</a:t>
                      </a:r>
                      <a:r>
                        <a:rPr lang="de-DE" sz="1600" b="1" baseline="0" dirty="0" err="1"/>
                        <a:t>waterflow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problem</a:t>
                      </a:r>
                      <a:r>
                        <a:rPr lang="de-DE" sz="1600" b="1" baseline="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952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Notes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-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600" b="1" dirty="0"/>
                        <a:t>-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-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Bug in </a:t>
                      </a:r>
                      <a:r>
                        <a:rPr lang="de-DE" sz="1600" b="1" dirty="0" err="1"/>
                        <a:t>scan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tool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fixed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by</a:t>
                      </a:r>
                      <a:r>
                        <a:rPr lang="de-DE" sz="1600" b="1" dirty="0"/>
                        <a:t> Frank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0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 err="1"/>
              <a:t>Towards</a:t>
            </a:r>
            <a:r>
              <a:rPr lang="de-DE" sz="3600" b="1" dirty="0"/>
              <a:t> a TWAC-</a:t>
            </a:r>
            <a:r>
              <a:rPr lang="de-DE" sz="3600" b="1" dirty="0" err="1"/>
              <a:t>suitable</a:t>
            </a:r>
            <a:r>
              <a:rPr lang="de-DE" sz="3600" b="1" dirty="0"/>
              <a:t> 20 </a:t>
            </a:r>
            <a:r>
              <a:rPr lang="de-DE" sz="3600" b="1" dirty="0" err="1"/>
              <a:t>MeV</a:t>
            </a:r>
            <a:r>
              <a:rPr lang="de-DE" sz="3600" b="1" dirty="0"/>
              <a:t>/c WP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73E08D-6F20-4401-BED3-1C23E940B51A}"/>
              </a:ext>
            </a:extLst>
          </p:cNvPr>
          <p:cNvSpPr txBox="1"/>
          <p:nvPr/>
        </p:nvSpPr>
        <p:spPr>
          <a:xfrm>
            <a:off x="0" y="934482"/>
            <a:ext cx="121904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u="sng" dirty="0" err="1"/>
              <a:t>Requirements</a:t>
            </a:r>
            <a:r>
              <a:rPr lang="de-DE" sz="2000" dirty="0"/>
              <a:t>: At least 10 pC </a:t>
            </a:r>
            <a:r>
              <a:rPr lang="de-DE" sz="2000" dirty="0" err="1"/>
              <a:t>charge</a:t>
            </a:r>
            <a:r>
              <a:rPr lang="de-DE" sz="2000" dirty="0"/>
              <a:t> and a </a:t>
            </a:r>
            <a:r>
              <a:rPr lang="de-DE" sz="2000" dirty="0" err="1"/>
              <a:t>bunch</a:t>
            </a:r>
            <a:r>
              <a:rPr lang="de-DE" sz="2000" dirty="0"/>
              <a:t> </a:t>
            </a:r>
            <a:r>
              <a:rPr lang="de-DE" sz="2000" dirty="0" err="1"/>
              <a:t>duration</a:t>
            </a:r>
            <a:r>
              <a:rPr lang="de-DE" sz="2000" dirty="0"/>
              <a:t> </a:t>
            </a:r>
            <a:r>
              <a:rPr lang="de-DE" sz="2000" dirty="0" err="1"/>
              <a:t>around</a:t>
            </a:r>
            <a:r>
              <a:rPr lang="de-DE" sz="2000" dirty="0"/>
              <a:t> 1 ps rms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below</a:t>
            </a:r>
            <a:r>
              <a:rPr lang="de-DE" sz="2000" dirty="0"/>
              <a:t> (</a:t>
            </a:r>
            <a:r>
              <a:rPr lang="de-DE" sz="2000" dirty="0" err="1"/>
              <a:t>monotonic</a:t>
            </a:r>
            <a:r>
              <a:rPr lang="de-DE" sz="2000" dirty="0"/>
              <a:t> wakefield) </a:t>
            </a:r>
            <a:r>
              <a:rPr lang="de-DE" sz="2000" dirty="0">
                <a:sym typeface="Wingdings" panose="05000000000000000000" pitchFamily="2" charset="2"/>
              </a:rPr>
              <a:t> Large </a:t>
            </a:r>
            <a:r>
              <a:rPr lang="de-DE" sz="2000" dirty="0" err="1">
                <a:sym typeface="Wingdings" panose="05000000000000000000" pitchFamily="2" charset="2"/>
              </a:rPr>
              <a:t>laser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aperture</a:t>
            </a:r>
            <a:r>
              <a:rPr lang="de-DE" sz="2000" dirty="0">
                <a:sym typeface="Wingdings" panose="05000000000000000000" pitchFamily="2" charset="2"/>
              </a:rPr>
              <a:t> and </a:t>
            </a:r>
            <a:r>
              <a:rPr lang="de-DE" sz="2000" dirty="0" err="1">
                <a:sym typeface="Wingdings" panose="05000000000000000000" pitchFamily="2" charset="2"/>
              </a:rPr>
              <a:t>low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gun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solenoid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focusing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helps</a:t>
            </a: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>
                <a:sym typeface="Wingdings" panose="05000000000000000000" pitchFamily="2" charset="2"/>
              </a:rPr>
              <a:t>2 </a:t>
            </a:r>
            <a:r>
              <a:rPr lang="de-DE" sz="2000" dirty="0" err="1">
                <a:sym typeface="Wingdings" panose="05000000000000000000" pitchFamily="2" charset="2"/>
              </a:rPr>
              <a:t>acceleration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options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tested</a:t>
            </a:r>
            <a:r>
              <a:rPr lang="de-DE" sz="2000" dirty="0">
                <a:sym typeface="Wingdings" panose="05000000000000000000" pitchFamily="2" charset="2"/>
              </a:rPr>
              <a:t>: Just TWS1 on at </a:t>
            </a:r>
            <a:r>
              <a:rPr lang="de-DE" sz="2000" dirty="0" err="1">
                <a:sym typeface="Wingdings" panose="05000000000000000000" pitchFamily="2" charset="2"/>
              </a:rPr>
              <a:t>reduced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amplitude</a:t>
            </a:r>
            <a:r>
              <a:rPr lang="de-DE" sz="2000" dirty="0">
                <a:sym typeface="Wingdings" panose="05000000000000000000" pitchFamily="2" charset="2"/>
              </a:rPr>
              <a:t> (17.5 </a:t>
            </a:r>
            <a:r>
              <a:rPr lang="de-DE" sz="2000" dirty="0" err="1">
                <a:sym typeface="Wingdings" panose="05000000000000000000" pitchFamily="2" charset="2"/>
              </a:rPr>
              <a:t>vs</a:t>
            </a:r>
            <a:r>
              <a:rPr lang="de-DE" sz="2000" dirty="0">
                <a:sym typeface="Wingdings" panose="05000000000000000000" pitchFamily="2" charset="2"/>
              </a:rPr>
              <a:t> 76) &amp; TWS1 on-</a:t>
            </a:r>
            <a:r>
              <a:rPr lang="de-DE" sz="2000" dirty="0" err="1">
                <a:sym typeface="Wingdings" panose="05000000000000000000" pitchFamily="2" charset="2"/>
              </a:rPr>
              <a:t>crest</a:t>
            </a:r>
            <a:r>
              <a:rPr lang="de-DE" sz="2000" dirty="0">
                <a:sym typeface="Wingdings" panose="05000000000000000000" pitchFamily="2" charset="2"/>
              </a:rPr>
              <a:t> at nominal </a:t>
            </a:r>
            <a:r>
              <a:rPr lang="de-DE" sz="2000" dirty="0" err="1">
                <a:sym typeface="Wingdings" panose="05000000000000000000" pitchFamily="2" charset="2"/>
              </a:rPr>
              <a:t>amplitude</a:t>
            </a:r>
            <a:r>
              <a:rPr lang="de-DE" sz="2000" dirty="0">
                <a:sym typeface="Wingdings" panose="05000000000000000000" pitchFamily="2" charset="2"/>
              </a:rPr>
              <a:t> + On-</a:t>
            </a:r>
            <a:r>
              <a:rPr lang="de-DE" sz="2000" dirty="0" err="1">
                <a:sym typeface="Wingdings" panose="05000000000000000000" pitchFamily="2" charset="2"/>
              </a:rPr>
              <a:t>crest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deceleration</a:t>
            </a:r>
            <a:r>
              <a:rPr lang="de-DE" sz="2000" dirty="0">
                <a:sym typeface="Wingdings" panose="05000000000000000000" pitchFamily="2" charset="2"/>
              </a:rPr>
              <a:t> in TWS2 at </a:t>
            </a:r>
            <a:r>
              <a:rPr lang="de-DE" sz="2000" dirty="0" err="1">
                <a:sym typeface="Wingdings" panose="05000000000000000000" pitchFamily="2" charset="2"/>
              </a:rPr>
              <a:t>slightly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reduced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amplitude</a:t>
            </a:r>
            <a:r>
              <a:rPr lang="de-DE" sz="2000" dirty="0">
                <a:sym typeface="Wingdings" panose="05000000000000000000" pitchFamily="2" charset="2"/>
              </a:rPr>
              <a:t> (63 </a:t>
            </a:r>
            <a:r>
              <a:rPr lang="de-DE" sz="2000" dirty="0" err="1">
                <a:sym typeface="Wingdings" panose="05000000000000000000" pitchFamily="2" charset="2"/>
              </a:rPr>
              <a:t>vs</a:t>
            </a:r>
            <a:r>
              <a:rPr lang="de-DE" sz="2000" dirty="0">
                <a:sym typeface="Wingdings" panose="05000000000000000000" pitchFamily="2" charset="2"/>
              </a:rPr>
              <a:t> 76)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>
              <a:sym typeface="Wingdings" panose="05000000000000000000" pitchFamily="2" charset="2"/>
            </a:endParaRPr>
          </a:p>
          <a:p>
            <a:pPr marL="926836" lvl="1" indent="-342900"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Option 2 </a:t>
            </a:r>
            <a:r>
              <a:rPr lang="de-DE" sz="1800" dirty="0" err="1">
                <a:sym typeface="Wingdings" panose="05000000000000000000" pitchFamily="2" charset="2"/>
              </a:rPr>
              <a:t>comes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with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nicer</a:t>
            </a:r>
            <a:r>
              <a:rPr lang="de-DE" sz="1800" dirty="0">
                <a:sym typeface="Wingdings" panose="05000000000000000000" pitchFamily="2" charset="2"/>
              </a:rPr>
              <a:t> beam </a:t>
            </a:r>
            <a:r>
              <a:rPr lang="de-DE" sz="1800" dirty="0" err="1">
                <a:sym typeface="Wingdings" panose="05000000000000000000" pitchFamily="2" charset="2"/>
              </a:rPr>
              <a:t>shape</a:t>
            </a:r>
            <a:r>
              <a:rPr lang="de-DE" sz="1800" dirty="0">
                <a:sym typeface="Wingdings" panose="05000000000000000000" pitchFamily="2" charset="2"/>
              </a:rPr>
              <a:t> (</a:t>
            </a:r>
            <a:r>
              <a:rPr lang="de-DE" sz="1800" dirty="0" err="1">
                <a:sym typeface="Wingdings" panose="05000000000000000000" pitchFamily="2" charset="2"/>
              </a:rPr>
              <a:t>less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transverse</a:t>
            </a:r>
            <a:r>
              <a:rPr lang="de-DE" sz="1800" dirty="0">
                <a:sym typeface="Wingdings" panose="05000000000000000000" pitchFamily="2" charset="2"/>
              </a:rPr>
              <a:t> feature) and </a:t>
            </a:r>
            <a:r>
              <a:rPr lang="de-DE" sz="1800" dirty="0" err="1">
                <a:sym typeface="Wingdings" panose="05000000000000000000" pitchFamily="2" charset="2"/>
              </a:rPr>
              <a:t>better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transport</a:t>
            </a:r>
            <a:r>
              <a:rPr lang="de-DE" sz="1800" dirty="0">
                <a:sym typeface="Wingdings" panose="05000000000000000000" pitchFamily="2" charset="2"/>
              </a:rPr>
              <a:t>, but larger </a:t>
            </a:r>
            <a:r>
              <a:rPr lang="de-DE" sz="1800" dirty="0" err="1">
                <a:sym typeface="Wingdings" panose="05000000000000000000" pitchFamily="2" charset="2"/>
              </a:rPr>
              <a:t>transverse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size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when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using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low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gun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solenoid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focusing</a:t>
            </a:r>
            <a:r>
              <a:rPr lang="de-DE" sz="1800" dirty="0">
                <a:sym typeface="Wingdings" panose="05000000000000000000" pitchFamily="2" charset="2"/>
              </a:rPr>
              <a:t>  </a:t>
            </a:r>
            <a:r>
              <a:rPr lang="de-DE" sz="1800" dirty="0" err="1">
                <a:sym typeface="Wingdings" panose="05000000000000000000" pitchFamily="2" charset="2"/>
              </a:rPr>
              <a:t>retained</a:t>
            </a:r>
            <a:r>
              <a:rPr lang="de-DE" sz="1800" dirty="0">
                <a:sym typeface="Wingdings" panose="05000000000000000000" pitchFamily="2" charset="2"/>
              </a:rPr>
              <a:t> but </a:t>
            </a:r>
            <a:r>
              <a:rPr lang="de-DE" sz="1800" dirty="0" err="1">
                <a:sym typeface="Wingdings" panose="05000000000000000000" pitchFamily="2" charset="2"/>
              </a:rPr>
              <a:t>leads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to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some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limitations</a:t>
            </a:r>
            <a:r>
              <a:rPr lang="de-DE" sz="1800" dirty="0">
                <a:sym typeface="Wingdings" panose="05000000000000000000" pitchFamily="2" charset="2"/>
              </a:rPr>
              <a:t>.</a:t>
            </a:r>
          </a:p>
          <a:p>
            <a:pPr marL="926836" lvl="1" indent="-342900"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>
                <a:sym typeface="Wingdings" panose="05000000000000000000" pitchFamily="2" charset="2"/>
              </a:rPr>
              <a:t>Study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use</a:t>
            </a:r>
            <a:r>
              <a:rPr lang="de-DE" sz="2000" dirty="0">
                <a:sym typeface="Wingdings" panose="05000000000000000000" pitchFamily="2" charset="2"/>
              </a:rPr>
              <a:t> TWS sol.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catch </a:t>
            </a:r>
            <a:r>
              <a:rPr lang="de-DE" sz="2000" dirty="0" err="1">
                <a:sym typeface="Wingdings" panose="05000000000000000000" pitchFamily="2" charset="2"/>
              </a:rPr>
              <a:t>the</a:t>
            </a:r>
            <a:r>
              <a:rPr lang="de-DE" sz="2000" dirty="0">
                <a:sym typeface="Wingdings" panose="05000000000000000000" pitchFamily="2" charset="2"/>
              </a:rPr>
              <a:t> beam </a:t>
            </a:r>
            <a:r>
              <a:rPr lang="de-DE" sz="2000" dirty="0" err="1">
                <a:sym typeface="Wingdings" panose="05000000000000000000" pitchFamily="2" charset="2"/>
              </a:rPr>
              <a:t>while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using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low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gun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solenoid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focusing</a:t>
            </a:r>
            <a:r>
              <a:rPr lang="de-DE" sz="2000" dirty="0">
                <a:sym typeface="Wingdings" panose="05000000000000000000" pitchFamily="2" charset="2"/>
              </a:rPr>
              <a:t> was </a:t>
            </a:r>
            <a:r>
              <a:rPr lang="de-DE" sz="2000" dirty="0" err="1">
                <a:sym typeface="Wingdings" panose="05000000000000000000" pitchFamily="2" charset="2"/>
              </a:rPr>
              <a:t>performed</a:t>
            </a:r>
            <a:r>
              <a:rPr lang="de-DE" sz="2000" dirty="0">
                <a:sym typeface="Wingdings" panose="05000000000000000000" pitchFamily="2" charset="2"/>
              </a:rPr>
              <a:t>  TWS1 </a:t>
            </a:r>
            <a:r>
              <a:rPr lang="de-DE" sz="2000" dirty="0" err="1">
                <a:sym typeface="Wingdings" panose="05000000000000000000" pitchFamily="2" charset="2"/>
              </a:rPr>
              <a:t>sol</a:t>
            </a:r>
            <a:r>
              <a:rPr lang="de-DE" sz="2000" dirty="0">
                <a:sym typeface="Wingdings" panose="05000000000000000000" pitchFamily="2" charset="2"/>
              </a:rPr>
              <a:t> not </a:t>
            </a:r>
            <a:r>
              <a:rPr lang="de-DE" sz="2000" dirty="0" err="1">
                <a:sym typeface="Wingdings" panose="05000000000000000000" pitchFamily="2" charset="2"/>
              </a:rPr>
              <a:t>effective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too</a:t>
            </a:r>
            <a:r>
              <a:rPr lang="de-DE" sz="2000" dirty="0">
                <a:sym typeface="Wingdings" panose="05000000000000000000" pitchFamily="2" charset="2"/>
              </a:rPr>
              <a:t> high </a:t>
            </a:r>
            <a:r>
              <a:rPr lang="de-DE" sz="2000" dirty="0" err="1">
                <a:sym typeface="Wingdings" panose="05000000000000000000" pitchFamily="2" charset="2"/>
              </a:rPr>
              <a:t>momentum</a:t>
            </a:r>
            <a:r>
              <a:rPr lang="de-DE" sz="2000" dirty="0">
                <a:sym typeface="Wingdings" panose="05000000000000000000" pitchFamily="2" charset="2"/>
              </a:rPr>
              <a:t>). TWS2 last sol. </a:t>
            </a:r>
            <a:r>
              <a:rPr lang="de-DE" sz="2000" dirty="0" err="1">
                <a:sym typeface="Wingdings" panose="05000000000000000000" pitchFamily="2" charset="2"/>
              </a:rPr>
              <a:t>effective</a:t>
            </a:r>
            <a:r>
              <a:rPr lang="de-DE" sz="2000" dirty="0">
                <a:sym typeface="Wingdings" panose="05000000000000000000" pitchFamily="2" charset="2"/>
              </a:rPr>
              <a:t> but </a:t>
            </a:r>
            <a:r>
              <a:rPr lang="de-DE" sz="2000" dirty="0" err="1">
                <a:sym typeface="Wingdings" panose="05000000000000000000" pitchFamily="2" charset="2"/>
              </a:rPr>
              <a:t>too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misaligned</a:t>
            </a:r>
            <a:r>
              <a:rPr lang="de-DE" sz="2000" dirty="0">
                <a:sym typeface="Wingdings" panose="05000000000000000000" pitchFamily="2" charset="2"/>
              </a:rPr>
              <a:t>  Bad final </a:t>
            </a:r>
            <a:r>
              <a:rPr lang="de-DE" sz="2000" dirty="0" err="1">
                <a:sym typeface="Wingdings" panose="05000000000000000000" pitchFamily="2" charset="2"/>
              </a:rPr>
              <a:t>focusing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transverse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rotation</a:t>
            </a:r>
            <a:r>
              <a:rPr lang="de-DE" sz="2000" dirty="0">
                <a:sym typeface="Wingdings" panose="05000000000000000000" pitchFamily="2" charset="2"/>
              </a:rPr>
              <a:t> visible).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BAB23A-5D5F-49D7-8B26-F84A5A8B3156}"/>
              </a:ext>
            </a:extLst>
          </p:cNvPr>
          <p:cNvSpPr txBox="1"/>
          <p:nvPr/>
        </p:nvSpPr>
        <p:spPr>
          <a:xfrm>
            <a:off x="0" y="4869954"/>
            <a:ext cx="5951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too</a:t>
            </a:r>
            <a:r>
              <a:rPr lang="de-DE" sz="2000" dirty="0"/>
              <a:t> </a:t>
            </a:r>
            <a:r>
              <a:rPr lang="de-DE" sz="2000" dirty="0" err="1"/>
              <a:t>low</a:t>
            </a:r>
            <a:r>
              <a:rPr lang="de-DE" sz="2000" dirty="0"/>
              <a:t> </a:t>
            </a:r>
            <a:r>
              <a:rPr lang="de-DE" sz="2000" dirty="0" err="1"/>
              <a:t>gun</a:t>
            </a:r>
            <a:r>
              <a:rPr lang="de-DE" sz="2000" dirty="0"/>
              <a:t> </a:t>
            </a:r>
            <a:r>
              <a:rPr lang="de-DE" sz="2000" dirty="0" err="1"/>
              <a:t>solenoid</a:t>
            </a:r>
            <a:r>
              <a:rPr lang="de-DE" sz="2000" dirty="0"/>
              <a:t> </a:t>
            </a:r>
            <a:r>
              <a:rPr lang="de-DE" sz="2000" dirty="0" err="1"/>
              <a:t>focusing</a:t>
            </a:r>
            <a:r>
              <a:rPr lang="de-DE" sz="2000" dirty="0"/>
              <a:t> not possible </a:t>
            </a:r>
            <a:r>
              <a:rPr lang="de-DE" sz="2000" dirty="0" err="1"/>
              <a:t>because</a:t>
            </a:r>
            <a:r>
              <a:rPr lang="de-DE" sz="2000" dirty="0"/>
              <a:t> beam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clipped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undulator</a:t>
            </a:r>
            <a:r>
              <a:rPr lang="de-DE" sz="2000" dirty="0"/>
              <a:t> beam </a:t>
            </a:r>
            <a:r>
              <a:rPr lang="de-DE" sz="2000" dirty="0" err="1"/>
              <a:t>pipe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EA </a:t>
            </a:r>
            <a:r>
              <a:rPr lang="de-DE" sz="2000" dirty="0" err="1"/>
              <a:t>quads</a:t>
            </a:r>
            <a:r>
              <a:rPr lang="de-DE" sz="2000" dirty="0"/>
              <a:t> </a:t>
            </a:r>
            <a:r>
              <a:rPr lang="de-DE" sz="2000" dirty="0" err="1"/>
              <a:t>settings</a:t>
            </a:r>
            <a:r>
              <a:rPr lang="de-DE" sz="2000" dirty="0"/>
              <a:t> </a:t>
            </a:r>
            <a:r>
              <a:rPr lang="de-DE" sz="2000" dirty="0" err="1"/>
              <a:t>allowing</a:t>
            </a:r>
            <a:r>
              <a:rPr lang="de-DE" sz="2000" dirty="0"/>
              <a:t> </a:t>
            </a:r>
            <a:r>
              <a:rPr lang="de-DE" sz="2000" dirty="0" err="1"/>
              <a:t>focusing</a:t>
            </a:r>
            <a:r>
              <a:rPr lang="de-DE" sz="2000" dirty="0"/>
              <a:t> on EA.A1 </a:t>
            </a:r>
            <a:r>
              <a:rPr lang="de-DE" sz="2000" dirty="0">
                <a:sym typeface="Wingdings" panose="05000000000000000000" pitchFamily="2" charset="2"/>
              </a:rPr>
              <a:t> Trade-off </a:t>
            </a:r>
            <a:r>
              <a:rPr lang="de-DE" sz="2000" dirty="0" err="1">
                <a:sym typeface="Wingdings" panose="05000000000000000000" pitchFamily="2" charset="2"/>
              </a:rPr>
              <a:t>has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found</a:t>
            </a:r>
            <a:r>
              <a:rPr lang="de-DE" sz="2000" dirty="0">
                <a:sym typeface="Wingdings" panose="05000000000000000000" pitchFamily="2" charset="2"/>
              </a:rPr>
              <a:t>.</a:t>
            </a:r>
            <a:endParaRPr lang="en-DE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B678E-9906-4D08-880A-D06629FAD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072" y="4581922"/>
            <a:ext cx="5519142" cy="21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3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 err="1"/>
              <a:t>Cathode</a:t>
            </a:r>
            <a:r>
              <a:rPr lang="de-DE" sz="3600" b="1" dirty="0"/>
              <a:t> </a:t>
            </a:r>
            <a:r>
              <a:rPr lang="de-DE" sz="3600" b="1" dirty="0" err="1"/>
              <a:t>laser</a:t>
            </a:r>
            <a:r>
              <a:rPr lang="de-DE" sz="3600" b="1" dirty="0"/>
              <a:t> </a:t>
            </a:r>
            <a:r>
              <a:rPr lang="de-DE" sz="3600" b="1" dirty="0" err="1"/>
              <a:t>aperture</a:t>
            </a:r>
            <a:r>
              <a:rPr lang="de-DE" sz="3600" b="1" dirty="0"/>
              <a:t> at 200 µm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B8B1783-442B-487A-9554-EA3A5FEF0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0" b="43001"/>
          <a:stretch/>
        </p:blipFill>
        <p:spPr>
          <a:xfrm>
            <a:off x="190550" y="909514"/>
            <a:ext cx="4800600" cy="2520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009297-55BE-4E14-B533-BD7C0F42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134" y="716560"/>
            <a:ext cx="4591050" cy="4162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8627F6-C81D-4F12-83F5-12326DB8B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10" t="11512" r="9517" b="3267"/>
          <a:stretch/>
        </p:blipFill>
        <p:spPr>
          <a:xfrm>
            <a:off x="5735166" y="4774201"/>
            <a:ext cx="4104456" cy="2040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247E1-BDD2-4653-A59D-31C3F2422D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34" t="10689" r="9612" b="1912"/>
          <a:stretch/>
        </p:blipFill>
        <p:spPr>
          <a:xfrm rot="16200000">
            <a:off x="9278363" y="1830813"/>
            <a:ext cx="3456383" cy="2189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0D4B51-20F5-46AF-9F25-BCFAA75F7452}"/>
              </a:ext>
            </a:extLst>
          </p:cNvPr>
          <p:cNvSpPr txBox="1"/>
          <p:nvPr/>
        </p:nvSpPr>
        <p:spPr>
          <a:xfrm>
            <a:off x="0" y="3645818"/>
            <a:ext cx="4991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200 µm </a:t>
            </a:r>
            <a:r>
              <a:rPr lang="de-DE" sz="2000" dirty="0" err="1"/>
              <a:t>aperture</a:t>
            </a:r>
            <a:r>
              <a:rPr lang="de-DE" sz="2000" dirty="0"/>
              <a:t> </a:t>
            </a:r>
            <a:r>
              <a:rPr lang="de-DE" sz="2000" dirty="0" err="1"/>
              <a:t>leads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a beam 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could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used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passive </a:t>
            </a:r>
            <a:r>
              <a:rPr lang="de-DE" sz="2000" dirty="0" err="1"/>
              <a:t>streaker</a:t>
            </a:r>
            <a:r>
              <a:rPr lang="de-DE" sz="2000" dirty="0"/>
              <a:t> </a:t>
            </a:r>
            <a:r>
              <a:rPr lang="de-DE" sz="2000" dirty="0" err="1"/>
              <a:t>tests</a:t>
            </a:r>
            <a:r>
              <a:rPr lang="de-DE" sz="2000" dirty="0"/>
              <a:t> (</a:t>
            </a:r>
            <a:r>
              <a:rPr lang="de-DE" sz="2000" dirty="0" err="1"/>
              <a:t>significant</a:t>
            </a:r>
            <a:r>
              <a:rPr lang="de-DE" sz="2000" dirty="0"/>
              <a:t> </a:t>
            </a:r>
            <a:r>
              <a:rPr lang="de-DE" sz="2000" dirty="0" err="1"/>
              <a:t>offset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around</a:t>
            </a:r>
            <a:r>
              <a:rPr lang="de-DE" sz="2000" dirty="0"/>
              <a:t> 200-250 µm </a:t>
            </a:r>
            <a:r>
              <a:rPr lang="de-DE" sz="2000" dirty="0" err="1"/>
              <a:t>reachable</a:t>
            </a:r>
            <a:r>
              <a:rPr lang="de-DE" sz="2000" dirty="0"/>
              <a:t>, but not in </a:t>
            </a:r>
            <a:r>
              <a:rPr lang="de-DE" sz="2000" dirty="0" err="1"/>
              <a:t>both</a:t>
            </a:r>
            <a:r>
              <a:rPr lang="de-DE" sz="2000" dirty="0"/>
              <a:t> planes </a:t>
            </a:r>
            <a:r>
              <a:rPr lang="de-DE" sz="2000" dirty="0" err="1"/>
              <a:t>simultaneously</a:t>
            </a:r>
            <a:r>
              <a:rPr lang="de-DE" sz="2000" dirty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/>
              <a:t>The </a:t>
            </a:r>
            <a:r>
              <a:rPr lang="de-DE" sz="2000" dirty="0" err="1"/>
              <a:t>asymmetry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X </a:t>
            </a:r>
            <a:r>
              <a:rPr lang="de-DE" sz="2000" dirty="0" err="1"/>
              <a:t>profile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due </a:t>
            </a:r>
            <a:r>
              <a:rPr lang="de-DE" sz="2000" dirty="0" err="1"/>
              <a:t>to</a:t>
            </a:r>
            <a:r>
              <a:rPr lang="de-DE" sz="2000" dirty="0"/>
              <a:t> a </a:t>
            </a:r>
            <a:r>
              <a:rPr lang="de-DE" sz="2000" dirty="0" err="1"/>
              <a:t>tail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beam </a:t>
            </a:r>
            <a:r>
              <a:rPr lang="de-DE" sz="2000" dirty="0" err="1"/>
              <a:t>transverse</a:t>
            </a:r>
            <a:r>
              <a:rPr lang="de-DE" sz="2000" dirty="0"/>
              <a:t> </a:t>
            </a:r>
            <a:r>
              <a:rPr lang="de-DE" sz="2000" dirty="0" err="1"/>
              <a:t>profile</a:t>
            </a:r>
            <a:r>
              <a:rPr lang="de-DE" sz="2000" dirty="0"/>
              <a:t> (not visible at </a:t>
            </a:r>
            <a:r>
              <a:rPr lang="de-DE" sz="2000" dirty="0" err="1"/>
              <a:t>the</a:t>
            </a:r>
            <a:r>
              <a:rPr lang="de-DE" sz="2000" dirty="0"/>
              <a:t> top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image</a:t>
            </a:r>
            <a:r>
              <a:rPr lang="de-DE" sz="2000" dirty="0"/>
              <a:t>)</a:t>
            </a:r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25078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 err="1"/>
              <a:t>Cathode</a:t>
            </a:r>
            <a:r>
              <a:rPr lang="de-DE" sz="3600" b="1" dirty="0"/>
              <a:t> </a:t>
            </a:r>
            <a:r>
              <a:rPr lang="de-DE" sz="3600" b="1" dirty="0" err="1"/>
              <a:t>laser</a:t>
            </a:r>
            <a:r>
              <a:rPr lang="de-DE" sz="3600" b="1" dirty="0"/>
              <a:t> </a:t>
            </a:r>
            <a:r>
              <a:rPr lang="de-DE" sz="3600" b="1" dirty="0" err="1"/>
              <a:t>aperture</a:t>
            </a:r>
            <a:r>
              <a:rPr lang="de-DE" sz="3600" b="1" dirty="0"/>
              <a:t> at 320 µm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94A98B6-0A36-4EBC-87EC-B6553A12D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" y="3159764"/>
            <a:ext cx="7056784" cy="2646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7F38B-3F3A-4F1A-AC6C-4323922A63EF}"/>
              </a:ext>
            </a:extLst>
          </p:cNvPr>
          <p:cNvSpPr txBox="1"/>
          <p:nvPr/>
        </p:nvSpPr>
        <p:spPr>
          <a:xfrm>
            <a:off x="0" y="882219"/>
            <a:ext cx="12190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/>
              <a:t>The beam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easily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catch after </a:t>
            </a:r>
            <a:r>
              <a:rPr lang="de-DE" sz="2000" dirty="0" err="1"/>
              <a:t>the</a:t>
            </a:r>
            <a:r>
              <a:rPr lang="de-DE" sz="2000" dirty="0"/>
              <a:t> EA </a:t>
            </a:r>
            <a:r>
              <a:rPr lang="de-DE" sz="2000" dirty="0" err="1"/>
              <a:t>chamber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image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streaking</a:t>
            </a:r>
            <a:r>
              <a:rPr lang="de-DE" sz="2000" dirty="0"/>
              <a:t> on </a:t>
            </a:r>
            <a:r>
              <a:rPr lang="de-DE" sz="2000" dirty="0" err="1"/>
              <a:t>either</a:t>
            </a:r>
            <a:r>
              <a:rPr lang="de-DE" sz="2000" dirty="0"/>
              <a:t> MR.R1 </a:t>
            </a:r>
            <a:r>
              <a:rPr lang="de-DE" sz="2000" dirty="0" err="1"/>
              <a:t>with</a:t>
            </a:r>
            <a:r>
              <a:rPr lang="de-DE" sz="2000" dirty="0"/>
              <a:t> a „</a:t>
            </a:r>
            <a:r>
              <a:rPr lang="de-DE" sz="2000" dirty="0" err="1"/>
              <a:t>stripe</a:t>
            </a:r>
            <a:r>
              <a:rPr lang="de-DE" sz="2000" dirty="0"/>
              <a:t>“ beam (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quad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chamber</a:t>
            </a:r>
            <a:r>
              <a:rPr lang="de-DE" sz="2000" dirty="0"/>
              <a:t> and screen) </a:t>
            </a:r>
            <a:r>
              <a:rPr lang="de-DE" sz="2000" dirty="0" err="1"/>
              <a:t>or</a:t>
            </a:r>
            <a:r>
              <a:rPr lang="de-DE" sz="2000" dirty="0"/>
              <a:t> MR.R2 </a:t>
            </a:r>
            <a:r>
              <a:rPr lang="de-DE" sz="2000" dirty="0" err="1"/>
              <a:t>with</a:t>
            </a:r>
            <a:r>
              <a:rPr lang="de-DE" sz="2000" dirty="0"/>
              <a:t> a </a:t>
            </a:r>
            <a:r>
              <a:rPr lang="de-DE" sz="2000" dirty="0" err="1"/>
              <a:t>round</a:t>
            </a:r>
            <a:r>
              <a:rPr lang="de-DE" sz="2000" dirty="0"/>
              <a:t> beam.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/>
              <a:t>Problem: </a:t>
            </a:r>
            <a:r>
              <a:rPr lang="de-DE" sz="2000" dirty="0" err="1"/>
              <a:t>According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ASTRA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bunch</a:t>
            </a:r>
            <a:r>
              <a:rPr lang="de-DE" sz="2000" dirty="0"/>
              <a:t> </a:t>
            </a:r>
            <a:r>
              <a:rPr lang="de-DE" sz="2000" dirty="0" err="1"/>
              <a:t>duration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around</a:t>
            </a:r>
            <a:r>
              <a:rPr lang="de-DE" sz="2000" dirty="0"/>
              <a:t> 1.2 ps rms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 err="1">
                <a:sym typeface="Wingdings" panose="05000000000000000000" pitchFamily="2" charset="2"/>
              </a:rPr>
              <a:t>Slightly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too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long</a:t>
            </a:r>
            <a:r>
              <a:rPr lang="de-DE" sz="2000" dirty="0">
                <a:sym typeface="Wingdings" panose="05000000000000000000" pitchFamily="2" charset="2"/>
              </a:rPr>
              <a:t>  </a:t>
            </a:r>
            <a:r>
              <a:rPr lang="de-DE" sz="2000" dirty="0" err="1">
                <a:sym typeface="Wingdings" panose="05000000000000000000" pitchFamily="2" charset="2"/>
              </a:rPr>
              <a:t>Going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320 µm </a:t>
            </a:r>
            <a:r>
              <a:rPr lang="de-DE" sz="2000" dirty="0" err="1">
                <a:sym typeface="Wingdings" panose="05000000000000000000" pitchFamily="2" charset="2"/>
              </a:rPr>
              <a:t>aperture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reduce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bunch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duration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further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or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try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increase</a:t>
            </a:r>
            <a:endParaRPr lang="en-DE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29068-1621-4590-B45A-C50AC0A94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0" t="20607" r="21525" b="44751"/>
          <a:stretch/>
        </p:blipFill>
        <p:spPr>
          <a:xfrm>
            <a:off x="7247334" y="2308298"/>
            <a:ext cx="4824538" cy="2561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A678C7-90CE-4F76-A7CE-1C6FFEF14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664" y="4869954"/>
            <a:ext cx="4992555" cy="1872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E7E3AE-E998-484A-B1F8-BD94311352D8}"/>
              </a:ext>
            </a:extLst>
          </p:cNvPr>
          <p:cNvSpPr txBox="1"/>
          <p:nvPr/>
        </p:nvSpPr>
        <p:spPr>
          <a:xfrm>
            <a:off x="334566" y="241580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gun</a:t>
            </a:r>
            <a:r>
              <a:rPr lang="de-DE" sz="2000" dirty="0"/>
              <a:t> </a:t>
            </a:r>
            <a:r>
              <a:rPr lang="de-DE" sz="2000" dirty="0" err="1"/>
              <a:t>gradient</a:t>
            </a:r>
            <a:r>
              <a:rPr lang="de-DE" sz="2000" dirty="0"/>
              <a:t> (</a:t>
            </a:r>
            <a:r>
              <a:rPr lang="de-DE" sz="2000" dirty="0" err="1"/>
              <a:t>now</a:t>
            </a:r>
            <a:r>
              <a:rPr lang="de-DE" sz="2000" dirty="0"/>
              <a:t> </a:t>
            </a:r>
            <a:r>
              <a:rPr lang="de-DE" sz="2000" dirty="0" err="1"/>
              <a:t>around</a:t>
            </a:r>
            <a:r>
              <a:rPr lang="de-DE" sz="2000" dirty="0"/>
              <a:t> 75.3 MV/m </a:t>
            </a:r>
            <a:r>
              <a:rPr lang="de-DE" sz="2000" dirty="0" err="1"/>
              <a:t>peak</a:t>
            </a:r>
            <a:r>
              <a:rPr lang="de-DE" sz="2000" dirty="0"/>
              <a:t> </a:t>
            </a:r>
            <a:r>
              <a:rPr lang="de-DE" sz="2000" dirty="0" err="1"/>
              <a:t>field</a:t>
            </a:r>
            <a:r>
              <a:rPr lang="de-DE" sz="2000" dirty="0"/>
              <a:t>)</a:t>
            </a:r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286878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 err="1"/>
              <a:t>Cathode</a:t>
            </a:r>
            <a:r>
              <a:rPr lang="de-DE" sz="3600" b="1" dirty="0"/>
              <a:t> </a:t>
            </a:r>
            <a:r>
              <a:rPr lang="de-DE" sz="3600" b="1" dirty="0" err="1"/>
              <a:t>laser</a:t>
            </a:r>
            <a:r>
              <a:rPr lang="de-DE" sz="3600" b="1" dirty="0"/>
              <a:t> </a:t>
            </a:r>
            <a:r>
              <a:rPr lang="de-DE" sz="3600" b="1" dirty="0" err="1"/>
              <a:t>aperture</a:t>
            </a:r>
            <a:r>
              <a:rPr lang="de-DE" sz="3600" b="1" dirty="0"/>
              <a:t> at 320 µm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77F38B-3F3A-4F1A-AC6C-4323922A63EF}"/>
              </a:ext>
            </a:extLst>
          </p:cNvPr>
          <p:cNvSpPr txBox="1"/>
          <p:nvPr/>
        </p:nvSpPr>
        <p:spPr>
          <a:xfrm>
            <a:off x="0" y="882219"/>
            <a:ext cx="1219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/>
              <a:t>Focusing on EA.A1 </a:t>
            </a:r>
            <a:r>
              <a:rPr lang="de-DE" sz="2000" dirty="0" err="1"/>
              <a:t>looked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at </a:t>
            </a:r>
            <a:r>
              <a:rPr lang="de-DE" sz="2000" dirty="0" err="1"/>
              <a:t>first</a:t>
            </a:r>
            <a:r>
              <a:rPr lang="de-DE" sz="2000" dirty="0"/>
              <a:t> </a:t>
            </a:r>
            <a:r>
              <a:rPr lang="de-DE" sz="2000" dirty="0" err="1"/>
              <a:t>sight</a:t>
            </a:r>
            <a:r>
              <a:rPr lang="de-DE" sz="2000" dirty="0"/>
              <a:t>. but </a:t>
            </a:r>
            <a:r>
              <a:rPr lang="de-DE" sz="2000" dirty="0" err="1"/>
              <a:t>when</a:t>
            </a:r>
            <a:r>
              <a:rPr lang="de-DE" sz="2000" dirty="0"/>
              <a:t> </a:t>
            </a:r>
            <a:r>
              <a:rPr lang="de-DE" sz="2000" dirty="0" err="1"/>
              <a:t>scanning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DLA </a:t>
            </a:r>
            <a:r>
              <a:rPr lang="de-DE" sz="2000" dirty="0" err="1"/>
              <a:t>alignment</a:t>
            </a:r>
            <a:r>
              <a:rPr lang="de-DE" sz="2000" dirty="0"/>
              <a:t> </a:t>
            </a:r>
            <a:r>
              <a:rPr lang="de-DE" sz="2000" dirty="0" err="1"/>
              <a:t>channel</a:t>
            </a:r>
            <a:r>
              <a:rPr lang="de-DE" sz="2000" dirty="0"/>
              <a:t>,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result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worse</a:t>
            </a:r>
            <a:r>
              <a:rPr lang="de-DE" sz="2000" dirty="0"/>
              <a:t> </a:t>
            </a:r>
            <a:r>
              <a:rPr lang="de-DE" sz="2000" dirty="0" err="1"/>
              <a:t>compared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200 µm </a:t>
            </a:r>
            <a:r>
              <a:rPr lang="de-DE" sz="2000" dirty="0" err="1"/>
              <a:t>aperture</a:t>
            </a:r>
            <a:r>
              <a:rPr lang="de-DE" sz="2000" dirty="0"/>
              <a:t>. </a:t>
            </a:r>
            <a:r>
              <a:rPr lang="de-DE" sz="2000" dirty="0" err="1"/>
              <a:t>Assumption</a:t>
            </a:r>
            <a:r>
              <a:rPr lang="de-DE" sz="2000" dirty="0"/>
              <a:t>: a large </a:t>
            </a:r>
            <a:r>
              <a:rPr lang="de-DE" sz="2000" dirty="0" err="1"/>
              <a:t>faint</a:t>
            </a:r>
            <a:r>
              <a:rPr lang="de-DE" sz="2000" dirty="0"/>
              <a:t> </a:t>
            </a:r>
            <a:r>
              <a:rPr lang="de-DE" sz="2000" dirty="0" err="1"/>
              <a:t>halo</a:t>
            </a:r>
            <a:r>
              <a:rPr lang="de-DE" sz="2000" dirty="0"/>
              <a:t> (</a:t>
            </a:r>
            <a:r>
              <a:rPr lang="de-DE" sz="2000" dirty="0" err="1"/>
              <a:t>below</a:t>
            </a:r>
            <a:r>
              <a:rPr lang="de-DE" sz="2000" dirty="0"/>
              <a:t> </a:t>
            </a:r>
            <a:r>
              <a:rPr lang="de-DE" sz="2000" dirty="0" err="1"/>
              <a:t>camera</a:t>
            </a:r>
            <a:r>
              <a:rPr lang="de-DE" sz="2000" dirty="0"/>
              <a:t> </a:t>
            </a:r>
            <a:r>
              <a:rPr lang="de-DE" sz="2000" dirty="0" err="1"/>
              <a:t>noise</a:t>
            </a:r>
            <a:r>
              <a:rPr lang="de-DE" sz="2000" dirty="0"/>
              <a:t>) </a:t>
            </a:r>
            <a:r>
              <a:rPr lang="de-DE" sz="2000" dirty="0" err="1"/>
              <a:t>could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present</a:t>
            </a:r>
            <a:r>
              <a:rPr lang="de-DE" sz="2000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445A4B-5611-4118-A8EC-46D286309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2" b="7986"/>
          <a:stretch/>
        </p:blipFill>
        <p:spPr>
          <a:xfrm>
            <a:off x="190549" y="1748808"/>
            <a:ext cx="5414007" cy="2761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63CB64-BE45-423C-9654-872423549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7" y="4668616"/>
            <a:ext cx="5529457" cy="2073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2E07BF-4B23-4F3F-991A-263586E6D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294" y="1755764"/>
            <a:ext cx="5112570" cy="50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Summary </a:t>
            </a:r>
            <a:r>
              <a:rPr lang="de-DE" sz="3600" b="1" dirty="0" err="1"/>
              <a:t>of</a:t>
            </a:r>
            <a:r>
              <a:rPr lang="de-DE" sz="3600" b="1" dirty="0"/>
              <a:t> TWAC </a:t>
            </a:r>
            <a:r>
              <a:rPr lang="de-DE" sz="3600" b="1" dirty="0" err="1"/>
              <a:t>run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77F38B-3F3A-4F1A-AC6C-4323922A63EF}"/>
              </a:ext>
            </a:extLst>
          </p:cNvPr>
          <p:cNvSpPr txBox="1"/>
          <p:nvPr/>
        </p:nvSpPr>
        <p:spPr>
          <a:xfrm>
            <a:off x="0" y="882219"/>
            <a:ext cx="121904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/>
              <a:t>WP3 (20 </a:t>
            </a:r>
            <a:r>
              <a:rPr lang="de-DE" sz="2000" dirty="0" err="1"/>
              <a:t>MeV</a:t>
            </a:r>
            <a:r>
              <a:rPr lang="de-DE" sz="2000" dirty="0"/>
              <a:t>/c and 10 pC </a:t>
            </a:r>
            <a:r>
              <a:rPr lang="de-DE" sz="2000" dirty="0" err="1"/>
              <a:t>with</a:t>
            </a:r>
            <a:r>
              <a:rPr lang="de-DE" sz="2000" dirty="0"/>
              <a:t> ≤ 1 ps rms </a:t>
            </a:r>
            <a:r>
              <a:rPr lang="de-DE" sz="2000" dirty="0" err="1"/>
              <a:t>bunch</a:t>
            </a:r>
            <a:r>
              <a:rPr lang="de-DE" sz="2000" dirty="0"/>
              <a:t> </a:t>
            </a:r>
            <a:r>
              <a:rPr lang="de-DE" sz="2000" dirty="0" err="1"/>
              <a:t>duration</a:t>
            </a:r>
            <a:r>
              <a:rPr lang="de-DE" sz="2000" dirty="0"/>
              <a:t>) </a:t>
            </a:r>
            <a:r>
              <a:rPr lang="de-DE" sz="2000" dirty="0" err="1"/>
              <a:t>study</a:t>
            </a: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 err="1"/>
              <a:t>Limitations</a:t>
            </a:r>
            <a:r>
              <a:rPr lang="de-DE" sz="2000" dirty="0"/>
              <a:t> </a:t>
            </a:r>
            <a:r>
              <a:rPr lang="de-DE" sz="2000" dirty="0" err="1"/>
              <a:t>were</a:t>
            </a:r>
            <a:r>
              <a:rPr lang="de-DE" sz="2000" dirty="0"/>
              <a:t> </a:t>
            </a:r>
            <a:r>
              <a:rPr lang="de-DE" sz="2000" dirty="0" err="1"/>
              <a:t>identified</a:t>
            </a:r>
            <a:r>
              <a:rPr lang="de-DE" sz="2000" dirty="0"/>
              <a:t>: TWS </a:t>
            </a:r>
            <a:r>
              <a:rPr lang="de-DE" sz="2000" dirty="0" err="1"/>
              <a:t>solenoids</a:t>
            </a:r>
            <a:r>
              <a:rPr lang="de-DE" sz="2000" dirty="0"/>
              <a:t> not </a:t>
            </a:r>
            <a:r>
              <a:rPr lang="de-DE" sz="2000" dirty="0" err="1"/>
              <a:t>useable</a:t>
            </a:r>
            <a:r>
              <a:rPr lang="de-DE" sz="2000" dirty="0"/>
              <a:t> </a:t>
            </a:r>
            <a:r>
              <a:rPr lang="de-DE" sz="2000" dirty="0" err="1"/>
              <a:t>because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misalignment</a:t>
            </a:r>
            <a:r>
              <a:rPr lang="de-DE" sz="2000" dirty="0"/>
              <a:t>, </a:t>
            </a:r>
            <a:r>
              <a:rPr lang="de-DE" sz="2000" dirty="0" err="1"/>
              <a:t>clipping</a:t>
            </a:r>
            <a:r>
              <a:rPr lang="de-DE" sz="2000" dirty="0"/>
              <a:t> on </a:t>
            </a:r>
            <a:r>
              <a:rPr lang="de-DE" sz="2000" dirty="0" err="1"/>
              <a:t>undulator</a:t>
            </a:r>
            <a:r>
              <a:rPr lang="de-DE" sz="2000" dirty="0"/>
              <a:t> beam </a:t>
            </a:r>
            <a:r>
              <a:rPr lang="de-DE" sz="2000" dirty="0" err="1"/>
              <a:t>pipe</a:t>
            </a:r>
            <a:r>
              <a:rPr lang="de-DE" sz="2000" dirty="0"/>
              <a:t>, </a:t>
            </a:r>
            <a:r>
              <a:rPr lang="de-DE" sz="2000" dirty="0" err="1"/>
              <a:t>features</a:t>
            </a:r>
            <a:r>
              <a:rPr lang="de-DE" sz="2000" dirty="0"/>
              <a:t> in beam </a:t>
            </a:r>
            <a:r>
              <a:rPr lang="de-DE" sz="2000" dirty="0" err="1"/>
              <a:t>transverse</a:t>
            </a:r>
            <a:r>
              <a:rPr lang="de-DE" sz="2000" dirty="0"/>
              <a:t> </a:t>
            </a:r>
            <a:r>
              <a:rPr lang="de-DE" sz="2000" dirty="0" err="1"/>
              <a:t>profile</a:t>
            </a:r>
            <a:r>
              <a:rPr lang="de-DE" sz="2000" dirty="0"/>
              <a:t> 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increases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aperture</a:t>
            </a:r>
            <a:r>
              <a:rPr lang="de-DE" sz="2000" dirty="0"/>
              <a:t> </a:t>
            </a:r>
            <a:r>
              <a:rPr lang="de-DE" sz="2000" dirty="0" err="1"/>
              <a:t>diameter</a:t>
            </a:r>
            <a:r>
              <a:rPr lang="de-DE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/>
              <a:t>A </a:t>
            </a:r>
            <a:r>
              <a:rPr lang="de-DE" sz="2000" dirty="0" err="1"/>
              <a:t>useable</a:t>
            </a:r>
            <a:r>
              <a:rPr lang="de-DE" sz="2000" dirty="0"/>
              <a:t> </a:t>
            </a:r>
            <a:r>
              <a:rPr lang="de-DE" sz="2000" dirty="0" err="1"/>
              <a:t>working</a:t>
            </a:r>
            <a:r>
              <a:rPr lang="de-DE" sz="2000" dirty="0"/>
              <a:t> </a:t>
            </a:r>
            <a:r>
              <a:rPr lang="de-DE" sz="2000" dirty="0" err="1"/>
              <a:t>point</a:t>
            </a:r>
            <a:r>
              <a:rPr lang="de-DE" sz="2000" dirty="0"/>
              <a:t> </a:t>
            </a:r>
            <a:r>
              <a:rPr lang="de-DE" sz="2000" dirty="0" err="1"/>
              <a:t>using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laser</a:t>
            </a:r>
            <a:r>
              <a:rPr lang="de-DE" sz="2000" dirty="0"/>
              <a:t> 200 µm </a:t>
            </a:r>
            <a:r>
              <a:rPr lang="de-DE" sz="2000" dirty="0" err="1"/>
              <a:t>aperture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been</a:t>
            </a:r>
            <a:r>
              <a:rPr lang="de-DE" sz="2000" dirty="0"/>
              <a:t> </a:t>
            </a:r>
            <a:r>
              <a:rPr lang="de-DE" sz="2000" dirty="0" err="1"/>
              <a:t>established</a:t>
            </a:r>
            <a:r>
              <a:rPr lang="de-DE" sz="2000" dirty="0"/>
              <a:t>: 200-250 µm </a:t>
            </a:r>
            <a:r>
              <a:rPr lang="de-DE" sz="2000" dirty="0" err="1"/>
              <a:t>offset</a:t>
            </a:r>
            <a:r>
              <a:rPr lang="de-DE" sz="2000" dirty="0"/>
              <a:t> </a:t>
            </a:r>
            <a:r>
              <a:rPr lang="de-DE" sz="2000" dirty="0" err="1"/>
              <a:t>achievable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1 mm </a:t>
            </a:r>
            <a:r>
              <a:rPr lang="de-DE" sz="2000" dirty="0" err="1"/>
              <a:t>diameter</a:t>
            </a:r>
            <a:r>
              <a:rPr lang="de-DE" sz="2000" dirty="0"/>
              <a:t> </a:t>
            </a:r>
            <a:r>
              <a:rPr lang="de-DE" sz="2000" dirty="0" err="1"/>
              <a:t>channel</a:t>
            </a:r>
            <a:r>
              <a:rPr lang="de-DE" sz="2000" dirty="0"/>
              <a:t>, </a:t>
            </a:r>
            <a:r>
              <a:rPr lang="de-DE" sz="2000" dirty="0" err="1"/>
              <a:t>transport</a:t>
            </a:r>
            <a:r>
              <a:rPr lang="de-DE" sz="2000" dirty="0"/>
              <a:t> after EA </a:t>
            </a:r>
            <a:r>
              <a:rPr lang="de-DE" sz="2000" dirty="0" err="1"/>
              <a:t>chamber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possible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 err="1"/>
              <a:t>However</a:t>
            </a:r>
            <a:r>
              <a:rPr lang="de-DE" sz="2000" dirty="0"/>
              <a:t>, </a:t>
            </a:r>
            <a:r>
              <a:rPr lang="de-DE" sz="2000" dirty="0" err="1"/>
              <a:t>transverse</a:t>
            </a:r>
            <a:r>
              <a:rPr lang="de-DE" sz="2000" dirty="0"/>
              <a:t> </a:t>
            </a:r>
            <a:r>
              <a:rPr lang="de-DE" sz="2000" dirty="0" err="1"/>
              <a:t>profile</a:t>
            </a:r>
            <a:r>
              <a:rPr lang="de-DE" sz="2000" dirty="0"/>
              <a:t> still </a:t>
            </a:r>
            <a:r>
              <a:rPr lang="de-DE" sz="2000" dirty="0" err="1"/>
              <a:t>asymmetric</a:t>
            </a:r>
            <a:r>
              <a:rPr lang="de-DE" sz="2000" dirty="0"/>
              <a:t> and </a:t>
            </a:r>
            <a:r>
              <a:rPr lang="de-DE" sz="2000" dirty="0" err="1"/>
              <a:t>bunch</a:t>
            </a:r>
            <a:r>
              <a:rPr lang="de-DE" sz="2000" dirty="0"/>
              <a:t> </a:t>
            </a:r>
            <a:r>
              <a:rPr lang="de-DE" sz="2000" dirty="0" err="1"/>
              <a:t>duration</a:t>
            </a:r>
            <a:r>
              <a:rPr lang="de-DE" sz="2000" dirty="0"/>
              <a:t> </a:t>
            </a:r>
            <a:r>
              <a:rPr lang="de-DE" sz="2000" dirty="0" err="1"/>
              <a:t>likely</a:t>
            </a:r>
            <a:r>
              <a:rPr lang="de-DE" sz="2000" dirty="0"/>
              <a:t> </a:t>
            </a:r>
            <a:r>
              <a:rPr lang="de-DE" sz="2000" dirty="0" err="1"/>
              <a:t>too</a:t>
            </a:r>
            <a:r>
              <a:rPr lang="de-DE" sz="2000" dirty="0"/>
              <a:t> </a:t>
            </a:r>
            <a:r>
              <a:rPr lang="de-DE" sz="2000" dirty="0" err="1"/>
              <a:t>long</a:t>
            </a: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/>
              <a:t>Transverse </a:t>
            </a:r>
            <a:r>
              <a:rPr lang="de-DE" sz="2000" dirty="0" err="1"/>
              <a:t>focusing</a:t>
            </a:r>
            <a:r>
              <a:rPr lang="de-DE" sz="2000" dirty="0"/>
              <a:t> </a:t>
            </a:r>
            <a:r>
              <a:rPr lang="de-DE" sz="2000" dirty="0" err="1"/>
              <a:t>looks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deteriorate</a:t>
            </a:r>
            <a:r>
              <a:rPr lang="de-DE" sz="2000" dirty="0"/>
              <a:t> </a:t>
            </a:r>
            <a:r>
              <a:rPr lang="de-DE" sz="2000" dirty="0" err="1"/>
              <a:t>too</a:t>
            </a:r>
            <a:r>
              <a:rPr lang="de-DE" sz="2000" dirty="0"/>
              <a:t> </a:t>
            </a:r>
            <a:r>
              <a:rPr lang="de-DE" sz="2000" dirty="0" err="1"/>
              <a:t>much</a:t>
            </a:r>
            <a:r>
              <a:rPr lang="de-DE" sz="2000" dirty="0"/>
              <a:t> at larger </a:t>
            </a:r>
            <a:r>
              <a:rPr lang="de-DE" sz="2000" dirty="0" err="1"/>
              <a:t>laser</a:t>
            </a:r>
            <a:r>
              <a:rPr lang="de-DE" sz="2000" dirty="0"/>
              <a:t> </a:t>
            </a:r>
            <a:r>
              <a:rPr lang="de-DE" sz="2000" dirty="0" err="1"/>
              <a:t>aperture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enable</a:t>
            </a:r>
            <a:r>
              <a:rPr lang="de-DE" sz="2000" dirty="0"/>
              <a:t> a </a:t>
            </a:r>
            <a:r>
              <a:rPr lang="de-DE" sz="2000" dirty="0" err="1"/>
              <a:t>significant</a:t>
            </a:r>
            <a:r>
              <a:rPr lang="de-DE" sz="2000" dirty="0"/>
              <a:t> </a:t>
            </a:r>
            <a:r>
              <a:rPr lang="de-DE" sz="2000" dirty="0" err="1"/>
              <a:t>offset</a:t>
            </a:r>
            <a:r>
              <a:rPr lang="de-DE" sz="2000" dirty="0"/>
              <a:t> (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clarified</a:t>
            </a:r>
            <a:r>
              <a:rPr lang="de-DE" sz="2000"/>
              <a:t>)</a:t>
            </a: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/>
              <a:t>A </a:t>
            </a:r>
            <a:r>
              <a:rPr lang="de-DE" sz="2000" dirty="0" err="1"/>
              <a:t>third</a:t>
            </a:r>
            <a:r>
              <a:rPr lang="de-DE" sz="2000" dirty="0"/>
              <a:t> </a:t>
            </a:r>
            <a:r>
              <a:rPr lang="de-DE" sz="2000" dirty="0" err="1"/>
              <a:t>preparation</a:t>
            </a:r>
            <a:r>
              <a:rPr lang="de-DE" sz="2000" dirty="0"/>
              <a:t> </a:t>
            </a:r>
            <a:r>
              <a:rPr lang="de-DE" sz="2000" dirty="0" err="1"/>
              <a:t>run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needed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finalize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20 </a:t>
            </a:r>
            <a:r>
              <a:rPr lang="de-DE" sz="2000" dirty="0" err="1"/>
              <a:t>MeV</a:t>
            </a:r>
            <a:r>
              <a:rPr lang="de-DE" sz="2000" dirty="0"/>
              <a:t>/c WP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/>
              <a:t>Potential </a:t>
            </a:r>
            <a:r>
              <a:rPr lang="de-DE" sz="2000" dirty="0" err="1"/>
              <a:t>preparation</a:t>
            </a:r>
            <a:r>
              <a:rPr lang="de-DE" sz="2000" dirty="0"/>
              <a:t> </a:t>
            </a:r>
            <a:r>
              <a:rPr lang="de-DE" sz="2000" dirty="0" err="1"/>
              <a:t>work</a:t>
            </a:r>
            <a:r>
              <a:rPr lang="de-DE" sz="2000" dirty="0"/>
              <a:t>: Check UV </a:t>
            </a:r>
            <a:r>
              <a:rPr lang="de-DE" sz="2000" dirty="0" err="1"/>
              <a:t>laser</a:t>
            </a:r>
            <a:r>
              <a:rPr lang="de-DE" sz="2000" dirty="0"/>
              <a:t> </a:t>
            </a:r>
            <a:r>
              <a:rPr lang="de-DE" sz="2000" dirty="0" err="1"/>
              <a:t>transverse</a:t>
            </a:r>
            <a:r>
              <a:rPr lang="de-DE" sz="2000" dirty="0"/>
              <a:t> (and time) </a:t>
            </a:r>
            <a:r>
              <a:rPr lang="de-DE" sz="2000" dirty="0" err="1"/>
              <a:t>profile</a:t>
            </a:r>
            <a:r>
              <a:rPr lang="de-DE" sz="2000" dirty="0"/>
              <a:t>, Check UV </a:t>
            </a:r>
            <a:r>
              <a:rPr lang="de-DE" sz="2000" dirty="0" err="1"/>
              <a:t>laser</a:t>
            </a:r>
            <a:r>
              <a:rPr lang="de-DE" sz="2000" dirty="0"/>
              <a:t> </a:t>
            </a:r>
            <a:r>
              <a:rPr lang="de-DE" sz="2000" dirty="0" err="1"/>
              <a:t>alignment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gun</a:t>
            </a:r>
            <a:r>
              <a:rPr lang="de-DE" sz="2000" dirty="0"/>
              <a:t>, </a:t>
            </a:r>
            <a:r>
              <a:rPr lang="de-DE" sz="2000" dirty="0" err="1"/>
              <a:t>Increase</a:t>
            </a:r>
            <a:r>
              <a:rPr lang="de-DE" sz="2000" dirty="0"/>
              <a:t> </a:t>
            </a:r>
            <a:r>
              <a:rPr lang="de-DE" sz="2000" dirty="0" err="1"/>
              <a:t>gun</a:t>
            </a:r>
            <a:r>
              <a:rPr lang="de-DE" sz="2000" dirty="0"/>
              <a:t> </a:t>
            </a:r>
            <a:r>
              <a:rPr lang="de-DE" sz="2000" dirty="0" err="1"/>
              <a:t>gradient</a:t>
            </a:r>
            <a:r>
              <a:rPr lang="de-DE" sz="2000" dirty="0"/>
              <a:t>, </a:t>
            </a:r>
            <a:r>
              <a:rPr lang="de-DE" sz="2000" dirty="0" err="1"/>
              <a:t>Simulations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better</a:t>
            </a:r>
            <a:r>
              <a:rPr lang="de-DE" sz="2000" dirty="0"/>
              <a:t> </a:t>
            </a:r>
            <a:r>
              <a:rPr lang="de-DE" sz="2000" dirty="0" err="1"/>
              <a:t>identify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conditions</a:t>
            </a:r>
            <a:r>
              <a:rPr lang="de-DE" sz="2000" dirty="0"/>
              <a:t> </a:t>
            </a:r>
            <a:r>
              <a:rPr lang="de-DE" sz="2000" dirty="0" err="1"/>
              <a:t>optimizing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20 </a:t>
            </a:r>
            <a:r>
              <a:rPr lang="de-DE" sz="2000" dirty="0" err="1"/>
              <a:t>MeV</a:t>
            </a:r>
            <a:r>
              <a:rPr lang="de-DE" sz="2000" dirty="0"/>
              <a:t>/c WP</a:t>
            </a:r>
          </a:p>
        </p:txBody>
      </p:sp>
    </p:spTree>
    <p:extLst>
      <p:ext uri="{BB962C8B-B14F-4D97-AF65-F5344CB8AC3E}">
        <p14:creationId xmlns:p14="http://schemas.microsoft.com/office/powerpoint/2010/main" val="409539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Plan </a:t>
            </a:r>
            <a:r>
              <a:rPr lang="de-DE" sz="3600" b="1" dirty="0" err="1"/>
              <a:t>for</a:t>
            </a:r>
            <a:r>
              <a:rPr lang="de-DE" sz="3600" b="1" dirty="0"/>
              <a:t> KW29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F9A5FE-002A-4F76-B275-53F3E78E07E4}"/>
              </a:ext>
            </a:extLst>
          </p:cNvPr>
          <p:cNvSpPr txBox="1"/>
          <p:nvPr/>
        </p:nvSpPr>
        <p:spPr>
          <a:xfrm>
            <a:off x="0" y="934482"/>
            <a:ext cx="12190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>
                <a:sym typeface="Wingdings" panose="05000000000000000000" pitchFamily="2" charset="2"/>
              </a:rPr>
              <a:t>User </a:t>
            </a:r>
            <a:r>
              <a:rPr lang="de-DE" sz="2000" dirty="0" err="1">
                <a:sym typeface="Wingdings" panose="05000000000000000000" pitchFamily="2" charset="2"/>
              </a:rPr>
              <a:t>run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for</a:t>
            </a:r>
            <a:r>
              <a:rPr lang="de-DE" sz="2000" dirty="0">
                <a:sym typeface="Wingdings" panose="05000000000000000000" pitchFamily="2" charset="2"/>
              </a:rPr>
              <a:t> UKE</a:t>
            </a:r>
          </a:p>
        </p:txBody>
      </p:sp>
    </p:spTree>
    <p:extLst>
      <p:ext uri="{BB962C8B-B14F-4D97-AF65-F5344CB8AC3E}">
        <p14:creationId xmlns:p14="http://schemas.microsoft.com/office/powerpoint/2010/main" val="318449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xfrm>
            <a:off x="609521" y="45418"/>
            <a:ext cx="10971372" cy="1143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600" b="1" dirty="0"/>
              <a:t>Schedule</a:t>
            </a:r>
            <a:endParaRPr sz="3600" b="1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E586F0-A928-4E7E-9DEE-952EA962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platzhalt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47500" lnSpcReduction="2000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29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2189446080"/>
              </p:ext>
            </p:extLst>
          </p:nvPr>
        </p:nvGraphicFramePr>
        <p:xfrm>
          <a:off x="378608" y="1197837"/>
          <a:ext cx="11403868" cy="4471704"/>
        </p:xfrm>
        <a:graphic>
          <a:graphicData uri="http://schemas.openxmlformats.org/drawingml/2006/table">
            <a:tbl>
              <a:tblPr bandRow="1"/>
              <a:tblGrid>
                <a:gridCol w="392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3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</a:t>
                      </a:r>
                      <a:r>
                        <a:rPr lang="de-DE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leader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17.7.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 (Tunnel open)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19.7.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Max, Willi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20.7.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Frank, Florian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21.7.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Willi, Thomas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D5D9F60-1448-4DE9-873B-AE1212E14704}"/>
              </a:ext>
            </a:extLst>
          </p:cNvPr>
          <p:cNvSpPr/>
          <p:nvPr/>
        </p:nvSpPr>
        <p:spPr>
          <a:xfrm>
            <a:off x="378609" y="6039628"/>
            <a:ext cx="11403868" cy="377454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</p:spTree>
    <p:extLst>
      <p:ext uri="{BB962C8B-B14F-4D97-AF65-F5344CB8AC3E}">
        <p14:creationId xmlns:p14="http://schemas.microsoft.com/office/powerpoint/2010/main" val="1644757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Microsoft Office PowerPoint</Application>
  <PresentationFormat>Custom</PresentationFormat>
  <Paragraphs>105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576</cp:revision>
  <dcterms:created xsi:type="dcterms:W3CDTF">2020-01-31T16:09:51Z</dcterms:created>
  <dcterms:modified xsi:type="dcterms:W3CDTF">2023-09-25T10:54:38Z</dcterms:modified>
</cp:coreProperties>
</file>