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66" r:id="rId3"/>
    <p:sldId id="314" r:id="rId4"/>
    <p:sldId id="296" r:id="rId5"/>
    <p:sldId id="297" r:id="rId6"/>
    <p:sldId id="301" r:id="rId7"/>
    <p:sldId id="302" r:id="rId8"/>
    <p:sldId id="277" r:id="rId9"/>
    <p:sldId id="278" r:id="rId10"/>
    <p:sldId id="279" r:id="rId11"/>
    <p:sldId id="318" r:id="rId12"/>
    <p:sldId id="313" r:id="rId13"/>
    <p:sldId id="285" r:id="rId14"/>
    <p:sldId id="316" r:id="rId15"/>
    <p:sldId id="317" r:id="rId16"/>
    <p:sldId id="310" r:id="rId17"/>
    <p:sldId id="284" r:id="rId18"/>
    <p:sldId id="292" r:id="rId19"/>
    <p:sldId id="288" r:id="rId20"/>
    <p:sldId id="289" r:id="rId21"/>
    <p:sldId id="267" r:id="rId22"/>
    <p:sldId id="282" r:id="rId23"/>
    <p:sldId id="304" r:id="rId24"/>
    <p:sldId id="307" r:id="rId2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9" d="100"/>
          <a:sy n="79" d="100"/>
        </p:scale>
        <p:origin x="-1356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appa:Desktop:PRC71:NAF:NAF_PR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Workbook4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22659667541495E-2"/>
          <c:y val="0"/>
          <c:w val="0.55277777777777803"/>
          <c:h val="0.921296296296295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251B"/>
              </a:solidFill>
            </c:spPr>
          </c:dPt>
          <c:dPt>
            <c:idx val="1"/>
            <c:bubble3D val="0"/>
            <c:spPr>
              <a:solidFill>
                <a:srgbClr val="73F42C"/>
              </a:solidFill>
            </c:spPr>
          </c:dPt>
          <c:dPt>
            <c:idx val="2"/>
            <c:bubble3D val="0"/>
            <c:spPr>
              <a:solidFill>
                <a:srgbClr val="002FF6"/>
              </a:solidFill>
            </c:spPr>
          </c:dPt>
          <c:dPt>
            <c:idx val="3"/>
            <c:bubble3D val="0"/>
            <c:spPr>
              <a:solidFill>
                <a:srgbClr val="FFF935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Sheet1!$A$42:$A$45</c:f>
              <c:strCache>
                <c:ptCount val="4"/>
                <c:pt idx="0">
                  <c:v>atlas</c:v>
                </c:pt>
                <c:pt idx="1">
                  <c:v>cms</c:v>
                </c:pt>
                <c:pt idx="2">
                  <c:v>ilc </c:v>
                </c:pt>
                <c:pt idx="3">
                  <c:v>lhcb </c:v>
                </c:pt>
              </c:strCache>
            </c:strRef>
          </c:cat>
          <c:val>
            <c:numRef>
              <c:f>Sheet1!$B$42:$B$45</c:f>
              <c:numCache>
                <c:formatCode>General</c:formatCode>
                <c:ptCount val="4"/>
                <c:pt idx="0">
                  <c:v>4238361588</c:v>
                </c:pt>
                <c:pt idx="1">
                  <c:v>5390990051</c:v>
                </c:pt>
                <c:pt idx="2">
                  <c:v>2784883175</c:v>
                </c:pt>
                <c:pt idx="3">
                  <c:v>639370327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789018094592"/>
          <c:y val="5.2502187226596699E-2"/>
          <c:w val="0.195665791776028"/>
          <c:h val="0.48758821813939901"/>
        </c:manualLayout>
      </c:layout>
      <c:overlay val="0"/>
      <c:txPr>
        <a:bodyPr/>
        <a:lstStyle/>
        <a:p>
          <a:pPr>
            <a:defRPr sz="3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4560091172813898"/>
          <c:h val="1"/>
        </c:manualLayout>
      </c:layout>
      <c:pie3DChart>
        <c:varyColors val="1"/>
        <c:ser>
          <c:idx val="1"/>
          <c:order val="0"/>
          <c:dPt>
            <c:idx val="4"/>
            <c:bubble3D val="0"/>
            <c:explosion val="22"/>
          </c:dPt>
          <c:cat>
            <c:strRef>
              <c:f>Sheet1!$G$2:$G$6</c:f>
              <c:strCache>
                <c:ptCount val="5"/>
                <c:pt idx="0">
                  <c:v>USA</c:v>
                </c:pt>
                <c:pt idx="1">
                  <c:v>East</c:v>
                </c:pt>
                <c:pt idx="2">
                  <c:v>Europe</c:v>
                </c:pt>
                <c:pt idx="3">
                  <c:v>Canada</c:v>
                </c:pt>
                <c:pt idx="4">
                  <c:v>Germany</c:v>
                </c:pt>
              </c:strCache>
            </c:strRef>
          </c:cat>
          <c:val>
            <c:numRef>
              <c:f>Sheet1!$I$2:$I$6</c:f>
              <c:numCache>
                <c:formatCode>0.00</c:formatCode>
                <c:ptCount val="5"/>
                <c:pt idx="0">
                  <c:v>28.045580000000001</c:v>
                </c:pt>
                <c:pt idx="1">
                  <c:v>1.1829670000000001</c:v>
                </c:pt>
                <c:pt idx="2">
                  <c:v>44.230916999999998</c:v>
                </c:pt>
                <c:pt idx="3">
                  <c:v>3.8543940000000001</c:v>
                </c:pt>
                <c:pt idx="4">
                  <c:v>16.166962999999999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Sheet1!$G$14:$G$19</c:f>
              <c:strCache>
                <c:ptCount val="6"/>
                <c:pt idx="0">
                  <c:v>DPM</c:v>
                </c:pt>
                <c:pt idx="1">
                  <c:v>xrootd</c:v>
                </c:pt>
                <c:pt idx="2">
                  <c:v>StoRM</c:v>
                </c:pt>
                <c:pt idx="3">
                  <c:v>CASTOR</c:v>
                </c:pt>
                <c:pt idx="4">
                  <c:v>BeStMAN</c:v>
                </c:pt>
                <c:pt idx="5">
                  <c:v>dCache</c:v>
                </c:pt>
              </c:strCache>
            </c:strRef>
          </c:cat>
          <c:val>
            <c:numRef>
              <c:f>Sheet1!$H$14:$H$19</c:f>
              <c:numCache>
                <c:formatCode>0.00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5</c:v>
                </c:pt>
                <c:pt idx="3">
                  <c:v>25</c:v>
                </c:pt>
                <c:pt idx="4">
                  <c:v>8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82894736842102"/>
          <c:y val="0.124228395061728"/>
          <c:w val="0.29057017543859598"/>
          <c:h val="0.40895061728395099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NDGF</a:t>
                    </a:r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err="1" smtClean="0"/>
                      <a:t>FERMlab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DESY</a:t>
                    </a:r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EMI</a:t>
                    </a:r>
                  </a:p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HGF&amp;</a:t>
                    </a:r>
                    <a:r>
                      <a:rPr lang="en-US" sz="1400" dirty="0" smtClean="0"/>
                      <a:t>DGI</a:t>
                    </a:r>
                  </a:p>
                  <a:p>
                    <a:r>
                      <a:rPr lang="en-US" sz="1400" dirty="0" smtClean="0"/>
                      <a:t>3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Sheet1!$B$5:$B$9</c:f>
              <c:strCache>
                <c:ptCount val="5"/>
                <c:pt idx="0">
                  <c:v>NDGF</c:v>
                </c:pt>
                <c:pt idx="1">
                  <c:v>FERMlab</c:v>
                </c:pt>
                <c:pt idx="2">
                  <c:v>DESY</c:v>
                </c:pt>
                <c:pt idx="3">
                  <c:v>EMI</c:v>
                </c:pt>
                <c:pt idx="4">
                  <c:v>HGF&amp;DGI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946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946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3F1D5F-3C8F-4CE1-877E-14186C7CF9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F4EA40-0778-46CB-B29C-56C61937EE6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55DCB6-1893-4364-92FE-006BBFB2D1D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FA2600-8A94-4F2A-8664-487967F4090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2646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1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0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46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8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>
                <a:solidFill>
                  <a:schemeClr val="bg2"/>
                </a:solidFill>
              </a:rPr>
              <a:t>Volker Guelzow </a:t>
            </a:r>
            <a:r>
              <a:rPr lang="en-GB" sz="900">
                <a:solidFill>
                  <a:schemeClr val="bg2"/>
                </a:solidFill>
              </a:rPr>
              <a:t> |  PRC  |  28.04.2011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74C58347-D49E-40F4-A298-E1D11BCA4BDC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Status of the DESY Grid Centre</a:t>
            </a:r>
          </a:p>
        </p:txBody>
      </p:sp>
      <p:sp>
        <p:nvSpPr>
          <p:cNvPr id="10243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244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rgbClr val="00A5EB"/>
                </a:solidFill>
              </a:rPr>
              <a:t>Volker Guelzow &amp; the Grid Crew</a:t>
            </a:r>
          </a:p>
          <a:p>
            <a:r>
              <a:rPr lang="de-DE"/>
              <a:t>DESY IT</a:t>
            </a:r>
          </a:p>
          <a:p>
            <a:r>
              <a:rPr lang="de-DE"/>
              <a:t>Hamburg, April 28th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7750"/>
            <a:ext cx="8709025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13531" y="153988"/>
            <a:ext cx="774515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ea typeface="DejaVu LGC Sans"/>
                <a:cs typeface="DejaVu LGC Sans"/>
              </a:rPr>
              <a:t>CMS MC production jobs since January 2011</a:t>
            </a:r>
          </a:p>
        </p:txBody>
      </p:sp>
      <p:cxnSp>
        <p:nvCxnSpPr>
          <p:cNvPr id="22532" name="Gerade Verbindung mit Pfeil 2"/>
          <p:cNvCxnSpPr>
            <a:cxnSpLocks noChangeShapeType="1"/>
          </p:cNvCxnSpPr>
          <p:nvPr/>
        </p:nvCxnSpPr>
        <p:spPr bwMode="auto">
          <a:xfrm>
            <a:off x="117475" y="1933575"/>
            <a:ext cx="3921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" name="Gerade Verbindung mit Pfeil 4"/>
          <p:cNvCxnSpPr>
            <a:cxnSpLocks noChangeShapeType="1"/>
          </p:cNvCxnSpPr>
          <p:nvPr/>
        </p:nvCxnSpPr>
        <p:spPr bwMode="auto">
          <a:xfrm flipV="1">
            <a:off x="117475" y="2586038"/>
            <a:ext cx="392113" cy="12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257451640210cc6fafc7b63a3e5e55f4442f5b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31975"/>
            <a:ext cx="8890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of German Grid sites to EGI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Wall-Time spend on the different German Grid sites for all VOs last 6 month: Clear domination by FZK and the two DESY sites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01850" y="3817938"/>
            <a:ext cx="6334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3"/>
                </a:solidFill>
                <a:ea typeface="+mn-ea"/>
              </a:rPr>
              <a:t>FZK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910013" y="3221038"/>
            <a:ext cx="96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1"/>
              <a:t>DESY </a:t>
            </a:r>
          </a:p>
          <a:p>
            <a:r>
              <a:rPr lang="en-US" sz="1800" b="1"/>
              <a:t>HH+ZN</a:t>
            </a:r>
          </a:p>
        </p:txBody>
      </p:sp>
    </p:spTree>
    <p:extLst>
      <p:ext uri="{BB962C8B-B14F-4D97-AF65-F5344CB8AC3E}">
        <p14:creationId xmlns:p14="http://schemas.microsoft.com/office/powerpoint/2010/main" val="484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9" descr="Screen shot 2010-10-13 at 2.1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084263"/>
            <a:ext cx="51816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NAF services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-26988" y="1079500"/>
            <a:ext cx="4497388" cy="4956175"/>
          </a:xfrm>
        </p:spPr>
        <p:txBody>
          <a:bodyPr/>
          <a:lstStyle/>
          <a:p>
            <a:pPr eaLnBrk="1" hangingPunct="1"/>
            <a:r>
              <a:rPr lang="en-US" b="1" dirty="0" smtClean="0"/>
              <a:t>Access to experiment data on the Grid Storage Element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CPU cycles for analysis: interactive and local batch</a:t>
            </a:r>
          </a:p>
          <a:p>
            <a:pPr lvl="1" eaLnBrk="1" hangingPunct="1"/>
            <a:r>
              <a:rPr lang="en-US" dirty="0" smtClean="0"/>
              <a:t>Complement the Grid resources</a:t>
            </a:r>
          </a:p>
          <a:p>
            <a:pPr lvl="1" eaLnBrk="1" hangingPunct="1"/>
            <a:r>
              <a:rPr lang="en-US" dirty="0" smtClean="0"/>
              <a:t>New techniques like PROOF</a:t>
            </a:r>
          </a:p>
          <a:p>
            <a:pPr eaLnBrk="1" hangingPunct="1"/>
            <a:r>
              <a:rPr lang="en-US" dirty="0" smtClean="0"/>
              <a:t>Additional storage: </a:t>
            </a:r>
            <a:r>
              <a:rPr lang="en-US" dirty="0" err="1" smtClean="0"/>
              <a:t>Lustre</a:t>
            </a:r>
            <a:r>
              <a:rPr lang="en-US" dirty="0" smtClean="0"/>
              <a:t> parallel file system</a:t>
            </a:r>
          </a:p>
          <a:p>
            <a:pPr eaLnBrk="1" hangingPunct="1"/>
            <a:r>
              <a:rPr lang="en-US" dirty="0" smtClean="0"/>
              <a:t>Home directories on AFS, accessible from everywhere</a:t>
            </a:r>
          </a:p>
          <a:p>
            <a:pPr eaLnBrk="1" hangingPunct="1"/>
            <a:r>
              <a:rPr lang="en-US" dirty="0" smtClean="0"/>
              <a:t>Size: ~ 1 T2 site + extra services (e.g. TAG DB, </a:t>
            </a:r>
            <a:r>
              <a:rPr lang="en-US" dirty="0" err="1" smtClean="0"/>
              <a:t>afs</a:t>
            </a:r>
            <a:r>
              <a:rPr lang="en-US" dirty="0"/>
              <a:t> </a:t>
            </a:r>
            <a:r>
              <a:rPr lang="en-US" dirty="0" smtClean="0"/>
              <a:t>UI, …)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NAF usage shares 2011 </a:t>
            </a:r>
          </a:p>
        </p:txBody>
      </p:sp>
      <p:pic>
        <p:nvPicPr>
          <p:cNvPr id="2662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977900"/>
            <a:ext cx="7926387" cy="4792663"/>
          </a:xfrm>
        </p:spPr>
      </p:pic>
      <p:sp>
        <p:nvSpPr>
          <p:cNvPr id="26628" name="Textfeld 4"/>
          <p:cNvSpPr txBox="1">
            <a:spLocks noChangeArrowheads="1"/>
          </p:cNvSpPr>
          <p:nvPr/>
        </p:nvSpPr>
        <p:spPr bwMode="auto">
          <a:xfrm>
            <a:off x="3409156" y="2642453"/>
            <a:ext cx="1042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Wall </a:t>
            </a:r>
            <a:r>
              <a:rPr lang="de-DE" dirty="0" err="1" smtClean="0"/>
              <a:t>Clock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endParaRPr lang="de-DE" dirty="0"/>
          </a:p>
        </p:txBody>
      </p:sp>
      <p:sp>
        <p:nvSpPr>
          <p:cNvPr id="26629" name="Textfeld 5"/>
          <p:cNvSpPr txBox="1">
            <a:spLocks noChangeArrowheads="1"/>
          </p:cNvSpPr>
          <p:nvPr/>
        </p:nvSpPr>
        <p:spPr bwMode="auto">
          <a:xfrm>
            <a:off x="469900" y="5084763"/>
            <a:ext cx="2033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 err="1"/>
              <a:t>Lustre</a:t>
            </a:r>
            <a:r>
              <a:rPr lang="de-DE" dirty="0"/>
              <a:t> </a:t>
            </a:r>
            <a:r>
              <a:rPr lang="de-DE" dirty="0" smtClean="0"/>
              <a:t>Space </a:t>
            </a:r>
            <a:r>
              <a:rPr lang="de-DE" dirty="0" err="1" smtClean="0"/>
              <a:t>circle</a:t>
            </a:r>
            <a:endParaRPr lang="de-DE" dirty="0"/>
          </a:p>
        </p:txBody>
      </p:sp>
      <p:cxnSp>
        <p:nvCxnSpPr>
          <p:cNvPr id="26630" name="Gerade Verbindung mit Pfeil 7"/>
          <p:cNvCxnSpPr>
            <a:cxnSpLocks noChangeShapeType="1"/>
          </p:cNvCxnSpPr>
          <p:nvPr/>
        </p:nvCxnSpPr>
        <p:spPr bwMode="auto">
          <a:xfrm flipV="1">
            <a:off x="1017588" y="4460875"/>
            <a:ext cx="982662" cy="623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Gerade Verbindung mit Pfeil 9"/>
          <p:cNvCxnSpPr>
            <a:cxnSpLocks noChangeShapeType="1"/>
          </p:cNvCxnSpPr>
          <p:nvPr/>
        </p:nvCxnSpPr>
        <p:spPr bwMode="auto">
          <a:xfrm flipH="1">
            <a:off x="3041650" y="3473450"/>
            <a:ext cx="735013" cy="423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 usage by VO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14900" y="4532313"/>
            <a:ext cx="3975100" cy="1566862"/>
          </a:xfrm>
        </p:spPr>
        <p:txBody>
          <a:bodyPr/>
          <a:lstStyle/>
          <a:p>
            <a:r>
              <a:rPr lang="en-US" smtClean="0"/>
              <a:t>Uni-HH (CMS) group has strongly contributed to the NAF, thus usage of CMS larger than weight in Germany</a:t>
            </a:r>
          </a:p>
          <a:p>
            <a:pPr lvl="1"/>
            <a:r>
              <a:rPr lang="en-US" smtClean="0"/>
              <a:t>Check also previous slide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4215" y="778556"/>
          <a:ext cx="663425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8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 CPU occupancy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2575" y="755650"/>
            <a:ext cx="8520113" cy="5014913"/>
          </a:xfrm>
        </p:spPr>
        <p:txBody>
          <a:bodyPr/>
          <a:lstStyle/>
          <a:p>
            <a:r>
              <a:rPr lang="en-US" dirty="0" smtClean="0"/>
              <a:t>Clearly more activity before conferences (</a:t>
            </a:r>
            <a:r>
              <a:rPr lang="en-US" dirty="0" err="1" smtClean="0"/>
              <a:t>Moriond</a:t>
            </a:r>
            <a:r>
              <a:rPr lang="en-US" dirty="0" smtClean="0"/>
              <a:t>, DPG,…)</a:t>
            </a:r>
          </a:p>
          <a:p>
            <a:r>
              <a:rPr lang="en-US" dirty="0" smtClean="0"/>
              <a:t>Periods of lower usage, different reasons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6388" name="Picture 3" descr="rrd2_run_pr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593678"/>
            <a:ext cx="6311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NAF: Current open questions and discussions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861425" cy="5243513"/>
          </a:xfrm>
        </p:spPr>
        <p:txBody>
          <a:bodyPr/>
          <a:lstStyle/>
          <a:p>
            <a:pPr eaLnBrk="1" hangingPunct="1"/>
            <a:r>
              <a:rPr lang="en-US" dirty="0" smtClean="0"/>
              <a:t>Some requests from the user community</a:t>
            </a:r>
          </a:p>
          <a:p>
            <a:pPr lvl="1" eaLnBrk="1" hangingPunct="1"/>
            <a:r>
              <a:rPr lang="en-US" dirty="0" smtClean="0"/>
              <a:t>Increase stability and reliability of NAF AFS</a:t>
            </a:r>
          </a:p>
          <a:p>
            <a:pPr lvl="1" eaLnBrk="1" hangingPunct="1"/>
            <a:r>
              <a:rPr lang="en-US" dirty="0" err="1" smtClean="0"/>
              <a:t>Lustre</a:t>
            </a:r>
            <a:r>
              <a:rPr lang="en-US" dirty="0" smtClean="0"/>
              <a:t> management tools (group quotas, old-file-deletion, synchronization with </a:t>
            </a:r>
            <a:r>
              <a:rPr lang="en-US" dirty="0" err="1" smtClean="0"/>
              <a:t>dCache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Interactive and graphical software stack on the NAF</a:t>
            </a:r>
          </a:p>
          <a:p>
            <a:pPr lvl="1" eaLnBrk="1" hangingPunct="1"/>
            <a:r>
              <a:rPr lang="en-US" dirty="0" smtClean="0"/>
              <a:t>Faster X-access (other protocols like NX)</a:t>
            </a:r>
          </a:p>
          <a:p>
            <a:pPr lvl="1" eaLnBrk="1" hangingPunct="1"/>
            <a:r>
              <a:rPr lang="en-US" dirty="0" smtClean="0"/>
              <a:t>Install </a:t>
            </a:r>
            <a:r>
              <a:rPr lang="en-US" dirty="0" err="1" smtClean="0"/>
              <a:t>CernVM</a:t>
            </a:r>
            <a:r>
              <a:rPr lang="en-US" dirty="0" smtClean="0"/>
              <a:t>-FS for experiment software (</a:t>
            </a:r>
            <a:r>
              <a:rPr lang="en-US" dirty="0" err="1" smtClean="0"/>
              <a:t>NAF&amp;Grid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NAF provider view:</a:t>
            </a:r>
          </a:p>
          <a:p>
            <a:pPr lvl="1" eaLnBrk="1" hangingPunct="1"/>
            <a:r>
              <a:rPr lang="en-US" dirty="0" smtClean="0"/>
              <a:t>Many of these requests make sense, and we think could be useful</a:t>
            </a:r>
          </a:p>
          <a:p>
            <a:pPr lvl="1" eaLnBrk="1" hangingPunct="1"/>
            <a:r>
              <a:rPr lang="en-US" dirty="0" smtClean="0"/>
              <a:t>Some requests are very difficult: e.g. </a:t>
            </a:r>
            <a:r>
              <a:rPr lang="en-US" dirty="0" err="1" smtClean="0"/>
              <a:t>Lustre</a:t>
            </a:r>
            <a:r>
              <a:rPr lang="en-US" dirty="0" smtClean="0"/>
              <a:t> product has deficiencies and lacks features</a:t>
            </a:r>
          </a:p>
          <a:p>
            <a:pPr lvl="1" eaLnBrk="1" hangingPunct="1"/>
            <a:r>
              <a:rPr lang="en-US" dirty="0" smtClean="0"/>
              <a:t>Other requests have to be discussed because of lack of manpower and difficulties to integrate into current NAF setup as targeted to a national community</a:t>
            </a:r>
          </a:p>
          <a:p>
            <a:pPr eaLnBrk="1" hangingPunct="1"/>
            <a:r>
              <a:rPr lang="en-US" dirty="0" smtClean="0"/>
              <a:t>Further development as a joint effort between User (</a:t>
            </a:r>
            <a:r>
              <a:rPr lang="en-US" u="sng" dirty="0" smtClean="0"/>
              <a:t>NAF User Committee</a:t>
            </a:r>
            <a:r>
              <a:rPr lang="en-US" dirty="0" smtClean="0"/>
              <a:t>) and provider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DESY GridLab: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58738" y="815975"/>
            <a:ext cx="4556126" cy="4954588"/>
          </a:xfrm>
        </p:spPr>
        <p:txBody>
          <a:bodyPr/>
          <a:lstStyle/>
          <a:p>
            <a:pPr eaLnBrk="1" hangingPunct="1">
              <a:buFont typeface="Arial Black" pitchFamily="34" charset="0"/>
              <a:buNone/>
            </a:pPr>
            <a:r>
              <a:rPr lang="en-US" b="1" smtClean="0"/>
              <a:t>Idea: </a:t>
            </a:r>
          </a:p>
          <a:p>
            <a:pPr eaLnBrk="1" hangingPunct="1"/>
            <a:r>
              <a:rPr lang="en-US" smtClean="0"/>
              <a:t>DESY Grid more than just a production site</a:t>
            </a:r>
          </a:p>
          <a:p>
            <a:pPr eaLnBrk="1" hangingPunct="1"/>
            <a:r>
              <a:rPr lang="en-US" smtClean="0"/>
              <a:t>Have </a:t>
            </a:r>
            <a:r>
              <a:rPr lang="en-US" b="1" smtClean="0"/>
              <a:t>dedicated machines </a:t>
            </a:r>
            <a:r>
              <a:rPr lang="en-US" smtClean="0"/>
              <a:t>to develop and test new products and components … representative for and integrated into </a:t>
            </a:r>
            <a:r>
              <a:rPr lang="en-US" b="1" smtClean="0"/>
              <a:t>production environment</a:t>
            </a:r>
          </a:p>
          <a:p>
            <a:pPr eaLnBrk="1" hangingPunct="1"/>
            <a:r>
              <a:rPr lang="en-US" smtClean="0"/>
              <a:t>Reusing old WNs from Grid, temporarily borrowing WNs from production Grid</a:t>
            </a:r>
          </a:p>
          <a:p>
            <a:pPr eaLnBrk="1" hangingPunct="1"/>
            <a:r>
              <a:rPr lang="en-US" smtClean="0"/>
              <a:t>Purchasing some dedicated HW (storage)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Contacts: D. Ozerov, Y. Kemp</a:t>
            </a:r>
          </a:p>
        </p:txBody>
      </p:sp>
      <p:sp>
        <p:nvSpPr>
          <p:cNvPr id="25604" name="Rectangle 4"/>
          <p:cNvSpPr txBox="1">
            <a:spLocks noChangeArrowheads="1"/>
          </p:cNvSpPr>
          <p:nvPr/>
        </p:nvSpPr>
        <p:spPr bwMode="auto">
          <a:xfrm>
            <a:off x="4287838" y="839788"/>
            <a:ext cx="49149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2313" indent="-265113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US" sz="2000" b="1">
                <a:ea typeface="ＭＳ Ｐゴシック" charset="-128"/>
              </a:rPr>
              <a:t>Activities: 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Taking part in the WLCG storage technology demonstrators:</a:t>
            </a:r>
          </a:p>
          <a:p>
            <a:pPr lvl="1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b="1">
                <a:ea typeface="ＭＳ Ｐゴシック" charset="-128"/>
              </a:rPr>
              <a:t>NFS v4.1 (pNFS) </a:t>
            </a:r>
            <a:r>
              <a:rPr lang="en-US" sz="2000">
                <a:ea typeface="ＭＳ Ｐゴシック" charset="-128"/>
              </a:rPr>
              <a:t>with dCache.org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b="1">
                <a:ea typeface="ＭＳ Ｐゴシック" charset="-128"/>
              </a:rPr>
              <a:t>Benchmarking LHC applications </a:t>
            </a:r>
            <a:r>
              <a:rPr lang="en-US" sz="2000">
                <a:ea typeface="ＭＳ Ｐゴシック" charset="-128"/>
              </a:rPr>
              <a:t>on a dedicated setup: HEPIX, CHEP, EMI conference contributions</a:t>
            </a:r>
          </a:p>
          <a:p>
            <a:pPr lvl="1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Together with external physicists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</a:t>
            </a:r>
            <a:r>
              <a:rPr lang="en-US" sz="2000" b="1">
                <a:ea typeface="ＭＳ Ｐゴシック" charset="-128"/>
              </a:rPr>
              <a:t>Cloud &amp; virtualization </a:t>
            </a:r>
            <a:r>
              <a:rPr lang="en-US" sz="2000">
                <a:ea typeface="ＭＳ Ｐゴシック" charset="-128"/>
              </a:rPr>
              <a:t>testing in Grid context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</a:t>
            </a:r>
            <a:r>
              <a:rPr lang="en-US" sz="2000" b="1">
                <a:ea typeface="ＭＳ Ｐゴシック" charset="-128"/>
              </a:rPr>
              <a:t>DPHEP </a:t>
            </a:r>
            <a:r>
              <a:rPr lang="en-US" sz="2000">
                <a:ea typeface="ＭＳ Ｐゴシック" charset="-128"/>
              </a:rPr>
              <a:t>prototype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external students work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968375" y="76200"/>
            <a:ext cx="6575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The Deployment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62000" y="63246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66750" y="714375"/>
            <a:ext cx="3992563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Courier New"/>
              <a:buChar char="o"/>
              <a:defRPr/>
            </a:pPr>
            <a:r>
              <a:rPr lang="en-US" sz="3000" dirty="0">
                <a:solidFill>
                  <a:srgbClr val="FF0000"/>
                </a:solidFill>
                <a:latin typeface="Times New Roman"/>
              </a:rPr>
              <a:t>94 PB in total WLCG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8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60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623888" y="2378075"/>
            <a:ext cx="7300912" cy="3951288"/>
            <a:chOff x="609600" y="2148244"/>
            <a:chExt cx="7300257" cy="3950732"/>
          </a:xfrm>
        </p:grpSpPr>
        <p:graphicFrame>
          <p:nvGraphicFramePr>
            <p:cNvPr id="8" name="Chart 13"/>
            <p:cNvGraphicFramePr/>
            <p:nvPr/>
          </p:nvGraphicFramePr>
          <p:xfrm>
            <a:off x="1170010" y="2362200"/>
            <a:ext cx="5976094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785" name="TextBox 14"/>
            <p:cNvSpPr txBox="1">
              <a:spLocks noChangeArrowheads="1"/>
            </p:cNvSpPr>
            <p:nvPr/>
          </p:nvSpPr>
          <p:spPr bwMode="auto">
            <a:xfrm>
              <a:off x="4644485" y="3008530"/>
              <a:ext cx="7555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USA</a:t>
              </a:r>
            </a:p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28 PB</a:t>
              </a:r>
            </a:p>
          </p:txBody>
        </p:sp>
        <p:sp>
          <p:nvSpPr>
            <p:cNvPr id="32786" name="TextBox 15"/>
            <p:cNvSpPr txBox="1">
              <a:spLocks noChangeArrowheads="1"/>
            </p:cNvSpPr>
            <p:nvPr/>
          </p:nvSpPr>
          <p:spPr bwMode="auto">
            <a:xfrm>
              <a:off x="3316925" y="3905934"/>
              <a:ext cx="8515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Europe 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44 PB</a:t>
              </a:r>
            </a:p>
          </p:txBody>
        </p:sp>
        <p:sp>
          <p:nvSpPr>
            <p:cNvPr id="32787" name="TextBox 16"/>
            <p:cNvSpPr txBox="1">
              <a:spLocks noChangeArrowheads="1"/>
            </p:cNvSpPr>
            <p:nvPr/>
          </p:nvSpPr>
          <p:spPr bwMode="auto">
            <a:xfrm>
              <a:off x="2655354" y="2685365"/>
              <a:ext cx="1056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Germany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16 PB</a:t>
              </a:r>
            </a:p>
          </p:txBody>
        </p:sp>
        <p:sp>
          <p:nvSpPr>
            <p:cNvPr id="32788" name="TextBox 17"/>
            <p:cNvSpPr txBox="1">
              <a:spLocks noChangeArrowheads="1"/>
            </p:cNvSpPr>
            <p:nvPr/>
          </p:nvSpPr>
          <p:spPr bwMode="auto">
            <a:xfrm>
              <a:off x="6073915" y="3905934"/>
              <a:ext cx="1217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East : 1 PB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609600" y="3773615"/>
              <a:ext cx="1328618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Barcelona</a:t>
              </a: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71521" y="4229164"/>
              <a:ext cx="765106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Lyon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1279465" y="4683125"/>
              <a:ext cx="838125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Athens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1812817" y="5049786"/>
              <a:ext cx="5682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Pisa</a:t>
              </a: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2338232" y="5243433"/>
              <a:ext cx="73653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Roma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2977938" y="5541841"/>
              <a:ext cx="95400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NDGF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5700255" y="4873598"/>
              <a:ext cx="91590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Sweden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5509772" y="5729140"/>
              <a:ext cx="901619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London</a:t>
              </a: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5000231" y="5243433"/>
              <a:ext cx="1017496" cy="430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Madrid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893842" y="5483113"/>
              <a:ext cx="1501640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Amsterdam</a:t>
              </a:r>
            </a:p>
          </p:txBody>
        </p:sp>
        <p:sp>
          <p:nvSpPr>
            <p:cNvPr id="23" name="TextBox 28"/>
            <p:cNvSpPr txBox="1"/>
            <p:nvPr/>
          </p:nvSpPr>
          <p:spPr>
            <a:xfrm>
              <a:off x="1279465" y="2622840"/>
              <a:ext cx="649229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KIT</a:t>
              </a: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1939806" y="2438716"/>
              <a:ext cx="927017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DESY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2825551" y="2176815"/>
              <a:ext cx="89050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Aachen</a:t>
              </a:r>
            </a:p>
          </p:txBody>
        </p:sp>
        <p:sp>
          <p:nvSpPr>
            <p:cNvPr id="26" name="TextBox 31"/>
            <p:cNvSpPr txBox="1"/>
            <p:nvPr/>
          </p:nvSpPr>
          <p:spPr>
            <a:xfrm>
              <a:off x="1812817" y="2148244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Wuppertal</a:t>
              </a:r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1036599" y="2335543"/>
              <a:ext cx="903207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Munich</a:t>
              </a:r>
            </a:p>
          </p:txBody>
        </p:sp>
        <p:sp>
          <p:nvSpPr>
            <p:cNvPr id="28" name="TextBox 33"/>
            <p:cNvSpPr txBox="1"/>
            <p:nvPr/>
          </p:nvSpPr>
          <p:spPr>
            <a:xfrm>
              <a:off x="4168456" y="2286338"/>
              <a:ext cx="1392112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FERMIlab</a:t>
              </a:r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5165316" y="2602205"/>
              <a:ext cx="73812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BNL</a:t>
              </a: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5509772" y="2286338"/>
              <a:ext cx="850824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Florida</a:t>
              </a: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843117" y="2654586"/>
              <a:ext cx="839713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Purdue</a:t>
              </a:r>
            </a:p>
          </p:txBody>
        </p:sp>
        <p:sp>
          <p:nvSpPr>
            <p:cNvPr id="32" name="TextBox 37"/>
            <p:cNvSpPr txBox="1"/>
            <p:nvPr/>
          </p:nvSpPr>
          <p:spPr>
            <a:xfrm>
              <a:off x="6241545" y="3364098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Wisconsin</a:t>
              </a:r>
            </a:p>
          </p:txBody>
        </p:sp>
        <p:sp>
          <p:nvSpPr>
            <p:cNvPr id="33" name="TextBox 38"/>
            <p:cNvSpPr txBox="1"/>
            <p:nvPr/>
          </p:nvSpPr>
          <p:spPr>
            <a:xfrm>
              <a:off x="6224083" y="3668855"/>
              <a:ext cx="16857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Cambridge, MA</a:t>
              </a:r>
            </a:p>
          </p:txBody>
        </p:sp>
        <p:sp>
          <p:nvSpPr>
            <p:cNvPr id="34" name="TextBox 39"/>
            <p:cNvSpPr txBox="1"/>
            <p:nvPr/>
          </p:nvSpPr>
          <p:spPr>
            <a:xfrm>
              <a:off x="6171701" y="2972041"/>
              <a:ext cx="99368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Madison</a:t>
              </a:r>
            </a:p>
          </p:txBody>
        </p:sp>
      </p:grpSp>
      <p:grpSp>
        <p:nvGrpSpPr>
          <p:cNvPr id="32774" name="Group 41"/>
          <p:cNvGrpSpPr>
            <a:grpSpLocks/>
          </p:cNvGrpSpPr>
          <p:nvPr/>
        </p:nvGrpSpPr>
        <p:grpSpPr bwMode="auto">
          <a:xfrm>
            <a:off x="5410200" y="996950"/>
            <a:ext cx="3579813" cy="2071688"/>
            <a:chOff x="5700575" y="797243"/>
            <a:chExt cx="3580883" cy="2072044"/>
          </a:xfrm>
        </p:grpSpPr>
        <p:graphicFrame>
          <p:nvGraphicFramePr>
            <p:cNvPr id="37" name="Chart 42"/>
            <p:cNvGraphicFramePr/>
            <p:nvPr/>
          </p:nvGraphicFramePr>
          <p:xfrm>
            <a:off x="5700575" y="797243"/>
            <a:ext cx="3580883" cy="2072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43"/>
            <p:cNvSpPr txBox="1"/>
            <p:nvPr/>
          </p:nvSpPr>
          <p:spPr>
            <a:xfrm>
              <a:off x="6115037" y="1300567"/>
              <a:ext cx="1030595" cy="430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dCache</a:t>
              </a:r>
            </a:p>
          </p:txBody>
        </p:sp>
        <p:sp>
          <p:nvSpPr>
            <p:cNvPr id="39" name="Rectangle 44"/>
            <p:cNvSpPr/>
            <p:nvPr/>
          </p:nvSpPr>
          <p:spPr>
            <a:xfrm>
              <a:off x="7490223" y="1106859"/>
              <a:ext cx="1224328" cy="1220997"/>
            </a:xfrm>
            <a:prstGeom prst="rect">
              <a:avLst/>
            </a:prstGeom>
            <a:solidFill>
              <a:schemeClr val="bg1">
                <a:lumMod val="75000"/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45"/>
            <p:cNvSpPr txBox="1">
              <a:spLocks noChangeArrowheads="1"/>
            </p:cNvSpPr>
            <p:nvPr/>
          </p:nvSpPr>
          <p:spPr bwMode="auto">
            <a:xfrm>
              <a:off x="7584348" y="1241822"/>
              <a:ext cx="10397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Other 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Storage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Systems</a:t>
              </a: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5116513" y="714375"/>
            <a:ext cx="39322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</a:rPr>
              <a:t>WLCG Storage per SE type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806450" y="23050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Göttingen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43" name="TextBox 48"/>
          <p:cNvSpPr txBox="1"/>
          <p:nvPr/>
        </p:nvSpPr>
        <p:spPr>
          <a:xfrm>
            <a:off x="1865313" y="2093913"/>
            <a:ext cx="974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Freiburg</a:t>
            </a:r>
          </a:p>
        </p:txBody>
      </p:sp>
      <p:sp>
        <p:nvSpPr>
          <p:cNvPr id="44" name="TextBox 49"/>
          <p:cNvSpPr txBox="1"/>
          <p:nvPr/>
        </p:nvSpPr>
        <p:spPr>
          <a:xfrm>
            <a:off x="2811463" y="2089150"/>
            <a:ext cx="77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Mainz</a:t>
            </a:r>
          </a:p>
        </p:txBody>
      </p:sp>
      <p:sp>
        <p:nvSpPr>
          <p:cNvPr id="45" name="TextBox 47"/>
          <p:cNvSpPr txBox="1"/>
          <p:nvPr/>
        </p:nvSpPr>
        <p:spPr>
          <a:xfrm>
            <a:off x="1068388" y="2117725"/>
            <a:ext cx="8683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Dresden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840038" y="3302001"/>
            <a:ext cx="6303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        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BlairMdITC TT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375" y="76200"/>
            <a:ext cx="2643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4770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35013"/>
            <a:ext cx="8153400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dCache : a world wide recognized storage technology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DESY provides the project infrastructure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headquarter)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Development 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Web Pages,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Wikis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and Documentation.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Central Code Repositories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Organization of developers meetings and workshops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Services activities: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Test infrastructure &amp; performance (Grid-Lab)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Quality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Release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Customer support : Tier I conferences,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support@dcache.org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Network Activities :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: dCache operations (DOT) and Grid-Lab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Germany : HGF, DGI, German Support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Europe : EMI, NDGF, Swedish National Infrastructure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Worldwide : WLCG, Open Science Grid, Open Grid Forum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Main communities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WLCG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HERA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Photon Science (@ DESY)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LOFAR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Frequency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ARray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) : Amsterdam &amp;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Jülich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Swedish academic storage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-infrastructure (SNIC)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Outline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2011 DESY Grid centre  status</a:t>
            </a:r>
          </a:p>
          <a:p>
            <a:pPr eaLnBrk="1" hangingPunct="1"/>
            <a:r>
              <a:rPr lang="de-DE" smtClean="0"/>
              <a:t>The NAF@DESY</a:t>
            </a:r>
          </a:p>
          <a:p>
            <a:pPr eaLnBrk="1" hangingPunct="1"/>
            <a:r>
              <a:rPr lang="de-DE" smtClean="0"/>
              <a:t>Requests and Pledges for WLCG</a:t>
            </a:r>
          </a:p>
          <a:p>
            <a:pPr eaLnBrk="1" hangingPunct="1"/>
            <a:r>
              <a:rPr lang="de-DE" smtClean="0"/>
              <a:t>dCache</a:t>
            </a:r>
          </a:p>
          <a:p>
            <a:pPr eaLnBrk="1" hangingPunct="1"/>
            <a:r>
              <a:rPr lang="de-DE" smtClean="0"/>
              <a:t>The LHCone project</a:t>
            </a:r>
          </a:p>
          <a:p>
            <a:pPr eaLnBrk="1" hangingPunct="1"/>
            <a:r>
              <a:rPr lang="de-DE" smtClean="0"/>
              <a:t>The German Tier 2 situation</a:t>
            </a:r>
          </a:p>
          <a:p>
            <a:pPr eaLnBrk="1" hangingPunct="1"/>
            <a:r>
              <a:rPr lang="de-DE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"/>
          <p:cNvGrpSpPr>
            <a:grpSpLocks/>
          </p:cNvGrpSpPr>
          <p:nvPr/>
        </p:nvGrpSpPr>
        <p:grpSpPr bwMode="auto">
          <a:xfrm>
            <a:off x="4495800" y="533400"/>
            <a:ext cx="5791200" cy="4114800"/>
            <a:chOff x="2514600" y="1713130"/>
            <a:chExt cx="5791200" cy="4114800"/>
          </a:xfrm>
        </p:grpSpPr>
        <p:sp>
          <p:nvSpPr>
            <p:cNvPr id="4" name="Chord 3"/>
            <p:cNvSpPr/>
            <p:nvPr/>
          </p:nvSpPr>
          <p:spPr>
            <a:xfrm rot="21420946">
              <a:off x="3951288" y="2183030"/>
              <a:ext cx="1943100" cy="1951038"/>
            </a:xfrm>
            <a:prstGeom prst="chor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5" name="Chart 4"/>
            <p:cNvGraphicFramePr/>
            <p:nvPr/>
          </p:nvGraphicFramePr>
          <p:xfrm>
            <a:off x="2514600" y="1713130"/>
            <a:ext cx="5791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410200" y="1871880"/>
              <a:ext cx="2057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Kopenhagen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Stockholm</a:t>
              </a:r>
            </a:p>
          </p:txBody>
        </p:sp>
        <p:sp>
          <p:nvSpPr>
            <p:cNvPr id="31755" name="TextBox 6"/>
            <p:cNvSpPr txBox="1">
              <a:spLocks noChangeArrowheads="1"/>
            </p:cNvSpPr>
            <p:nvPr/>
          </p:nvSpPr>
          <p:spPr bwMode="auto">
            <a:xfrm>
              <a:off x="3902087" y="2895600"/>
              <a:ext cx="10287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FF0000"/>
                  </a:solidFill>
                  <a:latin typeface="Century Gothic" pitchFamily="34" charset="0"/>
                </a:rPr>
                <a:t>DESY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1863" y="3073618"/>
              <a:ext cx="20574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Chicago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27063"/>
            <a:ext cx="4370388" cy="3262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Partners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DESY (Headquarters)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(lab) : 2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HGF &amp; DGI : 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European Middleware Initiative : 2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(DESY Grid-Lab : 1)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Nordics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Nordic Data Grid Facility : 1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Swedish National Infrastructure : 1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FERMIlab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FERMI (lab) plus USCMS : 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559175"/>
            <a:ext cx="8458200" cy="223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The European Middleware Initiative (EMI, 2010 – 2013 )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12 Million € total EU funding plus 12 €  by 22 partners.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gets 500.000 € over 3 years = 2 FTE plus a lot of traveling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 is one of the 4 middle-wares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gLite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, ARC, UNICORE, dCache)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dCache.org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provides the EMI data area leader (Patrick)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EMI provides access to new communities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EMI provides efforts for standards in dCache (more non HEP customers)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375" y="76200"/>
            <a:ext cx="748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People and Funding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63246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563" y="5686425"/>
            <a:ext cx="8458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provides a stable collaboration, important for HEP and strategically interesting for DESY.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success attracted 3. party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eaLnBrk="1" hangingPunct="1"/>
            <a:r>
              <a:rPr lang="de-DE" sz="2800" dirty="0" err="1" smtClean="0"/>
              <a:t>LHCone</a:t>
            </a:r>
            <a:r>
              <a:rPr lang="de-DE" sz="2800" dirty="0" smtClean="0"/>
              <a:t>: </a:t>
            </a:r>
            <a:r>
              <a:rPr lang="de-DE" sz="2800" dirty="0" err="1" smtClean="0"/>
              <a:t>proposed</a:t>
            </a:r>
            <a:r>
              <a:rPr lang="de-DE" sz="2800" dirty="0" smtClean="0"/>
              <a:t> </a:t>
            </a:r>
            <a:r>
              <a:rPr lang="de-DE" sz="2800" dirty="0" err="1" smtClean="0"/>
              <a:t>architecture</a:t>
            </a:r>
            <a:r>
              <a:rPr lang="de-DE" sz="2800" dirty="0" smtClean="0"/>
              <a:t> </a:t>
            </a:r>
          </a:p>
        </p:txBody>
      </p:sp>
      <p:grpSp>
        <p:nvGrpSpPr>
          <p:cNvPr id="33795" name="Gruppieren 1"/>
          <p:cNvGrpSpPr>
            <a:grpSpLocks/>
          </p:cNvGrpSpPr>
          <p:nvPr/>
        </p:nvGrpSpPr>
        <p:grpSpPr bwMode="auto">
          <a:xfrm>
            <a:off x="609600" y="1358900"/>
            <a:ext cx="8305800" cy="4854575"/>
            <a:chOff x="609600" y="1792288"/>
            <a:chExt cx="8305800" cy="4837112"/>
          </a:xfrm>
        </p:grpSpPr>
        <p:grpSp>
          <p:nvGrpSpPr>
            <p:cNvPr id="33796" name="Group 21"/>
            <p:cNvGrpSpPr>
              <a:grpSpLocks/>
            </p:cNvGrpSpPr>
            <p:nvPr/>
          </p:nvGrpSpPr>
          <p:grpSpPr bwMode="auto">
            <a:xfrm>
              <a:off x="609600" y="2209800"/>
              <a:ext cx="2225675" cy="762000"/>
              <a:chOff x="576" y="1536"/>
              <a:chExt cx="1402" cy="480"/>
            </a:xfrm>
          </p:grpSpPr>
          <p:sp>
            <p:nvSpPr>
              <p:cNvPr id="33841" name="AutoShape 6"/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42" name="Text Box 7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12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RENATER</a:t>
                </a:r>
              </a:p>
            </p:txBody>
          </p:sp>
        </p:grpSp>
        <p:grpSp>
          <p:nvGrpSpPr>
            <p:cNvPr id="33797" name="Group 20"/>
            <p:cNvGrpSpPr>
              <a:grpSpLocks/>
            </p:cNvGrpSpPr>
            <p:nvPr/>
          </p:nvGrpSpPr>
          <p:grpSpPr bwMode="auto">
            <a:xfrm>
              <a:off x="685800" y="5715000"/>
              <a:ext cx="2057400" cy="762000"/>
              <a:chOff x="2688" y="1536"/>
              <a:chExt cx="1296" cy="480"/>
            </a:xfrm>
          </p:grpSpPr>
          <p:sp>
            <p:nvSpPr>
              <p:cNvPr id="33839" name="AutoShape 11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296" cy="480"/>
              </a:xfrm>
              <a:prstGeom prst="cloudCallout">
                <a:avLst>
                  <a:gd name="adj1" fmla="val -41204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40" name="Text Box 13"/>
              <p:cNvSpPr txBox="1">
                <a:spLocks noChangeArrowheads="1"/>
              </p:cNvSpPr>
              <p:nvPr/>
            </p:nvSpPr>
            <p:spPr bwMode="auto">
              <a:xfrm>
                <a:off x="3014" y="1658"/>
                <a:ext cx="5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DFN</a:t>
                </a:r>
              </a:p>
            </p:txBody>
          </p:sp>
        </p:grpSp>
        <p:grpSp>
          <p:nvGrpSpPr>
            <p:cNvPr id="33798" name="Group 18"/>
            <p:cNvGrpSpPr>
              <a:grpSpLocks/>
            </p:cNvGrpSpPr>
            <p:nvPr/>
          </p:nvGrpSpPr>
          <p:grpSpPr bwMode="auto">
            <a:xfrm>
              <a:off x="3429000" y="2209800"/>
              <a:ext cx="2057400" cy="762000"/>
              <a:chOff x="576" y="2448"/>
              <a:chExt cx="1296" cy="480"/>
            </a:xfrm>
          </p:grpSpPr>
          <p:sp>
            <p:nvSpPr>
              <p:cNvPr id="33837" name="AutoShape 9"/>
              <p:cNvSpPr>
                <a:spLocks noChangeArrowheads="1"/>
              </p:cNvSpPr>
              <p:nvPr/>
            </p:nvSpPr>
            <p:spPr bwMode="auto">
              <a:xfrm>
                <a:off x="576" y="2448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38" name="Text Box 14"/>
              <p:cNvSpPr txBox="1">
                <a:spLocks noChangeArrowheads="1"/>
              </p:cNvSpPr>
              <p:nvPr/>
            </p:nvSpPr>
            <p:spPr bwMode="auto">
              <a:xfrm>
                <a:off x="854" y="2522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GARR</a:t>
                </a:r>
              </a:p>
            </p:txBody>
          </p:sp>
        </p:grpSp>
        <p:grpSp>
          <p:nvGrpSpPr>
            <p:cNvPr id="33799" name="Group 19"/>
            <p:cNvGrpSpPr>
              <a:grpSpLocks/>
            </p:cNvGrpSpPr>
            <p:nvPr/>
          </p:nvGrpSpPr>
          <p:grpSpPr bwMode="auto">
            <a:xfrm>
              <a:off x="3581400" y="5715000"/>
              <a:ext cx="2098675" cy="762000"/>
              <a:chOff x="2784" y="2496"/>
              <a:chExt cx="1322" cy="480"/>
            </a:xfrm>
          </p:grpSpPr>
          <p:sp>
            <p:nvSpPr>
              <p:cNvPr id="33835" name="AutoShape 10"/>
              <p:cNvSpPr>
                <a:spLocks noChangeArrowheads="1"/>
              </p:cNvSpPr>
              <p:nvPr/>
            </p:nvSpPr>
            <p:spPr bwMode="auto">
              <a:xfrm>
                <a:off x="2784" y="2496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36" name="Text Box 15"/>
              <p:cNvSpPr txBox="1">
                <a:spLocks noChangeArrowheads="1"/>
              </p:cNvSpPr>
              <p:nvPr/>
            </p:nvSpPr>
            <p:spPr bwMode="auto">
              <a:xfrm>
                <a:off x="2832" y="2592"/>
                <a:ext cx="12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Other NRENs</a:t>
                </a:r>
              </a:p>
            </p:txBody>
          </p:sp>
        </p:grpSp>
        <p:sp>
          <p:nvSpPr>
            <p:cNvPr id="33800" name="AutoShape 12"/>
            <p:cNvSpPr>
              <a:spLocks noChangeArrowheads="1"/>
            </p:cNvSpPr>
            <p:nvPr/>
          </p:nvSpPr>
          <p:spPr bwMode="auto">
            <a:xfrm>
              <a:off x="6858000" y="3276600"/>
              <a:ext cx="2057400" cy="1219200"/>
            </a:xfrm>
            <a:prstGeom prst="cloudCallout">
              <a:avLst>
                <a:gd name="adj1" fmla="val -44907"/>
                <a:gd name="adj2" fmla="val 138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3801" name="Text Box 16"/>
            <p:cNvSpPr txBox="1">
              <a:spLocks noChangeArrowheads="1"/>
            </p:cNvSpPr>
            <p:nvPr/>
          </p:nvSpPr>
          <p:spPr bwMode="auto">
            <a:xfrm>
              <a:off x="7086600" y="3352800"/>
              <a:ext cx="16922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ESNET/</a:t>
              </a:r>
            </a:p>
            <a:p>
              <a:pPr eaLnBrk="1" hangingPunct="1"/>
              <a:r>
                <a:rPr lang="de-DE" sz="2400" b="1">
                  <a:latin typeface="Times New Roman" pitchFamily="18" charset="0"/>
                </a:rPr>
                <a:t>USLHCNet</a:t>
              </a:r>
            </a:p>
          </p:txBody>
        </p:sp>
        <p:sp>
          <p:nvSpPr>
            <p:cNvPr id="33802" name="AutoShape 22"/>
            <p:cNvSpPr>
              <a:spLocks noChangeArrowheads="1"/>
            </p:cNvSpPr>
            <p:nvPr/>
          </p:nvSpPr>
          <p:spPr bwMode="auto">
            <a:xfrm>
              <a:off x="1371600" y="3505200"/>
              <a:ext cx="4343400" cy="1600200"/>
            </a:xfrm>
            <a:prstGeom prst="cloudCallout">
              <a:avLst>
                <a:gd name="adj1" fmla="val -11917"/>
                <a:gd name="adj2" fmla="val -79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3803" name="Text Box 23"/>
            <p:cNvSpPr txBox="1">
              <a:spLocks noChangeArrowheads="1"/>
            </p:cNvSpPr>
            <p:nvPr/>
          </p:nvSpPr>
          <p:spPr bwMode="auto">
            <a:xfrm>
              <a:off x="2895600" y="3581400"/>
              <a:ext cx="1268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1295400" y="2971800"/>
              <a:ext cx="457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 flipH="1">
              <a:off x="4191000" y="2971800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 flipH="1">
              <a:off x="1752600" y="4800600"/>
              <a:ext cx="762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4267200" y="4876800"/>
              <a:ext cx="304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8" name="Line 29"/>
            <p:cNvSpPr>
              <a:spLocks noChangeShapeType="1"/>
            </p:cNvSpPr>
            <p:nvPr/>
          </p:nvSpPr>
          <p:spPr bwMode="auto">
            <a:xfrm>
              <a:off x="2209800" y="28956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9" name="Line 30"/>
            <p:cNvSpPr>
              <a:spLocks noChangeShapeType="1"/>
            </p:cNvSpPr>
            <p:nvPr/>
          </p:nvSpPr>
          <p:spPr bwMode="auto">
            <a:xfrm>
              <a:off x="3581400" y="2819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0" name="Line 31"/>
            <p:cNvSpPr>
              <a:spLocks noChangeShapeType="1"/>
            </p:cNvSpPr>
            <p:nvPr/>
          </p:nvSpPr>
          <p:spPr bwMode="auto">
            <a:xfrm flipV="1">
              <a:off x="2362200" y="50292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1" name="AutoShape 32"/>
            <p:cNvSpPr>
              <a:spLocks noChangeArrowheads="1"/>
            </p:cNvSpPr>
            <p:nvPr/>
          </p:nvSpPr>
          <p:spPr bwMode="auto">
            <a:xfrm>
              <a:off x="5791200" y="3429000"/>
              <a:ext cx="457200" cy="1143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12" name="Line 33"/>
            <p:cNvSpPr>
              <a:spLocks noChangeShapeType="1"/>
            </p:cNvSpPr>
            <p:nvPr/>
          </p:nvSpPr>
          <p:spPr bwMode="auto">
            <a:xfrm>
              <a:off x="6248400" y="3733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Line 34"/>
            <p:cNvSpPr>
              <a:spLocks noChangeShapeType="1"/>
            </p:cNvSpPr>
            <p:nvPr/>
          </p:nvSpPr>
          <p:spPr bwMode="auto">
            <a:xfrm>
              <a:off x="6248400" y="4114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5334000" y="3733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5" name="Text Box 37"/>
            <p:cNvSpPr txBox="1">
              <a:spLocks noChangeArrowheads="1"/>
            </p:cNvSpPr>
            <p:nvPr/>
          </p:nvSpPr>
          <p:spPr bwMode="auto">
            <a:xfrm rot="-2237563">
              <a:off x="5826125" y="1792288"/>
              <a:ext cx="239395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EU-US capacity:</a:t>
              </a:r>
            </a:p>
            <a:p>
              <a:pPr eaLnBrk="1" hangingPunct="1"/>
              <a:r>
                <a:rPr lang="de-DE" sz="2400" b="1">
                  <a:latin typeface="Times New Roman" pitchFamily="18" charset="0"/>
                </a:rPr>
                <a:t>Several 10G links - demand oriented</a:t>
              </a:r>
            </a:p>
          </p:txBody>
        </p:sp>
        <p:sp>
          <p:nvSpPr>
            <p:cNvPr id="33816" name="Text Box 38"/>
            <p:cNvSpPr txBox="1">
              <a:spLocks noChangeArrowheads="1"/>
            </p:cNvSpPr>
            <p:nvPr/>
          </p:nvSpPr>
          <p:spPr bwMode="auto">
            <a:xfrm>
              <a:off x="1752600" y="3962400"/>
              <a:ext cx="3581400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sz="1800" b="1">
                  <a:latin typeface="Times New Roman" pitchFamily="18" charset="0"/>
                </a:rPr>
                <a:t>Capacity reserved for LHC and according to demand</a:t>
              </a:r>
            </a:p>
          </p:txBody>
        </p:sp>
        <p:sp>
          <p:nvSpPr>
            <p:cNvPr id="33817" name="Line 39"/>
            <p:cNvSpPr>
              <a:spLocks noChangeShapeType="1"/>
            </p:cNvSpPr>
            <p:nvPr/>
          </p:nvSpPr>
          <p:spPr bwMode="auto">
            <a:xfrm>
              <a:off x="55626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8" name="Line 40"/>
            <p:cNvSpPr>
              <a:spLocks noChangeShapeType="1"/>
            </p:cNvSpPr>
            <p:nvPr/>
          </p:nvSpPr>
          <p:spPr bwMode="auto">
            <a:xfrm>
              <a:off x="5562600" y="3886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9" name="Line 41"/>
            <p:cNvSpPr>
              <a:spLocks noChangeShapeType="1"/>
            </p:cNvSpPr>
            <p:nvPr/>
          </p:nvSpPr>
          <p:spPr bwMode="auto">
            <a:xfrm>
              <a:off x="6248400" y="3886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0" name="Oval 42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1" name="Oval 43"/>
            <p:cNvSpPr>
              <a:spLocks noChangeArrowheads="1"/>
            </p:cNvSpPr>
            <p:nvPr/>
          </p:nvSpPr>
          <p:spPr bwMode="auto">
            <a:xfrm>
              <a:off x="6934200" y="41910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2" name="Oval 44"/>
            <p:cNvSpPr>
              <a:spLocks noChangeArrowheads="1"/>
            </p:cNvSpPr>
            <p:nvPr/>
          </p:nvSpPr>
          <p:spPr bwMode="auto">
            <a:xfrm>
              <a:off x="5105400" y="632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3" name="Oval 45"/>
            <p:cNvSpPr>
              <a:spLocks noChangeArrowheads="1"/>
            </p:cNvSpPr>
            <p:nvPr/>
          </p:nvSpPr>
          <p:spPr bwMode="auto">
            <a:xfrm>
              <a:off x="3505200" y="6248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4" name="Oval 46"/>
            <p:cNvSpPr>
              <a:spLocks noChangeArrowheads="1"/>
            </p:cNvSpPr>
            <p:nvPr/>
          </p:nvSpPr>
          <p:spPr bwMode="auto">
            <a:xfrm>
              <a:off x="4800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5" name="Oval 47"/>
            <p:cNvSpPr>
              <a:spLocks noChangeArrowheads="1"/>
            </p:cNvSpPr>
            <p:nvPr/>
          </p:nvSpPr>
          <p:spPr bwMode="auto">
            <a:xfrm>
              <a:off x="3657600" y="2057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6" name="Oval 48"/>
            <p:cNvSpPr>
              <a:spLocks noChangeArrowheads="1"/>
            </p:cNvSpPr>
            <p:nvPr/>
          </p:nvSpPr>
          <p:spPr bwMode="auto">
            <a:xfrm>
              <a:off x="2133600" y="1981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7" name="Oval 49"/>
            <p:cNvSpPr>
              <a:spLocks noChangeArrowheads="1"/>
            </p:cNvSpPr>
            <p:nvPr/>
          </p:nvSpPr>
          <p:spPr bwMode="auto">
            <a:xfrm>
              <a:off x="685800" y="2057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8" name="Oval 50"/>
            <p:cNvSpPr>
              <a:spLocks noChangeArrowheads="1"/>
            </p:cNvSpPr>
            <p:nvPr/>
          </p:nvSpPr>
          <p:spPr bwMode="auto">
            <a:xfrm>
              <a:off x="2209800" y="632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9" name="Oval 51"/>
            <p:cNvSpPr>
              <a:spLocks noChangeArrowheads="1"/>
            </p:cNvSpPr>
            <p:nvPr/>
          </p:nvSpPr>
          <p:spPr bwMode="auto">
            <a:xfrm>
              <a:off x="685800" y="6248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0" name="Oval 52"/>
            <p:cNvSpPr>
              <a:spLocks noChangeArrowheads="1"/>
            </p:cNvSpPr>
            <p:nvPr/>
          </p:nvSpPr>
          <p:spPr bwMode="auto">
            <a:xfrm>
              <a:off x="6248400" y="6019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1" name="Oval 53"/>
            <p:cNvSpPr>
              <a:spLocks noChangeArrowheads="1"/>
            </p:cNvSpPr>
            <p:nvPr/>
          </p:nvSpPr>
          <p:spPr bwMode="auto">
            <a:xfrm>
              <a:off x="6248400" y="53340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2" name="Text Box 54"/>
            <p:cNvSpPr txBox="1">
              <a:spLocks noChangeArrowheads="1"/>
            </p:cNvSpPr>
            <p:nvPr/>
          </p:nvSpPr>
          <p:spPr bwMode="auto">
            <a:xfrm>
              <a:off x="6629400" y="5257800"/>
              <a:ext cx="1341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>
                  <a:latin typeface="Times New Roman" pitchFamily="18" charset="0"/>
                </a:rPr>
                <a:t>T1 centre</a:t>
              </a:r>
            </a:p>
          </p:txBody>
        </p:sp>
        <p:sp>
          <p:nvSpPr>
            <p:cNvPr id="33833" name="Text Box 55"/>
            <p:cNvSpPr txBox="1">
              <a:spLocks noChangeArrowheads="1"/>
            </p:cNvSpPr>
            <p:nvPr/>
          </p:nvSpPr>
          <p:spPr bwMode="auto">
            <a:xfrm>
              <a:off x="6629400" y="5943600"/>
              <a:ext cx="1470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>
                  <a:latin typeface="Times New Roman" pitchFamily="18" charset="0"/>
                </a:rPr>
                <a:t>T2 (or T3)</a:t>
              </a:r>
            </a:p>
          </p:txBody>
        </p:sp>
        <p:sp>
          <p:nvSpPr>
            <p:cNvPr id="33834" name="Line 56"/>
            <p:cNvSpPr>
              <a:spLocks noChangeShapeType="1"/>
            </p:cNvSpPr>
            <p:nvPr/>
          </p:nvSpPr>
          <p:spPr bwMode="auto">
            <a:xfrm flipH="1">
              <a:off x="5029200" y="4648200"/>
              <a:ext cx="76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21293" y="863125"/>
            <a:ext cx="5498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connect</a:t>
            </a:r>
            <a:r>
              <a:rPr lang="de-DE" dirty="0" smtClean="0"/>
              <a:t> T1‘s &amp; T2‘s (&amp;T3‘s)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627188" y="1106488"/>
          <a:ext cx="582930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840"/>
                <a:gridCol w="810260"/>
                <a:gridCol w="810260"/>
                <a:gridCol w="899795"/>
                <a:gridCol w="810260"/>
                <a:gridCol w="810260"/>
                <a:gridCol w="809625"/>
              </a:tblGrid>
              <a:tr h="578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2011 CPU [HS06]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2012 CPU[HS06]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2013 CPU [HS06]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2011 Disk[TB]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2012 Disk [TB]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2013 Disk [TB]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Atlas Total T2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278000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295000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315000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34200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CMS Total T2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319500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350000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350000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26000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876" name="Rectangle 1"/>
          <p:cNvSpPr>
            <a:spLocks noChangeArrowheads="1"/>
          </p:cNvSpPr>
          <p:nvPr/>
        </p:nvSpPr>
        <p:spPr bwMode="auto">
          <a:xfrm>
            <a:off x="1627188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55202"/>
              </p:ext>
            </p:extLst>
          </p:nvPr>
        </p:nvGraphicFramePr>
        <p:xfrm>
          <a:off x="1617663" y="3752487"/>
          <a:ext cx="5849935" cy="135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05"/>
                <a:gridCol w="835705"/>
                <a:gridCol w="835705"/>
                <a:gridCol w="835705"/>
                <a:gridCol w="835705"/>
                <a:gridCol w="835705"/>
                <a:gridCol w="835705"/>
              </a:tblGrid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CPU2011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Atlas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27800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3420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CMS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23960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26300 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26300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1490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Per</a:t>
                      </a:r>
                      <a:r>
                        <a:rPr lang="de-DE" sz="1100" baseline="0" dirty="0" smtClean="0">
                          <a:effectLst/>
                        </a:rPr>
                        <a:t> </a:t>
                      </a:r>
                      <a:r>
                        <a:rPr lang="de-DE" sz="1100" baseline="0" dirty="0" err="1" smtClean="0">
                          <a:effectLst/>
                        </a:rPr>
                        <a:t>centre</a:t>
                      </a:r>
                      <a:r>
                        <a:rPr lang="de-DE" sz="1100" dirty="0" smtClean="0">
                          <a:effectLst/>
                        </a:rPr>
                        <a:t>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Av</a:t>
                      </a:r>
                      <a:r>
                        <a:rPr lang="de-DE" sz="1100" dirty="0" smtClean="0">
                          <a:effectLst/>
                        </a:rPr>
                        <a:t>.</a:t>
                      </a:r>
                      <a:r>
                        <a:rPr lang="de-DE" sz="1100" baseline="0" dirty="0" smtClean="0">
                          <a:effectLst/>
                        </a:rPr>
                        <a:t> </a:t>
                      </a:r>
                      <a:r>
                        <a:rPr lang="de-DE" sz="1100" dirty="0" smtClean="0">
                          <a:effectLst/>
                        </a:rPr>
                        <a:t>Atlas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9300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1240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1560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Av</a:t>
                      </a:r>
                      <a:r>
                        <a:rPr lang="de-DE" sz="1100" dirty="0" smtClean="0">
                          <a:effectLst/>
                        </a:rPr>
                        <a:t>. </a:t>
                      </a:r>
                      <a:r>
                        <a:rPr lang="de-DE" sz="1100" dirty="0">
                          <a:effectLst/>
                        </a:rPr>
                        <a:t>CMS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12780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17600 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1300 TB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35935" name="Rectangle 2"/>
          <p:cNvSpPr>
            <a:spLocks noChangeArrowheads="1"/>
          </p:cNvSpPr>
          <p:nvPr/>
        </p:nvSpPr>
        <p:spPr bwMode="auto">
          <a:xfrm>
            <a:off x="1617663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936" name="Textfeld 5"/>
          <p:cNvSpPr txBox="1">
            <a:spLocks noChangeArrowheads="1"/>
          </p:cNvSpPr>
          <p:nvPr/>
        </p:nvSpPr>
        <p:spPr bwMode="auto">
          <a:xfrm>
            <a:off x="906463" y="217488"/>
            <a:ext cx="7331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T2 </a:t>
            </a:r>
            <a:r>
              <a:rPr lang="de-DE" sz="2800" dirty="0" err="1">
                <a:solidFill>
                  <a:schemeClr val="bg1"/>
                </a:solidFill>
              </a:rPr>
              <a:t>requirements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Germany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17663" y="2629989"/>
            <a:ext cx="65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Worldwide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source</a:t>
            </a:r>
            <a:r>
              <a:rPr lang="de-DE" dirty="0" smtClean="0"/>
              <a:t>: CRRB April 2011)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17663" y="5460274"/>
            <a:ext cx="583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Germany (Atlas 10%, CMS 7,5%)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German T2‘s: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T2‘s</a:t>
            </a:r>
          </a:p>
        </p:txBody>
      </p:sp>
      <p:pic>
        <p:nvPicPr>
          <p:cNvPr id="3891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04888"/>
            <a:ext cx="4210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feld 3"/>
          <p:cNvSpPr txBox="1">
            <a:spLocks noChangeArrowheads="1"/>
          </p:cNvSpPr>
          <p:nvPr/>
        </p:nvSpPr>
        <p:spPr bwMode="auto">
          <a:xfrm>
            <a:off x="5320936" y="1004888"/>
            <a:ext cx="33103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HGF Alliance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/>
              <a:t> </a:t>
            </a:r>
            <a:r>
              <a:rPr lang="de-DE" dirty="0" smtClean="0"/>
              <a:t>2012:</a:t>
            </a:r>
          </a:p>
          <a:p>
            <a:endParaRPr lang="de-DE" dirty="0"/>
          </a:p>
          <a:p>
            <a:r>
              <a:rPr lang="de-DE" dirty="0" err="1" smtClean="0"/>
              <a:t>About</a:t>
            </a:r>
            <a:r>
              <a:rPr lang="de-DE" dirty="0" smtClean="0"/>
              <a:t> 160k/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2012</a:t>
            </a:r>
          </a:p>
          <a:p>
            <a:endParaRPr lang="de-DE" dirty="0"/>
          </a:p>
          <a:p>
            <a:r>
              <a:rPr lang="de-DE" dirty="0" smtClean="0"/>
              <a:t>Uni </a:t>
            </a:r>
            <a:r>
              <a:rPr lang="de-DE" dirty="0" err="1" smtClean="0"/>
              <a:t>contribution</a:t>
            </a:r>
            <a:r>
              <a:rPr lang="de-DE" dirty="0" smtClean="0"/>
              <a:t>: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space</a:t>
            </a:r>
            <a:r>
              <a:rPr lang="de-DE" dirty="0" smtClean="0"/>
              <a:t>, </a:t>
            </a:r>
            <a:r>
              <a:rPr lang="de-DE" dirty="0" err="1" smtClean="0"/>
              <a:t>personnel</a:t>
            </a:r>
            <a:r>
              <a:rPr lang="de-DE" dirty="0" smtClean="0"/>
              <a:t>, </a:t>
            </a:r>
            <a:r>
              <a:rPr lang="de-DE" dirty="0" err="1" smtClean="0"/>
              <a:t>education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After 2012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T2 </a:t>
            </a:r>
            <a:r>
              <a:rPr lang="de-DE" dirty="0" err="1" smtClean="0"/>
              <a:t>is</a:t>
            </a:r>
            <a:r>
              <a:rPr lang="de-DE" dirty="0" smtClean="0"/>
              <a:t> open</a:t>
            </a:r>
          </a:p>
          <a:p>
            <a:endParaRPr lang="de-DE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consequences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German T2 </a:t>
            </a:r>
            <a:r>
              <a:rPr lang="de-DE" dirty="0" err="1" smtClean="0"/>
              <a:t>strategy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sp>
        <p:nvSpPr>
          <p:cNvPr id="39027" name="Rectangle 5"/>
          <p:cNvSpPr>
            <a:spLocks noChangeArrowheads="1"/>
          </p:cNvSpPr>
          <p:nvPr/>
        </p:nvSpPr>
        <p:spPr bwMode="auto">
          <a:xfrm>
            <a:off x="2663825" y="129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de-D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028" name="Flussdiagramm: Verbindungsstelle 3"/>
          <p:cNvSpPr>
            <a:spLocks noChangeArrowheads="1"/>
          </p:cNvSpPr>
          <p:nvPr/>
        </p:nvSpPr>
        <p:spPr bwMode="auto">
          <a:xfrm>
            <a:off x="2663825" y="2055813"/>
            <a:ext cx="141288" cy="176212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9" name="Flussdiagramm: Verbindungsstelle 8"/>
          <p:cNvSpPr>
            <a:spLocks noChangeArrowheads="1"/>
          </p:cNvSpPr>
          <p:nvPr/>
        </p:nvSpPr>
        <p:spPr bwMode="auto">
          <a:xfrm>
            <a:off x="2663825" y="3368675"/>
            <a:ext cx="141288" cy="1397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0" name="Flussdiagramm: Verbindungsstelle 9"/>
          <p:cNvSpPr>
            <a:spLocks noChangeArrowheads="1"/>
          </p:cNvSpPr>
          <p:nvPr/>
        </p:nvSpPr>
        <p:spPr bwMode="auto">
          <a:xfrm>
            <a:off x="1076325" y="3825875"/>
            <a:ext cx="201613" cy="18097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1" name="Flussdiagramm: Verbindungsstelle 10"/>
          <p:cNvSpPr>
            <a:spLocks noChangeArrowheads="1"/>
          </p:cNvSpPr>
          <p:nvPr/>
        </p:nvSpPr>
        <p:spPr bwMode="auto">
          <a:xfrm>
            <a:off x="3362325" y="5518150"/>
            <a:ext cx="157163" cy="1111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2" name="Flussdiagramm: Verbindungsstelle 11"/>
          <p:cNvSpPr>
            <a:spLocks noChangeArrowheads="1"/>
          </p:cNvSpPr>
          <p:nvPr/>
        </p:nvSpPr>
        <p:spPr bwMode="auto">
          <a:xfrm>
            <a:off x="1506538" y="3438525"/>
            <a:ext cx="160337" cy="195263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3" name="Flussdiagramm: Verbindungsstelle 12"/>
          <p:cNvSpPr>
            <a:spLocks noChangeArrowheads="1"/>
          </p:cNvSpPr>
          <p:nvPr/>
        </p:nvSpPr>
        <p:spPr bwMode="auto">
          <a:xfrm>
            <a:off x="1822450" y="5616575"/>
            <a:ext cx="168275" cy="1651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4" name="Flussdiagramm: Verbindungsstelle 3"/>
          <p:cNvSpPr>
            <a:spLocks noChangeArrowheads="1"/>
          </p:cNvSpPr>
          <p:nvPr/>
        </p:nvSpPr>
        <p:spPr bwMode="auto">
          <a:xfrm>
            <a:off x="4127365" y="2705917"/>
            <a:ext cx="155575" cy="198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5" name="Flussdiagramm: Verbindungsstelle 10"/>
          <p:cNvSpPr>
            <a:spLocks noChangeArrowheads="1"/>
          </p:cNvSpPr>
          <p:nvPr/>
        </p:nvSpPr>
        <p:spPr bwMode="auto">
          <a:xfrm>
            <a:off x="3530600" y="5561013"/>
            <a:ext cx="157163" cy="1111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DESY-</a:t>
            </a:r>
            <a:r>
              <a:rPr lang="de-DE" dirty="0" err="1" smtClean="0"/>
              <a:t>Grid</a:t>
            </a:r>
            <a:r>
              <a:rPr lang="de-DE" dirty="0" smtClean="0"/>
              <a:t>-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centres</a:t>
            </a:r>
            <a:r>
              <a:rPr lang="de-DE" dirty="0" smtClean="0"/>
              <a:t> in WLCG</a:t>
            </a:r>
          </a:p>
          <a:p>
            <a:r>
              <a:rPr lang="de-DE" dirty="0" smtClean="0"/>
              <a:t>The NAF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nationwide</a:t>
            </a:r>
            <a:endParaRPr lang="de-DE" dirty="0"/>
          </a:p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smtClean="0"/>
              <a:t> NAF</a:t>
            </a:r>
            <a:endParaRPr lang="de-DE" dirty="0" smtClean="0"/>
          </a:p>
          <a:p>
            <a:r>
              <a:rPr lang="de-DE" dirty="0" err="1" smtClean="0"/>
              <a:t>dCache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horse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LHC </a:t>
            </a:r>
            <a:r>
              <a:rPr lang="de-DE" dirty="0" err="1" smtClean="0"/>
              <a:t>datamanagement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endParaRPr lang="de-DE" dirty="0" smtClean="0"/>
          </a:p>
          <a:p>
            <a:r>
              <a:rPr lang="de-DE" dirty="0" err="1" smtClean="0"/>
              <a:t>LHCone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r>
              <a:rPr lang="de-DE" dirty="0" smtClean="0"/>
              <a:t>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LHCone</a:t>
            </a:r>
            <a:r>
              <a:rPr lang="de-DE" dirty="0" smtClean="0"/>
              <a:t> in Germany 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open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Tier 2 after end 2012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GridCentre</a:t>
            </a:r>
            <a:r>
              <a:rPr lang="en-US" dirty="0" smtClean="0"/>
              <a:t> Resources as of 26.4.2011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3988" y="1155700"/>
          <a:ext cx="8401050" cy="3108960"/>
        </p:xfrm>
        <a:graphic>
          <a:graphicData uri="http://schemas.openxmlformats.org/drawingml/2006/table">
            <a:tbl>
              <a:tblPr/>
              <a:tblGrid>
                <a:gridCol w="2276475"/>
                <a:gridCol w="2058987"/>
                <a:gridCol w="2124075"/>
                <a:gridCol w="19415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DESY-HH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DESY-ZN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CPU (#Slots)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CPU (HS06)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33.9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8.6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(ATLAS)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890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(525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(525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(CMS)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1057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(640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58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(LHCb)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47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(other Grid, like Hera, ILC, Astro,…)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348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500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</a:tbl>
          </a:graphicData>
        </a:graphic>
      </p:graphicFrame>
      <p:sp>
        <p:nvSpPr>
          <p:cNvPr id="14381" name="TextBox 5"/>
          <p:cNvSpPr txBox="1">
            <a:spLocks noChangeArrowheads="1"/>
          </p:cNvSpPr>
          <p:nvPr/>
        </p:nvSpPr>
        <p:spPr bwMode="auto">
          <a:xfrm>
            <a:off x="2519363" y="4719638"/>
            <a:ext cx="357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Difference to </a:t>
            </a:r>
            <a:r>
              <a:rPr lang="en-US">
                <a:solidFill>
                  <a:srgbClr val="FF0000"/>
                </a:solidFill>
              </a:rPr>
              <a:t>WLCG T2 Pledges in ():</a:t>
            </a:r>
          </a:p>
          <a:p>
            <a:r>
              <a:rPr lang="en-US">
                <a:solidFill>
                  <a:srgbClr val="000000"/>
                </a:solidFill>
              </a:rPr>
              <a:t>Local and NAF resources in dCache </a:t>
            </a:r>
          </a:p>
        </p:txBody>
      </p:sp>
      <p:sp>
        <p:nvSpPr>
          <p:cNvPr id="14382" name="Rounded Rectangular Callout 5"/>
          <p:cNvSpPr>
            <a:spLocks noChangeArrowheads="1"/>
          </p:cNvSpPr>
          <p:nvPr/>
        </p:nvSpPr>
        <p:spPr bwMode="auto">
          <a:xfrm>
            <a:off x="6580188" y="2255838"/>
            <a:ext cx="1258887" cy="1762125"/>
          </a:xfrm>
          <a:prstGeom prst="wedgeRoundRectCallout">
            <a:avLst>
              <a:gd name="adj1" fmla="val 63514"/>
              <a:gd name="adj2" fmla="val 96042"/>
              <a:gd name="adj3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TextBox 6"/>
          <p:cNvSpPr txBox="1">
            <a:spLocks noChangeArrowheads="1"/>
          </p:cNvSpPr>
          <p:nvPr/>
        </p:nvSpPr>
        <p:spPr bwMode="auto">
          <a:xfrm>
            <a:off x="7400925" y="4762500"/>
            <a:ext cx="135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Dedicated</a:t>
            </a:r>
          </a:p>
          <a:p>
            <a:r>
              <a:rPr lang="en-US"/>
              <a:t>Lustre space</a:t>
            </a:r>
          </a:p>
        </p:txBody>
      </p:sp>
      <p:sp>
        <p:nvSpPr>
          <p:cNvPr id="14384" name="Rounded Rectangular Callout 7"/>
          <p:cNvSpPr>
            <a:spLocks noChangeArrowheads="1"/>
          </p:cNvSpPr>
          <p:nvPr/>
        </p:nvSpPr>
        <p:spPr bwMode="auto">
          <a:xfrm>
            <a:off x="2452688" y="2298700"/>
            <a:ext cx="3897312" cy="755650"/>
          </a:xfrm>
          <a:prstGeom prst="wedgeRoundRectCallout">
            <a:avLst>
              <a:gd name="adj1" fmla="val -14093"/>
              <a:gd name="adj2" fmla="val 265398"/>
              <a:gd name="adj3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DESY-Grid Centre Usage</a:t>
            </a:r>
          </a:p>
        </p:txBody>
      </p:sp>
      <p:pic>
        <p:nvPicPr>
          <p:cNvPr id="1331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784225"/>
            <a:ext cx="6505575" cy="560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German T2‘s (Atlas, CMS, LHCb)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04888"/>
            <a:ext cx="4210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5054600" y="1004888"/>
            <a:ext cx="357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HGF Alliance funding for Universities:</a:t>
            </a:r>
          </a:p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5233988" y="1431925"/>
          <a:ext cx="3759200" cy="4551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244"/>
                <a:gridCol w="619230"/>
                <a:gridCol w="661782"/>
                <a:gridCol w="634472"/>
                <a:gridCol w="634472"/>
              </a:tblGrid>
              <a:tr h="19278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Pledges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for</a:t>
                      </a:r>
                      <a:r>
                        <a:rPr lang="de-DE" sz="1100" baseline="0" dirty="0" smtClean="0">
                          <a:effectLst/>
                        </a:rPr>
                        <a:t> Germany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5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http://lcg.web.cern.ch/LCG/Resources/WLCGResources-2010-2012_15DEC2010.pdf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2011 [HS]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2012 [HS]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2011 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2012 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6200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11800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</a:t>
                      </a:r>
                      <a:r>
                        <a:rPr lang="de-DE" sz="1100" dirty="0" err="1">
                          <a:effectLst/>
                        </a:rPr>
                        <a:t>Goettingen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590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 Aachen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8700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435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Munich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9220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11560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FR/Wupp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4917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FR/W Freiburg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4610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5780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Summe CMS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18400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Summe Atlas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28463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32857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3641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SumDESY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SumNonDESY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28863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34957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2921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3786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GrandTotAllT2WW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725324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776203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60454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71998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  <p:sp>
        <p:nvSpPr>
          <p:cNvPr id="14451" name="Rectangle 5"/>
          <p:cNvSpPr>
            <a:spLocks noChangeArrowheads="1"/>
          </p:cNvSpPr>
          <p:nvPr/>
        </p:nvSpPr>
        <p:spPr bwMode="auto">
          <a:xfrm>
            <a:off x="2663825" y="129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de-D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452" name="Flussdiagramm: Verbindungsstelle 3"/>
          <p:cNvSpPr>
            <a:spLocks noChangeArrowheads="1"/>
          </p:cNvSpPr>
          <p:nvPr/>
        </p:nvSpPr>
        <p:spPr bwMode="auto">
          <a:xfrm>
            <a:off x="2743200" y="2055813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3" name="Flussdiagramm: Verbindungsstelle 8"/>
          <p:cNvSpPr>
            <a:spLocks noChangeArrowheads="1"/>
          </p:cNvSpPr>
          <p:nvPr/>
        </p:nvSpPr>
        <p:spPr bwMode="auto">
          <a:xfrm>
            <a:off x="2711450" y="33686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4" name="Flussdiagramm: Verbindungsstelle 9"/>
          <p:cNvSpPr>
            <a:spLocks noChangeArrowheads="1"/>
          </p:cNvSpPr>
          <p:nvPr/>
        </p:nvSpPr>
        <p:spPr bwMode="auto">
          <a:xfrm>
            <a:off x="1076325" y="38258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5" name="Flussdiagramm: Verbindungsstelle 10"/>
          <p:cNvSpPr>
            <a:spLocks noChangeArrowheads="1"/>
          </p:cNvSpPr>
          <p:nvPr/>
        </p:nvSpPr>
        <p:spPr bwMode="auto">
          <a:xfrm>
            <a:off x="3457575" y="5557838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6" name="Flussdiagramm: Verbindungsstelle 11"/>
          <p:cNvSpPr>
            <a:spLocks noChangeArrowheads="1"/>
          </p:cNvSpPr>
          <p:nvPr/>
        </p:nvSpPr>
        <p:spPr bwMode="auto">
          <a:xfrm>
            <a:off x="1506538" y="3508375"/>
            <a:ext cx="61912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7" name="Flussdiagramm: Verbindungsstelle 12"/>
          <p:cNvSpPr>
            <a:spLocks noChangeArrowheads="1"/>
          </p:cNvSpPr>
          <p:nvPr/>
        </p:nvSpPr>
        <p:spPr bwMode="auto">
          <a:xfrm>
            <a:off x="1762125" y="5627688"/>
            <a:ext cx="60325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8" name="Flussdiagramm: Verbindungsstelle 3"/>
          <p:cNvSpPr>
            <a:spLocks noChangeArrowheads="1"/>
          </p:cNvSpPr>
          <p:nvPr/>
        </p:nvSpPr>
        <p:spPr bwMode="auto">
          <a:xfrm>
            <a:off x="4136073" y="2766876"/>
            <a:ext cx="61912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84363"/>
            <a:ext cx="5399087" cy="30876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058863" y="104775"/>
            <a:ext cx="70659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Atlas delivered vs. pledged CPU </a:t>
            </a:r>
            <a:r>
              <a:rPr lang="en-US" sz="2400" dirty="0" err="1">
                <a:solidFill>
                  <a:schemeClr val="bg1"/>
                </a:solidFill>
              </a:rPr>
              <a:t>resources@DESY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84363"/>
            <a:ext cx="5399087" cy="30876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feld 1"/>
          <p:cNvSpPr txBox="1">
            <a:spLocks noChangeArrowheads="1"/>
          </p:cNvSpPr>
          <p:nvPr/>
        </p:nvSpPr>
        <p:spPr bwMode="auto">
          <a:xfrm>
            <a:off x="1109663" y="209550"/>
            <a:ext cx="745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CMS </a:t>
            </a:r>
            <a:r>
              <a:rPr lang="de-DE" sz="2800" dirty="0" err="1">
                <a:solidFill>
                  <a:schemeClr val="bg1"/>
                </a:solidFill>
              </a:rPr>
              <a:t>delivered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vs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pledged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computing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744538"/>
            <a:ext cx="5310188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37488" y="211138"/>
            <a:ext cx="53156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ea typeface="DejaVu LGC Sans"/>
                <a:cs typeface="DejaVu LGC Sans"/>
              </a:rPr>
              <a:t>CMS Tier2 </a:t>
            </a:r>
            <a:r>
              <a:rPr lang="en-US" sz="2800" dirty="0">
                <a:solidFill>
                  <a:schemeClr val="bg1"/>
                </a:solidFill>
                <a:ea typeface="DejaVu LGC Sans"/>
                <a:cs typeface="DejaVu LGC Sans"/>
              </a:rPr>
              <a:t>availability based on SAM tests</a:t>
            </a:r>
          </a:p>
        </p:txBody>
      </p:sp>
      <p:cxnSp>
        <p:nvCxnSpPr>
          <p:cNvPr id="20484" name="Gerade Verbindung mit Pfeil 2"/>
          <p:cNvCxnSpPr>
            <a:cxnSpLocks noChangeShapeType="1"/>
          </p:cNvCxnSpPr>
          <p:nvPr/>
        </p:nvCxnSpPr>
        <p:spPr bwMode="auto">
          <a:xfrm>
            <a:off x="1176338" y="2011363"/>
            <a:ext cx="142716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5" name="Gerade Verbindung mit Pfeil 4"/>
          <p:cNvCxnSpPr>
            <a:cxnSpLocks noChangeShapeType="1"/>
          </p:cNvCxnSpPr>
          <p:nvPr/>
        </p:nvCxnSpPr>
        <p:spPr bwMode="auto">
          <a:xfrm>
            <a:off x="1176338" y="3862388"/>
            <a:ext cx="161925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7750"/>
            <a:ext cx="8709025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31923" y="110917"/>
            <a:ext cx="699857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a typeface="DejaVu LGC Sans"/>
                <a:cs typeface="DejaVu LGC Sans"/>
              </a:rPr>
              <a:t>CMS Analysis Jobs since beginning of 2011</a:t>
            </a:r>
          </a:p>
        </p:txBody>
      </p:sp>
      <p:cxnSp>
        <p:nvCxnSpPr>
          <p:cNvPr id="21508" name="Gerade Verbindung mit Pfeil 2"/>
          <p:cNvCxnSpPr>
            <a:cxnSpLocks noChangeShapeType="1"/>
          </p:cNvCxnSpPr>
          <p:nvPr/>
        </p:nvCxnSpPr>
        <p:spPr bwMode="auto">
          <a:xfrm>
            <a:off x="215900" y="1736725"/>
            <a:ext cx="2413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>
            <a:off x="215900" y="2782888"/>
            <a:ext cx="2413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1403</Words>
  <Application>Microsoft Office PowerPoint</Application>
  <PresentationFormat>Bildschirmpräsentation (4:3)</PresentationFormat>
  <Paragraphs>389</Paragraphs>
  <Slides>24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2_DESY_Vortrag_3-1</vt:lpstr>
      <vt:lpstr>Status of the DESY Grid Centre</vt:lpstr>
      <vt:lpstr>Outline</vt:lpstr>
      <vt:lpstr>GridCentre Resources as of 26.4.2011</vt:lpstr>
      <vt:lpstr>DESY-Grid Centre Usage</vt:lpstr>
      <vt:lpstr>The German T2‘s (Atlas, CMS, LHCb)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Contribution of German Grid sites to EGI</vt:lpstr>
      <vt:lpstr>NAF services</vt:lpstr>
      <vt:lpstr>NAF usage shares 2011 </vt:lpstr>
      <vt:lpstr>NAF usage by VO</vt:lpstr>
      <vt:lpstr>NAF CPU occupancy</vt:lpstr>
      <vt:lpstr>NAF: Current open questions and discussions</vt:lpstr>
      <vt:lpstr>The DESY GridLab:</vt:lpstr>
      <vt:lpstr>PowerPoint-Präsentation</vt:lpstr>
      <vt:lpstr>PowerPoint-Präsentation</vt:lpstr>
      <vt:lpstr>PowerPoint-Präsentation</vt:lpstr>
      <vt:lpstr>LHCone: proposed architecture </vt:lpstr>
      <vt:lpstr>PowerPoint-Präsentation</vt:lpstr>
      <vt:lpstr>The German T2‘s: critical funding situation for T2‘s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Guelzow, Volker</cp:lastModifiedBy>
  <cp:revision>322</cp:revision>
  <cp:lastPrinted>2011-04-26T14:30:07Z</cp:lastPrinted>
  <dcterms:created xsi:type="dcterms:W3CDTF">2008-04-14T12:45:38Z</dcterms:created>
  <dcterms:modified xsi:type="dcterms:W3CDTF">2011-04-27T21:14:22Z</dcterms:modified>
</cp:coreProperties>
</file>