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Override PartName="/ppt/embeddings/Microsoft_Equation6.bin" ContentType="application/vnd.openxmlformats-officedocument.oleObject"/>
  <Override PartName="/ppt/slides/slide9.xml" ContentType="application/vnd.openxmlformats-officedocument.presentationml.slide+xml"/>
  <Override PartName="/ppt/embeddings/Microsoft_Equation3.bin" ContentType="application/vnd.openxmlformats-officedocument.oleObject"/>
  <Default Extension="rels" ContentType="application/vnd.openxmlformats-package.relationships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6" r:id="rId4"/>
    <p:sldId id="277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82" r:id="rId25"/>
    <p:sldId id="281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ict"/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A7946-8FA5-3745-97B9-566B2FF5D2C3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7EA85-2ED1-1847-8E12-1B468AD185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62D26-9F79-B047-9C28-97D7DF9BDE9A}" type="datetimeFigureOut">
              <a:rPr lang="en-US" smtClean="0"/>
              <a:t>11/22/11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88597-E552-5948-8477-B9102A99D5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23891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4229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29012"/>
            <a:ext cx="8574087" cy="967840"/>
          </a:xfrm>
        </p:spPr>
        <p:txBody>
          <a:bodyPr/>
          <a:lstStyle>
            <a:lvl1pPr>
              <a:defRPr b="1" cap="small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23891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4229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29012"/>
            <a:ext cx="8574087" cy="967840"/>
          </a:xfrm>
        </p:spPr>
        <p:txBody>
          <a:bodyPr/>
          <a:lstStyle>
            <a:lvl1pPr>
              <a:defRPr b="1" cap="small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23891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4229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29012"/>
            <a:ext cx="8574087" cy="967840"/>
          </a:xfrm>
        </p:spPr>
        <p:txBody>
          <a:bodyPr/>
          <a:lstStyle>
            <a:lvl1pPr>
              <a:defRPr b="1" cap="small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B6BD888-BDE0-B244-9AAA-99104DECEA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df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8.pdf"/><Relationship Id="rId6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6.bin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df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7" Type="http://schemas.openxmlformats.org/officeDocument/2006/relationships/image" Target="../media/image3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33.png"/><Relationship Id="rId3" Type="http://schemas.openxmlformats.org/officeDocument/2006/relationships/oleObject" Target="../embeddings/Microsoft_Equation7.bin"/><Relationship Id="rId6" Type="http://schemas.openxmlformats.org/officeDocument/2006/relationships/image" Target="../media/image30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5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1.pdf"/><Relationship Id="rId5" Type="http://schemas.openxmlformats.org/officeDocument/2006/relationships/oleObject" Target="../embeddings/Microsoft_Equation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df"/><Relationship Id="rId4" Type="http://schemas.openxmlformats.org/officeDocument/2006/relationships/image" Target="../media/image6.pdf"/><Relationship Id="rId10" Type="http://schemas.openxmlformats.org/officeDocument/2006/relationships/image" Target="../media/image12.pdf"/><Relationship Id="rId5" Type="http://schemas.openxmlformats.org/officeDocument/2006/relationships/image" Target="../media/image7.pn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df"/><Relationship Id="rId9" Type="http://schemas.openxmlformats.org/officeDocument/2006/relationships/image" Target="../media/image11.png"/><Relationship Id="rId3" Type="http://schemas.openxmlformats.org/officeDocument/2006/relationships/image" Target="../media/image5.png"/><Relationship Id="rId6" Type="http://schemas.openxmlformats.org/officeDocument/2006/relationships/image" Target="../media/image8.pd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483" y="2483272"/>
            <a:ext cx="1369400" cy="1369400"/>
          </a:xfrm>
          <a:prstGeom prst="rect">
            <a:avLst/>
          </a:prstGeom>
        </p:spPr>
      </p:pic>
      <p:pic>
        <p:nvPicPr>
          <p:cNvPr id="20" name="Picture Placeholder 4" descr="rwth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t="-138389" b="-138389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t="-138389" b="-138389"/>
              <a:stretch>
                <a:fillRect/>
              </a:stretch>
            </p:blipFill>
          </mc:Fallback>
        </mc:AlternateContent>
        <p:spPr>
          <a:xfrm>
            <a:off x="3944027" y="3171260"/>
            <a:ext cx="1339168" cy="678980"/>
          </a:xfrm>
          <a:prstGeom prst="rect">
            <a:avLst/>
          </a:prstGeom>
        </p:spPr>
      </p:pic>
      <p:sp>
        <p:nvSpPr>
          <p:cNvPr id="26" name="Title 13"/>
          <p:cNvSpPr txBox="1">
            <a:spLocks/>
          </p:cNvSpPr>
          <p:nvPr/>
        </p:nvSpPr>
        <p:spPr>
          <a:xfrm>
            <a:off x="287866" y="474133"/>
            <a:ext cx="8602133" cy="1354667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975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4200" b="1" cap="small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Double Parton Scattering with </a:t>
            </a:r>
            <a:r>
              <a:rPr lang="en-US" sz="4200" b="1" cap="small" dirty="0" err="1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Leptonic</a:t>
            </a:r>
            <a:r>
              <a:rPr lang="en-US" sz="4200" b="1" cap="small" dirty="0" smtClean="0">
                <a:gradFill flip="none" rotWithShape="1">
                  <a:gsLst>
                    <a:gs pos="0">
                      <a:srgbClr val="FFFF00"/>
                    </a:gs>
                    <a:gs pos="59000">
                      <a:schemeClr val="accent2"/>
                    </a:gs>
                  </a:gsLst>
                  <a:lin ang="5400000" scaled="0"/>
                  <a:tileRect/>
                </a:gra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Final States at  the LHC </a:t>
            </a:r>
            <a:endParaRPr kumimoji="0" lang="en-US" sz="4200" b="1" i="0" u="none" strike="noStrike" kern="12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0"/>
                <a:tileRect/>
              </a:gra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22" y="4445278"/>
            <a:ext cx="9143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660066"/>
              </a:solidFill>
            </a:endParaRP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C.-H. </a:t>
            </a:r>
            <a:r>
              <a:rPr lang="en-US" dirty="0" err="1" smtClean="0">
                <a:solidFill>
                  <a:srgbClr val="660066"/>
                </a:solidFill>
              </a:rPr>
              <a:t>Kom</a:t>
            </a:r>
            <a:r>
              <a:rPr lang="en-US" dirty="0" smtClean="0">
                <a:solidFill>
                  <a:srgbClr val="660066"/>
                </a:solidFill>
              </a:rPr>
              <a:t>, AK, W. J. </a:t>
            </a:r>
            <a:r>
              <a:rPr lang="en-US" dirty="0" err="1" smtClean="0">
                <a:solidFill>
                  <a:srgbClr val="660066"/>
                </a:solidFill>
              </a:rPr>
              <a:t>Stirling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 err="1">
                <a:solidFill>
                  <a:srgbClr val="660066"/>
                </a:solidFill>
              </a:rPr>
              <a:t>Phys.Rev.Lett</a:t>
            </a:r>
            <a:r>
              <a:rPr lang="en-US" dirty="0">
                <a:solidFill>
                  <a:srgbClr val="660066"/>
                </a:solidFill>
              </a:rPr>
              <a:t>. 107 (2011) </a:t>
            </a:r>
            <a:r>
              <a:rPr lang="en-US" dirty="0" smtClean="0">
                <a:solidFill>
                  <a:srgbClr val="660066"/>
                </a:solidFill>
              </a:rPr>
              <a:t>082002, </a:t>
            </a:r>
            <a:r>
              <a:rPr lang="en-US" dirty="0">
                <a:solidFill>
                  <a:srgbClr val="660066"/>
                </a:solidFill>
              </a:rPr>
              <a:t>arXiv:1105.4186 [</a:t>
            </a:r>
            <a:r>
              <a:rPr lang="en-US" dirty="0" err="1">
                <a:solidFill>
                  <a:srgbClr val="660066"/>
                </a:solidFill>
              </a:rPr>
              <a:t>hep</a:t>
            </a:r>
            <a:r>
              <a:rPr lang="en-US" dirty="0">
                <a:solidFill>
                  <a:srgbClr val="660066"/>
                </a:solidFill>
              </a:rPr>
              <a:t>-ph</a:t>
            </a:r>
            <a:r>
              <a:rPr lang="en-US" dirty="0" smtClean="0">
                <a:solidFill>
                  <a:srgbClr val="660066"/>
                </a:solidFill>
              </a:rPr>
              <a:t>]</a:t>
            </a:r>
          </a:p>
          <a:p>
            <a:pPr algn="ctr"/>
            <a:r>
              <a:rPr lang="en-US" dirty="0" smtClean="0">
                <a:solidFill>
                  <a:srgbClr val="660066"/>
                </a:solidFill>
              </a:rPr>
              <a:t>C.-H. </a:t>
            </a:r>
            <a:r>
              <a:rPr lang="en-US" dirty="0" err="1" smtClean="0">
                <a:solidFill>
                  <a:srgbClr val="660066"/>
                </a:solidFill>
              </a:rPr>
              <a:t>Kom</a:t>
            </a:r>
            <a:r>
              <a:rPr lang="en-US" dirty="0" smtClean="0">
                <a:solidFill>
                  <a:srgbClr val="660066"/>
                </a:solidFill>
              </a:rPr>
              <a:t>, AK, W. J. </a:t>
            </a:r>
            <a:r>
              <a:rPr lang="en-US" dirty="0" err="1" smtClean="0">
                <a:solidFill>
                  <a:srgbClr val="660066"/>
                </a:solidFill>
              </a:rPr>
              <a:t>Stirling</a:t>
            </a:r>
            <a:r>
              <a:rPr lang="en-US" dirty="0" smtClean="0">
                <a:solidFill>
                  <a:srgbClr val="660066"/>
                </a:solidFill>
              </a:rPr>
              <a:t>, </a:t>
            </a:r>
            <a:r>
              <a:rPr lang="en-US" dirty="0">
                <a:solidFill>
                  <a:srgbClr val="660066"/>
                </a:solidFill>
              </a:rPr>
              <a:t>arXiv:1109.0309 [</a:t>
            </a:r>
            <a:r>
              <a:rPr lang="en-US" dirty="0" err="1">
                <a:solidFill>
                  <a:srgbClr val="660066"/>
                </a:solidFill>
              </a:rPr>
              <a:t>hep</a:t>
            </a:r>
            <a:r>
              <a:rPr lang="en-US" dirty="0">
                <a:solidFill>
                  <a:srgbClr val="660066"/>
                </a:solidFill>
              </a:rPr>
              <a:t>-ph</a:t>
            </a:r>
            <a:r>
              <a:rPr lang="en-US" dirty="0" smtClean="0">
                <a:solidFill>
                  <a:srgbClr val="660066"/>
                </a:solidFill>
              </a:rPr>
              <a:t>],  to appear in EPJC</a:t>
            </a:r>
          </a:p>
          <a:p>
            <a:pPr algn="ctr"/>
            <a:endParaRPr lang="en-US" dirty="0" smtClean="0">
              <a:solidFill>
                <a:srgbClr val="660066"/>
              </a:solidFill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584859" y="2531684"/>
            <a:ext cx="7772400" cy="58997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small" dirty="0" smtClean="0">
                <a:solidFill>
                  <a:srgbClr val="00539B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Anna</a:t>
            </a:r>
            <a:r>
              <a:rPr lang="en-US" sz="3200" b="1" cap="small" dirty="0" smtClean="0">
                <a:solidFill>
                  <a:srgbClr val="008000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cap="small" dirty="0" err="1" smtClean="0">
                <a:solidFill>
                  <a:srgbClr val="00539B"/>
                </a:solidFill>
                <a:effectLst>
                  <a:outerShdw blurRad="50800" dist="38100" dir="5400000" algn="tl" rotWithShape="0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Kulesza</a:t>
            </a:r>
            <a:endParaRPr kumimoji="0" lang="en-US" sz="3200" b="1" i="0" u="none" strike="noStrike" kern="1200" cap="small" spc="0" normalizeH="0" baseline="0" noProof="0" dirty="0">
              <a:ln>
                <a:noFill/>
              </a:ln>
              <a:solidFill>
                <a:srgbClr val="00539B"/>
              </a:soli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3"/>
          <p:cNvSpPr txBox="1">
            <a:spLocks/>
          </p:cNvSpPr>
          <p:nvPr/>
        </p:nvSpPr>
        <p:spPr>
          <a:xfrm>
            <a:off x="584859" y="6006582"/>
            <a:ext cx="7772400" cy="58997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rmAutofit fontScale="97500"/>
            <a:scene3d>
              <a:camera prst="orthographicFront"/>
              <a:lightRig rig="flat" dir="t"/>
            </a:scene3d>
            <a:sp3d extrusionH="25400">
              <a:bevelT w="38100" h="31750"/>
            </a:sp3d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MPI@LHC 2011, DESY Hamburg, 21-25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>
                    <a:srgbClr val="000000">
                      <a:alpha val="43000"/>
                    </a:srgbClr>
                  </a:outerShdw>
                  <a:reflection stA="0" endPos="0" dir="5400000" sy="-100000" algn="bl" rotWithShape="0"/>
                </a:effectLst>
              </a:rPr>
              <a:t>.11.2011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5400000">
                  <a:srgbClr val="000000">
                    <a:alpha val="43000"/>
                  </a:srgbClr>
                </a:outerShdw>
                <a:reflection stA="0" endPos="0" dir="5400000" sy="-100000" algn="bl" rotWithShape="0"/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sm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l" rotWithShape="0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SFB_TR9.png"/>
          <p:cNvPicPr>
            <a:picLocks noChangeAspect="1"/>
          </p:cNvPicPr>
          <p:nvPr/>
        </p:nvPicPr>
        <p:blipFill>
          <a:blip r:embed="rId5"/>
          <a:srcRect t="36646"/>
          <a:stretch>
            <a:fillRect/>
          </a:stretch>
        </p:blipFill>
        <p:spPr>
          <a:xfrm>
            <a:off x="5906891" y="2483272"/>
            <a:ext cx="1578741" cy="1380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49" y="2665644"/>
            <a:ext cx="2587498" cy="1211428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LHCb</a:t>
            </a:r>
            <a:r>
              <a:rPr lang="en-US" sz="1800" dirty="0" smtClean="0"/>
              <a:t> acceptance</a:t>
            </a:r>
          </a:p>
          <a:p>
            <a:pPr lvl="1"/>
            <a:r>
              <a:rPr lang="en-US" sz="1800" dirty="0" smtClean="0"/>
              <a:t>1.9 &lt; </a:t>
            </a:r>
            <a:r>
              <a:rPr lang="en-US" sz="1800" dirty="0" err="1" smtClean="0"/>
              <a:t>η</a:t>
            </a:r>
            <a:r>
              <a:rPr lang="en-US" sz="1800" dirty="0" smtClean="0"/>
              <a:t> &lt; 4.9</a:t>
            </a:r>
          </a:p>
          <a:p>
            <a:pPr lvl="1"/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&gt; 1 </a:t>
            </a:r>
            <a:r>
              <a:rPr lang="en-US" sz="1800" dirty="0" err="1" smtClean="0"/>
              <a:t>GeV</a:t>
            </a:r>
            <a:endParaRPr lang="en-US" sz="18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93197" y="2665644"/>
            <a:ext cx="4965053" cy="292924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Muon</a:t>
            </a:r>
            <a:r>
              <a:rPr lang="en-US" sz="1800" dirty="0" smtClean="0"/>
              <a:t>-pairs from                   </a:t>
            </a:r>
            <a:r>
              <a:rPr lang="en-US" sz="1800" dirty="0" smtClean="0"/>
              <a:t>    (</a:t>
            </a:r>
            <a:r>
              <a:rPr lang="en-US" sz="1800" dirty="0" smtClean="0"/>
              <a:t>and not from decays of hadrons, resonances, or </a:t>
            </a:r>
            <a:r>
              <a:rPr lang="en-US" sz="1800" i="1" dirty="0" smtClean="0"/>
              <a:t>Z</a:t>
            </a:r>
            <a:r>
              <a:rPr lang="en-US" sz="1800" dirty="0" smtClean="0"/>
              <a:t> bosons)</a:t>
            </a:r>
          </a:p>
          <a:p>
            <a:pPr lvl="1"/>
            <a:r>
              <a:rPr lang="en-US" sz="1800" dirty="0" smtClean="0"/>
              <a:t>Exactly two opposite-sign </a:t>
            </a:r>
            <a:r>
              <a:rPr lang="en-US" sz="1800" dirty="0" err="1" smtClean="0"/>
              <a:t>muon</a:t>
            </a:r>
            <a:r>
              <a:rPr lang="en-US" sz="1800" dirty="0" smtClean="0"/>
              <a:t> pairs  </a:t>
            </a:r>
          </a:p>
          <a:p>
            <a:pPr lvl="1"/>
            <a:r>
              <a:rPr lang="en-US" sz="1800" dirty="0" err="1" smtClean="0"/>
              <a:t>m(μ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μ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 &gt; 4 </a:t>
            </a:r>
            <a:r>
              <a:rPr lang="en-US" sz="1800" dirty="0" err="1" smtClean="0"/>
              <a:t>GeV</a:t>
            </a:r>
            <a:r>
              <a:rPr lang="en-US" sz="1800" dirty="0" smtClean="0"/>
              <a:t> for all four </a:t>
            </a:r>
            <a:r>
              <a:rPr lang="en-US" sz="1800" dirty="0" err="1" smtClean="0"/>
              <a:t>μ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μ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combinations</a:t>
            </a:r>
          </a:p>
          <a:p>
            <a:pPr lvl="1"/>
            <a:r>
              <a:rPr lang="en-US" sz="1800" dirty="0" smtClean="0"/>
              <a:t>9.2 </a:t>
            </a:r>
            <a:r>
              <a:rPr lang="en-US" sz="1800" dirty="0" err="1" smtClean="0"/>
              <a:t>GeV</a:t>
            </a:r>
            <a:r>
              <a:rPr lang="en-US" sz="1800" dirty="0" smtClean="0"/>
              <a:t> &lt; </a:t>
            </a:r>
            <a:r>
              <a:rPr lang="en-US" sz="1800" dirty="0" err="1" smtClean="0"/>
              <a:t>m(μ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μ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) &lt; 10.5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pPr lvl="1"/>
            <a:r>
              <a:rPr lang="en-US" sz="1800" dirty="0" smtClean="0"/>
              <a:t>m</a:t>
            </a:r>
            <a:r>
              <a:rPr lang="en-US" sz="1800" baseline="-25000" dirty="0" smtClean="0"/>
              <a:t>4μ</a:t>
            </a:r>
            <a:r>
              <a:rPr lang="en-US" sz="1800" dirty="0" smtClean="0"/>
              <a:t> &lt; 40 </a:t>
            </a:r>
            <a:r>
              <a:rPr lang="en-US" sz="1800" dirty="0" err="1" smtClean="0"/>
              <a:t>GeV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17359" y="1854976"/>
            <a:ext cx="6803215" cy="568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What is needed?</a:t>
            </a:r>
            <a:endParaRPr lang="en-US" sz="2000" b="1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079315" y="2682356"/>
          <a:ext cx="1008062" cy="360362"/>
        </p:xfrm>
        <a:graphic>
          <a:graphicData uri="http://schemas.openxmlformats.org/presentationml/2006/ole">
            <p:oleObj spid="_x0000_s39938" name="Equation" r:id="rId3" imgW="660400" imgH="203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4688" y="5934276"/>
            <a:ext cx="758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Assumption: 100% detector and reconstruction efficiency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335984" y="1125190"/>
            <a:ext cx="417725" cy="802032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3197" y="5447960"/>
            <a:ext cx="302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“basic cuts”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DDY rates at the </a:t>
            </a:r>
            <a:r>
              <a:rPr lang="en-US" dirty="0" err="1" smtClean="0"/>
              <a:t>LHCb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6656" y="2740693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 </a:t>
                      </a:r>
                      <a:r>
                        <a:rPr lang="en-US" dirty="0" err="1" smtClean="0"/>
                        <a:t>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0.43 </a:t>
                      </a:r>
                      <a:r>
                        <a:rPr lang="en-US" dirty="0" err="1" smtClean="0"/>
                        <a:t>fb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 </a:t>
                      </a:r>
                      <a:r>
                        <a:rPr lang="en-US" dirty="0" err="1" smtClean="0"/>
                        <a:t>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 </a:t>
                      </a:r>
                      <a:r>
                        <a:rPr lang="en-US" dirty="0" err="1" smtClean="0"/>
                        <a:t>fb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4942" y="2088943"/>
            <a:ext cx="379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basic cuts: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4105" y="4343323"/>
            <a:ext cx="258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Challenging!</a:t>
            </a:r>
            <a:endParaRPr lang="en-US" sz="2000" b="1" dirty="0">
              <a:solidFill>
                <a:srgbClr val="99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6656" y="4980040"/>
            <a:ext cx="671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➭ Study kinematical distributions for 14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TeV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collision energy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02286" y="5733591"/>
            <a:ext cx="7702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Parameters:               , intrinsic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 err="1" smtClean="0"/>
              <a:t>r.m.s</a:t>
            </a:r>
            <a:r>
              <a:rPr lang="en-US" sz="1600" dirty="0" smtClean="0"/>
              <a:t>. </a:t>
            </a:r>
            <a:r>
              <a:rPr lang="en-US" sz="1600" dirty="0" err="1" smtClean="0"/>
              <a:t>σ</a:t>
            </a:r>
            <a:r>
              <a:rPr lang="en-US" sz="1600" dirty="0" smtClean="0"/>
              <a:t>=2 </a:t>
            </a:r>
            <a:r>
              <a:rPr lang="en-US" sz="1600" dirty="0" err="1" smtClean="0"/>
              <a:t>GeV</a:t>
            </a:r>
            <a:r>
              <a:rPr lang="en-US" sz="1600" dirty="0" smtClean="0"/>
              <a:t>, MSTW2008 NLO </a:t>
            </a:r>
            <a:r>
              <a:rPr lang="en-US" sz="1600" dirty="0" err="1" smtClean="0"/>
              <a:t>pdfs</a:t>
            </a:r>
            <a:endParaRPr lang="en-US" sz="16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036100" y="5800439"/>
          <a:ext cx="652033" cy="263918"/>
        </p:xfrm>
        <a:graphic>
          <a:graphicData uri="http://schemas.openxmlformats.org/presentationml/2006/ole">
            <p:oleObj spid="_x0000_s40962" name="Equation" r:id="rId3" imgW="533400" imgH="215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Pair-wise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559"/>
            <a:ext cx="3931920" cy="4282891"/>
          </a:xfrm>
        </p:spPr>
        <p:txBody>
          <a:bodyPr>
            <a:noAutofit/>
          </a:bodyPr>
          <a:lstStyle/>
          <a:p>
            <a:r>
              <a:rPr lang="en-US" sz="1800" dirty="0" smtClean="0"/>
              <a:t>P</a:t>
            </a:r>
            <a:r>
              <a:rPr lang="en-US" sz="1800" dirty="0" smtClean="0"/>
              <a:t>airing of 2μ</a:t>
            </a:r>
            <a:r>
              <a:rPr lang="en-US" sz="1800" baseline="30000" dirty="0" smtClean="0"/>
              <a:t>+  </a:t>
            </a:r>
            <a:r>
              <a:rPr lang="en-US" sz="1800" dirty="0" smtClean="0"/>
              <a:t>and  2μ</a:t>
            </a:r>
            <a:r>
              <a:rPr lang="en-US" sz="1800" baseline="30000" dirty="0" smtClean="0"/>
              <a:t>-</a:t>
            </a:r>
          </a:p>
          <a:p>
            <a:endParaRPr lang="en-US" sz="1800" i="1" baseline="30000" dirty="0" smtClean="0"/>
          </a:p>
          <a:p>
            <a:endParaRPr lang="en-US" sz="1800" i="1" baseline="30000" dirty="0" smtClean="0"/>
          </a:p>
          <a:p>
            <a:r>
              <a:rPr lang="en-US" sz="1800" dirty="0" smtClean="0"/>
              <a:t>S=0 at LO in DPS for right pairing (i.e.   </a:t>
            </a:r>
            <a:r>
              <a:rPr lang="en-US" sz="1800" dirty="0" err="1" smtClean="0"/>
              <a:t>muon</a:t>
            </a:r>
            <a:r>
              <a:rPr lang="en-US" sz="1800" dirty="0" smtClean="0"/>
              <a:t>-pairs from                      )</a:t>
            </a:r>
            <a:endParaRPr lang="en-US" sz="1800" i="1" baseline="30000" dirty="0" smtClean="0"/>
          </a:p>
          <a:p>
            <a:r>
              <a:rPr lang="en-US" sz="1800" dirty="0" smtClean="0"/>
              <a:t>Choosing combinations with smaller </a:t>
            </a:r>
            <a:r>
              <a:rPr lang="en-US" sz="1800" i="1" dirty="0" smtClean="0"/>
              <a:t>S</a:t>
            </a:r>
            <a:r>
              <a:rPr lang="en-US" sz="1800" dirty="0" smtClean="0"/>
              <a:t> leads to 75% of all DPS events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correctly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paired </a:t>
            </a:r>
            <a:r>
              <a:rPr lang="en-US" sz="1800" dirty="0" err="1" smtClean="0">
                <a:solidFill>
                  <a:srgbClr val="3E6802"/>
                </a:solidFill>
                <a:latin typeface="Wingdings"/>
                <a:ea typeface="Wingdings"/>
                <a:cs typeface="Wingdings"/>
              </a:rPr>
              <a:t></a:t>
            </a:r>
            <a:endParaRPr lang="en-US" sz="1800" dirty="0" smtClean="0">
              <a:solidFill>
                <a:srgbClr val="3E6802"/>
              </a:solidFill>
            </a:endParaRPr>
          </a:p>
          <a:p>
            <a:r>
              <a:rPr lang="en-US" sz="1800" dirty="0" smtClean="0"/>
              <a:t>Radiation and intrinsic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effects flattens and spreads the DPS distribution in  </a:t>
            </a:r>
            <a:r>
              <a:rPr lang="en-US" sz="1800" i="1" dirty="0" smtClean="0"/>
              <a:t>S</a:t>
            </a:r>
            <a:r>
              <a:rPr lang="en-US" sz="1800" dirty="0" smtClean="0"/>
              <a:t> ➞ cannot use  </a:t>
            </a:r>
            <a:r>
              <a:rPr lang="en-US" sz="1800" i="1" dirty="0" smtClean="0"/>
              <a:t>S </a:t>
            </a:r>
            <a:r>
              <a:rPr lang="en-US" sz="1800" dirty="0" smtClean="0"/>
              <a:t>to discriminate between SPS an DPS </a:t>
            </a:r>
            <a:r>
              <a:rPr lang="en-US" sz="18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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p_DDY_dist_Scompare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78188" y="3035842"/>
            <a:ext cx="4080062" cy="3571922"/>
          </a:xfr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632684" y="2053058"/>
            <a:ext cx="6496682" cy="717505"/>
          </a:xfrm>
          <a:prstGeom prst="rect">
            <a:avLst/>
          </a:prstGeom>
        </p:spPr>
      </p:pic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021206" y="3318937"/>
          <a:ext cx="1084261" cy="345158"/>
        </p:xfrm>
        <a:graphic>
          <a:graphicData uri="http://schemas.openxmlformats.org/presentationml/2006/ole">
            <p:oleObj spid="_x0000_s41986" name="Equation" r:id="rId7" imgW="660400" imgH="203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58705" y="2747981"/>
            <a:ext cx="4080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660066"/>
                </a:solidFill>
              </a:rPr>
              <a:t>cf. [Berger, Jackson, Shaughnessy’09]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DDY kinematical distributions </a:t>
            </a:r>
            <a:endParaRPr lang="en-US" dirty="0"/>
          </a:p>
        </p:txBody>
      </p:sp>
      <p:pic>
        <p:nvPicPr>
          <p:cNvPr id="5" name="Content Placeholder 4" descr="p_DDY_dist_vecPt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7736" b="-7736"/>
              <a:stretch>
                <a:fillRect/>
              </a:stretch>
            </p:blipFill>
          </mc:Choice>
          <mc:Fallback>
            <p:blipFill>
              <a:blip r:embed="rId3"/>
              <a:srcRect t="-7736" b="-7736"/>
              <a:stretch>
                <a:fillRect/>
              </a:stretch>
            </p:blipFill>
          </mc:Fallback>
        </mc:AlternateContent>
        <p:spPr>
          <a:xfrm>
            <a:off x="403412" y="1582855"/>
            <a:ext cx="3931920" cy="3975100"/>
          </a:xfrm>
        </p:spPr>
      </p:pic>
      <p:pic>
        <p:nvPicPr>
          <p:cNvPr id="6" name="Content Placeholder 5" descr="p_DDY_dist_4lM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rcRect t="-7736" b="-7736"/>
              <a:stretch>
                <a:fillRect/>
              </a:stretch>
            </p:blipFill>
          </mc:Choice>
          <mc:Fallback>
            <p:blipFill>
              <a:blip r:embed="rId5"/>
              <a:srcRect t="-7736" b="-7736"/>
              <a:stretch>
                <a:fillRect/>
              </a:stretch>
            </p:blipFill>
          </mc:Fallback>
        </mc:AlternateContent>
        <p:spPr>
          <a:xfrm>
            <a:off x="4778188" y="1582855"/>
            <a:ext cx="3931920" cy="3975100"/>
          </a:xfrm>
        </p:spPr>
      </p:pic>
      <p:sp>
        <p:nvSpPr>
          <p:cNvPr id="7" name="TextBox 6"/>
          <p:cNvSpPr txBox="1"/>
          <p:nvPr/>
        </p:nvSpPr>
        <p:spPr>
          <a:xfrm>
            <a:off x="690410" y="5340699"/>
            <a:ext cx="781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Other distribution also studied: 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(</a:t>
            </a:r>
            <a:r>
              <a:rPr lang="en-US" sz="1600" dirty="0" err="1" smtClean="0"/>
              <a:t>μ</a:t>
            </a:r>
            <a:r>
              <a:rPr lang="en-US" sz="1600" dirty="0" smtClean="0"/>
              <a:t>)</a:t>
            </a:r>
            <a:r>
              <a:rPr lang="en-US" sz="1600" dirty="0" smtClean="0"/>
              <a:t> , </a:t>
            </a:r>
            <a:r>
              <a:rPr lang="en-US" sz="1600" dirty="0" err="1" smtClean="0"/>
              <a:t>η(μ</a:t>
            </a:r>
            <a:r>
              <a:rPr lang="en-US" sz="1600" dirty="0" smtClean="0"/>
              <a:t>),</a:t>
            </a:r>
            <a:r>
              <a:rPr lang="en-US" sz="1600" dirty="0" smtClean="0"/>
              <a:t> </a:t>
            </a:r>
            <a:r>
              <a:rPr lang="en-US" sz="1600" dirty="0" err="1" smtClean="0"/>
              <a:t>Δφ</a:t>
            </a:r>
            <a:r>
              <a:rPr lang="en-US" sz="1600" dirty="0" smtClean="0"/>
              <a:t> (</a:t>
            </a:r>
            <a:r>
              <a:rPr lang="en-US" sz="1600" dirty="0" err="1" smtClean="0"/>
              <a:t>μ</a:t>
            </a:r>
            <a:r>
              <a:rPr lang="en-US" sz="1600" baseline="30000" dirty="0" err="1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), </a:t>
            </a:r>
            <a:r>
              <a:rPr lang="en-US" sz="1600" dirty="0" err="1" smtClean="0"/>
              <a:t>Δφ</a:t>
            </a:r>
            <a:r>
              <a:rPr lang="en-US" sz="1600" dirty="0" smtClean="0"/>
              <a:t> (</a:t>
            </a:r>
            <a:r>
              <a:rPr lang="en-US" sz="1600" dirty="0" err="1" smtClean="0"/>
              <a:t>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/>
              <a:t>+</a:t>
            </a:r>
            <a:r>
              <a:rPr lang="en-US" sz="1600" dirty="0" smtClean="0"/>
              <a:t>), </a:t>
            </a:r>
            <a:r>
              <a:rPr lang="en-US" sz="1600" dirty="0" err="1" smtClean="0"/>
              <a:t>y(μ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), </a:t>
            </a:r>
            <a:r>
              <a:rPr lang="en-US" sz="1600" dirty="0" err="1" smtClean="0"/>
              <a:t>Δφ</a:t>
            </a:r>
            <a:r>
              <a:rPr lang="en-US" sz="1600" dirty="0" smtClean="0"/>
              <a:t> (</a:t>
            </a:r>
            <a:r>
              <a:rPr lang="en-US" sz="1600" dirty="0" err="1" smtClean="0"/>
              <a:t>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), </a:t>
            </a:r>
          </a:p>
          <a:p>
            <a:r>
              <a:rPr lang="en-US" sz="1600" dirty="0" smtClean="0"/>
              <a:t>                                                         </a:t>
            </a:r>
            <a:r>
              <a:rPr lang="en-US" sz="1600" dirty="0" smtClean="0"/>
              <a:t>|</a:t>
            </a:r>
            <a:r>
              <a:rPr lang="en-US" sz="1600" dirty="0" err="1" smtClean="0"/>
              <a:t>Δy(μ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, </a:t>
            </a:r>
            <a:r>
              <a:rPr lang="en-US" sz="1600" dirty="0" err="1" smtClean="0"/>
              <a:t>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)|</a:t>
            </a:r>
            <a:r>
              <a:rPr lang="en-US" sz="1600" dirty="0" smtClean="0"/>
              <a:t>, 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(4μ) </a:t>
            </a:r>
          </a:p>
          <a:p>
            <a:r>
              <a:rPr lang="en-US" sz="1600" dirty="0" smtClean="0"/>
              <a:t>⇒ No striking kinematical differences observed allowing for  efficient DPS selection</a:t>
            </a:r>
          </a:p>
          <a:p>
            <a:pPr algn="r"/>
            <a:r>
              <a:rPr lang="en-US" sz="1600" dirty="0" smtClean="0">
                <a:solidFill>
                  <a:srgbClr val="008000"/>
                </a:solidFill>
              </a:rPr>
              <a:t>Combination of various kinematic quantities?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J/ψ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398709"/>
            <a:ext cx="8574087" cy="184757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Large cross sections for the production of single resonances ⇒ expect large DPS rates</a:t>
            </a:r>
          </a:p>
          <a:p>
            <a:endParaRPr lang="en-US" sz="1800" dirty="0" smtClean="0"/>
          </a:p>
          <a:p>
            <a:r>
              <a:rPr lang="en-US" sz="1800" dirty="0" smtClean="0"/>
              <a:t>Exactly two opposite-sign </a:t>
            </a:r>
            <a:r>
              <a:rPr lang="en-US" sz="1800" dirty="0" err="1" smtClean="0"/>
              <a:t>muons</a:t>
            </a:r>
            <a:r>
              <a:rPr lang="en-US" sz="1800" dirty="0" smtClean="0"/>
              <a:t> pairs in the final state: out of the two </a:t>
            </a:r>
            <a:r>
              <a:rPr lang="en-US" sz="1800" dirty="0" err="1" smtClean="0"/>
              <a:t>combinatoric</a:t>
            </a:r>
            <a:r>
              <a:rPr lang="en-US" sz="1800" dirty="0" smtClean="0"/>
              <a:t> ways to form pairs, combination with invariant masses closest to J/ψ masses is chosen</a:t>
            </a:r>
          </a:p>
          <a:p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288244" y="1870857"/>
          <a:ext cx="2638425" cy="360363"/>
        </p:xfrm>
        <a:graphic>
          <a:graphicData uri="http://schemas.openxmlformats.org/presentationml/2006/ole">
            <p:oleObj spid="_x0000_s44034" name="Equation" r:id="rId3" imgW="1727200" imgH="203200" progId="Equation.3">
              <p:embed/>
            </p:oleObj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84163" y="4297081"/>
            <a:ext cx="2587498" cy="12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acceptance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1.9 &lt;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4.9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66534" y="1784352"/>
            <a:ext cx="2878666" cy="49582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08411" y="2743200"/>
            <a:ext cx="472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[Baranov, </a:t>
            </a:r>
            <a:r>
              <a:rPr lang="en-US" i="1" dirty="0" err="1" smtClean="0">
                <a:solidFill>
                  <a:srgbClr val="660066"/>
                </a:solidFill>
              </a:rPr>
              <a:t>Snigirev</a:t>
            </a:r>
            <a:r>
              <a:rPr lang="en-US" i="1" dirty="0" smtClean="0">
                <a:solidFill>
                  <a:srgbClr val="660066"/>
                </a:solidFill>
              </a:rPr>
              <a:t>, Zotov’11] [Novoselov’11]</a:t>
            </a:r>
            <a:endParaRPr lang="en-US" i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J/ψ</a:t>
            </a:r>
            <a:r>
              <a:rPr lang="en-US" dirty="0" smtClean="0"/>
              <a:t> event simulation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412" y="2640424"/>
            <a:ext cx="3931920" cy="3129785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1800" dirty="0" smtClean="0"/>
              <a:t>LO </a:t>
            </a:r>
            <a:r>
              <a:rPr lang="en-US" sz="1800" dirty="0" err="1" smtClean="0"/>
              <a:t>colour</a:t>
            </a:r>
            <a:r>
              <a:rPr lang="en-US" sz="1800" dirty="0" smtClean="0"/>
              <a:t>-singlet result for </a:t>
            </a:r>
          </a:p>
          <a:p>
            <a:pPr>
              <a:spcAft>
                <a:spcPts val="1200"/>
              </a:spcAft>
              <a:buNone/>
            </a:pPr>
            <a:r>
              <a:rPr lang="en-US" sz="1800" i="1" dirty="0" smtClean="0">
                <a:solidFill>
                  <a:srgbClr val="660066"/>
                </a:solidFill>
              </a:rPr>
              <a:t>    [</a:t>
            </a:r>
            <a:r>
              <a:rPr lang="en-US" sz="1600" i="1" dirty="0" smtClean="0">
                <a:solidFill>
                  <a:srgbClr val="660066"/>
                </a:solidFill>
              </a:rPr>
              <a:t>Qiao</a:t>
            </a:r>
            <a:r>
              <a:rPr lang="en-US" sz="1600" i="1" dirty="0" smtClean="0">
                <a:solidFill>
                  <a:srgbClr val="660066"/>
                </a:solidFill>
              </a:rPr>
              <a:t>’02] [Li,Zhang,Chao’09</a:t>
            </a:r>
            <a:r>
              <a:rPr lang="en-US" sz="1600" i="1" dirty="0" smtClean="0">
                <a:solidFill>
                  <a:srgbClr val="660066"/>
                </a:solidFill>
              </a:rPr>
              <a:t>][</a:t>
            </a:r>
            <a:r>
              <a:rPr lang="en-US" sz="1600" i="1" dirty="0" smtClean="0">
                <a:solidFill>
                  <a:srgbClr val="660066"/>
                </a:solidFill>
              </a:rPr>
              <a:t>Ko,Yu,Lee’11]</a:t>
            </a:r>
            <a:r>
              <a:rPr lang="en-US" sz="1600" i="1" dirty="0" smtClean="0">
                <a:solidFill>
                  <a:srgbClr val="660066"/>
                </a:solidFill>
              </a:rPr>
              <a:t> </a:t>
            </a:r>
          </a:p>
          <a:p>
            <a:pPr>
              <a:spcAft>
                <a:spcPts val="1200"/>
              </a:spcAft>
              <a:buNone/>
            </a:pPr>
            <a:r>
              <a:rPr lang="en-US" sz="1800" dirty="0" smtClean="0"/>
              <a:t>         implemented </a:t>
            </a:r>
            <a:r>
              <a:rPr lang="en-US" sz="1800" dirty="0" smtClean="0"/>
              <a:t>in </a:t>
            </a:r>
            <a:r>
              <a:rPr lang="en-US" sz="1800" dirty="0" err="1" smtClean="0"/>
              <a:t>Herwig</a:t>
            </a:r>
            <a:r>
              <a:rPr lang="en-US" sz="1800" dirty="0" smtClean="0"/>
              <a:t>++ and an in-house Monte Carlo </a:t>
            </a:r>
            <a:r>
              <a:rPr lang="en-US" sz="1800" dirty="0" smtClean="0"/>
              <a:t>code</a:t>
            </a:r>
          </a:p>
          <a:p>
            <a:pPr lvl="1"/>
            <a:r>
              <a:rPr lang="en-US" sz="1800" dirty="0" smtClean="0"/>
              <a:t>ISR and intrinsic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included</a:t>
            </a:r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45285" y="1737113"/>
            <a:ext cx="1219757" cy="3462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SPS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23169" y="3211812"/>
          <a:ext cx="1435100" cy="314325"/>
        </p:xfrm>
        <a:graphic>
          <a:graphicData uri="http://schemas.openxmlformats.org/presentationml/2006/ole">
            <p:oleObj spid="_x0000_s61442" name="Equation" r:id="rId3" imgW="939800" imgH="177800" progId="Equation.3">
              <p:embed/>
            </p:oleObj>
          </a:graphicData>
        </a:graphic>
      </p:graphicFrame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7656" y="2109639"/>
            <a:ext cx="3931920" cy="432739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J/ψ</a:t>
            </a:r>
            <a:r>
              <a:rPr lang="en-US" dirty="0" smtClean="0"/>
              <a:t> event simulation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3412" y="2640424"/>
            <a:ext cx="3931920" cy="3129785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sz="1800" dirty="0" smtClean="0"/>
              <a:t>LO </a:t>
            </a:r>
            <a:r>
              <a:rPr lang="en-US" sz="1800" dirty="0" err="1" smtClean="0"/>
              <a:t>colour</a:t>
            </a:r>
            <a:r>
              <a:rPr lang="en-US" sz="1800" dirty="0" smtClean="0"/>
              <a:t>-singlet result for </a:t>
            </a:r>
          </a:p>
          <a:p>
            <a:pPr>
              <a:spcAft>
                <a:spcPts val="1200"/>
              </a:spcAft>
              <a:buNone/>
            </a:pPr>
            <a:r>
              <a:rPr lang="en-US" sz="1800" i="1" dirty="0" smtClean="0">
                <a:solidFill>
                  <a:srgbClr val="660066"/>
                </a:solidFill>
              </a:rPr>
              <a:t>    [</a:t>
            </a:r>
            <a:r>
              <a:rPr lang="en-US" sz="1600" i="1" dirty="0" smtClean="0">
                <a:solidFill>
                  <a:srgbClr val="660066"/>
                </a:solidFill>
              </a:rPr>
              <a:t>Qiao</a:t>
            </a:r>
            <a:r>
              <a:rPr lang="en-US" sz="1600" i="1" dirty="0" smtClean="0">
                <a:solidFill>
                  <a:srgbClr val="660066"/>
                </a:solidFill>
              </a:rPr>
              <a:t>’02] [Li,Zhang,Chao’09</a:t>
            </a:r>
            <a:r>
              <a:rPr lang="en-US" sz="1600" i="1" dirty="0" smtClean="0">
                <a:solidFill>
                  <a:srgbClr val="660066"/>
                </a:solidFill>
              </a:rPr>
              <a:t>][</a:t>
            </a:r>
            <a:r>
              <a:rPr lang="en-US" sz="1600" i="1" dirty="0" smtClean="0">
                <a:solidFill>
                  <a:srgbClr val="660066"/>
                </a:solidFill>
              </a:rPr>
              <a:t>Ko,Yu,Lee’11]</a:t>
            </a:r>
            <a:r>
              <a:rPr lang="en-US" sz="1600" i="1" dirty="0" smtClean="0">
                <a:solidFill>
                  <a:srgbClr val="660066"/>
                </a:solidFill>
              </a:rPr>
              <a:t> </a:t>
            </a:r>
          </a:p>
          <a:p>
            <a:pPr>
              <a:spcAft>
                <a:spcPts val="1200"/>
              </a:spcAft>
              <a:buNone/>
            </a:pPr>
            <a:r>
              <a:rPr lang="en-US" sz="1800" dirty="0" smtClean="0"/>
              <a:t>         implemented </a:t>
            </a:r>
            <a:r>
              <a:rPr lang="en-US" sz="1800" dirty="0" smtClean="0"/>
              <a:t>in </a:t>
            </a:r>
            <a:r>
              <a:rPr lang="en-US" sz="1800" dirty="0" err="1" smtClean="0"/>
              <a:t>Herwig</a:t>
            </a:r>
            <a:r>
              <a:rPr lang="en-US" sz="1800" dirty="0" smtClean="0"/>
              <a:t>++ and an in-house Monte Carlo </a:t>
            </a:r>
            <a:r>
              <a:rPr lang="en-US" sz="1800" dirty="0" smtClean="0"/>
              <a:t>code</a:t>
            </a:r>
          </a:p>
          <a:p>
            <a:pPr lvl="1"/>
            <a:r>
              <a:rPr lang="en-US" sz="1800" dirty="0" smtClean="0"/>
              <a:t>ISR and intrinsic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included</a:t>
            </a:r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235379" y="1770979"/>
            <a:ext cx="1219757" cy="3462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45285" y="1737113"/>
            <a:ext cx="1219757" cy="3462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SPS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623169" y="3211812"/>
          <a:ext cx="1435100" cy="314325"/>
        </p:xfrm>
        <a:graphic>
          <a:graphicData uri="http://schemas.openxmlformats.org/presentationml/2006/ole">
            <p:oleObj spid="_x0000_s62466" name="Equation" r:id="rId3" imgW="939800" imgH="177800" progId="Equation.3">
              <p:embed/>
            </p:oleObj>
          </a:graphicData>
        </a:graphic>
      </p:graphicFrame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279137" y="3695467"/>
            <a:ext cx="3614451" cy="54494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78188" y="2286527"/>
            <a:ext cx="3931920" cy="428596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3600"/>
              </a:spcAft>
            </a:pP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distribution </a:t>
            </a:r>
            <a:r>
              <a:rPr lang="en-US" sz="1800" dirty="0" err="1" smtClean="0"/>
              <a:t>modelled</a:t>
            </a:r>
            <a:r>
              <a:rPr lang="en-US" sz="1800" dirty="0" smtClean="0"/>
              <a:t> in the small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regime </a:t>
            </a:r>
          </a:p>
          <a:p>
            <a:pPr>
              <a:spcAft>
                <a:spcPts val="9000"/>
              </a:spcAft>
              <a:buNone/>
            </a:pPr>
            <a:r>
              <a:rPr lang="en-US" sz="1800" dirty="0" smtClean="0"/>
              <a:t>       Crystal Ball function fit</a:t>
            </a:r>
          </a:p>
          <a:p>
            <a:pPr>
              <a:spcAft>
                <a:spcPts val="3000"/>
              </a:spcAft>
              <a:buNone/>
            </a:pPr>
            <a:r>
              <a:rPr lang="en-US" sz="1800" dirty="0" smtClean="0"/>
              <a:t>       to </a:t>
            </a:r>
            <a:r>
              <a:rPr lang="en-US" sz="1800" dirty="0" err="1" smtClean="0"/>
              <a:t>LHCb</a:t>
            </a:r>
            <a:r>
              <a:rPr lang="en-US" sz="1800" dirty="0" smtClean="0"/>
              <a:t>, ATLAS, CMS and CDF data</a:t>
            </a:r>
            <a:endParaRPr lang="en-US" sz="18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11018" y="2376771"/>
            <a:ext cx="2056581" cy="53999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082983" y="4719282"/>
            <a:ext cx="3796456" cy="1084793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97656" y="2109639"/>
            <a:ext cx="3931920" cy="432739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17436" y="2151062"/>
            <a:ext cx="4311099" cy="428596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J/ψ</a:t>
            </a:r>
            <a:r>
              <a:rPr lang="en-US" dirty="0" smtClean="0"/>
              <a:t> rates at </a:t>
            </a:r>
            <a:r>
              <a:rPr lang="en-US" dirty="0" err="1" smtClean="0"/>
              <a:t>LHCb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56656" y="2740693"/>
          <a:ext cx="6096000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3.16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</a:t>
                      </a:r>
                      <a:r>
                        <a:rPr lang="en-US" dirty="0" err="1" smtClean="0"/>
                        <a:t>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4942" y="2088943"/>
            <a:ext cx="379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basic cuts: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4105" y="4343323"/>
            <a:ext cx="258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Very promising!</a:t>
            </a:r>
            <a:endParaRPr lang="en-US" sz="2000" b="1" dirty="0">
              <a:solidFill>
                <a:srgbClr val="99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DPS been already seen at </a:t>
            </a:r>
            <a:r>
              <a:rPr lang="en-US" dirty="0" err="1" smtClean="0"/>
              <a:t>LHCb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 descr="p_dist_res2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4163" y="2172488"/>
            <a:ext cx="4409541" cy="3860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8061" y="2608501"/>
            <a:ext cx="36101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Data on double J/ψ production published in </a:t>
            </a:r>
          </a:p>
          <a:p>
            <a:r>
              <a:rPr lang="en-US" sz="1600" i="1" dirty="0" smtClean="0">
                <a:solidFill>
                  <a:srgbClr val="660066"/>
                </a:solidFill>
              </a:rPr>
              <a:t>[LHCb-CONF-2011-09]</a:t>
            </a:r>
          </a:p>
          <a:p>
            <a:r>
              <a:rPr lang="en-US" sz="1600" i="1" dirty="0" smtClean="0">
                <a:solidFill>
                  <a:srgbClr val="660066"/>
                </a:solidFill>
              </a:rPr>
              <a:t>[LHCb-PAPER-2011-03, arXiv:1109.0963 [</a:t>
            </a:r>
            <a:r>
              <a:rPr lang="en-US" sz="1600" i="1" dirty="0" err="1" smtClean="0">
                <a:solidFill>
                  <a:srgbClr val="660066"/>
                </a:solidFill>
              </a:rPr>
              <a:t>hep</a:t>
            </a:r>
            <a:r>
              <a:rPr lang="en-US" sz="1600" i="1" dirty="0" smtClean="0">
                <a:solidFill>
                  <a:srgbClr val="660066"/>
                </a:solidFill>
              </a:rPr>
              <a:t>-ex]]</a:t>
            </a:r>
            <a:endParaRPr lang="en-US" sz="1600" i="1" dirty="0">
              <a:solidFill>
                <a:srgbClr val="66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5404" y="1803156"/>
            <a:ext cx="318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660066"/>
                </a:solidFill>
              </a:rPr>
              <a:t>[C.-H. </a:t>
            </a:r>
            <a:r>
              <a:rPr lang="en-US" i="1" dirty="0" err="1" smtClean="0">
                <a:solidFill>
                  <a:srgbClr val="660066"/>
                </a:solidFill>
              </a:rPr>
              <a:t>Kom</a:t>
            </a:r>
            <a:r>
              <a:rPr lang="en-US" i="1" dirty="0" smtClean="0">
                <a:solidFill>
                  <a:srgbClr val="660066"/>
                </a:solidFill>
              </a:rPr>
              <a:t>, AK, W. J. Stirling’11]</a:t>
            </a:r>
            <a:endParaRPr lang="en-US" i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45404" y="4821427"/>
            <a:ext cx="2587498" cy="1211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 </a:t>
            </a:r>
            <a:r>
              <a:rPr lang="en-US" noProof="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r>
              <a:rPr lang="en-US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/ψ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4.5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90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J/ψ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&lt;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Kinematical distributions for double </a:t>
            </a:r>
            <a:br>
              <a:rPr lang="en-US" dirty="0" smtClean="0"/>
            </a:br>
            <a:r>
              <a:rPr lang="en-US" dirty="0" smtClean="0"/>
              <a:t>J</a:t>
            </a:r>
            <a:r>
              <a:rPr lang="en-US" dirty="0" smtClean="0"/>
              <a:t>/</a:t>
            </a:r>
            <a:r>
              <a:rPr lang="en-US" dirty="0" smtClean="0"/>
              <a:t>ψ production </a:t>
            </a:r>
            <a:endParaRPr lang="en-US" dirty="0"/>
          </a:p>
        </p:txBody>
      </p:sp>
      <p:pic>
        <p:nvPicPr>
          <p:cNvPr id="6" name="Content Placeholder 5" descr="p_sig_multi_vs_VecPt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7736" b="-7736"/>
              <a:stretch>
                <a:fillRect/>
              </a:stretch>
            </p:blipFill>
          </mc:Choice>
          <mc:Fallback>
            <p:blipFill>
              <a:blip r:embed="rId3"/>
              <a:srcRect t="-7736" b="-7736"/>
              <a:stretch>
                <a:fillRect/>
              </a:stretch>
            </p:blipFill>
          </mc:Fallback>
        </mc:AlternateContent>
        <p:spPr>
          <a:xfrm>
            <a:off x="403412" y="1917095"/>
            <a:ext cx="3931920" cy="3975100"/>
          </a:xfrm>
        </p:spPr>
      </p:pic>
      <p:pic>
        <p:nvPicPr>
          <p:cNvPr id="7" name="Content Placeholder 6" descr="p_dist_dPhi_vv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rcRect t="-7736" b="-7736"/>
              <a:stretch>
                <a:fillRect/>
              </a:stretch>
            </p:blipFill>
          </mc:Choice>
          <mc:Fallback>
            <p:blipFill>
              <a:blip r:embed="rId5"/>
              <a:srcRect t="-7736" b="-7736"/>
              <a:stretch>
                <a:fillRect/>
              </a:stretch>
            </p:blipFill>
          </mc:Fallback>
        </mc:AlternateContent>
        <p:spPr>
          <a:xfrm>
            <a:off x="4778188" y="2000655"/>
            <a:ext cx="3931920" cy="3975100"/>
          </a:xfrm>
        </p:spPr>
      </p:pic>
      <p:sp>
        <p:nvSpPr>
          <p:cNvPr id="8" name="Rounded Rectangle 7"/>
          <p:cNvSpPr/>
          <p:nvPr/>
        </p:nvSpPr>
        <p:spPr>
          <a:xfrm>
            <a:off x="651651" y="5775211"/>
            <a:ext cx="8206599" cy="6085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Distributions for transverse quantities strongly dependent on radiation effects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1650" y="1800111"/>
            <a:ext cx="36836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Cross section as a function of minimum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of the reconstructed </a:t>
            </a:r>
            <a:r>
              <a:rPr lang="en-US" sz="1600" dirty="0" smtClean="0"/>
              <a:t>J/ψ..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26426" y="1800111"/>
            <a:ext cx="36836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..or as a function of the </a:t>
            </a:r>
            <a:r>
              <a:rPr lang="en-US" sz="1600" dirty="0" err="1" smtClean="0"/>
              <a:t>azimuthal</a:t>
            </a:r>
            <a:r>
              <a:rPr lang="en-US" sz="1600" dirty="0" smtClean="0"/>
              <a:t> angle between the two reconstructed </a:t>
            </a:r>
            <a:r>
              <a:rPr lang="en-US" sz="1600" dirty="0" smtClean="0"/>
              <a:t>J/</a:t>
            </a:r>
            <a:r>
              <a:rPr lang="en-US" sz="1600" dirty="0" err="1" smtClean="0"/>
              <a:t>ψ’s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Parton  Scattering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51861" y="1661035"/>
            <a:ext cx="7907867" cy="70271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Flux of incoming </a:t>
            </a:r>
            <a:r>
              <a:rPr lang="en-US" dirty="0" err="1" smtClean="0">
                <a:solidFill>
                  <a:schemeClr val="tx1"/>
                </a:solidFill>
              </a:rPr>
              <a:t>partons</a:t>
            </a:r>
            <a:r>
              <a:rPr lang="en-US" dirty="0" smtClean="0">
                <a:solidFill>
                  <a:schemeClr val="tx1"/>
                </a:solidFill>
              </a:rPr>
              <a:t> grows with collision energy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⇒ increased probability of having more than one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pair scattering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01518" y="2430381"/>
            <a:ext cx="5511475" cy="587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events with Multiple Parton Interactions (MPI) expected at the LHC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62490" y="3069470"/>
            <a:ext cx="7741883" cy="353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Theoretical description unsatisfactory (though a lot of recent progress!)</a:t>
            </a:r>
            <a:endParaRPr lang="en-US" dirty="0"/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Kinematical distributions for double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J</a:t>
            </a:r>
            <a:r>
              <a:rPr lang="en-US" dirty="0" smtClean="0"/>
              <a:t>/ψ </a:t>
            </a:r>
            <a:r>
              <a:rPr lang="en-US" dirty="0" smtClean="0"/>
              <a:t>production </a:t>
            </a:r>
            <a:r>
              <a:rPr lang="en-US" dirty="0" err="1" smtClean="0"/>
              <a:t>ctd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Content Placeholder 6" descr="p_dist_dEta_vv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rcRect t="-7736" b="-7736"/>
              <a:stretch>
                <a:fillRect/>
              </a:stretch>
            </p:blipFill>
          </mc:Choice>
          <mc:Fallback>
            <p:blipFill>
              <a:blip r:embed="rId4"/>
              <a:srcRect t="-7736" b="-7736"/>
              <a:stretch>
                <a:fillRect/>
              </a:stretch>
            </p:blipFill>
          </mc:Fallback>
        </mc:AlternateContent>
        <p:spPr>
          <a:xfrm>
            <a:off x="4361049" y="1510102"/>
            <a:ext cx="4532858" cy="4582637"/>
          </a:xfrm>
        </p:spPr>
      </p:pic>
      <p:sp>
        <p:nvSpPr>
          <p:cNvPr id="9" name="TextBox 8"/>
          <p:cNvSpPr txBox="1"/>
          <p:nvPr/>
        </p:nvSpPr>
        <p:spPr>
          <a:xfrm>
            <a:off x="284163" y="1983943"/>
            <a:ext cx="8137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Correlations in the longitudinal direction</a:t>
            </a:r>
          </a:p>
          <a:p>
            <a:endParaRPr lang="en-US" dirty="0" smtClean="0"/>
          </a:p>
          <a:p>
            <a:r>
              <a:rPr lang="en-US" dirty="0" smtClean="0"/>
              <a:t>SPS events: the two reconstructed  </a:t>
            </a:r>
            <a:r>
              <a:rPr lang="en-US" dirty="0" smtClean="0"/>
              <a:t>J/</a:t>
            </a:r>
            <a:r>
              <a:rPr lang="en-US" dirty="0" err="1" smtClean="0"/>
              <a:t>ψ’s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should on average have small rapidity </a:t>
            </a:r>
          </a:p>
          <a:p>
            <a:r>
              <a:rPr lang="en-US" dirty="0" smtClean="0"/>
              <a:t>separation </a:t>
            </a:r>
            <a:r>
              <a:rPr lang="en-US" dirty="0" err="1" smtClean="0"/>
              <a:t>Δy</a:t>
            </a:r>
            <a:endParaRPr lang="en-US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651761" y="3910501"/>
          <a:ext cx="3141182" cy="627837"/>
        </p:xfrm>
        <a:graphic>
          <a:graphicData uri="http://schemas.openxmlformats.org/presentationml/2006/ole">
            <p:oleObj spid="_x0000_s49154" name="Equation" r:id="rId5" imgW="2044700" imgH="406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20773" y="4620808"/>
            <a:ext cx="2556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a frame where the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of the </a:t>
            </a:r>
            <a:r>
              <a:rPr lang="en-US" sz="1600" dirty="0" smtClean="0"/>
              <a:t>J/ψ-pair is zero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85179" y="5925619"/>
            <a:ext cx="7034379" cy="5981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Stable </a:t>
            </a:r>
            <a:r>
              <a:rPr lang="en-US" dirty="0" smtClean="0"/>
              <a:t>result</a:t>
            </a:r>
            <a:r>
              <a:rPr lang="en-US" dirty="0" smtClean="0"/>
              <a:t>s </a:t>
            </a:r>
            <a:r>
              <a:rPr lang="en-US" dirty="0" err="1" smtClean="0"/>
              <a:t>wrt</a:t>
            </a:r>
            <a:r>
              <a:rPr lang="en-US" dirty="0" smtClean="0"/>
              <a:t>. radiation and intrinsic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effects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19558" y="5447958"/>
            <a:ext cx="1138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Lab-frame</a:t>
            </a:r>
            <a:endParaRPr lang="en-US" sz="14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separation for </a:t>
            </a:r>
            <a:r>
              <a:rPr lang="en-US" dirty="0" smtClean="0"/>
              <a:t>double J/ψ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p_sig_vs_Dy.eps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7736" b="-7736"/>
              <a:stretch>
                <a:fillRect/>
              </a:stretch>
            </p:blipFill>
          </mc:Choice>
          <mc:Fallback>
            <p:blipFill>
              <a:blip r:embed="rId3"/>
              <a:srcRect t="-7736" b="-7736"/>
              <a:stretch>
                <a:fillRect/>
              </a:stretch>
            </p:blipFill>
          </mc:Fallback>
        </mc:AlternateContent>
        <p:spPr>
          <a:xfrm>
            <a:off x="169486" y="1857190"/>
            <a:ext cx="3931920" cy="3975100"/>
          </a:xfr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418878" y="2707267"/>
          <a:ext cx="43084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982"/>
                <a:gridCol w="1026077"/>
                <a:gridCol w="10083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 cuts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2.18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1.27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basic cuts + |</a:t>
                      </a:r>
                      <a:r>
                        <a:rPr lang="en-US" dirty="0" err="1" smtClean="0"/>
                        <a:t>Δy</a:t>
                      </a:r>
                      <a:r>
                        <a:rPr lang="en-US" dirty="0" smtClean="0"/>
                        <a:t>|&gt;1.0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basic cuts + |</a:t>
                      </a:r>
                      <a:r>
                        <a:rPr lang="en-US" dirty="0" err="1" smtClean="0"/>
                        <a:t>Δy</a:t>
                      </a:r>
                      <a:r>
                        <a:rPr lang="en-US" dirty="0" smtClean="0"/>
                        <a:t>|&gt;1.5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 </a:t>
                      </a:r>
                      <a:r>
                        <a:rPr lang="en-US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basic cuts + |</a:t>
                      </a:r>
                      <a:r>
                        <a:rPr lang="en-US" dirty="0" err="1" smtClean="0"/>
                        <a:t>Δy</a:t>
                      </a:r>
                      <a:r>
                        <a:rPr lang="en-US" dirty="0" smtClean="0"/>
                        <a:t>|&gt;2.0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</a:t>
                      </a:r>
                      <a:r>
                        <a:rPr lang="en-US" dirty="0" err="1" smtClean="0"/>
                        <a:t>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1 </a:t>
                      </a:r>
                      <a:r>
                        <a:rPr lang="en-US" dirty="0" err="1" smtClean="0"/>
                        <a:t>fb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2169" y="2151063"/>
            <a:ext cx="39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 total rates at @ 7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01778" y="5662960"/>
            <a:ext cx="8025545" cy="5203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prospects </a:t>
            </a:r>
            <a:r>
              <a:rPr lang="en-US" dirty="0" smtClean="0"/>
              <a:t>for extracting DPS signal in the 7 </a:t>
            </a:r>
            <a:r>
              <a:rPr lang="en-US" dirty="0" err="1" smtClean="0"/>
              <a:t>TeV</a:t>
            </a:r>
            <a:r>
              <a:rPr lang="en-US" dirty="0" smtClean="0"/>
              <a:t> run using rapidity separation!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316128" y="4798529"/>
            <a:ext cx="2421450" cy="721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4025" lvl="0" indent="-454025" defTabSz="914400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en-U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4.5,  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1600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Tμ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1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711" y="1883329"/>
            <a:ext cx="3204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|</a:t>
            </a:r>
            <a:r>
              <a:rPr lang="en-US" sz="1600" dirty="0" err="1" smtClean="0"/>
              <a:t>Δy(μ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, </a:t>
            </a:r>
            <a:r>
              <a:rPr lang="en-US" sz="1600" dirty="0" err="1" smtClean="0"/>
              <a:t>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)|&gt;|</a:t>
            </a:r>
            <a:r>
              <a:rPr lang="en-US" sz="1600" dirty="0" err="1" smtClean="0"/>
              <a:t>Δy(μ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, </a:t>
            </a:r>
            <a:r>
              <a:rPr lang="en-US" sz="1600" dirty="0" err="1" smtClean="0"/>
              <a:t>μ</a:t>
            </a:r>
            <a:r>
              <a:rPr lang="en-US" sz="1600" baseline="30000" dirty="0" err="1" smtClean="0"/>
              <a:t>+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 </a:t>
            </a:r>
            <a:r>
              <a:rPr lang="en-US" sz="1600" dirty="0" smtClean="0"/>
              <a:t>)|</a:t>
            </a:r>
            <a:r>
              <a:rPr lang="en-US" sz="1600" baseline="-25000" dirty="0" smtClean="0"/>
              <a:t>min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11868"/>
            <a:ext cx="8574087" cy="431429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Double Parton Scattering processes offer testing ground for many aspects of Multi Parton Interactions</a:t>
            </a:r>
          </a:p>
          <a:p>
            <a:r>
              <a:rPr lang="en-US" sz="1800" dirty="0" err="1" smtClean="0"/>
              <a:t>Leptonic</a:t>
            </a:r>
            <a:r>
              <a:rPr lang="en-US" sz="1800" dirty="0" smtClean="0"/>
              <a:t> final states provide clean environment for DPS measurements</a:t>
            </a:r>
          </a:p>
          <a:p>
            <a:r>
              <a:rPr lang="en-US" sz="1800" dirty="0" smtClean="0"/>
              <a:t>Due to excellent </a:t>
            </a:r>
            <a:r>
              <a:rPr lang="en-US" sz="1800" dirty="0" err="1" smtClean="0"/>
              <a:t>muon</a:t>
            </a:r>
            <a:r>
              <a:rPr lang="en-US" sz="1800" dirty="0" smtClean="0"/>
              <a:t> acceptance at low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, advantageous to study potential for DPS measurements of the </a:t>
            </a:r>
            <a:r>
              <a:rPr lang="en-US" sz="1800" dirty="0" err="1" smtClean="0"/>
              <a:t>LHCb</a:t>
            </a:r>
            <a:r>
              <a:rPr lang="en-US" sz="1800" dirty="0" smtClean="0"/>
              <a:t> detector</a:t>
            </a:r>
          </a:p>
          <a:p>
            <a:r>
              <a:rPr lang="en-US" sz="1800" dirty="0" smtClean="0"/>
              <a:t>Observation of DPS through double </a:t>
            </a:r>
            <a:r>
              <a:rPr lang="en-US" sz="1800" dirty="0" err="1" smtClean="0"/>
              <a:t>Drell</a:t>
            </a:r>
            <a:r>
              <a:rPr lang="en-US" sz="1800" dirty="0" smtClean="0"/>
              <a:t>-Yan process proves challenging at the LHC</a:t>
            </a:r>
          </a:p>
          <a:p>
            <a:r>
              <a:rPr lang="en-US" sz="1800" dirty="0" smtClean="0"/>
              <a:t> Double J/ψ production process, with </a:t>
            </a:r>
            <a:r>
              <a:rPr lang="en-US" sz="1800" dirty="0" smtClean="0"/>
              <a:t>J/ψ</a:t>
            </a:r>
            <a:r>
              <a:rPr lang="en-US" sz="1800" dirty="0" smtClean="0"/>
              <a:t> decaying into </a:t>
            </a:r>
            <a:r>
              <a:rPr lang="en-US" sz="1800" dirty="0" err="1" smtClean="0"/>
              <a:t>muons</a:t>
            </a:r>
            <a:r>
              <a:rPr lang="en-US" sz="1800" dirty="0" smtClean="0"/>
              <a:t> offering a very promising way of measuring DPS</a:t>
            </a:r>
          </a:p>
          <a:p>
            <a:pPr lvl="1"/>
            <a:r>
              <a:rPr lang="en-US" sz="1800" dirty="0" smtClean="0"/>
              <a:t>new variable: rapidity separation  between the </a:t>
            </a:r>
            <a:r>
              <a:rPr lang="en-US" sz="1800" dirty="0" smtClean="0"/>
              <a:t>J/</a:t>
            </a:r>
            <a:r>
              <a:rPr lang="en-US" sz="1800" dirty="0" err="1" smtClean="0"/>
              <a:t>ψ’s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3203" y="3183467"/>
            <a:ext cx="4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BACK-UP</a:t>
            </a:r>
            <a:endParaRPr lang="en-US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Rapidity separation for DDY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pic>
        <p:nvPicPr>
          <p:cNvPr id="6" name="Picture 5" descr="p_DDY_dist_dEta_v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38450" y="2216144"/>
            <a:ext cx="3467100" cy="30353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to Single </a:t>
            </a:r>
            <a:r>
              <a:rPr lang="en-US" sz="4400" dirty="0" smtClean="0"/>
              <a:t>J</a:t>
            </a:r>
            <a:r>
              <a:rPr lang="en-US" sz="4400" dirty="0" smtClean="0"/>
              <a:t>/</a:t>
            </a:r>
            <a:r>
              <a:rPr lang="en-US" sz="4400" dirty="0" smtClean="0"/>
              <a:t>ψ Production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2622550"/>
            <a:ext cx="3467100" cy="303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386" y="2622550"/>
            <a:ext cx="34671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r>
              <a:rPr lang="en-US" dirty="0" smtClean="0"/>
              <a:t>Double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  <a:p>
            <a:endParaRPr lang="en-US" dirty="0" smtClean="0"/>
          </a:p>
          <a:p>
            <a:r>
              <a:rPr lang="en-US" dirty="0" smtClean="0"/>
              <a:t>Double </a:t>
            </a:r>
            <a:r>
              <a:rPr lang="en-US" dirty="0" smtClean="0"/>
              <a:t>J/ψ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2951" y="2794000"/>
            <a:ext cx="7702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Parameters:               , intrinsic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 err="1" smtClean="0"/>
              <a:t>r.m.s</a:t>
            </a:r>
            <a:r>
              <a:rPr lang="en-US" sz="1600" dirty="0" smtClean="0"/>
              <a:t>. </a:t>
            </a:r>
            <a:r>
              <a:rPr lang="en-US" sz="1600" dirty="0" err="1" smtClean="0"/>
              <a:t>σ</a:t>
            </a:r>
            <a:r>
              <a:rPr lang="en-US" sz="1600" dirty="0" smtClean="0"/>
              <a:t>=2 </a:t>
            </a:r>
            <a:r>
              <a:rPr lang="en-US" sz="1600" dirty="0" err="1" smtClean="0"/>
              <a:t>GeV</a:t>
            </a:r>
            <a:r>
              <a:rPr lang="en-US" sz="1600" dirty="0" smtClean="0"/>
              <a:t>, MSTW2008 NLO </a:t>
            </a:r>
            <a:r>
              <a:rPr lang="en-US" sz="1600" dirty="0" err="1" smtClean="0"/>
              <a:t>pdfs</a:t>
            </a:r>
            <a:endParaRPr lang="en-US" sz="1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66765" y="2860848"/>
          <a:ext cx="652033" cy="263918"/>
        </p:xfrm>
        <a:graphic>
          <a:graphicData uri="http://schemas.openxmlformats.org/presentationml/2006/ole">
            <p:oleObj spid="_x0000_s57346" name="Equation" r:id="rId3" imgW="533400" imgH="2159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6765" y="4023173"/>
            <a:ext cx="79869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Parameters:                              ,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J/ψ</a:t>
            </a:r>
            <a:r>
              <a:rPr lang="en-US" sz="1600" dirty="0" smtClean="0"/>
              <a:t>=3.096 </a:t>
            </a:r>
            <a:r>
              <a:rPr lang="en-US" sz="1600" dirty="0" err="1" smtClean="0"/>
              <a:t>GeV</a:t>
            </a:r>
            <a:r>
              <a:rPr lang="en-US" sz="1600" dirty="0" smtClean="0"/>
              <a:t>, BR(J</a:t>
            </a:r>
            <a:r>
              <a:rPr lang="en-US" sz="1600" dirty="0" smtClean="0"/>
              <a:t>/ψ-&gt; 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</a:t>
            </a:r>
            <a:r>
              <a:rPr lang="en-US" sz="1600" dirty="0" err="1" smtClean="0"/>
              <a:t>μ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)= 0.05935,</a:t>
            </a:r>
            <a:r>
              <a:rPr lang="en-US" sz="1600" dirty="0" smtClean="0"/>
              <a:t> intrinsic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</a:t>
            </a:r>
            <a:r>
              <a:rPr lang="en-US" sz="1600" dirty="0" err="1" smtClean="0"/>
              <a:t>r.m.s</a:t>
            </a:r>
            <a:r>
              <a:rPr lang="en-US" sz="1600" dirty="0" smtClean="0"/>
              <a:t>. </a:t>
            </a:r>
            <a:r>
              <a:rPr lang="en-US" sz="1600" dirty="0" err="1" smtClean="0"/>
              <a:t>σ</a:t>
            </a:r>
            <a:r>
              <a:rPr lang="en-US" sz="1600" dirty="0" smtClean="0"/>
              <a:t>=2 </a:t>
            </a:r>
            <a:r>
              <a:rPr lang="en-US" sz="1600" dirty="0" err="1" smtClean="0"/>
              <a:t>GeV</a:t>
            </a:r>
            <a:r>
              <a:rPr lang="en-US" sz="1600" dirty="0" smtClean="0"/>
              <a:t>, </a:t>
            </a:r>
            <a:r>
              <a:rPr lang="en-US" sz="1600" dirty="0" err="1" smtClean="0"/>
              <a:t>σ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=14.5 </a:t>
            </a:r>
            <a:r>
              <a:rPr lang="en-US" sz="1600" dirty="0" err="1" smtClean="0"/>
              <a:t>mb</a:t>
            </a:r>
            <a:r>
              <a:rPr lang="en-US" sz="1600" dirty="0" smtClean="0"/>
              <a:t> , K=0.064 s/</a:t>
            </a:r>
            <a:r>
              <a:rPr lang="en-US" sz="1600" dirty="0" smtClean="0"/>
              <a:t>m</a:t>
            </a:r>
            <a:r>
              <a:rPr lang="en-US" sz="1600" baseline="30000" dirty="0"/>
              <a:t>2</a:t>
            </a:r>
            <a:r>
              <a:rPr lang="en-US" sz="1600" baseline="-25000" dirty="0" smtClean="0"/>
              <a:t>J/ψ, </a:t>
            </a:r>
            <a:r>
              <a:rPr lang="en-US" sz="1600" dirty="0" err="1" smtClean="0"/>
              <a:t>κ</a:t>
            </a:r>
            <a:r>
              <a:rPr lang="en-US" sz="1600" dirty="0" smtClean="0"/>
              <a:t>=0.6, </a:t>
            </a:r>
            <a:r>
              <a:rPr lang="en-US" sz="1600" dirty="0" err="1" smtClean="0"/>
              <a:t>n</a:t>
            </a:r>
            <a:r>
              <a:rPr lang="en-US" sz="1600" dirty="0" smtClean="0"/>
              <a:t>=2, &lt;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&gt;=4.5 </a:t>
            </a:r>
            <a:r>
              <a:rPr lang="en-US" sz="1600" dirty="0" err="1" smtClean="0"/>
              <a:t>GeV</a:t>
            </a:r>
            <a:r>
              <a:rPr lang="en-US" sz="1600" dirty="0" smtClean="0"/>
              <a:t>,  MSTW2008 NLO </a:t>
            </a:r>
            <a:r>
              <a:rPr lang="en-US" sz="1600" dirty="0" err="1" smtClean="0"/>
              <a:t>pdfs</a:t>
            </a:r>
            <a:endParaRPr lang="en-US" sz="16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89940" y="4013200"/>
          <a:ext cx="1285875" cy="342900"/>
        </p:xfrm>
        <a:graphic>
          <a:graphicData uri="http://schemas.openxmlformats.org/presentationml/2006/ole">
            <p:oleObj spid="_x0000_s57347" name="Equation" r:id="rId4" imgW="1054100" imgH="2794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5196" y="5564944"/>
            <a:ext cx="758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Assumption: 100% detector and reconstruction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Parton  Scattering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51861" y="1661035"/>
            <a:ext cx="7907867" cy="70271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Flux of incoming </a:t>
            </a:r>
            <a:r>
              <a:rPr lang="en-US" dirty="0" err="1" smtClean="0">
                <a:solidFill>
                  <a:schemeClr val="tx1"/>
                </a:solidFill>
              </a:rPr>
              <a:t>partons</a:t>
            </a:r>
            <a:r>
              <a:rPr lang="en-US" dirty="0" smtClean="0">
                <a:solidFill>
                  <a:schemeClr val="tx1"/>
                </a:solidFill>
              </a:rPr>
              <a:t> grows with collision energy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⇒ increased probability of having more than one </a:t>
            </a:r>
            <a:r>
              <a:rPr lang="en-US" dirty="0" err="1" smtClean="0">
                <a:solidFill>
                  <a:schemeClr val="tx1"/>
                </a:solidFill>
              </a:rPr>
              <a:t>parton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pair scattering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01518" y="2430381"/>
            <a:ext cx="5511475" cy="58762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events with Multiple Parton Interactions (MPI) expected at the LHC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62490" y="3069470"/>
            <a:ext cx="7741883" cy="353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Theoretical description unsatisfactory (though a lot of recent progress!)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1019249" y="4834077"/>
            <a:ext cx="2623313" cy="601615"/>
          </a:xfrm>
          <a:prstGeom prst="rightArrow">
            <a:avLst>
              <a:gd name="adj1" fmla="val 50000"/>
              <a:gd name="adj2" fmla="val 6125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</a:t>
            </a:r>
            <a:r>
              <a:rPr lang="en-US" baseline="-25000" dirty="0" err="1" smtClean="0">
                <a:solidFill>
                  <a:srgbClr val="000000"/>
                </a:solidFill>
              </a:rPr>
              <a:t>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968450" y="4174471"/>
            <a:ext cx="2623313" cy="65959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Multiplicity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5406" y="5301986"/>
            <a:ext cx="11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63293" y="5301986"/>
            <a:ext cx="11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</a:t>
            </a:r>
            <a:endParaRPr lang="en-US" dirty="0"/>
          </a:p>
        </p:txBody>
      </p:sp>
      <p:sp>
        <p:nvSpPr>
          <p:cNvPr id="53" name="Right Brace 52"/>
          <p:cNvSpPr/>
          <p:nvPr/>
        </p:nvSpPr>
        <p:spPr>
          <a:xfrm>
            <a:off x="4052500" y="3642671"/>
            <a:ext cx="289601" cy="250412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511432" y="4319558"/>
            <a:ext cx="4301562" cy="2034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legitimate to use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perturbative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methods for description of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multiparton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scattering at high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4025" marR="0" lvl="0" indent="-45402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on correlations, multi-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parton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 functions, validation of the MPI models in MC generators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4511431" y="3642671"/>
            <a:ext cx="4301562" cy="626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Testground</a:t>
            </a:r>
            <a:r>
              <a:rPr lang="en-US" dirty="0" smtClean="0"/>
              <a:t>: Double Parton Scattering (DPS)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Leptonic</a:t>
            </a:r>
            <a:r>
              <a:rPr lang="en-US" dirty="0" smtClean="0"/>
              <a:t> Final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947330"/>
            <a:ext cx="3931920" cy="4348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“Standard candles” at the LHC</a:t>
            </a:r>
          </a:p>
          <a:p>
            <a:pPr lvl="1"/>
            <a:r>
              <a:rPr lang="en-US" sz="1800" dirty="0" smtClean="0"/>
              <a:t>clean experimental signatures in the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environment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Single Parton Scattering (SPS) processes well-known theoretically </a:t>
            </a:r>
          </a:p>
          <a:p>
            <a:r>
              <a:rPr lang="en-US" sz="1800" dirty="0" smtClean="0"/>
              <a:t>Complementary information to other processes: different scales and initial state </a:t>
            </a:r>
            <a:r>
              <a:rPr lang="en-US" sz="1800" dirty="0" err="1" smtClean="0"/>
              <a:t>partons</a:t>
            </a:r>
            <a:endParaRPr lang="en-US" sz="1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8876" y="3123496"/>
            <a:ext cx="3575922" cy="7711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DPS </a:t>
            </a:r>
            <a:r>
              <a:rPr lang="en-US" dirty="0" smtClean="0"/>
              <a:t>processes characterized by small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small Q</a:t>
            </a:r>
            <a:r>
              <a:rPr lang="en-US" baseline="30000" dirty="0" smtClean="0"/>
              <a:t>2</a:t>
            </a:r>
            <a:r>
              <a:rPr lang="en-US" dirty="0" smtClean="0"/>
              <a:t> : challenge for jet physics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2613" y="1761067"/>
            <a:ext cx="3931920" cy="434816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Leptonic</a:t>
            </a:r>
            <a:r>
              <a:rPr lang="en-US" dirty="0" smtClean="0"/>
              <a:t> Final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947330"/>
            <a:ext cx="3931920" cy="43481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“Standard candles” at the LHC</a:t>
            </a:r>
          </a:p>
          <a:p>
            <a:pPr lvl="1"/>
            <a:r>
              <a:rPr lang="en-US" sz="1800" dirty="0" smtClean="0"/>
              <a:t>clean experimental signatures in the </a:t>
            </a:r>
            <a:r>
              <a:rPr lang="en-US" sz="1800" dirty="0" err="1" smtClean="0"/>
              <a:t>hadronic</a:t>
            </a:r>
            <a:r>
              <a:rPr lang="en-US" sz="1800" dirty="0" smtClean="0"/>
              <a:t> environment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Single Parton Scattering (SPS) processes well-known theoretically </a:t>
            </a:r>
          </a:p>
          <a:p>
            <a:r>
              <a:rPr lang="en-US" sz="1800" dirty="0" smtClean="0"/>
              <a:t>Complementary information to other processes: different scales and initial state </a:t>
            </a:r>
            <a:r>
              <a:rPr lang="en-US" sz="1800" dirty="0" err="1" smtClean="0"/>
              <a:t>partons</a:t>
            </a:r>
            <a:endParaRPr lang="en-US" sz="18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8876" y="3123496"/>
            <a:ext cx="3575922" cy="7711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DPS </a:t>
            </a:r>
            <a:r>
              <a:rPr lang="en-US" dirty="0" smtClean="0"/>
              <a:t>processes characterized by small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, small Q</a:t>
            </a:r>
            <a:r>
              <a:rPr lang="en-US" baseline="30000" dirty="0" smtClean="0"/>
              <a:t>2</a:t>
            </a:r>
            <a:r>
              <a:rPr lang="en-US" dirty="0" smtClean="0"/>
              <a:t> : challenge for jet physics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10792" y="1913464"/>
            <a:ext cx="3738802" cy="314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4025" indent="-454025" defTabSz="914400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literature for</a:t>
            </a:r>
          </a:p>
          <a:p>
            <a:pPr marL="911225" lvl="1" indent="-454025" defTabSz="914400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Double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Drell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-Yan (DDY) </a:t>
            </a:r>
            <a:r>
              <a:rPr lang="en-US" i="1" dirty="0" smtClean="0">
                <a:solidFill>
                  <a:srgbClr val="660066"/>
                </a:solidFill>
              </a:rPr>
              <a:t>[Goebel, </a:t>
            </a:r>
            <a:r>
              <a:rPr lang="en-US" i="1" dirty="0" err="1" smtClean="0">
                <a:solidFill>
                  <a:srgbClr val="660066"/>
                </a:solidFill>
              </a:rPr>
              <a:t>Halzen</a:t>
            </a:r>
            <a:r>
              <a:rPr lang="en-US" i="1" dirty="0" smtClean="0">
                <a:solidFill>
                  <a:srgbClr val="660066"/>
                </a:solidFill>
              </a:rPr>
              <a:t>, Scott’80][Halzen,Hoyer, Stirling’87]</a:t>
            </a:r>
          </a:p>
          <a:p>
            <a:pPr marL="911225" lvl="1" indent="-454025" defTabSz="914400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</a:pPr>
            <a:r>
              <a:rPr kumimoji="0" lang="en-US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Same-sign W production 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[AK, Stirling’00] [</a:t>
            </a:r>
            <a:r>
              <a:rPr kumimoji="0" lang="en-US" b="0" i="1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Cattaruzza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Del </a:t>
            </a:r>
            <a:r>
              <a:rPr kumimoji="0" lang="en-US" b="0" i="1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Fabro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Treleani’05] [Maina’09] [Gaunt, </a:t>
            </a:r>
            <a:r>
              <a:rPr kumimoji="0" lang="en-US" b="0" i="1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</a:t>
            </a:r>
            <a:r>
              <a:rPr kumimoji="0" lang="en-US" b="0" i="1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AK, Stirling’10]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2613" y="1761067"/>
            <a:ext cx="3931920" cy="4348163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90928" y="1769378"/>
            <a:ext cx="3931920" cy="329368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7861" y="5181598"/>
            <a:ext cx="3931920" cy="12324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Here:</a:t>
            </a:r>
          </a:p>
          <a:p>
            <a:pPr algn="ctr"/>
            <a:r>
              <a:rPr lang="en-US" dirty="0" smtClean="0"/>
              <a:t> four </a:t>
            </a:r>
            <a:r>
              <a:rPr lang="en-US" dirty="0" err="1" smtClean="0"/>
              <a:t>muon</a:t>
            </a:r>
            <a:r>
              <a:rPr lang="en-US" dirty="0" smtClean="0"/>
              <a:t> final states 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</a:rPr>
              <a:t>μ</a:t>
            </a:r>
            <a:r>
              <a:rPr lang="en-US" b="1" baseline="30000" dirty="0" smtClean="0">
                <a:solidFill>
                  <a:schemeClr val="bg1"/>
                </a:solidFill>
              </a:rPr>
              <a:t>+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μ</a:t>
            </a:r>
            <a:r>
              <a:rPr lang="en-US" b="1" baseline="30000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μ</a:t>
            </a:r>
            <a:r>
              <a:rPr lang="en-US" b="1" baseline="30000" dirty="0" err="1" smtClean="0">
                <a:solidFill>
                  <a:schemeClr val="bg1"/>
                </a:solidFill>
              </a:rPr>
              <a:t>+</a:t>
            </a:r>
            <a:r>
              <a:rPr lang="en-US" b="1" dirty="0" err="1" smtClean="0">
                <a:solidFill>
                  <a:schemeClr val="bg1"/>
                </a:solidFill>
              </a:rPr>
              <a:t>μ</a:t>
            </a:r>
            <a:r>
              <a:rPr lang="en-US" b="1" baseline="30000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 , either though double </a:t>
            </a:r>
            <a:r>
              <a:rPr lang="en-US" b="1" dirty="0" err="1" smtClean="0">
                <a:solidFill>
                  <a:schemeClr val="bg1"/>
                </a:solidFill>
              </a:rPr>
              <a:t>Drell</a:t>
            </a:r>
            <a:r>
              <a:rPr lang="en-US" b="1" dirty="0" smtClean="0">
                <a:solidFill>
                  <a:schemeClr val="bg1"/>
                </a:solidFill>
              </a:rPr>
              <a:t>-Yan or double J/ψ resonance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DPS Framework 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821202" y="4627717"/>
            <a:ext cx="1800956" cy="1265612"/>
            <a:chOff x="1129148" y="2317902"/>
            <a:chExt cx="1800956" cy="1265612"/>
          </a:xfrm>
        </p:grpSpPr>
        <p:cxnSp>
          <p:nvCxnSpPr>
            <p:cNvPr id="23" name="Gerade Verbindung 24"/>
            <p:cNvCxnSpPr>
              <a:stCxn id="36" idx="3"/>
            </p:cNvCxnSpPr>
            <p:nvPr/>
          </p:nvCxnSpPr>
          <p:spPr>
            <a:xfrm rot="5400000">
              <a:off x="1778348" y="2990187"/>
              <a:ext cx="104464" cy="53913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5"/>
            <p:cNvCxnSpPr>
              <a:stCxn id="35" idx="3"/>
            </p:cNvCxnSpPr>
            <p:nvPr/>
          </p:nvCxnSpPr>
          <p:spPr>
            <a:xfrm rot="5400000">
              <a:off x="1587178" y="2722549"/>
              <a:ext cx="486804" cy="53913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12"/>
            <p:cNvCxnSpPr>
              <a:stCxn id="36" idx="1"/>
            </p:cNvCxnSpPr>
            <p:nvPr/>
          </p:nvCxnSpPr>
          <p:spPr>
            <a:xfrm rot="16200000" flipV="1">
              <a:off x="1568061" y="2540258"/>
              <a:ext cx="525038" cy="53913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8"/>
            <p:cNvCxnSpPr>
              <a:stCxn id="35" idx="1"/>
            </p:cNvCxnSpPr>
            <p:nvPr/>
          </p:nvCxnSpPr>
          <p:spPr>
            <a:xfrm rot="16200000" flipV="1">
              <a:off x="1759231" y="2272620"/>
              <a:ext cx="142698" cy="53913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6"/>
            <p:cNvCxnSpPr/>
            <p:nvPr/>
          </p:nvCxnSpPr>
          <p:spPr>
            <a:xfrm rot="10800000">
              <a:off x="1129148" y="2422409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7"/>
            <p:cNvCxnSpPr/>
            <p:nvPr/>
          </p:nvCxnSpPr>
          <p:spPr>
            <a:xfrm rot="10800000">
              <a:off x="1129148" y="2503975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8"/>
            <p:cNvCxnSpPr/>
            <p:nvPr/>
          </p:nvCxnSpPr>
          <p:spPr>
            <a:xfrm rot="10800000">
              <a:off x="1129148" y="2585540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9"/>
            <p:cNvCxnSpPr/>
            <p:nvPr/>
          </p:nvCxnSpPr>
          <p:spPr>
            <a:xfrm rot="10800000">
              <a:off x="1129148" y="3197284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0"/>
            <p:cNvCxnSpPr/>
            <p:nvPr/>
          </p:nvCxnSpPr>
          <p:spPr>
            <a:xfrm rot="10800000">
              <a:off x="1129148" y="3278849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1"/>
            <p:cNvCxnSpPr/>
            <p:nvPr/>
          </p:nvCxnSpPr>
          <p:spPr>
            <a:xfrm rot="10800000">
              <a:off x="1129148" y="3360414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"/>
            <p:cNvSpPr/>
            <p:nvPr/>
          </p:nvSpPr>
          <p:spPr>
            <a:xfrm>
              <a:off x="1482492" y="2317902"/>
              <a:ext cx="157042" cy="382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34" name="Ellipse 4"/>
            <p:cNvSpPr/>
            <p:nvPr/>
          </p:nvSpPr>
          <p:spPr>
            <a:xfrm>
              <a:off x="1482492" y="3082582"/>
              <a:ext cx="157042" cy="38234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35" name="Ellipse 14"/>
            <p:cNvSpPr/>
            <p:nvPr/>
          </p:nvSpPr>
          <p:spPr>
            <a:xfrm>
              <a:off x="2071399" y="2585540"/>
              <a:ext cx="196302" cy="191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36" name="Ellipse 15"/>
            <p:cNvSpPr/>
            <p:nvPr/>
          </p:nvSpPr>
          <p:spPr>
            <a:xfrm>
              <a:off x="2071399" y="3044348"/>
              <a:ext cx="196302" cy="191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cxnSp>
          <p:nvCxnSpPr>
            <p:cNvPr id="37" name="Gerade Verbindung 30"/>
            <p:cNvCxnSpPr/>
            <p:nvPr/>
          </p:nvCxnSpPr>
          <p:spPr>
            <a:xfrm rot="10800000">
              <a:off x="2268643" y="2681584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1"/>
            <p:cNvCxnSpPr/>
            <p:nvPr/>
          </p:nvCxnSpPr>
          <p:spPr>
            <a:xfrm rot="10800000">
              <a:off x="2266759" y="3145867"/>
              <a:ext cx="43186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95"/>
            <p:cNvSpPr txBox="1"/>
            <p:nvPr/>
          </p:nvSpPr>
          <p:spPr>
            <a:xfrm>
              <a:off x="2733802" y="2506294"/>
              <a:ext cx="196302" cy="1077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chemeClr val="bg1">
                      <a:lumMod val="50000"/>
                    </a:schemeClr>
                  </a:solidFill>
                </a:rPr>
                <a:t>A</a:t>
              </a:r>
            </a:p>
            <a:p>
              <a:r>
                <a:rPr lang="de-DE" sz="1600" dirty="0" smtClean="0">
                  <a:solidFill>
                    <a:schemeClr val="bg1">
                      <a:lumMod val="50000"/>
                    </a:schemeClr>
                  </a:solidFill>
                </a:rPr>
                <a:t>B</a:t>
              </a:r>
              <a:endParaRPr lang="de-DE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5" name="Pictur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4163" y="2032000"/>
            <a:ext cx="8394700" cy="558800"/>
          </a:xfrm>
          <a:prstGeom prst="rect">
            <a:avLst/>
          </a:prstGeom>
        </p:spPr>
      </p:pic>
      <p:sp>
        <p:nvSpPr>
          <p:cNvPr id="46" name="Down Arrow 45"/>
          <p:cNvSpPr/>
          <p:nvPr/>
        </p:nvSpPr>
        <p:spPr>
          <a:xfrm>
            <a:off x="4334933" y="2692403"/>
            <a:ext cx="304800" cy="6201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7066" y="3530596"/>
            <a:ext cx="8655050" cy="558800"/>
          </a:xfrm>
          <a:prstGeom prst="rect">
            <a:avLst/>
          </a:prstGeom>
        </p:spPr>
      </p:pic>
      <p:sp>
        <p:nvSpPr>
          <p:cNvPr id="48" name="Down Arrow 47"/>
          <p:cNvSpPr/>
          <p:nvPr/>
        </p:nvSpPr>
        <p:spPr>
          <a:xfrm>
            <a:off x="4334936" y="4627717"/>
            <a:ext cx="304800" cy="6201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92450" y="3910013"/>
            <a:ext cx="2451100" cy="546100"/>
          </a:xfrm>
          <a:prstGeom prst="rect">
            <a:avLst/>
          </a:prstGeom>
        </p:spPr>
      </p:pic>
      <p:pic>
        <p:nvPicPr>
          <p:cNvPr id="50" name="Pictur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83000" y="5721350"/>
            <a:ext cx="1574800" cy="4445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588941" y="2760135"/>
            <a:ext cx="39137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Assuming longitudinal-transverse separation</a:t>
            </a:r>
          </a:p>
          <a:p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4622807" y="4663063"/>
            <a:ext cx="39137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Assuming factorized double distributions</a:t>
            </a:r>
          </a:p>
          <a:p>
            <a:endParaRPr lang="en-US" sz="1600" dirty="0"/>
          </a:p>
        </p:txBody>
      </p:sp>
      <p:pic>
        <p:nvPicPr>
          <p:cNvPr id="53" name="Picture 5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257800" y="5007730"/>
            <a:ext cx="2489200" cy="228600"/>
          </a:xfrm>
          <a:prstGeom prst="rect">
            <a:avLst/>
          </a:prstGeom>
        </p:spPr>
      </p:pic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55" name="Date Placeholder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DPS </a:t>
            </a:r>
            <a:r>
              <a:rPr lang="en-US" dirty="0" err="1" smtClean="0"/>
              <a:t>vs</a:t>
            </a:r>
            <a:r>
              <a:rPr lang="en-US" dirty="0" smtClean="0"/>
              <a:t> 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60" y="1735512"/>
            <a:ext cx="8323562" cy="1041555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 smtClean="0"/>
              <a:t>At LO, both DPS and SPS processes of </a:t>
            </a:r>
            <a:r>
              <a:rPr lang="en-US" sz="1946" i="1" dirty="0" smtClean="0"/>
              <a:t>O(α</a:t>
            </a:r>
            <a:r>
              <a:rPr lang="en-US" sz="1946" i="1" baseline="30000" dirty="0" smtClean="0"/>
              <a:t>4</a:t>
            </a:r>
            <a:r>
              <a:rPr lang="en-US" sz="1946" i="1" dirty="0" smtClean="0"/>
              <a:t>) </a:t>
            </a:r>
            <a:r>
              <a:rPr lang="en-US" sz="1946" dirty="0" smtClean="0"/>
              <a:t>→ cf. same-sign W production where SPS suppressed by </a:t>
            </a:r>
            <a:r>
              <a:rPr lang="en-US" sz="1946" i="1" dirty="0" smtClean="0"/>
              <a:t>α</a:t>
            </a:r>
            <a:r>
              <a:rPr lang="en-US" sz="1946" i="1" baseline="30000" dirty="0" smtClean="0"/>
              <a:t>2</a:t>
            </a:r>
            <a:r>
              <a:rPr lang="en-US" sz="1946" i="1" dirty="0" smtClean="0"/>
              <a:t> or α</a:t>
            </a:r>
            <a:r>
              <a:rPr lang="en-US" sz="1946" i="1" baseline="-25000" dirty="0" smtClean="0"/>
              <a:t>s</a:t>
            </a:r>
            <a:r>
              <a:rPr lang="en-US" sz="1946" i="1" baseline="30000" dirty="0" smtClean="0"/>
              <a:t>2 </a:t>
            </a:r>
            <a:r>
              <a:rPr lang="en-US" sz="1730" i="1" dirty="0" smtClean="0">
                <a:solidFill>
                  <a:srgbClr val="660066"/>
                </a:solidFill>
              </a:rPr>
              <a:t>[</a:t>
            </a:r>
            <a:r>
              <a:rPr lang="en-US" sz="1730" i="1" dirty="0" smtClean="0">
                <a:solidFill>
                  <a:srgbClr val="660066"/>
                </a:solidFill>
              </a:rPr>
              <a:t>AK, Stirling’00]</a:t>
            </a:r>
            <a:r>
              <a:rPr lang="en-US" sz="1730" i="1" dirty="0" smtClean="0">
                <a:solidFill>
                  <a:srgbClr val="660066"/>
                </a:solidFill>
              </a:rPr>
              <a:t> [Gaunt, </a:t>
            </a:r>
            <a:r>
              <a:rPr lang="en-US" sz="1730" i="1" dirty="0" err="1" smtClean="0">
                <a:solidFill>
                  <a:srgbClr val="660066"/>
                </a:solidFill>
              </a:rPr>
              <a:t>Kom</a:t>
            </a:r>
            <a:r>
              <a:rPr lang="en-US" sz="1730" i="1" dirty="0" smtClean="0">
                <a:solidFill>
                  <a:srgbClr val="660066"/>
                </a:solidFill>
              </a:rPr>
              <a:t>, AK, Stirling’10] </a:t>
            </a:r>
            <a:endParaRPr lang="en-US" sz="1730" i="1" baseline="30000" dirty="0" smtClean="0"/>
          </a:p>
          <a:p>
            <a:r>
              <a:rPr lang="en-US" sz="1946" dirty="0" smtClean="0"/>
              <a:t>Need to enhance DPS rate by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95" y="4694026"/>
            <a:ext cx="36258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good </a:t>
            </a:r>
            <a:r>
              <a:rPr lang="en-US" dirty="0" err="1" smtClean="0"/>
              <a:t>muon</a:t>
            </a:r>
            <a:r>
              <a:rPr lang="en-US" dirty="0" smtClean="0"/>
              <a:t> identification</a:t>
            </a:r>
          </a:p>
          <a:p>
            <a:r>
              <a:rPr lang="en-US" dirty="0" smtClean="0"/>
              <a:t>in the low mass region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excellent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acceptance, down to 1 </a:t>
            </a:r>
            <a:r>
              <a:rPr lang="en-US" dirty="0" err="1" smtClean="0"/>
              <a:t>GeV</a:t>
            </a:r>
            <a:r>
              <a:rPr lang="en-US" baseline="-2500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62" y="4193441"/>
            <a:ext cx="823184" cy="613273"/>
          </a:xfrm>
          <a:prstGeom prst="rect">
            <a:avLst/>
          </a:prstGeom>
        </p:spPr>
      </p:pic>
      <p:sp>
        <p:nvSpPr>
          <p:cNvPr id="88" name="Rounded Rectangle 87"/>
          <p:cNvSpPr/>
          <p:nvPr/>
        </p:nvSpPr>
        <p:spPr>
          <a:xfrm>
            <a:off x="811627" y="2922710"/>
            <a:ext cx="3183054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including regimes where DPS gives large contributions</a:t>
            </a:r>
            <a:endParaRPr lang="en-US" dirty="0"/>
          </a:p>
        </p:txBody>
      </p:sp>
      <p:sp>
        <p:nvSpPr>
          <p:cNvPr id="89" name="Down Arrow 88"/>
          <p:cNvSpPr/>
          <p:nvPr/>
        </p:nvSpPr>
        <p:spPr>
          <a:xfrm flipH="1">
            <a:off x="2238582" y="3763773"/>
            <a:ext cx="149014" cy="2593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07" name="Date Placeholder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MPI@LHC 2011, DESY Hamburg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/>
          <p:cNvCxnSpPr/>
          <p:nvPr/>
        </p:nvCxnSpPr>
        <p:spPr>
          <a:xfrm rot="5400000">
            <a:off x="6450185" y="5080761"/>
            <a:ext cx="730503" cy="581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6533801" y="4466956"/>
            <a:ext cx="671778" cy="612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V="1">
            <a:off x="6359186" y="4359941"/>
            <a:ext cx="553246" cy="45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6200000" flipH="1">
            <a:off x="6769555" y="4845829"/>
            <a:ext cx="494505" cy="406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Parallelogram 45"/>
          <p:cNvSpPr/>
          <p:nvPr/>
        </p:nvSpPr>
        <p:spPr>
          <a:xfrm rot="20513091">
            <a:off x="5787129" y="3971198"/>
            <a:ext cx="2099734" cy="1727200"/>
          </a:xfrm>
          <a:prstGeom prst="parallelogram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DPS </a:t>
            </a:r>
            <a:r>
              <a:rPr lang="en-US" dirty="0" err="1" smtClean="0"/>
              <a:t>vs</a:t>
            </a:r>
            <a:r>
              <a:rPr lang="en-US" dirty="0" smtClean="0"/>
              <a:t> 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560" y="1735512"/>
            <a:ext cx="8323562" cy="1041555"/>
          </a:xfrm>
        </p:spPr>
        <p:txBody>
          <a:bodyPr>
            <a:normAutofit fontScale="92500" lnSpcReduction="20000"/>
          </a:bodyPr>
          <a:lstStyle/>
          <a:p>
            <a:r>
              <a:rPr lang="en-US" sz="1946" dirty="0" smtClean="0"/>
              <a:t>At LO, both DPS and SPS DDY processes of </a:t>
            </a:r>
            <a:r>
              <a:rPr lang="en-US" sz="1946" i="1" dirty="0" smtClean="0"/>
              <a:t>O(α</a:t>
            </a:r>
            <a:r>
              <a:rPr lang="en-US" sz="1946" i="1" baseline="30000" dirty="0" smtClean="0"/>
              <a:t>4</a:t>
            </a:r>
            <a:r>
              <a:rPr lang="en-US" sz="1946" i="1" dirty="0" smtClean="0"/>
              <a:t>) </a:t>
            </a:r>
            <a:r>
              <a:rPr lang="en-US" sz="1946" dirty="0" smtClean="0"/>
              <a:t>→ cf. same-sign W production where SPS suppressed by </a:t>
            </a:r>
            <a:r>
              <a:rPr lang="en-US" sz="1946" i="1" dirty="0" smtClean="0"/>
              <a:t>α</a:t>
            </a:r>
            <a:r>
              <a:rPr lang="en-US" sz="1946" i="1" baseline="30000" dirty="0" smtClean="0"/>
              <a:t>2</a:t>
            </a:r>
            <a:r>
              <a:rPr lang="en-US" sz="1946" i="1" dirty="0" smtClean="0"/>
              <a:t> or α</a:t>
            </a:r>
            <a:r>
              <a:rPr lang="en-US" sz="1946" i="1" baseline="-25000" dirty="0" smtClean="0"/>
              <a:t>s</a:t>
            </a:r>
            <a:r>
              <a:rPr lang="en-US" sz="1946" i="1" baseline="30000" dirty="0" smtClean="0"/>
              <a:t>2 </a:t>
            </a:r>
            <a:r>
              <a:rPr lang="en-US" sz="1730" i="1" dirty="0" smtClean="0">
                <a:solidFill>
                  <a:srgbClr val="660066"/>
                </a:solidFill>
              </a:rPr>
              <a:t>[</a:t>
            </a:r>
            <a:r>
              <a:rPr lang="en-US" sz="1730" i="1" dirty="0" smtClean="0">
                <a:solidFill>
                  <a:srgbClr val="660066"/>
                </a:solidFill>
              </a:rPr>
              <a:t>AK, Stirling’00]</a:t>
            </a:r>
            <a:r>
              <a:rPr lang="en-US" sz="1730" i="1" dirty="0" smtClean="0">
                <a:solidFill>
                  <a:srgbClr val="660066"/>
                </a:solidFill>
              </a:rPr>
              <a:t> [Gaunt, </a:t>
            </a:r>
            <a:r>
              <a:rPr lang="en-US" sz="1730" i="1" dirty="0" err="1" smtClean="0">
                <a:solidFill>
                  <a:srgbClr val="660066"/>
                </a:solidFill>
              </a:rPr>
              <a:t>Kom</a:t>
            </a:r>
            <a:r>
              <a:rPr lang="en-US" sz="1730" i="1" dirty="0" smtClean="0">
                <a:solidFill>
                  <a:srgbClr val="660066"/>
                </a:solidFill>
              </a:rPr>
              <a:t>, AK, Stirling’10] </a:t>
            </a:r>
            <a:endParaRPr lang="en-US" sz="1730" i="1" baseline="30000" dirty="0" smtClean="0"/>
          </a:p>
          <a:p>
            <a:r>
              <a:rPr lang="en-US" sz="1946" dirty="0" smtClean="0"/>
              <a:t>Need to enhance DPS rate by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642823" y="5773521"/>
            <a:ext cx="2638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Pair-wise balancing</a:t>
            </a:r>
          </a:p>
          <a:p>
            <a:r>
              <a:rPr lang="en-US" dirty="0" smtClean="0"/>
              <a:t>in the transverse plane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55595" y="4694026"/>
            <a:ext cx="36258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dirty="0" smtClean="0"/>
              <a:t> good </a:t>
            </a:r>
            <a:r>
              <a:rPr lang="en-US" dirty="0" err="1" smtClean="0"/>
              <a:t>muon</a:t>
            </a:r>
            <a:r>
              <a:rPr lang="en-US" dirty="0" smtClean="0"/>
              <a:t> identification</a:t>
            </a:r>
          </a:p>
          <a:p>
            <a:r>
              <a:rPr lang="en-US" dirty="0" smtClean="0"/>
              <a:t>in the low mass region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excellent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acceptance, down to 1 </a:t>
            </a:r>
            <a:r>
              <a:rPr lang="en-US" dirty="0" err="1" smtClean="0"/>
              <a:t>GeV</a:t>
            </a:r>
            <a:r>
              <a:rPr lang="en-US" baseline="-2500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62" y="4193441"/>
            <a:ext cx="823184" cy="61327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6857588" y="4839024"/>
            <a:ext cx="1439333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6" idx="1"/>
            <a:endCxn id="46" idx="3"/>
          </p:cNvCxnSpPr>
          <p:nvPr/>
        </p:nvCxnSpPr>
        <p:spPr>
          <a:xfrm rot="16200000" flipH="1">
            <a:off x="5949072" y="4771479"/>
            <a:ext cx="1775848" cy="126638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6" idx="5"/>
            <a:endCxn id="46" idx="2"/>
          </p:cNvCxnSpPr>
          <p:nvPr/>
        </p:nvCxnSpPr>
        <p:spPr>
          <a:xfrm rot="10800000" flipH="1">
            <a:off x="6044366" y="4575495"/>
            <a:ext cx="1585260" cy="518606"/>
          </a:xfrm>
          <a:prstGeom prst="line">
            <a:avLst/>
          </a:prstGeom>
          <a:ln w="254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35187" y="4432624"/>
            <a:ext cx="1422400" cy="40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113867" y="2922708"/>
            <a:ext cx="3183054" cy="64633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studying kinematical properties 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811627" y="2922710"/>
            <a:ext cx="3183054" cy="6463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including regimes where DPS gives large contributions</a:t>
            </a:r>
            <a:endParaRPr lang="en-US" dirty="0"/>
          </a:p>
        </p:txBody>
      </p:sp>
      <p:sp>
        <p:nvSpPr>
          <p:cNvPr id="89" name="Down Arrow 88"/>
          <p:cNvSpPr/>
          <p:nvPr/>
        </p:nvSpPr>
        <p:spPr>
          <a:xfrm flipH="1">
            <a:off x="2238582" y="3763773"/>
            <a:ext cx="149014" cy="2593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07" name="Date Placeholder 1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DDY event simulation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19382" y="3111225"/>
            <a:ext cx="3898055" cy="2764637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Herwig</a:t>
            </a:r>
            <a:r>
              <a:rPr lang="en-US" sz="1800" dirty="0" smtClean="0"/>
              <a:t>++</a:t>
            </a:r>
          </a:p>
          <a:p>
            <a:pPr lvl="1"/>
            <a:r>
              <a:rPr lang="en-US" sz="1800" dirty="0" smtClean="0"/>
              <a:t>t</a:t>
            </a:r>
            <a:r>
              <a:rPr lang="en-US" sz="1800" dirty="0" smtClean="0"/>
              <a:t>wo hard events generated using the built-in multi-</a:t>
            </a:r>
            <a:r>
              <a:rPr lang="en-US" sz="1800" dirty="0" err="1" smtClean="0"/>
              <a:t>parton</a:t>
            </a:r>
            <a:r>
              <a:rPr lang="en-US" sz="1800" dirty="0" smtClean="0"/>
              <a:t> scattering model</a:t>
            </a:r>
          </a:p>
          <a:p>
            <a:pPr lvl="1"/>
            <a:r>
              <a:rPr lang="en-US" sz="1800" dirty="0" smtClean="0"/>
              <a:t>ISR </a:t>
            </a:r>
            <a:r>
              <a:rPr lang="en-US" sz="1800" dirty="0" smtClean="0"/>
              <a:t>included</a:t>
            </a:r>
          </a:p>
          <a:p>
            <a:pPr lvl="1"/>
            <a:r>
              <a:rPr lang="en-US" sz="1800" dirty="0" smtClean="0"/>
              <a:t>intrinsic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smearing for both</a:t>
            </a:r>
            <a:r>
              <a:rPr lang="en-US" sz="1800" i="1" dirty="0" smtClean="0"/>
              <a:t> </a:t>
            </a:r>
            <a:r>
              <a:rPr lang="en-US" sz="1800" dirty="0" smtClean="0"/>
              <a:t>hard processes implemented</a:t>
            </a:r>
            <a:endParaRPr lang="en-US" sz="18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26330" y="3452484"/>
            <a:ext cx="3931920" cy="1492050"/>
          </a:xfrm>
        </p:spPr>
        <p:txBody>
          <a:bodyPr>
            <a:noAutofit/>
          </a:bodyPr>
          <a:lstStyle/>
          <a:p>
            <a:r>
              <a:rPr lang="en-US" sz="1800" dirty="0" smtClean="0"/>
              <a:t>P</a:t>
            </a:r>
            <a:r>
              <a:rPr lang="en-US" sz="1800" dirty="0" smtClean="0"/>
              <a:t>arton level events generated with </a:t>
            </a:r>
            <a:r>
              <a:rPr lang="en-US" sz="1800" dirty="0" err="1" smtClean="0"/>
              <a:t>Madgraph</a:t>
            </a:r>
            <a:r>
              <a:rPr lang="en-US" sz="1800" dirty="0" smtClean="0"/>
              <a:t>, then interfaced to </a:t>
            </a:r>
            <a:r>
              <a:rPr lang="en-US" sz="1800" dirty="0" err="1" smtClean="0"/>
              <a:t>Herwig</a:t>
            </a:r>
            <a:r>
              <a:rPr lang="en-US" sz="1800" dirty="0" smtClean="0"/>
              <a:t>++</a:t>
            </a:r>
          </a:p>
          <a:p>
            <a:pPr lvl="1"/>
            <a:r>
              <a:rPr lang="en-US" sz="1800" dirty="0" smtClean="0"/>
              <a:t>ISR included</a:t>
            </a:r>
          </a:p>
          <a:p>
            <a:pPr lvl="1"/>
            <a:r>
              <a:rPr lang="en-US" sz="1800" dirty="0" smtClean="0"/>
              <a:t>intrinsic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smearing applied</a:t>
            </a:r>
            <a:endParaRPr lang="en-US" sz="1800" dirty="0"/>
          </a:p>
        </p:txBody>
      </p:sp>
      <p:sp>
        <p:nvSpPr>
          <p:cNvPr id="6" name="Rounded Rectangle 5"/>
          <p:cNvSpPr/>
          <p:nvPr/>
        </p:nvSpPr>
        <p:spPr>
          <a:xfrm>
            <a:off x="1126065" y="2605381"/>
            <a:ext cx="1219757" cy="3462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431324" y="2595677"/>
            <a:ext cx="1219757" cy="34621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Kulesza, Double parton scattering with leptonic final states at the LHC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MPI@LHC 2011, DESY Hamburg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85517" y="2985465"/>
            <a:ext cx="3931920" cy="255432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28884" y="2985465"/>
            <a:ext cx="3931920" cy="2554322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406775" y="1835151"/>
          <a:ext cx="2249488" cy="360362"/>
        </p:xfrm>
        <a:graphic>
          <a:graphicData uri="http://schemas.openxmlformats.org/presentationml/2006/ole">
            <p:oleObj spid="_x0000_s38915" name="Equation" r:id="rId3" imgW="1473200" imgH="203200" progId="Equation.3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166534" y="1784352"/>
            <a:ext cx="2878666" cy="49582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3772</TotalTime>
  <Words>2260</Words>
  <Application>Microsoft Macintosh PowerPoint</Application>
  <PresentationFormat>On-screen Show (4:3)</PresentationFormat>
  <Paragraphs>264</Paragraphs>
  <Slides>26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Spectrum</vt:lpstr>
      <vt:lpstr>Microsoft Equation</vt:lpstr>
      <vt:lpstr>Slide 1</vt:lpstr>
      <vt:lpstr>Multiple Parton  Scattering</vt:lpstr>
      <vt:lpstr>Multiple Parton  Scattering</vt:lpstr>
      <vt:lpstr>Leptonic Final States</vt:lpstr>
      <vt:lpstr>Leptonic Final States</vt:lpstr>
      <vt:lpstr>DPS Framework </vt:lpstr>
      <vt:lpstr>DPS vs SPS</vt:lpstr>
      <vt:lpstr>DPS vs SPS</vt:lpstr>
      <vt:lpstr>DDY event simulation</vt:lpstr>
      <vt:lpstr>DDY selection</vt:lpstr>
      <vt:lpstr>DDY rates at the LHCb</vt:lpstr>
      <vt:lpstr>Pair-wise balancing</vt:lpstr>
      <vt:lpstr>DDY kinematical distributions </vt:lpstr>
      <vt:lpstr>Double J/ψ production</vt:lpstr>
      <vt:lpstr>Double J/ψ event simulation</vt:lpstr>
      <vt:lpstr>Double J/ψ event simulation</vt:lpstr>
      <vt:lpstr>Double J/ψ rates at LHCb</vt:lpstr>
      <vt:lpstr>Has DPS been already seen at LHCb?</vt:lpstr>
      <vt:lpstr>Kinematical distributions for double  J/ψ production </vt:lpstr>
      <vt:lpstr>Kinematical distributions for double  J/ψ production ctd. </vt:lpstr>
      <vt:lpstr>Rapidity separation for double J/ψ  </vt:lpstr>
      <vt:lpstr>Summary</vt:lpstr>
      <vt:lpstr>Slide 23</vt:lpstr>
      <vt:lpstr>Rapidity separation for DDY</vt:lpstr>
      <vt:lpstr>Fit to Single J/ψ Production </vt:lpstr>
      <vt:lpstr>Parameters</vt:lpstr>
    </vt:vector>
  </TitlesOfParts>
  <Company>RWTH Aachen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Kulesza</dc:creator>
  <cp:lastModifiedBy>Anna Kulesza</cp:lastModifiedBy>
  <cp:revision>10</cp:revision>
  <dcterms:created xsi:type="dcterms:W3CDTF">2011-11-19T16:45:21Z</dcterms:created>
  <dcterms:modified xsi:type="dcterms:W3CDTF">2011-11-22T07:37:48Z</dcterms:modified>
</cp:coreProperties>
</file>