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7" r:id="rId2"/>
    <p:sldId id="257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17" autoAdjust="0"/>
    <p:restoredTop sz="96327" autoAdjust="0"/>
  </p:normalViewPr>
  <p:slideViewPr>
    <p:cSldViewPr showGuides="1">
      <p:cViewPr varScale="1">
        <p:scale>
          <a:sx n="210" d="100"/>
          <a:sy n="210" d="100"/>
        </p:scale>
        <p:origin x="1720" y="184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09.10.23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09.10.23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9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09.10.2023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40 / 2023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Frank Mayet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Summary</a:t>
            </a:r>
          </a:p>
        </p:txBody>
      </p:sp>
      <p:sp>
        <p:nvSpPr>
          <p:cNvPr id="91" name="Textplatzhalter 7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r>
              <a:rPr dirty="0"/>
              <a:t>Week </a:t>
            </a:r>
            <a:r>
              <a:rPr lang="de-DE" dirty="0"/>
              <a:t>40</a:t>
            </a:r>
            <a:endParaRPr dirty="0"/>
          </a:p>
        </p:txBody>
      </p:sp>
      <p:graphicFrame>
        <p:nvGraphicFramePr>
          <p:cNvPr id="92" name="Tabelle"/>
          <p:cNvGraphicFramePr/>
          <p:nvPr>
            <p:extLst>
              <p:ext uri="{D42A27DB-BD31-4B8C-83A1-F6EECF244321}">
                <p14:modId xmlns:p14="http://schemas.microsoft.com/office/powerpoint/2010/main" val="2944493916"/>
              </p:ext>
            </p:extLst>
          </p:nvPr>
        </p:nvGraphicFramePr>
        <p:xfrm>
          <a:off x="425865" y="1203583"/>
          <a:ext cx="11340670" cy="4914592"/>
        </p:xfrm>
        <a:graphic>
          <a:graphicData uri="http://schemas.openxmlformats.org/drawingml/2006/table">
            <a:tbl>
              <a:tblPr bandRow="1"/>
              <a:tblGrid>
                <a:gridCol w="1931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5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5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0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6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94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0158">
                <a:tc>
                  <a:txBody>
                    <a:bodyPr/>
                    <a:lstStyle/>
                    <a:p>
                      <a:pPr algn="l" defTabSz="914400">
                        <a:defRPr sz="600"/>
                      </a:pPr>
                      <a:endParaRPr sz="500"/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b="1">
                          <a:solidFill>
                            <a:srgbClr val="FFFFFF"/>
                          </a:solidFill>
                        </a:defRPr>
                      </a:pPr>
                      <a:r>
                        <a:rPr lang="en-US" sz="1600" dirty="0"/>
                        <a:t>Monday 2</a:t>
                      </a:r>
                      <a:r>
                        <a:rPr lang="en-US" sz="1600" baseline="31999" dirty="0"/>
                        <a:t>nd</a:t>
                      </a:r>
                      <a:r>
                        <a:rPr lang="en-US" sz="1600" dirty="0"/>
                        <a:t>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August</a:t>
                      </a:r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solidFill>
                            <a:srgbClr val="FFFFFF"/>
                          </a:solidFill>
                        </a:defRPr>
                      </a:pPr>
                      <a:r>
                        <a:rPr sz="1600" dirty="0"/>
                        <a:t>Tuesday </a:t>
                      </a:r>
                      <a:r>
                        <a:rPr lang="de-DE" sz="1600" dirty="0"/>
                        <a:t>3</a:t>
                      </a:r>
                      <a:r>
                        <a:rPr lang="de-DE" sz="1600" baseline="31999" dirty="0"/>
                        <a:t>rd</a:t>
                      </a:r>
                      <a:r>
                        <a:rPr sz="1600" dirty="0"/>
                        <a:t> </a:t>
                      </a:r>
                      <a:br>
                        <a:rPr sz="1600" dirty="0"/>
                      </a:br>
                      <a:r>
                        <a:rPr lang="en-US" sz="1600" dirty="0"/>
                        <a:t>August</a:t>
                      </a:r>
                      <a:endParaRPr sz="1600" dirty="0"/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solidFill>
                            <a:srgbClr val="FFFFFF"/>
                          </a:solidFill>
                        </a:defRPr>
                      </a:pPr>
                      <a:r>
                        <a:rPr sz="1600" dirty="0"/>
                        <a:t>Wednesday </a:t>
                      </a:r>
                      <a:r>
                        <a:rPr lang="de-DE" sz="1600" dirty="0"/>
                        <a:t>4</a:t>
                      </a:r>
                      <a:r>
                        <a:rPr sz="1600" baseline="31999" dirty="0" err="1"/>
                        <a:t>th</a:t>
                      </a:r>
                      <a:r>
                        <a:rPr sz="1600" dirty="0"/>
                        <a:t> </a:t>
                      </a:r>
                      <a:br>
                        <a:rPr sz="1600" dirty="0"/>
                      </a:br>
                      <a:r>
                        <a:rPr lang="en-US" sz="1600" dirty="0"/>
                        <a:t>August</a:t>
                      </a:r>
                      <a:endParaRPr sz="1600" dirty="0"/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solidFill>
                            <a:srgbClr val="FFFFFF"/>
                          </a:solidFill>
                        </a:defRPr>
                      </a:pPr>
                      <a:r>
                        <a:rPr sz="1600" dirty="0"/>
                        <a:t>Thursday </a:t>
                      </a:r>
                      <a:r>
                        <a:rPr lang="de-DE" sz="1600" dirty="0"/>
                        <a:t>5</a:t>
                      </a:r>
                      <a:r>
                        <a:rPr sz="1600" baseline="31999" dirty="0" err="1"/>
                        <a:t>th</a:t>
                      </a:r>
                      <a:r>
                        <a:rPr sz="1600" dirty="0"/>
                        <a:t> </a:t>
                      </a:r>
                      <a:br>
                        <a:rPr sz="1600" dirty="0"/>
                      </a:br>
                      <a:r>
                        <a:rPr lang="en-US" sz="1600" dirty="0"/>
                        <a:t>August</a:t>
                      </a:r>
                      <a:endParaRPr sz="1600" dirty="0"/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solidFill>
                            <a:srgbClr val="FFFFFF"/>
                          </a:solidFill>
                        </a:defRPr>
                      </a:pPr>
                      <a:r>
                        <a:rPr sz="1600" dirty="0"/>
                        <a:t>Friday </a:t>
                      </a:r>
                      <a:r>
                        <a:rPr lang="de-DE" sz="1600" dirty="0"/>
                        <a:t>6</a:t>
                      </a:r>
                      <a:r>
                        <a:rPr sz="1600" baseline="31999" dirty="0" err="1"/>
                        <a:t>th</a:t>
                      </a:r>
                      <a:r>
                        <a:rPr sz="1600" dirty="0"/>
                        <a:t> </a:t>
                      </a:r>
                      <a:br>
                        <a:rPr sz="1600" dirty="0"/>
                      </a:br>
                      <a:r>
                        <a:rPr lang="en-US" sz="1600" dirty="0"/>
                        <a:t>August</a:t>
                      </a:r>
                      <a:endParaRPr sz="1600" dirty="0"/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723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000" b="1" noProof="0" dirty="0"/>
                        <a:t>Achievements</a:t>
                      </a:r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508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CBDFF3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Tunnel open for maintenance day</a:t>
                      </a:r>
                    </a:p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Work on the ACHIP laser setup in the tunnel (alignment and “beam health check” + upgrade of the DLA observation cam setup and its server)</a:t>
                      </a:r>
                    </a:p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Machine ramped up in the afternoon – RF phases optimized for ACHIP (ballistic WP)</a:t>
                      </a:r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CBDFF3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ACHIP WP established</a:t>
                      </a:r>
                    </a:p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DLA transmission achieved</a:t>
                      </a:r>
                    </a:p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First rough timing scan with the electrons </a:t>
                      </a:r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508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CBDFF3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Spatial alignment of electrons and laser</a:t>
                      </a:r>
                    </a:p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Timing scans</a:t>
                      </a:r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508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CBDFF3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Modulation / t</a:t>
                      </a:r>
                      <a:r>
                        <a:rPr lang="en-US" sz="1000" baseline="-25000" noProof="0" dirty="0"/>
                        <a:t>0</a:t>
                      </a:r>
                      <a:r>
                        <a:rPr lang="en-US" sz="1000" noProof="0" dirty="0"/>
                        <a:t> found</a:t>
                      </a:r>
                      <a:endParaRPr lang="en-US" sz="1000" i="0" baseline="0" noProof="0" dirty="0">
                        <a:sym typeface="Wingdings"/>
                      </a:endParaRPr>
                    </a:p>
                    <a:p>
                      <a:pPr marL="120315" indent="-120315" algn="l">
                        <a:buSzPct val="100000"/>
                        <a:buChar char="•"/>
                      </a:pPr>
                      <a:endParaRPr lang="en-US" sz="1000" noProof="0" dirty="0"/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508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CBDFF3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PolariX and Gun conditioning </a:t>
                      </a:r>
                      <a:br>
                        <a:rPr lang="en-US" sz="1000" noProof="0" dirty="0"/>
                      </a:br>
                      <a:r>
                        <a:rPr lang="en-US" sz="1000" noProof="0" dirty="0"/>
                        <a:t>(PolariX now at 1.1 MW stable and up to 1.2 MW)</a:t>
                      </a:r>
                    </a:p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i="0" noProof="0" dirty="0"/>
                        <a:t>SH.D1 calibration images taken (processing on-going)</a:t>
                      </a:r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508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CBD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41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000" b="1" noProof="0" dirty="0"/>
                        <a:t>Difficulties</a:t>
                      </a:r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endParaRPr lang="en-US" sz="1000" noProof="0" dirty="0"/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endParaRPr lang="en-US" sz="1000" noProof="0" dirty="0"/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baseline="0" noProof="0" dirty="0"/>
                        <a:t>No modulation / t</a:t>
                      </a:r>
                      <a:r>
                        <a:rPr lang="en-US" sz="1000" baseline="-25000" noProof="0" dirty="0"/>
                        <a:t>0</a:t>
                      </a:r>
                      <a:r>
                        <a:rPr lang="en-US" sz="1000" baseline="0" noProof="0" dirty="0"/>
                        <a:t> found</a:t>
                      </a:r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TWS2 modulator interlock (waveguide water) – Fixed by MIN</a:t>
                      </a:r>
                    </a:p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ACHIP laser stopped working unexpectedly, it appears the pump laser collimator is damaged again</a:t>
                      </a:r>
                      <a:endParaRPr lang="en-US" sz="1000" i="1" noProof="0" dirty="0"/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endParaRPr lang="en-US" sz="1000" noProof="0" dirty="0"/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7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854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000" b="1" noProof="0" dirty="0"/>
                        <a:t>Notes</a:t>
                      </a:r>
                    </a:p>
                  </a:txBody>
                  <a:tcPr marL="121920" marR="121920" marT="60960" marB="6096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PolariX conditioning running in parallel the whole week (off beam)</a:t>
                      </a:r>
                    </a:p>
                  </a:txBody>
                  <a:tcPr marL="121920" marR="121920" marT="60960" marB="6096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i="1" noProof="0" dirty="0"/>
                        <a:t>Public holiday</a:t>
                      </a:r>
                    </a:p>
                  </a:txBody>
                  <a:tcPr marL="121920" marR="121920" marT="60960" marB="6096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120315" marR="0" indent="-12031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Char char="•"/>
                        <a:tabLst/>
                        <a:defRPr/>
                      </a:pPr>
                      <a:endParaRPr lang="en-US" sz="1000" noProof="0" dirty="0"/>
                    </a:p>
                  </a:txBody>
                  <a:tcPr marL="121920" marR="121920" marT="60960" marB="6096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endParaRPr lang="en-US" sz="1000" i="1" noProof="0" dirty="0"/>
                    </a:p>
                  </a:txBody>
                  <a:tcPr marL="121920" marR="121920" marT="60960" marB="6096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7F0F9"/>
                    </a:solidFill>
                  </a:tcPr>
                </a:tc>
                <a:tc>
                  <a:txBody>
                    <a:bodyPr/>
                    <a:lstStyle/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Tunnel open in the afternoon for laser safety training</a:t>
                      </a:r>
                    </a:p>
                    <a:p>
                      <a:pPr marL="120315" indent="-120315" algn="l">
                        <a:buSzPct val="100000"/>
                        <a:buChar char="•"/>
                      </a:pPr>
                      <a:r>
                        <a:rPr lang="en-US" sz="1000" noProof="0" dirty="0"/>
                        <a:t>Weekend: PolariX RF signals calibrated by MSK</a:t>
                      </a:r>
                    </a:p>
                  </a:txBody>
                  <a:tcPr marL="121920" marR="121920" marT="60960" marB="6096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7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633A6C3-C068-B876-12C2-0A4F31F9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13508-0F5E-4E45-9490-05C2457D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this week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63E176-DCA9-404B-A7C2-46BAAEDD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09.10.2023</a:t>
            </a:r>
            <a:endParaRPr lang="en-US" noProof="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11E24A-B258-4791-A9AA-654926E7B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Mon</a:t>
            </a:r>
            <a:r>
              <a:rPr lang="en-US" dirty="0"/>
              <a:t>: Tunnel open, work on grounding network</a:t>
            </a:r>
          </a:p>
          <a:p>
            <a:r>
              <a:rPr lang="en-US" b="1" dirty="0"/>
              <a:t>Tue</a:t>
            </a:r>
            <a:r>
              <a:rPr lang="en-US" dirty="0"/>
              <a:t>: </a:t>
            </a:r>
            <a:r>
              <a:rPr lang="en-US" dirty="0" err="1"/>
              <a:t>AutoAcc</a:t>
            </a:r>
            <a:r>
              <a:rPr lang="en-US" dirty="0"/>
              <a:t> (Jan)</a:t>
            </a:r>
          </a:p>
          <a:p>
            <a:r>
              <a:rPr lang="en-US" b="1" dirty="0"/>
              <a:t>Rest of the week</a:t>
            </a:r>
            <a:r>
              <a:rPr lang="en-US" dirty="0"/>
              <a:t>: ACHIP (if the laser is back)</a:t>
            </a:r>
          </a:p>
        </p:txBody>
      </p:sp>
    </p:spTree>
    <p:extLst>
      <p:ext uri="{BB962C8B-B14F-4D97-AF65-F5344CB8AC3E}">
        <p14:creationId xmlns:p14="http://schemas.microsoft.com/office/powerpoint/2010/main" val="198107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635927" y="6596565"/>
            <a:ext cx="153964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de-DE" smtClean="0"/>
              <a:pPr/>
              <a:t>4</a:t>
            </a:fld>
            <a:endParaRPr/>
          </a:p>
        </p:txBody>
      </p:sp>
      <p:sp>
        <p:nvSpPr>
          <p:cNvPr id="188" name="ARES Schedu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ARES Schedule</a:t>
            </a:r>
          </a:p>
        </p:txBody>
      </p:sp>
      <p:sp>
        <p:nvSpPr>
          <p:cNvPr id="189" name="Textplatzhalter 7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r>
              <a:rPr dirty="0"/>
              <a:t>Week </a:t>
            </a:r>
            <a:r>
              <a:rPr lang="de-DE" dirty="0"/>
              <a:t>41</a:t>
            </a:r>
            <a:endParaRPr dirty="0"/>
          </a:p>
        </p:txBody>
      </p:sp>
      <p:pic>
        <p:nvPicPr>
          <p:cNvPr id="191" name="Bild" descr="Bil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898" y="5148954"/>
            <a:ext cx="7442200" cy="609601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25672"/>
              </p:ext>
            </p:extLst>
          </p:nvPr>
        </p:nvGraphicFramePr>
        <p:xfrm>
          <a:off x="1835541" y="1915468"/>
          <a:ext cx="8520914" cy="2514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0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536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Shift Leader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091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09.10.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536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10.10.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536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11.10.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strike="noStrike" dirty="0"/>
                        <a:t>Willi (depends on the ACHIP laser)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536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12.10.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/>
                        <a:t>Frank </a:t>
                      </a:r>
                      <a:r>
                        <a:rPr lang="en-US" sz="1600" i="1" strike="noStrike" dirty="0"/>
                        <a:t>(depends on the ACHIP laser)</a:t>
                      </a:r>
                      <a:endParaRPr lang="en-US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536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13.10.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/>
                        <a:t>Frank, Willi </a:t>
                      </a:r>
                      <a:r>
                        <a:rPr lang="en-US" sz="1600" i="1" strike="noStrike" dirty="0"/>
                        <a:t>(depends on the ACHIP laser)</a:t>
                      </a:r>
                      <a:endParaRPr lang="en-US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301</Words>
  <Application>Microsoft Macintosh PowerPoint</Application>
  <PresentationFormat>Breitbild</PresentationFormat>
  <Paragraphs>52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Arial</vt:lpstr>
      <vt:lpstr>DESY</vt:lpstr>
      <vt:lpstr>ARES Operation Meeting</vt:lpstr>
      <vt:lpstr>Summary</vt:lpstr>
      <vt:lpstr>Schedule this week</vt:lpstr>
      <vt:lpstr>ARES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Microsoft Office User</cp:lastModifiedBy>
  <cp:revision>420</cp:revision>
  <dcterms:created xsi:type="dcterms:W3CDTF">2021-08-09T09:06:11Z</dcterms:created>
  <dcterms:modified xsi:type="dcterms:W3CDTF">2023-10-09T08:16:18Z</dcterms:modified>
</cp:coreProperties>
</file>