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8" r:id="rId2"/>
    <p:sldId id="263" r:id="rId3"/>
    <p:sldId id="279" r:id="rId4"/>
    <p:sldId id="28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0" autoAdjust="0"/>
    <p:restoredTop sz="60261" autoAdjust="0"/>
  </p:normalViewPr>
  <p:slideViewPr>
    <p:cSldViewPr showGuides="1">
      <p:cViewPr varScale="1">
        <p:scale>
          <a:sx n="68" d="100"/>
          <a:sy n="68" d="100"/>
        </p:scale>
        <p:origin x="1746" y="6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57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 can deploy the new backend and it is operational </a:t>
            </a:r>
          </a:p>
          <a:p>
            <a:r>
              <a:rPr lang="en-US" dirty="0"/>
              <a:t>- from now on we will no longer deploy instances with the old backend</a:t>
            </a:r>
          </a:p>
          <a:p>
            <a:r>
              <a:rPr lang="en-US" dirty="0"/>
              <a:t>- simply because we want and need to gain experience with the new backend.</a:t>
            </a:r>
          </a:p>
          <a:p>
            <a:r>
              <a:rPr lang="en-US" dirty="0"/>
              <a:t>- for the moment the new backend has the same functions as the old one, so it is possible to ingest proposal and create datasets.</a:t>
            </a:r>
          </a:p>
          <a:p>
            <a:r>
              <a:rPr lang="en-US" dirty="0"/>
              <a:t>- we will also be working on getting more features up and running</a:t>
            </a:r>
          </a:p>
          <a:p>
            <a:r>
              <a:rPr lang="en-US" dirty="0"/>
              <a:t>- from the point where we have implemented new features and they are working, we will inform you</a:t>
            </a:r>
          </a:p>
          <a:p>
            <a:r>
              <a:rPr lang="en-US" dirty="0"/>
              <a:t>- we will also try to migrate data from the old backend to the new one, but more about that on a later slide.</a:t>
            </a:r>
          </a:p>
          <a:p>
            <a:r>
              <a:rPr lang="en-US" dirty="0"/>
              <a:t>- to give you an overview of the instances</a:t>
            </a:r>
          </a:p>
          <a:p>
            <a:r>
              <a:rPr lang="en-US" dirty="0"/>
              <a:t>- currently we have 4 user instances including 3 with the old backend for example those of flash and p08</a:t>
            </a:r>
          </a:p>
          <a:p>
            <a:r>
              <a:rPr lang="en-US" dirty="0"/>
              <a:t>- and now we have added new instances with the new backend for p08 and flash</a:t>
            </a:r>
          </a:p>
          <a:p>
            <a:r>
              <a:rPr lang="en-US" dirty="0"/>
              <a:t>- All instances are accessible only from the internal network, will not change in the near future</a:t>
            </a:r>
          </a:p>
          <a:p>
            <a:r>
              <a:rPr lang="en-US" dirty="0"/>
              <a:t>- if you have heard this now and don't have an instance yet, but we have caught your interest, feel free to write an email to scicat.service@desy.de.</a:t>
            </a:r>
          </a:p>
          <a:p>
            <a:r>
              <a:rPr lang="en-US" dirty="0"/>
              <a:t>- and if you already have an instance and want to tell us something, please write to this email as well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first question is probably what has changed in the login and the answer is quite simple: actually nothing</a:t>
            </a:r>
          </a:p>
          <a:p>
            <a:r>
              <a:rPr lang="en-US" dirty="0"/>
              <a:t>- the login still works with the functional accounts</a:t>
            </a:r>
          </a:p>
          <a:p>
            <a:r>
              <a:rPr lang="en-US" dirty="0"/>
              <a:t>-- and in the future there is a plan of the developers of </a:t>
            </a:r>
            <a:r>
              <a:rPr lang="en-US" dirty="0" err="1"/>
              <a:t>scicat</a:t>
            </a:r>
            <a:r>
              <a:rPr lang="en-US" dirty="0"/>
              <a:t> to abandon the functional accounts and to hand over the role assignment to the institutes, so that we can assign the necessary permissions to every individual account</a:t>
            </a:r>
          </a:p>
          <a:p>
            <a:r>
              <a:rPr lang="en-US" dirty="0"/>
              <a:t>-- but when exactly this change will come is not known yet</a:t>
            </a:r>
          </a:p>
          <a:p>
            <a:r>
              <a:rPr lang="en-US" dirty="0"/>
              <a:t>- then another way to log in would be via </a:t>
            </a:r>
            <a:r>
              <a:rPr lang="en-US" dirty="0" err="1"/>
              <a:t>keycloak</a:t>
            </a:r>
            <a:r>
              <a:rPr lang="en-US" dirty="0"/>
              <a:t> with the </a:t>
            </a:r>
            <a:r>
              <a:rPr lang="en-US" dirty="0" err="1"/>
              <a:t>desy</a:t>
            </a:r>
            <a:r>
              <a:rPr lang="en-US" dirty="0"/>
              <a:t> account</a:t>
            </a:r>
          </a:p>
          <a:p>
            <a:r>
              <a:rPr lang="en-US" dirty="0"/>
              <a:t>- and the third way would be via the </a:t>
            </a:r>
            <a:r>
              <a:rPr lang="en-US" dirty="0" err="1"/>
              <a:t>helmholtz</a:t>
            </a:r>
            <a:r>
              <a:rPr lang="en-US" dirty="0"/>
              <a:t> </a:t>
            </a:r>
            <a:r>
              <a:rPr lang="en-US" dirty="0" err="1"/>
              <a:t>aai</a:t>
            </a:r>
            <a:endParaRPr lang="en-US" dirty="0"/>
          </a:p>
          <a:p>
            <a:r>
              <a:rPr lang="en-US" dirty="0"/>
              <a:t>- so far everything sounds fine, but at the moment we have a problem when it comes to login via </a:t>
            </a:r>
            <a:r>
              <a:rPr lang="en-US" dirty="0" err="1"/>
              <a:t>keycloak</a:t>
            </a:r>
            <a:endParaRPr lang="en-US" dirty="0"/>
          </a:p>
          <a:p>
            <a:r>
              <a:rPr lang="en-US" dirty="0"/>
              <a:t>- it can happen that when you try to log in, you get an error with the message "unauthorized" or "internal error".</a:t>
            </a:r>
          </a:p>
          <a:p>
            <a:r>
              <a:rPr lang="en-US" dirty="0"/>
              <a:t>- then the current procedure for the user is to simply try the login again</a:t>
            </a:r>
          </a:p>
          <a:p>
            <a:r>
              <a:rPr lang="en-US" dirty="0"/>
              <a:t>- it is also possible that you have to try the login two or three times until you are logged in.</a:t>
            </a:r>
          </a:p>
          <a:p>
            <a:r>
              <a:rPr lang="en-US" dirty="0"/>
              <a:t>- we know that this is not user friendly, but we have not found a solution for the problem yet.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80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</a:t>
            </a:r>
            <a:r>
              <a:rPr lang="en-US" dirty="0"/>
              <a:t>since we have instances that were initially tested with the old backend, we have to do a migration of the database, before we can switch these instances to the new backend</a:t>
            </a:r>
          </a:p>
          <a:p>
            <a:r>
              <a:rPr lang="en-US" dirty="0"/>
              <a:t>- because the database structure has changed</a:t>
            </a:r>
          </a:p>
          <a:p>
            <a:r>
              <a:rPr lang="en-US" dirty="0"/>
              <a:t>- and that's why when we want to switch from the old to the new backend, we have to run scripts on the database to adjust the database structure</a:t>
            </a:r>
          </a:p>
          <a:p>
            <a:r>
              <a:rPr lang="en-US" dirty="0"/>
              <a:t>- this only applies to instances that previously used the old backend</a:t>
            </a:r>
          </a:p>
          <a:p>
            <a:r>
              <a:rPr lang="en-US" dirty="0"/>
              <a:t>- the migration procedure would look like this:</a:t>
            </a:r>
          </a:p>
          <a:p>
            <a:r>
              <a:rPr lang="en-US" dirty="0"/>
              <a:t>1. we would find a suitable date with the responsible persons of the instance</a:t>
            </a:r>
          </a:p>
          <a:p>
            <a:r>
              <a:rPr lang="en-US" dirty="0"/>
              <a:t>1. and then we would announce the migration</a:t>
            </a:r>
          </a:p>
          <a:p>
            <a:r>
              <a:rPr lang="en-US" dirty="0"/>
              <a:t>1. Note here! migration will not be addressed before </a:t>
            </a:r>
            <a:r>
              <a:rPr lang="en-US" dirty="0" err="1"/>
              <a:t>december</a:t>
            </a:r>
            <a:endParaRPr lang="en-US" dirty="0"/>
          </a:p>
          <a:p>
            <a:r>
              <a:rPr lang="en-US" dirty="0"/>
              <a:t>2. then we would make a backup of the database</a:t>
            </a:r>
          </a:p>
          <a:p>
            <a:r>
              <a:rPr lang="en-US" dirty="0"/>
              <a:t>3. after that we would run the migration</a:t>
            </a:r>
          </a:p>
          <a:p>
            <a:r>
              <a:rPr lang="en-US" dirty="0"/>
              <a:t>4. if the migration worked, we would switch the instance to the new backend</a:t>
            </a:r>
          </a:p>
          <a:p>
            <a:r>
              <a:rPr lang="en-US" dirty="0"/>
              <a:t>5. if the migration did not work, we would load the backup and not switch the instance to the new backend</a:t>
            </a:r>
          </a:p>
          <a:p>
            <a:r>
              <a:rPr lang="en-US" dirty="0"/>
              <a:t>6. in the case that the migration did not work, we would collect information about why the migration did not work and pass this information on to the developers</a:t>
            </a:r>
          </a:p>
          <a:p>
            <a:r>
              <a:rPr lang="en-US" dirty="0"/>
              <a:t>- probably now the question came up why don't we fix the migration ourselves</a:t>
            </a:r>
          </a:p>
          <a:p>
            <a:r>
              <a:rPr lang="en-US" dirty="0"/>
              <a:t>- the answer is simply because we don't have the resources for it</a:t>
            </a:r>
          </a:p>
          <a:p>
            <a:r>
              <a:rPr lang="en-US" dirty="0"/>
              <a:t>- and also that is why we cannot guarantee that the data will be migrated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41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Scicat new backend | Noel Barth, 16.10.23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Scicat new backend | Noel Barth, 16.10.23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Scicat new backend | Noel Barth, 16.10.23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Scicat new backend | Noel Barth, 16.10.23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Scicat new backend | Noel Barth, 16.10.23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Scicat new backend | Noel Barth, 16.10.23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Scicat new backend | Noel Barth, 16.10.23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Scicat new backend | Noel Barth, 16.10.23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Scicat new backend | Noel Barth, 16.10.23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Scicat new backend | Noel Barth, 16.10.23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Scicat new backend | Noel Barth, 16.10.23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Scicat new backend | Noel Barth, 16.10.23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Scicat new backend | Noel Barth, 16.10.23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Scicat new backend | Noel Barth, 16.10.23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/>
        </p:blipFill>
        <p:spPr>
          <a:xfrm>
            <a:off x="2" y="1"/>
            <a:ext cx="12191997" cy="3429001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0" dirty="0" err="1">
                <a:effectLst/>
                <a:latin typeface="Roboto" panose="02000000000000000000" pitchFamily="2" charset="0"/>
              </a:rPr>
              <a:t>Scicat</a:t>
            </a:r>
            <a:r>
              <a:rPr lang="en-US" b="1" i="0" dirty="0">
                <a:effectLst/>
                <a:latin typeface="Roboto" panose="02000000000000000000" pitchFamily="2" charset="0"/>
              </a:rPr>
              <a:t> new backend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what to expect?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Noel Barth</a:t>
            </a:r>
          </a:p>
          <a:p>
            <a:r>
              <a:rPr lang="en-US" dirty="0"/>
              <a:t>Hamburg, 16.10.23</a:t>
            </a:r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backend status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instances with new backend</a:t>
            </a:r>
          </a:p>
          <a:p>
            <a:r>
              <a:rPr lang="en-US" dirty="0"/>
              <a:t>New backend functionalities</a:t>
            </a:r>
          </a:p>
          <a:p>
            <a:r>
              <a:rPr lang="en-US" dirty="0"/>
              <a:t>Old backend migration</a:t>
            </a:r>
          </a:p>
          <a:p>
            <a:r>
              <a:rPr lang="en-US" dirty="0"/>
              <a:t>Current instances</a:t>
            </a:r>
          </a:p>
          <a:p>
            <a:r>
              <a:rPr lang="en-US" dirty="0"/>
              <a:t>Reachable from the internal network</a:t>
            </a:r>
          </a:p>
          <a:p>
            <a:r>
              <a:rPr lang="en-US" dirty="0"/>
              <a:t>scicat.service@desy.de</a:t>
            </a:r>
          </a:p>
          <a:p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Scicat new backend | Noel Barth, 16.10.23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D72C3C5-8E9F-478D-A61B-FFB3E7AD0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0C6CE8-A515-4C29-ABB0-013D0C03D061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436059"/>
            <a:ext cx="5616575" cy="29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3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new backend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accounts</a:t>
            </a:r>
          </a:p>
          <a:p>
            <a:pPr lvl="1"/>
            <a:r>
              <a:rPr lang="en-US" dirty="0"/>
              <a:t>Future plan: New approach</a:t>
            </a:r>
          </a:p>
          <a:p>
            <a:r>
              <a:rPr lang="en-US" dirty="0" err="1"/>
              <a:t>Keycloak</a:t>
            </a:r>
            <a:r>
              <a:rPr lang="en-US" dirty="0"/>
              <a:t> with DESY account</a:t>
            </a:r>
          </a:p>
          <a:p>
            <a:r>
              <a:rPr lang="en-US" dirty="0"/>
              <a:t>Helmholtz AAI</a:t>
            </a:r>
          </a:p>
          <a:p>
            <a:r>
              <a:rPr lang="en-US" dirty="0"/>
              <a:t>Current </a:t>
            </a:r>
            <a:r>
              <a:rPr lang="en-US" dirty="0" err="1"/>
              <a:t>Keycloak</a:t>
            </a:r>
            <a:r>
              <a:rPr lang="en-US" dirty="0"/>
              <a:t> problems</a:t>
            </a:r>
          </a:p>
          <a:p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Scicat new backend | Noel Barth, 16.10.23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D72C3C5-8E9F-478D-A61B-FFB3E7AD0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055085E-90BE-46F7-BA4D-A79E010A0780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406525"/>
            <a:ext cx="50101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2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  <a:p>
            <a:pPr lvl="1"/>
            <a:r>
              <a:rPr lang="en-US" dirty="0"/>
              <a:t>Find a suitable date</a:t>
            </a:r>
          </a:p>
          <a:p>
            <a:pPr lvl="1"/>
            <a:r>
              <a:rPr lang="en-US" dirty="0"/>
              <a:t>Backup Data</a:t>
            </a:r>
          </a:p>
          <a:p>
            <a:pPr lvl="1"/>
            <a:r>
              <a:rPr lang="en-US" dirty="0"/>
              <a:t>Running migration Scripts</a:t>
            </a:r>
          </a:p>
          <a:p>
            <a:pPr lvl="1"/>
            <a:r>
              <a:rPr lang="en-US" dirty="0"/>
              <a:t>If successful</a:t>
            </a:r>
          </a:p>
          <a:p>
            <a:pPr lvl="2"/>
            <a:r>
              <a:rPr lang="en-US" dirty="0"/>
              <a:t>Switch to new backend</a:t>
            </a:r>
          </a:p>
          <a:p>
            <a:pPr lvl="1"/>
            <a:r>
              <a:rPr lang="en-US" dirty="0"/>
              <a:t>If failed migration</a:t>
            </a:r>
          </a:p>
          <a:p>
            <a:pPr lvl="2"/>
            <a:r>
              <a:rPr lang="en-US" dirty="0"/>
              <a:t>Revoke migration</a:t>
            </a:r>
          </a:p>
          <a:p>
            <a:r>
              <a:rPr lang="en-US" dirty="0"/>
              <a:t>NO guarantee of migration!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Scicat new backend | Noel Barth, 16.10.23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D72C3C5-8E9F-478D-A61B-FFB3E7AD0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3F7D6CF-328A-4107-AA90-07F589DF6611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925923"/>
            <a:ext cx="5616575" cy="39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240657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" id="{17417353-F29F-0A4B-83F7-29687F17E628}" vid="{93F30902-AA21-1949-BB7A-58A21D92429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DESY_PowerPoint_16x9_en_2022</Template>
  <TotalTime>0</TotalTime>
  <Words>842</Words>
  <Application>Microsoft Office PowerPoint</Application>
  <PresentationFormat>Breitbild</PresentationFormat>
  <Paragraphs>74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Roboto</vt:lpstr>
      <vt:lpstr>DESY</vt:lpstr>
      <vt:lpstr>Scicat new backend</vt:lpstr>
      <vt:lpstr>New backend status</vt:lpstr>
      <vt:lpstr>Login new backend </vt:lpstr>
      <vt:lpstr>Migration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Noel Barth</dc:creator>
  <cp:lastModifiedBy>Noel Barth</cp:lastModifiedBy>
  <cp:revision>25</cp:revision>
  <dcterms:created xsi:type="dcterms:W3CDTF">2023-10-12T20:11:01Z</dcterms:created>
  <dcterms:modified xsi:type="dcterms:W3CDTF">2023-10-16T09:12:56Z</dcterms:modified>
</cp:coreProperties>
</file>