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presentation.xml" ContentType="application/vnd.openxmlformats-officedocument.presentationml.presentation.main+xml"/>
  <Override PartName="/ppt/notesSlides/_rels/notesSlide2.xml.rels" ContentType="application/vnd.openxmlformats-package.relationships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.xml.rels" ContentType="application/vnd.openxmlformats-package.relationships+xml"/>
  <Override PartName="/ppt/slideLayouts/slideLayout1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</p:sldIdLst>
  <p:sldSz cx="12192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move the slide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Click to edit the notes format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&lt;header&gt;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dt" idx="3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 type="ft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0" name="PlaceHolder 6"/>
          <p:cNvSpPr>
            <a:spLocks noGrp="1"/>
          </p:cNvSpPr>
          <p:nvPr>
            <p:ph type="sldNum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8AD63E17-E928-44EB-ACDA-4897E2256FD1}" type="slidenum"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41313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sldNum" idx="8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de-DE" sz="12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A04D5FD7-5837-4B0D-B208-E8220ED9D65F}" type="slidenum">
              <a:rPr b="0" lang="de-DE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07880" y="349560"/>
            <a:ext cx="11375640" cy="4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07880" y="817560"/>
            <a:ext cx="1137564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07880" y="1015560"/>
            <a:ext cx="1137564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07880" y="349560"/>
            <a:ext cx="11375640" cy="4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407880" y="817560"/>
            <a:ext cx="555120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37000" y="817560"/>
            <a:ext cx="555120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407880" y="1015560"/>
            <a:ext cx="555120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37000" y="1015560"/>
            <a:ext cx="555120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07880" y="349560"/>
            <a:ext cx="11375640" cy="4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407880" y="817560"/>
            <a:ext cx="366264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254120" y="817560"/>
            <a:ext cx="366264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8100360" y="817560"/>
            <a:ext cx="366264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407880" y="1015560"/>
            <a:ext cx="366264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254120" y="1015560"/>
            <a:ext cx="366264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8100360" y="1015560"/>
            <a:ext cx="366264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07880" y="349560"/>
            <a:ext cx="11375640" cy="4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407880" y="779040"/>
            <a:ext cx="11375640" cy="456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07880" y="349560"/>
            <a:ext cx="11375640" cy="4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407880" y="817560"/>
            <a:ext cx="11375640" cy="378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07880" y="349560"/>
            <a:ext cx="11375640" cy="4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407880" y="817560"/>
            <a:ext cx="5551200" cy="378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6237000" y="817560"/>
            <a:ext cx="5551200" cy="378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07880" y="349560"/>
            <a:ext cx="11375640" cy="4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407880" y="349560"/>
            <a:ext cx="11375640" cy="2090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07880" y="349560"/>
            <a:ext cx="11375640" cy="4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407880" y="817560"/>
            <a:ext cx="555120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/>
          </p:nvPr>
        </p:nvSpPr>
        <p:spPr>
          <a:xfrm>
            <a:off x="6237000" y="817560"/>
            <a:ext cx="5551200" cy="378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/>
          </p:nvPr>
        </p:nvSpPr>
        <p:spPr>
          <a:xfrm>
            <a:off x="407880" y="1015560"/>
            <a:ext cx="555120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07880" y="349560"/>
            <a:ext cx="11375640" cy="4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07880" y="779040"/>
            <a:ext cx="11375640" cy="456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07880" y="349560"/>
            <a:ext cx="11375640" cy="4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407880" y="817560"/>
            <a:ext cx="5551200" cy="378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/>
          </p:nvPr>
        </p:nvSpPr>
        <p:spPr>
          <a:xfrm>
            <a:off x="6237000" y="817560"/>
            <a:ext cx="555120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/>
          </p:nvPr>
        </p:nvSpPr>
        <p:spPr>
          <a:xfrm>
            <a:off x="6237000" y="1015560"/>
            <a:ext cx="555120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07880" y="349560"/>
            <a:ext cx="11375640" cy="4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407880" y="817560"/>
            <a:ext cx="555120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6237000" y="817560"/>
            <a:ext cx="555120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407880" y="1015560"/>
            <a:ext cx="1137564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07880" y="349560"/>
            <a:ext cx="11375640" cy="4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07880" y="817560"/>
            <a:ext cx="1137564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07880" y="1015560"/>
            <a:ext cx="1137564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07880" y="349560"/>
            <a:ext cx="11375640" cy="4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407880" y="817560"/>
            <a:ext cx="555120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6237000" y="817560"/>
            <a:ext cx="555120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407880" y="1015560"/>
            <a:ext cx="555120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/>
          </p:nvPr>
        </p:nvSpPr>
        <p:spPr>
          <a:xfrm>
            <a:off x="6237000" y="1015560"/>
            <a:ext cx="555120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07880" y="349560"/>
            <a:ext cx="11375640" cy="4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407880" y="817560"/>
            <a:ext cx="366264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/>
          </p:nvPr>
        </p:nvSpPr>
        <p:spPr>
          <a:xfrm>
            <a:off x="4254120" y="817560"/>
            <a:ext cx="366264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/>
          </p:nvPr>
        </p:nvSpPr>
        <p:spPr>
          <a:xfrm>
            <a:off x="8100360" y="817560"/>
            <a:ext cx="366264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/>
          </p:nvPr>
        </p:nvSpPr>
        <p:spPr>
          <a:xfrm>
            <a:off x="407880" y="1015560"/>
            <a:ext cx="366264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/>
          </p:nvPr>
        </p:nvSpPr>
        <p:spPr>
          <a:xfrm>
            <a:off x="4254120" y="1015560"/>
            <a:ext cx="366264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/>
          </p:nvPr>
        </p:nvSpPr>
        <p:spPr>
          <a:xfrm>
            <a:off x="8100360" y="1015560"/>
            <a:ext cx="366264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07880" y="349560"/>
            <a:ext cx="11375640" cy="4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407880" y="817560"/>
            <a:ext cx="11375640" cy="378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07880" y="349560"/>
            <a:ext cx="11375640" cy="4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407880" y="817560"/>
            <a:ext cx="5551200" cy="378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37000" y="817560"/>
            <a:ext cx="5551200" cy="378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07880" y="349560"/>
            <a:ext cx="11375640" cy="4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07880" y="349560"/>
            <a:ext cx="11375640" cy="2090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07880" y="349560"/>
            <a:ext cx="11375640" cy="4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07880" y="817560"/>
            <a:ext cx="555120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7000" y="817560"/>
            <a:ext cx="5551200" cy="378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07880" y="1015560"/>
            <a:ext cx="555120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07880" y="349560"/>
            <a:ext cx="11375640" cy="4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07880" y="817560"/>
            <a:ext cx="5551200" cy="378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7000" y="817560"/>
            <a:ext cx="555120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37000" y="1015560"/>
            <a:ext cx="555120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07880" y="349560"/>
            <a:ext cx="11375640" cy="4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07880" y="817560"/>
            <a:ext cx="555120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7000" y="817560"/>
            <a:ext cx="555120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407880" y="1015560"/>
            <a:ext cx="11375640" cy="1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6000"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  <a:tabLst>
                <a:tab algn="l" pos="3618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Textfeld 3"/>
          <p:cNvSpPr/>
          <p:nvPr/>
        </p:nvSpPr>
        <p:spPr>
          <a:xfrm>
            <a:off x="403200" y="6580800"/>
            <a:ext cx="435960" cy="186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</a:pPr>
            <a:r>
              <a:rPr b="1" lang="de-DE" sz="1000" spc="-1" strike="noStrike">
                <a:solidFill>
                  <a:schemeClr val="accent1"/>
                </a:solidFill>
                <a:latin typeface="Arial"/>
              </a:rPr>
              <a:t>DESY</a:t>
            </a:r>
            <a:r>
              <a:rPr b="1" lang="de-DE" sz="1000" spc="-1" strike="noStrike">
                <a:solidFill>
                  <a:schemeClr val="accent2"/>
                </a:solidFill>
                <a:latin typeface="Arial"/>
              </a:rPr>
              <a:t>.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Textfeld 13"/>
          <p:cNvSpPr/>
          <p:nvPr/>
        </p:nvSpPr>
        <p:spPr>
          <a:xfrm>
            <a:off x="10848600" y="6580800"/>
            <a:ext cx="935280" cy="186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1" lang="en-US" sz="1000" spc="-1" strike="noStrike">
                <a:solidFill>
                  <a:srgbClr val="000000"/>
                </a:solidFill>
                <a:latin typeface="Arial"/>
              </a:rPr>
              <a:t>Page </a:t>
            </a:r>
            <a:fld id="{DE5F0EA5-6EAA-4E92-858B-8A29FE6B69CB}" type="slidenum">
              <a:rPr b="1" lang="en-US" sz="10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US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07880" y="349560"/>
            <a:ext cx="11375640" cy="4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lnSpc>
                <a:spcPct val="90000"/>
              </a:lnSpc>
              <a:buNone/>
            </a:pPr>
            <a:r>
              <a:rPr b="1" lang="it-IT" sz="3000" spc="-1" strike="noStrike">
                <a:solidFill>
                  <a:schemeClr val="accent1"/>
                </a:solidFill>
                <a:latin typeface="Arial"/>
              </a:rPr>
              <a:t>Fare clic per </a:t>
            </a:r>
            <a:r>
              <a:rPr b="1" lang="it-IT" sz="3000" spc="-1" strike="noStrike">
                <a:solidFill>
                  <a:schemeClr val="accent1"/>
                </a:solidFill>
                <a:latin typeface="Arial"/>
              </a:rPr>
              <a:t>modificare lo stile </a:t>
            </a:r>
            <a:r>
              <a:rPr b="1" lang="it-IT" sz="3000" spc="-1" strike="noStrike">
                <a:solidFill>
                  <a:schemeClr val="accent1"/>
                </a:solidFill>
                <a:latin typeface="Arial"/>
              </a:rPr>
              <a:t>del titolo dello </a:t>
            </a:r>
            <a:r>
              <a:rPr b="1" lang="it-IT" sz="3000" spc="-1" strike="noStrike">
                <a:solidFill>
                  <a:schemeClr val="accent1"/>
                </a:solidFill>
                <a:latin typeface="Arial"/>
              </a:rPr>
              <a:t>schema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07880" y="817560"/>
            <a:ext cx="11375640" cy="378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lnSpc>
                <a:spcPct val="110000"/>
              </a:lnSpc>
              <a:buNone/>
              <a:tabLst>
                <a:tab algn="l" pos="0"/>
              </a:tabLst>
            </a:pPr>
            <a:r>
              <a:rPr b="1" lang="it-IT" sz="1800" spc="-1" strike="noStrike">
                <a:solidFill>
                  <a:schemeClr val="accent2"/>
                </a:solidFill>
                <a:latin typeface="Arial"/>
              </a:rPr>
              <a:t>Fare clic per modificare gli stili del testo dello schema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body"/>
          </p:nvPr>
        </p:nvSpPr>
        <p:spPr>
          <a:xfrm>
            <a:off x="407880" y="1406520"/>
            <a:ext cx="11375640" cy="500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61800" indent="-361800">
              <a:lnSpc>
                <a:spcPct val="110000"/>
              </a:lnSpc>
              <a:spcAft>
                <a:spcPts val="1199"/>
              </a:spcAft>
              <a:buClr>
                <a:srgbClr val="000000"/>
              </a:buClr>
              <a:buFont typeface="Arial"/>
              <a:buChar char="•"/>
              <a:tabLst>
                <a:tab algn="l" pos="361800"/>
              </a:tabLst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Fare clic per modificare gli stili del testo dello schema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>
          <a:xfrm>
            <a:off x="839520" y="6580800"/>
            <a:ext cx="9900720" cy="18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feld 3"/>
          <p:cNvSpPr/>
          <p:nvPr/>
        </p:nvSpPr>
        <p:spPr>
          <a:xfrm>
            <a:off x="403200" y="6580800"/>
            <a:ext cx="435960" cy="186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</a:pPr>
            <a:r>
              <a:rPr b="1" lang="de-DE" sz="1000" spc="-1" strike="noStrike">
                <a:solidFill>
                  <a:schemeClr val="accent1"/>
                </a:solidFill>
                <a:latin typeface="Arial"/>
              </a:rPr>
              <a:t>DESY</a:t>
            </a:r>
            <a:r>
              <a:rPr b="1" lang="de-DE" sz="1000" spc="-1" strike="noStrike">
                <a:solidFill>
                  <a:schemeClr val="accent2"/>
                </a:solidFill>
                <a:latin typeface="Arial"/>
              </a:rPr>
              <a:t>.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Textfeld 13"/>
          <p:cNvSpPr/>
          <p:nvPr/>
        </p:nvSpPr>
        <p:spPr>
          <a:xfrm>
            <a:off x="10848600" y="6580800"/>
            <a:ext cx="935280" cy="186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1" lang="en-US" sz="1000" spc="-1" strike="noStrike">
                <a:solidFill>
                  <a:srgbClr val="000000"/>
                </a:solidFill>
                <a:latin typeface="Arial"/>
              </a:rPr>
              <a:t>Page </a:t>
            </a:r>
            <a:fld id="{6D2511F0-30CE-4ABA-87DD-83C6EC93F91F}" type="slidenum">
              <a:rPr b="1" lang="en-US" sz="10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US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07880" y="349560"/>
            <a:ext cx="11375640" cy="4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lnSpc>
                <a:spcPct val="90000"/>
              </a:lnSpc>
              <a:buNone/>
            </a:pPr>
            <a:r>
              <a:rPr b="1" lang="it-IT" sz="3000" spc="-1" strike="noStrike">
                <a:solidFill>
                  <a:schemeClr val="accent1"/>
                </a:solidFill>
                <a:latin typeface="Arial"/>
              </a:rPr>
              <a:t>Fare clic per modificare lo stile del titolo dello schema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07880" y="817560"/>
            <a:ext cx="11375640" cy="378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lnSpc>
                <a:spcPct val="110000"/>
              </a:lnSpc>
              <a:buNone/>
              <a:tabLst>
                <a:tab algn="l" pos="0"/>
              </a:tabLst>
            </a:pPr>
            <a:r>
              <a:rPr b="1" lang="it-IT" sz="1800" spc="-1" strike="noStrike">
                <a:solidFill>
                  <a:schemeClr val="accent2"/>
                </a:solidFill>
                <a:latin typeface="Arial"/>
              </a:rPr>
              <a:t>Fare clic per modificare gli stili del testo dello schema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07880" y="1406520"/>
            <a:ext cx="5616360" cy="500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61800" indent="-361800">
              <a:lnSpc>
                <a:spcPct val="110000"/>
              </a:lnSpc>
              <a:spcAft>
                <a:spcPts val="1199"/>
              </a:spcAft>
              <a:buClr>
                <a:srgbClr val="000000"/>
              </a:buClr>
              <a:buFont typeface="Arial"/>
              <a:buChar char="•"/>
              <a:tabLst>
                <a:tab algn="l" pos="361800"/>
              </a:tabLst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Fare clic per modificare gli stili del testo dello schema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6167520" y="1406520"/>
            <a:ext cx="5616360" cy="500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61800" indent="-361800">
              <a:lnSpc>
                <a:spcPct val="110000"/>
              </a:lnSpc>
              <a:spcAft>
                <a:spcPts val="1199"/>
              </a:spcAft>
              <a:buClr>
                <a:srgbClr val="000000"/>
              </a:buClr>
              <a:buFont typeface="Arial"/>
              <a:buChar char="•"/>
              <a:tabLst>
                <a:tab algn="l" pos="361800"/>
              </a:tabLst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Fare clic per modificare gli stili del testo dello schema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ftr" idx="2"/>
          </p:nvPr>
        </p:nvSpPr>
        <p:spPr>
          <a:xfrm>
            <a:off x="839520" y="6580800"/>
            <a:ext cx="9900720" cy="18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3.xml"/><Relationship Id="rId4" Type="http://schemas.openxmlformats.org/officeDocument/2006/relationships/notesSlide" Target="../notesSlides/notesSlide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07880" y="349560"/>
            <a:ext cx="11375640" cy="4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lnSpc>
                <a:spcPct val="90000"/>
              </a:lnSpc>
              <a:buNone/>
            </a:pPr>
            <a:r>
              <a:rPr b="1" lang="de-DE" sz="3000" spc="-1" strike="noStrike">
                <a:solidFill>
                  <a:schemeClr val="accent1"/>
                </a:solidFill>
                <a:latin typeface="Arial"/>
              </a:rPr>
              <a:t>High-</a:t>
            </a:r>
            <a:r>
              <a:rPr b="1" lang="de-DE" sz="3000" spc="-1" strike="noStrike">
                <a:solidFill>
                  <a:schemeClr val="accent1"/>
                </a:solidFill>
                <a:latin typeface="Arial"/>
              </a:rPr>
              <a:t>speed </a:t>
            </a:r>
            <a:r>
              <a:rPr b="1" lang="de-DE" sz="3000" spc="-1" strike="noStrike">
                <a:solidFill>
                  <a:schemeClr val="accent1"/>
                </a:solidFill>
                <a:latin typeface="Arial"/>
              </a:rPr>
              <a:t>electrical </a:t>
            </a:r>
            <a:r>
              <a:rPr b="1" lang="de-DE" sz="3000" spc="-1" strike="noStrike">
                <a:solidFill>
                  <a:schemeClr val="accent1"/>
                </a:solidFill>
                <a:latin typeface="Arial"/>
              </a:rPr>
              <a:t>link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407880" y="817560"/>
            <a:ext cx="11375640" cy="378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lnSpc>
                <a:spcPct val="110000"/>
              </a:lnSpc>
              <a:buNone/>
              <a:tabLst>
                <a:tab algn="l" pos="0"/>
              </a:tabLst>
            </a:pPr>
            <a:r>
              <a:rPr b="1" lang="de-DE" sz="1800" spc="-1" strike="noStrike">
                <a:solidFill>
                  <a:schemeClr val="accent2"/>
                </a:solidFill>
                <a:latin typeface="Arial"/>
              </a:rPr>
              <a:t>RX block diagram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407880" y="4715640"/>
            <a:ext cx="10743840" cy="180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61800" indent="-361800">
              <a:lnSpc>
                <a:spcPct val="110000"/>
              </a:lnSpc>
              <a:spcAft>
                <a:spcPts val="1199"/>
              </a:spcAft>
              <a:buClr>
                <a:srgbClr val="000000"/>
              </a:buClr>
              <a:buFont typeface="Arial"/>
              <a:buChar char="•"/>
              <a:tabLst>
                <a:tab algn="l" pos="36180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RX must sample the signal with high timing precision and resolve input data to logic levels with high sensitivity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 lvl="1" marL="628560" indent="-266760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Arial"/>
              <a:buChar char="•"/>
              <a:tabLst>
                <a:tab algn="l" pos="36180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Input pre-amp improves signal gain and input referred noise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895320" indent="-266760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Arial"/>
              <a:buChar char="•"/>
              <a:tabLst>
                <a:tab algn="l" pos="36180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also be used for equalization and offset correction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895320" indent="-266760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Arial"/>
              <a:buChar char="•"/>
              <a:tabLst>
                <a:tab algn="l" pos="36180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provides gain at high-bandwidth corresponding to full data rate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361800" indent="-361800">
              <a:lnSpc>
                <a:spcPct val="110000"/>
              </a:lnSpc>
              <a:spcAft>
                <a:spcPts val="1199"/>
              </a:spcAft>
              <a:buClr>
                <a:srgbClr val="000000"/>
              </a:buClr>
              <a:buFont typeface="Arial"/>
              <a:buChar char="•"/>
              <a:tabLst>
                <a:tab algn="l" pos="36180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Comparator is implemented with </a:t>
            </a:r>
            <a:r>
              <a:rPr b="0" lang="en-US" sz="1600" spc="-1" strike="noStrike">
                <a:solidFill>
                  <a:schemeClr val="accent2"/>
                </a:solidFill>
                <a:latin typeface="Arial"/>
              </a:rPr>
              <a:t>clocked regenerative amplifier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ftr" idx="6"/>
          </p:nvPr>
        </p:nvSpPr>
        <p:spPr>
          <a:xfrm>
            <a:off x="839520" y="6580800"/>
            <a:ext cx="9900720" cy="18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5" name="Grafik 7" descr=""/>
          <p:cNvPicPr/>
          <p:nvPr/>
        </p:nvPicPr>
        <p:blipFill>
          <a:blip r:embed="rId1"/>
          <a:stretch/>
        </p:blipFill>
        <p:spPr>
          <a:xfrm>
            <a:off x="528480" y="1073160"/>
            <a:ext cx="7042680" cy="2786400"/>
          </a:xfrm>
          <a:prstGeom prst="rect">
            <a:avLst/>
          </a:prstGeom>
          <a:ln w="0">
            <a:noFill/>
          </a:ln>
        </p:spPr>
      </p:pic>
      <p:pic>
        <p:nvPicPr>
          <p:cNvPr id="96" name="Grafik 12" descr=""/>
          <p:cNvPicPr/>
          <p:nvPr/>
        </p:nvPicPr>
        <p:blipFill>
          <a:blip r:embed="rId2"/>
          <a:stretch/>
        </p:blipFill>
        <p:spPr>
          <a:xfrm>
            <a:off x="2424240" y="3237120"/>
            <a:ext cx="2707200" cy="1246320"/>
          </a:xfrm>
          <a:prstGeom prst="rect">
            <a:avLst/>
          </a:prstGeom>
          <a:ln w="0">
            <a:noFill/>
          </a:ln>
        </p:spPr>
      </p:pic>
      <p:sp>
        <p:nvSpPr>
          <p:cNvPr id="97" name="Gleichschenkliges Dreieck 23"/>
          <p:cNvSpPr/>
          <p:nvPr/>
        </p:nvSpPr>
        <p:spPr>
          <a:xfrm rot="5400000">
            <a:off x="9081000" y="2319480"/>
            <a:ext cx="1060200" cy="91404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Gleichschenkliges Dreieck 25"/>
          <p:cNvSpPr/>
          <p:nvPr/>
        </p:nvSpPr>
        <p:spPr>
          <a:xfrm rot="5400000">
            <a:off x="10238760" y="2319480"/>
            <a:ext cx="1060200" cy="91404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99" name="Gerade Verbindung mit Pfeil 27"/>
          <p:cNvCxnSpPr>
            <a:endCxn id="97" idx="3"/>
          </p:cNvCxnSpPr>
          <p:nvPr/>
        </p:nvCxnSpPr>
        <p:spPr>
          <a:xfrm>
            <a:off x="8804160" y="2776680"/>
            <a:ext cx="350640" cy="360"/>
          </a:xfrm>
          <a:prstGeom prst="straightConnector1">
            <a:avLst/>
          </a:prstGeom>
          <a:ln w="38100">
            <a:solidFill>
              <a:srgbClr val="000000"/>
            </a:solidFill>
            <a:tailEnd len="med" type="triangle" w="med"/>
          </a:ln>
        </p:spPr>
      </p:cxnSp>
      <p:sp>
        <p:nvSpPr>
          <p:cNvPr id="100" name="Textfeld 29"/>
          <p:cNvSpPr/>
          <p:nvPr/>
        </p:nvSpPr>
        <p:spPr>
          <a:xfrm>
            <a:off x="8379720" y="2607480"/>
            <a:ext cx="408240" cy="366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de-DE" sz="1600" spc="-1" strike="noStrike">
                <a:solidFill>
                  <a:srgbClr val="000000"/>
                </a:solidFill>
                <a:latin typeface="Arial"/>
              </a:rPr>
              <a:t>V</a:t>
            </a:r>
            <a:r>
              <a:rPr b="0" lang="de-DE" sz="1600" spc="-1" strike="noStrike" baseline="-25000">
                <a:solidFill>
                  <a:srgbClr val="000000"/>
                </a:solidFill>
                <a:latin typeface="Arial"/>
              </a:rPr>
              <a:t>in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Textfeld 32"/>
          <p:cNvSpPr/>
          <p:nvPr/>
        </p:nvSpPr>
        <p:spPr>
          <a:xfrm>
            <a:off x="9178920" y="2472120"/>
            <a:ext cx="644760" cy="515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de-DE" sz="1400" spc="-1" strike="noStrike">
                <a:solidFill>
                  <a:srgbClr val="000000"/>
                </a:solidFill>
                <a:latin typeface="Arial"/>
              </a:rPr>
              <a:t>Pre-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DE" sz="1400" spc="-1" strike="noStrike">
                <a:solidFill>
                  <a:srgbClr val="000000"/>
                </a:solidFill>
                <a:latin typeface="Arial"/>
              </a:rPr>
              <a:t>Amp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Textfeld 33"/>
          <p:cNvSpPr/>
          <p:nvPr/>
        </p:nvSpPr>
        <p:spPr>
          <a:xfrm>
            <a:off x="10588320" y="1713240"/>
            <a:ext cx="1214280" cy="515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de-DE" sz="1400" spc="-1" strike="noStrike">
                <a:solidFill>
                  <a:srgbClr val="858885"/>
                </a:solidFill>
                <a:latin typeface="Arial"/>
              </a:rPr>
              <a:t>Sampler/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DE" sz="1400" spc="-1" strike="noStrike">
                <a:solidFill>
                  <a:srgbClr val="858885"/>
                </a:solidFill>
                <a:latin typeface="Arial"/>
              </a:rPr>
              <a:t>Comparator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03" name="Gerader Verbinder 34"/>
          <p:cNvCxnSpPr/>
          <p:nvPr/>
        </p:nvCxnSpPr>
        <p:spPr>
          <a:xfrm flipV="1">
            <a:off x="10668240" y="2995200"/>
            <a:ext cx="68040" cy="100080"/>
          </a:xfrm>
          <a:prstGeom prst="straightConnector1">
            <a:avLst/>
          </a:prstGeom>
          <a:ln w="19050">
            <a:solidFill>
              <a:srgbClr val="000000"/>
            </a:solidFill>
          </a:ln>
        </p:spPr>
      </p:cxnSp>
      <p:cxnSp>
        <p:nvCxnSpPr>
          <p:cNvPr id="104" name="Gerader Verbinder 36"/>
          <p:cNvCxnSpPr/>
          <p:nvPr/>
        </p:nvCxnSpPr>
        <p:spPr>
          <a:xfrm>
            <a:off x="10733040" y="2995200"/>
            <a:ext cx="46440" cy="41400"/>
          </a:xfrm>
          <a:prstGeom prst="straightConnector1">
            <a:avLst/>
          </a:prstGeom>
          <a:ln w="19050">
            <a:solidFill>
              <a:srgbClr val="000000"/>
            </a:solidFill>
          </a:ln>
        </p:spPr>
      </p:cxnSp>
      <p:cxnSp>
        <p:nvCxnSpPr>
          <p:cNvPr id="105" name="Gerader Verbinder 37"/>
          <p:cNvCxnSpPr/>
          <p:nvPr/>
        </p:nvCxnSpPr>
        <p:spPr>
          <a:xfrm flipH="1">
            <a:off x="10585080" y="2574360"/>
            <a:ext cx="166680" cy="360"/>
          </a:xfrm>
          <a:prstGeom prst="straightConnector1">
            <a:avLst/>
          </a:prstGeom>
          <a:ln w="19050">
            <a:solidFill>
              <a:srgbClr val="000000"/>
            </a:solidFill>
          </a:ln>
        </p:spPr>
      </p:cxnSp>
      <p:cxnSp>
        <p:nvCxnSpPr>
          <p:cNvPr id="106" name="Gerader Verbinder 40"/>
          <p:cNvCxnSpPr/>
          <p:nvPr/>
        </p:nvCxnSpPr>
        <p:spPr>
          <a:xfrm>
            <a:off x="10585080" y="2571480"/>
            <a:ext cx="360" cy="374760"/>
          </a:xfrm>
          <a:prstGeom prst="straightConnector1">
            <a:avLst/>
          </a:prstGeom>
          <a:ln w="19050">
            <a:solidFill>
              <a:srgbClr val="000000"/>
            </a:solidFill>
          </a:ln>
        </p:spPr>
      </p:cxnSp>
      <p:cxnSp>
        <p:nvCxnSpPr>
          <p:cNvPr id="107" name="Gerader Verbinder 41"/>
          <p:cNvCxnSpPr/>
          <p:nvPr/>
        </p:nvCxnSpPr>
        <p:spPr>
          <a:xfrm flipH="1">
            <a:off x="10431360" y="2945880"/>
            <a:ext cx="154080" cy="360"/>
          </a:xfrm>
          <a:prstGeom prst="straightConnector1">
            <a:avLst/>
          </a:prstGeom>
          <a:ln w="19050">
            <a:solidFill>
              <a:srgbClr val="000000"/>
            </a:solidFill>
          </a:ln>
        </p:spPr>
      </p:cxnSp>
      <p:cxnSp>
        <p:nvCxnSpPr>
          <p:cNvPr id="108" name="Gerader Verbinder 42"/>
          <p:cNvCxnSpPr/>
          <p:nvPr/>
        </p:nvCxnSpPr>
        <p:spPr>
          <a:xfrm flipH="1">
            <a:off x="10514520" y="2764440"/>
            <a:ext cx="145080" cy="360"/>
          </a:xfrm>
          <a:prstGeom prst="straightConnector1">
            <a:avLst/>
          </a:prstGeom>
          <a:ln w="19050">
            <a:solidFill>
              <a:srgbClr val="000000"/>
            </a:solidFill>
          </a:ln>
        </p:spPr>
      </p:cxnSp>
      <p:cxnSp>
        <p:nvCxnSpPr>
          <p:cNvPr id="109" name="Gerade Verbindung mit Pfeil 43"/>
          <p:cNvCxnSpPr>
            <a:stCxn id="97" idx="0"/>
            <a:endCxn id="98" idx="3"/>
          </p:cNvCxnSpPr>
          <p:nvPr/>
        </p:nvCxnSpPr>
        <p:spPr>
          <a:xfrm>
            <a:off x="10068120" y="2776680"/>
            <a:ext cx="244440" cy="360"/>
          </a:xfrm>
          <a:prstGeom prst="straightConnector1">
            <a:avLst/>
          </a:prstGeom>
          <a:ln w="38100">
            <a:solidFill>
              <a:srgbClr val="000000"/>
            </a:solidFill>
            <a:tailEnd len="med" type="triangle" w="med"/>
          </a:ln>
        </p:spPr>
      </p:cxnSp>
      <p:cxnSp>
        <p:nvCxnSpPr>
          <p:cNvPr id="110" name="Gerade Verbindung mit Pfeil 44"/>
          <p:cNvCxnSpPr/>
          <p:nvPr/>
        </p:nvCxnSpPr>
        <p:spPr>
          <a:xfrm flipV="1">
            <a:off x="10740600" y="3058200"/>
            <a:ext cx="360" cy="249120"/>
          </a:xfrm>
          <a:prstGeom prst="straightConnector1">
            <a:avLst/>
          </a:prstGeom>
          <a:ln w="19050">
            <a:solidFill>
              <a:srgbClr val="000000"/>
            </a:solidFill>
            <a:tailEnd len="med" type="triangle" w="med"/>
          </a:ln>
        </p:spPr>
      </p:cxnSp>
      <p:sp>
        <p:nvSpPr>
          <p:cNvPr id="111" name="Textfeld 45"/>
          <p:cNvSpPr/>
          <p:nvPr/>
        </p:nvSpPr>
        <p:spPr>
          <a:xfrm>
            <a:off x="10541880" y="3282480"/>
            <a:ext cx="430920" cy="33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de-DE" sz="1600" spc="-1" strike="noStrike">
                <a:solidFill>
                  <a:srgbClr val="000000"/>
                </a:solidFill>
                <a:latin typeface="Arial"/>
              </a:rPr>
              <a:t>clk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12" name="Gerade Verbindung mit Pfeil 46"/>
          <p:cNvCxnSpPr/>
          <p:nvPr/>
        </p:nvCxnSpPr>
        <p:spPr>
          <a:xfrm>
            <a:off x="11225520" y="2773800"/>
            <a:ext cx="349920" cy="360"/>
          </a:xfrm>
          <a:prstGeom prst="straightConnector1">
            <a:avLst/>
          </a:prstGeom>
          <a:ln w="19050">
            <a:solidFill>
              <a:srgbClr val="000000"/>
            </a:solidFill>
            <a:tailEnd len="med" type="triangle" w="med"/>
          </a:ln>
        </p:spPr>
      </p:cxnSp>
      <p:sp>
        <p:nvSpPr>
          <p:cNvPr id="113" name="Gleichschenkliges Dreieck 13"/>
          <p:cNvSpPr/>
          <p:nvPr/>
        </p:nvSpPr>
        <p:spPr>
          <a:xfrm rot="5400000">
            <a:off x="8622720" y="946440"/>
            <a:ext cx="3182040" cy="3682080"/>
          </a:xfrm>
          <a:prstGeom prst="triangle">
            <a:avLst>
              <a:gd name="adj" fmla="val 50000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feil: nach rechts 15"/>
          <p:cNvSpPr/>
          <p:nvPr/>
        </p:nvSpPr>
        <p:spPr>
          <a:xfrm rot="806400">
            <a:off x="7430040" y="2493000"/>
            <a:ext cx="712440" cy="26172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07880" y="349560"/>
            <a:ext cx="11375640" cy="4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lnSpc>
                <a:spcPct val="90000"/>
              </a:lnSpc>
              <a:buNone/>
            </a:pPr>
            <a:r>
              <a:rPr b="1" lang="en-US" sz="3000" spc="-1" strike="noStrike">
                <a:solidFill>
                  <a:schemeClr val="accent1"/>
                </a:solidFill>
                <a:latin typeface="Arial"/>
              </a:rPr>
              <a:t>StrongARM latch 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407880" y="817560"/>
            <a:ext cx="11375640" cy="378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lnSpc>
                <a:spcPct val="110000"/>
              </a:lnSpc>
              <a:buNone/>
              <a:tabLst>
                <a:tab algn="l" pos="0"/>
              </a:tabLst>
            </a:pPr>
            <a:r>
              <a:rPr b="1" lang="it-IT" sz="1800" spc="-1" strike="noStrike">
                <a:solidFill>
                  <a:schemeClr val="accent2"/>
                </a:solidFill>
                <a:latin typeface="Arial"/>
              </a:rPr>
              <a:t>Sense amplifier, comparator, robust latch in digital signaling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ftr" idx="7"/>
          </p:nvPr>
        </p:nvSpPr>
        <p:spPr>
          <a:xfrm>
            <a:off x="848160" y="6554160"/>
            <a:ext cx="9900720" cy="18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18" name="Grafik 5" descr=""/>
          <p:cNvPicPr/>
          <p:nvPr/>
        </p:nvPicPr>
        <p:blipFill>
          <a:blip r:embed="rId1"/>
          <a:stretch/>
        </p:blipFill>
        <p:spPr>
          <a:xfrm>
            <a:off x="539640" y="1600920"/>
            <a:ext cx="5963040" cy="4152960"/>
          </a:xfrm>
          <a:prstGeom prst="rect">
            <a:avLst/>
          </a:prstGeom>
          <a:ln w="0">
            <a:noFill/>
          </a:ln>
        </p:spPr>
      </p:pic>
      <p:sp>
        <p:nvSpPr>
          <p:cNvPr id="119" name="Textfeld 6"/>
          <p:cNvSpPr/>
          <p:nvPr/>
        </p:nvSpPr>
        <p:spPr>
          <a:xfrm>
            <a:off x="7236000" y="1600920"/>
            <a:ext cx="3810600" cy="81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de-DE" sz="1600" spc="-1" strike="noStrike">
                <a:solidFill>
                  <a:srgbClr val="000000"/>
                </a:solidFill>
                <a:latin typeface="Arial"/>
              </a:rPr>
              <a:t>Advantages: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de-DE" sz="1600" spc="-1" strike="noStrike">
                <a:solidFill>
                  <a:srgbClr val="000000"/>
                </a:solidFill>
                <a:latin typeface="Arial"/>
              </a:rPr>
              <a:t>zero static power → low power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de-DE" sz="1600" spc="-1" strike="noStrike">
                <a:solidFill>
                  <a:srgbClr val="000000"/>
                </a:solidFill>
                <a:latin typeface="Arial"/>
              </a:rPr>
              <a:t>high sensitivity → CMOS output level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Ellipse 8"/>
          <p:cNvSpPr/>
          <p:nvPr/>
        </p:nvSpPr>
        <p:spPr>
          <a:xfrm>
            <a:off x="1464840" y="3630960"/>
            <a:ext cx="4065480" cy="2014920"/>
          </a:xfrm>
          <a:prstGeom prst="ellipse">
            <a:avLst/>
          </a:prstGeom>
          <a:noFill/>
          <a:ln w="28575">
            <a:solidFill>
              <a:srgbClr val="eb6e0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Ellipse 27"/>
          <p:cNvSpPr/>
          <p:nvPr/>
        </p:nvSpPr>
        <p:spPr>
          <a:xfrm>
            <a:off x="2250000" y="1660320"/>
            <a:ext cx="2542320" cy="2351880"/>
          </a:xfrm>
          <a:prstGeom prst="ellipse">
            <a:avLst/>
          </a:prstGeom>
          <a:noFill/>
          <a:ln w="2857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Ellipse 29"/>
          <p:cNvSpPr/>
          <p:nvPr/>
        </p:nvSpPr>
        <p:spPr>
          <a:xfrm>
            <a:off x="4611960" y="1765440"/>
            <a:ext cx="1483560" cy="1047240"/>
          </a:xfrm>
          <a:prstGeom prst="ellipse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Ellipse 30"/>
          <p:cNvSpPr/>
          <p:nvPr/>
        </p:nvSpPr>
        <p:spPr>
          <a:xfrm>
            <a:off x="1009080" y="1765440"/>
            <a:ext cx="1483560" cy="1047240"/>
          </a:xfrm>
          <a:prstGeom prst="ellipse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Textfeld 9"/>
          <p:cNvSpPr/>
          <p:nvPr/>
        </p:nvSpPr>
        <p:spPr>
          <a:xfrm>
            <a:off x="4966200" y="5257080"/>
            <a:ext cx="1647000" cy="33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de-DE" sz="1600" spc="-1" strike="noStrike">
                <a:solidFill>
                  <a:schemeClr val="accent2"/>
                </a:solidFill>
                <a:latin typeface="Arial"/>
              </a:rPr>
              <a:t>clocked diff. pair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Textfeld 31"/>
          <p:cNvSpPr/>
          <p:nvPr/>
        </p:nvSpPr>
        <p:spPr>
          <a:xfrm>
            <a:off x="4558320" y="3333960"/>
            <a:ext cx="1944720" cy="33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de-DE" sz="1600" spc="-1" strike="noStrike">
                <a:solidFill>
                  <a:srgbClr val="00b050"/>
                </a:solidFill>
                <a:latin typeface="Arial"/>
              </a:rPr>
              <a:t>cross-coupled pairs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Textfeld 34"/>
          <p:cNvSpPr/>
          <p:nvPr/>
        </p:nvSpPr>
        <p:spPr>
          <a:xfrm>
            <a:off x="407880" y="2828880"/>
            <a:ext cx="1944720" cy="33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de-DE" sz="1600" spc="-1" strike="noStrike">
                <a:solidFill>
                  <a:schemeClr val="accent1"/>
                </a:solidFill>
                <a:latin typeface="Arial"/>
              </a:rPr>
              <a:t>precharge switches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27" name="Grafik 11" descr=""/>
          <p:cNvPicPr/>
          <p:nvPr/>
        </p:nvPicPr>
        <p:blipFill>
          <a:blip r:embed="rId2"/>
          <a:stretch/>
        </p:blipFill>
        <p:spPr>
          <a:xfrm>
            <a:off x="7594920" y="2734920"/>
            <a:ext cx="3607560" cy="2968920"/>
          </a:xfrm>
          <a:prstGeom prst="rect">
            <a:avLst/>
          </a:prstGeom>
          <a:ln w="0">
            <a:noFill/>
          </a:ln>
        </p:spPr>
      </p:pic>
      <p:sp>
        <p:nvSpPr>
          <p:cNvPr id="128" name="Textfeld 12"/>
          <p:cNvSpPr/>
          <p:nvPr/>
        </p:nvSpPr>
        <p:spPr>
          <a:xfrm>
            <a:off x="6918120" y="3088080"/>
            <a:ext cx="115344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de-DE" sz="1400" spc="-1" strike="noStrike">
                <a:solidFill>
                  <a:srgbClr val="000000"/>
                </a:solidFill>
                <a:latin typeface="Arial"/>
              </a:rPr>
              <a:t>Precharge /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Textfeld 35"/>
          <p:cNvSpPr/>
          <p:nvPr/>
        </p:nvSpPr>
        <p:spPr>
          <a:xfrm>
            <a:off x="6986880" y="2734920"/>
            <a:ext cx="151560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de-DE" sz="1400" spc="-1" strike="noStrike">
                <a:solidFill>
                  <a:srgbClr val="000000"/>
                </a:solidFill>
                <a:latin typeface="Arial"/>
              </a:rPr>
              <a:t>Amplification / 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Textfeld 36"/>
          <p:cNvSpPr/>
          <p:nvPr/>
        </p:nvSpPr>
        <p:spPr>
          <a:xfrm>
            <a:off x="7432200" y="3435120"/>
            <a:ext cx="55584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de-DE" sz="1400" spc="-1" strike="noStrike">
                <a:solidFill>
                  <a:srgbClr val="000000"/>
                </a:solidFill>
                <a:latin typeface="Arial"/>
              </a:rPr>
              <a:t>VDD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Textfeld 37"/>
          <p:cNvSpPr/>
          <p:nvPr/>
        </p:nvSpPr>
        <p:spPr>
          <a:xfrm>
            <a:off x="7457760" y="4857840"/>
            <a:ext cx="57564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de-DE" sz="1400" spc="-1" strike="noStrike">
                <a:solidFill>
                  <a:srgbClr val="000000"/>
                </a:solidFill>
                <a:latin typeface="Arial"/>
              </a:rPr>
              <a:t>GND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Textfeld 18"/>
          <p:cNvSpPr/>
          <p:nvPr/>
        </p:nvSpPr>
        <p:spPr>
          <a:xfrm>
            <a:off x="8777880" y="5885640"/>
            <a:ext cx="1241640" cy="33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de-DE" sz="1600" spc="-1" strike="noStrike">
                <a:solidFill>
                  <a:schemeClr val="accent2"/>
                </a:solidFill>
                <a:latin typeface="Arial"/>
              </a:rPr>
              <a:t>four phases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SY">
  <a:themeElements>
    <a:clrScheme name="Benutzerdefiniert 30">
      <a:dk1>
        <a:srgbClr val="000000"/>
      </a:dk1>
      <a:lt1>
        <a:srgbClr val="ffffff"/>
      </a:lt1>
      <a:dk2>
        <a:srgbClr val="898d8d"/>
      </a:dk2>
      <a:lt2>
        <a:srgbClr val="b2b4b2"/>
      </a:lt2>
      <a:accent1>
        <a:srgbClr val="007bc8"/>
      </a:accent1>
      <a:accent2>
        <a:srgbClr val="eb6e0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DESY">
  <a:themeElements>
    <a:clrScheme name="Benutzerdefiniert 30">
      <a:dk1>
        <a:srgbClr val="000000"/>
      </a:dk1>
      <a:lt1>
        <a:srgbClr val="ffffff"/>
      </a:lt1>
      <a:dk2>
        <a:srgbClr val="898d8d"/>
      </a:dk2>
      <a:lt2>
        <a:srgbClr val="b2b4b2"/>
      </a:lt2>
      <a:accent1>
        <a:srgbClr val="007bc8"/>
      </a:accent1>
      <a:accent2>
        <a:srgbClr val="eb6e0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7bc8"/>
      </a:accent1>
      <a:accent2>
        <a:srgbClr val="eb6e0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DESY_PowerPoint_16x9_en_2022</Template>
  <TotalTime>0</TotalTime>
  <Application>LibreOffice/7.5.7.1$Linux_X86_64 LibreOffice_project/50$Build-1</Application>
  <AppVersion>15.0000</AppVersion>
  <Words>109</Words>
  <Paragraphs>27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2022-02-25T12:25:26Z</dcterms:created>
  <dc:creator>Gabriele Vignola - gabriele.vignola@studio.unibo.it</dc:creator>
  <dc:description/>
  <dc:language>en-US</dc:language>
  <cp:lastModifiedBy>Diehl, Inge</cp:lastModifiedBy>
  <dcterms:modified xsi:type="dcterms:W3CDTF">2023-12-19T08:32:54Z</dcterms:modified>
  <cp:revision>36</cp:revision>
  <dc:subject/>
  <dc:title>Presentation Title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Breitbild</vt:lpwstr>
  </property>
  <property fmtid="{D5CDD505-2E9C-101B-9397-08002B2CF9AE}" pid="4" name="Slides">
    <vt:i4>2</vt:i4>
  </property>
</Properties>
</file>