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83" r:id="rId2"/>
    <p:sldId id="384" r:id="rId3"/>
    <p:sldId id="399" r:id="rId4"/>
    <p:sldId id="400" r:id="rId5"/>
    <p:sldId id="395" r:id="rId6"/>
    <p:sldId id="401" r:id="rId7"/>
    <p:sldId id="403" r:id="rId8"/>
    <p:sldId id="402" r:id="rId9"/>
    <p:sldId id="404" r:id="rId10"/>
    <p:sldId id="405" r:id="rId11"/>
    <p:sldId id="636" r:id="rId12"/>
    <p:sldId id="377" r:id="rId13"/>
    <p:sldId id="637" r:id="rId14"/>
    <p:sldId id="397" r:id="rId15"/>
    <p:sldId id="398" r:id="rId16"/>
  </p:sldIdLst>
  <p:sldSz cx="9144000" cy="6858000" type="screen4x3"/>
  <p:notesSz cx="6669088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CC3399"/>
    <a:srgbClr val="0000FF"/>
    <a:srgbClr val="B5D6A5"/>
    <a:srgbClr val="B7DF93"/>
    <a:srgbClr val="969696"/>
    <a:srgbClr val="B2B2B2"/>
    <a:srgbClr val="0033CC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591" autoAdjust="0"/>
    <p:restoredTop sz="94667" autoAdjust="0"/>
  </p:normalViewPr>
  <p:slideViewPr>
    <p:cSldViewPr snapToGrid="0">
      <p:cViewPr>
        <p:scale>
          <a:sx n="102" d="100"/>
          <a:sy n="102" d="100"/>
        </p:scale>
        <p:origin x="18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2298" y="-114"/>
      </p:cViewPr>
      <p:guideLst>
        <p:guide orient="horz" pos="3127"/>
        <p:guide pos="210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1A257B-ACFD-8E0A-732C-DD8223EFD4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7FDA44B-C95A-3F95-602C-60EBBCFA5B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08EA61-8B7D-4F59-9BC5-FA3D296B20F5}" type="datetimeFigureOut">
              <a:rPr lang="de-DE"/>
              <a:pPr>
                <a:defRPr/>
              </a:pPr>
              <a:t>27.11.2023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620AF0-DD83-6FA2-327F-11C0B5B50D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AB113B-E314-FAAF-D4B1-7963C98830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FE11EB-21B4-4BC8-8A0E-8ADEDB63D79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3C6824A-85DB-9416-AFFA-E08EDC03CA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Calibri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A8A2E9-2998-E874-1105-E7D1D490E8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B38FBF-612C-4E12-926E-5D2744DAD68C}" type="datetimeFigureOut">
              <a:rPr lang="de-DE"/>
              <a:pPr>
                <a:defRPr/>
              </a:pPr>
              <a:t>27.11.2023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7DCED7A9-6FBF-8C2E-3C18-E2EF0DDEAC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081E8707-0D2E-0E4F-922B-DE8E6E1C5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F59252-8D71-9351-17A3-C6DD4020AD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Calibri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F4BF16-6759-07AB-795B-0CA5DB04D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Calibri" panose="020F0502020204030204" pitchFamily="34" charset="0"/>
              </a:defRPr>
            </a:lvl1pPr>
          </a:lstStyle>
          <a:p>
            <a:fld id="{8512B744-516D-47C6-8632-F514B00A9550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B6147168-7803-990A-1F89-BDB55747B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izenplatzhalter 2">
            <a:extLst>
              <a:ext uri="{FF2B5EF4-FFF2-40B4-BE49-F238E27FC236}">
                <a16:creationId xmlns:a16="http://schemas.microsoft.com/office/drawing/2014/main" id="{9CC16D40-DDD2-993D-19CB-A0C1A15C5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4580" name="Foliennummernplatzhalter 3">
            <a:extLst>
              <a:ext uri="{FF2B5EF4-FFF2-40B4-BE49-F238E27FC236}">
                <a16:creationId xmlns:a16="http://schemas.microsoft.com/office/drawing/2014/main" id="{D68EB743-5305-993C-BA80-DF5A6DA43C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F014EE-07BB-47B1-889A-4CBD379F4D30}" type="slidenum">
              <a:rPr lang="de-DE" altLang="de-DE" sz="1200" b="0">
                <a:latin typeface="Calibri" panose="020F0502020204030204" pitchFamily="34" charset="0"/>
              </a:rPr>
              <a:pPr eaLnBrk="1" hangingPunct="1"/>
              <a:t>2</a:t>
            </a:fld>
            <a:endParaRPr lang="de-DE" altLang="de-DE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B6147168-7803-990A-1F89-BDB55747B7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izenplatzhalter 2">
            <a:extLst>
              <a:ext uri="{FF2B5EF4-FFF2-40B4-BE49-F238E27FC236}">
                <a16:creationId xmlns:a16="http://schemas.microsoft.com/office/drawing/2014/main" id="{9CC16D40-DDD2-993D-19CB-A0C1A15C5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4580" name="Foliennummernplatzhalter 3">
            <a:extLst>
              <a:ext uri="{FF2B5EF4-FFF2-40B4-BE49-F238E27FC236}">
                <a16:creationId xmlns:a16="http://schemas.microsoft.com/office/drawing/2014/main" id="{D68EB743-5305-993C-BA80-DF5A6DA43C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EF014EE-07BB-47B1-889A-4CBD379F4D30}" type="slidenum">
              <a:rPr lang="de-DE" altLang="de-DE" sz="1200" b="0">
                <a:latin typeface="Calibri" panose="020F0502020204030204" pitchFamily="34" charset="0"/>
              </a:rPr>
              <a:pPr eaLnBrk="1" hangingPunct="1"/>
              <a:t>3</a:t>
            </a:fld>
            <a:endParaRPr lang="de-DE" altLang="de-DE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97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BD51E0E8-392A-7741-3328-D43A38F0D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A68A1919-8E27-B263-6134-1BCB2BCA5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5112DDB5-6C1E-1030-24A1-42C725856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EE5C0F-EF18-4B80-B5F1-3362AE20478C}" type="slidenum">
              <a:rPr lang="de-DE" altLang="de-DE" sz="1200" b="0">
                <a:latin typeface="Calibri" panose="020F0502020204030204" pitchFamily="34" charset="0"/>
              </a:rPr>
              <a:pPr eaLnBrk="1" hangingPunct="1"/>
              <a:t>4</a:t>
            </a:fld>
            <a:endParaRPr lang="de-DE" altLang="de-DE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53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BD51E0E8-392A-7741-3328-D43A38F0D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A68A1919-8E27-B263-6134-1BCB2BCA5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5112DDB5-6C1E-1030-24A1-42C725856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EE5C0F-EF18-4B80-B5F1-3362AE20478C}" type="slidenum">
              <a:rPr lang="de-DE" altLang="de-DE" sz="1200" b="0">
                <a:latin typeface="Calibri" panose="020F0502020204030204" pitchFamily="34" charset="0"/>
              </a:rPr>
              <a:pPr eaLnBrk="1" hangingPunct="1"/>
              <a:t>5</a:t>
            </a:fld>
            <a:endParaRPr lang="de-DE" altLang="de-DE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BD51E0E8-392A-7741-3328-D43A38F0D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A68A1919-8E27-B263-6134-1BCB2BCA5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5112DDB5-6C1E-1030-24A1-42C725856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EE5C0F-EF18-4B80-B5F1-3362AE20478C}" type="slidenum">
              <a:rPr lang="de-DE" altLang="de-DE" sz="1200" b="0">
                <a:latin typeface="Calibri" panose="020F0502020204030204" pitchFamily="34" charset="0"/>
              </a:rPr>
              <a:pPr eaLnBrk="1" hangingPunct="1"/>
              <a:t>6</a:t>
            </a:fld>
            <a:endParaRPr lang="de-DE" altLang="de-DE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7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BD51E0E8-392A-7741-3328-D43A38F0D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A68A1919-8E27-B263-6134-1BCB2BCA5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5112DDB5-6C1E-1030-24A1-42C725856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EE5C0F-EF18-4B80-B5F1-3362AE20478C}" type="slidenum">
              <a:rPr lang="de-DE" altLang="de-DE" sz="1200" b="0">
                <a:latin typeface="Calibri" panose="020F0502020204030204" pitchFamily="34" charset="0"/>
              </a:rPr>
              <a:pPr eaLnBrk="1" hangingPunct="1"/>
              <a:t>7</a:t>
            </a:fld>
            <a:endParaRPr lang="de-DE" altLang="de-DE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02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BD51E0E8-392A-7741-3328-D43A38F0D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A68A1919-8E27-B263-6134-1BCB2BCA5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5112DDB5-6C1E-1030-24A1-42C725856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EE5C0F-EF18-4B80-B5F1-3362AE20478C}" type="slidenum">
              <a:rPr lang="de-DE" altLang="de-DE" sz="1200" b="0">
                <a:latin typeface="Calibri" panose="020F0502020204030204" pitchFamily="34" charset="0"/>
              </a:rPr>
              <a:pPr eaLnBrk="1" hangingPunct="1"/>
              <a:t>8</a:t>
            </a:fld>
            <a:endParaRPr lang="de-DE" altLang="de-DE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0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BD51E0E8-392A-7741-3328-D43A38F0D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A68A1919-8E27-B263-6134-1BCB2BCA5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5112DDB5-6C1E-1030-24A1-42C725856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EE5C0F-EF18-4B80-B5F1-3362AE20478C}" type="slidenum">
              <a:rPr lang="de-DE" altLang="de-DE" sz="1200" b="0">
                <a:latin typeface="Calibri" panose="020F0502020204030204" pitchFamily="34" charset="0"/>
              </a:rPr>
              <a:pPr eaLnBrk="1" hangingPunct="1"/>
              <a:t>9</a:t>
            </a:fld>
            <a:endParaRPr lang="de-DE" altLang="de-DE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47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BD51E0E8-392A-7741-3328-D43A38F0D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A68A1919-8E27-B263-6134-1BCB2BCA5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5112DDB5-6C1E-1030-24A1-42C725856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EE5C0F-EF18-4B80-B5F1-3362AE20478C}" type="slidenum">
              <a:rPr lang="de-DE" altLang="de-DE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de-DE" altLang="de-DE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23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2079F9-B441-4D91-7266-A0A443774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DFC9E4-8C48-208A-B570-8BD43AE5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45DEC8-6678-B394-5863-E6C32460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3338C-97DE-4B23-B2DA-AB2CD46D029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432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976439B-064D-C532-DD5F-296FDE6B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500A32F-8D9F-4660-DE2D-C25C0B45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0F2C7E9-C830-AD3B-8B2B-0F8C8150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0828F-465F-4E8B-8863-78266EAF214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468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C3A051-64C4-E5E1-DCE3-F013D78F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D89FF8-D737-B14A-9228-569B698B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D3FE55-452B-2250-E755-B57B90E3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89068-6687-47D6-8B16-04B271C2496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3898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9A084D-9238-FA37-CEBC-A20144E82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7390F7-E357-4B7A-7F69-0A0C00B19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8FC3D0-F9B6-2855-697A-71C8B92D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54D45-E8DC-486C-B7E3-9212C6240DC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4079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4E41B1-DA33-8DEB-2512-15F492FB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EDC3FE-C5ED-C920-635C-2232DE3A8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8D0463-5247-0594-F609-203D9D5A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E0587-3AF4-4DB0-98BF-BBDAEF29A5F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8355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4E6D06-1A61-90C7-FCAB-B5E44850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2FFCA4-0104-6DBC-F598-6EA1C9B3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5D159C-6756-E0EE-BD0B-FA193EAA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A05DE-23EF-4AB5-AAF8-92710F1BB38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249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C0BF7D4-FC76-357F-E4E7-C2FD50308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093EE8A-00B7-F08B-B218-3CB8C717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2B0C0A8-3382-7C22-0B08-03A33994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674E5-3946-4DF6-9EA2-C31E61A9947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724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CEFCEBE-31D7-9E9C-ED84-4BCF1FD0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C41EBF9A-3978-FD91-33F3-C9470F1C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0E75D69E-295B-FCFF-6A2C-BD3F0761E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83B36-EE88-4A11-8558-8CF223986EB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263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FB12BA6D-4DC2-C7C1-F2BC-1ADD760D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1909EA9A-A350-0D05-5A00-0AAC35C8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F8F74D51-0EFC-C8FB-5AD4-9CBA97FE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09A7B-76A1-441A-B1CD-ED4606B010C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824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91B7916-5FC9-DF23-02E7-22E1B8B9CC46}"/>
              </a:ext>
            </a:extLst>
          </p:cNvPr>
          <p:cNvSpPr/>
          <p:nvPr userDrawn="1"/>
        </p:nvSpPr>
        <p:spPr>
          <a:xfrm>
            <a:off x="0" y="6154738"/>
            <a:ext cx="9144000" cy="703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F0D3072-3F36-99EF-2C0B-0A8FAA44E8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6229350"/>
            <a:ext cx="7207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DCA94835-5753-1878-C3B7-D406FB2BFC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424613"/>
            <a:ext cx="18002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70DC597-4225-ED60-4869-34D8E8ABE097}"/>
              </a:ext>
            </a:extLst>
          </p:cNvPr>
          <p:cNvSpPr/>
          <p:nvPr userDrawn="1"/>
        </p:nvSpPr>
        <p:spPr>
          <a:xfrm>
            <a:off x="1278037" y="6603532"/>
            <a:ext cx="7000924" cy="1440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66CCFF">
                  <a:alpha val="62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395E216-422B-9744-85B3-E4E7AF3B2A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63744" y="6556375"/>
            <a:ext cx="1816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900" b="0" dirty="0">
                <a:cs typeface="Times New Roman" panose="02020603050405020304" pitchFamily="18" charset="0"/>
              </a:rPr>
              <a:t>Carsten Mai, FLARE </a:t>
            </a:r>
            <a:r>
              <a:rPr lang="de-DE" altLang="de-DE" sz="900" b="0" dirty="0" err="1">
                <a:cs typeface="Times New Roman" panose="02020603050405020304" pitchFamily="18" charset="0"/>
              </a:rPr>
              <a:t>project</a:t>
            </a:r>
            <a:r>
              <a:rPr lang="de-DE" altLang="de-DE" sz="900" b="0" dirty="0">
                <a:cs typeface="Times New Roman" panose="02020603050405020304" pitchFamily="18" charset="0"/>
              </a:rPr>
              <a:t> </a:t>
            </a:r>
            <a:r>
              <a:rPr lang="de-DE" altLang="de-DE" sz="900" b="0">
                <a:cs typeface="Times New Roman" panose="02020603050405020304" pitchFamily="18" charset="0"/>
              </a:rPr>
              <a:t>status</a:t>
            </a:r>
            <a:endParaRPr lang="de-DE" altLang="de-DE" sz="900" b="0" dirty="0"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de-DE" altLang="de-DE" sz="900" b="0" dirty="0">
              <a:cs typeface="Times New Roman" panose="02020603050405020304" pitchFamily="18" charset="0"/>
            </a:endParaRP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110AA34E-4E54-F70C-1D64-526988B07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184150" y="7070725"/>
            <a:ext cx="9144000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1C66A0CA-52F3-4B46-2D7D-170884C82D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0" y="142875"/>
            <a:ext cx="2133600" cy="365125"/>
          </a:xfrm>
        </p:spPr>
        <p:txBody>
          <a:bodyPr/>
          <a:lstStyle>
            <a:lvl1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F2FF4BD9-9A44-49F8-8053-DBE2722265D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057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627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DB5FF6B-9C1C-EBC2-4BDA-E8C8384B1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ADA151E-D563-3C58-CC35-81536511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1C668BD-5D7F-FA23-84FE-622845FE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96D70-5298-4DDB-A777-80A720BEF97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560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1A568D4F-D93B-E232-045F-D299235A85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623EE59E-F19B-BE7D-9836-E958B2B58D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225222-8719-D061-3D02-B25A6A7EC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rgbClr val="898989"/>
                </a:solidFill>
                <a:latin typeface="Calibri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FC4EDA-9D53-343E-AC08-A1E70BB30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898989"/>
                </a:solidFill>
                <a:latin typeface="Calibri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9DD502-685E-6AB0-D125-545D5C728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DD0DF78-E4B4-472F-9FF9-AE2A8C809010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81" r:id="rId7"/>
    <p:sldLayoutId id="2147484582" r:id="rId8"/>
    <p:sldLayoutId id="2147484577" r:id="rId9"/>
    <p:sldLayoutId id="2147484578" r:id="rId10"/>
    <p:sldLayoutId id="2147484579" r:id="rId11"/>
    <p:sldLayoutId id="214748458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C81A6BA1-0D6C-6D0B-96B3-E24E2CE4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5" r="91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50CD47-3241-2339-D7BB-7AD93D092D11}"/>
              </a:ext>
            </a:extLst>
          </p:cNvPr>
          <p:cNvSpPr/>
          <p:nvPr/>
        </p:nvSpPr>
        <p:spPr>
          <a:xfrm>
            <a:off x="-214313" y="-26988"/>
            <a:ext cx="9429751" cy="685800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00" name="Picture 1" descr="Z:\home\mai\1257_1_wandtattoo_dortmund_skyline.gif">
            <a:extLst>
              <a:ext uri="{FF2B5EF4-FFF2-40B4-BE49-F238E27FC236}">
                <a16:creationId xmlns:a16="http://schemas.microsoft.com/office/drawing/2014/main" id="{6B1F2E2A-96E2-7ADD-3624-AC555846B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7500"/>
          <a:stretch>
            <a:fillRect/>
          </a:stretch>
        </p:blipFill>
        <p:spPr bwMode="auto">
          <a:xfrm>
            <a:off x="1071563" y="4702175"/>
            <a:ext cx="9501187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">
            <a:extLst>
              <a:ext uri="{FF2B5EF4-FFF2-40B4-BE49-F238E27FC236}">
                <a16:creationId xmlns:a16="http://schemas.microsoft.com/office/drawing/2014/main" id="{F420C874-42E6-A5A7-8F38-81E925FBD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85750"/>
            <a:ext cx="18002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18E7802-03C3-71A6-FAE6-9F13A66B7F8F}"/>
              </a:ext>
            </a:extLst>
          </p:cNvPr>
          <p:cNvSpPr/>
          <p:nvPr/>
        </p:nvSpPr>
        <p:spPr>
          <a:xfrm>
            <a:off x="928688" y="5929313"/>
            <a:ext cx="928687" cy="500062"/>
          </a:xfrm>
          <a:prstGeom prst="ellipse">
            <a:avLst/>
          </a:prstGeom>
          <a:solidFill>
            <a:srgbClr val="1B1B1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CC4FB2-45BA-8AF1-4A29-F0C0F5625C25}"/>
              </a:ext>
            </a:extLst>
          </p:cNvPr>
          <p:cNvSpPr/>
          <p:nvPr/>
        </p:nvSpPr>
        <p:spPr>
          <a:xfrm>
            <a:off x="0" y="6357938"/>
            <a:ext cx="928688" cy="714375"/>
          </a:xfrm>
          <a:prstGeom prst="rect">
            <a:avLst/>
          </a:prstGeom>
          <a:solidFill>
            <a:srgbClr val="1B1B1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BCEBEE-88AF-9785-362E-DCE26058B445}"/>
              </a:ext>
            </a:extLst>
          </p:cNvPr>
          <p:cNvSpPr/>
          <p:nvPr/>
        </p:nvSpPr>
        <p:spPr>
          <a:xfrm>
            <a:off x="-714375" y="6143625"/>
            <a:ext cx="928688" cy="714375"/>
          </a:xfrm>
          <a:prstGeom prst="rect">
            <a:avLst/>
          </a:prstGeom>
          <a:solidFill>
            <a:srgbClr val="1B1B1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FE74C0-AA77-F582-77A2-09D4954F9615}"/>
              </a:ext>
            </a:extLst>
          </p:cNvPr>
          <p:cNvSpPr/>
          <p:nvPr/>
        </p:nvSpPr>
        <p:spPr>
          <a:xfrm>
            <a:off x="285750" y="6429375"/>
            <a:ext cx="14287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D99384-6F50-E848-4E8B-F3C4365A0580}"/>
              </a:ext>
            </a:extLst>
          </p:cNvPr>
          <p:cNvSpPr/>
          <p:nvPr/>
        </p:nvSpPr>
        <p:spPr>
          <a:xfrm>
            <a:off x="990600" y="5976938"/>
            <a:ext cx="795338" cy="419100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3FCAFF-D3A4-33CE-EBCF-B16E8BCFB5D5}"/>
              </a:ext>
            </a:extLst>
          </p:cNvPr>
          <p:cNvSpPr/>
          <p:nvPr/>
        </p:nvSpPr>
        <p:spPr>
          <a:xfrm>
            <a:off x="928688" y="6143625"/>
            <a:ext cx="928687" cy="714375"/>
          </a:xfrm>
          <a:prstGeom prst="rect">
            <a:avLst/>
          </a:prstGeom>
          <a:solidFill>
            <a:srgbClr val="1B1B1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2BBF8C-AEF0-806B-AFAA-37DEF7D97529}"/>
              </a:ext>
            </a:extLst>
          </p:cNvPr>
          <p:cNvSpPr/>
          <p:nvPr/>
        </p:nvSpPr>
        <p:spPr>
          <a:xfrm>
            <a:off x="1335088" y="6000750"/>
            <a:ext cx="115887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63F9B2-F49E-25ED-87A9-A9E679D55B79}"/>
              </a:ext>
            </a:extLst>
          </p:cNvPr>
          <p:cNvSpPr/>
          <p:nvPr/>
        </p:nvSpPr>
        <p:spPr>
          <a:xfrm>
            <a:off x="714375" y="6429375"/>
            <a:ext cx="14287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10" name="Grafik 8" descr="delta.png">
            <a:extLst>
              <a:ext uri="{FF2B5EF4-FFF2-40B4-BE49-F238E27FC236}">
                <a16:creationId xmlns:a16="http://schemas.microsoft.com/office/drawing/2014/main" id="{3DB0FDE7-7085-8D07-3FF6-B26AB1F13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715000"/>
            <a:ext cx="719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3">
            <a:extLst>
              <a:ext uri="{FF2B5EF4-FFF2-40B4-BE49-F238E27FC236}">
                <a16:creationId xmlns:a16="http://schemas.microsoft.com/office/drawing/2014/main" id="{D71807C2-AF68-314F-7AEC-36B9C4453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719138"/>
            <a:ext cx="7058025" cy="2936200"/>
          </a:xfrm>
          <a:prstGeom prst="roundRect">
            <a:avLst>
              <a:gd name="adj" fmla="val 9208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n-US" sz="3600" dirty="0">
              <a:effectLst/>
              <a:latin typeface="Arial" panose="020B0604020202020204" pitchFamily="34" charset="0"/>
            </a:endParaRPr>
          </a:p>
          <a:p>
            <a:pPr algn="ctr">
              <a:defRPr/>
            </a:pPr>
            <a:endParaRPr lang="en-US" sz="3600" dirty="0">
              <a:latin typeface="Arial" panose="020B0604020202020204" pitchFamily="34" charset="0"/>
            </a:endParaRPr>
          </a:p>
          <a:p>
            <a:pPr algn="ctr">
              <a:defRPr/>
            </a:pPr>
            <a:endParaRPr lang="en-US" sz="3600" dirty="0"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FLARE Project Status</a:t>
            </a:r>
          </a:p>
          <a:p>
            <a:pPr algn="ctr">
              <a:defRPr/>
            </a:pPr>
            <a:endParaRPr lang="de-DE" altLang="de-DE" sz="3200" dirty="0">
              <a:solidFill>
                <a:srgbClr val="92D050"/>
              </a:solidFill>
              <a:cs typeface="Times New Roman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08C508-A041-3A5F-0F89-7CCD120CC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1159" y="884839"/>
            <a:ext cx="1998805" cy="11034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3">
            <a:extLst>
              <a:ext uri="{FF2B5EF4-FFF2-40B4-BE49-F238E27FC236}">
                <a16:creationId xmlns:a16="http://schemas.microsoft.com/office/drawing/2014/main" id="{22007C57-316B-7BD4-9192-BD5F9D592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2858D8-E581-42E1-945B-0B9FC523A566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10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47" name="Foliennummernplatzhalter 1">
            <a:extLst>
              <a:ext uri="{FF2B5EF4-FFF2-40B4-BE49-F238E27FC236}">
                <a16:creationId xmlns:a16="http://schemas.microsoft.com/office/drawing/2014/main" id="{91D87561-FEB3-7058-28E1-BB76A6CDDF1B}"/>
              </a:ext>
            </a:extLst>
          </p:cNvPr>
          <p:cNvSpPr txBox="1">
            <a:spLocks/>
          </p:cNvSpPr>
          <p:nvPr/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C1A0057-05E5-4B15-A59D-F3C252A9FF99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algn="r" eaLnBrk="1" hangingPunct="1"/>
              <a:t>10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53" name="Textfeld 5">
            <a:extLst>
              <a:ext uri="{FF2B5EF4-FFF2-40B4-BE49-F238E27FC236}">
                <a16:creationId xmlns:a16="http://schemas.microsoft.com/office/drawing/2014/main" id="{746ED610-3BAC-A9F2-145B-86234EEC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November 2023: same </a:t>
            </a:r>
            <a:r>
              <a:rPr lang="de-DE" altLang="de-DE" sz="2000" dirty="0" err="1">
                <a:solidFill>
                  <a:srgbClr val="FF0000"/>
                </a:solidFill>
              </a:rPr>
              <a:t>configuration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with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lasing</a:t>
            </a:r>
            <a:endParaRPr lang="de-DE" alt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DB030A1-D84A-D09D-CBDA-8FAAB426DEB1}"/>
              </a:ext>
            </a:extLst>
          </p:cNvPr>
          <p:cNvGrpSpPr/>
          <p:nvPr/>
        </p:nvGrpSpPr>
        <p:grpSpPr>
          <a:xfrm>
            <a:off x="-285945" y="2002584"/>
            <a:ext cx="9429945" cy="2453866"/>
            <a:chOff x="81661" y="1690687"/>
            <a:chExt cx="12110338" cy="3151359"/>
          </a:xfrm>
        </p:grpSpPr>
        <p:pic>
          <p:nvPicPr>
            <p:cNvPr id="2" name="Inhaltsplatzhalter 4">
              <a:extLst>
                <a:ext uri="{FF2B5EF4-FFF2-40B4-BE49-F238E27FC236}">
                  <a16:creationId xmlns:a16="http://schemas.microsoft.com/office/drawing/2014/main" id="{F46F8089-C7F1-CB4B-9364-1B986CDF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1" y="1690688"/>
              <a:ext cx="3925032" cy="3058865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8683B63-EC88-BF8A-1015-3C308E6BF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314" y="1690688"/>
              <a:ext cx="3925032" cy="3058865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D47AEE9-3C91-95D9-7094-2AAC997D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967" y="1690687"/>
              <a:ext cx="3925032" cy="3058865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BDA9E67-ECC8-3BE9-731B-BE7E9274646C}"/>
                </a:ext>
              </a:extLst>
            </p:cNvPr>
            <p:cNvSpPr txBox="1"/>
            <p:nvPr/>
          </p:nvSpPr>
          <p:spPr>
            <a:xfrm>
              <a:off x="1229477" y="2557288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NO LASER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B9132A1-B0A5-5AE5-FCA6-38CF627E3BB6}"/>
                </a:ext>
              </a:extLst>
            </p:cNvPr>
            <p:cNvSpPr txBox="1"/>
            <p:nvPr/>
          </p:nvSpPr>
          <p:spPr>
            <a:xfrm>
              <a:off x="5154509" y="2557288"/>
              <a:ext cx="1982081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ONE LASER PULSE</a:t>
              </a:r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r>
                <a:rPr lang="de-DE" dirty="0"/>
                <a:t>(</a:t>
              </a:r>
              <a:r>
                <a:rPr lang="de-DE" dirty="0" err="1"/>
                <a:t>too</a:t>
              </a:r>
              <a:r>
                <a:rPr lang="de-DE" dirty="0"/>
                <a:t> </a:t>
              </a:r>
              <a:r>
                <a:rPr lang="de-DE" dirty="0" err="1"/>
                <a:t>much</a:t>
              </a:r>
              <a:r>
                <a:rPr lang="de-DE" dirty="0"/>
                <a:t> </a:t>
              </a:r>
              <a:r>
                <a:rPr lang="de-DE" dirty="0" err="1"/>
                <a:t>heating</a:t>
              </a:r>
              <a:r>
                <a:rPr lang="de-DE" dirty="0"/>
                <a:t>)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2676E66-CB9E-4C45-0286-F5DA841EC0DE}"/>
                </a:ext>
              </a:extLst>
            </p:cNvPr>
            <p:cNvSpPr txBox="1"/>
            <p:nvPr/>
          </p:nvSpPr>
          <p:spPr>
            <a:xfrm>
              <a:off x="8266967" y="4195715"/>
              <a:ext cx="234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TWO LASER PULSES</a:t>
              </a:r>
            </a:p>
            <a:p>
              <a:r>
                <a:rPr lang="de-DE" dirty="0"/>
                <a:t>(FLARE </a:t>
              </a:r>
              <a:r>
                <a:rPr lang="de-DE" dirty="0" err="1"/>
                <a:t>interferometer</a:t>
              </a:r>
              <a:r>
                <a:rPr lang="de-DE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450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nummernplatzhalter 1">
            <a:extLst>
              <a:ext uri="{FF2B5EF4-FFF2-40B4-BE49-F238E27FC236}">
                <a16:creationId xmlns:a16="http://schemas.microsoft.com/office/drawing/2014/main" id="{C24E6FFD-EFB6-8E75-79D7-04B601CC78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F0205EC-02AF-44AD-A06C-A44E725D06AC}" type="slidenum">
              <a:rPr lang="de-DE" altLang="de-DE" smtClean="0"/>
              <a:pPr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de-DE" altLang="de-DE" sz="14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2" name="Grafik 3">
            <a:extLst>
              <a:ext uri="{FF2B5EF4-FFF2-40B4-BE49-F238E27FC236}">
                <a16:creationId xmlns:a16="http://schemas.microsoft.com/office/drawing/2014/main" id="{CDEF8200-BFC4-1B90-C0C4-6EDA0C8E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01688"/>
            <a:ext cx="21336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>
            <a:extLst>
              <a:ext uri="{FF2B5EF4-FFF2-40B4-BE49-F238E27FC236}">
                <a16:creationId xmlns:a16="http://schemas.microsoft.com/office/drawing/2014/main" id="{331CCE51-3722-A009-FA72-258468078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071563"/>
            <a:ext cx="58832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Gruppieren 1">
            <a:extLst>
              <a:ext uri="{FF2B5EF4-FFF2-40B4-BE49-F238E27FC236}">
                <a16:creationId xmlns:a16="http://schemas.microsoft.com/office/drawing/2014/main" id="{4B7CA0DF-1E5D-CF48-0B18-FE980D8C4E47}"/>
              </a:ext>
            </a:extLst>
          </p:cNvPr>
          <p:cNvGrpSpPr>
            <a:grpSpLocks/>
          </p:cNvGrpSpPr>
          <p:nvPr/>
        </p:nvGrpSpPr>
        <p:grpSpPr bwMode="auto">
          <a:xfrm>
            <a:off x="358775" y="909638"/>
            <a:ext cx="8961438" cy="2339975"/>
            <a:chOff x="-51846" y="2620557"/>
            <a:chExt cx="8962026" cy="2340373"/>
          </a:xfrm>
        </p:grpSpPr>
        <p:pic>
          <p:nvPicPr>
            <p:cNvPr id="27663" name="Grafik 11">
              <a:extLst>
                <a:ext uri="{FF2B5EF4-FFF2-40B4-BE49-F238E27FC236}">
                  <a16:creationId xmlns:a16="http://schemas.microsoft.com/office/drawing/2014/main" id="{C36821E3-1F4F-33E9-3017-8239A5CB2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805" y="2692392"/>
              <a:ext cx="3024187" cy="226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Grafik 13">
              <a:extLst>
                <a:ext uri="{FF2B5EF4-FFF2-40B4-BE49-F238E27FC236}">
                  <a16:creationId xmlns:a16="http://schemas.microsoft.com/office/drawing/2014/main" id="{8845999E-6FE0-3CE2-10D9-AF0E58F98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846" y="2692392"/>
              <a:ext cx="3024188" cy="2268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5" name="Grafik 15">
              <a:extLst>
                <a:ext uri="{FF2B5EF4-FFF2-40B4-BE49-F238E27FC236}">
                  <a16:creationId xmlns:a16="http://schemas.microsoft.com/office/drawing/2014/main" id="{500D9E7B-FA49-A9E2-3833-7D4AD6877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992" y="2620557"/>
              <a:ext cx="3024188" cy="226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5" name="Grafik 2">
            <a:extLst>
              <a:ext uri="{FF2B5EF4-FFF2-40B4-BE49-F238E27FC236}">
                <a16:creationId xmlns:a16="http://schemas.microsoft.com/office/drawing/2014/main" id="{AAD51507-2341-E423-7C7F-437063F73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3270250"/>
            <a:ext cx="404018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116FF152-EFCC-BD93-1F6B-C2CF178070E7}"/>
              </a:ext>
            </a:extLst>
          </p:cNvPr>
          <p:cNvCxnSpPr>
            <a:cxnSpLocks/>
          </p:cNvCxnSpPr>
          <p:nvPr/>
        </p:nvCxnSpPr>
        <p:spPr>
          <a:xfrm>
            <a:off x="1990725" y="2406650"/>
            <a:ext cx="1066800" cy="1393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C8756F8-F75C-323C-0A17-A2D210DB50F4}"/>
              </a:ext>
            </a:extLst>
          </p:cNvPr>
          <p:cNvCxnSpPr>
            <a:cxnSpLocks/>
          </p:cNvCxnSpPr>
          <p:nvPr/>
        </p:nvCxnSpPr>
        <p:spPr>
          <a:xfrm flipH="1">
            <a:off x="3524250" y="1990725"/>
            <a:ext cx="804863" cy="2813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E2E12CF-7C02-C62A-BD98-96E827821E28}"/>
              </a:ext>
            </a:extLst>
          </p:cNvPr>
          <p:cNvCxnSpPr>
            <a:cxnSpLocks/>
          </p:cNvCxnSpPr>
          <p:nvPr/>
        </p:nvCxnSpPr>
        <p:spPr>
          <a:xfrm flipH="1">
            <a:off x="4106863" y="2868613"/>
            <a:ext cx="3378200" cy="15414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0" name="Textfeld 1">
            <a:extLst>
              <a:ext uri="{FF2B5EF4-FFF2-40B4-BE49-F238E27FC236}">
                <a16:creationId xmlns:a16="http://schemas.microsoft.com/office/drawing/2014/main" id="{836E34D2-A10D-F97A-7606-478352D99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987425"/>
            <a:ext cx="15398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Times New Roman" panose="02020603050405020304" pitchFamily="18" charset="0"/>
              </a:rPr>
              <a:t>one laser pulse: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Times New Roman" panose="02020603050405020304" pitchFamily="18" charset="0"/>
              </a:rPr>
              <a:t>overheating</a:t>
            </a:r>
          </a:p>
        </p:txBody>
      </p:sp>
      <p:sp>
        <p:nvSpPr>
          <p:cNvPr id="27661" name="Textfeld 2">
            <a:extLst>
              <a:ext uri="{FF2B5EF4-FFF2-40B4-BE49-F238E27FC236}">
                <a16:creationId xmlns:a16="http://schemas.microsoft.com/office/drawing/2014/main" id="{E6D430D3-1A61-6559-AA84-40559CD68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2676525"/>
            <a:ext cx="6960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 dirty="0">
                <a:latin typeface="Times New Roman" panose="02020603050405020304" pitchFamily="18" charset="0"/>
              </a:rPr>
              <a:t>SASE</a:t>
            </a:r>
          </a:p>
        </p:txBody>
      </p:sp>
      <p:sp>
        <p:nvSpPr>
          <p:cNvPr id="27662" name="Textfeld 4">
            <a:extLst>
              <a:ext uri="{FF2B5EF4-FFF2-40B4-BE49-F238E27FC236}">
                <a16:creationId xmlns:a16="http://schemas.microsoft.com/office/drawing/2014/main" id="{E341A06A-BF84-4B4B-5322-83FC588CB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75" y="987425"/>
            <a:ext cx="1870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Times New Roman" panose="02020603050405020304" pitchFamily="18" charset="0"/>
              </a:rPr>
              <a:t>two laser pulses: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600">
                <a:latin typeface="Times New Roman" panose="02020603050405020304" pitchFamily="18" charset="0"/>
              </a:rPr>
              <a:t>partial overheating</a:t>
            </a: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4E66848B-4216-87FD-20E1-FAD7575B6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November 2023: same </a:t>
            </a:r>
            <a:r>
              <a:rPr lang="de-DE" altLang="de-DE" sz="2000" dirty="0" err="1">
                <a:solidFill>
                  <a:srgbClr val="FF0000"/>
                </a:solidFill>
              </a:rPr>
              <a:t>configuration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with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lasing</a:t>
            </a:r>
            <a:endParaRPr lang="de-DE" altLang="de-DE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9ECC60D-5077-7228-6B56-D8DA845C1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E5C83D-B1F4-4E55-B272-3E46D97684CC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12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16387" name="Textfeld 5">
            <a:extLst>
              <a:ext uri="{FF2B5EF4-FFF2-40B4-BE49-F238E27FC236}">
                <a16:creationId xmlns:a16="http://schemas.microsoft.com/office/drawing/2014/main" id="{2F3333F7-F61A-464C-9B9C-D9ED87778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9550"/>
            <a:ext cx="87566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Initial </a:t>
            </a:r>
            <a:r>
              <a:rPr lang="de-DE" altLang="de-DE" sz="2000" dirty="0" err="1">
                <a:solidFill>
                  <a:srgbClr val="FF0000"/>
                </a:solidFill>
              </a:rPr>
              <a:t>schedule</a:t>
            </a:r>
            <a:r>
              <a:rPr lang="de-DE" altLang="de-DE" sz="2000" dirty="0">
                <a:solidFill>
                  <a:srgbClr val="FF0000"/>
                </a:solidFill>
              </a:rPr>
              <a:t> (</a:t>
            </a:r>
            <a:r>
              <a:rPr lang="de-DE" altLang="de-DE" sz="2000" dirty="0" err="1">
                <a:solidFill>
                  <a:srgbClr val="FF0000"/>
                </a:solidFill>
              </a:rPr>
              <a:t>October</a:t>
            </a:r>
            <a:r>
              <a:rPr lang="de-DE" altLang="de-DE" sz="2000" dirty="0">
                <a:solidFill>
                  <a:srgbClr val="FF0000"/>
                </a:solidFill>
              </a:rPr>
              <a:t> 2021)</a:t>
            </a:r>
            <a:endParaRPr lang="de-DE" altLang="de-DE" sz="2000" u="sng" dirty="0">
              <a:solidFill>
                <a:srgbClr val="FF0000"/>
              </a:solidFill>
            </a:endParaRPr>
          </a:p>
          <a:p>
            <a:endParaRPr lang="de-DE" altLang="de-DE" sz="2000" dirty="0">
              <a:solidFill>
                <a:srgbClr val="FF0000"/>
              </a:solidFill>
            </a:endParaRPr>
          </a:p>
          <a:p>
            <a:r>
              <a:rPr lang="en-US" altLang="de-DE" dirty="0"/>
              <a:t>3/2022	end of FLASH Shutdown</a:t>
            </a:r>
          </a:p>
          <a:p>
            <a:r>
              <a:rPr lang="en-US" altLang="de-DE" b="0" dirty="0"/>
              <a:t>	laser heater installation</a:t>
            </a:r>
          </a:p>
          <a:p>
            <a:r>
              <a:rPr lang="en-US" altLang="de-DE" dirty="0"/>
              <a:t>4/2022	Laser heater commissioning</a:t>
            </a:r>
          </a:p>
          <a:p>
            <a:r>
              <a:rPr lang="en-US" altLang="de-DE" b="0" dirty="0"/>
              <a:t>	theory/simulation towards fs pulses</a:t>
            </a:r>
          </a:p>
          <a:p>
            <a:r>
              <a:rPr lang="en-US" altLang="de-DE" dirty="0"/>
              <a:t>1/2023	flexible laser pulse shaping</a:t>
            </a:r>
          </a:p>
          <a:p>
            <a:r>
              <a:rPr lang="en-US" altLang="de-DE" b="0" dirty="0"/>
              <a:t>	theory/simulation towards fs pulses</a:t>
            </a:r>
          </a:p>
          <a:p>
            <a:r>
              <a:rPr lang="en-US" altLang="de-DE" dirty="0"/>
              <a:t>2/2023	first modulation with unspoiled region</a:t>
            </a:r>
          </a:p>
          <a:p>
            <a:r>
              <a:rPr lang="en-US" altLang="de-DE" dirty="0"/>
              <a:t>3/2023	optimization and fs diagnostics</a:t>
            </a:r>
          </a:p>
          <a:p>
            <a:r>
              <a:rPr lang="en-US" altLang="de-DE" dirty="0"/>
              <a:t>4/2023	fs pulses with users</a:t>
            </a:r>
          </a:p>
          <a:p>
            <a:r>
              <a:rPr lang="en-US" altLang="de-DE" b="0" dirty="0"/>
              <a:t>	first tests towards linearly increasing amplitude</a:t>
            </a:r>
          </a:p>
          <a:p>
            <a:r>
              <a:rPr lang="en-US" altLang="de-DE" dirty="0"/>
              <a:t>1/2024	Shutdown</a:t>
            </a:r>
          </a:p>
          <a:p>
            <a:r>
              <a:rPr lang="en-US" altLang="de-DE" b="0" dirty="0"/>
              <a:t>	theory/simulation towards sub-fs compression</a:t>
            </a:r>
          </a:p>
          <a:p>
            <a:r>
              <a:rPr lang="en-US" altLang="de-DE" dirty="0"/>
              <a:t>2/2024	Shutdown</a:t>
            </a:r>
          </a:p>
          <a:p>
            <a:r>
              <a:rPr lang="en-US" altLang="de-DE" b="0" dirty="0"/>
              <a:t>	theory/simulation towards sub-fs lasing</a:t>
            </a:r>
          </a:p>
          <a:p>
            <a:r>
              <a:rPr lang="en-US" altLang="de-DE" dirty="0"/>
              <a:t>3/2024	Shutdown</a:t>
            </a:r>
          </a:p>
          <a:p>
            <a:r>
              <a:rPr lang="en-US" altLang="de-DE" b="0" dirty="0"/>
              <a:t>	tests at DELTA, laser studies at FLASH</a:t>
            </a:r>
          </a:p>
          <a:p>
            <a:r>
              <a:rPr lang="en-US" altLang="de-DE" dirty="0"/>
              <a:t>4/2024	Shutdown</a:t>
            </a:r>
          </a:p>
          <a:p>
            <a:r>
              <a:rPr lang="en-US" altLang="de-DE" b="0" dirty="0"/>
              <a:t>	tests at DELTA, laser studies at FLASH</a:t>
            </a:r>
          </a:p>
          <a:p>
            <a:r>
              <a:rPr lang="en-US" altLang="de-DE" dirty="0"/>
              <a:t>1/2025	first modulation with sub-fs compression</a:t>
            </a:r>
          </a:p>
          <a:p>
            <a:r>
              <a:rPr lang="en-US" altLang="de-DE" dirty="0"/>
              <a:t>2/2025	sub-fs lasing and diagnostics </a:t>
            </a:r>
            <a:endParaRPr lang="de-DE" altLang="de-DE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6D8329-1083-2C54-30A7-1F8ED5898588}"/>
              </a:ext>
            </a:extLst>
          </p:cNvPr>
          <p:cNvCxnSpPr/>
          <p:nvPr/>
        </p:nvCxnSpPr>
        <p:spPr>
          <a:xfrm>
            <a:off x="231775" y="1352550"/>
            <a:ext cx="7407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49ECC60D-5077-7228-6B56-D8DA845C11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E5C83D-B1F4-4E55-B272-3E46D97684CC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13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402545C-6750-D1E4-8E59-BB188A0106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090" y="325437"/>
            <a:ext cx="8587819" cy="58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18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90866634-38DB-9CC7-7D7B-529D9C05AE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50C312-5036-406A-9864-BE470D8CBD77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14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13315" name="Textfeld 5">
            <a:extLst>
              <a:ext uri="{FF2B5EF4-FFF2-40B4-BE49-F238E27FC236}">
                <a16:creationId xmlns:a16="http://schemas.microsoft.com/office/drawing/2014/main" id="{F6E48ADE-5566-639A-F576-E3AB73483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de-DE" altLang="de-DE" sz="2000" dirty="0">
                <a:solidFill>
                  <a:srgbClr val="FF0000"/>
                </a:solidFill>
              </a:rPr>
              <a:t>Next </a:t>
            </a:r>
            <a:r>
              <a:rPr lang="de-DE" altLang="de-DE" sz="2000" dirty="0" err="1">
                <a:solidFill>
                  <a:srgbClr val="FF0000"/>
                </a:solidFill>
              </a:rPr>
              <a:t>steps</a:t>
            </a:r>
            <a:endParaRPr lang="de-DE" altLang="de-DE" sz="2000" dirty="0">
              <a:solidFill>
                <a:srgbClr val="FF0000"/>
              </a:solidFill>
            </a:endParaRPr>
          </a:p>
          <a:p>
            <a:pPr>
              <a:defRPr/>
            </a:pPr>
            <a:endParaRPr lang="de-DE" altLang="de-DE" sz="20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de-DE" altLang="de-DE" b="0" dirty="0" err="1"/>
              <a:t>until</a:t>
            </a:r>
            <a:r>
              <a:rPr lang="de-DE" altLang="de-DE" b="0" dirty="0"/>
              <a:t> </a:t>
            </a:r>
            <a:r>
              <a:rPr lang="de-DE" altLang="de-DE" b="0" dirty="0" err="1"/>
              <a:t>shutdown</a:t>
            </a:r>
            <a:r>
              <a:rPr lang="de-DE" altLang="de-DE" b="0" dirty="0"/>
              <a:t>:</a:t>
            </a:r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leave</a:t>
            </a:r>
            <a:r>
              <a:rPr lang="de-DE" altLang="de-DE" b="0" dirty="0"/>
              <a:t> </a:t>
            </a:r>
            <a:r>
              <a:rPr lang="de-DE" altLang="de-DE" b="0" dirty="0" err="1"/>
              <a:t>interferometer</a:t>
            </a:r>
            <a:r>
              <a:rPr lang="de-DE" altLang="de-DE" b="0" dirty="0"/>
              <a:t> </a:t>
            </a:r>
            <a:r>
              <a:rPr lang="de-DE" altLang="de-DE" b="0" dirty="0" err="1"/>
              <a:t>setup</a:t>
            </a:r>
            <a:r>
              <a:rPr lang="de-DE" altLang="de-DE" b="0" dirty="0"/>
              <a:t> </a:t>
            </a:r>
            <a:r>
              <a:rPr lang="de-DE" altLang="de-DE" b="0" dirty="0" err="1"/>
              <a:t>as</a:t>
            </a:r>
            <a:r>
              <a:rPr lang="de-DE" altLang="de-DE" b="0" dirty="0"/>
              <a:t> </a:t>
            </a:r>
            <a:r>
              <a:rPr lang="de-DE" altLang="de-DE" b="0" dirty="0" err="1"/>
              <a:t>it</a:t>
            </a:r>
            <a:r>
              <a:rPr lang="de-DE" altLang="de-DE" b="0" dirty="0"/>
              <a:t> </a:t>
            </a:r>
            <a:r>
              <a:rPr lang="de-DE" altLang="de-DE" b="0" dirty="0" err="1"/>
              <a:t>is</a:t>
            </a:r>
            <a:r>
              <a:rPr lang="de-DE" altLang="de-DE" b="0" dirty="0"/>
              <a:t>?</a:t>
            </a:r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further</a:t>
            </a:r>
            <a:r>
              <a:rPr lang="de-DE" altLang="de-DE" b="0" dirty="0"/>
              <a:t> </a:t>
            </a:r>
            <a:r>
              <a:rPr lang="de-DE" altLang="de-DE" b="0" dirty="0" err="1"/>
              <a:t>measurements</a:t>
            </a:r>
            <a:r>
              <a:rPr lang="de-DE" altLang="de-DE" b="0" dirty="0"/>
              <a:t> </a:t>
            </a:r>
            <a:r>
              <a:rPr lang="de-DE" altLang="de-DE" b="0" dirty="0" err="1"/>
              <a:t>with</a:t>
            </a:r>
            <a:r>
              <a:rPr lang="de-DE" altLang="de-DE" b="0" dirty="0"/>
              <a:t> </a:t>
            </a:r>
            <a:r>
              <a:rPr lang="de-DE" altLang="de-DE" b="0" dirty="0" err="1"/>
              <a:t>THz</a:t>
            </a:r>
            <a:r>
              <a:rPr lang="de-DE" altLang="de-DE" b="0" dirty="0"/>
              <a:t> </a:t>
            </a:r>
            <a:r>
              <a:rPr lang="de-DE" altLang="de-DE" b="0" dirty="0" err="1"/>
              <a:t>streaking</a:t>
            </a:r>
            <a:r>
              <a:rPr lang="de-DE" altLang="de-DE" b="0" dirty="0"/>
              <a:t>?</a:t>
            </a:r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dedidacted</a:t>
            </a:r>
            <a:r>
              <a:rPr lang="de-DE" altLang="de-DE" b="0" dirty="0"/>
              <a:t> shift </a:t>
            </a:r>
            <a:r>
              <a:rPr lang="de-DE" altLang="de-DE" b="0" dirty="0" err="1"/>
              <a:t>for</a:t>
            </a:r>
            <a:r>
              <a:rPr lang="de-DE" altLang="de-DE" b="0" dirty="0"/>
              <a:t> </a:t>
            </a:r>
            <a:r>
              <a:rPr lang="de-DE" altLang="de-DE" b="0" dirty="0" err="1"/>
              <a:t>comparison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different </a:t>
            </a:r>
            <a:r>
              <a:rPr lang="de-DE" altLang="de-DE" b="0" dirty="0" err="1"/>
              <a:t>PolariX</a:t>
            </a:r>
            <a:r>
              <a:rPr lang="de-DE" altLang="de-DE" b="0" dirty="0"/>
              <a:t> </a:t>
            </a:r>
            <a:r>
              <a:rPr lang="de-DE" altLang="de-DE" b="0" dirty="0" err="1"/>
              <a:t>analysis</a:t>
            </a:r>
            <a:r>
              <a:rPr lang="de-DE" altLang="de-DE" b="0" dirty="0"/>
              <a:t> </a:t>
            </a:r>
            <a:r>
              <a:rPr lang="de-DE" altLang="de-DE" b="0" dirty="0" err="1"/>
              <a:t>methods</a:t>
            </a:r>
            <a:r>
              <a:rPr lang="de-DE" altLang="de-DE" b="0" dirty="0"/>
              <a:t>?</a:t>
            </a:r>
          </a:p>
          <a:p>
            <a:pPr marL="285750" indent="-285750">
              <a:buFontTx/>
              <a:buChar char="-"/>
              <a:defRPr/>
            </a:pPr>
            <a:endParaRPr lang="de-DE" altLang="de-DE" b="0" dirty="0"/>
          </a:p>
          <a:p>
            <a:pPr marL="285750" indent="-285750">
              <a:buFontTx/>
              <a:buChar char="-"/>
              <a:defRPr/>
            </a:pPr>
            <a:r>
              <a:rPr lang="de-DE" altLang="de-DE" b="0" dirty="0" err="1"/>
              <a:t>during</a:t>
            </a:r>
            <a:r>
              <a:rPr lang="de-DE" altLang="de-DE" b="0" dirty="0"/>
              <a:t> </a:t>
            </a:r>
            <a:r>
              <a:rPr lang="de-DE" altLang="de-DE" b="0" dirty="0" err="1"/>
              <a:t>shutdown</a:t>
            </a:r>
            <a:r>
              <a:rPr lang="de-DE" altLang="de-DE" b="0" dirty="0"/>
              <a:t>:</a:t>
            </a:r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improve</a:t>
            </a:r>
            <a:r>
              <a:rPr lang="de-DE" altLang="de-DE" b="0" dirty="0"/>
              <a:t> </a:t>
            </a:r>
            <a:r>
              <a:rPr lang="de-DE" altLang="de-DE" b="0" dirty="0" err="1"/>
              <a:t>laser</a:t>
            </a:r>
            <a:r>
              <a:rPr lang="de-DE" altLang="de-DE" b="0" dirty="0"/>
              <a:t> </a:t>
            </a:r>
            <a:r>
              <a:rPr lang="de-DE" altLang="de-DE" b="0" dirty="0" err="1"/>
              <a:t>setup</a:t>
            </a:r>
            <a:endParaRPr lang="de-DE" altLang="de-DE" b="0" dirty="0"/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laser</a:t>
            </a:r>
            <a:r>
              <a:rPr lang="de-DE" altLang="de-DE" b="0" dirty="0"/>
              <a:t> </a:t>
            </a:r>
            <a:r>
              <a:rPr lang="de-DE" altLang="de-DE" b="0" dirty="0" err="1"/>
              <a:t>autocorrelation</a:t>
            </a:r>
            <a:endParaRPr lang="de-DE" altLang="de-DE" b="0" dirty="0"/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feedback</a:t>
            </a:r>
            <a:r>
              <a:rPr lang="de-DE" altLang="de-DE" b="0" dirty="0"/>
              <a:t> </a:t>
            </a:r>
            <a:r>
              <a:rPr lang="de-DE" altLang="de-DE" b="0" dirty="0" err="1"/>
              <a:t>to</a:t>
            </a:r>
            <a:r>
              <a:rPr lang="de-DE" altLang="de-DE" b="0" dirty="0"/>
              <a:t> </a:t>
            </a:r>
            <a:r>
              <a:rPr lang="de-DE" altLang="de-DE" b="0" dirty="0" err="1"/>
              <a:t>stabilize</a:t>
            </a:r>
            <a:r>
              <a:rPr lang="de-DE" altLang="de-DE" b="0" dirty="0"/>
              <a:t> </a:t>
            </a:r>
            <a:r>
              <a:rPr lang="de-DE" altLang="de-DE" b="0" dirty="0" err="1"/>
              <a:t>interferometer</a:t>
            </a:r>
            <a:endParaRPr lang="de-DE" altLang="de-DE" b="0" dirty="0"/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general</a:t>
            </a:r>
            <a:r>
              <a:rPr lang="de-DE" altLang="de-DE" b="0" dirty="0"/>
              <a:t> </a:t>
            </a:r>
            <a:r>
              <a:rPr lang="de-DE" altLang="de-DE" b="0" dirty="0" err="1"/>
              <a:t>realignment</a:t>
            </a:r>
            <a:endParaRPr lang="de-DE" altLang="de-DE" b="0" dirty="0"/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simulation</a:t>
            </a:r>
            <a:r>
              <a:rPr lang="de-DE" altLang="de-DE" b="0" dirty="0"/>
              <a:t> </a:t>
            </a:r>
            <a:r>
              <a:rPr lang="de-DE" altLang="de-DE" b="0" dirty="0" err="1"/>
              <a:t>studies</a:t>
            </a:r>
            <a:endParaRPr lang="de-DE" altLang="de-DE" b="0" dirty="0"/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consider</a:t>
            </a:r>
            <a:r>
              <a:rPr lang="de-DE" altLang="de-DE" b="0" dirty="0"/>
              <a:t> follow-</a:t>
            </a:r>
            <a:r>
              <a:rPr lang="de-DE" altLang="de-DE" b="0" dirty="0" err="1"/>
              <a:t>up</a:t>
            </a:r>
            <a:r>
              <a:rPr lang="de-DE" altLang="de-DE" b="0" dirty="0"/>
              <a:t> </a:t>
            </a:r>
            <a:r>
              <a:rPr lang="de-DE" altLang="de-DE" b="0" dirty="0" err="1"/>
              <a:t>project</a:t>
            </a:r>
            <a:r>
              <a:rPr lang="de-DE" altLang="de-DE" b="0" dirty="0"/>
              <a:t>? (</a:t>
            </a:r>
            <a:r>
              <a:rPr lang="de-DE" altLang="de-DE" b="0" dirty="0" err="1"/>
              <a:t>next</a:t>
            </a:r>
            <a:r>
              <a:rPr lang="de-DE" altLang="de-DE" b="0" dirty="0"/>
              <a:t> BMBF </a:t>
            </a:r>
            <a:r>
              <a:rPr lang="de-DE" altLang="de-DE" b="0" dirty="0" err="1"/>
              <a:t>call</a:t>
            </a:r>
            <a:r>
              <a:rPr lang="de-DE" altLang="de-DE" b="0" dirty="0"/>
              <a:t> </a:t>
            </a:r>
            <a:r>
              <a:rPr lang="de-DE" altLang="de-DE" b="0" dirty="0" err="1"/>
              <a:t>expected</a:t>
            </a:r>
            <a:r>
              <a:rPr lang="de-DE" altLang="de-DE" b="0" dirty="0"/>
              <a:t> </a:t>
            </a:r>
            <a:r>
              <a:rPr lang="de-DE" altLang="de-DE" b="0" dirty="0" err="1"/>
              <a:t>by</a:t>
            </a:r>
            <a:r>
              <a:rPr lang="de-DE" altLang="de-DE" b="0" dirty="0"/>
              <a:t> May 2024)</a:t>
            </a:r>
          </a:p>
          <a:p>
            <a:pPr marL="285750" indent="-285750">
              <a:buFontTx/>
              <a:buChar char="-"/>
              <a:defRPr/>
            </a:pPr>
            <a:endParaRPr lang="de-DE" altLang="de-DE" b="0" dirty="0"/>
          </a:p>
          <a:p>
            <a:pPr marL="285750" indent="-285750">
              <a:buFontTx/>
              <a:buChar char="-"/>
              <a:defRPr/>
            </a:pPr>
            <a:r>
              <a:rPr lang="de-DE" altLang="de-DE" b="0" dirty="0"/>
              <a:t>after </a:t>
            </a:r>
            <a:r>
              <a:rPr lang="de-DE" altLang="de-DE" b="0" dirty="0" err="1"/>
              <a:t>shutdown</a:t>
            </a:r>
            <a:r>
              <a:rPr lang="de-DE" altLang="de-DE" b="0" dirty="0"/>
              <a:t>:</a:t>
            </a:r>
          </a:p>
          <a:p>
            <a:pPr marL="1028700" lvl="1">
              <a:buFontTx/>
              <a:buChar char="-"/>
              <a:defRPr/>
            </a:pPr>
            <a:r>
              <a:rPr lang="de-DE" altLang="de-DE" b="0" dirty="0" err="1"/>
              <a:t>shifts</a:t>
            </a:r>
            <a:r>
              <a:rPr lang="de-DE" altLang="de-DE" b="0" dirty="0"/>
              <a:t> </a:t>
            </a:r>
            <a:r>
              <a:rPr lang="de-DE" altLang="de-DE" b="0" dirty="0" err="1"/>
              <a:t>with</a:t>
            </a:r>
            <a:r>
              <a:rPr lang="de-DE" altLang="de-DE" b="0" dirty="0"/>
              <a:t> </a:t>
            </a:r>
            <a:r>
              <a:rPr lang="de-DE" altLang="de-DE" b="0" dirty="0" err="1"/>
              <a:t>short</a:t>
            </a:r>
            <a:r>
              <a:rPr lang="de-DE" altLang="de-DE" b="0" dirty="0"/>
              <a:t>-pulse </a:t>
            </a:r>
            <a:r>
              <a:rPr lang="de-DE" altLang="de-DE" b="0" dirty="0" err="1"/>
              <a:t>diagnostics</a:t>
            </a:r>
            <a:endParaRPr lang="de-DE" altLang="de-DE" b="0" dirty="0"/>
          </a:p>
          <a:p>
            <a:pPr>
              <a:defRPr/>
            </a:pP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265D68AF-3A4C-4A9E-E349-D0018BE42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/>
              <a:t>Thank you for your attention!</a:t>
            </a:r>
            <a:endParaRPr lang="en-US" altLang="de-D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93F3715-D72F-8878-CA4C-C15DC4612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  <p:sp>
        <p:nvSpPr>
          <p:cNvPr id="22532" name="Slide Number Placeholder 1">
            <a:extLst>
              <a:ext uri="{FF2B5EF4-FFF2-40B4-BE49-F238E27FC236}">
                <a16:creationId xmlns:a16="http://schemas.microsoft.com/office/drawing/2014/main" id="{11135FEF-6392-8C67-92A3-41E4BD93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67DC5D-4FCE-4F09-A678-0D8A23B97373}" type="slidenum">
              <a:rPr lang="de-DE" altLang="de-DE" sz="1200" b="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de-DE" altLang="de-DE" sz="1200" b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nummernplatzhalter 3">
            <a:extLst>
              <a:ext uri="{FF2B5EF4-FFF2-40B4-BE49-F238E27FC236}">
                <a16:creationId xmlns:a16="http://schemas.microsoft.com/office/drawing/2014/main" id="{2E40B89C-A937-2354-BD7F-55F3376A44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C9D6B8B-EC6F-4050-95C8-B4E4F5328E23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2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5123" name="Foliennummernplatzhalter 1">
            <a:extLst>
              <a:ext uri="{FF2B5EF4-FFF2-40B4-BE49-F238E27FC236}">
                <a16:creationId xmlns:a16="http://schemas.microsoft.com/office/drawing/2014/main" id="{75F6691B-D589-3A0C-B50E-4A5892190EF8}"/>
              </a:ext>
            </a:extLst>
          </p:cNvPr>
          <p:cNvSpPr txBox="1">
            <a:spLocks/>
          </p:cNvSpPr>
          <p:nvPr/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A637555-53E3-4C96-A511-7E5B0EC2BF3C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algn="r" eaLnBrk="1" hangingPunct="1"/>
              <a:t>2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5124" name="Textfeld 5">
            <a:extLst>
              <a:ext uri="{FF2B5EF4-FFF2-40B4-BE49-F238E27FC236}">
                <a16:creationId xmlns:a16="http://schemas.microsoft.com/office/drawing/2014/main" id="{20DED081-F371-307E-074F-36939D96F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436813"/>
            <a:ext cx="87566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dirty="0"/>
              <a:t>-</a:t>
            </a:r>
            <a:r>
              <a:rPr lang="de-DE" altLang="de-DE" b="0" dirty="0"/>
              <a:t> support </a:t>
            </a:r>
            <a:r>
              <a:rPr lang="de-DE" altLang="de-DE" b="0" dirty="0" err="1"/>
              <a:t>commissioning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</a:t>
            </a:r>
            <a:r>
              <a:rPr lang="de-DE" altLang="de-DE" b="0" dirty="0" err="1"/>
              <a:t>laser</a:t>
            </a:r>
            <a:r>
              <a:rPr lang="de-DE" altLang="de-DE" b="0" dirty="0"/>
              <a:t> </a:t>
            </a:r>
            <a:r>
              <a:rPr lang="de-DE" altLang="de-DE" b="0" dirty="0" err="1"/>
              <a:t>heater</a:t>
            </a:r>
            <a:endParaRPr lang="de-DE" altLang="de-DE" b="0" dirty="0"/>
          </a:p>
          <a:p>
            <a:endParaRPr lang="de-DE" altLang="de-DE" b="0" dirty="0"/>
          </a:p>
          <a:p>
            <a:r>
              <a:rPr lang="de-DE" altLang="de-DE" b="0" dirty="0"/>
              <a:t>- </a:t>
            </a:r>
            <a:r>
              <a:rPr lang="de-DE" altLang="de-DE" b="0" dirty="0" err="1"/>
              <a:t>establish</a:t>
            </a:r>
            <a:r>
              <a:rPr lang="de-DE" altLang="de-DE" b="0" dirty="0"/>
              <a:t> </a:t>
            </a:r>
            <a:r>
              <a:rPr lang="de-DE" altLang="de-DE" b="0" dirty="0" err="1"/>
              <a:t>short</a:t>
            </a:r>
            <a:r>
              <a:rPr lang="de-DE" altLang="de-DE" b="0" dirty="0"/>
              <a:t>-pulse </a:t>
            </a:r>
            <a:r>
              <a:rPr lang="de-DE" altLang="de-DE" b="0" dirty="0" err="1"/>
              <a:t>techniques</a:t>
            </a:r>
            <a:r>
              <a:rPr lang="de-DE" altLang="de-DE" b="0" dirty="0"/>
              <a:t> </a:t>
            </a:r>
            <a:r>
              <a:rPr lang="de-DE" altLang="de-DE" b="0" dirty="0" err="1"/>
              <a:t>based</a:t>
            </a:r>
            <a:r>
              <a:rPr lang="de-DE" altLang="de-DE" b="0" dirty="0"/>
              <a:t> on </a:t>
            </a:r>
            <a:r>
              <a:rPr lang="de-DE" altLang="de-DE" b="0" dirty="0" err="1"/>
              <a:t>laser</a:t>
            </a:r>
            <a:r>
              <a:rPr lang="de-DE" altLang="de-DE" b="0" dirty="0"/>
              <a:t> </a:t>
            </a:r>
            <a:r>
              <a:rPr lang="de-DE" altLang="de-DE" b="0" dirty="0" err="1"/>
              <a:t>heater</a:t>
            </a:r>
            <a:r>
              <a:rPr lang="de-DE" altLang="de-DE" b="0" dirty="0"/>
              <a:t>:</a:t>
            </a:r>
          </a:p>
          <a:p>
            <a:r>
              <a:rPr lang="de-DE" altLang="de-DE" b="0" dirty="0"/>
              <a:t>	- partial </a:t>
            </a:r>
            <a:r>
              <a:rPr lang="de-DE" altLang="de-DE" b="0" dirty="0" err="1"/>
              <a:t>overheating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</a:t>
            </a:r>
            <a:r>
              <a:rPr lang="de-DE" altLang="de-DE" b="0" dirty="0" err="1"/>
              <a:t>the</a:t>
            </a:r>
            <a:r>
              <a:rPr lang="de-DE" altLang="de-DE" b="0" dirty="0"/>
              <a:t> </a:t>
            </a:r>
            <a:r>
              <a:rPr lang="de-DE" altLang="de-DE" b="0" dirty="0" err="1"/>
              <a:t>bunch</a:t>
            </a:r>
            <a:endParaRPr lang="de-DE" altLang="de-DE" b="0" dirty="0"/>
          </a:p>
          <a:p>
            <a:endParaRPr lang="de-DE" altLang="de-DE" b="0" dirty="0"/>
          </a:p>
          <a:p>
            <a:endParaRPr lang="de-DE" altLang="de-DE" b="0" dirty="0"/>
          </a:p>
          <a:p>
            <a:endParaRPr lang="de-DE" altLang="de-DE" b="0" dirty="0"/>
          </a:p>
          <a:p>
            <a:endParaRPr lang="de-DE" altLang="de-DE" b="0" dirty="0"/>
          </a:p>
        </p:txBody>
      </p:sp>
      <p:sp>
        <p:nvSpPr>
          <p:cNvPr id="5126" name="Textfeld 5">
            <a:extLst>
              <a:ext uri="{FF2B5EF4-FFF2-40B4-BE49-F238E27FC236}">
                <a16:creationId xmlns:a16="http://schemas.microsoft.com/office/drawing/2014/main" id="{CEE476C3-EA21-7AF3-5F26-B6C4ED2A4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FLARE: </a:t>
            </a:r>
            <a:r>
              <a:rPr lang="de-DE" altLang="de-DE" sz="2000" dirty="0" err="1">
                <a:solidFill>
                  <a:srgbClr val="FF0000"/>
                </a:solidFill>
              </a:rPr>
              <a:t>project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goals</a:t>
            </a:r>
            <a:endParaRPr lang="de-DE" alt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D8189B-B9D5-4AFF-41D4-F084EF1ED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843826"/>
            <a:ext cx="58832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A774C4A-C1EB-687A-3DC5-DC521BD18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0" y="3609975"/>
            <a:ext cx="3949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/>
              <a:t>A. Marinelli et al., PRL 116, 254801 (2016)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2ED9D40-B426-3353-37EE-6E3F66D2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95263" y="4208463"/>
            <a:ext cx="4333875" cy="169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E2BEA6E-9ED6-F341-36B3-B398EB8AA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9"/>
          <a:stretch>
            <a:fillRect/>
          </a:stretch>
        </p:blipFill>
        <p:spPr bwMode="auto">
          <a:xfrm>
            <a:off x="4611688" y="4414838"/>
            <a:ext cx="4333875" cy="158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nummernplatzhalter 3">
            <a:extLst>
              <a:ext uri="{FF2B5EF4-FFF2-40B4-BE49-F238E27FC236}">
                <a16:creationId xmlns:a16="http://schemas.microsoft.com/office/drawing/2014/main" id="{2E40B89C-A937-2354-BD7F-55F3376A44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C9D6B8B-EC6F-4050-95C8-B4E4F5328E23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3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5123" name="Foliennummernplatzhalter 1">
            <a:extLst>
              <a:ext uri="{FF2B5EF4-FFF2-40B4-BE49-F238E27FC236}">
                <a16:creationId xmlns:a16="http://schemas.microsoft.com/office/drawing/2014/main" id="{75F6691B-D589-3A0C-B50E-4A5892190EF8}"/>
              </a:ext>
            </a:extLst>
          </p:cNvPr>
          <p:cNvSpPr txBox="1">
            <a:spLocks/>
          </p:cNvSpPr>
          <p:nvPr/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A637555-53E3-4C96-A511-7E5B0EC2BF3C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algn="r" eaLnBrk="1" hangingPunct="1"/>
              <a:t>3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5124" name="Textfeld 5">
            <a:extLst>
              <a:ext uri="{FF2B5EF4-FFF2-40B4-BE49-F238E27FC236}">
                <a16:creationId xmlns:a16="http://schemas.microsoft.com/office/drawing/2014/main" id="{20DED081-F371-307E-074F-36939D96F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436813"/>
            <a:ext cx="87566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dirty="0"/>
              <a:t>-</a:t>
            </a:r>
            <a:r>
              <a:rPr lang="de-DE" altLang="de-DE" b="0" dirty="0"/>
              <a:t> support </a:t>
            </a:r>
            <a:r>
              <a:rPr lang="de-DE" altLang="de-DE" b="0" dirty="0" err="1"/>
              <a:t>commissioning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</a:t>
            </a:r>
            <a:r>
              <a:rPr lang="de-DE" altLang="de-DE" b="0" dirty="0" err="1"/>
              <a:t>laser</a:t>
            </a:r>
            <a:r>
              <a:rPr lang="de-DE" altLang="de-DE" b="0" dirty="0"/>
              <a:t> </a:t>
            </a:r>
            <a:r>
              <a:rPr lang="de-DE" altLang="de-DE" b="0" dirty="0" err="1"/>
              <a:t>heater</a:t>
            </a:r>
            <a:endParaRPr lang="de-DE" altLang="de-DE" b="0" dirty="0"/>
          </a:p>
          <a:p>
            <a:endParaRPr lang="de-DE" altLang="de-DE" b="0" dirty="0"/>
          </a:p>
          <a:p>
            <a:r>
              <a:rPr lang="de-DE" altLang="de-DE" b="0" dirty="0"/>
              <a:t>- </a:t>
            </a:r>
            <a:r>
              <a:rPr lang="de-DE" altLang="de-DE" b="0" dirty="0" err="1"/>
              <a:t>establish</a:t>
            </a:r>
            <a:r>
              <a:rPr lang="de-DE" altLang="de-DE" b="0" dirty="0"/>
              <a:t> </a:t>
            </a:r>
            <a:r>
              <a:rPr lang="de-DE" altLang="de-DE" b="0" dirty="0" err="1"/>
              <a:t>short</a:t>
            </a:r>
            <a:r>
              <a:rPr lang="de-DE" altLang="de-DE" b="0" dirty="0"/>
              <a:t>-pulse </a:t>
            </a:r>
            <a:r>
              <a:rPr lang="de-DE" altLang="de-DE" b="0" dirty="0" err="1"/>
              <a:t>techniques</a:t>
            </a:r>
            <a:r>
              <a:rPr lang="de-DE" altLang="de-DE" b="0" dirty="0"/>
              <a:t> </a:t>
            </a:r>
            <a:r>
              <a:rPr lang="de-DE" altLang="de-DE" b="0" dirty="0" err="1"/>
              <a:t>based</a:t>
            </a:r>
            <a:r>
              <a:rPr lang="de-DE" altLang="de-DE" b="0" dirty="0"/>
              <a:t> on </a:t>
            </a:r>
            <a:r>
              <a:rPr lang="de-DE" altLang="de-DE" b="0" dirty="0" err="1"/>
              <a:t>laser</a:t>
            </a:r>
            <a:r>
              <a:rPr lang="de-DE" altLang="de-DE" b="0" dirty="0"/>
              <a:t> </a:t>
            </a:r>
            <a:r>
              <a:rPr lang="de-DE" altLang="de-DE" b="0" dirty="0" err="1"/>
              <a:t>heater</a:t>
            </a:r>
            <a:r>
              <a:rPr lang="de-DE" altLang="de-DE" b="0" dirty="0"/>
              <a:t>:</a:t>
            </a:r>
          </a:p>
          <a:p>
            <a:r>
              <a:rPr lang="de-DE" altLang="de-DE" b="0" dirty="0"/>
              <a:t>	- partial </a:t>
            </a:r>
            <a:r>
              <a:rPr lang="de-DE" altLang="de-DE" b="0" dirty="0" err="1"/>
              <a:t>overheating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</a:t>
            </a:r>
            <a:r>
              <a:rPr lang="de-DE" altLang="de-DE" b="0" dirty="0" err="1"/>
              <a:t>the</a:t>
            </a:r>
            <a:r>
              <a:rPr lang="de-DE" altLang="de-DE" b="0" dirty="0"/>
              <a:t> </a:t>
            </a:r>
            <a:r>
              <a:rPr lang="de-DE" altLang="de-DE" b="0" dirty="0" err="1"/>
              <a:t>bunch</a:t>
            </a:r>
            <a:endParaRPr lang="de-DE" altLang="de-DE" b="0" dirty="0"/>
          </a:p>
          <a:p>
            <a:r>
              <a:rPr lang="de-DE" altLang="de-DE" b="0" dirty="0"/>
              <a:t>	- </a:t>
            </a:r>
            <a:r>
              <a:rPr lang="de-DE" altLang="de-DE" b="0" dirty="0" err="1"/>
              <a:t>proof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</a:t>
            </a:r>
            <a:r>
              <a:rPr lang="de-DE" altLang="de-DE" b="0" dirty="0" err="1"/>
              <a:t>conecpt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</a:t>
            </a:r>
            <a:r>
              <a:rPr lang="de-DE" altLang="de-DE" b="0" dirty="0" err="1"/>
              <a:t>new</a:t>
            </a:r>
            <a:r>
              <a:rPr lang="de-DE" altLang="de-DE" b="0" dirty="0"/>
              <a:t> </a:t>
            </a:r>
            <a:r>
              <a:rPr lang="de-DE" altLang="de-DE" b="0" dirty="0" err="1"/>
              <a:t>scheme</a:t>
            </a:r>
            <a:r>
              <a:rPr lang="de-DE" altLang="de-DE" b="0" dirty="0"/>
              <a:t>:</a:t>
            </a:r>
          </a:p>
          <a:p>
            <a:endParaRPr lang="de-DE" altLang="de-DE" b="0" dirty="0"/>
          </a:p>
          <a:p>
            <a:endParaRPr lang="de-DE" altLang="de-DE" b="0" dirty="0"/>
          </a:p>
          <a:p>
            <a:endParaRPr lang="de-DE" altLang="de-DE" b="0" dirty="0"/>
          </a:p>
          <a:p>
            <a:endParaRPr lang="de-DE" altLang="de-DE" b="0" dirty="0"/>
          </a:p>
        </p:txBody>
      </p:sp>
      <p:sp>
        <p:nvSpPr>
          <p:cNvPr id="5126" name="Textfeld 5">
            <a:extLst>
              <a:ext uri="{FF2B5EF4-FFF2-40B4-BE49-F238E27FC236}">
                <a16:creationId xmlns:a16="http://schemas.microsoft.com/office/drawing/2014/main" id="{CEE476C3-EA21-7AF3-5F26-B6C4ED2A4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FLARE: </a:t>
            </a:r>
            <a:r>
              <a:rPr lang="de-DE" altLang="de-DE" sz="2000" dirty="0" err="1">
                <a:solidFill>
                  <a:srgbClr val="FF0000"/>
                </a:solidFill>
              </a:rPr>
              <a:t>project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goals</a:t>
            </a:r>
            <a:endParaRPr lang="de-DE" alt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D8189B-B9D5-4AFF-41D4-F084EF1ED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843826"/>
            <a:ext cx="58832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8">
            <a:extLst>
              <a:ext uri="{FF2B5EF4-FFF2-40B4-BE49-F238E27FC236}">
                <a16:creationId xmlns:a16="http://schemas.microsoft.com/office/drawing/2014/main" id="{3D14A682-D55A-B01B-82F5-C47678EEB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6131650"/>
            <a:ext cx="7065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400" b="0"/>
              <a:t>[1] T. Tanaka, Phys. Rev. Accel. Beams 22 (2019) 110704.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E9ABBF6-11EF-3BB8-5560-72E528205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872638"/>
            <a:ext cx="80740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970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3">
            <a:extLst>
              <a:ext uri="{FF2B5EF4-FFF2-40B4-BE49-F238E27FC236}">
                <a16:creationId xmlns:a16="http://schemas.microsoft.com/office/drawing/2014/main" id="{22007C57-316B-7BD4-9192-BD5F9D592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2858D8-E581-42E1-945B-0B9FC523A566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4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47" name="Foliennummernplatzhalter 1">
            <a:extLst>
              <a:ext uri="{FF2B5EF4-FFF2-40B4-BE49-F238E27FC236}">
                <a16:creationId xmlns:a16="http://schemas.microsoft.com/office/drawing/2014/main" id="{91D87561-FEB3-7058-28E1-BB76A6CDDF1B}"/>
              </a:ext>
            </a:extLst>
          </p:cNvPr>
          <p:cNvSpPr txBox="1">
            <a:spLocks/>
          </p:cNvSpPr>
          <p:nvPr/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C1A0057-05E5-4B15-A59D-F3C252A9FF99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algn="r" eaLnBrk="1" hangingPunct="1"/>
              <a:t>4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feld 5">
            <a:extLst>
              <a:ext uri="{FF2B5EF4-FFF2-40B4-BE49-F238E27FC236}">
                <a16:creationId xmlns:a16="http://schemas.microsoft.com/office/drawing/2014/main" id="{33A759AC-3C8E-0EE0-1F81-1C8EDC790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6613"/>
            <a:ext cx="87566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b="0" dirty="0"/>
              <a:t>- </a:t>
            </a:r>
            <a:r>
              <a:rPr lang="de-DE" altLang="de-DE" b="0" dirty="0" err="1"/>
              <a:t>successful</a:t>
            </a:r>
            <a:r>
              <a:rPr lang="de-DE" altLang="de-DE" b="0" dirty="0"/>
              <a:t> </a:t>
            </a:r>
            <a:r>
              <a:rPr lang="de-DE" altLang="de-DE" b="0" dirty="0" err="1"/>
              <a:t>laser</a:t>
            </a:r>
            <a:r>
              <a:rPr lang="de-DE" altLang="de-DE" b="0" dirty="0"/>
              <a:t> </a:t>
            </a:r>
            <a:r>
              <a:rPr lang="de-DE" altLang="de-DE" b="0" dirty="0" err="1"/>
              <a:t>heater</a:t>
            </a:r>
            <a:r>
              <a:rPr lang="de-DE" altLang="de-DE" b="0" dirty="0"/>
              <a:t> </a:t>
            </a:r>
            <a:r>
              <a:rPr lang="de-DE" altLang="de-DE" b="0" dirty="0" err="1"/>
              <a:t>studies</a:t>
            </a:r>
            <a:r>
              <a:rPr lang="de-DE" altLang="de-DE" b="0" dirty="0"/>
              <a:t> in Nov 2022 &amp; Jan 2023</a:t>
            </a:r>
          </a:p>
          <a:p>
            <a:r>
              <a:rPr lang="de-DE" altLang="de-DE" b="0" dirty="0"/>
              <a:t>- so </a:t>
            </a:r>
            <a:r>
              <a:rPr lang="de-DE" altLang="de-DE" b="0" dirty="0" err="1"/>
              <a:t>far</a:t>
            </a:r>
            <a:r>
              <a:rPr lang="de-DE" altLang="de-DE" b="0" dirty="0"/>
              <a:t> </a:t>
            </a:r>
            <a:r>
              <a:rPr lang="de-DE" altLang="de-DE" b="0" dirty="0" err="1"/>
              <a:t>no</a:t>
            </a:r>
            <a:r>
              <a:rPr lang="de-DE" altLang="de-DE" b="0" dirty="0"/>
              <a:t> </a:t>
            </a:r>
            <a:r>
              <a:rPr lang="de-DE" altLang="de-DE" b="0" dirty="0" err="1"/>
              <a:t>acquisition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</a:t>
            </a:r>
            <a:r>
              <a:rPr lang="de-DE" altLang="de-DE" b="0" dirty="0" err="1"/>
              <a:t>PolariX</a:t>
            </a:r>
            <a:r>
              <a:rPr lang="de-DE" altLang="de-DE" b="0" dirty="0"/>
              <a:t> </a:t>
            </a:r>
            <a:r>
              <a:rPr lang="de-DE" altLang="de-DE" b="0" dirty="0" err="1"/>
              <a:t>images</a:t>
            </a:r>
            <a:r>
              <a:rPr lang="de-DE" altLang="de-DE" b="0" dirty="0"/>
              <a:t> </a:t>
            </a:r>
            <a:r>
              <a:rPr lang="de-DE" altLang="de-DE" b="0" dirty="0" err="1"/>
              <a:t>for</a:t>
            </a:r>
            <a:r>
              <a:rPr lang="de-DE" altLang="de-DE" b="0" dirty="0"/>
              <a:t> FLARE</a:t>
            </a:r>
          </a:p>
          <a:p>
            <a:r>
              <a:rPr lang="de-DE" altLang="de-DE" b="0" dirty="0"/>
              <a:t>- FLARE </a:t>
            </a:r>
            <a:r>
              <a:rPr lang="de-DE" altLang="de-DE" b="0" dirty="0" err="1"/>
              <a:t>interferometer</a:t>
            </a:r>
            <a:r>
              <a:rPr lang="de-DE" altLang="de-DE" b="0" dirty="0"/>
              <a:t>: </a:t>
            </a:r>
            <a:r>
              <a:rPr lang="de-DE" altLang="de-DE" b="0" dirty="0" err="1"/>
              <a:t>delivery</a:t>
            </a:r>
            <a:r>
              <a:rPr lang="de-DE" altLang="de-DE" b="0" dirty="0"/>
              <a:t> </a:t>
            </a:r>
            <a:r>
              <a:rPr lang="de-DE" altLang="de-DE" b="0" dirty="0" err="1"/>
              <a:t>issues</a:t>
            </a:r>
            <a:r>
              <a:rPr lang="de-DE" altLang="de-DE" b="0" dirty="0"/>
              <a:t> </a:t>
            </a:r>
            <a:r>
              <a:rPr lang="de-DE" altLang="de-DE" b="0" dirty="0" err="1"/>
              <a:t>with</a:t>
            </a:r>
            <a:r>
              <a:rPr lang="de-DE" altLang="de-DE" b="0" dirty="0"/>
              <a:t> </a:t>
            </a:r>
            <a:r>
              <a:rPr lang="de-DE" altLang="de-DE" b="0" dirty="0" err="1"/>
              <a:t>optical</a:t>
            </a:r>
            <a:r>
              <a:rPr lang="de-DE" altLang="de-DE" b="0" dirty="0"/>
              <a:t> </a:t>
            </a:r>
            <a:r>
              <a:rPr lang="de-DE" altLang="de-DE" b="0" dirty="0" err="1"/>
              <a:t>components</a:t>
            </a:r>
            <a:endParaRPr lang="de-DE" altLang="de-DE" b="0" dirty="0"/>
          </a:p>
          <a:p>
            <a:r>
              <a:rPr lang="de-DE" altLang="de-DE" b="0" dirty="0"/>
              <a:t>- beam </a:t>
            </a:r>
            <a:r>
              <a:rPr lang="de-DE" altLang="de-DE" b="0" dirty="0" err="1"/>
              <a:t>times</a:t>
            </a:r>
            <a:r>
              <a:rPr lang="de-DE" altLang="de-DE" b="0" dirty="0"/>
              <a:t> </a:t>
            </a:r>
            <a:r>
              <a:rPr lang="de-DE" altLang="de-DE" b="0" dirty="0" err="1"/>
              <a:t>scheduled</a:t>
            </a:r>
            <a:r>
              <a:rPr lang="de-DE" altLang="de-DE" b="0" dirty="0"/>
              <a:t> in March &amp; June</a:t>
            </a:r>
          </a:p>
          <a:p>
            <a:endParaRPr lang="de-DE" altLang="de-DE" dirty="0"/>
          </a:p>
          <a:p>
            <a:endParaRPr lang="de-DE" altLang="de-DE" dirty="0"/>
          </a:p>
        </p:txBody>
      </p:sp>
      <p:sp>
        <p:nvSpPr>
          <p:cNvPr id="6153" name="Textfeld 5">
            <a:extLst>
              <a:ext uri="{FF2B5EF4-FFF2-40B4-BE49-F238E27FC236}">
                <a16:creationId xmlns:a16="http://schemas.microsoft.com/office/drawing/2014/main" id="{746ED610-3BAC-A9F2-145B-86234EEC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Status after </a:t>
            </a:r>
            <a:r>
              <a:rPr lang="de-DE" altLang="de-DE" sz="2000" dirty="0" err="1">
                <a:solidFill>
                  <a:srgbClr val="FF0000"/>
                </a:solidFill>
              </a:rPr>
              <a:t>the</a:t>
            </a:r>
            <a:r>
              <a:rPr lang="de-DE" altLang="de-DE" sz="2000" dirty="0">
                <a:solidFill>
                  <a:srgbClr val="FF0000"/>
                </a:solidFill>
              </a:rPr>
              <a:t> last </a:t>
            </a:r>
            <a:r>
              <a:rPr lang="de-DE" altLang="de-DE" sz="2000" dirty="0" err="1">
                <a:solidFill>
                  <a:srgbClr val="FF0000"/>
                </a:solidFill>
              </a:rPr>
              <a:t>project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meeting</a:t>
            </a:r>
            <a:r>
              <a:rPr lang="de-DE" altLang="de-DE" sz="2000" dirty="0">
                <a:solidFill>
                  <a:srgbClr val="FF0000"/>
                </a:solidFill>
              </a:rPr>
              <a:t> ( Feb 2023 ) …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0307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3">
            <a:extLst>
              <a:ext uri="{FF2B5EF4-FFF2-40B4-BE49-F238E27FC236}">
                <a16:creationId xmlns:a16="http://schemas.microsoft.com/office/drawing/2014/main" id="{22007C57-316B-7BD4-9192-BD5F9D592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2858D8-E581-42E1-945B-0B9FC523A566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5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47" name="Foliennummernplatzhalter 1">
            <a:extLst>
              <a:ext uri="{FF2B5EF4-FFF2-40B4-BE49-F238E27FC236}">
                <a16:creationId xmlns:a16="http://schemas.microsoft.com/office/drawing/2014/main" id="{91D87561-FEB3-7058-28E1-BB76A6CDDF1B}"/>
              </a:ext>
            </a:extLst>
          </p:cNvPr>
          <p:cNvSpPr txBox="1">
            <a:spLocks/>
          </p:cNvSpPr>
          <p:nvPr/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C1A0057-05E5-4B15-A59D-F3C252A9FF99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algn="r" eaLnBrk="1" hangingPunct="1"/>
              <a:t>5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feld 5">
            <a:extLst>
              <a:ext uri="{FF2B5EF4-FFF2-40B4-BE49-F238E27FC236}">
                <a16:creationId xmlns:a16="http://schemas.microsoft.com/office/drawing/2014/main" id="{33A759AC-3C8E-0EE0-1F81-1C8EDC790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6613"/>
            <a:ext cx="87566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b="0" dirty="0"/>
              <a:t>- </a:t>
            </a:r>
            <a:r>
              <a:rPr lang="de-DE" altLang="de-DE" b="0" dirty="0" err="1"/>
              <a:t>acquisition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</a:t>
            </a:r>
            <a:r>
              <a:rPr lang="de-DE" altLang="de-DE" b="0" dirty="0" err="1"/>
              <a:t>PolariX</a:t>
            </a:r>
            <a:r>
              <a:rPr lang="de-DE" altLang="de-DE" b="0" dirty="0"/>
              <a:t> </a:t>
            </a:r>
            <a:r>
              <a:rPr lang="de-DE" altLang="de-DE" b="0" dirty="0" err="1"/>
              <a:t>images</a:t>
            </a:r>
            <a:endParaRPr lang="de-DE" altLang="de-DE" b="0" dirty="0"/>
          </a:p>
          <a:p>
            <a:r>
              <a:rPr lang="de-DE" altLang="de-DE" b="0" dirty="0"/>
              <a:t>- </a:t>
            </a:r>
            <a:r>
              <a:rPr lang="de-DE" altLang="de-DE" b="0" dirty="0" err="1"/>
              <a:t>change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</a:t>
            </a:r>
            <a:r>
              <a:rPr lang="de-DE" altLang="de-DE" b="0" dirty="0" err="1"/>
              <a:t>arrival</a:t>
            </a:r>
            <a:r>
              <a:rPr lang="de-DE" altLang="de-DE" b="0" dirty="0"/>
              <a:t> time</a:t>
            </a:r>
          </a:p>
          <a:p>
            <a:r>
              <a:rPr lang="de-DE" altLang="de-DE" b="0" dirty="0"/>
              <a:t>- </a:t>
            </a:r>
            <a:r>
              <a:rPr lang="de-DE" altLang="de-DE" b="0" dirty="0" err="1"/>
              <a:t>idea</a:t>
            </a:r>
            <a:r>
              <a:rPr lang="de-DE" altLang="de-DE" b="0" dirty="0"/>
              <a:t>: </a:t>
            </a:r>
            <a:r>
              <a:rPr lang="de-DE" altLang="de-DE" b="0" dirty="0" err="1"/>
              <a:t>variation</a:t>
            </a:r>
            <a:r>
              <a:rPr lang="de-DE" altLang="de-DE" b="0" dirty="0"/>
              <a:t> </a:t>
            </a:r>
            <a:r>
              <a:rPr lang="de-DE" altLang="de-DE" b="0" dirty="0" err="1"/>
              <a:t>of</a:t>
            </a:r>
            <a:r>
              <a:rPr lang="de-DE" altLang="de-DE" b="0" dirty="0"/>
              <a:t> pulse </a:t>
            </a:r>
            <a:r>
              <a:rPr lang="de-DE" altLang="de-DE" b="0" dirty="0" err="1"/>
              <a:t>duration</a:t>
            </a:r>
            <a:r>
              <a:rPr lang="de-DE" altLang="de-DE" b="0" dirty="0"/>
              <a:t> ?</a:t>
            </a:r>
          </a:p>
          <a:p>
            <a:r>
              <a:rPr lang="de-DE" altLang="de-DE" b="0" dirty="0"/>
              <a:t>	- not </a:t>
            </a:r>
            <a:r>
              <a:rPr lang="de-DE" altLang="de-DE" b="0" dirty="0" err="1"/>
              <a:t>observed</a:t>
            </a:r>
            <a:endParaRPr lang="de-DE" altLang="de-DE" b="0" dirty="0"/>
          </a:p>
          <a:p>
            <a:r>
              <a:rPr lang="de-DE" altLang="de-DE" b="0" dirty="0"/>
              <a:t>- SASE </a:t>
            </a:r>
            <a:r>
              <a:rPr lang="de-DE" altLang="de-DE" b="0" dirty="0" err="1"/>
              <a:t>suppression</a:t>
            </a:r>
            <a:r>
              <a:rPr lang="de-DE" altLang="de-DE" b="0" dirty="0"/>
              <a:t> visible </a:t>
            </a:r>
            <a:r>
              <a:rPr lang="de-DE" altLang="de-DE" b="0" dirty="0" err="1"/>
              <a:t>very</a:t>
            </a:r>
            <a:r>
              <a:rPr lang="de-DE" altLang="de-DE" b="0" dirty="0"/>
              <a:t> </a:t>
            </a:r>
            <a:r>
              <a:rPr lang="de-DE" altLang="de-DE" b="0" dirty="0" err="1"/>
              <a:t>well</a:t>
            </a:r>
            <a:endParaRPr lang="de-DE" altLang="de-DE" dirty="0"/>
          </a:p>
          <a:p>
            <a:endParaRPr lang="de-DE" altLang="de-DE" dirty="0"/>
          </a:p>
        </p:txBody>
      </p:sp>
      <p:sp>
        <p:nvSpPr>
          <p:cNvPr id="6153" name="Textfeld 5">
            <a:extLst>
              <a:ext uri="{FF2B5EF4-FFF2-40B4-BE49-F238E27FC236}">
                <a16:creationId xmlns:a16="http://schemas.microsoft.com/office/drawing/2014/main" id="{746ED610-3BAC-A9F2-145B-86234EEC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March 23: </a:t>
            </a:r>
            <a:r>
              <a:rPr lang="de-DE" altLang="de-DE" sz="2000" dirty="0" err="1">
                <a:solidFill>
                  <a:srgbClr val="FF0000"/>
                </a:solidFill>
              </a:rPr>
              <a:t>Heating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the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bunch</a:t>
            </a:r>
            <a:endParaRPr lang="de-DE" altLang="de-DE" dirty="0"/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E5701538-7E3C-4896-36A4-E4A48DDC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64" y="711200"/>
            <a:ext cx="410845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3">
            <a:extLst>
              <a:ext uri="{FF2B5EF4-FFF2-40B4-BE49-F238E27FC236}">
                <a16:creationId xmlns:a16="http://schemas.microsoft.com/office/drawing/2014/main" id="{22007C57-316B-7BD4-9192-BD5F9D592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2858D8-E581-42E1-945B-0B9FC523A566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6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47" name="Foliennummernplatzhalter 1">
            <a:extLst>
              <a:ext uri="{FF2B5EF4-FFF2-40B4-BE49-F238E27FC236}">
                <a16:creationId xmlns:a16="http://schemas.microsoft.com/office/drawing/2014/main" id="{91D87561-FEB3-7058-28E1-BB76A6CDDF1B}"/>
              </a:ext>
            </a:extLst>
          </p:cNvPr>
          <p:cNvSpPr txBox="1">
            <a:spLocks/>
          </p:cNvSpPr>
          <p:nvPr/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C1A0057-05E5-4B15-A59D-F3C252A9FF99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algn="r" eaLnBrk="1" hangingPunct="1"/>
              <a:t>6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53" name="Textfeld 5">
            <a:extLst>
              <a:ext uri="{FF2B5EF4-FFF2-40B4-BE49-F238E27FC236}">
                <a16:creationId xmlns:a16="http://schemas.microsoft.com/office/drawing/2014/main" id="{746ED610-3BAC-A9F2-145B-86234EEC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FLARE </a:t>
            </a:r>
            <a:r>
              <a:rPr lang="de-DE" altLang="de-DE" sz="2000" dirty="0" err="1">
                <a:solidFill>
                  <a:srgbClr val="FF0000"/>
                </a:solidFill>
              </a:rPr>
              <a:t>interferometer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setup</a:t>
            </a:r>
            <a:endParaRPr lang="de-DE" altLang="de-DE" dirty="0"/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F686849B-7F89-4171-F557-51AE009BC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53718" y="460515"/>
            <a:ext cx="4893101" cy="6524136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8D478AAA-CE67-C43F-C9B5-41A7EFB10DC0}"/>
              </a:ext>
            </a:extLst>
          </p:cNvPr>
          <p:cNvCxnSpPr>
            <a:cxnSpLocks/>
          </p:cNvCxnSpPr>
          <p:nvPr/>
        </p:nvCxnSpPr>
        <p:spPr>
          <a:xfrm>
            <a:off x="1894788" y="2507529"/>
            <a:ext cx="233784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4E6143ED-8DF2-3A06-FC3A-95D4C3D72EF2}"/>
              </a:ext>
            </a:extLst>
          </p:cNvPr>
          <p:cNvCxnSpPr>
            <a:cxnSpLocks/>
          </p:cNvCxnSpPr>
          <p:nvPr/>
        </p:nvCxnSpPr>
        <p:spPr>
          <a:xfrm>
            <a:off x="5095783" y="2507529"/>
            <a:ext cx="226655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feil: nach oben und unten 5">
            <a:extLst>
              <a:ext uri="{FF2B5EF4-FFF2-40B4-BE49-F238E27FC236}">
                <a16:creationId xmlns:a16="http://schemas.microsoft.com/office/drawing/2014/main" id="{DCD79DF3-9F8E-938A-23D2-66C092BCB259}"/>
              </a:ext>
            </a:extLst>
          </p:cNvPr>
          <p:cNvSpPr/>
          <p:nvPr/>
        </p:nvSpPr>
        <p:spPr>
          <a:xfrm>
            <a:off x="4430599" y="2727997"/>
            <a:ext cx="348792" cy="70100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oben und unten 6">
            <a:extLst>
              <a:ext uri="{FF2B5EF4-FFF2-40B4-BE49-F238E27FC236}">
                <a16:creationId xmlns:a16="http://schemas.microsoft.com/office/drawing/2014/main" id="{1AC9A28E-4AAC-EFC2-BEB7-535AAD4BB521}"/>
              </a:ext>
            </a:extLst>
          </p:cNvPr>
          <p:cNvSpPr/>
          <p:nvPr/>
        </p:nvSpPr>
        <p:spPr>
          <a:xfrm rot="5400000">
            <a:off x="1462727" y="4077602"/>
            <a:ext cx="348792" cy="70100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C4E0945-EF68-9C9A-9737-A6252F7060AF}"/>
              </a:ext>
            </a:extLst>
          </p:cNvPr>
          <p:cNvCxnSpPr>
            <a:cxnSpLocks/>
          </p:cNvCxnSpPr>
          <p:nvPr/>
        </p:nvCxnSpPr>
        <p:spPr>
          <a:xfrm>
            <a:off x="4232635" y="2507529"/>
            <a:ext cx="0" cy="19205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006104E-1C11-FC0A-FE2B-71DED18BFF2D}"/>
              </a:ext>
            </a:extLst>
          </p:cNvPr>
          <p:cNvCxnSpPr>
            <a:cxnSpLocks/>
          </p:cNvCxnSpPr>
          <p:nvPr/>
        </p:nvCxnSpPr>
        <p:spPr>
          <a:xfrm flipH="1" flipV="1">
            <a:off x="2234153" y="4339269"/>
            <a:ext cx="1998482" cy="444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7A5074A-FFCA-65D2-F2CF-BC5FBE9B4A96}"/>
              </a:ext>
            </a:extLst>
          </p:cNvPr>
          <p:cNvCxnSpPr>
            <a:cxnSpLocks/>
          </p:cNvCxnSpPr>
          <p:nvPr/>
        </p:nvCxnSpPr>
        <p:spPr>
          <a:xfrm>
            <a:off x="2234153" y="4602500"/>
            <a:ext cx="82955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BA91229-DE0D-A3A5-5674-BEE347A16443}"/>
              </a:ext>
            </a:extLst>
          </p:cNvPr>
          <p:cNvCxnSpPr>
            <a:cxnSpLocks/>
          </p:cNvCxnSpPr>
          <p:nvPr/>
        </p:nvCxnSpPr>
        <p:spPr>
          <a:xfrm>
            <a:off x="3063711" y="3674225"/>
            <a:ext cx="0" cy="16348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C4B2D2F-7F38-FB26-2602-3596B25ECAEF}"/>
              </a:ext>
            </a:extLst>
          </p:cNvPr>
          <p:cNvCxnSpPr>
            <a:cxnSpLocks/>
          </p:cNvCxnSpPr>
          <p:nvPr/>
        </p:nvCxnSpPr>
        <p:spPr>
          <a:xfrm flipH="1" flipV="1">
            <a:off x="3063711" y="3668703"/>
            <a:ext cx="526274" cy="55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EBD7B889-CFB0-29D5-A52B-1FF763D49443}"/>
              </a:ext>
            </a:extLst>
          </p:cNvPr>
          <p:cNvCxnSpPr>
            <a:cxnSpLocks/>
          </p:cNvCxnSpPr>
          <p:nvPr/>
        </p:nvCxnSpPr>
        <p:spPr>
          <a:xfrm flipV="1">
            <a:off x="3580016" y="3607724"/>
            <a:ext cx="19939" cy="7315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6B40A35-913A-574C-B929-6D387F06F1BD}"/>
              </a:ext>
            </a:extLst>
          </p:cNvPr>
          <p:cNvCxnSpPr>
            <a:cxnSpLocks/>
          </p:cNvCxnSpPr>
          <p:nvPr/>
        </p:nvCxnSpPr>
        <p:spPr>
          <a:xfrm flipH="1">
            <a:off x="2234153" y="4339269"/>
            <a:ext cx="21550" cy="3392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53E2C88-EDD6-2A4C-034B-C30CDD02047F}"/>
              </a:ext>
            </a:extLst>
          </p:cNvPr>
          <p:cNvCxnSpPr>
            <a:cxnSpLocks/>
          </p:cNvCxnSpPr>
          <p:nvPr/>
        </p:nvCxnSpPr>
        <p:spPr>
          <a:xfrm>
            <a:off x="3063711" y="5309062"/>
            <a:ext cx="203207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6E0998A-1F0A-8FF3-ADB3-358BE0C71F2F}"/>
              </a:ext>
            </a:extLst>
          </p:cNvPr>
          <p:cNvCxnSpPr>
            <a:cxnSpLocks/>
          </p:cNvCxnSpPr>
          <p:nvPr/>
        </p:nvCxnSpPr>
        <p:spPr>
          <a:xfrm>
            <a:off x="2992885" y="4602500"/>
            <a:ext cx="0" cy="70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8B98D51-9262-6512-F8BE-B97EE4E80C69}"/>
              </a:ext>
            </a:extLst>
          </p:cNvPr>
          <p:cNvCxnSpPr>
            <a:cxnSpLocks/>
          </p:cNvCxnSpPr>
          <p:nvPr/>
        </p:nvCxnSpPr>
        <p:spPr>
          <a:xfrm>
            <a:off x="2992885" y="5408196"/>
            <a:ext cx="203207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F4628802-5D13-ED0E-113B-B3B98AB465E4}"/>
              </a:ext>
            </a:extLst>
          </p:cNvPr>
          <p:cNvCxnSpPr>
            <a:cxnSpLocks/>
          </p:cNvCxnSpPr>
          <p:nvPr/>
        </p:nvCxnSpPr>
        <p:spPr>
          <a:xfrm flipV="1">
            <a:off x="5231879" y="2507529"/>
            <a:ext cx="0" cy="2801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ACBDDF1-2FE4-DE32-F42A-AD76BE725514}"/>
              </a:ext>
            </a:extLst>
          </p:cNvPr>
          <p:cNvCxnSpPr>
            <a:cxnSpLocks/>
          </p:cNvCxnSpPr>
          <p:nvPr/>
        </p:nvCxnSpPr>
        <p:spPr>
          <a:xfrm flipV="1">
            <a:off x="5109072" y="2449704"/>
            <a:ext cx="0" cy="28593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2FA02F66-E3E2-235B-5A04-FC13AAA20F30}"/>
              </a:ext>
            </a:extLst>
          </p:cNvPr>
          <p:cNvCxnSpPr>
            <a:cxnSpLocks/>
          </p:cNvCxnSpPr>
          <p:nvPr/>
        </p:nvCxnSpPr>
        <p:spPr>
          <a:xfrm>
            <a:off x="5079964" y="2596679"/>
            <a:ext cx="203207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CFBCD1DA-4267-AB90-D8EF-A483945CD46E}"/>
              </a:ext>
            </a:extLst>
          </p:cNvPr>
          <p:cNvSpPr txBox="1"/>
          <p:nvPr/>
        </p:nvSpPr>
        <p:spPr>
          <a:xfrm>
            <a:off x="2092751" y="2158738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from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laser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16AA6E3-D156-828E-70F7-765FC026796D}"/>
              </a:ext>
            </a:extLst>
          </p:cNvPr>
          <p:cNvSpPr txBox="1"/>
          <p:nvPr/>
        </p:nvSpPr>
        <p:spPr>
          <a:xfrm>
            <a:off x="6274066" y="2140063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to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machine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1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3">
            <a:extLst>
              <a:ext uri="{FF2B5EF4-FFF2-40B4-BE49-F238E27FC236}">
                <a16:creationId xmlns:a16="http://schemas.microsoft.com/office/drawing/2014/main" id="{22007C57-316B-7BD4-9192-BD5F9D592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2858D8-E581-42E1-945B-0B9FC523A566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7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47" name="Foliennummernplatzhalter 1">
            <a:extLst>
              <a:ext uri="{FF2B5EF4-FFF2-40B4-BE49-F238E27FC236}">
                <a16:creationId xmlns:a16="http://schemas.microsoft.com/office/drawing/2014/main" id="{91D87561-FEB3-7058-28E1-BB76A6CDDF1B}"/>
              </a:ext>
            </a:extLst>
          </p:cNvPr>
          <p:cNvSpPr txBox="1">
            <a:spLocks/>
          </p:cNvSpPr>
          <p:nvPr/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C1A0057-05E5-4B15-A59D-F3C252A9FF99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algn="r" eaLnBrk="1" hangingPunct="1"/>
              <a:t>7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53" name="Textfeld 5">
            <a:extLst>
              <a:ext uri="{FF2B5EF4-FFF2-40B4-BE49-F238E27FC236}">
                <a16:creationId xmlns:a16="http://schemas.microsoft.com/office/drawing/2014/main" id="{746ED610-3BAC-A9F2-145B-86234EEC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June 2023: </a:t>
            </a:r>
            <a:r>
              <a:rPr lang="de-DE" altLang="de-DE" sz="2000" dirty="0" err="1">
                <a:solidFill>
                  <a:srgbClr val="FF0000"/>
                </a:solidFill>
              </a:rPr>
              <a:t>finding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two-fold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overlap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endParaRPr lang="de-DE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AD430B-CD62-F63B-CA04-52C1EA797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03" y="1223799"/>
            <a:ext cx="5399543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71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3">
            <a:extLst>
              <a:ext uri="{FF2B5EF4-FFF2-40B4-BE49-F238E27FC236}">
                <a16:creationId xmlns:a16="http://schemas.microsoft.com/office/drawing/2014/main" id="{22007C57-316B-7BD4-9192-BD5F9D592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2858D8-E581-42E1-945B-0B9FC523A566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8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47" name="Foliennummernplatzhalter 1">
            <a:extLst>
              <a:ext uri="{FF2B5EF4-FFF2-40B4-BE49-F238E27FC236}">
                <a16:creationId xmlns:a16="http://schemas.microsoft.com/office/drawing/2014/main" id="{91D87561-FEB3-7058-28E1-BB76A6CDDF1B}"/>
              </a:ext>
            </a:extLst>
          </p:cNvPr>
          <p:cNvSpPr txBox="1">
            <a:spLocks/>
          </p:cNvSpPr>
          <p:nvPr/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C1A0057-05E5-4B15-A59D-F3C252A9FF99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algn="r" eaLnBrk="1" hangingPunct="1"/>
              <a:t>8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53" name="Textfeld 5">
            <a:extLst>
              <a:ext uri="{FF2B5EF4-FFF2-40B4-BE49-F238E27FC236}">
                <a16:creationId xmlns:a16="http://schemas.microsoft.com/office/drawing/2014/main" id="{746ED610-3BAC-A9F2-145B-86234EEC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August 2023: </a:t>
            </a:r>
            <a:r>
              <a:rPr lang="de-DE" altLang="de-DE" sz="2000" dirty="0" err="1">
                <a:solidFill>
                  <a:srgbClr val="FF0000"/>
                </a:solidFill>
              </a:rPr>
              <a:t>influence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of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interferometer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endParaRPr lang="de-DE" altLang="de-DE" dirty="0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BC6548E3-DD6E-5735-24A3-501E4A4C4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15164"/>
              </p:ext>
            </p:extLst>
          </p:nvPr>
        </p:nvGraphicFramePr>
        <p:xfrm>
          <a:off x="316504" y="3294334"/>
          <a:ext cx="8128000" cy="322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5763257" imgH="6248261" progId="Acrobat.Document.DC">
                  <p:embed/>
                </p:oleObj>
              </mc:Choice>
              <mc:Fallback>
                <p:oleObj name="Acrobat Document" r:id="rId3" imgW="15763257" imgH="6248261" progId="Acrobat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3E291F51-158C-531E-4ACB-5C7BD09B91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6504" y="3294334"/>
                        <a:ext cx="8128000" cy="322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kt 23">
            <a:extLst>
              <a:ext uri="{FF2B5EF4-FFF2-40B4-BE49-F238E27FC236}">
                <a16:creationId xmlns:a16="http://schemas.microsoft.com/office/drawing/2014/main" id="{A87A3481-EBC3-64AA-7137-48FD2D756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619374"/>
              </p:ext>
            </p:extLst>
          </p:nvPr>
        </p:nvGraphicFramePr>
        <p:xfrm>
          <a:off x="316504" y="738554"/>
          <a:ext cx="8128000" cy="276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15115999" imgH="5133525" progId="Acrobat.Document.DC">
                  <p:embed/>
                </p:oleObj>
              </mc:Choice>
              <mc:Fallback>
                <p:oleObj name="Acrobat Document" r:id="rId5" imgW="15115999" imgH="5133525" progId="Acrobat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274207F6-D0F4-0F85-6F6D-5298214256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6504" y="738554"/>
                        <a:ext cx="8128000" cy="2760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feld 24">
            <a:extLst>
              <a:ext uri="{FF2B5EF4-FFF2-40B4-BE49-F238E27FC236}">
                <a16:creationId xmlns:a16="http://schemas.microsoft.com/office/drawing/2014/main" id="{9D7125C0-068F-FBF7-1174-13DFF6222C1E}"/>
              </a:ext>
            </a:extLst>
          </p:cNvPr>
          <p:cNvSpPr txBox="1"/>
          <p:nvPr/>
        </p:nvSpPr>
        <p:spPr>
          <a:xfrm>
            <a:off x="5981835" y="5250908"/>
            <a:ext cx="1845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continuous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moving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interferometer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in 128-nm </a:t>
            </a:r>
            <a:r>
              <a:rPr lang="de-DE" dirty="0" err="1">
                <a:solidFill>
                  <a:srgbClr val="FF0000"/>
                </a:solidFill>
              </a:rPr>
              <a:t>steps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40A4A4F-0E02-3C09-3A56-EC6696C6D332}"/>
              </a:ext>
            </a:extLst>
          </p:cNvPr>
          <p:cNvSpPr txBox="1"/>
          <p:nvPr/>
        </p:nvSpPr>
        <p:spPr>
          <a:xfrm>
            <a:off x="3871390" y="1074041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FEL not</a:t>
            </a:r>
          </a:p>
          <a:p>
            <a:r>
              <a:rPr lang="de-DE" dirty="0" err="1">
                <a:solidFill>
                  <a:srgbClr val="FF0000"/>
                </a:solidFill>
              </a:rPr>
              <a:t>saturated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AC9B7A3-D2EF-30B9-39A2-4E72329C3538}"/>
              </a:ext>
            </a:extLst>
          </p:cNvPr>
          <p:cNvSpPr txBox="1"/>
          <p:nvPr/>
        </p:nvSpPr>
        <p:spPr>
          <a:xfrm>
            <a:off x="5293151" y="97608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two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pulses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A639BFC-FC6D-5CD3-1C50-ABDDE74A3BE7}"/>
              </a:ext>
            </a:extLst>
          </p:cNvPr>
          <p:cNvSpPr txBox="1"/>
          <p:nvPr/>
        </p:nvSpPr>
        <p:spPr>
          <a:xfrm>
            <a:off x="5638800" y="144512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one</a:t>
            </a:r>
            <a:r>
              <a:rPr lang="de-DE" dirty="0">
                <a:solidFill>
                  <a:srgbClr val="FF0000"/>
                </a:solidFill>
              </a:rPr>
              <a:t> pulse</a:t>
            </a:r>
          </a:p>
        </p:txBody>
      </p:sp>
    </p:spTree>
    <p:extLst>
      <p:ext uri="{BB962C8B-B14F-4D97-AF65-F5344CB8AC3E}">
        <p14:creationId xmlns:p14="http://schemas.microsoft.com/office/powerpoint/2010/main" val="174768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3">
            <a:extLst>
              <a:ext uri="{FF2B5EF4-FFF2-40B4-BE49-F238E27FC236}">
                <a16:creationId xmlns:a16="http://schemas.microsoft.com/office/drawing/2014/main" id="{22007C57-316B-7BD4-9192-BD5F9D5929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2858D8-E581-42E1-945B-0B9FC523A566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eaLnBrk="1" hangingPunct="1"/>
              <a:t>9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47" name="Foliennummernplatzhalter 1">
            <a:extLst>
              <a:ext uri="{FF2B5EF4-FFF2-40B4-BE49-F238E27FC236}">
                <a16:creationId xmlns:a16="http://schemas.microsoft.com/office/drawing/2014/main" id="{91D87561-FEB3-7058-28E1-BB76A6CDDF1B}"/>
              </a:ext>
            </a:extLst>
          </p:cNvPr>
          <p:cNvSpPr txBox="1">
            <a:spLocks/>
          </p:cNvSpPr>
          <p:nvPr/>
        </p:nvSpPr>
        <p:spPr bwMode="auto">
          <a:xfrm>
            <a:off x="6858000" y="14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C1A0057-05E5-4B15-A59D-F3C252A9FF99}" type="slidenum">
              <a:rPr lang="de-DE" altLang="de-DE" sz="1400">
                <a:solidFill>
                  <a:srgbClr val="898989"/>
                </a:solidFill>
                <a:cs typeface="Times New Roman" panose="02020603050405020304" pitchFamily="18" charset="0"/>
              </a:rPr>
              <a:pPr algn="r" eaLnBrk="1" hangingPunct="1"/>
              <a:t>9</a:t>
            </a:fld>
            <a:endParaRPr lang="de-DE" altLang="de-DE" sz="140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6153" name="Textfeld 5">
            <a:extLst>
              <a:ext uri="{FF2B5EF4-FFF2-40B4-BE49-F238E27FC236}">
                <a16:creationId xmlns:a16="http://schemas.microsoft.com/office/drawing/2014/main" id="{746ED610-3BAC-A9F2-145B-86234EECD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207963"/>
            <a:ext cx="8756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rgbClr val="FF0000"/>
                </a:solidFill>
              </a:rPr>
              <a:t>September 2023: </a:t>
            </a:r>
            <a:r>
              <a:rPr lang="de-DE" altLang="de-DE" sz="2000" dirty="0" err="1">
                <a:solidFill>
                  <a:srgbClr val="FF0000"/>
                </a:solidFill>
              </a:rPr>
              <a:t>no</a:t>
            </a:r>
            <a:r>
              <a:rPr lang="de-DE" altLang="de-DE" sz="2000" dirty="0">
                <a:solidFill>
                  <a:srgbClr val="FF0000"/>
                </a:solidFill>
              </a:rPr>
              <a:t> SASE, but </a:t>
            </a:r>
            <a:r>
              <a:rPr lang="de-DE" altLang="de-DE" sz="2000" dirty="0" err="1">
                <a:solidFill>
                  <a:srgbClr val="FF0000"/>
                </a:solidFill>
              </a:rPr>
              <a:t>interesting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phase</a:t>
            </a:r>
            <a:r>
              <a:rPr lang="de-DE" altLang="de-DE" sz="2000" dirty="0">
                <a:solidFill>
                  <a:srgbClr val="FF0000"/>
                </a:solidFill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</a:rPr>
              <a:t>space</a:t>
            </a: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8318-9C40-9BF7-28FC-B95CD62AF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54" y="1727529"/>
            <a:ext cx="4340034" cy="28945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2E211A-CFE9-986A-1ABC-F6F5EEBA1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1727529"/>
            <a:ext cx="4340034" cy="289458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3B263E8-358E-91DB-C814-7738D33ED261}"/>
              </a:ext>
            </a:extLst>
          </p:cNvPr>
          <p:cNvSpPr txBox="1"/>
          <p:nvPr/>
        </p:nvSpPr>
        <p:spPr>
          <a:xfrm>
            <a:off x="5792771" y="206608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two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pulses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dirty="0" err="1">
                <a:solidFill>
                  <a:srgbClr val="FF0000"/>
                </a:solidFill>
              </a:rPr>
              <a:t>delay</a:t>
            </a:r>
            <a:r>
              <a:rPr lang="de-DE" dirty="0">
                <a:solidFill>
                  <a:srgbClr val="FF0000"/>
                </a:solidFill>
              </a:rPr>
              <a:t>: 14.9 ps</a:t>
            </a:r>
          </a:p>
          <a:p>
            <a:r>
              <a:rPr lang="de-DE" dirty="0">
                <a:solidFill>
                  <a:srgbClr val="FF0000"/>
                </a:solidFill>
              </a:rPr>
              <a:t>(linear </a:t>
            </a:r>
            <a:r>
              <a:rPr lang="de-DE" dirty="0" err="1">
                <a:solidFill>
                  <a:srgbClr val="FF0000"/>
                </a:solidFill>
              </a:rPr>
              <a:t>stage</a:t>
            </a:r>
            <a:r>
              <a:rPr lang="de-DE" dirty="0">
                <a:solidFill>
                  <a:srgbClr val="FF0000"/>
                </a:solidFill>
              </a:rPr>
              <a:t>: 8.52 mm)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1CC7992-9A97-66DB-67E8-689FB49AAEB0}"/>
              </a:ext>
            </a:extLst>
          </p:cNvPr>
          <p:cNvSpPr txBox="1"/>
          <p:nvPr/>
        </p:nvSpPr>
        <p:spPr>
          <a:xfrm>
            <a:off x="1585274" y="206608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one</a:t>
            </a:r>
            <a:r>
              <a:rPr lang="de-DE" dirty="0">
                <a:solidFill>
                  <a:srgbClr val="FF0000"/>
                </a:solidFill>
              </a:rPr>
              <a:t> pulse</a:t>
            </a:r>
          </a:p>
        </p:txBody>
      </p:sp>
    </p:spTree>
    <p:extLst>
      <p:ext uri="{BB962C8B-B14F-4D97-AF65-F5344CB8AC3E}">
        <p14:creationId xmlns:p14="http://schemas.microsoft.com/office/powerpoint/2010/main" val="284099496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Application>Microsoft Office PowerPoint</Application>
  <PresentationFormat>Bildschirmpräsentation (4:3)</PresentationFormat>
  <Paragraphs>137</Paragraphs>
  <Slides>15</Slides>
  <Notes>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Larissa-Design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Shaukat Khan</dc:creator>
  <cp:lastModifiedBy>Carsten Mai</cp:lastModifiedBy>
  <cp:revision>754</cp:revision>
  <dcterms:created xsi:type="dcterms:W3CDTF">2008-11-05T16:17:36Z</dcterms:created>
  <dcterms:modified xsi:type="dcterms:W3CDTF">2023-11-27T11:23:39Z</dcterms:modified>
</cp:coreProperties>
</file>