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
  </p:notesMasterIdLst>
  <p:handoutMasterIdLst>
    <p:handoutMasterId r:id="rId9"/>
  </p:handoutMasterIdLst>
  <p:sldIdLst>
    <p:sldId id="267" r:id="rId2"/>
    <p:sldId id="268" r:id="rId3"/>
    <p:sldId id="279" r:id="rId4"/>
    <p:sldId id="280" r:id="rId5"/>
    <p:sldId id="278" r:id="rId6"/>
    <p:sldId id="269"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7"/>
    <a:srgbClr val="97C3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255" autoAdjust="0"/>
    <p:restoredTop sz="96327" autoAdjust="0"/>
  </p:normalViewPr>
  <p:slideViewPr>
    <p:cSldViewPr showGuides="1">
      <p:cViewPr varScale="1">
        <p:scale>
          <a:sx n="131" d="100"/>
          <a:sy n="131" d="100"/>
        </p:scale>
        <p:origin x="276" y="114"/>
      </p:cViewPr>
      <p:guideLst>
        <p:guide orient="horz" pos="913"/>
        <p:guide pos="25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p:scale>
          <a:sx n="100" d="100"/>
          <a:sy n="100" d="100"/>
        </p:scale>
        <p:origin x="480" y="72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75E6C4-5F43-4FF9-96D4-21B8157BE639}" type="datetimeFigureOut">
              <a:rPr lang="de-DE" smtClean="0"/>
              <a:t>23.10.2023</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8B182-0F75-451D-B88B-ABD1C205B431}" type="slidenum">
              <a:rPr lang="de-DE" smtClean="0"/>
              <a:t>‹Nr.›</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BD367-6A7A-405A-BFB1-15817186491F}" type="datetimeFigureOut">
              <a:rPr lang="de-DE" smtClean="0"/>
              <a:t>23.10.2023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4131890"/>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5255-5329-45F9-87F3-A2F9FB4734DF}" type="slidenum">
              <a:rPr lang="de-DE" smtClean="0"/>
              <a:t>‹Nr.›</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de-DE" noProof="0"/>
              <a:t>Mastertitelformat bearbeiten</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de-DE" noProof="0"/>
              <a:t>Mastertextformat bearbeiten</a:t>
            </a:r>
          </a:p>
        </p:txBody>
      </p:sp>
      <p:pic>
        <p:nvPicPr>
          <p:cNvPr id="9" name="Grafik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33032" y="5669842"/>
            <a:ext cx="793750" cy="794193"/>
          </a:xfrm>
          <a:prstGeom prst="rect">
            <a:avLst/>
          </a:prstGeom>
        </p:spPr>
      </p:pic>
      <p:pic>
        <p:nvPicPr>
          <p:cNvPr id="7" name="Grafik 6">
            <a:extLst>
              <a:ext uri="{FF2B5EF4-FFF2-40B4-BE49-F238E27FC236}">
                <a16:creationId xmlns:a16="http://schemas.microsoft.com/office/drawing/2014/main" id="{A7BDDAEA-9330-49C2-BDC0-9EC5B726588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7368" y="6261914"/>
            <a:ext cx="2168482" cy="160615"/>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144746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Mastertextformat bearbeiten</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91681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9" y="1406427"/>
            <a:ext cx="370840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9" y="3963533"/>
            <a:ext cx="3708400"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75302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3896943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367535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7414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4" name="Footer Placeholder 3"/>
          <p:cNvSpPr>
            <a:spLocks noGrp="1"/>
          </p:cNvSpPr>
          <p:nvPr>
            <p:ph type="ftr" sz="quarter" idx="11"/>
          </p:nvPr>
        </p:nvSpPr>
        <p:spPr/>
        <p:txBody>
          <a:bodyPr/>
          <a:lstStyle/>
          <a:p>
            <a:r>
              <a:rPr lang="en-US" noProof="0"/>
              <a:t>| ARES Operation Meeting | 05.06.2023</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Tree>
    <p:extLst>
      <p:ext uri="{BB962C8B-B14F-4D97-AF65-F5344CB8AC3E}">
        <p14:creationId xmlns:p14="http://schemas.microsoft.com/office/powerpoint/2010/main" val="347229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 ARES Operation Meeting | 05.06.2023</a:t>
            </a:r>
            <a:endParaRPr lang="en-US" noProof="0" dirty="0"/>
          </a:p>
        </p:txBody>
      </p:sp>
    </p:spTree>
    <p:extLst>
      <p:ext uri="{BB962C8B-B14F-4D97-AF65-F5344CB8AC3E}">
        <p14:creationId xmlns:p14="http://schemas.microsoft.com/office/powerpoint/2010/main" val="3759894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08E4DA-F01F-4DA4-AFAC-53CEEC220C4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8779" y="4587296"/>
            <a:ext cx="598825" cy="185118"/>
          </a:xfrm>
          <a:prstGeom prst="rect">
            <a:avLst/>
          </a:prstGeom>
        </p:spPr>
      </p:pic>
      <p:sp>
        <p:nvSpPr>
          <p:cNvPr id="5" name="Rechteck 4">
            <a:extLst>
              <a:ext uri="{FF2B5EF4-FFF2-40B4-BE49-F238E27FC236}">
                <a16:creationId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tab pos="715963" algn="l"/>
              </a:tabLst>
            </a:pPr>
            <a:r>
              <a:rPr lang="de-DE" dirty="0"/>
              <a:t>	Deutsches </a:t>
            </a:r>
          </a:p>
          <a:p>
            <a:pPr>
              <a:lnSpc>
                <a:spcPct val="120000"/>
              </a:lnSpc>
            </a:pPr>
            <a:r>
              <a:rPr lang="de-DE" dirty="0"/>
              <a:t>Elektronen-Synchrotron</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de-DE"/>
              <a:t>Mastertextformat bearbeiten</a:t>
            </a:r>
          </a:p>
        </p:txBody>
      </p:sp>
    </p:spTree>
    <p:extLst>
      <p:ext uri="{BB962C8B-B14F-4D97-AF65-F5344CB8AC3E}">
        <p14:creationId xmlns:p14="http://schemas.microsoft.com/office/powerpoint/2010/main" val="325307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de-DE" noProof="0"/>
              <a:t>Bild durch Klicken auf Symbol hinzufügen</a:t>
            </a:r>
            <a:endParaRPr lang="en-US" noProof="0"/>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de-DE" noProof="0"/>
              <a:t>Mastertitelformat bearbeiten</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de-DE" noProof="0"/>
              <a:t>Mastertextformat bearbeiten</a:t>
            </a:r>
          </a:p>
        </p:txBody>
      </p:sp>
      <p:pic>
        <p:nvPicPr>
          <p:cNvPr id="8" name="Grafik 7">
            <a:extLst>
              <a:ext uri="{FF2B5EF4-FFF2-40B4-BE49-F238E27FC236}">
                <a16:creationId xmlns:a16="http://schemas.microsoft.com/office/drawing/2014/main" id="{25629FEB-7EDF-4566-BF2D-9E9B8D44D50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7368" y="6261914"/>
            <a:ext cx="2168482" cy="160615"/>
          </a:xfrm>
          <a:prstGeom prst="rect">
            <a:avLst/>
          </a:prstGeom>
        </p:spPr>
      </p:pic>
      <p:pic>
        <p:nvPicPr>
          <p:cNvPr id="10" name="Grafik 9">
            <a:extLst>
              <a:ext uri="{FF2B5EF4-FFF2-40B4-BE49-F238E27FC236}">
                <a16:creationId xmlns:a16="http://schemas.microsoft.com/office/drawing/2014/main" id="{338F9ECC-B605-4D88-9A7C-3D464250847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33032" y="5669842"/>
            <a:ext cx="793750" cy="794193"/>
          </a:xfrm>
          <a:prstGeom prst="rect">
            <a:avLst/>
          </a:prstGeom>
        </p:spPr>
      </p:pic>
    </p:spTree>
    <p:extLst>
      <p:ext uri="{BB962C8B-B14F-4D97-AF65-F5344CB8AC3E}">
        <p14:creationId xmlns:p14="http://schemas.microsoft.com/office/powerpoint/2010/main" val="86085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145757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262023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3" name="Content Placeholder 2"/>
          <p:cNvSpPr>
            <a:spLocks noGrp="1"/>
          </p:cNvSpPr>
          <p:nvPr>
            <p:ph idx="1"/>
          </p:nvPr>
        </p:nvSpPr>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Tree>
    <p:extLst>
      <p:ext uri="{BB962C8B-B14F-4D97-AF65-F5344CB8AC3E}">
        <p14:creationId xmlns:p14="http://schemas.microsoft.com/office/powerpoint/2010/main" val="173340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3" name="Content Placeholder 2"/>
          <p:cNvSpPr>
            <a:spLocks noGrp="1"/>
          </p:cNvSpPr>
          <p:nvPr>
            <p:ph idx="1"/>
          </p:nvPr>
        </p:nvSpPr>
        <p:spPr>
          <a:xfrm>
            <a:off x="407988" y="1406427"/>
            <a:ext cx="5616575" cy="5010249"/>
          </a:xfrm>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6" name="Content Placeholder 2"/>
          <p:cNvSpPr>
            <a:spLocks noGrp="1"/>
          </p:cNvSpPr>
          <p:nvPr>
            <p:ph idx="14"/>
          </p:nvPr>
        </p:nvSpPr>
        <p:spPr>
          <a:xfrm>
            <a:off x="6167439" y="1406427"/>
            <a:ext cx="5616574" cy="5010249"/>
          </a:xfrm>
        </p:spPr>
        <p:txBody>
          <a:bodyPr/>
          <a:lstStyle/>
          <a:p>
            <a:pPr lvl="0"/>
            <a:r>
              <a:rPr lang="de-DE" noProof="0"/>
              <a:t>Mastertextformat bearbeiten</a:t>
            </a:r>
          </a:p>
        </p:txBody>
      </p:sp>
    </p:spTree>
    <p:extLst>
      <p:ext uri="{BB962C8B-B14F-4D97-AF65-F5344CB8AC3E}">
        <p14:creationId xmlns:p14="http://schemas.microsoft.com/office/powerpoint/2010/main" val="354871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3" name="Content Placeholder 2"/>
          <p:cNvSpPr>
            <a:spLocks noGrp="1"/>
          </p:cNvSpPr>
          <p:nvPr>
            <p:ph idx="1"/>
          </p:nvPr>
        </p:nvSpPr>
        <p:spPr>
          <a:xfrm>
            <a:off x="407989" y="1406427"/>
            <a:ext cx="3708400" cy="5010249"/>
          </a:xfrm>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6" name="Content Placeholder 2"/>
          <p:cNvSpPr>
            <a:spLocks noGrp="1"/>
          </p:cNvSpPr>
          <p:nvPr>
            <p:ph idx="14"/>
          </p:nvPr>
        </p:nvSpPr>
        <p:spPr>
          <a:xfrm>
            <a:off x="4259263" y="1406427"/>
            <a:ext cx="3673475" cy="5010249"/>
          </a:xfrm>
        </p:spPr>
        <p:txBody>
          <a:bodyPr/>
          <a:lstStyle/>
          <a:p>
            <a:pPr lvl="0"/>
            <a:r>
              <a:rPr lang="de-DE" noProof="0"/>
              <a:t>Mastertextformat bearbeiten</a:t>
            </a:r>
          </a:p>
        </p:txBody>
      </p:sp>
      <p:sp>
        <p:nvSpPr>
          <p:cNvPr id="7" name="Content Placeholder 2"/>
          <p:cNvSpPr>
            <a:spLocks noGrp="1"/>
          </p:cNvSpPr>
          <p:nvPr>
            <p:ph idx="15"/>
          </p:nvPr>
        </p:nvSpPr>
        <p:spPr>
          <a:xfrm>
            <a:off x="8075612" y="1406427"/>
            <a:ext cx="3708399" cy="5010249"/>
          </a:xfrm>
        </p:spPr>
        <p:txBody>
          <a:bodyPr/>
          <a:lstStyle/>
          <a:p>
            <a:pPr lvl="0"/>
            <a:r>
              <a:rPr lang="de-DE" noProof="0"/>
              <a:t>Mastertextformat bearbeiten</a:t>
            </a:r>
          </a:p>
        </p:txBody>
      </p:sp>
    </p:spTree>
    <p:extLst>
      <p:ext uri="{BB962C8B-B14F-4D97-AF65-F5344CB8AC3E}">
        <p14:creationId xmlns:p14="http://schemas.microsoft.com/office/powerpoint/2010/main" val="383480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Tree>
    <p:extLst>
      <p:ext uri="{BB962C8B-B14F-4D97-AF65-F5344CB8AC3E}">
        <p14:creationId xmlns:p14="http://schemas.microsoft.com/office/powerpoint/2010/main" val="4711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5" name="Footer Placeholder 4"/>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a:t>Mastertextformat bearbeiten</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2858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791578" y="6580800"/>
            <a:ext cx="9948937"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a:t>| ARES Operation Meeting | 05.06.2023</a:t>
            </a:r>
            <a:endParaRPr lang="en-US" dirty="0"/>
          </a:p>
        </p:txBody>
      </p:sp>
      <p:sp>
        <p:nvSpPr>
          <p:cNvPr id="14" name="Textfeld 13"/>
          <p:cNvSpPr txBox="1"/>
          <p:nvPr userDrawn="1"/>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‹Nr.›</a:t>
            </a:fld>
            <a:endParaRPr lang="en-US" sz="1000" b="1" noProof="0" dirty="0"/>
          </a:p>
        </p:txBody>
      </p:sp>
      <p:pic>
        <p:nvPicPr>
          <p:cNvPr id="10" name="Grafik 9">
            <a:extLst>
              <a:ext uri="{FF2B5EF4-FFF2-40B4-BE49-F238E27FC236}">
                <a16:creationId xmlns:a16="http://schemas.microsoft.com/office/drawing/2014/main" id="{A7829311-53B7-4C59-9288-3343CCC381FC}"/>
              </a:ext>
            </a:extLst>
          </p:cNvPr>
          <p:cNvPicPr>
            <a:picLocks noChangeAspect="1"/>
          </p:cNvPicPr>
          <p:nvPr userDrawn="1"/>
        </p:nvPicPr>
        <p:blipFill>
          <a:blip r:embed="rId20" cstate="hqprint">
            <a:extLst>
              <a:ext uri="{28A0092B-C50C-407E-A947-70E740481C1C}">
                <a14:useLocalDpi xmlns:a14="http://schemas.microsoft.com/office/drawing/2010/main"/>
              </a:ext>
            </a:extLst>
          </a:blip>
          <a:stretch>
            <a:fillRect/>
          </a:stretch>
        </p:blipFill>
        <p:spPr>
          <a:xfrm>
            <a:off x="403112" y="6614019"/>
            <a:ext cx="325552" cy="100639"/>
          </a:xfrm>
          <a:prstGeom prst="rect">
            <a:avLst/>
          </a:prstGeom>
        </p:spPr>
      </p:pic>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80" r:id="rId4"/>
    <p:sldLayoutId id="2147483662" r:id="rId5"/>
    <p:sldLayoutId id="2147483668" r:id="rId6"/>
    <p:sldLayoutId id="2147483673" r:id="rId7"/>
    <p:sldLayoutId id="2147483670" r:id="rId8"/>
    <p:sldLayoutId id="2147483678" r:id="rId9"/>
    <p:sldLayoutId id="2147483674" r:id="rId10"/>
    <p:sldLayoutId id="2147483679" r:id="rId11"/>
    <p:sldLayoutId id="2147483675" r:id="rId12"/>
    <p:sldLayoutId id="2147483669" r:id="rId13"/>
    <p:sldLayoutId id="2147483676" r:id="rId14"/>
    <p:sldLayoutId id="2147483677" r:id="rId15"/>
    <p:sldLayoutId id="2147483666" r:id="rId16"/>
    <p:sldLayoutId id="2147483667" r:id="rId17"/>
    <p:sldLayoutId id="2147483681" r:id="rId18"/>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3" userDrawn="1">
          <p15:clr>
            <a:srgbClr val="F26B43"/>
          </p15:clr>
        </p15:guide>
        <p15:guide id="2" pos="3885" userDrawn="1">
          <p15:clr>
            <a:srgbClr val="F26B43"/>
          </p15:clr>
        </p15:guide>
        <p15:guide id="3" pos="3795" userDrawn="1">
          <p15:clr>
            <a:srgbClr val="F26B43"/>
          </p15:clr>
        </p15:guide>
        <p15:guide id="4" pos="7423" userDrawn="1">
          <p15:clr>
            <a:srgbClr val="F26B43"/>
          </p15:clr>
        </p15:guide>
        <p15:guide id="5" pos="257"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guide id="9" pos="2593" userDrawn="1">
          <p15:clr>
            <a:srgbClr val="F26B43"/>
          </p15:clr>
        </p15:guide>
        <p15:guide id="10" pos="2683" userDrawn="1">
          <p15:clr>
            <a:srgbClr val="F26B43"/>
          </p15:clr>
        </p15:guide>
        <p15:guide id="11" pos="4997" userDrawn="1">
          <p15:clr>
            <a:srgbClr val="F26B43"/>
          </p15:clr>
        </p15:guide>
        <p15:guide id="12" pos="508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ARES Operation Meeting</a:t>
            </a:r>
          </a:p>
        </p:txBody>
      </p:sp>
      <p:sp>
        <p:nvSpPr>
          <p:cNvPr id="3" name="Untertitel 2"/>
          <p:cNvSpPr>
            <a:spLocks noGrp="1"/>
          </p:cNvSpPr>
          <p:nvPr>
            <p:ph type="subTitle" idx="1"/>
          </p:nvPr>
        </p:nvSpPr>
        <p:spPr/>
        <p:txBody>
          <a:bodyPr/>
          <a:lstStyle/>
          <a:p>
            <a:r>
              <a:rPr lang="en-US" dirty="0"/>
              <a:t>Summary of week 42 / 2023</a:t>
            </a:r>
          </a:p>
        </p:txBody>
      </p:sp>
      <p:sp>
        <p:nvSpPr>
          <p:cNvPr id="4" name="Textplatzhalter 3"/>
          <p:cNvSpPr>
            <a:spLocks noGrp="1"/>
          </p:cNvSpPr>
          <p:nvPr>
            <p:ph type="body" sz="quarter" idx="10"/>
          </p:nvPr>
        </p:nvSpPr>
        <p:spPr/>
        <p:txBody>
          <a:bodyPr/>
          <a:lstStyle/>
          <a:p>
            <a:r>
              <a:rPr lang="en-US" b="1" dirty="0"/>
              <a:t>Hannes Dinter</a:t>
            </a:r>
            <a:r>
              <a:rPr lang="en-US" dirty="0"/>
              <a:t>, on behalf of the ARES crew</a:t>
            </a:r>
          </a:p>
        </p:txBody>
      </p:sp>
    </p:spTree>
    <p:extLst>
      <p:ext uri="{BB962C8B-B14F-4D97-AF65-F5344CB8AC3E}">
        <p14:creationId xmlns:p14="http://schemas.microsoft.com/office/powerpoint/2010/main" val="3861234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86983-9D0C-CA47-ABF6-7132C0F03530}"/>
              </a:ext>
            </a:extLst>
          </p:cNvPr>
          <p:cNvSpPr>
            <a:spLocks noGrp="1"/>
          </p:cNvSpPr>
          <p:nvPr>
            <p:ph type="title"/>
          </p:nvPr>
        </p:nvSpPr>
        <p:spPr/>
        <p:txBody>
          <a:bodyPr/>
          <a:lstStyle/>
          <a:p>
            <a:r>
              <a:rPr lang="en-US" dirty="0"/>
              <a:t>Summary of week 42</a:t>
            </a:r>
          </a:p>
        </p:txBody>
      </p:sp>
      <p:sp>
        <p:nvSpPr>
          <p:cNvPr id="7" name="Inhaltsplatzhalter 6">
            <a:extLst>
              <a:ext uri="{FF2B5EF4-FFF2-40B4-BE49-F238E27FC236}">
                <a16:creationId xmlns:a16="http://schemas.microsoft.com/office/drawing/2014/main" id="{396BAF7D-6D8A-489C-9F26-F93621CC7857}"/>
              </a:ext>
            </a:extLst>
          </p:cNvPr>
          <p:cNvSpPr>
            <a:spLocks noGrp="1"/>
          </p:cNvSpPr>
          <p:nvPr>
            <p:ph idx="1"/>
          </p:nvPr>
        </p:nvSpPr>
        <p:spPr/>
        <p:txBody>
          <a:bodyPr/>
          <a:lstStyle/>
          <a:p>
            <a:endParaRPr lang="en-US" dirty="0"/>
          </a:p>
        </p:txBody>
      </p:sp>
      <p:sp>
        <p:nvSpPr>
          <p:cNvPr id="4" name="Fußzeilenplatzhalter 3">
            <a:extLst>
              <a:ext uri="{FF2B5EF4-FFF2-40B4-BE49-F238E27FC236}">
                <a16:creationId xmlns:a16="http://schemas.microsoft.com/office/drawing/2014/main" id="{6474E62B-7FDC-D844-A97B-361C24F51619}"/>
              </a:ext>
            </a:extLst>
          </p:cNvPr>
          <p:cNvSpPr>
            <a:spLocks noGrp="1"/>
          </p:cNvSpPr>
          <p:nvPr>
            <p:ph type="ftr" sz="quarter" idx="11"/>
          </p:nvPr>
        </p:nvSpPr>
        <p:spPr/>
        <p:txBody>
          <a:bodyPr/>
          <a:lstStyle/>
          <a:p>
            <a:r>
              <a:rPr lang="en-US" noProof="0"/>
              <a:t>| ARES Operation Meeting | 05.06.2023</a:t>
            </a:r>
            <a:endParaRPr lang="en-US" noProof="0" dirty="0"/>
          </a:p>
        </p:txBody>
      </p:sp>
      <p:sp>
        <p:nvSpPr>
          <p:cNvPr id="8" name="Textplatzhalter 7">
            <a:extLst>
              <a:ext uri="{FF2B5EF4-FFF2-40B4-BE49-F238E27FC236}">
                <a16:creationId xmlns:a16="http://schemas.microsoft.com/office/drawing/2014/main" id="{BEB9A5FE-2433-41C9-B5F7-8DB06EE46612}"/>
              </a:ext>
            </a:extLst>
          </p:cNvPr>
          <p:cNvSpPr>
            <a:spLocks noGrp="1"/>
          </p:cNvSpPr>
          <p:nvPr>
            <p:ph type="body" sz="quarter" idx="13"/>
          </p:nvPr>
        </p:nvSpPr>
        <p:spPr>
          <a:xfrm>
            <a:off x="407988" y="817500"/>
            <a:ext cx="11376024" cy="379252"/>
          </a:xfrm>
        </p:spPr>
        <p:txBody>
          <a:bodyPr/>
          <a:lstStyle/>
          <a:p>
            <a:endParaRPr lang="en-US"/>
          </a:p>
        </p:txBody>
      </p:sp>
      <p:graphicFrame>
        <p:nvGraphicFramePr>
          <p:cNvPr id="6" name="Tabelle 6">
            <a:extLst>
              <a:ext uri="{FF2B5EF4-FFF2-40B4-BE49-F238E27FC236}">
                <a16:creationId xmlns:a16="http://schemas.microsoft.com/office/drawing/2014/main" id="{18133723-89A3-AC43-BAD4-5C7FC2B7B3DD}"/>
              </a:ext>
            </a:extLst>
          </p:cNvPr>
          <p:cNvGraphicFramePr>
            <a:graphicFrameLocks noGrp="1"/>
          </p:cNvGraphicFramePr>
          <p:nvPr>
            <p:extLst>
              <p:ext uri="{D42A27DB-BD31-4B8C-83A1-F6EECF244321}">
                <p14:modId xmlns:p14="http://schemas.microsoft.com/office/powerpoint/2010/main" val="3904988254"/>
              </p:ext>
            </p:extLst>
          </p:nvPr>
        </p:nvGraphicFramePr>
        <p:xfrm>
          <a:off x="407988" y="975320"/>
          <a:ext cx="11376000" cy="5334000"/>
        </p:xfrm>
        <a:graphic>
          <a:graphicData uri="http://schemas.openxmlformats.org/drawingml/2006/table">
            <a:tbl>
              <a:tblPr firstRow="1" bandRow="1">
                <a:tableStyleId>{5C22544A-7EE6-4342-B048-85BDC9FD1C3A}</a:tableStyleId>
              </a:tblPr>
              <a:tblGrid>
                <a:gridCol w="1667540">
                  <a:extLst>
                    <a:ext uri="{9D8B030D-6E8A-4147-A177-3AD203B41FA5}">
                      <a16:colId xmlns:a16="http://schemas.microsoft.com/office/drawing/2014/main" val="1314118428"/>
                    </a:ext>
                  </a:extLst>
                </a:gridCol>
                <a:gridCol w="1941692">
                  <a:extLst>
                    <a:ext uri="{9D8B030D-6E8A-4147-A177-3AD203B41FA5}">
                      <a16:colId xmlns:a16="http://schemas.microsoft.com/office/drawing/2014/main" val="3689221004"/>
                    </a:ext>
                  </a:extLst>
                </a:gridCol>
                <a:gridCol w="1941692">
                  <a:extLst>
                    <a:ext uri="{9D8B030D-6E8A-4147-A177-3AD203B41FA5}">
                      <a16:colId xmlns:a16="http://schemas.microsoft.com/office/drawing/2014/main" val="659369014"/>
                    </a:ext>
                  </a:extLst>
                </a:gridCol>
                <a:gridCol w="1941692">
                  <a:extLst>
                    <a:ext uri="{9D8B030D-6E8A-4147-A177-3AD203B41FA5}">
                      <a16:colId xmlns:a16="http://schemas.microsoft.com/office/drawing/2014/main" val="1597999574"/>
                    </a:ext>
                  </a:extLst>
                </a:gridCol>
                <a:gridCol w="1941692">
                  <a:extLst>
                    <a:ext uri="{9D8B030D-6E8A-4147-A177-3AD203B41FA5}">
                      <a16:colId xmlns:a16="http://schemas.microsoft.com/office/drawing/2014/main" val="822430712"/>
                    </a:ext>
                  </a:extLst>
                </a:gridCol>
                <a:gridCol w="1941692">
                  <a:extLst>
                    <a:ext uri="{9D8B030D-6E8A-4147-A177-3AD203B41FA5}">
                      <a16:colId xmlns:a16="http://schemas.microsoft.com/office/drawing/2014/main" val="1820145738"/>
                    </a:ext>
                  </a:extLst>
                </a:gridCol>
              </a:tblGrid>
              <a:tr h="0">
                <a:tc>
                  <a:txBody>
                    <a:bodyPr/>
                    <a:lstStyle/>
                    <a:p>
                      <a:pPr algn="ctr"/>
                      <a:endParaRPr lang="en-US" sz="1400" b="1" noProof="0" dirty="0"/>
                    </a:p>
                  </a:txBody>
                  <a:tcPr/>
                </a:tc>
                <a:tc>
                  <a:txBody>
                    <a:bodyPr/>
                    <a:lstStyle/>
                    <a:p>
                      <a:pPr algn="ctr"/>
                      <a:r>
                        <a:rPr lang="en-US" sz="1400" b="1" noProof="0" dirty="0"/>
                        <a:t>Mon. 16</a:t>
                      </a:r>
                      <a:r>
                        <a:rPr lang="en-US" sz="1400" b="1" baseline="30000" noProof="0" dirty="0"/>
                        <a:t>th</a:t>
                      </a:r>
                      <a:r>
                        <a:rPr lang="en-US" sz="1400" b="1" noProof="0" dirty="0"/>
                        <a:t> October</a:t>
                      </a:r>
                    </a:p>
                  </a:txBody>
                  <a:tcPr/>
                </a:tc>
                <a:tc>
                  <a:txBody>
                    <a:bodyPr/>
                    <a:lstStyle/>
                    <a:p>
                      <a:pPr algn="ctr"/>
                      <a:r>
                        <a:rPr lang="en-US" sz="1400" b="1" noProof="0" dirty="0"/>
                        <a:t>Tue. 17</a:t>
                      </a:r>
                      <a:r>
                        <a:rPr lang="en-US" sz="1400" b="1" baseline="30000" noProof="0" dirty="0"/>
                        <a:t>th</a:t>
                      </a:r>
                      <a:r>
                        <a:rPr lang="en-US" sz="1400" b="1" noProof="0" dirty="0"/>
                        <a:t> October</a:t>
                      </a:r>
                    </a:p>
                  </a:txBody>
                  <a:tcPr/>
                </a:tc>
                <a:tc>
                  <a:txBody>
                    <a:bodyPr/>
                    <a:lstStyle/>
                    <a:p>
                      <a:pPr algn="ctr"/>
                      <a:r>
                        <a:rPr lang="en-US" sz="1400" b="1" noProof="0" dirty="0"/>
                        <a:t>Wed. 18</a:t>
                      </a:r>
                      <a:r>
                        <a:rPr lang="en-US" sz="1400" b="1" baseline="30000" noProof="0" dirty="0"/>
                        <a:t>th</a:t>
                      </a:r>
                      <a:r>
                        <a:rPr lang="en-US" sz="1400" b="1" noProof="0" dirty="0"/>
                        <a:t> October</a:t>
                      </a:r>
                    </a:p>
                  </a:txBody>
                  <a:tcPr/>
                </a:tc>
                <a:tc>
                  <a:txBody>
                    <a:bodyPr/>
                    <a:lstStyle/>
                    <a:p>
                      <a:pPr algn="ctr"/>
                      <a:r>
                        <a:rPr lang="en-US" sz="1400" b="1" noProof="0" dirty="0"/>
                        <a:t>Thu. 19</a:t>
                      </a:r>
                      <a:r>
                        <a:rPr lang="en-US" sz="1400" b="1" baseline="30000" noProof="0" dirty="0"/>
                        <a:t>th</a:t>
                      </a:r>
                      <a:r>
                        <a:rPr lang="en-US" sz="1400" b="1" noProof="0" dirty="0"/>
                        <a:t> October</a:t>
                      </a:r>
                    </a:p>
                  </a:txBody>
                  <a:tcPr/>
                </a:tc>
                <a:tc>
                  <a:txBody>
                    <a:bodyPr/>
                    <a:lstStyle/>
                    <a:p>
                      <a:pPr algn="ctr"/>
                      <a:r>
                        <a:rPr lang="en-US" sz="1400" b="1" noProof="0" dirty="0"/>
                        <a:t>Fri. 20</a:t>
                      </a:r>
                      <a:r>
                        <a:rPr lang="en-US" sz="1400" b="1" baseline="30000" noProof="0" dirty="0"/>
                        <a:t>th</a:t>
                      </a:r>
                      <a:r>
                        <a:rPr lang="en-US" sz="1400" b="1" noProof="0" dirty="0"/>
                        <a:t> October</a:t>
                      </a:r>
                    </a:p>
                  </a:txBody>
                  <a:tcPr/>
                </a:tc>
                <a:extLst>
                  <a:ext uri="{0D108BD9-81ED-4DB2-BD59-A6C34878D82A}">
                    <a16:rowId xmlns:a16="http://schemas.microsoft.com/office/drawing/2014/main" val="2726028511"/>
                  </a:ext>
                </a:extLst>
              </a:tr>
              <a:tr h="0">
                <a:tc>
                  <a:txBody>
                    <a:bodyPr/>
                    <a:lstStyle/>
                    <a:p>
                      <a:pPr algn="ctr"/>
                      <a:r>
                        <a:rPr lang="en-US" sz="1400" b="1" noProof="0" dirty="0"/>
                        <a:t>Achievements</a:t>
                      </a:r>
                    </a:p>
                  </a:txBody>
                  <a:tcPr/>
                </a:tc>
                <a:tc>
                  <a:txBody>
                    <a:bodyPr/>
                    <a:lstStyle/>
                    <a:p>
                      <a:pPr marL="171450" indent="-171450">
                        <a:buFont typeface="Arial" panose="020B0604020202020204" pitchFamily="34" charset="0"/>
                        <a:buChar char="•"/>
                      </a:pPr>
                      <a:r>
                        <a:rPr lang="en-US" sz="1200" noProof="0" dirty="0"/>
                        <a:t>Tunnel open for maintenance day</a:t>
                      </a:r>
                    </a:p>
                    <a:p>
                      <a:pPr marL="360000" lvl="1" indent="-171450">
                        <a:buFont typeface="Arial" panose="020B0604020202020204" pitchFamily="34" charset="0"/>
                        <a:buChar char="•"/>
                      </a:pPr>
                      <a:r>
                        <a:rPr lang="en-US" sz="1100" noProof="0" dirty="0"/>
                        <a:t>X-band klystron check (MIN)</a:t>
                      </a:r>
                    </a:p>
                    <a:p>
                      <a:pPr marL="360000" lvl="1" indent="-171450">
                        <a:buFont typeface="Arial" panose="020B0604020202020204" pitchFamily="34" charset="0"/>
                        <a:buChar char="•"/>
                      </a:pPr>
                      <a:r>
                        <a:rPr lang="en-US" sz="1100" noProof="0" dirty="0"/>
                        <a:t>USV yearly check</a:t>
                      </a:r>
                    </a:p>
                    <a:p>
                      <a:pPr marL="360000" lvl="1" indent="-171450">
                        <a:buFont typeface="Arial" panose="020B0604020202020204" pitchFamily="34" charset="0"/>
                        <a:buChar char="•"/>
                      </a:pPr>
                      <a:r>
                        <a:rPr lang="en-US" sz="1100" noProof="0" dirty="0"/>
                        <a:t>Work on grounding net</a:t>
                      </a:r>
                    </a:p>
                    <a:p>
                      <a:pPr marL="360000" lvl="1" indent="-171450">
                        <a:buFont typeface="Arial" panose="020B0604020202020204" pitchFamily="34" charset="0"/>
                        <a:buChar char="•"/>
                      </a:pPr>
                      <a:r>
                        <a:rPr lang="en-US" sz="1100" noProof="0" dirty="0"/>
                        <a:t>ICT cable installation (MDI)</a:t>
                      </a:r>
                    </a:p>
                    <a:p>
                      <a:pPr marL="360000" lvl="1" indent="-171450">
                        <a:buFont typeface="Arial" panose="020B0604020202020204" pitchFamily="34" charset="0"/>
                        <a:buChar char="•"/>
                      </a:pPr>
                      <a:r>
                        <a:rPr lang="de-DE" sz="1100" noProof="0" dirty="0"/>
                        <a:t>S</a:t>
                      </a:r>
                      <a:r>
                        <a:rPr lang="en-US" sz="1100" noProof="0" dirty="0"/>
                        <a:t>H.D1 trigger</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err="1"/>
                        <a:t>AutoAcc</a:t>
                      </a:r>
                      <a:r>
                        <a:rPr lang="de-DE" sz="1200" noProof="0" dirty="0"/>
                        <a:t> shift</a:t>
                      </a:r>
                    </a:p>
                    <a:p>
                      <a:pPr marL="3600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noProof="0" dirty="0"/>
                        <a:t>Repeat </a:t>
                      </a:r>
                      <a:r>
                        <a:rPr lang="de-DE" sz="1100" noProof="0" dirty="0" err="1"/>
                        <a:t>measurements</a:t>
                      </a:r>
                      <a:r>
                        <a:rPr lang="de-DE" sz="1100" noProof="0" dirty="0"/>
                        <a:t> </a:t>
                      </a:r>
                      <a:r>
                        <a:rPr lang="de-DE" sz="1100" noProof="0" dirty="0" err="1"/>
                        <a:t>from</a:t>
                      </a:r>
                      <a:r>
                        <a:rPr lang="de-DE" sz="1100" noProof="0" dirty="0"/>
                        <a:t> last shift</a:t>
                      </a:r>
                    </a:p>
                    <a:p>
                      <a:pPr marL="3600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noProof="0" dirty="0" err="1"/>
                        <a:t>Added</a:t>
                      </a:r>
                      <a:r>
                        <a:rPr lang="de-DE" sz="1100" noProof="0" dirty="0"/>
                        <a:t> BO </a:t>
                      </a:r>
                      <a:r>
                        <a:rPr lang="de-DE" sz="1100" noProof="0" dirty="0" err="1"/>
                        <a:t>implementation</a:t>
                      </a:r>
                      <a:endParaRPr lang="de-DE" sz="1100" noProof="0" dirty="0"/>
                    </a:p>
                    <a:p>
                      <a:pPr marL="3600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noProof="0" dirty="0"/>
                        <a:t>Add </a:t>
                      </a:r>
                      <a:r>
                        <a:rPr lang="de-DE" sz="1100" noProof="0" dirty="0" err="1"/>
                        <a:t>newly</a:t>
                      </a:r>
                      <a:r>
                        <a:rPr lang="de-DE" sz="1100" noProof="0" dirty="0"/>
                        <a:t> </a:t>
                      </a:r>
                      <a:r>
                        <a:rPr lang="de-DE" sz="1100" noProof="0" dirty="0" err="1"/>
                        <a:t>trained</a:t>
                      </a:r>
                      <a:r>
                        <a:rPr lang="de-DE" sz="1100" noProof="0" dirty="0"/>
                        <a:t> (</a:t>
                      </a:r>
                      <a:r>
                        <a:rPr lang="de-DE" sz="1100" noProof="0" dirty="0" err="1"/>
                        <a:t>geometry-agnostic</a:t>
                      </a:r>
                      <a:r>
                        <a:rPr lang="de-DE" sz="1100" noProof="0" dirty="0"/>
                        <a:t>) </a:t>
                      </a:r>
                      <a:r>
                        <a:rPr lang="de-DE" sz="1100" noProof="0" dirty="0" err="1"/>
                        <a:t>agent</a:t>
                      </a:r>
                      <a:endParaRPr lang="de-DE" sz="1100" noProof="0" dirty="0"/>
                    </a:p>
                    <a:p>
                      <a:pPr marL="3600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noProof="0" dirty="0"/>
                        <a:t>Also </a:t>
                      </a:r>
                      <a:r>
                        <a:rPr lang="de-DE" sz="1100" noProof="0" dirty="0" err="1"/>
                        <a:t>over</a:t>
                      </a:r>
                      <a:r>
                        <a:rPr lang="de-DE" sz="1100" noProof="0" dirty="0"/>
                        <a:t> </a:t>
                      </a:r>
                      <a:r>
                        <a:rPr lang="de-DE" sz="1100" noProof="0" dirty="0" err="1"/>
                        <a:t>night</a:t>
                      </a:r>
                      <a:endParaRPr lang="de-DE" sz="11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err="1"/>
                        <a:t>Cavity</a:t>
                      </a:r>
                      <a:r>
                        <a:rPr lang="de-DE" sz="1200" noProof="0" dirty="0"/>
                        <a:t> BPM </a:t>
                      </a:r>
                      <a:r>
                        <a:rPr lang="de-DE" sz="1200" noProof="0" dirty="0" err="1"/>
                        <a:t>tests</a:t>
                      </a:r>
                      <a:endParaRPr lang="en-US" sz="1200" noProof="0"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a:t>Debugging </a:t>
                      </a:r>
                      <a:r>
                        <a:rPr lang="de-DE" sz="1200" noProof="0" dirty="0" err="1"/>
                        <a:t>magnet</a:t>
                      </a:r>
                      <a:r>
                        <a:rPr lang="de-DE" sz="1200" noProof="0" dirty="0"/>
                        <a:t> </a:t>
                      </a:r>
                      <a:r>
                        <a:rPr lang="de-DE" sz="1200" noProof="0" dirty="0" err="1"/>
                        <a:t>problems</a:t>
                      </a:r>
                      <a:r>
                        <a:rPr lang="de-DE" sz="1200" noProof="0" dirty="0"/>
                        <a:t> </a:t>
                      </a:r>
                      <a:r>
                        <a:rPr lang="de-DE" sz="1200" noProof="0" dirty="0" err="1"/>
                        <a:t>with</a:t>
                      </a:r>
                      <a:r>
                        <a:rPr lang="de-DE" sz="1200" noProof="0" dirty="0"/>
                        <a:t> MPC and MCS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err="1"/>
                        <a:t>PolariX</a:t>
                      </a:r>
                      <a:r>
                        <a:rPr lang="de-DE" sz="1200" noProof="0" dirty="0"/>
                        <a:t> RF </a:t>
                      </a:r>
                      <a:r>
                        <a:rPr lang="de-DE" sz="1200" noProof="0" dirty="0" err="1"/>
                        <a:t>conditioning</a:t>
                      </a:r>
                      <a:r>
                        <a:rPr lang="de-DE" sz="1200" noProof="0" dirty="0"/>
                        <a:t> in parallel (off-beam)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err="1"/>
                        <a:t>PolariX</a:t>
                      </a:r>
                      <a:r>
                        <a:rPr lang="de-DE" sz="1200" noProof="0" dirty="0"/>
                        <a:t> power </a:t>
                      </a:r>
                      <a:r>
                        <a:rPr lang="de-DE" sz="1200" noProof="0" dirty="0" err="1"/>
                        <a:t>readbacks</a:t>
                      </a:r>
                      <a:r>
                        <a:rPr lang="de-DE" sz="1200" noProof="0" dirty="0"/>
                        <a:t> </a:t>
                      </a:r>
                      <a:r>
                        <a:rPr lang="de-DE" sz="1200" noProof="0" dirty="0" err="1"/>
                        <a:t>calibrated</a:t>
                      </a:r>
                      <a:r>
                        <a:rPr lang="de-DE" sz="1200" noProof="0" dirty="0"/>
                        <a:t> (MSK)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a:t>Magnet </a:t>
                      </a:r>
                      <a:r>
                        <a:rPr lang="de-DE" sz="1200" noProof="0" dirty="0" err="1"/>
                        <a:t>server</a:t>
                      </a:r>
                      <a:r>
                        <a:rPr lang="de-DE" sz="1200" noProof="0" dirty="0"/>
                        <a:t> </a:t>
                      </a:r>
                      <a:r>
                        <a:rPr lang="de-DE" sz="1200" noProof="0" dirty="0" err="1"/>
                        <a:t>updated</a:t>
                      </a:r>
                      <a:r>
                        <a:rPr lang="de-DE" sz="1200" noProof="0" dirty="0"/>
                        <a:t>, </a:t>
                      </a:r>
                      <a:r>
                        <a:rPr lang="de-DE" sz="1200" noProof="0" dirty="0" err="1"/>
                        <a:t>found</a:t>
                      </a:r>
                      <a:r>
                        <a:rPr lang="de-DE" sz="1200" noProof="0" dirty="0"/>
                        <a:t> </a:t>
                      </a:r>
                      <a:r>
                        <a:rPr lang="de-DE" sz="1200" noProof="0" dirty="0" err="1"/>
                        <a:t>exception</a:t>
                      </a:r>
                      <a:r>
                        <a:rPr lang="de-DE" sz="1200" noProof="0" dirty="0"/>
                        <a:t> </a:t>
                      </a:r>
                      <a:r>
                        <a:rPr lang="de-DE" sz="1200" noProof="0" dirty="0" err="1"/>
                        <a:t>fixed</a:t>
                      </a:r>
                      <a:endParaRPr lang="de-DE" sz="12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a:t>Over </a:t>
                      </a:r>
                      <a:r>
                        <a:rPr lang="de-DE" sz="1200" noProof="0" dirty="0" err="1"/>
                        <a:t>night</a:t>
                      </a:r>
                      <a:r>
                        <a:rPr lang="de-DE" sz="1200" noProof="0" dirty="0"/>
                        <a:t>: </a:t>
                      </a:r>
                      <a:r>
                        <a:rPr lang="de-DE" sz="1200" noProof="0" dirty="0" err="1"/>
                        <a:t>AutoAcc</a:t>
                      </a:r>
                      <a:r>
                        <a:rPr lang="de-DE" sz="1200" noProof="0" dirty="0"/>
                        <a:t>, </a:t>
                      </a:r>
                      <a:r>
                        <a:rPr lang="de-DE" sz="1200" noProof="0" dirty="0" err="1"/>
                        <a:t>PolariX</a:t>
                      </a:r>
                      <a:r>
                        <a:rPr lang="de-DE" sz="1200" noProof="0" dirty="0"/>
                        <a:t> </a:t>
                      </a:r>
                      <a:r>
                        <a:rPr lang="de-DE" sz="1200" noProof="0" dirty="0" err="1"/>
                        <a:t>conditioning</a:t>
                      </a:r>
                      <a:endParaRPr lang="en-US" sz="1200" noProof="0"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a:t>ICT </a:t>
                      </a:r>
                      <a:r>
                        <a:rPr lang="de-DE" sz="1200" noProof="0" dirty="0" err="1"/>
                        <a:t>measurements</a:t>
                      </a:r>
                      <a:r>
                        <a:rPr lang="de-DE" sz="1200" noProof="0" dirty="0"/>
                        <a:t> </a:t>
                      </a:r>
                      <a:r>
                        <a:rPr lang="de-DE" sz="1200" noProof="0" dirty="0" err="1"/>
                        <a:t>with</a:t>
                      </a:r>
                      <a:r>
                        <a:rPr lang="de-DE" sz="1200" noProof="0" dirty="0"/>
                        <a:t> </a:t>
                      </a:r>
                      <a:r>
                        <a:rPr lang="de-DE" sz="1200" noProof="0" dirty="0" err="1"/>
                        <a:t>charges</a:t>
                      </a:r>
                      <a:r>
                        <a:rPr lang="de-DE" sz="1200" noProof="0" dirty="0"/>
                        <a:t> </a:t>
                      </a:r>
                      <a:r>
                        <a:rPr lang="de-DE" sz="1200" noProof="0" dirty="0" err="1"/>
                        <a:t>between</a:t>
                      </a:r>
                      <a:r>
                        <a:rPr lang="de-DE" sz="1200" noProof="0" dirty="0"/>
                        <a:t> 0.6pC and 40pC (MDI)</a:t>
                      </a:r>
                    </a:p>
                    <a:p>
                      <a:pPr marL="3600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noProof="0" dirty="0" err="1"/>
                        <a:t>Several</a:t>
                      </a:r>
                      <a:r>
                        <a:rPr lang="de-DE" sz="1100" noProof="0" dirty="0"/>
                        <a:t> ZZ </a:t>
                      </a:r>
                      <a:r>
                        <a:rPr lang="de-DE" sz="1100" noProof="0" dirty="0" err="1"/>
                        <a:t>to</a:t>
                      </a:r>
                      <a:r>
                        <a:rPr lang="de-DE" sz="1100" noProof="0" dirty="0"/>
                        <a:t> </a:t>
                      </a:r>
                      <a:r>
                        <a:rPr lang="de-DE" sz="1100" noProof="0" dirty="0" err="1"/>
                        <a:t>test</a:t>
                      </a:r>
                      <a:r>
                        <a:rPr lang="de-DE" sz="1100" noProof="0" dirty="0"/>
                        <a:t> different </a:t>
                      </a:r>
                      <a:r>
                        <a:rPr lang="de-DE" sz="1100" noProof="0" dirty="0" err="1"/>
                        <a:t>setups</a:t>
                      </a:r>
                      <a:r>
                        <a:rPr lang="de-DE" sz="1100" noProof="0" dirty="0"/>
                        <a:t> (</a:t>
                      </a:r>
                      <a:r>
                        <a:rPr lang="de-DE" sz="1100" noProof="0" dirty="0" err="1"/>
                        <a:t>ferrite</a:t>
                      </a:r>
                      <a:r>
                        <a:rPr lang="de-DE" sz="1100" noProof="0" dirty="0"/>
                        <a:t> </a:t>
                      </a:r>
                      <a:r>
                        <a:rPr lang="de-DE" sz="1100" noProof="0" dirty="0" err="1"/>
                        <a:t>cores</a:t>
                      </a:r>
                      <a:r>
                        <a:rPr lang="de-DE" sz="1100" noProof="0" dirty="0"/>
                        <a:t>, </a:t>
                      </a:r>
                      <a:r>
                        <a:rPr lang="de-DE" sz="1100" noProof="0" dirty="0" err="1"/>
                        <a:t>attenuator</a:t>
                      </a:r>
                      <a:r>
                        <a:rPr lang="de-DE" sz="1100" noProof="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err="1"/>
                        <a:t>PolariX</a:t>
                      </a:r>
                      <a:r>
                        <a:rPr lang="de-DE" sz="1200" noProof="0" dirty="0"/>
                        <a:t>:</a:t>
                      </a:r>
                    </a:p>
                    <a:p>
                      <a:pPr marL="3600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noProof="0" dirty="0"/>
                        <a:t>RF </a:t>
                      </a:r>
                      <a:r>
                        <a:rPr lang="de-DE" sz="1100" noProof="0" dirty="0" err="1"/>
                        <a:t>conditioning</a:t>
                      </a:r>
                      <a:r>
                        <a:rPr lang="de-DE" sz="1100" noProof="0" dirty="0"/>
                        <a:t> in parallel (off-beam)</a:t>
                      </a:r>
                    </a:p>
                    <a:p>
                      <a:pPr marL="3600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noProof="0" dirty="0"/>
                        <a:t>Power </a:t>
                      </a:r>
                      <a:r>
                        <a:rPr lang="de-DE" sz="1100" noProof="0" dirty="0" err="1"/>
                        <a:t>balanced</a:t>
                      </a:r>
                      <a:r>
                        <a:rPr lang="de-DE" sz="1100" noProof="0" dirty="0"/>
                        <a:t> (MIN)</a:t>
                      </a:r>
                    </a:p>
                    <a:p>
                      <a:pPr marL="36000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noProof="0" dirty="0" err="1"/>
                        <a:t>Trying</a:t>
                      </a:r>
                      <a:r>
                        <a:rPr lang="de-DE" sz="1100" noProof="0" dirty="0"/>
                        <a:t> </a:t>
                      </a:r>
                      <a:r>
                        <a:rPr lang="de-DE" sz="1100" noProof="0" dirty="0" err="1"/>
                        <a:t>to</a:t>
                      </a:r>
                      <a:r>
                        <a:rPr lang="de-DE" sz="1100" noProof="0" dirty="0"/>
                        <a:t> bring </a:t>
                      </a:r>
                      <a:r>
                        <a:rPr lang="de-DE" sz="1100" noProof="0" dirty="0" err="1"/>
                        <a:t>timing</a:t>
                      </a:r>
                      <a:r>
                        <a:rPr lang="de-DE" sz="1100" noProof="0" dirty="0"/>
                        <a:t> on-beam (</a:t>
                      </a:r>
                      <a:r>
                        <a:rPr lang="de-DE" sz="1100" noProof="0" dirty="0" err="1"/>
                        <a:t>no</a:t>
                      </a:r>
                      <a:r>
                        <a:rPr lang="de-DE" sz="1100" noProof="0" dirty="0"/>
                        <a:t> </a:t>
                      </a:r>
                      <a:r>
                        <a:rPr lang="de-DE" sz="1100" noProof="0" dirty="0" err="1"/>
                        <a:t>effect</a:t>
                      </a:r>
                      <a:r>
                        <a:rPr lang="de-DE" sz="1100" noProof="0" dirty="0"/>
                        <a:t> </a:t>
                      </a:r>
                      <a:r>
                        <a:rPr lang="de-DE" sz="1100" noProof="0" dirty="0" err="1"/>
                        <a:t>observed</a:t>
                      </a:r>
                      <a:r>
                        <a:rPr lang="de-DE" sz="1100" noProof="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err="1"/>
                        <a:t>Testing</a:t>
                      </a:r>
                      <a:r>
                        <a:rPr lang="de-DE" sz="1200" noProof="0" dirty="0"/>
                        <a:t> </a:t>
                      </a:r>
                      <a:r>
                        <a:rPr lang="de-DE" sz="1200" noProof="0" dirty="0" err="1"/>
                        <a:t>laser</a:t>
                      </a:r>
                      <a:r>
                        <a:rPr lang="de-DE" sz="1200" noProof="0" dirty="0"/>
                        <a:t> auto-</a:t>
                      </a:r>
                      <a:r>
                        <a:rPr lang="de-DE" sz="1200" noProof="0" dirty="0" err="1"/>
                        <a:t>alignment</a:t>
                      </a:r>
                      <a:r>
                        <a:rPr lang="de-DE" sz="1200" noProof="0" dirty="0"/>
                        <a:t> (</a:t>
                      </a:r>
                      <a:r>
                        <a:rPr lang="de-DE" sz="1200" noProof="0" dirty="0" err="1"/>
                        <a:t>successful</a:t>
                      </a:r>
                      <a:r>
                        <a:rPr lang="de-DE" sz="1200" noProof="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a:t>Over </a:t>
                      </a:r>
                      <a:r>
                        <a:rPr lang="de-DE" sz="1200" noProof="0" dirty="0" err="1"/>
                        <a:t>night</a:t>
                      </a:r>
                      <a:r>
                        <a:rPr lang="de-DE" sz="1200" noProof="0" dirty="0"/>
                        <a:t>: </a:t>
                      </a:r>
                      <a:r>
                        <a:rPr lang="de-DE" sz="1200" noProof="0" dirty="0" err="1"/>
                        <a:t>AutoAcc</a:t>
                      </a:r>
                      <a:r>
                        <a:rPr lang="de-DE" sz="1200" noProof="0" dirty="0"/>
                        <a:t>, </a:t>
                      </a:r>
                      <a:r>
                        <a:rPr lang="de-DE" sz="1200" noProof="0" dirty="0" err="1"/>
                        <a:t>PolariX</a:t>
                      </a:r>
                      <a:r>
                        <a:rPr lang="de-DE" sz="1200" noProof="0" dirty="0"/>
                        <a:t> </a:t>
                      </a:r>
                      <a:r>
                        <a:rPr lang="de-DE" sz="1200" noProof="0" dirty="0" err="1"/>
                        <a:t>conditioning</a:t>
                      </a:r>
                      <a:endParaRPr lang="de-DE" sz="1200" noProof="0"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err="1"/>
                        <a:t>PolariX</a:t>
                      </a:r>
                      <a:r>
                        <a:rPr lang="de-DE" sz="1200" noProof="0" dirty="0"/>
                        <a:t> RF </a:t>
                      </a:r>
                      <a:r>
                        <a:rPr lang="de-DE" sz="1200" noProof="0" dirty="0" err="1"/>
                        <a:t>conditioning</a:t>
                      </a:r>
                      <a:endParaRPr lang="de-DE" sz="1200"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noProof="0" dirty="0"/>
                        <a:t>UV </a:t>
                      </a:r>
                      <a:r>
                        <a:rPr lang="de-DE" sz="1200" noProof="0" dirty="0" err="1"/>
                        <a:t>laser</a:t>
                      </a:r>
                      <a:r>
                        <a:rPr lang="de-DE" sz="1200" noProof="0" dirty="0"/>
                        <a:t> </a:t>
                      </a:r>
                      <a:r>
                        <a:rPr lang="de-DE" sz="1200" noProof="0" dirty="0" err="1"/>
                        <a:t>beamline</a:t>
                      </a:r>
                      <a:r>
                        <a:rPr lang="de-DE" sz="1200" noProof="0" dirty="0"/>
                        <a:t> </a:t>
                      </a:r>
                      <a:r>
                        <a:rPr lang="de-DE" sz="1200" noProof="0" dirty="0" err="1"/>
                        <a:t>checks</a:t>
                      </a:r>
                      <a:r>
                        <a:rPr lang="de-DE" sz="1200" noProof="0" dirty="0"/>
                        <a:t> (FS-LA)</a:t>
                      </a:r>
                      <a:endParaRPr lang="en-US" sz="1200" noProof="0" dirty="0"/>
                    </a:p>
                  </a:txBody>
                  <a:tcPr/>
                </a:tc>
                <a:extLst>
                  <a:ext uri="{0D108BD9-81ED-4DB2-BD59-A6C34878D82A}">
                    <a16:rowId xmlns:a16="http://schemas.microsoft.com/office/drawing/2014/main" val="1028547191"/>
                  </a:ext>
                </a:extLst>
              </a:tr>
              <a:tr h="0">
                <a:tc>
                  <a:txBody>
                    <a:bodyPr/>
                    <a:lstStyle/>
                    <a:p>
                      <a:pPr algn="ctr"/>
                      <a:r>
                        <a:rPr lang="en-US" sz="1400" b="1" noProof="0"/>
                        <a:t>Difficulties</a:t>
                      </a:r>
                    </a:p>
                  </a:txBody>
                  <a:tcPr/>
                </a:tc>
                <a:tc>
                  <a:txBody>
                    <a:bodyPr/>
                    <a:lstStyle/>
                    <a:p>
                      <a:pPr marL="171450" indent="-171450">
                        <a:buFont typeface="Arial" panose="020B0604020202020204" pitchFamily="34" charset="0"/>
                        <a:buChar char="•"/>
                      </a:pPr>
                      <a:endParaRPr lang="en-US" sz="1200" i="0" noProof="0" dirty="0"/>
                    </a:p>
                  </a:txBody>
                  <a:tcPr/>
                </a:tc>
                <a:tc>
                  <a:txBody>
                    <a:bodyPr/>
                    <a:lstStyle/>
                    <a:p>
                      <a:pPr marL="171450" indent="-171450">
                        <a:buFont typeface="Arial" panose="020B0604020202020204" pitchFamily="34" charset="0"/>
                        <a:buChar char="•"/>
                      </a:pPr>
                      <a:r>
                        <a:rPr lang="de-DE" sz="1200" i="0" noProof="0" dirty="0">
                          <a:sym typeface="Wingdings" pitchFamily="2" charset="2"/>
                        </a:rPr>
                        <a:t>Magnet power </a:t>
                      </a:r>
                      <a:r>
                        <a:rPr lang="de-DE" sz="1200" i="0" noProof="0" dirty="0" err="1">
                          <a:sym typeface="Wingdings" pitchFamily="2" charset="2"/>
                        </a:rPr>
                        <a:t>supplies</a:t>
                      </a:r>
                      <a:r>
                        <a:rPr lang="de-DE" sz="1200" i="0" noProof="0" dirty="0">
                          <a:sym typeface="Wingdings" pitchFamily="2" charset="2"/>
                        </a:rPr>
                        <a:t> stuck</a:t>
                      </a:r>
                    </a:p>
                    <a:p>
                      <a:pPr marL="360000" lvl="1" indent="-171450">
                        <a:buFont typeface="Arial" panose="020B0604020202020204" pitchFamily="34" charset="0"/>
                        <a:buChar char="•"/>
                      </a:pPr>
                      <a:r>
                        <a:rPr lang="de-DE" sz="1100" i="0" noProof="0" dirty="0" err="1">
                          <a:sym typeface="Wingdings" pitchFamily="2" charset="2"/>
                        </a:rPr>
                        <a:t>Several</a:t>
                      </a:r>
                      <a:r>
                        <a:rPr lang="de-DE" sz="1100" i="0" noProof="0" dirty="0">
                          <a:sym typeface="Wingdings" pitchFamily="2" charset="2"/>
                        </a:rPr>
                        <a:t> </a:t>
                      </a:r>
                      <a:r>
                        <a:rPr lang="de-DE" sz="1100" i="0" noProof="0" dirty="0" err="1">
                          <a:sym typeface="Wingdings" pitchFamily="2" charset="2"/>
                        </a:rPr>
                        <a:t>workarounds</a:t>
                      </a:r>
                      <a:r>
                        <a:rPr lang="de-DE" sz="1100" i="0" noProof="0" dirty="0">
                          <a:sym typeface="Wingdings" pitchFamily="2" charset="2"/>
                        </a:rPr>
                        <a:t> </a:t>
                      </a:r>
                      <a:r>
                        <a:rPr lang="de-DE" sz="1100" i="0" noProof="0" dirty="0" err="1">
                          <a:sym typeface="Wingdings" pitchFamily="2" charset="2"/>
                        </a:rPr>
                        <a:t>implemented</a:t>
                      </a:r>
                      <a:r>
                        <a:rPr lang="de-DE" sz="1100" i="0" noProof="0" dirty="0">
                          <a:sym typeface="Wingdings" pitchFamily="2" charset="2"/>
                        </a:rPr>
                        <a:t> in </a:t>
                      </a:r>
                      <a:r>
                        <a:rPr lang="de-DE" sz="1100" i="0" noProof="0" dirty="0" err="1">
                          <a:sym typeface="Wingdings" pitchFamily="2" charset="2"/>
                        </a:rPr>
                        <a:t>AutoAcc</a:t>
                      </a:r>
                      <a:r>
                        <a:rPr lang="de-DE" sz="1100" i="0" noProof="0" dirty="0">
                          <a:sym typeface="Wingdings" pitchFamily="2" charset="2"/>
                        </a:rPr>
                        <a:t> </a:t>
                      </a:r>
                      <a:r>
                        <a:rPr lang="de-DE" sz="1100" i="0" noProof="0" dirty="0" err="1">
                          <a:sym typeface="Wingdings" pitchFamily="2" charset="2"/>
                        </a:rPr>
                        <a:t>script</a:t>
                      </a:r>
                      <a:endParaRPr lang="de-DE" sz="1100" i="0" noProof="0" dirty="0">
                        <a:sym typeface="Wingdings" pitchFamily="2" charset="2"/>
                      </a:endParaRPr>
                    </a:p>
                    <a:p>
                      <a:pPr marL="171450" lvl="0" indent="-171450">
                        <a:buFont typeface="Arial" panose="020B0604020202020204" pitchFamily="34" charset="0"/>
                        <a:buChar char="•"/>
                      </a:pPr>
                      <a:r>
                        <a:rPr lang="de-DE" sz="1200" i="0" noProof="0" dirty="0">
                          <a:sym typeface="Wingdings" pitchFamily="2" charset="2"/>
                        </a:rPr>
                        <a:t>Strange beam </a:t>
                      </a:r>
                      <a:r>
                        <a:rPr lang="de-DE" sz="1200" i="0" noProof="0" dirty="0" err="1">
                          <a:sym typeface="Wingdings" pitchFamily="2" charset="2"/>
                        </a:rPr>
                        <a:t>shape</a:t>
                      </a:r>
                      <a:r>
                        <a:rPr lang="de-DE" sz="1200" i="0" noProof="0" dirty="0">
                          <a:sym typeface="Wingdings" pitchFamily="2" charset="2"/>
                        </a:rPr>
                        <a:t> </a:t>
                      </a:r>
                      <a:r>
                        <a:rPr lang="de-DE" sz="1200" i="0" noProof="0" dirty="0" err="1">
                          <a:sym typeface="Wingdings" pitchFamily="2" charset="2"/>
                        </a:rPr>
                        <a:t>observed</a:t>
                      </a:r>
                      <a:endParaRPr lang="en-US" sz="1200" i="0" noProof="0" dirty="0">
                        <a:sym typeface="Wingdings" pitchFamily="2" charset="2"/>
                      </a:endParaRPr>
                    </a:p>
                  </a:txBody>
                  <a:tcPr/>
                </a:tc>
                <a:tc>
                  <a:txBody>
                    <a:bodyPr/>
                    <a:lstStyle/>
                    <a:p>
                      <a:pPr marL="171450" indent="-171450">
                        <a:buFont typeface="Arial" panose="020B0604020202020204" pitchFamily="34" charset="0"/>
                        <a:buChar char="•"/>
                      </a:pPr>
                      <a:r>
                        <a:rPr lang="en-US" sz="1200" noProof="0" dirty="0" err="1"/>
                        <a:t>AutoAcc</a:t>
                      </a:r>
                      <a:r>
                        <a:rPr lang="en-US" sz="1200" noProof="0" dirty="0"/>
                        <a:t> script crashed due to stuck EA quad</a:t>
                      </a:r>
                    </a:p>
                    <a:p>
                      <a:pPr marL="360000" lvl="1" indent="-171450">
                        <a:buFont typeface="Arial" panose="020B0604020202020204" pitchFamily="34" charset="0"/>
                        <a:buChar char="•"/>
                      </a:pPr>
                      <a:r>
                        <a:rPr lang="en-US" sz="1100" noProof="0" dirty="0"/>
                        <a:t>After refining / adding more workarounds, it ran smoothly over night</a:t>
                      </a:r>
                    </a:p>
                  </a:txBody>
                  <a:tcPr/>
                </a:tc>
                <a:tc>
                  <a:txBody>
                    <a:bodyPr/>
                    <a:lstStyle/>
                    <a:p>
                      <a:pPr marL="171450" indent="-171450">
                        <a:buFont typeface="Arial" panose="020B0604020202020204" pitchFamily="34" charset="0"/>
                        <a:buChar char="•"/>
                      </a:pPr>
                      <a:endParaRPr lang="en-US" sz="1200" noProof="0" dirty="0"/>
                    </a:p>
                  </a:txBody>
                  <a:tcPr/>
                </a:tc>
                <a:tc>
                  <a:txBody>
                    <a:bodyPr/>
                    <a:lstStyle/>
                    <a:p>
                      <a:pPr marL="171450" indent="-171450">
                        <a:buFont typeface="Arial" panose="020B0604020202020204" pitchFamily="34" charset="0"/>
                        <a:buChar char="•"/>
                      </a:pPr>
                      <a:endParaRPr lang="en-US" sz="1200" noProof="0" dirty="0"/>
                    </a:p>
                  </a:txBody>
                  <a:tcPr/>
                </a:tc>
                <a:extLst>
                  <a:ext uri="{0D108BD9-81ED-4DB2-BD59-A6C34878D82A}">
                    <a16:rowId xmlns:a16="http://schemas.microsoft.com/office/drawing/2014/main" val="23156204"/>
                  </a:ext>
                </a:extLst>
              </a:tr>
              <a:tr h="0">
                <a:tc>
                  <a:txBody>
                    <a:bodyPr/>
                    <a:lstStyle/>
                    <a:p>
                      <a:pPr algn="ctr"/>
                      <a:r>
                        <a:rPr lang="de-DE" sz="1400" b="1" noProof="0" dirty="0"/>
                        <a:t>Notes</a:t>
                      </a:r>
                      <a:endParaRPr lang="en-US" sz="1400" b="1" noProof="0" dirty="0"/>
                    </a:p>
                  </a:txBody>
                  <a:tcPr/>
                </a:tc>
                <a:tc>
                  <a:txBody>
                    <a:bodyPr/>
                    <a:lstStyle/>
                    <a:p>
                      <a:pPr marL="285750" indent="-285750">
                        <a:buFont typeface="Arial" panose="020B0604020202020204" pitchFamily="34" charset="0"/>
                        <a:buChar char="•"/>
                      </a:pPr>
                      <a:endParaRPr lang="en-US" sz="1200" i="0" noProof="0" dirty="0"/>
                    </a:p>
                  </a:txBody>
                  <a:tcPr/>
                </a:tc>
                <a:tc>
                  <a:txBody>
                    <a:bodyPr/>
                    <a:lstStyle/>
                    <a:p>
                      <a:pPr marL="171450" indent="-171450">
                        <a:buFont typeface="Arial" panose="020B0604020202020204" pitchFamily="34" charset="0"/>
                        <a:buChar char="•"/>
                      </a:pPr>
                      <a:endParaRPr lang="en-US" sz="1200" i="0" noProof="0" dirty="0">
                        <a:sym typeface="Wingdings" pitchFamily="2" charset="2"/>
                      </a:endParaRPr>
                    </a:p>
                  </a:txBody>
                  <a:tcPr/>
                </a:tc>
                <a:tc>
                  <a:txBody>
                    <a:bodyPr/>
                    <a:lstStyle/>
                    <a:p>
                      <a:pPr marL="0" indent="0">
                        <a:buFont typeface="Arial" panose="020B0604020202020204" pitchFamily="34" charset="0"/>
                        <a:buNone/>
                      </a:pPr>
                      <a:endParaRPr lang="en-US" sz="1200" noProof="0" dirty="0"/>
                    </a:p>
                  </a:txBody>
                  <a:tcPr/>
                </a:tc>
                <a:tc>
                  <a:txBody>
                    <a:bodyPr/>
                    <a:lstStyle/>
                    <a:p>
                      <a:pPr marL="0" indent="0">
                        <a:buFont typeface="Arial" panose="020B0604020202020204" pitchFamily="34" charset="0"/>
                        <a:buNone/>
                      </a:pPr>
                      <a:r>
                        <a:rPr lang="en-US" sz="1200" noProof="0" dirty="0"/>
                        <a:t>Enabled "</a:t>
                      </a:r>
                      <a:r>
                        <a:rPr lang="en-US" sz="1200" noProof="0" dirty="0" err="1"/>
                        <a:t>en</a:t>
                      </a:r>
                      <a:r>
                        <a:rPr lang="en-US" sz="1200" noProof="0" dirty="0"/>
                        <a:t> </a:t>
                      </a:r>
                      <a:r>
                        <a:rPr lang="en-US" sz="1200" noProof="0" dirty="0" err="1"/>
                        <a:t>Regler</a:t>
                      </a:r>
                      <a:r>
                        <a:rPr lang="en-US" sz="1200" noProof="0" dirty="0"/>
                        <a:t>" for AR.LI.BPM.G1 (signal was clipping)</a:t>
                      </a:r>
                    </a:p>
                  </a:txBody>
                  <a:tcPr/>
                </a:tc>
                <a:tc>
                  <a:txBody>
                    <a:bodyPr/>
                    <a:lstStyle/>
                    <a:p>
                      <a:pPr marL="171450" indent="-171450">
                        <a:buFont typeface="Arial" panose="020B0604020202020204" pitchFamily="34" charset="0"/>
                        <a:buChar char="•"/>
                      </a:pPr>
                      <a:endParaRPr lang="en-US" sz="1200" noProof="0" dirty="0"/>
                    </a:p>
                  </a:txBody>
                  <a:tcPr/>
                </a:tc>
                <a:extLst>
                  <a:ext uri="{0D108BD9-81ED-4DB2-BD59-A6C34878D82A}">
                    <a16:rowId xmlns:a16="http://schemas.microsoft.com/office/drawing/2014/main" val="411746403"/>
                  </a:ext>
                </a:extLst>
              </a:tr>
            </a:tbl>
          </a:graphicData>
        </a:graphic>
      </p:graphicFrame>
    </p:spTree>
    <p:extLst>
      <p:ext uri="{BB962C8B-B14F-4D97-AF65-F5344CB8AC3E}">
        <p14:creationId xmlns:p14="http://schemas.microsoft.com/office/powerpoint/2010/main" val="1841653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17C39-6993-4344-A3E4-32DAC733D241}"/>
              </a:ext>
            </a:extLst>
          </p:cNvPr>
          <p:cNvSpPr>
            <a:spLocks noGrp="1"/>
          </p:cNvSpPr>
          <p:nvPr>
            <p:ph type="title"/>
          </p:nvPr>
        </p:nvSpPr>
        <p:spPr/>
        <p:txBody>
          <a:bodyPr/>
          <a:lstStyle/>
          <a:p>
            <a:r>
              <a:rPr lang="de-DE" dirty="0"/>
              <a:t>Magnet power </a:t>
            </a:r>
            <a:r>
              <a:rPr lang="de-DE" dirty="0" err="1"/>
              <a:t>supply</a:t>
            </a:r>
            <a:r>
              <a:rPr lang="de-DE" dirty="0"/>
              <a:t> </a:t>
            </a:r>
            <a:r>
              <a:rPr lang="de-DE" dirty="0" err="1"/>
              <a:t>freezing</a:t>
            </a:r>
            <a:r>
              <a:rPr lang="de-DE" dirty="0"/>
              <a:t> </a:t>
            </a:r>
            <a:r>
              <a:rPr lang="de-DE" dirty="0" err="1"/>
              <a:t>issue</a:t>
            </a:r>
            <a:endParaRPr lang="en-US" dirty="0"/>
          </a:p>
        </p:txBody>
      </p:sp>
      <p:sp>
        <p:nvSpPr>
          <p:cNvPr id="3" name="Inhaltsplatzhalter 2">
            <a:extLst>
              <a:ext uri="{FF2B5EF4-FFF2-40B4-BE49-F238E27FC236}">
                <a16:creationId xmlns:a16="http://schemas.microsoft.com/office/drawing/2014/main" id="{2C50C576-DC5E-4A30-9F0B-24CBF46620A4}"/>
              </a:ext>
            </a:extLst>
          </p:cNvPr>
          <p:cNvSpPr>
            <a:spLocks noGrp="1"/>
          </p:cNvSpPr>
          <p:nvPr>
            <p:ph idx="1"/>
          </p:nvPr>
        </p:nvSpPr>
        <p:spPr/>
        <p:txBody>
          <a:bodyPr/>
          <a:lstStyle/>
          <a:p>
            <a:r>
              <a:rPr lang="en-US" dirty="0"/>
              <a:t>The power supply server does not allow interruption of a current ramp in the opposite direction. The server will just stop and the new SP will never be reached. An easy workaround is to just issue the new SP again. Also: When the switch OFF command is given, the server ramps the PS to zero current. If a new SP is given during this ramp, a </a:t>
            </a:r>
            <a:r>
              <a:rPr lang="en-US" dirty="0" err="1"/>
              <a:t>DOOCSException</a:t>
            </a:r>
            <a:r>
              <a:rPr lang="en-US" dirty="0"/>
              <a:t> is thrown. Right now all of this has to be handled by the client application, but M. Walla will implement a server-side fix.</a:t>
            </a:r>
          </a:p>
          <a:p>
            <a:r>
              <a:rPr lang="de-DE" dirty="0"/>
              <a:t>W</a:t>
            </a:r>
            <a:r>
              <a:rPr lang="en-US" dirty="0" err="1"/>
              <a:t>orkaround</a:t>
            </a:r>
            <a:r>
              <a:rPr lang="en-US" dirty="0"/>
              <a:t> / reanimation procedure implemented in </a:t>
            </a:r>
            <a:r>
              <a:rPr lang="en-US" dirty="0" err="1"/>
              <a:t>AutoAcc</a:t>
            </a:r>
            <a:r>
              <a:rPr lang="en-US" dirty="0"/>
              <a:t> measurement script</a:t>
            </a:r>
          </a:p>
          <a:p>
            <a:r>
              <a:rPr lang="de-DE" dirty="0"/>
              <a:t>S</a:t>
            </a:r>
            <a:r>
              <a:rPr lang="en-US" dirty="0" err="1"/>
              <a:t>erver</a:t>
            </a:r>
            <a:r>
              <a:rPr lang="en-US" dirty="0"/>
              <a:t>-side fix implemented </a:t>
            </a:r>
            <a:r>
              <a:rPr lang="en-US" dirty="0">
                <a:sym typeface="Wingdings" panose="05000000000000000000" pitchFamily="2" charset="2"/>
              </a:rPr>
              <a:t> Operation now much more reliable</a:t>
            </a:r>
            <a:endParaRPr lang="en-US" dirty="0"/>
          </a:p>
        </p:txBody>
      </p:sp>
      <p:sp>
        <p:nvSpPr>
          <p:cNvPr id="4" name="Fußzeilenplatzhalter 3">
            <a:extLst>
              <a:ext uri="{FF2B5EF4-FFF2-40B4-BE49-F238E27FC236}">
                <a16:creationId xmlns:a16="http://schemas.microsoft.com/office/drawing/2014/main" id="{D5AFFF28-A407-4D50-ABD2-7EC2FF844FE5}"/>
              </a:ext>
            </a:extLst>
          </p:cNvPr>
          <p:cNvSpPr>
            <a:spLocks noGrp="1"/>
          </p:cNvSpPr>
          <p:nvPr>
            <p:ph type="ftr" sz="quarter" idx="11"/>
          </p:nvPr>
        </p:nvSpPr>
        <p:spPr/>
        <p:txBody>
          <a:bodyPr/>
          <a:lstStyle/>
          <a:p>
            <a:r>
              <a:rPr lang="en-US" noProof="0"/>
              <a:t>| ARES Operation Meeting | 05.06.2023</a:t>
            </a:r>
            <a:endParaRPr lang="en-US" noProof="0" dirty="0"/>
          </a:p>
        </p:txBody>
      </p:sp>
      <p:sp>
        <p:nvSpPr>
          <p:cNvPr id="5" name="Textplatzhalter 4">
            <a:extLst>
              <a:ext uri="{FF2B5EF4-FFF2-40B4-BE49-F238E27FC236}">
                <a16:creationId xmlns:a16="http://schemas.microsoft.com/office/drawing/2014/main" id="{5190A71C-E242-442B-933D-A60E58B3DFF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40953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810209-837E-4928-BB33-A8F25E95E515}"/>
              </a:ext>
            </a:extLst>
          </p:cNvPr>
          <p:cNvSpPr>
            <a:spLocks noGrp="1"/>
          </p:cNvSpPr>
          <p:nvPr>
            <p:ph type="title"/>
          </p:nvPr>
        </p:nvSpPr>
        <p:spPr/>
        <p:txBody>
          <a:bodyPr/>
          <a:lstStyle/>
          <a:p>
            <a:r>
              <a:rPr lang="de-DE" dirty="0"/>
              <a:t>UV </a:t>
            </a:r>
            <a:r>
              <a:rPr lang="de-DE" dirty="0" err="1"/>
              <a:t>laser</a:t>
            </a:r>
            <a:r>
              <a:rPr lang="de-DE" dirty="0"/>
              <a:t> </a:t>
            </a:r>
            <a:r>
              <a:rPr lang="de-DE" dirty="0" err="1"/>
              <a:t>optics</a:t>
            </a:r>
            <a:r>
              <a:rPr lang="de-DE" dirty="0"/>
              <a:t> </a:t>
            </a:r>
            <a:r>
              <a:rPr lang="de-DE" dirty="0" err="1"/>
              <a:t>damages</a:t>
            </a:r>
            <a:endParaRPr lang="en-US" dirty="0"/>
          </a:p>
        </p:txBody>
      </p:sp>
      <p:sp>
        <p:nvSpPr>
          <p:cNvPr id="4" name="Fußzeilenplatzhalter 3">
            <a:extLst>
              <a:ext uri="{FF2B5EF4-FFF2-40B4-BE49-F238E27FC236}">
                <a16:creationId xmlns:a16="http://schemas.microsoft.com/office/drawing/2014/main" id="{227AC8CB-D752-4CA7-9672-C583184FAA5C}"/>
              </a:ext>
            </a:extLst>
          </p:cNvPr>
          <p:cNvSpPr>
            <a:spLocks noGrp="1"/>
          </p:cNvSpPr>
          <p:nvPr>
            <p:ph type="ftr" sz="quarter" idx="11"/>
          </p:nvPr>
        </p:nvSpPr>
        <p:spPr/>
        <p:txBody>
          <a:bodyPr/>
          <a:lstStyle/>
          <a:p>
            <a:r>
              <a:rPr lang="en-US" noProof="0"/>
              <a:t>| ARES Operation Meeting | 05.06.2023</a:t>
            </a:r>
            <a:endParaRPr lang="en-US" noProof="0" dirty="0"/>
          </a:p>
        </p:txBody>
      </p:sp>
      <p:sp>
        <p:nvSpPr>
          <p:cNvPr id="6" name="Textplatzhalter 5">
            <a:extLst>
              <a:ext uri="{FF2B5EF4-FFF2-40B4-BE49-F238E27FC236}">
                <a16:creationId xmlns:a16="http://schemas.microsoft.com/office/drawing/2014/main" id="{F9954213-0E12-4ECE-A7B8-0CCFC32E0A60}"/>
              </a:ext>
            </a:extLst>
          </p:cNvPr>
          <p:cNvSpPr>
            <a:spLocks noGrp="1"/>
          </p:cNvSpPr>
          <p:nvPr>
            <p:ph type="body" sz="quarter" idx="13"/>
          </p:nvPr>
        </p:nvSpPr>
        <p:spPr/>
        <p:txBody>
          <a:bodyPr/>
          <a:lstStyle/>
          <a:p>
            <a:r>
              <a:rPr lang="en-US" dirty="0"/>
              <a:t>Found some damaged mirrors, maybe scratch on vacuum in-coupling window</a:t>
            </a:r>
          </a:p>
        </p:txBody>
      </p:sp>
      <p:sp>
        <p:nvSpPr>
          <p:cNvPr id="8" name="Textplatzhalter 7">
            <a:extLst>
              <a:ext uri="{FF2B5EF4-FFF2-40B4-BE49-F238E27FC236}">
                <a16:creationId xmlns:a16="http://schemas.microsoft.com/office/drawing/2014/main" id="{57FB555E-6746-4064-841C-560FCA66BF7C}"/>
              </a:ext>
            </a:extLst>
          </p:cNvPr>
          <p:cNvSpPr>
            <a:spLocks noGrp="1"/>
          </p:cNvSpPr>
          <p:nvPr>
            <p:ph type="body" sz="quarter" idx="15"/>
          </p:nvPr>
        </p:nvSpPr>
        <p:spPr>
          <a:xfrm>
            <a:off x="407989" y="1406427"/>
            <a:ext cx="3708400" cy="2454374"/>
          </a:xfrm>
        </p:spPr>
        <p:txBody>
          <a:bodyPr/>
          <a:lstStyle/>
          <a:p>
            <a:endParaRPr lang="en-US"/>
          </a:p>
        </p:txBody>
      </p:sp>
      <p:sp>
        <p:nvSpPr>
          <p:cNvPr id="9" name="Textplatzhalter 8">
            <a:extLst>
              <a:ext uri="{FF2B5EF4-FFF2-40B4-BE49-F238E27FC236}">
                <a16:creationId xmlns:a16="http://schemas.microsoft.com/office/drawing/2014/main" id="{66B78132-85AA-4F2B-9D06-DD3AF73BAE15}"/>
              </a:ext>
            </a:extLst>
          </p:cNvPr>
          <p:cNvSpPr>
            <a:spLocks noGrp="1"/>
          </p:cNvSpPr>
          <p:nvPr>
            <p:ph type="body" sz="quarter" idx="16"/>
          </p:nvPr>
        </p:nvSpPr>
        <p:spPr>
          <a:xfrm>
            <a:off x="407989" y="3963533"/>
            <a:ext cx="3708400" cy="2454374"/>
          </a:xfrm>
        </p:spPr>
        <p:txBody>
          <a:bodyPr/>
          <a:lstStyle/>
          <a:p>
            <a:endParaRPr lang="en-US"/>
          </a:p>
        </p:txBody>
      </p:sp>
      <p:pic>
        <p:nvPicPr>
          <p:cNvPr id="13" name="Grafik 12">
            <a:extLst>
              <a:ext uri="{FF2B5EF4-FFF2-40B4-BE49-F238E27FC236}">
                <a16:creationId xmlns:a16="http://schemas.microsoft.com/office/drawing/2014/main" id="{4378D984-4BE8-425F-8746-8486201CA41C}"/>
              </a:ext>
            </a:extLst>
          </p:cNvPr>
          <p:cNvPicPr>
            <a:picLocks noChangeAspect="1"/>
          </p:cNvPicPr>
          <p:nvPr/>
        </p:nvPicPr>
        <p:blipFill>
          <a:blip r:embed="rId2"/>
          <a:stretch>
            <a:fillRect/>
          </a:stretch>
        </p:blipFill>
        <p:spPr>
          <a:xfrm>
            <a:off x="812751" y="1449389"/>
            <a:ext cx="2898877" cy="2412000"/>
          </a:xfrm>
          <a:prstGeom prst="rect">
            <a:avLst/>
          </a:prstGeom>
        </p:spPr>
      </p:pic>
      <p:pic>
        <p:nvPicPr>
          <p:cNvPr id="14" name="Grafik 13">
            <a:extLst>
              <a:ext uri="{FF2B5EF4-FFF2-40B4-BE49-F238E27FC236}">
                <a16:creationId xmlns:a16="http://schemas.microsoft.com/office/drawing/2014/main" id="{1D83451B-5640-4AEE-B505-EAAA5AC5060C}"/>
              </a:ext>
            </a:extLst>
          </p:cNvPr>
          <p:cNvPicPr>
            <a:picLocks noChangeAspect="1"/>
          </p:cNvPicPr>
          <p:nvPr/>
        </p:nvPicPr>
        <p:blipFill rotWithShape="1">
          <a:blip r:embed="rId3"/>
          <a:srcRect l="1846" t="23754" r="1846" b="21647"/>
          <a:stretch/>
        </p:blipFill>
        <p:spPr>
          <a:xfrm>
            <a:off x="4581792" y="1449389"/>
            <a:ext cx="3203438" cy="2412000"/>
          </a:xfrm>
          <a:prstGeom prst="rect">
            <a:avLst/>
          </a:prstGeom>
        </p:spPr>
      </p:pic>
      <p:pic>
        <p:nvPicPr>
          <p:cNvPr id="15" name="Grafik 14">
            <a:extLst>
              <a:ext uri="{FF2B5EF4-FFF2-40B4-BE49-F238E27FC236}">
                <a16:creationId xmlns:a16="http://schemas.microsoft.com/office/drawing/2014/main" id="{EB47F61B-41BD-4217-82C9-02E5E00189E9}"/>
              </a:ext>
            </a:extLst>
          </p:cNvPr>
          <p:cNvPicPr>
            <a:picLocks noChangeAspect="1"/>
          </p:cNvPicPr>
          <p:nvPr/>
        </p:nvPicPr>
        <p:blipFill rotWithShape="1">
          <a:blip r:embed="rId4"/>
          <a:srcRect l="18576" t="24801" r="24707" b="35299"/>
          <a:stretch/>
        </p:blipFill>
        <p:spPr>
          <a:xfrm>
            <a:off x="8639038" y="1448801"/>
            <a:ext cx="2581550" cy="2412000"/>
          </a:xfrm>
          <a:prstGeom prst="rect">
            <a:avLst/>
          </a:prstGeom>
        </p:spPr>
      </p:pic>
      <p:pic>
        <p:nvPicPr>
          <p:cNvPr id="16" name="Grafik 15">
            <a:extLst>
              <a:ext uri="{FF2B5EF4-FFF2-40B4-BE49-F238E27FC236}">
                <a16:creationId xmlns:a16="http://schemas.microsoft.com/office/drawing/2014/main" id="{02C242BC-DB18-4615-95AC-34D67874C16C}"/>
              </a:ext>
            </a:extLst>
          </p:cNvPr>
          <p:cNvPicPr>
            <a:picLocks noChangeAspect="1"/>
          </p:cNvPicPr>
          <p:nvPr/>
        </p:nvPicPr>
        <p:blipFill rotWithShape="1">
          <a:blip r:embed="rId5"/>
          <a:srcRect t="2750" b="35301"/>
          <a:stretch/>
        </p:blipFill>
        <p:spPr>
          <a:xfrm>
            <a:off x="796395" y="4005907"/>
            <a:ext cx="2931589" cy="2412000"/>
          </a:xfrm>
          <a:prstGeom prst="rect">
            <a:avLst/>
          </a:prstGeom>
        </p:spPr>
      </p:pic>
      <p:pic>
        <p:nvPicPr>
          <p:cNvPr id="17" name="Grafik 16">
            <a:extLst>
              <a:ext uri="{FF2B5EF4-FFF2-40B4-BE49-F238E27FC236}">
                <a16:creationId xmlns:a16="http://schemas.microsoft.com/office/drawing/2014/main" id="{8245A15B-265B-4190-A94F-189F4DE975E9}"/>
              </a:ext>
            </a:extLst>
          </p:cNvPr>
          <p:cNvPicPr>
            <a:picLocks noChangeAspect="1"/>
          </p:cNvPicPr>
          <p:nvPr/>
        </p:nvPicPr>
        <p:blipFill>
          <a:blip r:embed="rId6"/>
          <a:stretch>
            <a:fillRect/>
          </a:stretch>
        </p:blipFill>
        <p:spPr>
          <a:xfrm>
            <a:off x="4581793" y="4005907"/>
            <a:ext cx="3203437" cy="2412000"/>
          </a:xfrm>
          <a:prstGeom prst="rect">
            <a:avLst/>
          </a:prstGeom>
        </p:spPr>
      </p:pic>
      <p:pic>
        <p:nvPicPr>
          <p:cNvPr id="18" name="Grafik 17">
            <a:extLst>
              <a:ext uri="{FF2B5EF4-FFF2-40B4-BE49-F238E27FC236}">
                <a16:creationId xmlns:a16="http://schemas.microsoft.com/office/drawing/2014/main" id="{236CCC66-3D78-4BC4-8461-D6FC879C061F}"/>
              </a:ext>
            </a:extLst>
          </p:cNvPr>
          <p:cNvPicPr>
            <a:picLocks noChangeAspect="1"/>
          </p:cNvPicPr>
          <p:nvPr/>
        </p:nvPicPr>
        <p:blipFill rotWithShape="1">
          <a:blip r:embed="rId7"/>
          <a:srcRect t="10101" b="19550"/>
          <a:stretch/>
        </p:blipFill>
        <p:spPr>
          <a:xfrm>
            <a:off x="8639038" y="4014801"/>
            <a:ext cx="2581549" cy="2412000"/>
          </a:xfrm>
          <a:prstGeom prst="rect">
            <a:avLst/>
          </a:prstGeom>
        </p:spPr>
      </p:pic>
      <p:sp>
        <p:nvSpPr>
          <p:cNvPr id="19" name="Textfeld 18">
            <a:extLst>
              <a:ext uri="{FF2B5EF4-FFF2-40B4-BE49-F238E27FC236}">
                <a16:creationId xmlns:a16="http://schemas.microsoft.com/office/drawing/2014/main" id="{E6A5E672-3048-40F5-8A39-0E5F15B9CF0F}"/>
              </a:ext>
            </a:extLst>
          </p:cNvPr>
          <p:cNvSpPr txBox="1"/>
          <p:nvPr/>
        </p:nvSpPr>
        <p:spPr>
          <a:xfrm>
            <a:off x="1320265" y="3234462"/>
            <a:ext cx="1883849" cy="338554"/>
          </a:xfrm>
          <a:prstGeom prst="rect">
            <a:avLst/>
          </a:prstGeom>
          <a:noFill/>
        </p:spPr>
        <p:txBody>
          <a:bodyPr wrap="none" rtlCol="0">
            <a:spAutoFit/>
          </a:bodyPr>
          <a:lstStyle/>
          <a:p>
            <a:r>
              <a:rPr lang="de-DE" sz="1600" dirty="0">
                <a:solidFill>
                  <a:schemeClr val="bg1"/>
                </a:solidFill>
              </a:rPr>
              <a:t>e</a:t>
            </a:r>
            <a:r>
              <a:rPr lang="de-DE" sz="1600" baseline="30000" dirty="0">
                <a:solidFill>
                  <a:schemeClr val="bg1"/>
                </a:solidFill>
              </a:rPr>
              <a:t>-</a:t>
            </a:r>
            <a:r>
              <a:rPr lang="de-DE" sz="1600" dirty="0">
                <a:solidFill>
                  <a:schemeClr val="bg1"/>
                </a:solidFill>
              </a:rPr>
              <a:t> beam on SH.D1</a:t>
            </a:r>
            <a:endParaRPr lang="en-US" sz="1600" dirty="0" err="1">
              <a:solidFill>
                <a:schemeClr val="bg1"/>
              </a:solidFill>
            </a:endParaRPr>
          </a:p>
        </p:txBody>
      </p:sp>
    </p:spTree>
    <p:extLst>
      <p:ext uri="{BB962C8B-B14F-4D97-AF65-F5344CB8AC3E}">
        <p14:creationId xmlns:p14="http://schemas.microsoft.com/office/powerpoint/2010/main" val="4193781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CD33F-6A44-A244-B5AA-8E15BCDDC5DC}"/>
              </a:ext>
            </a:extLst>
          </p:cNvPr>
          <p:cNvSpPr>
            <a:spLocks noGrp="1"/>
          </p:cNvSpPr>
          <p:nvPr>
            <p:ph type="title"/>
          </p:nvPr>
        </p:nvSpPr>
        <p:spPr/>
        <p:txBody>
          <a:bodyPr/>
          <a:lstStyle/>
          <a:p>
            <a:r>
              <a:rPr lang="en-US" dirty="0"/>
              <a:t>Plan for this week</a:t>
            </a:r>
          </a:p>
        </p:txBody>
      </p:sp>
      <p:sp>
        <p:nvSpPr>
          <p:cNvPr id="3" name="Inhaltsplatzhalter 2">
            <a:extLst>
              <a:ext uri="{FF2B5EF4-FFF2-40B4-BE49-F238E27FC236}">
                <a16:creationId xmlns:a16="http://schemas.microsoft.com/office/drawing/2014/main" id="{79B9ADF2-9D00-2140-BAA7-8E2D9ABFA9D1}"/>
              </a:ext>
            </a:extLst>
          </p:cNvPr>
          <p:cNvSpPr>
            <a:spLocks noGrp="1"/>
          </p:cNvSpPr>
          <p:nvPr>
            <p:ph idx="1"/>
          </p:nvPr>
        </p:nvSpPr>
        <p:spPr/>
        <p:txBody>
          <a:bodyPr/>
          <a:lstStyle/>
          <a:p>
            <a:r>
              <a:rPr lang="de-DE" dirty="0"/>
              <a:t>MON:</a:t>
            </a:r>
          </a:p>
          <a:p>
            <a:pPr lvl="1"/>
            <a:r>
              <a:rPr lang="de-DE" dirty="0"/>
              <a:t>D3 </a:t>
            </a:r>
            <a:r>
              <a:rPr lang="de-DE" dirty="0" err="1"/>
              <a:t>setup</a:t>
            </a:r>
            <a:endParaRPr lang="de-DE" dirty="0"/>
          </a:p>
          <a:p>
            <a:pPr lvl="1"/>
            <a:r>
              <a:rPr lang="de-DE" dirty="0"/>
              <a:t>Wille </a:t>
            </a:r>
            <a:r>
              <a:rPr lang="de-DE" dirty="0" err="1"/>
              <a:t>grounding</a:t>
            </a:r>
            <a:r>
              <a:rPr lang="de-DE" dirty="0"/>
              <a:t> </a:t>
            </a:r>
            <a:r>
              <a:rPr lang="de-DE" dirty="0" err="1"/>
              <a:t>net</a:t>
            </a:r>
            <a:endParaRPr lang="de-DE" dirty="0"/>
          </a:p>
          <a:p>
            <a:pPr lvl="1"/>
            <a:r>
              <a:rPr lang="de-DE" dirty="0"/>
              <a:t>ZM </a:t>
            </a:r>
            <a:r>
              <a:rPr lang="de-DE" dirty="0" err="1"/>
              <a:t>works</a:t>
            </a:r>
            <a:r>
              <a:rPr lang="de-DE" dirty="0"/>
              <a:t> on </a:t>
            </a:r>
            <a:r>
              <a:rPr lang="de-DE" dirty="0" err="1"/>
              <a:t>the</a:t>
            </a:r>
            <a:r>
              <a:rPr lang="de-DE" dirty="0"/>
              <a:t> </a:t>
            </a:r>
            <a:r>
              <a:rPr lang="de-DE" dirty="0" err="1"/>
              <a:t>controls</a:t>
            </a:r>
            <a:r>
              <a:rPr lang="de-DE" dirty="0"/>
              <a:t> </a:t>
            </a:r>
            <a:r>
              <a:rPr lang="de-DE" dirty="0" err="1"/>
              <a:t>for</a:t>
            </a:r>
            <a:r>
              <a:rPr lang="de-DE" dirty="0"/>
              <a:t> </a:t>
            </a:r>
            <a:r>
              <a:rPr lang="de-DE" dirty="0" err="1"/>
              <a:t>the</a:t>
            </a:r>
            <a:r>
              <a:rPr lang="de-DE" dirty="0"/>
              <a:t> TDS </a:t>
            </a:r>
            <a:r>
              <a:rPr lang="de-DE" dirty="0" err="1"/>
              <a:t>mover</a:t>
            </a:r>
            <a:r>
              <a:rPr lang="de-DE" dirty="0"/>
              <a:t> </a:t>
            </a:r>
            <a:r>
              <a:rPr lang="de-DE" dirty="0" err="1"/>
              <a:t>system</a:t>
            </a:r>
            <a:endParaRPr lang="en-US" dirty="0"/>
          </a:p>
          <a:p>
            <a:r>
              <a:rPr lang="en-US" dirty="0"/>
              <a:t>TUE – FRI:</a:t>
            </a:r>
          </a:p>
          <a:p>
            <a:pPr lvl="1"/>
            <a:r>
              <a:rPr lang="en-US" dirty="0"/>
              <a:t>D3 detector measurements</a:t>
            </a:r>
          </a:p>
          <a:p>
            <a:pPr lvl="1"/>
            <a:r>
              <a:rPr lang="de-DE" dirty="0"/>
              <a:t>P</a:t>
            </a:r>
            <a:r>
              <a:rPr lang="en-US" dirty="0" err="1"/>
              <a:t>olariX</a:t>
            </a:r>
            <a:r>
              <a:rPr lang="en-US" dirty="0"/>
              <a:t> conditioning in parallel (off-beam)</a:t>
            </a:r>
          </a:p>
        </p:txBody>
      </p:sp>
      <p:sp>
        <p:nvSpPr>
          <p:cNvPr id="4" name="Fußzeilenplatzhalter 3">
            <a:extLst>
              <a:ext uri="{FF2B5EF4-FFF2-40B4-BE49-F238E27FC236}">
                <a16:creationId xmlns:a16="http://schemas.microsoft.com/office/drawing/2014/main" id="{69B78D0A-62A0-BC47-BE13-03C2C4945451}"/>
              </a:ext>
            </a:extLst>
          </p:cNvPr>
          <p:cNvSpPr>
            <a:spLocks noGrp="1"/>
          </p:cNvSpPr>
          <p:nvPr>
            <p:ph type="ftr" sz="quarter" idx="11"/>
          </p:nvPr>
        </p:nvSpPr>
        <p:spPr/>
        <p:txBody>
          <a:bodyPr/>
          <a:lstStyle/>
          <a:p>
            <a:r>
              <a:rPr lang="en-US" noProof="0"/>
              <a:t>| ARES Operation Meeting | 05.06.2023</a:t>
            </a:r>
            <a:endParaRPr lang="en-US" noProof="0" dirty="0"/>
          </a:p>
        </p:txBody>
      </p:sp>
    </p:spTree>
    <p:extLst>
      <p:ext uri="{BB962C8B-B14F-4D97-AF65-F5344CB8AC3E}">
        <p14:creationId xmlns:p14="http://schemas.microsoft.com/office/powerpoint/2010/main" val="1077579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AAC0A9-9FC6-2F44-91BD-86BFD8CE71C2}"/>
              </a:ext>
            </a:extLst>
          </p:cNvPr>
          <p:cNvSpPr>
            <a:spLocks noGrp="1"/>
          </p:cNvSpPr>
          <p:nvPr>
            <p:ph type="title"/>
          </p:nvPr>
        </p:nvSpPr>
        <p:spPr/>
        <p:txBody>
          <a:bodyPr/>
          <a:lstStyle/>
          <a:p>
            <a:r>
              <a:rPr lang="en-US" dirty="0"/>
              <a:t>Schedule</a:t>
            </a:r>
          </a:p>
        </p:txBody>
      </p:sp>
      <p:sp>
        <p:nvSpPr>
          <p:cNvPr id="4" name="Fußzeilenplatzhalter 3">
            <a:extLst>
              <a:ext uri="{FF2B5EF4-FFF2-40B4-BE49-F238E27FC236}">
                <a16:creationId xmlns:a16="http://schemas.microsoft.com/office/drawing/2014/main" id="{1CD01DCD-8CBE-B44E-80C2-A091A375463B}"/>
              </a:ext>
            </a:extLst>
          </p:cNvPr>
          <p:cNvSpPr>
            <a:spLocks noGrp="1"/>
          </p:cNvSpPr>
          <p:nvPr>
            <p:ph type="ftr" sz="quarter" idx="11"/>
          </p:nvPr>
        </p:nvSpPr>
        <p:spPr/>
        <p:txBody>
          <a:bodyPr/>
          <a:lstStyle/>
          <a:p>
            <a:r>
              <a:rPr lang="en-US" noProof="0"/>
              <a:t>| ARES Operation Meeting | 05.06.2023</a:t>
            </a:r>
            <a:endParaRPr lang="en-US" noProof="0" dirty="0"/>
          </a:p>
        </p:txBody>
      </p:sp>
      <p:sp>
        <p:nvSpPr>
          <p:cNvPr id="5" name="Textplatzhalter 4">
            <a:extLst>
              <a:ext uri="{FF2B5EF4-FFF2-40B4-BE49-F238E27FC236}">
                <a16:creationId xmlns:a16="http://schemas.microsoft.com/office/drawing/2014/main" id="{0AAADFE7-A8C9-BD4D-B81E-3D07AE08D5A3}"/>
              </a:ext>
            </a:extLst>
          </p:cNvPr>
          <p:cNvSpPr>
            <a:spLocks noGrp="1"/>
          </p:cNvSpPr>
          <p:nvPr>
            <p:ph type="body" sz="quarter" idx="13"/>
          </p:nvPr>
        </p:nvSpPr>
        <p:spPr/>
        <p:txBody>
          <a:bodyPr/>
          <a:lstStyle/>
          <a:p>
            <a:r>
              <a:rPr lang="en-US" dirty="0"/>
              <a:t>Week 43</a:t>
            </a:r>
            <a:endParaRPr lang="en-US" dirty="0">
              <a:solidFill>
                <a:srgbClr val="FF0000"/>
              </a:solidFill>
            </a:endParaRPr>
          </a:p>
        </p:txBody>
      </p:sp>
      <p:sp>
        <p:nvSpPr>
          <p:cNvPr id="7" name="Rechteck: abgerundete Ecken 2">
            <a:extLst>
              <a:ext uri="{FF2B5EF4-FFF2-40B4-BE49-F238E27FC236}">
                <a16:creationId xmlns:a16="http://schemas.microsoft.com/office/drawing/2014/main" id="{D014A472-30FC-4547-BA11-625D54F48708}"/>
              </a:ext>
            </a:extLst>
          </p:cNvPr>
          <p:cNvSpPr/>
          <p:nvPr/>
        </p:nvSpPr>
        <p:spPr>
          <a:xfrm>
            <a:off x="415320" y="5733256"/>
            <a:ext cx="11361361" cy="377503"/>
          </a:xfrm>
          <a:prstGeom prst="roundRect">
            <a:avLst>
              <a:gd name="adj" fmla="val 8456"/>
            </a:avLst>
          </a:prstGeom>
          <a:solidFill>
            <a:srgbClr val="FFC000"/>
          </a:solidFill>
          <a:ln w="952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If you want to learn or join the shift: please give the shift leader a call (BKR 2840)</a:t>
            </a:r>
          </a:p>
        </p:txBody>
      </p:sp>
      <p:graphicFrame>
        <p:nvGraphicFramePr>
          <p:cNvPr id="3" name="Tabelle 7">
            <a:extLst>
              <a:ext uri="{FF2B5EF4-FFF2-40B4-BE49-F238E27FC236}">
                <a16:creationId xmlns:a16="http://schemas.microsoft.com/office/drawing/2014/main" id="{AF2D3251-B2E0-3A4E-A4CD-AA916845DC1F}"/>
              </a:ext>
            </a:extLst>
          </p:cNvPr>
          <p:cNvGraphicFramePr>
            <a:graphicFrameLocks noGrp="1"/>
          </p:cNvGraphicFramePr>
          <p:nvPr>
            <p:extLst>
              <p:ext uri="{D42A27DB-BD31-4B8C-83A1-F6EECF244321}">
                <p14:modId xmlns:p14="http://schemas.microsoft.com/office/powerpoint/2010/main" val="1888770872"/>
              </p:ext>
            </p:extLst>
          </p:nvPr>
        </p:nvGraphicFramePr>
        <p:xfrm>
          <a:off x="407989" y="1347894"/>
          <a:ext cx="11376023" cy="3289020"/>
        </p:xfrm>
        <a:graphic>
          <a:graphicData uri="http://schemas.openxmlformats.org/drawingml/2006/table">
            <a:tbl>
              <a:tblPr firstRow="1" bandRow="1">
                <a:tableStyleId>{5C22544A-7EE6-4342-B048-85BDC9FD1C3A}</a:tableStyleId>
              </a:tblPr>
              <a:tblGrid>
                <a:gridCol w="2878772">
                  <a:extLst>
                    <a:ext uri="{9D8B030D-6E8A-4147-A177-3AD203B41FA5}">
                      <a16:colId xmlns:a16="http://schemas.microsoft.com/office/drawing/2014/main" val="1623781107"/>
                    </a:ext>
                  </a:extLst>
                </a:gridCol>
                <a:gridCol w="8497251">
                  <a:extLst>
                    <a:ext uri="{9D8B030D-6E8A-4147-A177-3AD203B41FA5}">
                      <a16:colId xmlns:a16="http://schemas.microsoft.com/office/drawing/2014/main" val="3472815013"/>
                    </a:ext>
                  </a:extLst>
                </a:gridCol>
              </a:tblGrid>
              <a:tr h="548170">
                <a:tc>
                  <a:txBody>
                    <a:bodyPr/>
                    <a:lstStyle/>
                    <a:p>
                      <a:r>
                        <a:rPr lang="en-US" dirty="0"/>
                        <a:t>Date</a:t>
                      </a:r>
                    </a:p>
                  </a:txBody>
                  <a:tcPr anchor="ctr"/>
                </a:tc>
                <a:tc>
                  <a:txBody>
                    <a:bodyPr/>
                    <a:lstStyle/>
                    <a:p>
                      <a:r>
                        <a:rPr lang="en-US" dirty="0"/>
                        <a:t>Shift Leader</a:t>
                      </a:r>
                    </a:p>
                  </a:txBody>
                  <a:tcPr anchor="ctr"/>
                </a:tc>
                <a:extLst>
                  <a:ext uri="{0D108BD9-81ED-4DB2-BD59-A6C34878D82A}">
                    <a16:rowId xmlns:a16="http://schemas.microsoft.com/office/drawing/2014/main" val="877144729"/>
                  </a:ext>
                </a:extLst>
              </a:tr>
              <a:tr h="548170">
                <a:tc>
                  <a:txBody>
                    <a:bodyPr/>
                    <a:lstStyle/>
                    <a:p>
                      <a:r>
                        <a:rPr lang="en-US" b="0" dirty="0"/>
                        <a:t>23.10.</a:t>
                      </a:r>
                    </a:p>
                  </a:txBody>
                  <a:tcPr anchor="ctr"/>
                </a:tc>
                <a:tc>
                  <a:txBody>
                    <a:bodyPr/>
                    <a:lstStyle/>
                    <a:p>
                      <a:r>
                        <a:rPr lang="en-US" i="0" dirty="0"/>
                        <a:t>Florian, Hannes, Max</a:t>
                      </a:r>
                    </a:p>
                  </a:txBody>
                  <a:tcPr anchor="ctr"/>
                </a:tc>
                <a:extLst>
                  <a:ext uri="{0D108BD9-81ED-4DB2-BD59-A6C34878D82A}">
                    <a16:rowId xmlns:a16="http://schemas.microsoft.com/office/drawing/2014/main" val="1496050636"/>
                  </a:ext>
                </a:extLst>
              </a:tr>
              <a:tr h="548170">
                <a:tc>
                  <a:txBody>
                    <a:bodyPr/>
                    <a:lstStyle/>
                    <a:p>
                      <a:r>
                        <a:rPr lang="en-US" b="0" dirty="0"/>
                        <a:t>24.10.</a:t>
                      </a:r>
                    </a:p>
                  </a:txBody>
                  <a:tcPr anchor="ctr"/>
                </a:tc>
                <a:tc>
                  <a:txBody>
                    <a:bodyPr/>
                    <a:lstStyle/>
                    <a:p>
                      <a:r>
                        <a:rPr lang="en-US" i="0" dirty="0"/>
                        <a:t>Hannes</a:t>
                      </a:r>
                    </a:p>
                  </a:txBody>
                  <a:tcPr anchor="ctr"/>
                </a:tc>
                <a:extLst>
                  <a:ext uri="{0D108BD9-81ED-4DB2-BD59-A6C34878D82A}">
                    <a16:rowId xmlns:a16="http://schemas.microsoft.com/office/drawing/2014/main" val="1457362042"/>
                  </a:ext>
                </a:extLst>
              </a:tr>
              <a:tr h="548170">
                <a:tc>
                  <a:txBody>
                    <a:bodyPr/>
                    <a:lstStyle/>
                    <a:p>
                      <a:r>
                        <a:rPr lang="en-US" b="0" dirty="0"/>
                        <a:t>25.10.</a:t>
                      </a:r>
                    </a:p>
                  </a:txBody>
                  <a:tcPr anchor="ctr"/>
                </a:tc>
                <a:tc>
                  <a:txBody>
                    <a:bodyPr/>
                    <a:lstStyle/>
                    <a:p>
                      <a:r>
                        <a:rPr lang="en-US" i="0" dirty="0">
                          <a:solidFill>
                            <a:schemeClr val="tx1"/>
                          </a:solidFill>
                        </a:rPr>
                        <a:t>Max, Hannes</a:t>
                      </a:r>
                    </a:p>
                  </a:txBody>
                  <a:tcPr anchor="ctr"/>
                </a:tc>
                <a:extLst>
                  <a:ext uri="{0D108BD9-81ED-4DB2-BD59-A6C34878D82A}">
                    <a16:rowId xmlns:a16="http://schemas.microsoft.com/office/drawing/2014/main" val="1475479025"/>
                  </a:ext>
                </a:extLst>
              </a:tr>
              <a:tr h="548170">
                <a:tc>
                  <a:txBody>
                    <a:bodyPr/>
                    <a:lstStyle/>
                    <a:p>
                      <a:r>
                        <a:rPr lang="en-US" b="0" dirty="0"/>
                        <a:t>26.10.</a:t>
                      </a:r>
                    </a:p>
                  </a:txBody>
                  <a:tcPr anchor="ctr"/>
                </a:tc>
                <a:tc>
                  <a:txBody>
                    <a:bodyPr/>
                    <a:lstStyle/>
                    <a:p>
                      <a:r>
                        <a:rPr lang="sv-SE" dirty="0"/>
                        <a:t>Max</a:t>
                      </a:r>
                    </a:p>
                  </a:txBody>
                  <a:tcPr anchor="ctr"/>
                </a:tc>
                <a:extLst>
                  <a:ext uri="{0D108BD9-81ED-4DB2-BD59-A6C34878D82A}">
                    <a16:rowId xmlns:a16="http://schemas.microsoft.com/office/drawing/2014/main" val="544451787"/>
                  </a:ext>
                </a:extLst>
              </a:tr>
              <a:tr h="548170">
                <a:tc>
                  <a:txBody>
                    <a:bodyPr/>
                    <a:lstStyle/>
                    <a:p>
                      <a:r>
                        <a:rPr lang="en-US" b="0" dirty="0"/>
                        <a:t>27.10.</a:t>
                      </a:r>
                    </a:p>
                  </a:txBody>
                  <a:tcPr anchor="ctr"/>
                </a:tc>
                <a:tc>
                  <a:txBody>
                    <a:bodyPr/>
                    <a:lstStyle/>
                    <a:p>
                      <a:r>
                        <a:rPr lang="en-US" dirty="0"/>
                        <a:t>Thomas</a:t>
                      </a:r>
                    </a:p>
                  </a:txBody>
                  <a:tcPr anchor="ctr"/>
                </a:tc>
                <a:extLst>
                  <a:ext uri="{0D108BD9-81ED-4DB2-BD59-A6C34878D82A}">
                    <a16:rowId xmlns:a16="http://schemas.microsoft.com/office/drawing/2014/main" val="2168461623"/>
                  </a:ext>
                </a:extLst>
              </a:tr>
            </a:tbl>
          </a:graphicData>
        </a:graphic>
      </p:graphicFrame>
    </p:spTree>
    <p:extLst>
      <p:ext uri="{BB962C8B-B14F-4D97-AF65-F5344CB8AC3E}">
        <p14:creationId xmlns:p14="http://schemas.microsoft.com/office/powerpoint/2010/main" val="213471053"/>
      </p:ext>
    </p:extLst>
  </p:cSld>
  <p:clrMapOvr>
    <a:masterClrMapping/>
  </p:clrMapOvr>
</p:sld>
</file>

<file path=ppt/theme/theme1.xml><?xml version="1.0" encoding="utf-8"?>
<a:theme xmlns:a="http://schemas.openxmlformats.org/drawingml/2006/main" name="DESY">
  <a:themeElements>
    <a:clrScheme name="DESY">
      <a:dk1>
        <a:sysClr val="windowText" lastClr="000000"/>
      </a:dk1>
      <a:lt1>
        <a:sysClr val="window" lastClr="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Präsentation1" id="{FF3377BC-8E16-034C-B37F-4D96C015CDA1}" vid="{4C42B158-ADD8-9242-AD54-4E9401BE2496}"/>
    </a:ext>
  </a:extLst>
</a:theme>
</file>

<file path=ppt/theme/theme2.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DESY</Template>
  <TotalTime>0</TotalTime>
  <Words>516</Words>
  <Application>Microsoft Office PowerPoint</Application>
  <PresentationFormat>Breitbild</PresentationFormat>
  <Paragraphs>80</Paragraphs>
  <Slides>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Arial</vt:lpstr>
      <vt:lpstr>Calibri</vt:lpstr>
      <vt:lpstr>Wingdings</vt:lpstr>
      <vt:lpstr>DESY</vt:lpstr>
      <vt:lpstr>ARES Operation Meeting</vt:lpstr>
      <vt:lpstr>Summary of week 42</vt:lpstr>
      <vt:lpstr>Magnet power supply freezing issue</vt:lpstr>
      <vt:lpstr>UV laser optics damages</vt:lpstr>
      <vt:lpstr>Plan for this week</vt:lpstr>
      <vt:lpstr>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ARES Operation Meeting</dc:title>
  <dc:creator>Frank Mayet</dc:creator>
  <cp:lastModifiedBy>Dinter, Hannes</cp:lastModifiedBy>
  <cp:revision>512</cp:revision>
  <dcterms:created xsi:type="dcterms:W3CDTF">2021-08-09T09:06:11Z</dcterms:created>
  <dcterms:modified xsi:type="dcterms:W3CDTF">2023-10-23T10:16:16Z</dcterms:modified>
</cp:coreProperties>
</file>