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1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2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3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7.xml" ContentType="application/vnd.openxmlformats-officedocument.presentationml.notesSlide+xml"/>
  <Override PartName="/ppt/tags/tag38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303" r:id="rId2"/>
    <p:sldId id="328" r:id="rId3"/>
    <p:sldId id="329" r:id="rId4"/>
    <p:sldId id="312" r:id="rId5"/>
    <p:sldId id="261" r:id="rId6"/>
    <p:sldId id="280" r:id="rId7"/>
    <p:sldId id="281" r:id="rId8"/>
    <p:sldId id="340" r:id="rId9"/>
    <p:sldId id="263" r:id="rId10"/>
    <p:sldId id="278" r:id="rId11"/>
    <p:sldId id="284" r:id="rId12"/>
    <p:sldId id="301" r:id="rId13"/>
    <p:sldId id="307" r:id="rId14"/>
    <p:sldId id="309" r:id="rId15"/>
    <p:sldId id="267" r:id="rId16"/>
    <p:sldId id="273" r:id="rId17"/>
    <p:sldId id="260" r:id="rId18"/>
    <p:sldId id="332" r:id="rId19"/>
    <p:sldId id="339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81222"/>
  </p:normalViewPr>
  <p:slideViewPr>
    <p:cSldViewPr snapToGrid="0">
      <p:cViewPr varScale="1">
        <p:scale>
          <a:sx n="90" d="100"/>
          <a:sy n="90" d="100"/>
        </p:scale>
        <p:origin x="232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4FF26-A467-FF47-B409-388C9E5FC3B5}" type="datetimeFigureOut">
              <a:rPr lang="en-US" smtClean="0"/>
              <a:t>1/31/24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11B0D-4C69-BA42-9D08-F21992A6ADF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1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F920E2-BA4B-CF46-984A-0CAAFD75F86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77209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9EF920E2-BA4B-CF46-984A-0CAAFD75F869}" type="slidenum">
              <a:rPr lang="fr-FR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5834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9EF920E2-BA4B-CF46-984A-0CAAFD75F869}" type="slidenum">
              <a:rPr lang="fr-FR"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9EF920E2-BA4B-CF46-984A-0CAAFD75F869}" type="slidenum">
              <a:rPr lang="fr-FR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36747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9EF920E2-BA4B-CF46-984A-0CAAFD75F869}" type="slidenum">
              <a:rPr lang="fr-FR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6460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9EF920E2-BA4B-CF46-984A-0CAAFD75F869}" type="slidenum">
              <a:rPr lang="fr-FR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53280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9EF920E2-BA4B-CF46-984A-0CAAFD75F869}" type="slidenum">
              <a:rPr lang="fr-FR"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9EF920E2-BA4B-CF46-984A-0CAAFD75F869}" type="slidenum">
              <a:rPr lang="fr-FR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25437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9EF920E2-BA4B-CF46-984A-0CAAFD75F869}" type="slidenum">
              <a:rPr lang="fr-FR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44501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9EF920E2-BA4B-CF46-984A-0CAAFD75F869}" type="slidenum">
              <a:rPr lang="fr-FR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5292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9EF920E2-BA4B-CF46-984A-0CAAFD75F869}" type="slidenum">
              <a:rPr lang="fr-FR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1534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9EF920E2-BA4B-CF46-984A-0CAAFD75F869}" type="slidenum">
              <a:rPr lang="fr-FR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8640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9EF920E2-BA4B-CF46-984A-0CAAFD75F869}" type="slidenum">
              <a:rPr lang="fr-FR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8514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 b="0" i="0" u="none" strike="noStrike" dirty="0">
              <a:solidFill>
                <a:srgbClr val="202122"/>
              </a:solidFill>
              <a:latin typeface="Arial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9EF920E2-BA4B-CF46-984A-0CAAFD75F869}" type="slidenum">
              <a:rPr lang="fr-FR"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9EF920E2-BA4B-CF46-984A-0CAAFD75F869}" type="slidenum">
              <a:rPr lang="fr-FR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8524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9EF920E2-BA4B-CF46-984A-0CAAFD75F869}" type="slidenum">
              <a:rPr lang="fr-FR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8524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9EF920E2-BA4B-CF46-984A-0CAAFD75F869}" type="slidenum">
              <a:rPr lang="fr-FR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8055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9EF920E2-BA4B-CF46-984A-0CAAFD75F869}" type="slidenum">
              <a:rPr lang="fr-FR"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D624BD-8ECF-EB03-CB4B-1C0128E51C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0C9F3E5-B2B9-D2C2-F228-35D57D4017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30B4CD-128C-30E2-6390-EDB8B9A77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E5A7-A111-064B-BEA1-661E43F8183D}" type="datetimeFigureOut">
              <a:rPr lang="en-US" smtClean="0"/>
              <a:t>1/31/24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827D681-CEC5-E778-DB08-5559CFD5E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1A86B9-76C8-84DC-0644-ACAE5CFBD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56D1F-EA60-0B40-BBF8-F4C4FDE76AD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22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B9A4ED-F7D8-BB15-148F-16F775663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4ED88C0-E813-6EA7-ADA1-1A7743CF0C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84A97F-38E6-7190-24B8-252A5931C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E5A7-A111-064B-BEA1-661E43F8183D}" type="datetimeFigureOut">
              <a:rPr lang="en-US" smtClean="0"/>
              <a:t>1/31/24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28C6333-DA69-8BE0-E9C0-D6F0196A2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37964D-6754-7946-B1D9-09C06C63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56D1F-EA60-0B40-BBF8-F4C4FDE76AD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108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A72B86E-BE02-1B37-457C-658A0E9E89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DF9177C-3D9A-36E8-D4C0-4E696B797B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CB54CE-6462-4B85-3BB3-4B7ED3A38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E5A7-A111-064B-BEA1-661E43F8183D}" type="datetimeFigureOut">
              <a:rPr lang="en-US" smtClean="0"/>
              <a:t>1/31/24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ABF793-BF47-62EC-6B12-C423F0470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D89AE03-8442-2BED-CBFC-AB931D8E1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56D1F-EA60-0B40-BBF8-F4C4FDE76AD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850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141F2A-85B7-BF07-B158-36083590C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9DE41D1-9E75-E10F-D1ED-5353D61C2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4CD93C-06A1-E3BF-C2B0-05D93AB37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E5A7-A111-064B-BEA1-661E43F8183D}" type="datetimeFigureOut">
              <a:rPr lang="en-US" smtClean="0"/>
              <a:t>1/31/24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85BE31-E6D8-C57D-C446-18A873A50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16A828-E2F5-9942-2B87-2F60397D2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56D1F-EA60-0B40-BBF8-F4C4FDE76AD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33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716E34-7E40-D2D9-2CFF-151D5C2E0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69FCB2E-DF68-256D-F788-EA4750AFCD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AC2FEC-A90A-FB4C-BAB5-44798A29A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E5A7-A111-064B-BEA1-661E43F8183D}" type="datetimeFigureOut">
              <a:rPr lang="en-US" smtClean="0"/>
              <a:t>1/31/24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DE107E-0E98-5316-D8B2-8B9EF97EE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B0E1DF-9551-7C14-0C61-B800DF652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56D1F-EA60-0B40-BBF8-F4C4FDE76AD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03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E4660C-9A23-ABC3-AC14-3CC0279D5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952267-01A0-64AC-9299-2D2A01688D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7EF1346-5BFE-52D3-EFAF-DD83C4291B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9EA2AE-798F-2AA6-D646-09E52C95D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E5A7-A111-064B-BEA1-661E43F8183D}" type="datetimeFigureOut">
              <a:rPr lang="en-US" smtClean="0"/>
              <a:t>1/31/24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9C0E5EC-1FEF-D645-FD96-F779DC825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D6808D2-7DCB-0753-FAC6-30E6B4B3B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56D1F-EA60-0B40-BBF8-F4C4FDE76AD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843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3BA7C1-A35C-A106-3B7D-33E8C6259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8D36CE9-BDDD-E826-3DC7-CAE173BC9B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04917A9-E7B5-C33F-A736-EF43A4D3A1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16CF3A0-F877-2210-5FD7-09034D871F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C6D8549-D801-1A5D-0A8A-61E1DBFC84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E4102D7-010C-8B31-1DEA-E1D5BDE5F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E5A7-A111-064B-BEA1-661E43F8183D}" type="datetimeFigureOut">
              <a:rPr lang="en-US" smtClean="0"/>
              <a:t>1/31/24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CE54177-33E7-75FD-2A31-3F2CFA98E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6057C46-7FDD-4E6F-2767-89BB80B11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56D1F-EA60-0B40-BBF8-F4C4FDE76AD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366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717C57-329C-45D9-90A5-845FBF6A8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7B96851-399F-7DC2-C672-022E58CFB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E5A7-A111-064B-BEA1-661E43F8183D}" type="datetimeFigureOut">
              <a:rPr lang="en-US" smtClean="0"/>
              <a:t>1/31/24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651367B-6233-A73D-9B2A-A43EA6856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95D5250-BD95-E281-6526-CC3E8D08D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56D1F-EA60-0B40-BBF8-F4C4FDE76AD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26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0B9C719-3F82-79E5-562E-A7C93090C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E5A7-A111-064B-BEA1-661E43F8183D}" type="datetimeFigureOut">
              <a:rPr lang="en-US" smtClean="0"/>
              <a:t>1/31/24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8DB4AA2-4AC9-33AE-6B86-2DCF0748B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21A750B-F1E1-C2AC-2B4C-F5CDFEFCF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56D1F-EA60-0B40-BBF8-F4C4FDE76AD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396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53AA08-E2C6-C97C-BF23-2CC812AC4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2D7BD9-A797-54DC-A672-AEC3ABC77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3F387BB-F5EC-4D39-26FF-950FB8E3F9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5B016F-C01A-544B-8D35-C37FEB7A1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E5A7-A111-064B-BEA1-661E43F8183D}" type="datetimeFigureOut">
              <a:rPr lang="en-US" smtClean="0"/>
              <a:t>1/31/24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F3DE705-0E52-85BA-88BF-4AB8F19C9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3498BA1-5758-C26B-419C-5E4CD4B88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56D1F-EA60-0B40-BBF8-F4C4FDE76AD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267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60413A-75B8-56C8-7A33-C65F6AA99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FB21916-12C8-0119-2C67-3E8820D904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49CE0F-5C0D-941E-415F-0386009749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946E131-166E-CE4C-0C71-E6EE46666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E5A7-A111-064B-BEA1-661E43F8183D}" type="datetimeFigureOut">
              <a:rPr lang="en-US" smtClean="0"/>
              <a:t>1/31/24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3318327-D2F6-B964-BF83-0286EEE75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B7CA991-936F-62FD-C522-BB58EB34A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56D1F-EA60-0B40-BBF8-F4C4FDE76AD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27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7057F6C-371C-7EF2-EEDF-0E44F9D99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5CB093D-AB9B-8449-A257-C5777408B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D4BED1-5A31-9BDC-01E8-F40845A5F9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5E5A7-A111-064B-BEA1-661E43F8183D}" type="datetimeFigureOut">
              <a:rPr lang="en-US" smtClean="0"/>
              <a:t>1/31/24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55CD65-2722-22F1-F41D-ABEE82B91B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1FE062-457C-A1AB-1078-B019759AA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56D1F-EA60-0B40-BBF8-F4C4FDE76AD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672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notesSlide" Target="../notesSlides/notesSlide10.xml"/><Relationship Id="rId16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NUL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NUL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NUL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30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hyperlink" Target="https://cajohare.github.io/AxionLimits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cajohare.github.io/AxionLimits/" TargetMode="External"/><Relationship Id="rId3" Type="http://schemas.openxmlformats.org/officeDocument/2006/relationships/tags" Target="../tags/tag35.xml"/><Relationship Id="rId7" Type="http://schemas.openxmlformats.org/officeDocument/2006/relationships/image" Target="../media/image24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23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2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image" Target="../media/image26.png"/><Relationship Id="rId18" Type="http://schemas.openxmlformats.org/officeDocument/2006/relationships/image" Target="../media/image29.png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tags" Target="../tags/tag5.xml"/><Relationship Id="rId17" Type="http://schemas.openxmlformats.org/officeDocument/2006/relationships/tags" Target="../tags/tag9.xml"/><Relationship Id="rId2" Type="http://schemas.openxmlformats.org/officeDocument/2006/relationships/tags" Target="../tags/tag5.xml"/><Relationship Id="rId16" Type="http://schemas.openxmlformats.org/officeDocument/2006/relationships/image" Target="../media/image28.png"/><Relationship Id="rId20" Type="http://schemas.openxmlformats.org/officeDocument/2006/relationships/image" Target="../media/image25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notesSlide" Target="../notesSlides/notesSlide7.xml"/><Relationship Id="rId5" Type="http://schemas.openxmlformats.org/officeDocument/2006/relationships/tags" Target="../tags/tag8.xml"/><Relationship Id="rId15" Type="http://schemas.openxmlformats.org/officeDocument/2006/relationships/tags" Target="../tags/tag6.xml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7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image" Target="../media/image26.png"/><Relationship Id="rId18" Type="http://schemas.openxmlformats.org/officeDocument/2006/relationships/image" Target="../media/image29.png"/><Relationship Id="rId3" Type="http://schemas.openxmlformats.org/officeDocument/2006/relationships/tags" Target="../tags/tag15.xml"/><Relationship Id="rId21" Type="http://schemas.openxmlformats.org/officeDocument/2006/relationships/image" Target="../media/image25.png"/><Relationship Id="rId7" Type="http://schemas.openxmlformats.org/officeDocument/2006/relationships/tags" Target="../tags/tag19.xml"/><Relationship Id="rId12" Type="http://schemas.openxmlformats.org/officeDocument/2006/relationships/tags" Target="../tags/tag14.xml"/><Relationship Id="rId17" Type="http://schemas.openxmlformats.org/officeDocument/2006/relationships/tags" Target="../tags/tag18.xml"/><Relationship Id="rId2" Type="http://schemas.openxmlformats.org/officeDocument/2006/relationships/tags" Target="../tags/tag14.xml"/><Relationship Id="rId16" Type="http://schemas.openxmlformats.org/officeDocument/2006/relationships/image" Target="../media/image28.png"/><Relationship Id="rId20" Type="http://schemas.openxmlformats.org/officeDocument/2006/relationships/image" Target="../media/image30.png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notesSlide" Target="../notesSlides/notesSlide8.xml"/><Relationship Id="rId5" Type="http://schemas.openxmlformats.org/officeDocument/2006/relationships/tags" Target="../tags/tag17.xml"/><Relationship Id="rId15" Type="http://schemas.openxmlformats.org/officeDocument/2006/relationships/tags" Target="../tags/tag15.xml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7.png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463C36-D6F8-ECD7-3EEE-C635E3494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1072246"/>
            <a:ext cx="10515600" cy="2488495"/>
          </a:xfrm>
        </p:spPr>
        <p:txBody>
          <a:bodyPr>
            <a:normAutofit/>
          </a:bodyPr>
          <a:lstStyle/>
          <a:p>
            <a:pPr algn="ctr"/>
            <a:r>
              <a:rPr lang="fr-FR" sz="5400" b="1" u="sng" dirty="0" err="1">
                <a:solidFill>
                  <a:srgbClr val="0070C0"/>
                </a:solidFill>
              </a:rPr>
              <a:t>Search</a:t>
            </a:r>
            <a:r>
              <a:rPr lang="fr-FR" sz="5400" b="1" u="sng" dirty="0">
                <a:solidFill>
                  <a:srgbClr val="0070C0"/>
                </a:solidFill>
              </a:rPr>
              <a:t> for </a:t>
            </a:r>
            <a:r>
              <a:rPr lang="fr-FR" sz="5400" b="1" u="sng" dirty="0" err="1">
                <a:solidFill>
                  <a:srgbClr val="0070C0"/>
                </a:solidFill>
              </a:rPr>
              <a:t>vector</a:t>
            </a:r>
            <a:r>
              <a:rPr lang="fr-FR" sz="5400" b="1" u="sng" dirty="0">
                <a:solidFill>
                  <a:srgbClr val="0070C0"/>
                </a:solidFill>
              </a:rPr>
              <a:t> </a:t>
            </a:r>
            <a:r>
              <a:rPr lang="fr-FR" sz="5400" b="1" u="sng" dirty="0" err="1">
                <a:solidFill>
                  <a:srgbClr val="0070C0"/>
                </a:solidFill>
              </a:rPr>
              <a:t>dark</a:t>
            </a:r>
            <a:r>
              <a:rPr lang="fr-FR" sz="5400" b="1" u="sng" dirty="0">
                <a:solidFill>
                  <a:srgbClr val="0070C0"/>
                </a:solidFill>
              </a:rPr>
              <a:t> </a:t>
            </a:r>
            <a:r>
              <a:rPr lang="fr-FR" sz="5400" b="1" u="sng" dirty="0" err="1">
                <a:solidFill>
                  <a:srgbClr val="0070C0"/>
                </a:solidFill>
              </a:rPr>
              <a:t>matter</a:t>
            </a:r>
            <a:r>
              <a:rPr lang="fr-FR" sz="5400" b="1" u="sng" dirty="0">
                <a:solidFill>
                  <a:srgbClr val="0070C0"/>
                </a:solidFill>
              </a:rPr>
              <a:t> </a:t>
            </a:r>
            <a:br>
              <a:rPr lang="fr-FR" sz="5400" b="1" u="sng" dirty="0">
                <a:solidFill>
                  <a:srgbClr val="0070C0"/>
                </a:solidFill>
              </a:rPr>
            </a:br>
            <a:r>
              <a:rPr lang="fr-FR" sz="5400" b="1" u="sng" dirty="0">
                <a:solidFill>
                  <a:srgbClr val="0070C0"/>
                </a:solidFill>
              </a:rPr>
              <a:t>in </a:t>
            </a:r>
            <a:r>
              <a:rPr lang="fr-FR" sz="5400" b="1" u="sng" dirty="0" err="1">
                <a:solidFill>
                  <a:srgbClr val="0070C0"/>
                </a:solidFill>
              </a:rPr>
              <a:t>microwave</a:t>
            </a:r>
            <a:r>
              <a:rPr lang="fr-FR" sz="5400" b="1" u="sng" dirty="0">
                <a:solidFill>
                  <a:srgbClr val="0070C0"/>
                </a:solidFill>
              </a:rPr>
              <a:t> </a:t>
            </a:r>
            <a:r>
              <a:rPr lang="fr-FR" sz="5400" b="1" u="sng" dirty="0" err="1">
                <a:solidFill>
                  <a:srgbClr val="0070C0"/>
                </a:solidFill>
              </a:rPr>
              <a:t>cavities</a:t>
            </a:r>
            <a:r>
              <a:rPr lang="fr-FR" sz="5400" b="1" u="sng" dirty="0">
                <a:solidFill>
                  <a:srgbClr val="0070C0"/>
                </a:solidFill>
              </a:rPr>
              <a:t> </a:t>
            </a:r>
            <a:br>
              <a:rPr lang="fr-FR" sz="5400" b="1" u="sng" dirty="0">
                <a:solidFill>
                  <a:srgbClr val="0070C0"/>
                </a:solidFill>
              </a:rPr>
            </a:br>
            <a:r>
              <a:rPr lang="fr-FR" sz="5400" b="1" u="sng" dirty="0" err="1">
                <a:solidFill>
                  <a:srgbClr val="0070C0"/>
                </a:solidFill>
              </a:rPr>
              <a:t>with</a:t>
            </a:r>
            <a:r>
              <a:rPr lang="fr-FR" sz="5400" b="1" u="sng" dirty="0">
                <a:solidFill>
                  <a:srgbClr val="0070C0"/>
                </a:solidFill>
              </a:rPr>
              <a:t> Rydberg </a:t>
            </a:r>
            <a:r>
              <a:rPr lang="fr-FR" sz="5400" b="1" u="sng" dirty="0" err="1">
                <a:solidFill>
                  <a:srgbClr val="0070C0"/>
                </a:solidFill>
              </a:rPr>
              <a:t>atoms</a:t>
            </a:r>
            <a:endParaRPr lang="en-US" sz="5400" b="1" u="sng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86FB2BC-92A8-E359-E758-608390722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3668" y="3476466"/>
            <a:ext cx="8552791" cy="3261548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/>
              <a:t>Jordan </a:t>
            </a:r>
            <a:r>
              <a:rPr lang="en-US" sz="3200" b="1" dirty="0" err="1"/>
              <a:t>Gué</a:t>
            </a:r>
            <a:endParaRPr lang="en-US" sz="3200" b="1" dirty="0"/>
          </a:p>
          <a:p>
            <a:pPr marL="0" indent="0" algn="ctr">
              <a:buNone/>
            </a:pPr>
            <a:r>
              <a:rPr lang="en-US" sz="2400" i="1" dirty="0"/>
              <a:t>In collaboration with A. </a:t>
            </a:r>
            <a:r>
              <a:rPr lang="en-US" sz="2400" i="1" dirty="0" err="1"/>
              <a:t>Hees</a:t>
            </a:r>
            <a:r>
              <a:rPr lang="en-US" sz="2400" i="1" dirty="0"/>
              <a:t>, J. </a:t>
            </a:r>
            <a:r>
              <a:rPr lang="en-US" sz="2400" i="1" dirty="0" err="1"/>
              <a:t>Lodewyck</a:t>
            </a:r>
            <a:r>
              <a:rPr lang="en-US" sz="2400" i="1" dirty="0"/>
              <a:t>, R. Le </a:t>
            </a:r>
            <a:r>
              <a:rPr lang="en-US" sz="2400" i="1" dirty="0" err="1"/>
              <a:t>Targat</a:t>
            </a:r>
            <a:r>
              <a:rPr lang="en-US" sz="2400" i="1" dirty="0"/>
              <a:t> and P. Wolf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608F350-8F65-6CB8-4776-2FDE9600F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t="19982" b="17704"/>
          <a:stretch/>
        </p:blipFill>
        <p:spPr bwMode="auto">
          <a:xfrm>
            <a:off x="254792" y="5301057"/>
            <a:ext cx="2501735" cy="1558949"/>
          </a:xfrm>
          <a:prstGeom prst="rect">
            <a:avLst/>
          </a:prstGeom>
          <a:noFill/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C58BA98-BC0C-C40F-85E5-592495EFA5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496" y="227243"/>
            <a:ext cx="1741896" cy="70900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382F6B9-939D-687D-F2E8-D3941454FB9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1" r="4766"/>
          <a:stretch/>
        </p:blipFill>
        <p:spPr bwMode="auto">
          <a:xfrm>
            <a:off x="3722670" y="268967"/>
            <a:ext cx="1867501" cy="61764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0F80144-E497-A5DF-E31D-195F2783C1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07630" y="135884"/>
            <a:ext cx="958664" cy="95866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2D4A5F0-4346-A30B-551E-CE75473230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40927" y="0"/>
            <a:ext cx="1851073" cy="1307623"/>
          </a:xfrm>
          <a:prstGeom prst="rect">
            <a:avLst/>
          </a:prstGeom>
        </p:spPr>
      </p:pic>
      <p:sp>
        <p:nvSpPr>
          <p:cNvPr id="9" name="Sous-titre 4">
            <a:extLst>
              <a:ext uri="{FF2B5EF4-FFF2-40B4-BE49-F238E27FC236}">
                <a16:creationId xmlns:a16="http://schemas.microsoft.com/office/drawing/2014/main" id="{4B3E2563-07A6-FC64-9904-CDD45CCE37D9}"/>
              </a:ext>
            </a:extLst>
          </p:cNvPr>
          <p:cNvSpPr txBox="1">
            <a:spLocks/>
          </p:cNvSpPr>
          <p:nvPr/>
        </p:nvSpPr>
        <p:spPr bwMode="auto">
          <a:xfrm>
            <a:off x="3284887" y="4473176"/>
            <a:ext cx="5436803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rgbClr val="00B0F0"/>
                </a:solidFill>
              </a:rPr>
              <a:t>Based on JG et al. Phys. Rev. D 108 035042  (2023)</a:t>
            </a:r>
          </a:p>
        </p:txBody>
      </p:sp>
      <p:pic>
        <p:nvPicPr>
          <p:cNvPr id="1026" name="Picture 2" descr="Working Group Meeting of COST Action COSMIC WISPers (CA21106)">
            <a:extLst>
              <a:ext uri="{FF2B5EF4-FFF2-40B4-BE49-F238E27FC236}">
                <a16:creationId xmlns:a16="http://schemas.microsoft.com/office/drawing/2014/main" id="{20886C20-258C-B040-7A18-867E385B4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871" y="5301057"/>
            <a:ext cx="4861280" cy="155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E0C387C-EF6F-BB26-6980-BD5A2E737468}"/>
              </a:ext>
            </a:extLst>
          </p:cNvPr>
          <p:cNvSpPr txBox="1"/>
          <p:nvPr/>
        </p:nvSpPr>
        <p:spPr bwMode="auto">
          <a:xfrm>
            <a:off x="2591824" y="5936302"/>
            <a:ext cx="61298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400" b="1" dirty="0"/>
              <a:t>COSMIC </a:t>
            </a:r>
            <a:r>
              <a:rPr lang="fr-FR" sz="2400" b="1" dirty="0" err="1"/>
              <a:t>WISPers</a:t>
            </a:r>
            <a:r>
              <a:rPr lang="fr-FR" sz="2400" b="1" dirty="0"/>
              <a:t>, DESY</a:t>
            </a:r>
            <a:endParaRPr lang="fr-FR" dirty="0"/>
          </a:p>
          <a:p>
            <a:pPr algn="ctr">
              <a:defRPr/>
            </a:pPr>
            <a:r>
              <a:rPr lang="fr-FR" sz="2400" b="1" dirty="0" err="1"/>
              <a:t>February</a:t>
            </a:r>
            <a:r>
              <a:rPr lang="fr-FR" sz="2400" b="1" dirty="0"/>
              <a:t> 1</a:t>
            </a:r>
            <a:r>
              <a:rPr lang="fr-FR" sz="2400" b="1" baseline="30000" dirty="0"/>
              <a:t>st</a:t>
            </a:r>
            <a:r>
              <a:rPr lang="fr-FR" sz="2400" b="1" dirty="0"/>
              <a:t> 2024</a:t>
            </a:r>
            <a:endParaRPr lang="fr-FR" dirty="0"/>
          </a:p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1525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 bwMode="auto">
              <a:xfrm>
                <a:off x="0" y="908720"/>
                <a:ext cx="6816080" cy="1549839"/>
              </a:xfrm>
            </p:spPr>
            <p:txBody>
              <a:bodyPr vertOverflow="overflow" horzOverflow="overflow" vert="horz" wrap="square" lIns="91440" tIns="45720" rIns="91440" bIns="45720" numCol="1" spcCol="0" rtlCol="0" fromWordArt="0" anchor="t" anchorCtr="0" forceAA="0" compatLnSpc="0">
                <a:normAutofit/>
              </a:bodyPr>
              <a:lstStyle/>
              <a:p>
                <a:pPr marL="0" indent="0">
                  <a:buNone/>
                  <a:defRPr/>
                </a:pPr>
                <a:endParaRPr lang="fr-FR" sz="2400" dirty="0"/>
              </a:p>
              <a:p>
                <a:pPr marL="342900" indent="-342900">
                  <a:buAutoNum type="arabicParenR"/>
                  <a:defRPr/>
                </a:pPr>
                <a:r>
                  <a:rPr lang="fr-FR" sz="2400" dirty="0"/>
                  <a:t>Apply</a:t>
                </a:r>
                <a:r>
                  <a:rPr lang="fr-FR" sz="2400" dirty="0">
                    <a:solidFill>
                      <a:srgbClr val="0070C0"/>
                    </a:solidFill>
                  </a:rPr>
                  <a:t> </a:t>
                </a:r>
                <a:r>
                  <a:rPr lang="fr-FR" sz="2400" dirty="0" err="1">
                    <a:solidFill>
                      <a:srgbClr val="0070C0"/>
                    </a:solidFill>
                  </a:rPr>
                  <a:t>electric</a:t>
                </a:r>
                <a:r>
                  <a:rPr lang="fr-FR" sz="2400" dirty="0">
                    <a:solidFill>
                      <a:srgbClr val="0070C0"/>
                    </a:solidFill>
                  </a:rPr>
                  <a:t> </a:t>
                </a:r>
                <a:r>
                  <a:rPr lang="fr-FR" sz="2400" dirty="0" err="1">
                    <a:solidFill>
                      <a:srgbClr val="0070C0"/>
                    </a:solidFill>
                  </a:rPr>
                  <a:t>field</a:t>
                </a:r>
                <a:r>
                  <a:rPr lang="fr-FR" sz="2400" dirty="0">
                    <a:solidFill>
                      <a:srgbClr val="0070C0"/>
                    </a:solidFill>
                  </a:rPr>
                  <a:t> </a:t>
                </a:r>
                <a:r>
                  <a:rPr lang="fr-FR" sz="2400" dirty="0" err="1">
                    <a:solidFill>
                      <a:srgbClr val="0070C0"/>
                    </a:solidFill>
                  </a:rPr>
                  <a:t>with</a:t>
                </a:r>
                <a:r>
                  <a:rPr lang="fr-FR" sz="2400" dirty="0">
                    <a:solidFill>
                      <a:srgbClr val="0070C0"/>
                    </a:solidFill>
                  </a:rPr>
                  <a:t> </a:t>
                </a:r>
                <a:r>
                  <a:rPr lang="fr-FR" sz="2400" dirty="0" err="1">
                    <a:solidFill>
                      <a:srgbClr val="0070C0"/>
                    </a:solidFill>
                  </a:rPr>
                  <a:t>frequency</a:t>
                </a:r>
                <a:r>
                  <a:rPr lang="fr-FR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ar-AE" sz="2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ar-AE" sz="2400" b="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ar-AE" sz="2400" dirty="0"/>
                  <a:t> </a:t>
                </a:r>
                <a:r>
                  <a:rPr lang="fr-FR" sz="2400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40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ar-AE" sz="2400">
                            <a:latin typeface="Cambria Math"/>
                            <a:ea typeface="Cambria Math"/>
                            <a:cs typeface="Cambria Math"/>
                          </a:rPr>
                          <m:t>𝑇</m:t>
                        </m:r>
                      </m:e>
                      <m:sub>
                        <m:r>
                          <a:rPr lang="ar-AE" sz="2400">
                            <a:latin typeface="Cambria Math"/>
                            <a:ea typeface="Cambria Math"/>
                            <a:cs typeface="Cambria Math"/>
                          </a:rPr>
                          <m:t>𝑜𝑏𝑠</m:t>
                        </m:r>
                      </m:sub>
                    </m:sSub>
                  </m:oMath>
                </a14:m>
                <a:r>
                  <a:rPr lang="fr-FR" sz="2400" dirty="0"/>
                  <a:t> </a:t>
                </a:r>
                <a:br>
                  <a:rPr lang="fr-FR" sz="2400" dirty="0"/>
                </a:br>
                <a:r>
                  <a:rPr lang="fr-FR" sz="2400" dirty="0">
                    <a:sym typeface="Wingdings" pitchFamily="2" charset="2"/>
                  </a:rPr>
                  <a:t></a:t>
                </a:r>
                <a:r>
                  <a:rPr lang="fr-FR" sz="2400" dirty="0"/>
                  <a:t> scan </a:t>
                </a:r>
                <a:r>
                  <a:rPr lang="fr-FR" sz="2400" dirty="0">
                    <a:solidFill>
                      <a:schemeClr val="accent2"/>
                    </a:solidFill>
                  </a:rPr>
                  <a:t>DM </a:t>
                </a:r>
                <a:r>
                  <a:rPr lang="fr-FR" sz="2400" dirty="0" err="1">
                    <a:solidFill>
                      <a:schemeClr val="accent2"/>
                    </a:solidFill>
                  </a:rPr>
                  <a:t>signals</a:t>
                </a:r>
                <a:r>
                  <a:rPr lang="fr-FR" sz="2400" dirty="0">
                    <a:solidFill>
                      <a:schemeClr val="accent2"/>
                    </a:solidFill>
                  </a:rPr>
                  <a:t> </a:t>
                </a:r>
                <a:r>
                  <a:rPr lang="fr-FR" sz="2400" dirty="0" err="1"/>
                  <a:t>with</a:t>
                </a:r>
                <a:r>
                  <a:rPr lang="fr-FR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sSub>
                          <m:sSubPr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fr-F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𝑜𝑏𝑠</m:t>
                            </m:r>
                          </m:sub>
                        </m:sSub>
                      </m:den>
                    </m:f>
                    <m:r>
                      <a:rPr lang="fr-FR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|&lt;</m:t>
                    </m:r>
                    <m:f>
                      <m:fPr>
                        <m:ctrlP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fr-F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fr-F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fr-FR" sz="2400" dirty="0">
                  <a:solidFill>
                    <a:schemeClr val="accent2"/>
                  </a:solidFill>
                </a:endParaRPr>
              </a:p>
              <a:p>
                <a:pPr marL="3086100" lvl="6" indent="-342900">
                  <a:buAutoNum type="arabicParenR"/>
                  <a:defRPr/>
                </a:pPr>
                <a:endParaRPr lang="fr-FR" sz="1400" dirty="0">
                  <a:solidFill>
                    <a:schemeClr val="accent2"/>
                  </a:solidFill>
                </a:endParaRPr>
              </a:p>
              <a:p>
                <a:pPr marL="342900" indent="-342900">
                  <a:buAutoNum type="arabicParenR"/>
                  <a:defRPr/>
                </a:pPr>
                <a:endParaRPr lang="fr-FR" sz="2400" dirty="0">
                  <a:solidFill>
                    <a:schemeClr val="accent2"/>
                  </a:solidFill>
                </a:endParaRPr>
              </a:p>
              <a:p>
                <a:pPr marL="342900" indent="-342900">
                  <a:buAutoNum type="arabicParenR"/>
                  <a:defRPr/>
                </a:pPr>
                <a:endParaRPr lang="fr-FR" sz="2400" dirty="0">
                  <a:solidFill>
                    <a:schemeClr val="accent2"/>
                  </a:solidFill>
                </a:endParaRPr>
              </a:p>
              <a:p>
                <a:pPr marL="342900" indent="-342900">
                  <a:buAutoNum type="arabicParenR"/>
                  <a:defRPr/>
                </a:pPr>
                <a:endParaRPr lang="fr-FR" sz="2400" dirty="0">
                  <a:solidFill>
                    <a:schemeClr val="accent2"/>
                  </a:solidFill>
                </a:endParaRPr>
              </a:p>
              <a:p>
                <a:pPr marL="0" indent="0">
                  <a:buNone/>
                  <a:defRPr/>
                </a:pPr>
                <a:endParaRPr lang="fr-FR" sz="2400" dirty="0">
                  <a:solidFill>
                    <a:schemeClr val="accent2"/>
                  </a:solidFill>
                </a:endParaRPr>
              </a:p>
              <a:p>
                <a:pPr marL="342900" indent="-342900">
                  <a:buAutoNum type="arabicParenR"/>
                  <a:defRPr/>
                </a:pPr>
                <a:endParaRPr lang="ar-AE" sz="2400" dirty="0">
                  <a:solidFill>
                    <a:schemeClr val="accent2"/>
                  </a:solidFill>
                </a:endParaRPr>
              </a:p>
              <a:p>
                <a:pPr marL="0" indent="0">
                  <a:buNone/>
                  <a:defRPr/>
                </a:pPr>
                <a:endParaRPr lang="fr-FR" sz="2400" dirty="0">
                  <a:sym typeface="Wingdings" pitchFamily="2" charset="2"/>
                </a:endParaRPr>
              </a:p>
              <a:p>
                <a:pPr marL="0" indent="0">
                  <a:buNone/>
                  <a:defRPr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0" y="908720"/>
                <a:ext cx="6816080" cy="1549839"/>
              </a:xfrm>
              <a:blipFill>
                <a:blip r:embed="rId3"/>
                <a:stretch>
                  <a:fillRect l="-1490" b="-162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fr-FR" b="1" u="sng" dirty="0" err="1"/>
              <a:t>Experimental</a:t>
            </a:r>
            <a:r>
              <a:rPr lang="fr-FR" b="1" u="sng" dirty="0"/>
              <a:t> </a:t>
            </a:r>
            <a:r>
              <a:rPr lang="fr-FR" b="1" u="sng" dirty="0" err="1"/>
              <a:t>methodology</a:t>
            </a:r>
            <a:endParaRPr lang="fr-FR" b="1" u="sng" dirty="0"/>
          </a:p>
        </p:txBody>
      </p:sp>
      <p:sp>
        <p:nvSpPr>
          <p:cNvPr id="7" name="Flèche courbée vers la gauche 6">
            <a:extLst>
              <a:ext uri="{FF2B5EF4-FFF2-40B4-BE49-F238E27FC236}">
                <a16:creationId xmlns:a16="http://schemas.microsoft.com/office/drawing/2014/main" id="{3084F28F-D7D3-B724-1346-1BD2D069DBB0}"/>
              </a:ext>
            </a:extLst>
          </p:cNvPr>
          <p:cNvSpPr/>
          <p:nvPr/>
        </p:nvSpPr>
        <p:spPr>
          <a:xfrm rot="16200000">
            <a:off x="5901155" y="3767266"/>
            <a:ext cx="499368" cy="349072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lèche courbée vers la gauche 7">
            <a:extLst>
              <a:ext uri="{FF2B5EF4-FFF2-40B4-BE49-F238E27FC236}">
                <a16:creationId xmlns:a16="http://schemas.microsoft.com/office/drawing/2014/main" id="{949DFAA1-A283-7A79-D494-5996B254D265}"/>
              </a:ext>
            </a:extLst>
          </p:cNvPr>
          <p:cNvSpPr/>
          <p:nvPr/>
        </p:nvSpPr>
        <p:spPr bwMode="auto">
          <a:xfrm rot="5400000">
            <a:off x="5825465" y="4314275"/>
            <a:ext cx="499368" cy="349072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835F1ED-9B94-D507-4A56-2F169AF50A23}"/>
              </a:ext>
            </a:extLst>
          </p:cNvPr>
          <p:cNvSpPr txBox="1"/>
          <p:nvPr/>
        </p:nvSpPr>
        <p:spPr>
          <a:xfrm>
            <a:off x="5597057" y="5514249"/>
            <a:ext cx="14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N times</a:t>
            </a:r>
            <a:endParaRPr lang="en-US" sz="2400" b="1" dirty="0"/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C141FAA3-BF27-B930-83F2-EE9F688A30E9}"/>
              </a:ext>
            </a:extLst>
          </p:cNvPr>
          <p:cNvCxnSpPr>
            <a:cxnSpLocks/>
          </p:cNvCxnSpPr>
          <p:nvPr/>
        </p:nvCxnSpPr>
        <p:spPr>
          <a:xfrm>
            <a:off x="335360" y="4224232"/>
            <a:ext cx="554461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7673A10C-D2EF-0BA8-6999-950E7A160897}"/>
                  </a:ext>
                </a:extLst>
              </p:cNvPr>
              <p:cNvSpPr txBox="1"/>
              <p:nvPr/>
            </p:nvSpPr>
            <p:spPr>
              <a:xfrm>
                <a:off x="5172365" y="3791946"/>
                <a:ext cx="11535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𝐻𝑧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7673A10C-D2EF-0BA8-6999-950E7A160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2365" y="3791946"/>
                <a:ext cx="1153551" cy="369332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5AC5681E-E0BE-E692-50CD-F0AF72E85BC3}"/>
                  </a:ext>
                </a:extLst>
              </p:cNvPr>
              <p:cNvSpPr txBox="1"/>
              <p:nvPr/>
            </p:nvSpPr>
            <p:spPr>
              <a:xfrm>
                <a:off x="2708993" y="4675202"/>
                <a:ext cx="1153551" cy="4287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5AC5681E-E0BE-E692-50CD-F0AF72E85B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8993" y="4675202"/>
                <a:ext cx="1153551" cy="428707"/>
              </a:xfrm>
              <a:prstGeom prst="rect">
                <a:avLst/>
              </a:prstGeom>
              <a:blipFill>
                <a:blip r:embed="rId5"/>
                <a:stretch>
                  <a:fillRect b="-29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F720338D-F4EE-051D-008A-900B3DEEE978}"/>
              </a:ext>
            </a:extLst>
          </p:cNvPr>
          <p:cNvSpPr/>
          <p:nvPr/>
        </p:nvSpPr>
        <p:spPr>
          <a:xfrm>
            <a:off x="2033221" y="3074251"/>
            <a:ext cx="2532173" cy="112184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EE5B2ACA-184C-6E53-BC2C-EFFA2DF4051E}"/>
              </a:ext>
            </a:extLst>
          </p:cNvPr>
          <p:cNvCxnSpPr/>
          <p:nvPr/>
        </p:nvCxnSpPr>
        <p:spPr>
          <a:xfrm>
            <a:off x="2005612" y="2915938"/>
            <a:ext cx="2532173" cy="0"/>
          </a:xfrm>
          <a:prstGeom prst="straightConnector1">
            <a:avLst/>
          </a:prstGeom>
          <a:ln w="127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58F42909-1D50-2747-7D9F-1FA46C24C386}"/>
                  </a:ext>
                </a:extLst>
              </p:cNvPr>
              <p:cNvSpPr txBox="1"/>
              <p:nvPr/>
            </p:nvSpPr>
            <p:spPr>
              <a:xfrm>
                <a:off x="2187967" y="2572049"/>
                <a:ext cx="230708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accent2"/>
                    </a:solidFill>
                  </a:rPr>
                  <a:t>Allowed interval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fr-FR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𝐷𝑀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accent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58F42909-1D50-2747-7D9F-1FA46C24C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967" y="2572049"/>
                <a:ext cx="2307087" cy="338554"/>
              </a:xfrm>
              <a:prstGeom prst="rect">
                <a:avLst/>
              </a:prstGeom>
              <a:blipFill>
                <a:blip r:embed="rId6"/>
                <a:stretch>
                  <a:fillRect l="-1648" t="-3704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Parenthèse ouvrante 15">
            <a:extLst>
              <a:ext uri="{FF2B5EF4-FFF2-40B4-BE49-F238E27FC236}">
                <a16:creationId xmlns:a16="http://schemas.microsoft.com/office/drawing/2014/main" id="{A659C0DF-4045-701E-D0D8-6D9ED2230B79}"/>
              </a:ext>
            </a:extLst>
          </p:cNvPr>
          <p:cNvSpPr/>
          <p:nvPr/>
        </p:nvSpPr>
        <p:spPr>
          <a:xfrm rot="16200000">
            <a:off x="3911941" y="3703788"/>
            <a:ext cx="45719" cy="1294224"/>
          </a:xfrm>
          <a:prstGeom prst="leftBracket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enthèse ouvrante 16">
            <a:extLst>
              <a:ext uri="{FF2B5EF4-FFF2-40B4-BE49-F238E27FC236}">
                <a16:creationId xmlns:a16="http://schemas.microsoft.com/office/drawing/2014/main" id="{466B18B9-CEBA-A5F4-0357-099BEAD53F3F}"/>
              </a:ext>
            </a:extLst>
          </p:cNvPr>
          <p:cNvSpPr/>
          <p:nvPr/>
        </p:nvSpPr>
        <p:spPr>
          <a:xfrm rot="16200000">
            <a:off x="2615797" y="3703787"/>
            <a:ext cx="45719" cy="1294224"/>
          </a:xfrm>
          <a:prstGeom prst="leftBracket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9DFE510B-1524-0759-98A4-6F3CB59D4543}"/>
                  </a:ext>
                </a:extLst>
              </p:cNvPr>
              <p:cNvSpPr txBox="1"/>
              <p:nvPr/>
            </p:nvSpPr>
            <p:spPr>
              <a:xfrm>
                <a:off x="3144563" y="4398507"/>
                <a:ext cx="1603716" cy="341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l-G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b>
                        <m:sSubPr>
                          <m:ctrlP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fr-F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9DFE510B-1524-0759-98A4-6F3CB59D4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563" y="4398507"/>
                <a:ext cx="1603716" cy="341376"/>
              </a:xfrm>
              <a:prstGeom prst="rect">
                <a:avLst/>
              </a:prstGeom>
              <a:blipFill>
                <a:blip r:embed="rId7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601A6F36-CB8D-5A44-0AF7-B96F1CACBEE5}"/>
              </a:ext>
            </a:extLst>
          </p:cNvPr>
          <p:cNvCxnSpPr>
            <a:cxnSpLocks/>
            <a:stCxn id="13" idx="0"/>
            <a:endCxn id="12" idx="0"/>
          </p:cNvCxnSpPr>
          <p:nvPr/>
        </p:nvCxnSpPr>
        <p:spPr>
          <a:xfrm flipH="1">
            <a:off x="3285769" y="3074251"/>
            <a:ext cx="13539" cy="160095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F83DD5E0-FA8F-1691-025E-1C674606EB93}"/>
                  </a:ext>
                </a:extLst>
              </p:cNvPr>
              <p:cNvSpPr txBox="1"/>
              <p:nvPr/>
            </p:nvSpPr>
            <p:spPr>
              <a:xfrm>
                <a:off x="1878463" y="4396722"/>
                <a:ext cx="1603716" cy="341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l-G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b>
                        <m:sSubPr>
                          <m:ctrlP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F83DD5E0-FA8F-1691-025E-1C674606EB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463" y="4396722"/>
                <a:ext cx="1603716" cy="341376"/>
              </a:xfrm>
              <a:prstGeom prst="rect">
                <a:avLst/>
              </a:prstGeom>
              <a:blipFill>
                <a:blip r:embed="rId8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Espace réservé du contenu 2">
                <a:extLst>
                  <a:ext uri="{FF2B5EF4-FFF2-40B4-BE49-F238E27FC236}">
                    <a16:creationId xmlns:a16="http://schemas.microsoft.com/office/drawing/2014/main" id="{B958FB72-87DE-0122-7372-49196D0C0B1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181386" y="908720"/>
                <a:ext cx="6971398" cy="1626636"/>
              </a:xfrm>
              <a:prstGeom prst="rect">
                <a:avLst/>
              </a:prstGeom>
            </p:spPr>
            <p:txBody>
              <a:bodyPr vertOverflow="overflow" horzOverflow="overflow" vert="horz" wrap="square" lIns="91440" tIns="45720" rIns="91440" bIns="45720" numCol="1" spcCol="0" rtlCol="0" fromWordArt="0" anchor="t" anchorCtr="0" forceAA="0" compatLnSpc="0">
                <a:normAutofit/>
              </a:bodyPr>
              <a:lstStyle>
                <a:lvl1pPr marL="228600" indent="-228600" algn="l" defTabSz="914400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  <a:defRPr/>
                </a:pPr>
                <a:endParaRPr lang="fr-FR" sz="2400" dirty="0"/>
              </a:p>
              <a:p>
                <a:pPr marL="0" indent="0">
                  <a:buNone/>
                  <a:defRPr/>
                </a:pPr>
                <a:r>
                  <a:rPr lang="fr-FR" sz="2400" dirty="0"/>
                  <a:t>2) Shift </a:t>
                </a:r>
                <a:r>
                  <a:rPr lang="fr-FR" sz="2400" dirty="0" err="1"/>
                  <a:t>applied</a:t>
                </a:r>
                <a:r>
                  <a:rPr lang="fr-FR" sz="2400" dirty="0"/>
                  <a:t> </a:t>
                </a:r>
                <a:r>
                  <a:rPr lang="fr-FR" sz="2400" dirty="0" err="1"/>
                  <a:t>frequency</a:t>
                </a:r>
                <a:r>
                  <a:rPr lang="fr-FR" sz="2400" dirty="0"/>
                  <a:t> by 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fr-FR" sz="24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400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40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ar-AE" sz="2400">
                            <a:latin typeface="Cambria Math"/>
                            <a:ea typeface="Cambria Math"/>
                            <a:cs typeface="Cambria Math"/>
                          </a:rPr>
                          <m:t>𝑇</m:t>
                        </m:r>
                      </m:e>
                      <m:sub>
                        <m:r>
                          <a:rPr lang="ar-AE" sz="2400">
                            <a:latin typeface="Cambria Math"/>
                            <a:ea typeface="Cambria Math"/>
                            <a:cs typeface="Cambria Math"/>
                          </a:rPr>
                          <m:t>𝑜𝑏𝑠</m:t>
                        </m:r>
                      </m:sub>
                    </m:sSub>
                  </m:oMath>
                </a14:m>
                <a:endParaRPr lang="fr-FR" sz="2400" dirty="0">
                  <a:ea typeface="Cambria Math"/>
                  <a:cs typeface="Cambria Math"/>
                </a:endParaRPr>
              </a:p>
              <a:p>
                <a:pPr marL="0" indent="0">
                  <a:buNone/>
                  <a:defRPr/>
                </a:pPr>
                <a:r>
                  <a:rPr lang="fr-FR" sz="2400" dirty="0">
                    <a:sym typeface="Wingdings" pitchFamily="2" charset="2"/>
                  </a:rPr>
                  <a:t></a:t>
                </a:r>
                <a:r>
                  <a:rPr lang="fr-FR" sz="2400" dirty="0"/>
                  <a:t> scan new </a:t>
                </a:r>
                <a:r>
                  <a:rPr lang="fr-FR" sz="2400" dirty="0">
                    <a:solidFill>
                      <a:schemeClr val="accent2"/>
                    </a:solidFill>
                  </a:rPr>
                  <a:t>DM </a:t>
                </a:r>
                <a:r>
                  <a:rPr lang="fr-FR" sz="2400" dirty="0" err="1">
                    <a:solidFill>
                      <a:schemeClr val="accent2"/>
                    </a:solidFill>
                  </a:rPr>
                  <a:t>signals</a:t>
                </a:r>
                <a:r>
                  <a:rPr lang="fr-FR" sz="2400" dirty="0">
                    <a:solidFill>
                      <a:schemeClr val="accent2"/>
                    </a:solidFill>
                  </a:rPr>
                  <a:t> </a:t>
                </a:r>
                <a:r>
                  <a:rPr lang="fr-FR" sz="2400" dirty="0" err="1"/>
                  <a:t>with</a:t>
                </a:r>
                <a:r>
                  <a:rPr lang="fr-FR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sSub>
                          <m:sSubPr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fr-F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𝑜𝑏𝑠</m:t>
                            </m:r>
                          </m:sub>
                        </m:sSub>
                      </m:den>
                    </m:f>
                    <m:r>
                      <a:rPr lang="fr-FR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|&lt;</m:t>
                    </m:r>
                    <m:f>
                      <m:fPr>
                        <m:ctrlP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fr-F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fr-F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fr-FR" sz="2400" dirty="0"/>
              </a:p>
              <a:p>
                <a:pPr marL="0" indent="0">
                  <a:buFont typeface="Arial"/>
                  <a:buNone/>
                  <a:defRPr/>
                </a:pPr>
                <a:endParaRPr lang="fr-FR" sz="2400" dirty="0"/>
              </a:p>
              <a:p>
                <a:pPr marL="0" indent="0">
                  <a:buFont typeface="Arial"/>
                  <a:buNone/>
                  <a:defRPr/>
                </a:pPr>
                <a:endParaRPr lang="fr-FR" dirty="0"/>
              </a:p>
            </p:txBody>
          </p:sp>
        </mc:Choice>
        <mc:Fallback xmlns="">
          <p:sp>
            <p:nvSpPr>
              <p:cNvPr id="21" name="Espace réservé du contenu 2">
                <a:extLst>
                  <a:ext uri="{FF2B5EF4-FFF2-40B4-BE49-F238E27FC236}">
                    <a16:creationId xmlns:a16="http://schemas.microsoft.com/office/drawing/2014/main" id="{B958FB72-87DE-0122-7372-49196D0C0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81386" y="908720"/>
                <a:ext cx="6971398" cy="1626636"/>
              </a:xfrm>
              <a:prstGeom prst="rect">
                <a:avLst/>
              </a:prstGeom>
              <a:blipFill>
                <a:blip r:embed="rId9"/>
                <a:stretch>
                  <a:fillRect l="-1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F7C8CD87-9910-C62F-EF02-2EE49695DC8E}"/>
              </a:ext>
            </a:extLst>
          </p:cNvPr>
          <p:cNvCxnSpPr>
            <a:cxnSpLocks/>
          </p:cNvCxnSpPr>
          <p:nvPr/>
        </p:nvCxnSpPr>
        <p:spPr>
          <a:xfrm>
            <a:off x="6168008" y="969152"/>
            <a:ext cx="0" cy="411603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31309B8D-BC56-DF47-DAB3-0C6980029A02}"/>
                  </a:ext>
                </a:extLst>
              </p:cNvPr>
              <p:cNvSpPr txBox="1"/>
              <p:nvPr/>
            </p:nvSpPr>
            <p:spPr>
              <a:xfrm>
                <a:off x="81350" y="6341620"/>
                <a:ext cx="77069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  <a:defRPr/>
                </a:pPr>
                <a:r>
                  <a:rPr lang="fr-FR" sz="2400" dirty="0">
                    <a:sym typeface="Wingdings" pitchFamily="2" charset="2"/>
                  </a:rPr>
                  <a:t> </a:t>
                </a:r>
                <a:r>
                  <a:rPr lang="fr-FR" sz="2400" b="1" dirty="0">
                    <a:sym typeface="Wingdings" pitchFamily="2" charset="2"/>
                  </a:rPr>
                  <a:t>Large </a:t>
                </a:r>
                <a:r>
                  <a:rPr lang="fr-FR" sz="2400" b="1" dirty="0" err="1">
                    <a:sym typeface="Wingdings" pitchFamily="2" charset="2"/>
                  </a:rPr>
                  <a:t>window</a:t>
                </a:r>
                <a:r>
                  <a:rPr lang="fr-FR" sz="2400" b="1" dirty="0">
                    <a:sym typeface="Wingdings" pitchFamily="2" charset="2"/>
                  </a:rPr>
                  <a:t> of DM </a:t>
                </a:r>
                <a:r>
                  <a:rPr lang="fr-FR" sz="2400" b="1" dirty="0" err="1">
                    <a:sym typeface="Wingdings" pitchFamily="2" charset="2"/>
                  </a:rPr>
                  <a:t>frequencies</a:t>
                </a:r>
                <a:r>
                  <a:rPr lang="fr-FR" sz="2400" b="1" dirty="0">
                    <a:sym typeface="Wingdings" pitchFamily="2" charset="2"/>
                  </a:rPr>
                  <a:t> </a:t>
                </a:r>
                <a:r>
                  <a:rPr lang="fr-FR" sz="2400" b="1" dirty="0" err="1">
                    <a:sym typeface="Wingdings" pitchFamily="2" charset="2"/>
                  </a:rPr>
                  <a:t>scanable</a:t>
                </a:r>
                <a:r>
                  <a:rPr lang="fr-FR" sz="2400" b="1" dirty="0"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1" i="0" smtClean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fr-FR" sz="2400" b="1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r>
                      <a:rPr lang="fr-FR" sz="2400" b="1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𝑵</m:t>
                    </m:r>
                    <m:sSub>
                      <m:sSubPr>
                        <m:ctrlPr>
                          <a:rPr lang="fr-FR" sz="2400" b="1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fr-FR" sz="2400" b="1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𝒇</m:t>
                        </m:r>
                      </m:e>
                      <m:sub>
                        <m:r>
                          <a:rPr lang="fr-FR" sz="2400" b="1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𝒔</m:t>
                        </m:r>
                      </m:sub>
                    </m:sSub>
                    <m:r>
                      <a:rPr lang="fr-FR" sz="2400" b="1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endParaRPr lang="ar-AE" sz="2400" b="1" dirty="0"/>
              </a:p>
            </p:txBody>
          </p:sp>
        </mc:Choice>
        <mc:Fallback xmlns="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31309B8D-BC56-DF47-DAB3-0C6980029A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50" y="6341620"/>
                <a:ext cx="7706900" cy="461665"/>
              </a:xfrm>
              <a:prstGeom prst="rect">
                <a:avLst/>
              </a:prstGeom>
              <a:blipFill>
                <a:blip r:embed="rId10"/>
                <a:stretch>
                  <a:fillRect l="-1151" t="-108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50FCCEA9-F630-6AEE-8CF9-538BCA31D1D9}"/>
              </a:ext>
            </a:extLst>
          </p:cNvPr>
          <p:cNvCxnSpPr>
            <a:cxnSpLocks/>
          </p:cNvCxnSpPr>
          <p:nvPr/>
        </p:nvCxnSpPr>
        <p:spPr bwMode="auto">
          <a:xfrm>
            <a:off x="6384032" y="4192874"/>
            <a:ext cx="554461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9416D54D-FCDC-F04B-3990-868B404DC9F8}"/>
                  </a:ext>
                </a:extLst>
              </p:cNvPr>
              <p:cNvSpPr txBox="1"/>
              <p:nvPr/>
            </p:nvSpPr>
            <p:spPr bwMode="auto">
              <a:xfrm>
                <a:off x="11221037" y="3760588"/>
                <a:ext cx="11535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𝐻𝑧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9416D54D-FCDC-F04B-3990-868B404DC9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221037" y="3760588"/>
                <a:ext cx="1153551" cy="369332"/>
              </a:xfrm>
              <a:prstGeom prst="rect">
                <a:avLst/>
              </a:prstGeom>
              <a:blipFill>
                <a:blip r:embed="rId11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8569D71B-4E68-0166-AF84-9D87A0525321}"/>
                  </a:ext>
                </a:extLst>
              </p:cNvPr>
              <p:cNvSpPr txBox="1"/>
              <p:nvPr/>
            </p:nvSpPr>
            <p:spPr bwMode="auto">
              <a:xfrm>
                <a:off x="8757665" y="4643844"/>
                <a:ext cx="1153551" cy="4287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fr-F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fr-F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8569D71B-4E68-0166-AF84-9D87A0525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57665" y="4643844"/>
                <a:ext cx="1153551" cy="42870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>
            <a:extLst>
              <a:ext uri="{FF2B5EF4-FFF2-40B4-BE49-F238E27FC236}">
                <a16:creationId xmlns:a16="http://schemas.microsoft.com/office/drawing/2014/main" id="{5258154F-5273-1466-A433-71FBC705E7C3}"/>
              </a:ext>
            </a:extLst>
          </p:cNvPr>
          <p:cNvSpPr/>
          <p:nvPr/>
        </p:nvSpPr>
        <p:spPr bwMode="auto">
          <a:xfrm>
            <a:off x="8081893" y="3042893"/>
            <a:ext cx="2532173" cy="112184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E9606969-5ED4-193C-D0A7-78909BBE9014}"/>
              </a:ext>
            </a:extLst>
          </p:cNvPr>
          <p:cNvCxnSpPr/>
          <p:nvPr/>
        </p:nvCxnSpPr>
        <p:spPr bwMode="auto">
          <a:xfrm>
            <a:off x="8054284" y="2884580"/>
            <a:ext cx="2532173" cy="0"/>
          </a:xfrm>
          <a:prstGeom prst="straightConnector1">
            <a:avLst/>
          </a:prstGeom>
          <a:ln w="127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2B959A8E-1E1A-D404-CE02-98F97954C2D0}"/>
                  </a:ext>
                </a:extLst>
              </p:cNvPr>
              <p:cNvSpPr txBox="1"/>
              <p:nvPr/>
            </p:nvSpPr>
            <p:spPr bwMode="auto">
              <a:xfrm>
                <a:off x="8006483" y="2540691"/>
                <a:ext cx="269931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accent2"/>
                    </a:solidFill>
                  </a:rPr>
                  <a:t>New allowed interval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fr-FR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𝐷𝑀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accent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2B959A8E-1E1A-D404-CE02-98F97954C2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06483" y="2540691"/>
                <a:ext cx="2699310" cy="338554"/>
              </a:xfrm>
              <a:prstGeom prst="rect">
                <a:avLst/>
              </a:prstGeom>
              <a:blipFill>
                <a:blip r:embed="rId13"/>
                <a:stretch>
                  <a:fillRect l="-1408" t="-7407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65B7FBAE-E69D-1FA5-15BD-A751A7476D68}"/>
                  </a:ext>
                </a:extLst>
              </p:cNvPr>
              <p:cNvSpPr txBox="1"/>
              <p:nvPr/>
            </p:nvSpPr>
            <p:spPr bwMode="auto">
              <a:xfrm>
                <a:off x="9193235" y="4367149"/>
                <a:ext cx="1603716" cy="341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l-G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b>
                        <m:sSubPr>
                          <m:ctrlP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fr-F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65B7FBAE-E69D-1FA5-15BD-A751A7476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93235" y="4367149"/>
                <a:ext cx="1603716" cy="341376"/>
              </a:xfrm>
              <a:prstGeom prst="rect">
                <a:avLst/>
              </a:prstGeom>
              <a:blipFill>
                <a:blip r:embed="rId14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6F2200CC-D814-C74F-2034-2E50FC5B7A42}"/>
              </a:ext>
            </a:extLst>
          </p:cNvPr>
          <p:cNvCxnSpPr>
            <a:cxnSpLocks/>
            <a:stCxn id="34" idx="0"/>
            <a:endCxn id="33" idx="0"/>
          </p:cNvCxnSpPr>
          <p:nvPr/>
        </p:nvCxnSpPr>
        <p:spPr bwMode="auto">
          <a:xfrm flipH="1">
            <a:off x="9334441" y="3042893"/>
            <a:ext cx="13539" cy="160095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F728D214-3CDF-4873-EEB0-E69F39D94410}"/>
                  </a:ext>
                </a:extLst>
              </p:cNvPr>
              <p:cNvSpPr txBox="1"/>
              <p:nvPr/>
            </p:nvSpPr>
            <p:spPr bwMode="auto">
              <a:xfrm>
                <a:off x="7927135" y="4365364"/>
                <a:ext cx="1603716" cy="341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l-G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b>
                        <m:sSubPr>
                          <m:ctrlP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F728D214-3CDF-4873-EEB0-E69F39D944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27135" y="4365364"/>
                <a:ext cx="1603716" cy="341376"/>
              </a:xfrm>
              <a:prstGeom prst="rect">
                <a:avLst/>
              </a:prstGeom>
              <a:blipFill>
                <a:blip r:embed="rId15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76237630-981D-97A4-1DA2-048311963CD9}"/>
                  </a:ext>
                </a:extLst>
              </p:cNvPr>
              <p:cNvSpPr txBox="1"/>
              <p:nvPr/>
            </p:nvSpPr>
            <p:spPr bwMode="auto">
              <a:xfrm>
                <a:off x="5879976" y="4653136"/>
                <a:ext cx="1153551" cy="4287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fr-F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fr-F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76237630-981D-97A4-1DA2-048311963C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79976" y="4653136"/>
                <a:ext cx="1153551" cy="42870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B8F48622-4E56-056A-B28B-24414B107C9E}"/>
              </a:ext>
            </a:extLst>
          </p:cNvPr>
          <p:cNvCxnSpPr>
            <a:cxnSpLocks/>
          </p:cNvCxnSpPr>
          <p:nvPr/>
        </p:nvCxnSpPr>
        <p:spPr bwMode="auto">
          <a:xfrm flipH="1">
            <a:off x="6456752" y="3068960"/>
            <a:ext cx="13539" cy="160095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Flèche courbée vers la gauche 43">
            <a:extLst>
              <a:ext uri="{FF2B5EF4-FFF2-40B4-BE49-F238E27FC236}">
                <a16:creationId xmlns:a16="http://schemas.microsoft.com/office/drawing/2014/main" id="{7DCE7ABB-F4EE-6198-B8D0-C7956EA74193}"/>
              </a:ext>
            </a:extLst>
          </p:cNvPr>
          <p:cNvSpPr/>
          <p:nvPr/>
        </p:nvSpPr>
        <p:spPr bwMode="auto">
          <a:xfrm rot="16200000">
            <a:off x="7656067" y="1806903"/>
            <a:ext cx="499368" cy="288445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E181AC6D-94DB-E492-7C9D-C8E24D9787DB}"/>
                  </a:ext>
                </a:extLst>
              </p:cNvPr>
              <p:cNvSpPr txBox="1"/>
              <p:nvPr/>
            </p:nvSpPr>
            <p:spPr bwMode="auto">
              <a:xfrm>
                <a:off x="7119487" y="3065287"/>
                <a:ext cx="17889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>
                    <a:solidFill>
                      <a:srgbClr val="0070C0"/>
                    </a:solidFill>
                  </a:rPr>
                  <a:t>Shift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ar-AE" sz="2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ar-AE" sz="2400" b="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fr-FR" sz="2400" b="1" dirty="0">
                    <a:solidFill>
                      <a:srgbClr val="0070C0"/>
                    </a:solidFill>
                  </a:rPr>
                  <a:t> </a:t>
                </a:r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E181AC6D-94DB-E492-7C9D-C8E24D9787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19487" y="3065287"/>
                <a:ext cx="1788915" cy="461665"/>
              </a:xfrm>
              <a:prstGeom prst="rect">
                <a:avLst/>
              </a:prstGeom>
              <a:blipFill>
                <a:blip r:embed="rId17"/>
                <a:stretch>
                  <a:fillRect l="-5634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Parenthèse ouvrante 46">
            <a:extLst>
              <a:ext uri="{FF2B5EF4-FFF2-40B4-BE49-F238E27FC236}">
                <a16:creationId xmlns:a16="http://schemas.microsoft.com/office/drawing/2014/main" id="{B73DCEA8-D5E8-FC54-E915-7D8338365C3F}"/>
              </a:ext>
            </a:extLst>
          </p:cNvPr>
          <p:cNvSpPr/>
          <p:nvPr/>
        </p:nvSpPr>
        <p:spPr bwMode="auto">
          <a:xfrm rot="16200000">
            <a:off x="9962532" y="3695132"/>
            <a:ext cx="45719" cy="1294224"/>
          </a:xfrm>
          <a:prstGeom prst="leftBracket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Parenthèse ouvrante 47">
            <a:extLst>
              <a:ext uri="{FF2B5EF4-FFF2-40B4-BE49-F238E27FC236}">
                <a16:creationId xmlns:a16="http://schemas.microsoft.com/office/drawing/2014/main" id="{EF485BAB-AFB0-7DC2-4834-E5649BA13B00}"/>
              </a:ext>
            </a:extLst>
          </p:cNvPr>
          <p:cNvSpPr/>
          <p:nvPr/>
        </p:nvSpPr>
        <p:spPr bwMode="auto">
          <a:xfrm rot="16200000">
            <a:off x="8666388" y="3695131"/>
            <a:ext cx="45719" cy="1294224"/>
          </a:xfrm>
          <a:prstGeom prst="leftBracket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7343D1C-F23A-D696-B3F0-17FD40FF7871}"/>
              </a:ext>
            </a:extLst>
          </p:cNvPr>
          <p:cNvSpPr txBox="1"/>
          <p:nvPr/>
        </p:nvSpPr>
        <p:spPr bwMode="auto">
          <a:xfrm>
            <a:off x="11742753" y="647860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95292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  <p:bldP spid="9" grpId="0"/>
      <p:bldP spid="12" grpId="0"/>
      <p:bldP spid="13" grpId="0" animBg="1"/>
      <p:bldP spid="15" grpId="0"/>
      <p:bldP spid="16" grpId="0" animBg="1"/>
      <p:bldP spid="17" grpId="0" animBg="1"/>
      <p:bldP spid="18" grpId="0"/>
      <p:bldP spid="20" grpId="0"/>
      <p:bldP spid="21" grpId="0"/>
      <p:bldP spid="27" grpId="0"/>
      <p:bldP spid="32" grpId="0"/>
      <p:bldP spid="33" grpId="0"/>
      <p:bldP spid="34" grpId="0" animBg="1"/>
      <p:bldP spid="36" grpId="0"/>
      <p:bldP spid="37" grpId="0"/>
      <p:bldP spid="39" grpId="0"/>
      <p:bldP spid="42" grpId="0"/>
      <p:bldP spid="44" grpId="0" animBg="1"/>
      <p:bldP spid="46" grpId="0"/>
      <p:bldP spid="47" grpId="0" animBg="1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640986" y="-99392"/>
            <a:ext cx="11353815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b="1" u="sng" dirty="0"/>
              <a:t>Rough estimation of the experiment sensitivity</a:t>
            </a:r>
            <a:endParaRPr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56CBA61C-9C9E-0E38-45FF-38F0196483E8}"/>
              </a:ext>
            </a:extLst>
          </p:cNvPr>
          <p:cNvSpPr txBox="1"/>
          <p:nvPr>
            <p:custDataLst>
              <p:tags r:id="rId2"/>
            </p:custDataLst>
          </p:nvPr>
        </p:nvSpPr>
        <p:spPr bwMode="auto">
          <a:xfrm>
            <a:off x="110564" y="1114826"/>
            <a:ext cx="11718600" cy="5534091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6B82D6C-6940-24C0-E8EC-BAB67586899E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auto">
          <a:xfrm>
            <a:off x="11742753" y="647860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C0BAD8AA-45AC-5255-8578-1182CD764C7F}"/>
                  </a:ext>
                </a:extLst>
              </p:cNvPr>
              <p:cNvSpPr txBox="1"/>
              <p:nvPr/>
            </p:nvSpPr>
            <p:spPr>
              <a:xfrm>
                <a:off x="197199" y="1049479"/>
                <a:ext cx="11378513" cy="5260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  <a:defRPr/>
                </a:pPr>
                <a:r>
                  <a:rPr lang="fr-FR" sz="2400" b="1" dirty="0"/>
                  <a:t>1st source of noise : </a:t>
                </a:r>
                <a:r>
                  <a:rPr lang="fr-FR" sz="2400" b="1" dirty="0" err="1"/>
                  <a:t>Statistical</a:t>
                </a:r>
                <a:r>
                  <a:rPr lang="fr-FR" sz="2400" b="1" dirty="0"/>
                  <a:t> noise</a:t>
                </a:r>
              </a:p>
              <a:p>
                <a:pPr marL="0" indent="0">
                  <a:buNone/>
                  <a:defRPr/>
                </a:pPr>
                <a:endParaRPr lang="fr-FR" sz="2400" b="1" dirty="0"/>
              </a:p>
              <a:p>
                <a:pPr marL="342900" indent="-342900">
                  <a:buFont typeface="Wingdings" pitchFamily="2" charset="2"/>
                  <a:buChar char="à"/>
                  <a:defRPr/>
                </a:pPr>
                <a:r>
                  <a:rPr lang="fr-FR" sz="2400" dirty="0" err="1"/>
                  <a:t>Measurement</a:t>
                </a:r>
                <a:r>
                  <a:rPr lang="fr-FR" sz="2400" dirty="0"/>
                  <a:t> </a:t>
                </a:r>
                <a:r>
                  <a:rPr lang="fr-FR" sz="2400" dirty="0" err="1"/>
                  <a:t>uncertainty</a:t>
                </a:r>
                <a:r>
                  <a:rPr lang="fr-FR" sz="2400" dirty="0"/>
                  <a:t> on the </a:t>
                </a:r>
                <a:r>
                  <a:rPr lang="fr-FR" sz="2400" dirty="0" err="1"/>
                  <a:t>frequency</a:t>
                </a:r>
                <a:r>
                  <a:rPr lang="fr-FR" sz="2400" dirty="0"/>
                  <a:t> shift of </a:t>
                </a:r>
                <a:r>
                  <a:rPr lang="fr-FR" sz="2400" dirty="0" err="1"/>
                  <a:t>atoms</a:t>
                </a:r>
                <a:r>
                  <a:rPr lang="fr-FR" sz="2400" dirty="0"/>
                  <a:t>…</a:t>
                </a:r>
              </a:p>
              <a:p>
                <a:pPr marL="342900" indent="-342900">
                  <a:buFont typeface="Wingdings" pitchFamily="2" charset="2"/>
                  <a:buChar char="à"/>
                  <a:defRPr/>
                </a:pPr>
                <a:endParaRPr lang="fr-FR" sz="2400" dirty="0"/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fr-FR" sz="2400" i="1" dirty="0">
                  <a:latin typeface="Cambria Math" panose="02040503050406030204" pitchFamily="18" charset="0"/>
                </a:endParaRPr>
              </a:p>
              <a:p>
                <a:pPr>
                  <a:defRPr/>
                </a:pPr>
                <a:endParaRPr lang="fr-FR" sz="2400" dirty="0"/>
              </a:p>
              <a:p>
                <a:pPr>
                  <a:defRPr/>
                </a:pPr>
                <a:endParaRPr lang="fr-FR" sz="2400" dirty="0"/>
              </a:p>
              <a:p>
                <a:pPr>
                  <a:defRPr/>
                </a:pPr>
                <a:endParaRPr lang="fr-FR" sz="2400" dirty="0"/>
              </a:p>
              <a:p>
                <a:pPr>
                  <a:defRPr/>
                </a:pPr>
                <a:r>
                  <a:rPr lang="fr-FR" sz="2400" dirty="0"/>
                  <a:t>…</a:t>
                </a:r>
                <a:r>
                  <a:rPr lang="fr-FR" sz="2400" dirty="0" err="1"/>
                  <a:t>induces</a:t>
                </a:r>
                <a:r>
                  <a:rPr lang="fr-FR" sz="2400" dirty="0"/>
                  <a:t> a </a:t>
                </a:r>
                <a:r>
                  <a:rPr lang="fr-FR" sz="2400" dirty="0" err="1"/>
                  <a:t>measurement</a:t>
                </a:r>
                <a:r>
                  <a:rPr lang="fr-FR" sz="2400" dirty="0"/>
                  <a:t> </a:t>
                </a:r>
                <a:r>
                  <a:rPr lang="fr-FR" sz="2400" dirty="0" err="1"/>
                  <a:t>uncertainty</a:t>
                </a:r>
                <a:r>
                  <a:rPr lang="fr-FR" sz="2400" dirty="0"/>
                  <a:t> on the </a:t>
                </a:r>
                <a:r>
                  <a:rPr lang="fr-FR" sz="2400" dirty="0" err="1"/>
                  <a:t>electric</a:t>
                </a:r>
                <a:r>
                  <a:rPr lang="fr-FR" sz="2400" dirty="0"/>
                  <a:t> </a:t>
                </a:r>
                <a:r>
                  <a:rPr lang="fr-FR" sz="2400" dirty="0" err="1"/>
                  <a:t>field</a:t>
                </a:r>
                <a:r>
                  <a:rPr lang="fr-FR" sz="2400" dirty="0"/>
                  <a:t> </a:t>
                </a:r>
                <a:r>
                  <a:rPr lang="fr-FR" sz="2400" dirty="0" err="1"/>
                  <a:t>squared</a:t>
                </a:r>
                <a:endParaRPr lang="fr-FR" sz="2400" dirty="0">
                  <a:latin typeface="Cambria Math" panose="02040503050406030204" pitchFamily="18" charset="0"/>
                </a:endParaRP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fr-F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r-F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 sz="2400" i="1"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  <m:r>
                                    <a:rPr lang="ar-AE" sz="2400" i="1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sSup>
                            <m:sSup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fr-FR" sz="2400" dirty="0"/>
              </a:p>
              <a:p>
                <a:pPr>
                  <a:defRPr/>
                </a:pPr>
                <a:endParaRPr lang="fr-FR" sz="2400" dirty="0"/>
              </a:p>
              <a:p>
                <a:pPr>
                  <a:defRPr/>
                </a:pPr>
                <a:endParaRPr lang="fr-FR" sz="2400" dirty="0"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C0BAD8AA-45AC-5255-8578-1182CD764C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99" y="1049479"/>
                <a:ext cx="11378513" cy="5260094"/>
              </a:xfrm>
              <a:prstGeom prst="rect">
                <a:avLst/>
              </a:prstGeom>
              <a:blipFill>
                <a:blip r:embed="rId6"/>
                <a:stretch>
                  <a:fillRect l="-780" t="-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>
            <a:extLst>
              <a:ext uri="{FF2B5EF4-FFF2-40B4-BE49-F238E27FC236}">
                <a16:creationId xmlns:a16="http://schemas.microsoft.com/office/drawing/2014/main" id="{2A99015A-3A81-EBBA-742F-DDB28EE81D93}"/>
              </a:ext>
            </a:extLst>
          </p:cNvPr>
          <p:cNvSpPr txBox="1"/>
          <p:nvPr/>
        </p:nvSpPr>
        <p:spPr>
          <a:xfrm>
            <a:off x="7998036" y="4812923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Electric field squared noise PSD 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9EF011D3-7400-9EB5-A3F2-487EA1A5BEA2}"/>
              </a:ext>
            </a:extLst>
          </p:cNvPr>
          <p:cNvCxnSpPr>
            <a:cxnSpLocks/>
          </p:cNvCxnSpPr>
          <p:nvPr/>
        </p:nvCxnSpPr>
        <p:spPr>
          <a:xfrm flipH="1">
            <a:off x="6903289" y="4982200"/>
            <a:ext cx="1008112" cy="832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2A6E4E1E-ADEA-FF42-6D2B-6462E660686C}"/>
              </a:ext>
            </a:extLst>
          </p:cNvPr>
          <p:cNvSpPr txBox="1"/>
          <p:nvPr/>
        </p:nvSpPr>
        <p:spPr bwMode="auto">
          <a:xfrm>
            <a:off x="2927648" y="2327559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Frequency shift noise PSD 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47D4903A-446F-D606-AC7C-FFAD0E83B7A3}"/>
              </a:ext>
            </a:extLst>
          </p:cNvPr>
          <p:cNvCxnSpPr>
            <a:cxnSpLocks/>
          </p:cNvCxnSpPr>
          <p:nvPr/>
        </p:nvCxnSpPr>
        <p:spPr bwMode="auto">
          <a:xfrm>
            <a:off x="5239746" y="2496836"/>
            <a:ext cx="730118" cy="1692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88CC208D-87AC-71D8-3FC6-07CD6B707E55}"/>
              </a:ext>
            </a:extLst>
          </p:cNvPr>
          <p:cNvSpPr txBox="1"/>
          <p:nvPr/>
        </p:nvSpPr>
        <p:spPr bwMode="auto">
          <a:xfrm>
            <a:off x="1832926" y="3188457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Frequency shift variance </a:t>
            </a:r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07DE156D-9735-8817-2AF3-9F4829AD531E}"/>
              </a:ext>
            </a:extLst>
          </p:cNvPr>
          <p:cNvCxnSpPr>
            <a:cxnSpLocks/>
          </p:cNvCxnSpPr>
          <p:nvPr/>
        </p:nvCxnSpPr>
        <p:spPr bwMode="auto">
          <a:xfrm flipV="1">
            <a:off x="4173880" y="3103945"/>
            <a:ext cx="914008" cy="2346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43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C0BAD8AA-45AC-5255-8578-1182CD764C7F}"/>
                  </a:ext>
                </a:extLst>
              </p:cNvPr>
              <p:cNvSpPr txBox="1"/>
              <p:nvPr/>
            </p:nvSpPr>
            <p:spPr>
              <a:xfrm>
                <a:off x="0" y="1107942"/>
                <a:ext cx="12360696" cy="5524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  <a:defRPr/>
                </a:pPr>
                <a:r>
                  <a:rPr lang="fr-FR" sz="2400" b="1" dirty="0"/>
                  <a:t>2nd source of noise : </a:t>
                </a:r>
                <a:r>
                  <a:rPr lang="fr-FR" sz="2400" b="1" dirty="0" err="1"/>
                  <a:t>Systematic</a:t>
                </a:r>
                <a:r>
                  <a:rPr lang="fr-FR" sz="2400" b="1" dirty="0"/>
                  <a:t> </a:t>
                </a:r>
                <a:r>
                  <a:rPr lang="fr-FR" sz="2400" b="1" dirty="0" err="1"/>
                  <a:t>effect</a:t>
                </a:r>
                <a:endParaRPr lang="fr-FR" sz="2400" b="1" dirty="0"/>
              </a:p>
              <a:p>
                <a:pPr marL="0" indent="0">
                  <a:buNone/>
                  <a:defRPr/>
                </a:pPr>
                <a:endParaRPr lang="fr-FR" sz="2400" b="1" dirty="0"/>
              </a:p>
              <a:p>
                <a:pPr marL="342900" indent="-342900">
                  <a:buFont typeface="Wingdings" pitchFamily="2" charset="2"/>
                  <a:buChar char="à"/>
                  <a:defRPr/>
                </a:pPr>
                <a:r>
                  <a:rPr lang="fr-FR" sz="2400" dirty="0"/>
                  <a:t>Amplitude fluctuation of the </a:t>
                </a:r>
                <a:r>
                  <a:rPr lang="fr-FR" sz="2400" dirty="0" err="1"/>
                  <a:t>applied</a:t>
                </a:r>
                <a:r>
                  <a:rPr lang="fr-FR" sz="2400" dirty="0"/>
                  <a:t> </a:t>
                </a:r>
                <a:r>
                  <a:rPr lang="fr-FR" sz="2400" dirty="0" err="1"/>
                  <a:t>field</a:t>
                </a:r>
                <a:r>
                  <a:rPr lang="fr-FR" sz="2400" dirty="0"/>
                  <a:t>, </a:t>
                </a:r>
                <a:r>
                  <a:rPr lang="fr-FR" sz="2400" dirty="0" err="1"/>
                  <a:t>characterized</a:t>
                </a:r>
                <a:r>
                  <a:rPr lang="fr-FR" sz="2400" dirty="0"/>
                  <a:t> by the RIN of the signal </a:t>
                </a:r>
                <a:r>
                  <a:rPr lang="fr-FR" sz="2400" dirty="0" err="1"/>
                  <a:t>generator</a:t>
                </a:r>
                <a:endParaRPr lang="fr-FR" sz="2400" dirty="0"/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l-G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  <m:sSub>
                                    <m:sSubPr>
                                      <m:ctrlPr>
                                        <a:rPr lang="el-GR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l-GR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l-GR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den>
                              </m:f>
                              <m:func>
                                <m:funcPr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fr-FR" sz="24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l-G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l-G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l-G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2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nary>
                        </m:e>
                      </m:d>
                    </m:oMath>
                  </m:oMathPara>
                </a14:m>
                <a:endParaRPr lang="fr-FR" sz="2400" dirty="0"/>
              </a:p>
              <a:p>
                <a:pPr>
                  <a:defRPr/>
                </a:pPr>
                <a:r>
                  <a:rPr lang="fr-FR" sz="2400" dirty="0"/>
                  <a:t>The RIN PSD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𝑅𝐼𝑁</m:t>
                        </m:r>
                      </m:sub>
                    </m:sSub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400" dirty="0"/>
                  <a:t> </a:t>
                </a:r>
                <a:r>
                  <a:rPr lang="fr-FR" sz="2400" dirty="0" err="1"/>
                  <a:t>is</a:t>
                </a:r>
                <a:r>
                  <a:rPr lang="fr-FR" sz="2400" dirty="0"/>
                  <a:t> </a:t>
                </a:r>
                <a:r>
                  <a:rPr lang="fr-FR" sz="2400" dirty="0" err="1"/>
                  <a:t>given</a:t>
                </a:r>
                <a:r>
                  <a:rPr lang="fr-FR" sz="2400" dirty="0"/>
                  <a:t> by </a:t>
                </a: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𝑅𝐼𝑁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l-G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l-G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𝑜𝑏𝑠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fr-FR" sz="2400" dirty="0"/>
              </a:p>
              <a:p>
                <a:pPr>
                  <a:defRPr/>
                </a:pPr>
                <a:endParaRPr lang="fr-FR" sz="2400" dirty="0"/>
              </a:p>
              <a:p>
                <a:pPr>
                  <a:defRPr/>
                </a:pPr>
                <a:r>
                  <a:rPr lang="fr-FR" sz="2400" dirty="0"/>
                  <a:t>The main amplitude fluctuation (</a:t>
                </a:r>
                <a:r>
                  <a:rPr lang="fr-FR" sz="2400" dirty="0" err="1"/>
                  <a:t>mimicking</a:t>
                </a:r>
                <a:r>
                  <a:rPr lang="fr-FR" sz="2400" dirty="0"/>
                  <a:t> a signal 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fr-FR" sz="2400" dirty="0"/>
                  <a:t>) </a:t>
                </a:r>
                <a:r>
                  <a:rPr lang="fr-FR" sz="2400" dirty="0" err="1"/>
                  <a:t>is</a:t>
                </a:r>
                <a:r>
                  <a:rPr lang="fr-FR" sz="2400" dirty="0"/>
                  <a:t> at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l-G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fr-FR" sz="2400" dirty="0"/>
                  <a:t>. </a:t>
                </a:r>
                <a:r>
                  <a:rPr lang="fr-FR" sz="2400" dirty="0" err="1"/>
                  <a:t>Then</a:t>
                </a:r>
                <a:br>
                  <a:rPr lang="fr-FR" sz="2400" dirty="0"/>
                </a:br>
                <a:endParaRPr lang="fr-FR" sz="2400" dirty="0"/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fr-FR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fr-F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fr-FR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l-G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fr-F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fr-F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fr-FR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l-G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fr-F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func>
                        <m:funcPr>
                          <m:ctrlPr>
                            <a:rPr lang="fr-F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fr-F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l-G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l-G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fr-F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fr-F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l-G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fr-F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fr-F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fr-FR" sz="2400" dirty="0">
                  <a:solidFill>
                    <a:srgbClr val="FF0000"/>
                  </a:solidFill>
                </a:endParaRPr>
              </a:p>
              <a:p>
                <a:pPr>
                  <a:defRPr/>
                </a:pPr>
                <a:endParaRPr lang="fr-FR" sz="2400" dirty="0"/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C0BAD8AA-45AC-5255-8578-1182CD764C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07942"/>
                <a:ext cx="12360696" cy="5524654"/>
              </a:xfrm>
              <a:prstGeom prst="rect">
                <a:avLst/>
              </a:prstGeom>
              <a:blipFill>
                <a:blip r:embed="rId6"/>
                <a:stretch>
                  <a:fillRect l="-821" t="-6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640986" y="-99392"/>
            <a:ext cx="11353815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b="1" u="sng" dirty="0"/>
              <a:t>Rough estimation of the experiment sensitivity</a:t>
            </a:r>
            <a:endParaRPr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56CBA61C-9C9E-0E38-45FF-38F0196483E8}"/>
              </a:ext>
            </a:extLst>
          </p:cNvPr>
          <p:cNvSpPr txBox="1"/>
          <p:nvPr>
            <p:custDataLst>
              <p:tags r:id="rId2"/>
            </p:custDataLst>
          </p:nvPr>
        </p:nvSpPr>
        <p:spPr bwMode="auto">
          <a:xfrm>
            <a:off x="110564" y="1114826"/>
            <a:ext cx="11718600" cy="5534091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6B82D6C-6940-24C0-E8EC-BAB67586899E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auto">
          <a:xfrm>
            <a:off x="11742753" y="647860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08595B7C-0528-7542-55B6-F78086AD7327}"/>
                  </a:ext>
                </a:extLst>
              </p:cNvPr>
              <p:cNvSpPr txBox="1"/>
              <p:nvPr/>
            </p:nvSpPr>
            <p:spPr>
              <a:xfrm>
                <a:off x="8904312" y="3154323"/>
                <a:ext cx="2557169" cy="976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𝑅𝐼𝑁</m:t>
                          </m:r>
                        </m:sub>
                      </m:sSub>
                      <m:d>
                        <m:d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fr-F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𝑅𝐼𝑁</m:t>
                              </m:r>
                            </m:sub>
                          </m:sSub>
                        </m:num>
                        <m:den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r>
                        <a:rPr lang="fr-F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  <a:p>
                <a:pPr algn="ctr"/>
                <a:r>
                  <a:rPr lang="en-US" sz="2000" dirty="0"/>
                  <a:t>(Flicker type noise)</a:t>
                </a:r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08595B7C-0528-7542-55B6-F78086AD73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4312" y="3154323"/>
                <a:ext cx="2557169" cy="976358"/>
              </a:xfrm>
              <a:prstGeom prst="rect">
                <a:avLst/>
              </a:prstGeom>
              <a:blipFill>
                <a:blip r:embed="rId7"/>
                <a:stretch>
                  <a:fillRect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BC3A3E9A-FEF4-2287-39CF-91CA2CF48819}"/>
              </a:ext>
            </a:extLst>
          </p:cNvPr>
          <p:cNvCxnSpPr>
            <a:cxnSpLocks/>
          </p:cNvCxnSpPr>
          <p:nvPr/>
        </p:nvCxnSpPr>
        <p:spPr>
          <a:xfrm flipH="1">
            <a:off x="7750571" y="3732553"/>
            <a:ext cx="1435012" cy="1313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04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640986" y="-99392"/>
            <a:ext cx="11353815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b="1" u="sng" dirty="0"/>
              <a:t>Rough estimation of the experiment sensitivity</a:t>
            </a:r>
            <a:endParaRPr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6B82D6C-6940-24C0-E8EC-BAB67586899E}"/>
              </a:ext>
            </a:extLst>
          </p:cNvPr>
          <p:cNvSpPr txBox="1"/>
          <p:nvPr>
            <p:custDataLst>
              <p:tags r:id="rId2"/>
            </p:custDataLst>
          </p:nvPr>
        </p:nvSpPr>
        <p:spPr bwMode="auto">
          <a:xfrm>
            <a:off x="11742753" y="647860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56CBA61C-9C9E-0E38-45FF-38F0196483E8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auto">
          <a:xfrm>
            <a:off x="236700" y="1076179"/>
            <a:ext cx="11718600" cy="5534091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  <a:defRPr/>
            </a:pP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59CE87C-CB88-68A4-DAB3-8BA7F4CD2B5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/>
        </p:blipFill>
        <p:spPr bwMode="auto">
          <a:xfrm>
            <a:off x="1801539" y="1076179"/>
            <a:ext cx="8421802" cy="565713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BD45916-57A0-007C-84F0-2474FD960DE2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6312024" y="4149080"/>
            <a:ext cx="720079" cy="1296143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514224C-B680-07D0-32E7-2B74669183B9}"/>
              </a:ext>
            </a:extLst>
          </p:cNvPr>
          <p:cNvSpPr txBox="1"/>
          <p:nvPr/>
        </p:nvSpPr>
        <p:spPr>
          <a:xfrm>
            <a:off x="7075114" y="5531958"/>
            <a:ext cx="32745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(From </a:t>
            </a:r>
            <a:r>
              <a:rPr lang="fr-FR" sz="1400" i="1" u="none" strike="noStrike" dirty="0">
                <a:effectLst/>
                <a:latin typeface="-apple-system"/>
                <a:hlinkClick r:id="rId9" tooltip="https://cajohare.github.io/AxionLimits/"/>
              </a:rPr>
              <a:t>cajohare.github.io/AxionLimits/</a:t>
            </a:r>
            <a:r>
              <a:rPr lang="fr-FR" sz="1400" i="1" u="none" strike="noStrike" dirty="0">
                <a:effectLst/>
                <a:latin typeface="-apple-system"/>
              </a:rPr>
              <a:t>)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984672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C1B783D6-6B1C-F801-F1F7-E95F03EEA8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523" y="1099666"/>
            <a:ext cx="10864577" cy="481643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640986" y="-99392"/>
            <a:ext cx="11353815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b="1" u="sng" dirty="0"/>
              <a:t>Rough estimation of the experiment sensitivity</a:t>
            </a:r>
            <a:endParaRPr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56CBA61C-9C9E-0E38-45FF-38F0196483E8}"/>
              </a:ext>
            </a:extLst>
          </p:cNvPr>
          <p:cNvSpPr txBox="1"/>
          <p:nvPr>
            <p:custDataLst>
              <p:tags r:id="rId2"/>
            </p:custDataLst>
          </p:nvPr>
        </p:nvSpPr>
        <p:spPr bwMode="auto">
          <a:xfrm>
            <a:off x="236700" y="1076179"/>
            <a:ext cx="11718600" cy="5534091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  <a:defRPr/>
            </a:pP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2574EA4-DBC7-EAFF-679B-A31C8B89EFF0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auto">
          <a:xfrm>
            <a:off x="11703272" y="64256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81A6A313-3B7E-C46E-3190-B1F1B7F28B13}"/>
                  </a:ext>
                </a:extLst>
              </p:cNvPr>
              <p:cNvSpPr txBox="1"/>
              <p:nvPr/>
            </p:nvSpPr>
            <p:spPr>
              <a:xfrm>
                <a:off x="197199" y="5999767"/>
                <a:ext cx="10974711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With realistic experimental parameters,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fr-F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days of data-taking could constrain 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the black region</a:t>
                </a:r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81A6A313-3B7E-C46E-3190-B1F1B7F28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99" y="5999767"/>
                <a:ext cx="10974711" cy="400110"/>
              </a:xfrm>
              <a:prstGeom prst="rect">
                <a:avLst/>
              </a:prstGeom>
              <a:blipFill>
                <a:blip r:embed="rId7"/>
                <a:stretch>
                  <a:fillRect l="-578" t="-9091" b="-242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C65D745A-2852-BC63-76CA-C845F23991E3}"/>
              </a:ext>
            </a:extLst>
          </p:cNvPr>
          <p:cNvCxnSpPr>
            <a:cxnSpLocks/>
          </p:cNvCxnSpPr>
          <p:nvPr/>
        </p:nvCxnSpPr>
        <p:spPr>
          <a:xfrm>
            <a:off x="5093403" y="1858476"/>
            <a:ext cx="0" cy="3224163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00FE7D94-6FA9-88EC-0FC4-14E28520BE57}"/>
              </a:ext>
            </a:extLst>
          </p:cNvPr>
          <p:cNvCxnSpPr>
            <a:cxnSpLocks/>
          </p:cNvCxnSpPr>
          <p:nvPr/>
        </p:nvCxnSpPr>
        <p:spPr bwMode="auto">
          <a:xfrm>
            <a:off x="5820222" y="1858476"/>
            <a:ext cx="0" cy="3224163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7E5FB15F-1CBB-A395-BBD3-13D477E43C69}"/>
              </a:ext>
            </a:extLst>
          </p:cNvPr>
          <p:cNvSpPr txBox="1"/>
          <p:nvPr/>
        </p:nvSpPr>
        <p:spPr>
          <a:xfrm>
            <a:off x="8109641" y="4348635"/>
            <a:ext cx="32745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(From </a:t>
            </a:r>
            <a:r>
              <a:rPr lang="fr-FR" sz="1400" i="1" u="none" strike="noStrike" dirty="0">
                <a:effectLst/>
                <a:latin typeface="-apple-system"/>
                <a:hlinkClick r:id="rId8" tooltip="https://cajohare.github.io/AxionLimits/"/>
              </a:rPr>
              <a:t>cajohare.github.io/AxionLimits/</a:t>
            </a:r>
            <a:r>
              <a:rPr lang="fr-FR" sz="1400" i="1" u="none" strike="noStrike" dirty="0">
                <a:effectLst/>
                <a:latin typeface="-apple-system"/>
              </a:rPr>
              <a:t>)</a:t>
            </a:r>
            <a:endParaRPr lang="en-US" sz="1400" i="1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CCCD1AB-4046-48B3-F3F9-C14BE37C3A4E}"/>
              </a:ext>
            </a:extLst>
          </p:cNvPr>
          <p:cNvSpPr txBox="1"/>
          <p:nvPr/>
        </p:nvSpPr>
        <p:spPr bwMode="auto">
          <a:xfrm>
            <a:off x="9237500" y="5258093"/>
            <a:ext cx="2717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rgbClr val="00B0F0"/>
                </a:solidFill>
              </a:rPr>
              <a:t>JG et al. PRD </a:t>
            </a:r>
            <a:r>
              <a:rPr lang="en-US" sz="1400" b="1" i="1" dirty="0">
                <a:solidFill>
                  <a:srgbClr val="00B0F0"/>
                </a:solidFill>
              </a:rPr>
              <a:t>108 </a:t>
            </a:r>
            <a:r>
              <a:rPr lang="en-US" sz="1400" i="1" dirty="0">
                <a:solidFill>
                  <a:srgbClr val="00B0F0"/>
                </a:solidFill>
              </a:rPr>
              <a:t>035042</a:t>
            </a:r>
            <a:r>
              <a:rPr lang="en-US" sz="1400" b="1" i="1" dirty="0">
                <a:solidFill>
                  <a:srgbClr val="00B0F0"/>
                </a:solidFill>
              </a:rPr>
              <a:t> </a:t>
            </a:r>
            <a:r>
              <a:rPr lang="en-US" sz="1400" i="1" dirty="0">
                <a:solidFill>
                  <a:srgbClr val="00B0F0"/>
                </a:solidFill>
              </a:rPr>
              <a:t>(2023)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76767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D6407A6B-4E20-E47A-54F3-2E6D79995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9291" y="3229524"/>
            <a:ext cx="6931409" cy="30727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 bwMode="auto">
              <a:xfrm>
                <a:off x="0" y="1212706"/>
                <a:ext cx="12192000" cy="5816694"/>
              </a:xfrm>
            </p:spPr>
            <p:txBody>
              <a:bodyPr>
                <a:normAutofit/>
              </a:bodyPr>
              <a:lstStyle/>
              <a:p>
                <a:pPr>
                  <a:defRPr/>
                </a:pPr>
                <a:r>
                  <a:rPr lang="en-US" sz="2400" dirty="0"/>
                  <a:t>DP is a serious DM candidate </a:t>
                </a:r>
                <a:r>
                  <a:rPr lang="en-US" sz="2400" dirty="0">
                    <a:sym typeface="Wingdings" pitchFamily="2" charset="2"/>
                  </a:rPr>
                  <a:t></a:t>
                </a:r>
                <a:r>
                  <a:rPr lang="en-US" sz="2400" dirty="0"/>
                  <a:t> numerous lab experiments trying to detect it.</a:t>
                </a:r>
              </a:p>
              <a:p>
                <a:pPr>
                  <a:defRPr/>
                </a:pPr>
                <a:r>
                  <a:rPr lang="en-US" sz="2400" b="1" dirty="0"/>
                  <a:t>Proposal of a new kind of experiment looking for DP using atoms inside a microwave cavity</a:t>
                </a:r>
                <a:r>
                  <a:rPr lang="en-US" sz="2400" dirty="0"/>
                  <a:t>. As a resonant device, it acts as a narrow band DM detector.</a:t>
                </a:r>
              </a:p>
              <a:p>
                <a:pPr>
                  <a:defRPr/>
                </a:pPr>
                <a:r>
                  <a:rPr lang="en-US" sz="2400" dirty="0"/>
                  <a:t>With the current technology in quantum optics, </a:t>
                </a:r>
                <a:r>
                  <a:rPr lang="en-US" sz="2400" b="1" dirty="0"/>
                  <a:t>competitive constraints on the coupling constant </a:t>
                </a:r>
                <a14:m>
                  <m:oMath xmlns:m="http://schemas.openxmlformats.org/officeDocument/2006/math">
                    <m:r>
                      <a:rPr lang="fr-FR" sz="2400" b="1" i="1">
                        <a:latin typeface="Cambria Math"/>
                        <a:ea typeface="Cambria Math"/>
                      </a:rPr>
                      <m:t>𝝌</m:t>
                    </m:r>
                    <m:r>
                      <a:rPr lang="fr-FR" sz="2400" b="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fr-FR" sz="2400" dirty="0" err="1"/>
                  <a:t>compared</a:t>
                </a:r>
                <a:r>
                  <a:rPr lang="fr-FR" sz="2400" dirty="0"/>
                  <a:t> to </a:t>
                </a:r>
                <a:r>
                  <a:rPr lang="fr-FR" sz="2400" dirty="0" err="1"/>
                  <a:t>other</a:t>
                </a:r>
                <a:r>
                  <a:rPr lang="fr-FR" sz="2400" dirty="0"/>
                  <a:t> </a:t>
                </a:r>
                <a:r>
                  <a:rPr lang="fr-FR" sz="2400" dirty="0" err="1"/>
                  <a:t>experiments</a:t>
                </a:r>
                <a:r>
                  <a:rPr lang="fr-FR" sz="2400" dirty="0"/>
                  <a:t>.</a:t>
                </a:r>
                <a:endParaRPr sz="2400" dirty="0"/>
              </a:p>
              <a:p>
                <a:pPr>
                  <a:defRPr/>
                </a:pPr>
                <a:endParaRPr lang="en-US" sz="2400" dirty="0"/>
              </a:p>
              <a:p>
                <a:pPr>
                  <a:defRPr/>
                </a:pPr>
                <a:endParaRPr lang="en-US" sz="2400" dirty="0"/>
              </a:p>
              <a:p>
                <a:pPr>
                  <a:defRPr/>
                </a:pPr>
                <a:endParaRPr lang="en-US" sz="2400" dirty="0"/>
              </a:p>
              <a:p>
                <a:pPr marL="0" indent="0">
                  <a:buNone/>
                  <a:defRPr/>
                </a:pPr>
                <a:endParaRPr lang="en-US" sz="2400" dirty="0"/>
              </a:p>
              <a:p>
                <a:pPr marL="0" indent="0">
                  <a:buNone/>
                  <a:defRPr/>
                </a:pPr>
                <a:endParaRPr lang="en-US" sz="2400" dirty="0"/>
              </a:p>
              <a:p>
                <a:pPr marL="0" indent="0">
                  <a:buNone/>
                  <a:defRPr/>
                </a:pPr>
                <a:endParaRPr lang="en-US" sz="2400" dirty="0"/>
              </a:p>
              <a:p>
                <a:pPr marL="0" indent="0">
                  <a:buNone/>
                  <a:defRPr/>
                </a:pPr>
                <a:endParaRPr lang="en-US" sz="2400" dirty="0"/>
              </a:p>
              <a:p>
                <a:pPr>
                  <a:defRPr/>
                </a:pPr>
                <a:r>
                  <a:rPr lang="en-US" sz="2400" dirty="0"/>
                  <a:t>Experiment could be feasible in the near future using Sr or Hg clocks </a:t>
                </a:r>
                <a:r>
                  <a:rPr lang="en-US" sz="2400" dirty="0" err="1"/>
                  <a:t>e.g</a:t>
                </a:r>
                <a:r>
                  <a:rPr lang="en-US" sz="2400" dirty="0"/>
                  <a:t> @SYRTE</a:t>
                </a: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0" y="1212706"/>
                <a:ext cx="12192000" cy="5816694"/>
              </a:xfrm>
              <a:blipFill>
                <a:blip r:embed="rId4"/>
                <a:stretch>
                  <a:fillRect l="-728" t="-1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838200" y="-112857"/>
            <a:ext cx="10515600" cy="1325563"/>
          </a:xfrm>
        </p:spPr>
        <p:txBody>
          <a:bodyPr/>
          <a:lstStyle/>
          <a:p>
            <a:pPr algn="ctr">
              <a:defRPr/>
            </a:pPr>
            <a:r>
              <a:rPr lang="en-US" b="1" u="sng" dirty="0"/>
              <a:t>Conclusion</a:t>
            </a:r>
            <a:endParaRPr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84C17F4-CEA4-09A5-7B77-75E7FB1BFE00}"/>
              </a:ext>
            </a:extLst>
          </p:cNvPr>
          <p:cNvSpPr txBox="1"/>
          <p:nvPr/>
        </p:nvSpPr>
        <p:spPr bwMode="auto">
          <a:xfrm>
            <a:off x="11678536" y="6404251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70D81E8-48EB-C8F0-18E1-C1C3FD7CCB09}"/>
              </a:ext>
            </a:extLst>
          </p:cNvPr>
          <p:cNvSpPr txBox="1"/>
          <p:nvPr/>
        </p:nvSpPr>
        <p:spPr bwMode="auto">
          <a:xfrm>
            <a:off x="8960736" y="5994545"/>
            <a:ext cx="2717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rgbClr val="00B0F0"/>
                </a:solidFill>
              </a:rPr>
              <a:t>JG et al. PRD </a:t>
            </a:r>
            <a:r>
              <a:rPr lang="en-US" sz="1400" b="1" i="1" dirty="0">
                <a:solidFill>
                  <a:srgbClr val="00B0F0"/>
                </a:solidFill>
              </a:rPr>
              <a:t>108 </a:t>
            </a:r>
            <a:r>
              <a:rPr lang="en-US" sz="1400" i="1" dirty="0">
                <a:solidFill>
                  <a:srgbClr val="00B0F0"/>
                </a:solidFill>
              </a:rPr>
              <a:t>035042</a:t>
            </a:r>
            <a:r>
              <a:rPr lang="en-US" sz="1400" b="1" i="1" dirty="0">
                <a:solidFill>
                  <a:srgbClr val="00B0F0"/>
                </a:solidFill>
              </a:rPr>
              <a:t> </a:t>
            </a:r>
            <a:r>
              <a:rPr lang="en-US" sz="1400" i="1" dirty="0">
                <a:solidFill>
                  <a:srgbClr val="00B0F0"/>
                </a:solidFill>
              </a:rPr>
              <a:t>(2023)</a:t>
            </a:r>
            <a:endParaRPr lang="en-US" sz="1400" i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16B387-6CDF-AD53-FDFB-BB0420DE7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8882" y="2808399"/>
            <a:ext cx="8021594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+mn-lt"/>
              </a:rPr>
              <a:t>Thank you for your attention !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9787224-1DED-8839-0422-C8FCEC6F7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100058" y="220668"/>
            <a:ext cx="6140107" cy="2896964"/>
          </a:xfrm>
          <a:prstGeom prst="rect">
            <a:avLst/>
          </a:prstGeom>
        </p:spPr>
      </p:pic>
      <p:sp>
        <p:nvSpPr>
          <p:cNvPr id="4" name="Sous-titre 4">
            <a:extLst>
              <a:ext uri="{FF2B5EF4-FFF2-40B4-BE49-F238E27FC236}">
                <a16:creationId xmlns:a16="http://schemas.microsoft.com/office/drawing/2014/main" id="{D3757058-28EE-4698-3B4E-AE993933FAD7}"/>
              </a:ext>
            </a:extLst>
          </p:cNvPr>
          <p:cNvSpPr txBox="1">
            <a:spLocks/>
          </p:cNvSpPr>
          <p:nvPr/>
        </p:nvSpPr>
        <p:spPr bwMode="auto">
          <a:xfrm>
            <a:off x="7963006" y="104734"/>
            <a:ext cx="4583142" cy="456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solidFill>
                  <a:srgbClr val="00B0F0"/>
                </a:solidFill>
              </a:rPr>
              <a:t>JG et al. Phys. Rev. D 108 035042  (2023)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73AAF71-BD8B-7971-59B9-F76540142870}"/>
              </a:ext>
            </a:extLst>
          </p:cNvPr>
          <p:cNvSpPr txBox="1"/>
          <p:nvPr/>
        </p:nvSpPr>
        <p:spPr bwMode="auto">
          <a:xfrm>
            <a:off x="1235460" y="6063572"/>
            <a:ext cx="9721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This work was supported by the </a:t>
            </a:r>
            <a:r>
              <a:rPr lang="en-US" dirty="0" err="1"/>
              <a:t>Programme</a:t>
            </a:r>
            <a:r>
              <a:rPr lang="en-US" dirty="0"/>
              <a:t> National GRAM of CNRS/INSU </a:t>
            </a:r>
          </a:p>
          <a:p>
            <a:pPr algn="ctr"/>
            <a:r>
              <a:rPr lang="en-US" dirty="0"/>
              <a:t>with INP and IN2P3 co-funded by CNES.</a:t>
            </a:r>
          </a:p>
          <a:p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5ADFAE0-5131-D7AA-1FFA-96E41AFDA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380476" y="4998266"/>
            <a:ext cx="1726456" cy="152697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0618733-33BB-6499-E5D0-07F999C45D4E}"/>
              </a:ext>
            </a:extLst>
          </p:cNvPr>
          <p:cNvSpPr txBox="1"/>
          <p:nvPr/>
        </p:nvSpPr>
        <p:spPr bwMode="auto">
          <a:xfrm>
            <a:off x="628650" y="4222872"/>
            <a:ext cx="108727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 am looking for postdoctoral position starting next year in COSMIC </a:t>
            </a:r>
            <a:r>
              <a:rPr lang="en-US" sz="2400" dirty="0" err="1"/>
              <a:t>WISPers</a:t>
            </a:r>
            <a:r>
              <a:rPr lang="en-US" sz="2400" dirty="0"/>
              <a:t> working group related areas (direct dark matter detection with quantum sensors) </a:t>
            </a:r>
          </a:p>
          <a:p>
            <a:pPr algn="ctr"/>
            <a:r>
              <a:rPr lang="en-US" sz="2400" dirty="0"/>
              <a:t>so please, let me know if </a:t>
            </a:r>
            <a:r>
              <a:rPr lang="en-US" sz="2400"/>
              <a:t>you propose </a:t>
            </a:r>
            <a:r>
              <a:rPr lang="en-US" sz="2400" dirty="0"/>
              <a:t>opportunities 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096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0" y="-58381"/>
            <a:ext cx="12192000" cy="1325563"/>
          </a:xfrm>
        </p:spPr>
        <p:txBody>
          <a:bodyPr/>
          <a:lstStyle/>
          <a:p>
            <a:pPr algn="ctr">
              <a:defRPr/>
            </a:pPr>
            <a:r>
              <a:rPr lang="fr-FR" b="1" u="sng" dirty="0"/>
              <a:t>Back-up : propagation of DP </a:t>
            </a:r>
            <a:r>
              <a:rPr lang="fr-FR" b="1" u="sng" dirty="0" err="1"/>
              <a:t>field</a:t>
            </a:r>
            <a:r>
              <a:rPr lang="fr-FR" b="1" u="sng" dirty="0"/>
              <a:t> in </a:t>
            </a:r>
            <a:r>
              <a:rPr lang="fr-FR" b="1" u="sng" dirty="0" err="1"/>
              <a:t>lab</a:t>
            </a:r>
            <a:endParaRPr lang="fr-FR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 bwMode="auto">
              <a:xfrm>
                <a:off x="0" y="1267182"/>
                <a:ext cx="12192000" cy="56046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>
                  <a:spcAft>
                    <a:spcPts val="1200"/>
                  </a:spcAft>
                  <a:defRPr/>
                </a:pPr>
                <a:r>
                  <a:rPr lang="en-US" sz="2400" dirty="0"/>
                  <a:t>Free Klein-Gordon equation of each DP space component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p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  <m:t>𝐴</m:t>
                        </m:r>
                      </m:e>
                      <m:sup>
                        <m:r>
                          <a:rPr lang="fr-FR" sz="2400" b="0" i="1">
                            <a:latin typeface="Cambria Math"/>
                          </a:rPr>
                          <m:t>𝑖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40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̈"/>
                              <m:ctrlPr>
                                <a:rPr lang="fr-FR" sz="2400" i="1"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accPr>
                            <m:e>
                              <m:r>
                                <a:rPr lang="ar-AE" sz="2400" i="1">
                                  <a:latin typeface="Cambria Math"/>
                                  <a:ea typeface="Cambria Math"/>
                                </a:rPr>
                                <m:t>𝜙</m:t>
                              </m:r>
                            </m:e>
                          </m:acc>
                        </m:e>
                        <m:sup>
                          <m:r>
                            <a:rPr lang="fr-FR" sz="2400" b="0" i="1">
                              <a:latin typeface="Cambria Math"/>
                            </a:rPr>
                            <m:t>𝑖</m:t>
                          </m:r>
                        </m:sup>
                      </m:sSup>
                      <m:r>
                        <a:rPr lang="fr-FR" sz="2400" b="0" i="1">
                          <a:latin typeface="Cambria Math"/>
                        </a:rPr>
                        <m:t>+3</m:t>
                      </m:r>
                      <m:r>
                        <a:rPr lang="fr-FR" sz="2400" b="0" i="1">
                          <a:latin typeface="Cambria Math"/>
                        </a:rPr>
                        <m:t>𝐻</m:t>
                      </m:r>
                      <m:sSup>
                        <m:sSupPr>
                          <m:ctrlPr>
                            <a:rPr lang="fr-FR" sz="2400" b="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fr-FR" sz="2400" b="0" i="1"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accPr>
                            <m:e>
                              <m:r>
                                <a:rPr lang="ar-AE" sz="2400" i="1">
                                  <a:latin typeface="Cambria Math"/>
                                  <a:ea typeface="Cambria Math"/>
                                </a:rPr>
                                <m:t>𝜙</m:t>
                              </m:r>
                            </m:e>
                          </m:acc>
                        </m:e>
                        <m:sup>
                          <m:r>
                            <a:rPr lang="fr-FR" sz="2400" b="0" i="1">
                              <a:latin typeface="Cambria Math"/>
                            </a:rPr>
                            <m:t>𝑖</m:t>
                          </m:r>
                        </m:sup>
                      </m:sSup>
                      <m:r>
                        <a:rPr lang="fr-FR" sz="2400" b="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fr-FR" sz="2400" b="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/>
                            </a:rPr>
                            <m:t>𝜔</m:t>
                          </m:r>
                        </m:e>
                        <m:sup>
                          <m:r>
                            <a:rPr lang="fr-FR" sz="2400" b="0" i="1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fr-FR" sz="2400" b="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sSupPr>
                        <m:e>
                          <m:r>
                            <a:rPr lang="ar-AE" sz="2400" i="1">
                              <a:latin typeface="Cambria Math"/>
                              <a:ea typeface="Cambria Math"/>
                            </a:rPr>
                            <m:t>𝜙</m:t>
                          </m:r>
                        </m:e>
                        <m:sup>
                          <m:r>
                            <a:rPr lang="fr-FR" sz="2400" b="0" i="1">
                              <a:latin typeface="Cambria Math"/>
                            </a:rPr>
                            <m:t>𝑖</m:t>
                          </m:r>
                        </m:sup>
                      </m:sSup>
                      <m:r>
                        <a:rPr lang="fr-FR" sz="2400" i="1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fr-FR" sz="2400" b="0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fr-FR" sz="2400" dirty="0"/>
              </a:p>
              <a:p>
                <a:pPr marL="0" indent="0">
                  <a:buNone/>
                  <a:defRPr/>
                </a:pPr>
                <a:r>
                  <a:rPr lang="fr-FR" sz="2400" dirty="0" err="1"/>
                  <a:t>whose</a:t>
                </a:r>
                <a:r>
                  <a:rPr lang="fr-FR" sz="2400" dirty="0"/>
                  <a:t> solution </a:t>
                </a:r>
                <a:r>
                  <a:rPr lang="fr-FR" sz="2400" dirty="0" err="1"/>
                  <a:t>is</a:t>
                </a:r>
                <a:r>
                  <a:rPr lang="fr-FR" sz="2400" dirty="0"/>
                  <a:t> </a:t>
                </a:r>
                <a:r>
                  <a:rPr lang="fr-FR" sz="2400" dirty="0" err="1"/>
                  <a:t>oscillatory</a:t>
                </a:r>
                <a:r>
                  <a:rPr lang="fr-FR" sz="2400" dirty="0"/>
                  <a:t> </a:t>
                </a:r>
                <a:r>
                  <a:rPr lang="fr-FR" sz="2400" dirty="0" err="1"/>
                  <a:t>when</a:t>
                </a:r>
                <a:r>
                  <a:rPr lang="fr-FR" sz="2400" dirty="0"/>
                  <a:t>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/>
                      </a:rPr>
                      <m:t>𝜔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/>
                      </a:rPr>
                      <m:t>≫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/>
                      </a:rPr>
                      <m:t>𝐻</m:t>
                    </m:r>
                  </m:oMath>
                </a14:m>
                <a:endParaRPr lang="fr-FR" sz="2400" dirty="0"/>
              </a:p>
              <a:p>
                <a:pPr>
                  <a:defRPr/>
                </a:pPr>
                <a:r>
                  <a:rPr lang="fr-FR" sz="2400" dirty="0" err="1"/>
                  <a:t>Treating</a:t>
                </a:r>
                <a:r>
                  <a:rPr lang="fr-FR" sz="2400" dirty="0"/>
                  <a:t> DP </a:t>
                </a:r>
                <a:r>
                  <a:rPr lang="fr-FR" sz="2400" dirty="0" err="1"/>
                  <a:t>field</a:t>
                </a:r>
                <a:r>
                  <a:rPr lang="fr-FR" sz="2400" dirty="0"/>
                  <a:t> as a </a:t>
                </a:r>
                <a:r>
                  <a:rPr lang="fr-FR" sz="2400" dirty="0" err="1"/>
                  <a:t>classical</a:t>
                </a:r>
                <a:r>
                  <a:rPr lang="fr-FR" sz="2400" dirty="0"/>
                  <a:t> </a:t>
                </a:r>
                <a:r>
                  <a:rPr lang="fr-FR" sz="2400" b="1" dirty="0"/>
                  <a:t>massive</a:t>
                </a:r>
                <a:r>
                  <a:rPr lang="fr-FR" sz="2400" dirty="0"/>
                  <a:t> </a:t>
                </a:r>
                <a:r>
                  <a:rPr lang="fr-FR" sz="2400" dirty="0" err="1"/>
                  <a:t>field</a:t>
                </a:r>
                <a:r>
                  <a:rPr lang="fr-FR" sz="2400" dirty="0"/>
                  <a:t>, </a:t>
                </a:r>
                <a:r>
                  <a:rPr lang="fr-FR" sz="2400" dirty="0" err="1"/>
                  <a:t>we</a:t>
                </a:r>
                <a:r>
                  <a:rPr lang="fr-FR" sz="2400" dirty="0"/>
                  <a:t> have (in </a:t>
                </a:r>
                <a:r>
                  <a:rPr lang="fr-FR" sz="2400" dirty="0" err="1"/>
                  <a:t>its</a:t>
                </a:r>
                <a:r>
                  <a:rPr lang="fr-FR" sz="2400" dirty="0"/>
                  <a:t> </a:t>
                </a:r>
                <a:r>
                  <a:rPr lang="fr-FR" sz="2400" dirty="0" err="1"/>
                  <a:t>rest</a:t>
                </a:r>
                <a:r>
                  <a:rPr lang="fr-FR" sz="2400" dirty="0"/>
                  <a:t> frame)</a:t>
                </a:r>
              </a:p>
              <a:p>
                <a:pPr marL="0" indent="0">
                  <a:buNone/>
                  <a:defRPr/>
                </a:pPr>
                <a:endParaRPr lang="fr-FR" sz="2400" dirty="0"/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accPr>
                        <m:e>
                          <m:r>
                            <a:rPr lang="ar-AE" sz="2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𝜙</m:t>
                          </m:r>
                        </m:e>
                      </m:acc>
                      <m:r>
                        <a:rPr lang="fr-FR" sz="2400" b="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sz="2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accPr>
                            <m:e>
                              <m:r>
                                <a:rPr lang="ar-AE" sz="24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𝜙</m:t>
                              </m:r>
                            </m:e>
                          </m:acc>
                        </m:e>
                        <m:sub>
                          <m:r>
                            <a:rPr lang="fr-FR" sz="24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fr-F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400" i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r>
                            <a:rPr lang="fr-F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(</m:t>
                          </m:r>
                          <m:r>
                            <a:rPr lang="fr-FR" sz="2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fr-FR" sz="2400" b="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fr-F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fr-FR" sz="24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  <a:defRPr/>
                </a:pPr>
                <a:r>
                  <a:rPr lang="fr-FR" sz="2400" dirty="0" err="1"/>
                  <a:t>Now</a:t>
                </a:r>
                <a:r>
                  <a:rPr lang="fr-FR" sz="2400" dirty="0"/>
                  <a:t>, </a:t>
                </a:r>
                <a:r>
                  <a:rPr lang="fr-FR" sz="2400" dirty="0" err="1"/>
                  <a:t>considering</a:t>
                </a:r>
                <a:r>
                  <a:rPr lang="fr-FR" sz="2400" dirty="0"/>
                  <a:t> the DP </a:t>
                </a:r>
                <a:r>
                  <a:rPr lang="fr-FR" sz="2400" dirty="0" err="1"/>
                  <a:t>field</a:t>
                </a:r>
                <a:r>
                  <a:rPr lang="fr-FR" sz="2400" dirty="0"/>
                  <a:t> </a:t>
                </a:r>
                <a:r>
                  <a:rPr lang="fr-FR" sz="2400" dirty="0" err="1"/>
                  <a:t>makes</a:t>
                </a:r>
                <a:r>
                  <a:rPr lang="fr-FR" sz="2400" dirty="0"/>
                  <a:t> the </a:t>
                </a:r>
                <a:r>
                  <a:rPr lang="fr-FR" sz="2400" dirty="0" err="1"/>
                  <a:t>whole</a:t>
                </a:r>
                <a:r>
                  <a:rPr lang="fr-FR" sz="2400" dirty="0"/>
                  <a:t> DM local </a:t>
                </a:r>
                <a:r>
                  <a:rPr lang="fr-FR" sz="2400" dirty="0" err="1"/>
                  <a:t>density</a:t>
                </a:r>
                <a:r>
                  <a:rPr lang="fr-FR" sz="2400" dirty="0"/>
                  <a:t>, </a:t>
                </a:r>
                <a:r>
                  <a:rPr lang="fr-FR" sz="2400" dirty="0" err="1"/>
                  <a:t>it</a:t>
                </a:r>
                <a:r>
                  <a:rPr lang="fr-FR" sz="2400" dirty="0"/>
                  <a:t> passes </a:t>
                </a:r>
                <a:r>
                  <a:rPr lang="fr-FR" sz="2400" dirty="0" err="1"/>
                  <a:t>through</a:t>
                </a:r>
                <a:r>
                  <a:rPr lang="fr-FR" sz="2400" dirty="0"/>
                  <a:t> </a:t>
                </a:r>
                <a:r>
                  <a:rPr lang="fr-FR" sz="2400" dirty="0" err="1"/>
                  <a:t>lab</a:t>
                </a:r>
                <a:r>
                  <a:rPr lang="fr-FR" sz="2400" dirty="0"/>
                  <a:t> </a:t>
                </a:r>
                <a:r>
                  <a:rPr lang="fr-FR" sz="2400" dirty="0" err="1"/>
                  <a:t>with</a:t>
                </a:r>
                <a:r>
                  <a:rPr lang="fr-FR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𝐷𝑀</m:t>
                        </m:r>
                      </m:sub>
                    </m:sSub>
                  </m:oMath>
                </a14:m>
                <a:br>
                  <a:rPr lang="fr-FR" sz="2400" dirty="0"/>
                </a:br>
                <a:r>
                  <a:rPr lang="fr-FR" sz="2400" dirty="0"/>
                  <a:t>  </a:t>
                </a:r>
              </a:p>
              <a:p>
                <a:pPr marL="0" indent="0">
                  <a:buNone/>
                  <a:defRPr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fr-F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sSub>
                          <m:sSubPr>
                            <m:ctrlPr>
                              <a:rPr lang="fr-FR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fr-FR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fr-F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𝐷𝑀</m:t>
                            </m:r>
                          </m:sub>
                        </m:sSub>
                      </m:num>
                      <m:den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</m:den>
                    </m:f>
                    <m:r>
                      <a:rPr lang="fr-FR" sz="2400" dirty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l-GR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fr-FR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r>
                      <a:rPr lang="fr-FR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fr-FR" sz="2400" dirty="0"/>
                  <a:t>, size of </a:t>
                </a:r>
                <a:r>
                  <a:rPr lang="fr-FR" sz="2400" dirty="0" err="1"/>
                  <a:t>cavity</a:t>
                </a:r>
                <a:r>
                  <a:rPr lang="fr-FR" sz="2400" dirty="0"/>
                  <a:t> </a:t>
                </a:r>
                <a:r>
                  <a:rPr lang="fr-FR" sz="2400" dirty="0" err="1"/>
                  <a:t>experiment</a:t>
                </a:r>
                <a:r>
                  <a:rPr lang="fr-FR" sz="2400" dirty="0"/>
                  <a:t> </a:t>
                </a:r>
                <a:r>
                  <a:rPr lang="fr-FR" sz="2400" dirty="0" err="1"/>
                  <a:t>considered</a:t>
                </a:r>
                <a:endParaRPr lang="fr-FR" sz="2400" b="1" dirty="0">
                  <a:sym typeface="Wingdings" pitchFamily="2" charset="2"/>
                </a:endParaRPr>
              </a:p>
              <a:p>
                <a:pPr>
                  <a:defRPr/>
                </a:pPr>
                <a:endParaRPr lang="fr-FR" sz="2400" dirty="0"/>
              </a:p>
              <a:p>
                <a:pPr>
                  <a:defRPr/>
                </a:pPr>
                <a:endParaRPr lang="fr-FR" sz="2400" dirty="0"/>
              </a:p>
              <a:p>
                <a:pPr marL="0" indent="0">
                  <a:buNone/>
                  <a:defRPr/>
                </a:pPr>
                <a:r>
                  <a:rPr lang="fr-FR" sz="2400" dirty="0">
                    <a:sym typeface="Wingdings" pitchFamily="2" charset="2"/>
                  </a:rPr>
                  <a:t> </a:t>
                </a:r>
                <a:r>
                  <a:rPr lang="fr-FR" sz="2400" b="1" dirty="0">
                    <a:sym typeface="Wingdings" pitchFamily="2" charset="2"/>
                  </a:rPr>
                  <a:t>propagation </a:t>
                </a:r>
                <a:r>
                  <a:rPr lang="fr-FR" sz="2400" b="1" dirty="0" err="1">
                    <a:sym typeface="Wingdings" pitchFamily="2" charset="2"/>
                  </a:rPr>
                  <a:t>neglected</a:t>
                </a:r>
                <a:r>
                  <a:rPr lang="fr-FR" sz="2400" b="1" dirty="0">
                    <a:sym typeface="Wingdings" pitchFamily="2" charset="2"/>
                  </a:rPr>
                  <a:t> in the </a:t>
                </a:r>
                <a:r>
                  <a:rPr lang="fr-FR" sz="2400" b="1" dirty="0" err="1">
                    <a:sym typeface="Wingdings" pitchFamily="2" charset="2"/>
                  </a:rPr>
                  <a:t>lab</a:t>
                </a:r>
                <a:r>
                  <a:rPr lang="fr-FR" sz="2400" b="1" dirty="0">
                    <a:sym typeface="Wingdings" pitchFamily="2" charset="2"/>
                  </a:rPr>
                  <a:t> frame</a:t>
                </a:r>
                <a:endParaRPr lang="fr-FR" sz="2400" dirty="0"/>
              </a:p>
              <a:p>
                <a:pPr>
                  <a:defRPr/>
                </a:pPr>
                <a:endParaRPr lang="fr-FR" sz="24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0" y="1267182"/>
                <a:ext cx="12192000" cy="5604671"/>
              </a:xfrm>
              <a:prstGeom prst="rect">
                <a:avLst/>
              </a:prstGeom>
              <a:blipFill>
                <a:blip r:embed="rId3"/>
                <a:stretch>
                  <a:fillRect l="-832" t="-9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661C9C9C-3BD2-AB50-DD98-B9E2BE07D5C0}"/>
                  </a:ext>
                </a:extLst>
              </p:cNvPr>
              <p:cNvSpPr txBox="1"/>
              <p:nvPr/>
            </p:nvSpPr>
            <p:spPr bwMode="auto">
              <a:xfrm>
                <a:off x="7320134" y="2984322"/>
                <a:ext cx="239864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661C9C9C-3BD2-AB50-DD98-B9E2BE07D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20134" y="2984322"/>
                <a:ext cx="2398643" cy="646331"/>
              </a:xfrm>
              <a:prstGeom prst="rect">
                <a:avLst/>
              </a:prstGeom>
              <a:blipFill>
                <a:blip r:embed="rId4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necteur en arc 15">
            <a:extLst>
              <a:ext uri="{FF2B5EF4-FFF2-40B4-BE49-F238E27FC236}">
                <a16:creationId xmlns:a16="http://schemas.microsoft.com/office/drawing/2014/main" id="{D48521EB-60B7-FF6E-1C22-B398943786E6}"/>
              </a:ext>
            </a:extLst>
          </p:cNvPr>
          <p:cNvCxnSpPr>
            <a:cxnSpLocks/>
          </p:cNvCxnSpPr>
          <p:nvPr/>
        </p:nvCxnSpPr>
        <p:spPr bwMode="auto">
          <a:xfrm rot="10800000" flipV="1">
            <a:off x="6744072" y="3378792"/>
            <a:ext cx="1152125" cy="215381"/>
          </a:xfrm>
          <a:prstGeom prst="curvedConnector3">
            <a:avLst>
              <a:gd name="adj1" fmla="val 94859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cteur en arc 19">
            <a:extLst>
              <a:ext uri="{FF2B5EF4-FFF2-40B4-BE49-F238E27FC236}">
                <a16:creationId xmlns:a16="http://schemas.microsoft.com/office/drawing/2014/main" id="{0640F42F-6E2E-5D4A-74CC-905A2105D5BB}"/>
              </a:ext>
            </a:extLst>
          </p:cNvPr>
          <p:cNvCxnSpPr>
            <a:cxnSpLocks/>
          </p:cNvCxnSpPr>
          <p:nvPr/>
        </p:nvCxnSpPr>
        <p:spPr bwMode="auto">
          <a:xfrm rot="5400000" flipH="1" flipV="1">
            <a:off x="349603" y="5145772"/>
            <a:ext cx="432049" cy="125003"/>
          </a:xfrm>
          <a:prstGeom prst="curvedConnector3">
            <a:avLst>
              <a:gd name="adj1" fmla="val 96009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00C5C65C-D91B-62B7-340B-E53919B2B551}"/>
                  </a:ext>
                </a:extLst>
              </p:cNvPr>
              <p:cNvSpPr txBox="1"/>
              <p:nvPr/>
            </p:nvSpPr>
            <p:spPr bwMode="auto">
              <a:xfrm>
                <a:off x="0" y="5480849"/>
                <a:ext cx="23986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−6</m:t>
                        </m:r>
                      </m:sup>
                    </m:sSup>
                  </m:oMath>
                </a14:m>
                <a:r>
                  <a:rPr lang="fr-FR" dirty="0"/>
                  <a:t> eV)</a:t>
                </a:r>
                <a:endParaRPr dirty="0"/>
              </a:p>
            </p:txBody>
          </p:sp>
        </mc:Choice>
        <mc:Fallback xmlns="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00C5C65C-D91B-62B7-340B-E53919B2B5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480849"/>
                <a:ext cx="2398643" cy="369332"/>
              </a:xfrm>
              <a:prstGeom prst="rect">
                <a:avLst/>
              </a:prstGeom>
              <a:blipFill>
                <a:blip r:embed="rId5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cteur en arc 24">
            <a:extLst>
              <a:ext uri="{FF2B5EF4-FFF2-40B4-BE49-F238E27FC236}">
                <a16:creationId xmlns:a16="http://schemas.microsoft.com/office/drawing/2014/main" id="{88486381-FB3F-2780-D04B-064572249AD4}"/>
              </a:ext>
            </a:extLst>
          </p:cNvPr>
          <p:cNvCxnSpPr>
            <a:cxnSpLocks/>
          </p:cNvCxnSpPr>
          <p:nvPr/>
        </p:nvCxnSpPr>
        <p:spPr bwMode="auto">
          <a:xfrm rot="10800000" flipV="1">
            <a:off x="1199321" y="4530038"/>
            <a:ext cx="562014" cy="288030"/>
          </a:xfrm>
          <a:prstGeom prst="curvedConnector3">
            <a:avLst>
              <a:gd name="adj1" fmla="val 9716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B84E2917-C6CA-DC9E-0D57-793643088E1E}"/>
                  </a:ext>
                </a:extLst>
              </p:cNvPr>
              <p:cNvSpPr txBox="1"/>
              <p:nvPr/>
            </p:nvSpPr>
            <p:spPr bwMode="auto">
              <a:xfrm>
                <a:off x="1761335" y="4345372"/>
                <a:ext cx="23986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fr-FR" dirty="0"/>
                  <a:t>c)</a:t>
                </a:r>
                <a:endParaRPr dirty="0"/>
              </a:p>
            </p:txBody>
          </p:sp>
        </mc:Choice>
        <mc:Fallback xmlns=""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B84E2917-C6CA-DC9E-0D57-793643088E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61335" y="4345372"/>
                <a:ext cx="2398643" cy="369332"/>
              </a:xfrm>
              <a:prstGeom prst="rect">
                <a:avLst/>
              </a:prstGeom>
              <a:blipFill>
                <a:blip r:embed="rId6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Connecteur en arc 3">
            <a:extLst>
              <a:ext uri="{FF2B5EF4-FFF2-40B4-BE49-F238E27FC236}">
                <a16:creationId xmlns:a16="http://schemas.microsoft.com/office/drawing/2014/main" id="{841A6811-E709-8E16-6C53-3362AE42EE45}"/>
              </a:ext>
            </a:extLst>
          </p:cNvPr>
          <p:cNvCxnSpPr>
            <a:cxnSpLocks/>
          </p:cNvCxnSpPr>
          <p:nvPr/>
        </p:nvCxnSpPr>
        <p:spPr bwMode="auto">
          <a:xfrm rot="16200000" flipV="1">
            <a:off x="1777968" y="5306206"/>
            <a:ext cx="324186" cy="233936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F11C9890-3930-A1F7-5804-2FFC12CB860E}"/>
                  </a:ext>
                </a:extLst>
              </p:cNvPr>
              <p:cNvSpPr txBox="1"/>
              <p:nvPr/>
            </p:nvSpPr>
            <p:spPr bwMode="auto">
              <a:xfrm>
                <a:off x="2045640" y="5532460"/>
                <a:ext cx="23986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𝒪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(300</m:t>
                      </m:r>
                      <m:r>
                        <a:rPr lang="fr-F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a:rPr lang="fr-F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F11C9890-3930-A1F7-5804-2FFC12CB86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45640" y="5532460"/>
                <a:ext cx="2398643" cy="369332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9229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DCB1A6CF-66C6-2E68-9782-EC3BC97488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02" y="1097512"/>
            <a:ext cx="8436052" cy="496742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0" y="-99392"/>
            <a:ext cx="12191691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b="1" u="sng" dirty="0"/>
              <a:t>Back-up : Experimental parameters</a:t>
            </a:r>
            <a:endParaRPr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56CBA61C-9C9E-0E38-45FF-38F0196483E8}"/>
              </a:ext>
            </a:extLst>
          </p:cNvPr>
          <p:cNvSpPr txBox="1"/>
          <p:nvPr>
            <p:custDataLst>
              <p:tags r:id="rId2"/>
            </p:custDataLst>
          </p:nvPr>
        </p:nvSpPr>
        <p:spPr bwMode="auto">
          <a:xfrm>
            <a:off x="236700" y="1076179"/>
            <a:ext cx="11718600" cy="5534091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  <a:defRPr/>
            </a:pP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6394019-61F9-E5CD-958C-B6604C366807}"/>
              </a:ext>
            </a:extLst>
          </p:cNvPr>
          <p:cNvSpPr txBox="1"/>
          <p:nvPr/>
        </p:nvSpPr>
        <p:spPr bwMode="auto">
          <a:xfrm>
            <a:off x="8016787" y="2787363"/>
            <a:ext cx="3583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i="1" dirty="0">
                <a:solidFill>
                  <a:srgbClr val="00B0F0"/>
                </a:solidFill>
              </a:rPr>
              <a:t>J. </a:t>
            </a:r>
            <a:r>
              <a:rPr lang="en-US" sz="1400" i="1" dirty="0" err="1">
                <a:solidFill>
                  <a:srgbClr val="00B0F0"/>
                </a:solidFill>
              </a:rPr>
              <a:t>Guena</a:t>
            </a:r>
            <a:r>
              <a:rPr lang="en-US" sz="1400" i="1" dirty="0">
                <a:solidFill>
                  <a:srgbClr val="00B0F0"/>
                </a:solidFill>
              </a:rPr>
              <a:t> et al., IEEE TUFFC </a:t>
            </a:r>
            <a:r>
              <a:rPr lang="en-US" sz="1400" b="1" i="1" dirty="0">
                <a:solidFill>
                  <a:srgbClr val="00B0F0"/>
                </a:solidFill>
              </a:rPr>
              <a:t>59,</a:t>
            </a:r>
            <a:r>
              <a:rPr lang="en-US" sz="1400" i="1" dirty="0">
                <a:solidFill>
                  <a:srgbClr val="00B0F0"/>
                </a:solidFill>
              </a:rPr>
              <a:t> 391 (2012)</a:t>
            </a:r>
            <a:endParaRPr i="1" dirty="0">
              <a:solidFill>
                <a:srgbClr val="00B0F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B4DFD65-5F71-7625-7196-3BAB3E96E3E5}"/>
              </a:ext>
            </a:extLst>
          </p:cNvPr>
          <p:cNvSpPr txBox="1"/>
          <p:nvPr/>
        </p:nvSpPr>
        <p:spPr bwMode="auto">
          <a:xfrm>
            <a:off x="8016787" y="5452711"/>
            <a:ext cx="3583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i="1" dirty="0" err="1">
                <a:solidFill>
                  <a:srgbClr val="00B0F0"/>
                </a:solidFill>
              </a:rPr>
              <a:t>Rubiola</a:t>
            </a:r>
            <a:r>
              <a:rPr lang="en-US" sz="1400" i="1" dirty="0">
                <a:solidFill>
                  <a:srgbClr val="00B0F0"/>
                </a:solidFill>
              </a:rPr>
              <a:t>, </a:t>
            </a:r>
            <a:r>
              <a:rPr lang="en-US" sz="1400" i="1" dirty="0" err="1">
                <a:solidFill>
                  <a:srgbClr val="00B0F0"/>
                </a:solidFill>
              </a:rPr>
              <a:t>Arxiv:physics</a:t>
            </a:r>
            <a:r>
              <a:rPr lang="en-US" sz="1400" i="1" dirty="0">
                <a:solidFill>
                  <a:srgbClr val="00B0F0"/>
                </a:solidFill>
              </a:rPr>
              <a:t>/0512082 (2005)</a:t>
            </a:r>
            <a:endParaRPr i="1" dirty="0">
              <a:solidFill>
                <a:srgbClr val="00B0F0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175A081-A0E6-CA58-AAAC-9FE5FDBB3DC5}"/>
              </a:ext>
            </a:extLst>
          </p:cNvPr>
          <p:cNvSpPr txBox="1"/>
          <p:nvPr/>
        </p:nvSpPr>
        <p:spPr>
          <a:xfrm>
            <a:off x="8004912" y="3970527"/>
            <a:ext cx="60979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i="1" dirty="0">
                <a:solidFill>
                  <a:srgbClr val="00B0F0"/>
                </a:solidFill>
              </a:rPr>
              <a:t>Bridge et al. Opt. Express </a:t>
            </a:r>
            <a:r>
              <a:rPr lang="en-US" sz="1400" b="1" i="1" dirty="0">
                <a:solidFill>
                  <a:srgbClr val="00B0F0"/>
                </a:solidFill>
              </a:rPr>
              <a:t>24,</a:t>
            </a:r>
            <a:r>
              <a:rPr lang="en-US" sz="1400" i="1" dirty="0">
                <a:solidFill>
                  <a:srgbClr val="00B0F0"/>
                </a:solidFill>
              </a:rPr>
              <a:t> 2281 (2016)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4C31310-179B-B0C3-32C9-83F4333223B5}"/>
              </a:ext>
            </a:extLst>
          </p:cNvPr>
          <p:cNvSpPr txBox="1"/>
          <p:nvPr/>
        </p:nvSpPr>
        <p:spPr>
          <a:xfrm>
            <a:off x="8028662" y="5168675"/>
            <a:ext cx="75705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i="1" dirty="0">
                <a:solidFill>
                  <a:srgbClr val="00B0F0"/>
                </a:solidFill>
              </a:rPr>
              <a:t>Millen et al.  Journal of Physics </a:t>
            </a:r>
            <a:r>
              <a:rPr lang="en-US" sz="1400" b="1" i="1" dirty="0">
                <a:solidFill>
                  <a:srgbClr val="00B0F0"/>
                </a:solidFill>
              </a:rPr>
              <a:t>44</a:t>
            </a:r>
            <a:r>
              <a:rPr lang="en-US" sz="1400" i="1" dirty="0">
                <a:solidFill>
                  <a:srgbClr val="00B0F0"/>
                </a:solidFill>
              </a:rPr>
              <a:t>, 184001 (2011)</a:t>
            </a:r>
          </a:p>
        </p:txBody>
      </p:sp>
    </p:spTree>
    <p:extLst>
      <p:ext uri="{BB962C8B-B14F-4D97-AF65-F5344CB8AC3E}">
        <p14:creationId xmlns:p14="http://schemas.microsoft.com/office/powerpoint/2010/main" val="4116998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0" y="-99392"/>
            <a:ext cx="12191691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b="1" u="sng" dirty="0"/>
              <a:t>Back-up : modest/optimistic sensitivities</a:t>
            </a:r>
            <a:endParaRPr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86BF2D8-0526-7A71-24DB-EDACA1CE1D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85862" y="1226171"/>
            <a:ext cx="11094937" cy="491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3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838200" y="-109825"/>
            <a:ext cx="10515600" cy="1325563"/>
          </a:xfrm>
        </p:spPr>
        <p:txBody>
          <a:bodyPr/>
          <a:lstStyle/>
          <a:p>
            <a:pPr algn="ctr">
              <a:defRPr/>
            </a:pPr>
            <a:r>
              <a:rPr lang="fr-FR" b="1" u="sng" dirty="0"/>
              <a:t>Classes of </a:t>
            </a:r>
            <a:r>
              <a:rPr lang="fr-FR" b="1" u="sng" dirty="0" err="1"/>
              <a:t>Dark</a:t>
            </a:r>
            <a:r>
              <a:rPr lang="fr-FR" b="1" u="sng" dirty="0"/>
              <a:t> </a:t>
            </a:r>
            <a:r>
              <a:rPr lang="fr-FR" b="1" u="sng" dirty="0" err="1"/>
              <a:t>Matter</a:t>
            </a:r>
            <a:endParaRPr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t="8739"/>
          <a:stretch/>
        </p:blipFill>
        <p:spPr bwMode="auto">
          <a:xfrm>
            <a:off x="2029712" y="1369627"/>
            <a:ext cx="8132575" cy="508930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2280237" y="1384612"/>
            <a:ext cx="3671747" cy="508107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ZoneTexte 10"/>
          <p:cNvSpPr txBox="1"/>
          <p:nvPr/>
        </p:nvSpPr>
        <p:spPr bwMode="auto">
          <a:xfrm>
            <a:off x="2499449" y="6480669"/>
            <a:ext cx="60985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i="1" dirty="0">
                <a:solidFill>
                  <a:srgbClr val="00B0F0"/>
                </a:solidFill>
              </a:rPr>
              <a:t>From US cosmic vision : new idea for Dark Matter 2017, Arxiv:1707:04951</a:t>
            </a:r>
            <a:endParaRPr dirty="0">
              <a:solidFill>
                <a:srgbClr val="00B0F0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6180667" y="4233333"/>
            <a:ext cx="1532466" cy="1041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5320553" y="988826"/>
            <a:ext cx="1302545" cy="34879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B8DE5C3-6F2A-F82A-AEFA-A7E4D49CCE35}"/>
              </a:ext>
            </a:extLst>
          </p:cNvPr>
          <p:cNvSpPr txBox="1"/>
          <p:nvPr/>
        </p:nvSpPr>
        <p:spPr>
          <a:xfrm>
            <a:off x="-51487" y="3637279"/>
            <a:ext cx="2482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ULDM mass interval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B439B8D-6223-581D-0A17-3CA9BCD7B1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97" t="-823" r="59843" b="89347"/>
          <a:stretch/>
        </p:blipFill>
        <p:spPr bwMode="auto">
          <a:xfrm>
            <a:off x="9438184" y="2838523"/>
            <a:ext cx="2664297" cy="63997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72C6EB5-5511-DBA6-13EB-C615B40DBF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321" r="11620" b="88524"/>
          <a:stretch/>
        </p:blipFill>
        <p:spPr bwMode="auto">
          <a:xfrm>
            <a:off x="10072695" y="5175311"/>
            <a:ext cx="2119305" cy="639975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E8272902-FC1D-269D-4D5A-5E3648538837}"/>
              </a:ext>
            </a:extLst>
          </p:cNvPr>
          <p:cNvSpPr txBox="1"/>
          <p:nvPr/>
        </p:nvSpPr>
        <p:spPr bwMode="auto">
          <a:xfrm>
            <a:off x="11742753" y="647860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1739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838200" y="-108661"/>
            <a:ext cx="10515600" cy="1325563"/>
          </a:xfrm>
        </p:spPr>
        <p:txBody>
          <a:bodyPr/>
          <a:lstStyle/>
          <a:p>
            <a:pPr algn="ctr">
              <a:defRPr/>
            </a:pPr>
            <a:r>
              <a:rPr lang="fr-FR" b="1" u="sng" dirty="0"/>
              <a:t>Ultra Light </a:t>
            </a:r>
            <a:r>
              <a:rPr lang="fr-FR" b="1" u="sng" dirty="0" err="1"/>
              <a:t>Dark</a:t>
            </a:r>
            <a:r>
              <a:rPr lang="fr-FR" b="1" u="sng" dirty="0"/>
              <a:t> </a:t>
            </a:r>
            <a:r>
              <a:rPr lang="fr-FR" b="1" u="sng" dirty="0" err="1"/>
              <a:t>Matter</a:t>
            </a:r>
            <a:r>
              <a:rPr lang="fr-FR" b="1" u="sng" dirty="0"/>
              <a:t> (ULDM) </a:t>
            </a:r>
            <a:r>
              <a:rPr lang="fr-FR" b="1" u="sng" dirty="0" err="1"/>
              <a:t>models</a:t>
            </a:r>
            <a:endParaRPr lang="fr-FR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 bwMode="auto">
              <a:xfrm>
                <a:off x="0" y="1068044"/>
                <a:ext cx="12246809" cy="5670931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3200" i="1" smtClean="0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fPr>
                        <m:num>
                          <m:r>
                            <a:rPr lang="ar-AE" sz="3200" b="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sSub>
                            <m:sSubPr>
                              <m:ctrlPr>
                                <a:rPr lang="ar-AE" sz="3200" i="1"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sSubPr>
                            <m:e>
                              <m:r>
                                <a:rPr lang="ar-AE" sz="3200" b="0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ar-AE" sz="3200" b="0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r>
                        <a:rPr lang="ar-AE" sz="3200" i="1">
                          <a:latin typeface="Cambria Math"/>
                          <a:ea typeface="Cambria Math"/>
                        </a:rPr>
                        <m:t>~</m:t>
                      </m:r>
                      <m:f>
                        <m:fPr>
                          <m:ctrlPr>
                            <a:rPr lang="ar-AE" sz="320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ar-AE" sz="3200" b="0" i="1"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sSubPr>
                            <m:e>
                              <m:r>
                                <a:rPr lang="ar-AE" sz="3200" b="0" i="1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ar-AE" sz="3200" b="0" i="1">
                                  <a:latin typeface="Cambria Math"/>
                                  <a:ea typeface="Cambria Math"/>
                                </a:rPr>
                                <m:t>𝐷𝑀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ar-AE" sz="3200" i="1"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sSupPr>
                            <m:e>
                              <m:r>
                                <a:rPr lang="fr-FR" sz="3200" b="0" i="1" smtClean="0"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  <m:t>(</m:t>
                              </m:r>
                              <m:r>
                                <a:rPr lang="ar-AE" sz="3200" b="0" i="1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ar-AE" sz="3200" i="1">
                                      <a:latin typeface="Cambria Math" panose="02040503050406030204" pitchFamily="18" charset="0"/>
                                      <a:ea typeface="Cambria Math"/>
                                      <a:cs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ar-AE" sz="3200" i="1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fr-FR" sz="3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sz="3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ar-AE" sz="3200" b="0" i="1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ar-AE" sz="3200" i="1"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sSubSupPr>
                            <m:e>
                              <m:r>
                                <a:rPr lang="ar-AE" sz="3200" b="0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ar-AE" sz="3200" b="0" i="1">
                                  <a:latin typeface="Cambria Math"/>
                                  <a:ea typeface="Cambria Math"/>
                                </a:rPr>
                                <m:t>𝑚𝑎𝑥</m:t>
                              </m:r>
                            </m:sub>
                            <m:sup>
                              <m:r>
                                <a:rPr lang="ar-AE" sz="3200" b="0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  <m:r>
                        <a:rPr lang="ar-AE" sz="3200" b="1" i="1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ar-AE" sz="3200" b="1" i="1"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ar-AE" b="1" dirty="0"/>
              </a:p>
              <a:p>
                <a:pPr marL="0" indent="0">
                  <a:buNone/>
                  <a:defRPr/>
                </a:pPr>
                <a:br>
                  <a:rPr lang="fr-FR" sz="2400" dirty="0"/>
                </a:br>
                <a:endParaRPr lang="ar-AE" sz="2400" dirty="0"/>
              </a:p>
              <a:p>
                <a:pPr>
                  <a:buFont typeface="Wingdings"/>
                  <a:buChar char="à"/>
                  <a:defRPr/>
                </a:pPr>
                <a:r>
                  <a:rPr lang="fr-FR" sz="2400" dirty="0"/>
                  <a:t>ULDM </a:t>
                </a:r>
                <a:r>
                  <a:rPr lang="fr-FR" sz="2400" dirty="0" err="1"/>
                  <a:t>with</a:t>
                </a:r>
                <a:r>
                  <a:rPr lang="fr-FR" sz="2400" dirty="0"/>
                  <a:t> </a:t>
                </a:r>
                <a14:m>
                  <m:oMath xmlns:m="http://schemas.openxmlformats.org/officeDocument/2006/math">
                    <m:r>
                      <a:rPr lang="fr-FR" sz="2400" b="0" i="1">
                        <a:latin typeface="Cambria Math"/>
                      </a:rPr>
                      <m:t>𝑚</m:t>
                    </m:r>
                    <m:sSup>
                      <m:sSupPr>
                        <m:ctrlPr>
                          <a:rPr lang="ar-AE" sz="240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pPr>
                      <m:e>
                        <m:r>
                          <a:rPr lang="ar-AE" sz="2400" i="1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p>
                        <m:r>
                          <a:rPr lang="fr-FR" sz="2400" i="1">
                            <a:latin typeface="Cambria Math" panose="02040503050406030204" pitchFamily="18" charset="0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fr-FR" sz="2400" b="0" i="1">
                        <a:latin typeface="Cambria Math"/>
                      </a:rPr>
                      <m:t>&lt;10 </m:t>
                    </m:r>
                    <m:r>
                      <a:rPr lang="fr-FR" sz="2400" b="0" i="1">
                        <a:latin typeface="Cambria Math"/>
                      </a:rPr>
                      <m:t>𝑒𝑉</m:t>
                    </m:r>
                  </m:oMath>
                </a14:m>
                <a:r>
                  <a:rPr lang="fr-FR" sz="2400" dirty="0"/>
                  <a:t> must </a:t>
                </a:r>
                <a:r>
                  <a:rPr lang="fr-FR" sz="2400" dirty="0" err="1"/>
                  <a:t>be</a:t>
                </a:r>
                <a:r>
                  <a:rPr lang="fr-FR" sz="2400" dirty="0"/>
                  <a:t> </a:t>
                </a:r>
                <a:r>
                  <a:rPr lang="fr-FR" sz="2400" u="sng" dirty="0" err="1"/>
                  <a:t>bosonic</a:t>
                </a:r>
                <a:r>
                  <a:rPr lang="fr-FR" sz="2400" dirty="0"/>
                  <a:t> (Pauli exclusion </a:t>
                </a:r>
                <a:r>
                  <a:rPr lang="fr-FR" sz="2400" dirty="0" err="1"/>
                  <a:t>principle</a:t>
                </a:r>
                <a:r>
                  <a:rPr lang="fr-FR" sz="2400" dirty="0"/>
                  <a:t>)</a:t>
                </a:r>
              </a:p>
              <a:p>
                <a:pPr>
                  <a:defRPr/>
                </a:pPr>
                <a:r>
                  <a:rPr lang="fr-FR" sz="2400" dirty="0" err="1"/>
                  <a:t>Various</a:t>
                </a:r>
                <a:r>
                  <a:rPr lang="fr-FR" sz="2400" dirty="0"/>
                  <a:t> </a:t>
                </a:r>
                <a:r>
                  <a:rPr lang="fr-FR" sz="2400" dirty="0" err="1"/>
                  <a:t>bosonic</a:t>
                </a:r>
                <a:r>
                  <a:rPr lang="fr-FR" sz="2400" dirty="0"/>
                  <a:t> ULDM candidates</a:t>
                </a:r>
              </a:p>
              <a:p>
                <a:pPr marL="0" indent="0">
                  <a:buNone/>
                  <a:defRPr/>
                </a:pPr>
                <a:endParaRPr lang="fr-FR" dirty="0"/>
              </a:p>
              <a:p>
                <a:pPr marL="0" indent="0">
                  <a:buNone/>
                  <a:defRPr/>
                </a:pPr>
                <a:endParaRPr lang="fr-FR" dirty="0"/>
              </a:p>
              <a:p>
                <a:pPr>
                  <a:defRPr/>
                </a:pPr>
                <a:r>
                  <a:rPr lang="fr-FR" sz="2400" dirty="0"/>
                  <a:t>When </a:t>
                </a:r>
                <a14:m>
                  <m:oMath xmlns:m="http://schemas.openxmlformats.org/officeDocument/2006/math">
                    <m:r>
                      <a:rPr lang="fr-FR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𝒎</m:t>
                    </m:r>
                    <m:sSup>
                      <m:sSupPr>
                        <m:ctrlPr>
                          <a:rPr lang="ar-AE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pPr>
                      <m:e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𝒄</m:t>
                        </m:r>
                      </m:e>
                      <m:sup>
                        <m:r>
                          <a:rPr lang="fr-F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fr-FR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≪</m:t>
                    </m:r>
                    <m:r>
                      <a:rPr lang="fr-FR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𝒆𝑽</m:t>
                    </m:r>
                    <m:r>
                      <a:rPr lang="fr-FR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400" b="1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ar-AE" sz="2400" b="0" i="1">
                        <a:latin typeface="Cambria Math"/>
                      </a:rPr>
                      <m:t>≫1</m:t>
                    </m:r>
                    <m:r>
                      <a:rPr lang="fr-FR" sz="2400" b="1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ar-AE" sz="2400" dirty="0"/>
                  <a:t> </a:t>
                </a:r>
                <a:r>
                  <a:rPr lang="fr-FR" sz="2400" dirty="0"/>
                  <a:t>a </a:t>
                </a:r>
                <a:r>
                  <a:rPr lang="fr-FR" sz="2400" dirty="0" err="1"/>
                  <a:t>generic</a:t>
                </a:r>
                <a:r>
                  <a:rPr lang="fr-FR" sz="2400" dirty="0"/>
                  <a:t> </a:t>
                </a:r>
                <a:r>
                  <a:rPr lang="fr-FR" sz="2400" dirty="0" err="1"/>
                  <a:t>vector</a:t>
                </a:r>
                <a:r>
                  <a:rPr lang="fr-FR" sz="2400" dirty="0"/>
                  <a:t> </a:t>
                </a:r>
                <a:r>
                  <a:rPr lang="fr-FR" sz="2400" dirty="0" err="1"/>
                  <a:t>field</a:t>
                </a:r>
                <a:r>
                  <a:rPr lang="fr-FR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ar-AE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𝜙</m:t>
                        </m:r>
                      </m:e>
                    </m:acc>
                  </m:oMath>
                </a14:m>
                <a:r>
                  <a:rPr lang="fr-FR" sz="2400" dirty="0">
                    <a:solidFill>
                      <a:schemeClr val="tx1"/>
                    </a:solidFill>
                  </a:rPr>
                  <a:t> </a:t>
                </a:r>
                <a:r>
                  <a:rPr lang="fr-FR" sz="2400" dirty="0"/>
                  <a:t>can </a:t>
                </a:r>
                <a:r>
                  <a:rPr lang="fr-FR" sz="2400" dirty="0" err="1"/>
                  <a:t>be</a:t>
                </a:r>
                <a:r>
                  <a:rPr lang="fr-FR" sz="2400" dirty="0"/>
                  <a:t> </a:t>
                </a:r>
                <a:r>
                  <a:rPr lang="fr-FR" sz="2400" dirty="0" err="1"/>
                  <a:t>treated</a:t>
                </a:r>
                <a:r>
                  <a:rPr lang="fr-FR" sz="2400" dirty="0"/>
                  <a:t> </a:t>
                </a:r>
                <a:r>
                  <a:rPr lang="fr-FR" sz="2400" b="1" dirty="0" err="1"/>
                  <a:t>classically</a:t>
                </a:r>
                <a:r>
                  <a:rPr lang="fr-FR" sz="2400" dirty="0"/>
                  <a:t>, </a:t>
                </a:r>
                <a:r>
                  <a:rPr lang="fr-FR" sz="2400" dirty="0" err="1"/>
                  <a:t>i.e</a:t>
                </a:r>
                <a:r>
                  <a:rPr lang="fr-FR" sz="2400" dirty="0"/>
                  <a:t> </a:t>
                </a:r>
                <a:r>
                  <a:rPr lang="en-US" sz="2400" dirty="0"/>
                  <a:t>as oscillating solution of the Klein Gordon equation in FRLW expanding universe, </a:t>
                </a: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0" y="1068044"/>
                <a:ext cx="12246809" cy="5670931"/>
              </a:xfrm>
              <a:blipFill>
                <a:blip r:embed="rId3"/>
                <a:stretch>
                  <a:fillRect l="-829" t="-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 bwMode="auto">
              <a:xfrm>
                <a:off x="6889614" y="872073"/>
                <a:ext cx="19613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fr-FR" b="0" i="1">
                          <a:latin typeface="Cambria Math"/>
                          <a:ea typeface="Cambria Math"/>
                        </a:rPr>
                        <m:t>0.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/>
                        </a:rPr>
                        <m:t>4</m:t>
                      </m:r>
                      <m:r>
                        <a:rPr lang="fr-FR" b="0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fr-FR" b="0" i="1">
                          <a:latin typeface="Cambria Math"/>
                          <a:ea typeface="Cambria Math"/>
                        </a:rPr>
                        <m:t>𝐺𝑒𝑉</m:t>
                      </m:r>
                      <m:r>
                        <a:rPr lang="fr-FR" b="0" i="1">
                          <a:latin typeface="Cambria Math"/>
                          <a:ea typeface="Cambria Math"/>
                        </a:rPr>
                        <m:t>/</m:t>
                      </m:r>
                      <m:sSup>
                        <m:sSupPr>
                          <m:ctrlPr>
                            <a:rPr lang="fr-FR" b="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sSupPr>
                        <m:e>
                          <m:r>
                            <a:rPr lang="fr-FR" b="0" i="1">
                              <a:latin typeface="Cambria Math"/>
                              <a:ea typeface="Cambria Math"/>
                            </a:rPr>
                            <m:t>𝑐𝑚</m:t>
                          </m:r>
                        </m:e>
                        <m:sup>
                          <m:r>
                            <a:rPr lang="fr-FR" b="0" i="1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89614" y="872073"/>
                <a:ext cx="1961322" cy="369332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 bwMode="auto">
              <a:xfrm>
                <a:off x="7473036" y="1692160"/>
                <a:ext cx="19613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~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sSupPr>
                        <m:e>
                          <m:r>
                            <a:rPr lang="fr-FR" b="0" i="1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fr-FR" b="0" i="1">
                              <a:latin typeface="Cambria Math"/>
                              <a:ea typeface="Cambria Math"/>
                            </a:rPr>
                            <m:t>−3</m:t>
                          </m:r>
                        </m:sup>
                      </m:sSup>
                      <m:r>
                        <a:rPr lang="fr-FR" b="0" i="1">
                          <a:latin typeface="Cambria Math"/>
                          <a:ea typeface="Cambria Math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73036" y="1692160"/>
                <a:ext cx="196132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necteur en arc 8"/>
          <p:cNvCxnSpPr>
            <a:cxnSpLocks/>
          </p:cNvCxnSpPr>
          <p:nvPr/>
        </p:nvCxnSpPr>
        <p:spPr bwMode="auto">
          <a:xfrm rot="10800000" flipV="1">
            <a:off x="6634509" y="1076625"/>
            <a:ext cx="397566" cy="184666"/>
          </a:xfrm>
          <a:prstGeom prst="curvedConnector3">
            <a:avLst>
              <a:gd name="adj1" fmla="val 50000"/>
            </a:avLst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cteur en arc 9"/>
          <p:cNvCxnSpPr>
            <a:cxnSpLocks/>
          </p:cNvCxnSpPr>
          <p:nvPr/>
        </p:nvCxnSpPr>
        <p:spPr bwMode="auto">
          <a:xfrm rot="10800000">
            <a:off x="7290120" y="1836976"/>
            <a:ext cx="529259" cy="12700"/>
          </a:xfrm>
          <a:prstGeom prst="curvedConnector3">
            <a:avLst>
              <a:gd name="adj1" fmla="val 50000"/>
            </a:avLst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 bwMode="auto">
              <a:xfrm>
                <a:off x="4213710" y="2282457"/>
                <a:ext cx="19613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>
                          <a:latin typeface="Cambria Math"/>
                        </a:rPr>
                        <m:t>&lt;10 </m:t>
                      </m:r>
                      <m:r>
                        <a:rPr lang="fr-FR" b="0" i="1">
                          <a:latin typeface="Cambria Math"/>
                        </a:rPr>
                        <m:t>𝑒𝑉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13710" y="2282457"/>
                <a:ext cx="1961322" cy="369332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necteur en arc 12"/>
          <p:cNvCxnSpPr>
            <a:cxnSpLocks/>
          </p:cNvCxnSpPr>
          <p:nvPr/>
        </p:nvCxnSpPr>
        <p:spPr bwMode="auto">
          <a:xfrm flipV="1">
            <a:off x="5277236" y="1986732"/>
            <a:ext cx="303143" cy="295725"/>
          </a:xfrm>
          <a:prstGeom prst="curvedConnector3">
            <a:avLst>
              <a:gd name="adj1" fmla="val 50000"/>
            </a:avLst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 bwMode="auto">
          <a:xfrm>
            <a:off x="6679409" y="2361566"/>
            <a:ext cx="60985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i="1" dirty="0">
                <a:solidFill>
                  <a:srgbClr val="00B0F0"/>
                </a:solidFill>
              </a:rPr>
              <a:t>Inspired from P. </a:t>
            </a:r>
            <a:r>
              <a:rPr lang="en-US" sz="1400" i="1" dirty="0" err="1">
                <a:solidFill>
                  <a:srgbClr val="00B0F0"/>
                </a:solidFill>
              </a:rPr>
              <a:t>Tourrenc</a:t>
            </a:r>
            <a:r>
              <a:rPr lang="en-US" sz="1400" i="1" dirty="0">
                <a:solidFill>
                  <a:srgbClr val="00B0F0"/>
                </a:solidFill>
              </a:rPr>
              <a:t> et al, </a:t>
            </a:r>
            <a:r>
              <a:rPr lang="en-US" sz="1400" i="1" dirty="0" err="1">
                <a:solidFill>
                  <a:srgbClr val="00B0F0"/>
                </a:solidFill>
              </a:rPr>
              <a:t>Arxiv:quantum-ph</a:t>
            </a:r>
            <a:r>
              <a:rPr lang="en-US" sz="1400" i="1" dirty="0">
                <a:solidFill>
                  <a:srgbClr val="00B0F0"/>
                </a:solidFill>
              </a:rPr>
              <a:t>/0407187, 2004</a:t>
            </a:r>
            <a:endParaRPr dirty="0">
              <a:solidFill>
                <a:srgbClr val="00B0F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 bwMode="auto">
          <a:xfrm>
            <a:off x="5053985" y="3348013"/>
            <a:ext cx="58447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/>
              <a:buChar char="Ø"/>
              <a:defRPr/>
            </a:pPr>
            <a:r>
              <a:rPr lang="fr-FR" sz="2400" dirty="0" err="1">
                <a:solidFill>
                  <a:srgbClr val="0070C0"/>
                </a:solidFill>
              </a:rPr>
              <a:t>Scalar</a:t>
            </a:r>
            <a:r>
              <a:rPr lang="fr-FR" sz="2400" dirty="0"/>
              <a:t> </a:t>
            </a:r>
            <a:r>
              <a:rPr lang="fr-FR" sz="2400" dirty="0" err="1"/>
              <a:t>fields</a:t>
            </a:r>
            <a:r>
              <a:rPr lang="fr-FR" sz="2400" dirty="0"/>
              <a:t> (Dilatons,...)</a:t>
            </a:r>
            <a:endParaRPr sz="1600" dirty="0"/>
          </a:p>
          <a:p>
            <a:pPr marL="457200" indent="-457200">
              <a:buFont typeface="Wingdings"/>
              <a:buChar char="Ø"/>
              <a:defRPr/>
            </a:pPr>
            <a:r>
              <a:rPr lang="fr-FR" sz="2400" dirty="0">
                <a:solidFill>
                  <a:srgbClr val="0070C0"/>
                </a:solidFill>
              </a:rPr>
              <a:t>Pseudo-</a:t>
            </a:r>
            <a:r>
              <a:rPr lang="fr-FR" sz="2400" dirty="0" err="1">
                <a:solidFill>
                  <a:srgbClr val="0070C0"/>
                </a:solidFill>
              </a:rPr>
              <a:t>scalar</a:t>
            </a:r>
            <a:r>
              <a:rPr lang="fr-FR" sz="2400" dirty="0"/>
              <a:t> </a:t>
            </a:r>
            <a:r>
              <a:rPr lang="fr-FR" sz="2400" dirty="0" err="1"/>
              <a:t>fields</a:t>
            </a:r>
            <a:r>
              <a:rPr lang="fr-FR" sz="2400" dirty="0"/>
              <a:t> (Axions,…)</a:t>
            </a:r>
            <a:endParaRPr sz="1600" dirty="0"/>
          </a:p>
          <a:p>
            <a:pPr marL="457200" indent="-457200">
              <a:buFont typeface="Wingdings"/>
              <a:buChar char="Ø"/>
              <a:defRPr/>
            </a:pPr>
            <a:r>
              <a:rPr lang="fr-FR" sz="2400" dirty="0" err="1">
                <a:solidFill>
                  <a:srgbClr val="0070C0"/>
                </a:solidFill>
              </a:rPr>
              <a:t>Vector</a:t>
            </a:r>
            <a:r>
              <a:rPr lang="fr-FR" sz="2400" dirty="0"/>
              <a:t> </a:t>
            </a:r>
            <a:r>
              <a:rPr lang="fr-FR" sz="2400" dirty="0" err="1"/>
              <a:t>fields</a:t>
            </a:r>
            <a:r>
              <a:rPr lang="fr-FR" sz="2400" dirty="0"/>
              <a:t> (</a:t>
            </a:r>
            <a:r>
              <a:rPr lang="fr-FR" sz="2400" dirty="0" err="1"/>
              <a:t>Dark</a:t>
            </a:r>
            <a:r>
              <a:rPr lang="fr-FR" sz="2400" dirty="0"/>
              <a:t> photons,...)</a:t>
            </a:r>
            <a:endParaRPr sz="1600" dirty="0"/>
          </a:p>
        </p:txBody>
      </p:sp>
      <p:sp>
        <p:nvSpPr>
          <p:cNvPr id="8" name="ZoneTexte 7"/>
          <p:cNvSpPr txBox="1"/>
          <p:nvPr/>
        </p:nvSpPr>
        <p:spPr bwMode="auto">
          <a:xfrm>
            <a:off x="1383137" y="1388836"/>
            <a:ext cx="1961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dirty="0"/>
              <a:t>Occupation number </a:t>
            </a:r>
            <a:endParaRPr dirty="0"/>
          </a:p>
          <a:p>
            <a:pPr>
              <a:defRPr/>
            </a:pPr>
            <a:r>
              <a:rPr lang="en-US" sz="1600" dirty="0"/>
              <a:t>in phase space</a:t>
            </a:r>
            <a:endParaRPr dirty="0"/>
          </a:p>
        </p:txBody>
      </p:sp>
      <p:cxnSp>
        <p:nvCxnSpPr>
          <p:cNvPr id="14" name="Connecteur en arc 13"/>
          <p:cNvCxnSpPr>
            <a:cxnSpLocks/>
          </p:cNvCxnSpPr>
          <p:nvPr/>
        </p:nvCxnSpPr>
        <p:spPr bwMode="auto">
          <a:xfrm>
            <a:off x="3356616" y="1744930"/>
            <a:ext cx="490330" cy="477"/>
          </a:xfrm>
          <a:prstGeom prst="curvedConnector3">
            <a:avLst>
              <a:gd name="adj1" fmla="val -43243"/>
            </a:avLst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6316364D-2967-66A6-1272-E148C3B6B830}"/>
              </a:ext>
            </a:extLst>
          </p:cNvPr>
          <p:cNvSpPr txBox="1"/>
          <p:nvPr/>
        </p:nvSpPr>
        <p:spPr bwMode="auto">
          <a:xfrm>
            <a:off x="11742753" y="647860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D5CAD69C-D51D-0921-92BA-E5466E9A68C3}"/>
                  </a:ext>
                </a:extLst>
              </p:cNvPr>
              <p:cNvSpPr txBox="1"/>
              <p:nvPr/>
            </p:nvSpPr>
            <p:spPr>
              <a:xfrm>
                <a:off x="1383137" y="5772478"/>
                <a:ext cx="9177352" cy="5134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2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ar-AE" sz="2400" b="1" i="1">
                              <a:latin typeface="Cambria Math"/>
                              <a:ea typeface="Cambria Math"/>
                            </a:rPr>
                            <m:t>𝝓</m:t>
                          </m:r>
                        </m:e>
                      </m:acc>
                      <m:r>
                        <a:rPr lang="fr-FR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ar-AE" sz="2400" b="1" i="1">
                                  <a:latin typeface="Cambria Math"/>
                                  <a:ea typeface="Cambria Math"/>
                                </a:rPr>
                                <m:t>𝝓</m:t>
                              </m:r>
                            </m:e>
                          </m:acc>
                        </m:e>
                        <m:sub>
                          <m:r>
                            <a:rPr lang="fr-FR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func>
                        <m:funcPr>
                          <m:ctrlPr>
                            <a:rPr lang="fr-FR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fr-FR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fr-FR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fr-FR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𝑫𝑴</m:t>
                                  </m:r>
                                </m:sub>
                              </m:sSub>
                              <m:r>
                                <a:rPr lang="fr-FR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D5CAD69C-D51D-0921-92BA-E5466E9A68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137" y="5772478"/>
                <a:ext cx="9177352" cy="513474"/>
              </a:xfrm>
              <a:prstGeom prst="rect">
                <a:avLst/>
              </a:prstGeom>
              <a:blipFill>
                <a:blip r:embed="rId7"/>
                <a:stretch>
                  <a:fillRect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63FA293A-9607-BB4E-7FB6-D42F4B8CCC14}"/>
                  </a:ext>
                </a:extLst>
              </p:cNvPr>
              <p:cNvSpPr txBox="1"/>
              <p:nvPr/>
            </p:nvSpPr>
            <p:spPr>
              <a:xfrm>
                <a:off x="8337898" y="6124004"/>
                <a:ext cx="360572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sSub>
                      <m:sSubPr>
                        <m:ctrlPr>
                          <a:rPr lang="fr-F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fr-F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𝐷𝑀</m:t>
                        </m:r>
                      </m:sub>
                    </m:sSub>
                    <m:r>
                      <a:rPr lang="fr-F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fr-F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𝐷𝑀</m:t>
                        </m:r>
                      </m:sub>
                    </m:sSub>
                    <m:sSup>
                      <m:sSupPr>
                        <m:ctrlPr>
                          <a:rPr lang="fr-F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fr-F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in DM rest frame</a:t>
                </a:r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63FA293A-9607-BB4E-7FB6-D42F4B8CCC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7898" y="6124004"/>
                <a:ext cx="3605727" cy="369332"/>
              </a:xfrm>
              <a:prstGeom prst="rect">
                <a:avLst/>
              </a:prstGeom>
              <a:blipFill>
                <a:blip r:embed="rId8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AE833F86-AA0E-741A-8330-B451C4D90CDA}"/>
              </a:ext>
            </a:extLst>
          </p:cNvPr>
          <p:cNvCxnSpPr>
            <a:cxnSpLocks/>
          </p:cNvCxnSpPr>
          <p:nvPr/>
        </p:nvCxnSpPr>
        <p:spPr>
          <a:xfrm flipH="1" flipV="1">
            <a:off x="6833292" y="6291188"/>
            <a:ext cx="1435244" cy="728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B75605E2-E3CA-F2A6-9AA8-0695307EA6F9}"/>
              </a:ext>
            </a:extLst>
          </p:cNvPr>
          <p:cNvCxnSpPr>
            <a:cxnSpLocks/>
            <a:stCxn id="31" idx="3"/>
          </p:cNvCxnSpPr>
          <p:nvPr/>
        </p:nvCxnSpPr>
        <p:spPr bwMode="auto">
          <a:xfrm flipV="1">
            <a:off x="3652352" y="6246279"/>
            <a:ext cx="1706357" cy="3602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7D52E892-C7CE-0CF4-75F6-8261608D77FD}"/>
                  </a:ext>
                </a:extLst>
              </p:cNvPr>
              <p:cNvSpPr txBox="1"/>
              <p:nvPr/>
            </p:nvSpPr>
            <p:spPr bwMode="auto">
              <a:xfrm>
                <a:off x="-69363" y="6417873"/>
                <a:ext cx="3721715" cy="3773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ad>
                      <m:radPr>
                        <m:degHide m:val="on"/>
                        <m:ctrlPr>
                          <a:rPr lang="fr-F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fr-FR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fr-FR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𝐷𝑀</m:t>
                            </m:r>
                          </m:sub>
                        </m:sSub>
                      </m:e>
                    </m:rad>
                  </m:oMath>
                </a14:m>
                <a:r>
                  <a:rPr lang="fr-FR" sz="1800" dirty="0"/>
                  <a:t>, local DM </a:t>
                </a:r>
                <a:r>
                  <a:rPr lang="fr-FR" sz="1800" dirty="0" err="1"/>
                  <a:t>energy</a:t>
                </a:r>
                <a:r>
                  <a:rPr lang="fr-FR" sz="1800" dirty="0"/>
                  <a:t> </a:t>
                </a:r>
                <a:r>
                  <a:rPr lang="fr-FR" sz="1800" dirty="0" err="1"/>
                  <a:t>density</a:t>
                </a:r>
                <a:endParaRPr lang="en-US" dirty="0"/>
              </a:p>
            </p:txBody>
          </p:sp>
        </mc:Choice>
        <mc:Fallback xmlns=""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7D52E892-C7CE-0CF4-75F6-8261608D7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69363" y="6417873"/>
                <a:ext cx="3721715" cy="377347"/>
              </a:xfrm>
              <a:prstGeom prst="rect">
                <a:avLst/>
              </a:prstGeom>
              <a:blipFill>
                <a:blip r:embed="rId9"/>
                <a:stretch>
                  <a:fillRect t="-6452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361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/>
      <p:bldP spid="6" grpId="0"/>
      <p:bldP spid="7" grpId="0"/>
      <p:bldP spid="8" grpId="0"/>
      <p:bldP spid="16" grpId="0"/>
      <p:bldP spid="18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858429" y="-80435"/>
            <a:ext cx="10515600" cy="1325563"/>
          </a:xfrm>
        </p:spPr>
        <p:txBody>
          <a:bodyPr/>
          <a:lstStyle/>
          <a:p>
            <a:pPr algn="ctr">
              <a:defRPr/>
            </a:pPr>
            <a:r>
              <a:rPr lang="fr-FR" b="1" u="sng" dirty="0" err="1"/>
              <a:t>Dark</a:t>
            </a:r>
            <a:r>
              <a:rPr lang="fr-FR" b="1" u="sng" dirty="0"/>
              <a:t> Photon (DP) </a:t>
            </a:r>
            <a:r>
              <a:rPr lang="fr-FR" b="1" u="sng" dirty="0" err="1"/>
              <a:t>phenomenology</a:t>
            </a:r>
            <a:endParaRPr lang="fr-FR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 bwMode="auto">
              <a:xfrm>
                <a:off x="0" y="1267182"/>
                <a:ext cx="12191999" cy="56046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  <a:defRPr/>
                </a:pPr>
                <a:r>
                  <a:rPr lang="fr-FR" sz="2400" dirty="0">
                    <a:ea typeface="Cambria Math"/>
                  </a:rPr>
                  <a:t>DP can couple to </a:t>
                </a:r>
                <a:r>
                  <a:rPr lang="fr-FR" sz="2400" dirty="0" err="1">
                    <a:ea typeface="Cambria Math"/>
                  </a:rPr>
                  <a:t>matter</a:t>
                </a:r>
                <a:r>
                  <a:rPr lang="fr-FR" sz="2400" dirty="0">
                    <a:ea typeface="Cambria Math"/>
                  </a:rPr>
                  <a:t> </a:t>
                </a:r>
                <a:r>
                  <a:rPr lang="fr-FR" sz="2400" dirty="0" err="1">
                    <a:ea typeface="Cambria Math"/>
                  </a:rPr>
                  <a:t>through</a:t>
                </a:r>
                <a:r>
                  <a:rPr lang="fr-FR" sz="2400" dirty="0">
                    <a:ea typeface="Cambria Math"/>
                  </a:rPr>
                  <a:t> B-L </a:t>
                </a:r>
                <a:r>
                  <a:rPr lang="fr-FR" sz="2400" dirty="0" err="1">
                    <a:ea typeface="Cambria Math"/>
                  </a:rPr>
                  <a:t>current</a:t>
                </a:r>
                <a:r>
                  <a:rPr lang="fr-FR" sz="2400" dirty="0">
                    <a:ea typeface="Cambria Math"/>
                  </a:rPr>
                  <a:t> </a:t>
                </a:r>
                <a:r>
                  <a:rPr lang="fr-FR" sz="2400" dirty="0">
                    <a:ea typeface="Cambria Math"/>
                    <a:sym typeface="Wingdings" pitchFamily="2" charset="2"/>
                  </a:rPr>
                  <a:t> leads to violation of UFF</a:t>
                </a:r>
                <a:endParaRPr lang="fr-FR" sz="2400" dirty="0">
                  <a:ea typeface="Cambria Math"/>
                </a:endParaRPr>
              </a:p>
              <a:p>
                <a:pPr marL="0" indent="0">
                  <a:buNone/>
                  <a:defRPr/>
                </a:pPr>
                <a:br>
                  <a:rPr lang="fr-FR" sz="2400" dirty="0">
                    <a:ea typeface="Cambria Math"/>
                  </a:rPr>
                </a:br>
                <a:r>
                  <a:rPr lang="fr-FR" sz="2400" dirty="0" err="1">
                    <a:ea typeface="Cambria Math"/>
                  </a:rPr>
                  <a:t>Here</a:t>
                </a:r>
                <a:r>
                  <a:rPr lang="fr-FR" sz="2400" dirty="0">
                    <a:ea typeface="Cambria Math"/>
                  </a:rPr>
                  <a:t>, </a:t>
                </a:r>
                <a:r>
                  <a:rPr lang="fr-FR" sz="2400" dirty="0" err="1">
                    <a:ea typeface="Cambria Math"/>
                  </a:rPr>
                  <a:t>we</a:t>
                </a:r>
                <a:r>
                  <a:rPr lang="fr-FR" sz="2400" dirty="0">
                    <a:ea typeface="Cambria Math"/>
                  </a:rPr>
                  <a:t> are </a:t>
                </a:r>
                <a:r>
                  <a:rPr lang="fr-FR" sz="2400" dirty="0" err="1">
                    <a:ea typeface="Cambria Math"/>
                  </a:rPr>
                  <a:t>interested</a:t>
                </a:r>
                <a:r>
                  <a:rPr lang="fr-FR" sz="2400" dirty="0">
                    <a:ea typeface="Cambria Math"/>
                  </a:rPr>
                  <a:t> in </a:t>
                </a:r>
                <a:r>
                  <a:rPr lang="fr-FR" sz="2400" dirty="0" err="1">
                    <a:ea typeface="Cambria Math"/>
                  </a:rPr>
                  <a:t>its</a:t>
                </a:r>
                <a:r>
                  <a:rPr lang="fr-FR" sz="2400" dirty="0">
                    <a:ea typeface="Cambria Math"/>
                  </a:rPr>
                  <a:t> </a:t>
                </a:r>
                <a:r>
                  <a:rPr lang="fr-FR" sz="2400" dirty="0" err="1">
                    <a:ea typeface="Cambria Math"/>
                  </a:rPr>
                  <a:t>coupling</a:t>
                </a:r>
                <a:r>
                  <a:rPr lang="fr-FR" sz="2400" dirty="0">
                    <a:ea typeface="Cambria Math"/>
                  </a:rPr>
                  <a:t> </a:t>
                </a:r>
                <a:r>
                  <a:rPr lang="fr-FR" sz="2400" dirty="0" err="1">
                    <a:ea typeface="Cambria Math"/>
                  </a:rPr>
                  <a:t>with</a:t>
                </a:r>
                <a:r>
                  <a:rPr lang="fr-FR" sz="2400" dirty="0">
                    <a:ea typeface="Cambria Math"/>
                  </a:rPr>
                  <a:t> </a:t>
                </a:r>
                <a:r>
                  <a:rPr lang="fr-FR" sz="2400" dirty="0" err="1">
                    <a:ea typeface="Cambria Math"/>
                  </a:rPr>
                  <a:t>electromagnetism</a:t>
                </a:r>
                <a:endParaRPr lang="fr-FR" i="1" dirty="0">
                  <a:latin typeface="Cambria Math"/>
                  <a:ea typeface="Cambria Math"/>
                </a:endParaRPr>
              </a:p>
              <a:p>
                <a:pPr marL="0" indent="0">
                  <a:buNone/>
                  <a:defRPr/>
                </a:pPr>
                <a:endParaRPr lang="ar-AE" i="1" dirty="0">
                  <a:latin typeface="Cambria Math"/>
                  <a:ea typeface="Cambria Math"/>
                </a:endParaRP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i="1" smtClean="0">
                          <a:latin typeface="Cambria Math"/>
                          <a:ea typeface="Cambria Math"/>
                        </a:rPr>
                        <m:t>ℒ</m:t>
                      </m:r>
                      <m:r>
                        <a:rPr lang="ar-AE" b="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ar-AE" b="0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ar-AE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fPr>
                        <m:num>
                          <m:r>
                            <a:rPr lang="ar-AE" b="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ar-AE" b="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ar-AE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sSupPr>
                        <m:e>
                          <m:r>
                            <a:rPr lang="ar-AE" b="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  <m:sup>
                          <m:r>
                            <a:rPr lang="ar-AE" b="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𝜇𝜈</m:t>
                          </m:r>
                        </m:sup>
                      </m:sSup>
                      <m:sSub>
                        <m:sSubPr>
                          <m:ctrlPr>
                            <a:rPr lang="ar-AE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a:rPr lang="ar-AE" b="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ar-AE" b="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𝜇𝜈</m:t>
                          </m:r>
                        </m:sub>
                      </m:sSub>
                      <m:r>
                        <a:rPr lang="ar-AE" b="0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ar-AE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sSupPr>
                        <m:e>
                          <m:r>
                            <a:rPr lang="ar-AE" b="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𝑗</m:t>
                          </m:r>
                        </m:e>
                        <m:sup>
                          <m:r>
                            <a:rPr lang="ar-AE" b="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sup>
                      </m:sSup>
                      <m:sSub>
                        <m:sSubPr>
                          <m:ctrlPr>
                            <a:rPr lang="ar-AE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a:rPr lang="ar-AE" b="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ar-AE" b="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sub>
                      </m:sSub>
                      <m:r>
                        <a:rPr lang="ar-AE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ar-AE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fPr>
                        <m:num>
                          <m:r>
                            <a:rPr lang="ar-AE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ar-AE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ar-AE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sSupPr>
                        <m:e>
                          <m:r>
                            <a:rPr lang="ar-AE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𝜙</m:t>
                          </m:r>
                        </m:e>
                        <m:sup>
                          <m:r>
                            <a:rPr lang="ar-AE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𝜇𝜈</m:t>
                          </m:r>
                        </m:sup>
                      </m:sSup>
                      <m:sSub>
                        <m:sSubPr>
                          <m:ctrlPr>
                            <a:rPr lang="ar-AE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a:rPr lang="ar-AE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𝜙</m:t>
                          </m:r>
                        </m:e>
                        <m:sub>
                          <m:r>
                            <a:rPr lang="ar-AE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𝜇𝜈</m:t>
                          </m:r>
                        </m:sub>
                      </m:sSub>
                      <m:r>
                        <a:rPr lang="ar-AE" b="0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ar-AE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fPr>
                        <m:num>
                          <m:r>
                            <a:rPr lang="ar-AE" b="0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ar-AE" b="0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ar-AE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sSupPr>
                        <m:e>
                          <m:r>
                            <a:rPr lang="ar-AE" b="0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p>
                          <m:r>
                            <a:rPr lang="ar-AE" b="0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ar-AE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a:rPr lang="ar-AE" b="0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𝜙</m:t>
                          </m:r>
                        </m:e>
                        <m:sub>
                          <m:r>
                            <a:rPr lang="ar-AE" b="0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sub>
                      </m:sSub>
                      <m:sSup>
                        <m:sSupPr>
                          <m:ctrlPr>
                            <a:rPr lang="ar-AE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sSupPr>
                        <m:e>
                          <m:r>
                            <a:rPr lang="ar-AE" b="0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𝜙</m:t>
                          </m:r>
                        </m:e>
                        <m:sup>
                          <m:r>
                            <a:rPr lang="ar-AE" b="0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sup>
                      </m:sSup>
                      <m:r>
                        <a:rPr lang="ar-AE" b="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ar-AE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fPr>
                        <m:num>
                          <m:r>
                            <a:rPr lang="ar-AE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𝜒</m:t>
                          </m:r>
                        </m:num>
                        <m:den>
                          <m:r>
                            <a:rPr lang="ar-AE" b="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ar-AE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sSupPr>
                        <m:e>
                          <m:r>
                            <a:rPr lang="ar-AE" b="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  <m:sup>
                          <m:r>
                            <a:rPr lang="ar-AE" b="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𝜇𝜈</m:t>
                          </m:r>
                        </m:sup>
                      </m:sSup>
                      <m:sSub>
                        <m:sSubPr>
                          <m:ctrlPr>
                            <a:rPr lang="ar-AE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a:rPr lang="ar-AE" b="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𝜙</m:t>
                          </m:r>
                        </m:e>
                        <m:sub>
                          <m:r>
                            <a:rPr lang="ar-AE" b="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𝜇𝜈</m:t>
                          </m:r>
                        </m:sub>
                      </m:sSub>
                    </m:oMath>
                  </m:oMathPara>
                </a14:m>
                <a:endParaRPr lang="ar-AE" dirty="0"/>
              </a:p>
              <a:p>
                <a:pPr marL="0" indent="0">
                  <a:buNone/>
                  <a:defRPr/>
                </a:pPr>
                <a:r>
                  <a:rPr lang="ar-AE" sz="2400" dirty="0"/>
                  <a:t> </a:t>
                </a:r>
              </a:p>
              <a:p>
                <a:pPr marL="0" indent="0">
                  <a:spcAft>
                    <a:spcPts val="1200"/>
                  </a:spcAft>
                  <a:buNone/>
                  <a:defRPr/>
                </a:pPr>
                <a:r>
                  <a:rPr lang="fr-FR" sz="2400" dirty="0"/>
                  <a:t>The photon-DP </a:t>
                </a:r>
                <a:r>
                  <a:rPr lang="fr-FR" sz="2400" dirty="0" err="1"/>
                  <a:t>mixing</a:t>
                </a:r>
                <a:r>
                  <a:rPr lang="fr-FR" sz="2400" dirty="0"/>
                  <a:t> </a:t>
                </a:r>
                <a:r>
                  <a:rPr lang="fr-FR" sz="2400" dirty="0" err="1"/>
                  <a:t>generates</a:t>
                </a:r>
                <a:r>
                  <a:rPr lang="fr-FR" sz="2400" dirty="0"/>
                  <a:t> a standard </a:t>
                </a:r>
                <a:r>
                  <a:rPr lang="fr-FR" sz="2400" dirty="0" err="1"/>
                  <a:t>electric</a:t>
                </a:r>
                <a:r>
                  <a:rPr lang="fr-FR" sz="2400" dirty="0"/>
                  <a:t> </a:t>
                </a:r>
                <a:r>
                  <a:rPr lang="fr-FR" sz="2400" dirty="0" err="1"/>
                  <a:t>field</a:t>
                </a:r>
                <a:r>
                  <a:rPr lang="fr-FR" sz="2400" dirty="0"/>
                  <a:t> </a:t>
                </a:r>
                <a:r>
                  <a:rPr lang="fr-FR" sz="2400" b="1" dirty="0" err="1"/>
                  <a:t>filling</a:t>
                </a:r>
                <a:r>
                  <a:rPr lang="fr-FR" sz="2400" b="1" dirty="0"/>
                  <a:t> the </a:t>
                </a:r>
                <a:r>
                  <a:rPr lang="fr-FR" sz="2400" b="1" dirty="0" err="1"/>
                  <a:t>whole</a:t>
                </a:r>
                <a:r>
                  <a:rPr lang="fr-FR" sz="2400" b="1" dirty="0"/>
                  <a:t> </a:t>
                </a:r>
                <a:r>
                  <a:rPr lang="fr-FR" sz="2400" b="1" dirty="0" err="1"/>
                  <a:t>space</a:t>
                </a:r>
                <a:endParaRPr lang="fr-FR" sz="2400" i="1" dirty="0">
                  <a:latin typeface="Cambria Math" panose="02040503050406030204" pitchFamily="18" charset="0"/>
                  <a:ea typeface="Cambria Math"/>
                  <a:cs typeface="Cambria Math"/>
                </a:endParaRPr>
              </a:p>
              <a:p>
                <a:pPr marL="0" indent="0">
                  <a:spcBef>
                    <a:spcPts val="0"/>
                  </a:spcBef>
                  <a:buNone/>
                  <a:defRPr/>
                </a:pPr>
                <a:endParaRPr lang="fr-FR" sz="2400" i="1" dirty="0">
                  <a:latin typeface="Cambria Math" panose="02040503050406030204" pitchFamily="18" charset="0"/>
                  <a:ea typeface="Cambria Math"/>
                  <a:cs typeface="Cambria Math"/>
                </a:endParaRPr>
              </a:p>
              <a:p>
                <a:pPr marL="0" indent="0">
                  <a:spcBef>
                    <a:spcPts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240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ar-AE" sz="2400" i="1"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accPr>
                            <m:e>
                              <m:r>
                                <a:rPr lang="ar-AE" sz="2400" i="1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ar-AE" sz="2400" i="1">
                              <a:latin typeface="Cambria Math"/>
                              <a:ea typeface="Cambria Math"/>
                            </a:rPr>
                            <m:t>𝐷</m:t>
                          </m:r>
                          <m:r>
                            <a:rPr lang="ar-AE" sz="2400" b="0" i="1">
                              <a:latin typeface="Cambria Math"/>
                              <a:ea typeface="Cambria Math"/>
                            </a:rPr>
                            <m:t>𝑃</m:t>
                          </m:r>
                        </m:sub>
                      </m:sSub>
                      <m:r>
                        <a:rPr lang="ar-AE" sz="2400" b="0" i="1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ar-AE" sz="2400" b="0" i="1">
                          <a:latin typeface="Cambria Math"/>
                        </a:rPr>
                        <m:t>−</m:t>
                      </m:r>
                      <m:r>
                        <a:rPr lang="ar-AE" sz="2400" b="0" i="1">
                          <a:latin typeface="Cambria Math"/>
                          <a:ea typeface="Cambria Math"/>
                        </a:rPr>
                        <m:t>𝜒𝜔</m:t>
                      </m:r>
                      <m:sSub>
                        <m:sSubPr>
                          <m:ctrlPr>
                            <a:rPr lang="ar-AE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ar-AE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ar-A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fr-F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𝐷𝑀</m:t>
                                  </m:r>
                                </m:sub>
                              </m:sSub>
                              <m:r>
                                <a:rPr lang="fr-FR" sz="24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ar-AE" sz="2400" b="1" dirty="0"/>
              </a:p>
              <a:p>
                <a:pPr marL="0" indent="0">
                  <a:buNone/>
                  <a:defRPr/>
                </a:pPr>
                <a:endParaRPr lang="fr-FR" sz="2400" b="1" dirty="0"/>
              </a:p>
              <a:p>
                <a:pPr marL="0" indent="0">
                  <a:buNone/>
                  <a:defRPr/>
                </a:pPr>
                <a:r>
                  <a:rPr lang="fr-FR" sz="2400" b="1" dirty="0" err="1"/>
                  <a:t>which</a:t>
                </a:r>
                <a:r>
                  <a:rPr lang="fr-FR" sz="2400" b="1" dirty="0"/>
                  <a:t> </a:t>
                </a:r>
                <a:r>
                  <a:rPr lang="fr-FR" sz="2400" b="1" dirty="0" err="1"/>
                  <a:t>is</a:t>
                </a:r>
                <a:r>
                  <a:rPr lang="fr-FR" sz="2400" b="1" dirty="0"/>
                  <a:t> the observable </a:t>
                </a:r>
                <a:r>
                  <a:rPr lang="fr-FR" sz="2400" b="1" dirty="0" err="1"/>
                  <a:t>we</a:t>
                </a:r>
                <a:r>
                  <a:rPr lang="fr-FR" sz="2400" b="1" dirty="0"/>
                  <a:t> </a:t>
                </a:r>
                <a:r>
                  <a:rPr lang="fr-FR" sz="2400" b="1" dirty="0" err="1"/>
                  <a:t>aim</a:t>
                </a:r>
                <a:r>
                  <a:rPr lang="fr-FR" sz="2400" b="1" dirty="0"/>
                  <a:t> at </a:t>
                </a:r>
                <a:r>
                  <a:rPr lang="fr-FR" sz="2400" b="1" dirty="0" err="1"/>
                  <a:t>detecting</a:t>
                </a:r>
                <a:r>
                  <a:rPr lang="fr-FR" sz="2400" b="1" dirty="0"/>
                  <a:t>! </a:t>
                </a:r>
              </a:p>
              <a:p>
                <a:pPr marL="0" indent="0">
                  <a:buNone/>
                  <a:defRPr/>
                </a:pPr>
                <a:endParaRPr lang="fr-FR" sz="2400" b="1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0" y="1267182"/>
                <a:ext cx="12191999" cy="5604671"/>
              </a:xfrm>
              <a:prstGeom prst="rect">
                <a:avLst/>
              </a:prstGeom>
              <a:blipFill>
                <a:blip r:embed="rId3"/>
                <a:stretch>
                  <a:fillRect l="-1145" t="-13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/>
          <p:cNvSpPr txBox="1"/>
          <p:nvPr/>
        </p:nvSpPr>
        <p:spPr bwMode="auto">
          <a:xfrm>
            <a:off x="5977506" y="3751591"/>
            <a:ext cx="23986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B050"/>
                </a:solidFill>
              </a:rPr>
              <a:t>DP strength tensor</a:t>
            </a:r>
            <a:endParaRPr dirty="0"/>
          </a:p>
        </p:txBody>
      </p:sp>
      <p:cxnSp>
        <p:nvCxnSpPr>
          <p:cNvPr id="9" name="Connecteur en arc 8"/>
          <p:cNvCxnSpPr>
            <a:cxnSpLocks/>
          </p:cNvCxnSpPr>
          <p:nvPr/>
        </p:nvCxnSpPr>
        <p:spPr bwMode="auto">
          <a:xfrm rot="16199999" flipV="1">
            <a:off x="5950577" y="3498575"/>
            <a:ext cx="331305" cy="251791"/>
          </a:xfrm>
          <a:prstGeom prst="curvedConnector3">
            <a:avLst>
              <a:gd name="adj1" fmla="val 50000"/>
            </a:avLst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 bwMode="auto">
          <a:xfrm>
            <a:off x="9344110" y="2390100"/>
            <a:ext cx="23986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0000"/>
                </a:solidFill>
              </a:rPr>
              <a:t>Kinetic mixing coupling</a:t>
            </a:r>
            <a:endParaRPr dirty="0"/>
          </a:p>
        </p:txBody>
      </p:sp>
      <p:cxnSp>
        <p:nvCxnSpPr>
          <p:cNvPr id="11" name="Connecteur en arc 10"/>
          <p:cNvCxnSpPr>
            <a:cxnSpLocks/>
          </p:cNvCxnSpPr>
          <p:nvPr/>
        </p:nvCxnSpPr>
        <p:spPr bwMode="auto">
          <a:xfrm rot="5400000">
            <a:off x="9336466" y="2700392"/>
            <a:ext cx="320577" cy="169667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 bwMode="auto">
          <a:xfrm>
            <a:off x="8402224" y="3700707"/>
            <a:ext cx="23986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00B050"/>
                </a:solidFill>
              </a:rPr>
              <a:t>DP field</a:t>
            </a:r>
            <a:endParaRPr/>
          </a:p>
        </p:txBody>
      </p:sp>
      <p:cxnSp>
        <p:nvCxnSpPr>
          <p:cNvPr id="14" name="Connecteur en arc 13"/>
          <p:cNvCxnSpPr>
            <a:cxnSpLocks/>
          </p:cNvCxnSpPr>
          <p:nvPr/>
        </p:nvCxnSpPr>
        <p:spPr bwMode="auto">
          <a:xfrm rot="10800000">
            <a:off x="8139443" y="3608818"/>
            <a:ext cx="355200" cy="211412"/>
          </a:xfrm>
          <a:prstGeom prst="curvedConnector3">
            <a:avLst>
              <a:gd name="adj1" fmla="val 98502"/>
            </a:avLst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 bwMode="auto">
          <a:xfrm>
            <a:off x="9101317" y="3849266"/>
            <a:ext cx="3583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i="1" dirty="0">
                <a:solidFill>
                  <a:srgbClr val="00B0F0"/>
                </a:solidFill>
              </a:rPr>
              <a:t>B. Holdom, Phys. Lett. </a:t>
            </a:r>
            <a:r>
              <a:rPr lang="en-US" sz="1400" b="1" i="1" dirty="0">
                <a:solidFill>
                  <a:srgbClr val="00B0F0"/>
                </a:solidFill>
              </a:rPr>
              <a:t>166B</a:t>
            </a:r>
            <a:r>
              <a:rPr lang="en-US" sz="1400" i="1" dirty="0">
                <a:solidFill>
                  <a:srgbClr val="00B0F0"/>
                </a:solidFill>
              </a:rPr>
              <a:t>, 196 (1986)</a:t>
            </a:r>
            <a:endParaRPr i="1" dirty="0">
              <a:solidFill>
                <a:srgbClr val="00B0F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11781D-B3A1-1364-A114-1AE71E020978}"/>
              </a:ext>
            </a:extLst>
          </p:cNvPr>
          <p:cNvSpPr/>
          <p:nvPr/>
        </p:nvSpPr>
        <p:spPr>
          <a:xfrm>
            <a:off x="9171634" y="2805440"/>
            <a:ext cx="1532878" cy="96704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EC3EF46-C724-FF80-FE03-BAEB01832F28}"/>
              </a:ext>
            </a:extLst>
          </p:cNvPr>
          <p:cNvSpPr txBox="1"/>
          <p:nvPr/>
        </p:nvSpPr>
        <p:spPr bwMode="auto">
          <a:xfrm>
            <a:off x="11742753" y="647860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5FF8D9A4-D67A-2AEE-5D4A-1FBAE2427D76}"/>
              </a:ext>
            </a:extLst>
          </p:cNvPr>
          <p:cNvSpPr/>
          <p:nvPr/>
        </p:nvSpPr>
        <p:spPr>
          <a:xfrm>
            <a:off x="5910600" y="4862753"/>
            <a:ext cx="1905388" cy="786574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1F17CED0-D61B-82A2-F82B-5216DC9C1A10}"/>
                  </a:ext>
                </a:extLst>
              </p:cNvPr>
              <p:cNvSpPr txBox="1"/>
              <p:nvPr/>
            </p:nvSpPr>
            <p:spPr bwMode="auto">
              <a:xfrm>
                <a:off x="8761926" y="4891986"/>
                <a:ext cx="752509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acc>
                        <m:accPr>
                          <m:chr m:val="⃗"/>
                          <m:ctrlPr>
                            <a:rPr lang="fr-FR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acc>
                    </m:oMath>
                  </m:oMathPara>
                </a14:m>
                <a:endParaRPr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1F17CED0-D61B-82A2-F82B-5216DC9C1A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61926" y="4891986"/>
                <a:ext cx="752509" cy="407099"/>
              </a:xfrm>
              <a:prstGeom prst="rect">
                <a:avLst/>
              </a:prstGeom>
              <a:blipFill>
                <a:blip r:embed="rId4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Connecteur en arc 19">
            <a:extLst>
              <a:ext uri="{FF2B5EF4-FFF2-40B4-BE49-F238E27FC236}">
                <a16:creationId xmlns:a16="http://schemas.microsoft.com/office/drawing/2014/main" id="{60832078-8B77-371B-D1D3-566FBE2598D0}"/>
              </a:ext>
            </a:extLst>
          </p:cNvPr>
          <p:cNvCxnSpPr>
            <a:cxnSpLocks/>
          </p:cNvCxnSpPr>
          <p:nvPr/>
        </p:nvCxnSpPr>
        <p:spPr bwMode="auto">
          <a:xfrm rot="10800000" flipV="1">
            <a:off x="7865050" y="5123873"/>
            <a:ext cx="955291" cy="132167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1623C889-6872-1024-FA53-16795F6376DC}"/>
              </a:ext>
            </a:extLst>
          </p:cNvPr>
          <p:cNvSpPr txBox="1"/>
          <p:nvPr/>
        </p:nvSpPr>
        <p:spPr bwMode="auto">
          <a:xfrm>
            <a:off x="9054128" y="1314947"/>
            <a:ext cx="3583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i="1" dirty="0">
                <a:solidFill>
                  <a:srgbClr val="00B0F0"/>
                </a:solidFill>
              </a:rPr>
              <a:t>P. </a:t>
            </a:r>
            <a:r>
              <a:rPr lang="en-US" sz="1400" i="1" dirty="0" err="1">
                <a:solidFill>
                  <a:srgbClr val="00B0F0"/>
                </a:solidFill>
              </a:rPr>
              <a:t>Fayet</a:t>
            </a:r>
            <a:r>
              <a:rPr lang="en-US" sz="1400" i="1" dirty="0">
                <a:solidFill>
                  <a:srgbClr val="00B0F0"/>
                </a:solidFill>
              </a:rPr>
              <a:t>, Phys. Rev. D </a:t>
            </a:r>
            <a:r>
              <a:rPr lang="en-US" sz="1400" b="1" i="1" dirty="0">
                <a:solidFill>
                  <a:srgbClr val="00B0F0"/>
                </a:solidFill>
              </a:rPr>
              <a:t>99</a:t>
            </a:r>
            <a:r>
              <a:rPr lang="en-US" sz="1400" i="1" dirty="0">
                <a:solidFill>
                  <a:srgbClr val="00B0F0"/>
                </a:solidFill>
              </a:rPr>
              <a:t> (2019)</a:t>
            </a:r>
            <a:endParaRPr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94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  <p:bldP spid="27" grpId="0"/>
      <p:bldP spid="4" grpId="0" animBg="1"/>
      <p:bldP spid="6" grpId="0" animBg="1"/>
      <p:bldP spid="19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 bwMode="auto">
              <a:xfrm>
                <a:off x="0" y="1321517"/>
                <a:ext cx="12192000" cy="552642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  <a:defRPr/>
                </a:pPr>
                <a:r>
                  <a:rPr lang="fr-FR" sz="2400" dirty="0"/>
                  <a:t>Use of </a:t>
                </a:r>
                <a:r>
                  <a:rPr lang="fr-FR" sz="2400" dirty="0" err="1"/>
                  <a:t>metallic</a:t>
                </a:r>
                <a:r>
                  <a:rPr lang="fr-FR" sz="2400" dirty="0"/>
                  <a:t> plate to </a:t>
                </a:r>
                <a:r>
                  <a:rPr lang="fr-FR" sz="2400" dirty="0" err="1"/>
                  <a:t>create</a:t>
                </a:r>
                <a:r>
                  <a:rPr lang="fr-FR" sz="2400" dirty="0"/>
                  <a:t> </a:t>
                </a:r>
                <a:r>
                  <a:rPr lang="fr-FR" sz="2400" dirty="0" err="1"/>
                  <a:t>classical</a:t>
                </a:r>
                <a:r>
                  <a:rPr lang="fr-FR" sz="2400" dirty="0"/>
                  <a:t> </a:t>
                </a:r>
                <a:r>
                  <a:rPr lang="fr-FR" sz="2400" dirty="0" err="1"/>
                  <a:t>propagating</a:t>
                </a:r>
                <a:r>
                  <a:rPr lang="fr-FR" sz="2400" dirty="0"/>
                  <a:t> EM </a:t>
                </a:r>
                <a:r>
                  <a:rPr lang="fr-FR" sz="2400" dirty="0" err="1"/>
                  <a:t>field</a:t>
                </a:r>
                <a:r>
                  <a:rPr lang="fr-FR" sz="2400" dirty="0"/>
                  <a:t> by </a:t>
                </a:r>
                <a:r>
                  <a:rPr lang="fr-FR" sz="2400" dirty="0" err="1"/>
                  <a:t>boundary</a:t>
                </a:r>
                <a:r>
                  <a:rPr lang="fr-FR" sz="2400" dirty="0"/>
                  <a:t> conditions</a:t>
                </a:r>
              </a:p>
              <a:p>
                <a:pPr marL="0" indent="0">
                  <a:buNone/>
                  <a:defRPr/>
                </a:pPr>
                <a:endParaRPr lang="fr-FR" sz="2400" dirty="0"/>
              </a:p>
              <a:p>
                <a:pPr marL="0" indent="0">
                  <a:buNone/>
                  <a:defRPr/>
                </a:pPr>
                <a:endParaRPr lang="fr-FR" sz="2400" dirty="0"/>
              </a:p>
              <a:p>
                <a:pPr marL="0" indent="0">
                  <a:buNone/>
                  <a:defRPr/>
                </a:pPr>
                <a:endParaRPr lang="fr-FR" sz="2400" dirty="0"/>
              </a:p>
              <a:p>
                <a:pPr marL="0" indent="0">
                  <a:buNone/>
                  <a:defRPr/>
                </a:pPr>
                <a:endParaRPr lang="fr-FR" sz="2400" dirty="0"/>
              </a:p>
              <a:p>
                <a:pPr marL="0" indent="0">
                  <a:buNone/>
                  <a:defRPr/>
                </a:pPr>
                <a:endParaRPr lang="fr-FR" sz="2400" dirty="0"/>
              </a:p>
              <a:p>
                <a:pPr marL="0" indent="0">
                  <a:buNone/>
                  <a:defRPr/>
                </a:pPr>
                <a:endParaRPr lang="fr-FR" sz="2400" dirty="0"/>
              </a:p>
              <a:p>
                <a:pPr marL="0" indent="0">
                  <a:buNone/>
                  <a:defRPr/>
                </a:pPr>
                <a:endParaRPr lang="fr-FR" sz="2400" dirty="0"/>
              </a:p>
              <a:p>
                <a:pPr marL="0" indent="0">
                  <a:buNone/>
                  <a:defRPr/>
                </a:pPr>
                <a:endParaRPr lang="fr-FR" sz="2400" dirty="0"/>
              </a:p>
              <a:p>
                <a:pPr marL="0" indent="0">
                  <a:buNone/>
                  <a:defRPr/>
                </a:pPr>
                <a:r>
                  <a:rPr lang="fr-FR" sz="2400" dirty="0"/>
                  <a:t>In		         , </a:t>
                </a:r>
                <a:r>
                  <a:rPr lang="fr-FR" sz="2400" dirty="0" err="1"/>
                  <a:t>we</a:t>
                </a:r>
                <a:r>
                  <a:rPr lang="fr-FR" sz="2400" dirty="0"/>
                  <a:t> propose a new </a:t>
                </a:r>
                <a:r>
                  <a:rPr lang="fr-FR" sz="2400" dirty="0" err="1"/>
                  <a:t>way</a:t>
                </a:r>
                <a:r>
                  <a:rPr lang="fr-FR" sz="2400" dirty="0"/>
                  <a:t> of </a:t>
                </a:r>
                <a:r>
                  <a:rPr lang="fr-FR" sz="2400" dirty="0" err="1"/>
                  <a:t>detecting</a:t>
                </a:r>
                <a:r>
                  <a:rPr lang="fr-FR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40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ar-AE" sz="2400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accPr>
                          <m:e>
                            <m:r>
                              <a:rPr lang="ar-AE" sz="2400" i="1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</m:e>
                        </m:acc>
                      </m:e>
                      <m:sub>
                        <m:r>
                          <a:rPr lang="ar-AE" sz="2400" i="1">
                            <a:latin typeface="Cambria Math"/>
                            <a:ea typeface="Cambria Math"/>
                          </a:rPr>
                          <m:t>𝐷𝑃</m:t>
                        </m:r>
                      </m:sub>
                    </m:sSub>
                  </m:oMath>
                </a14:m>
                <a:r>
                  <a:rPr lang="fr-FR" sz="2400" dirty="0"/>
                  <a:t> </a:t>
                </a:r>
                <a:r>
                  <a:rPr lang="fr-FR" sz="2400" dirty="0" err="1"/>
                  <a:t>using</a:t>
                </a:r>
                <a:r>
                  <a:rPr lang="fr-FR" sz="2400" dirty="0"/>
                  <a:t> </a:t>
                </a:r>
                <a:r>
                  <a:rPr lang="fr-FR" sz="2400" dirty="0" err="1"/>
                  <a:t>microwave</a:t>
                </a:r>
                <a:r>
                  <a:rPr lang="fr-FR" sz="2400" dirty="0"/>
                  <a:t> </a:t>
                </a:r>
                <a:r>
                  <a:rPr lang="fr-FR" sz="2400" dirty="0" err="1"/>
                  <a:t>cavity</a:t>
                </a:r>
                <a:r>
                  <a:rPr lang="fr-FR" sz="2400" dirty="0"/>
                  <a:t> and </a:t>
                </a:r>
                <a:r>
                  <a:rPr lang="fr-FR" sz="2400" dirty="0" err="1"/>
                  <a:t>atoms</a:t>
                </a:r>
                <a:r>
                  <a:rPr lang="fr-FR" sz="2400" dirty="0"/>
                  <a:t> </a:t>
                </a:r>
                <a:r>
                  <a:rPr lang="fr-FR" sz="2400" b="1" dirty="0" err="1"/>
                  <a:t>whose</a:t>
                </a:r>
                <a:r>
                  <a:rPr lang="fr-FR" sz="2400" b="1" dirty="0"/>
                  <a:t> signal </a:t>
                </a:r>
                <a:r>
                  <a:rPr lang="fr-FR" sz="2400" b="1" dirty="0" err="1"/>
                  <a:t>is</a:t>
                </a:r>
                <a:r>
                  <a:rPr lang="fr-FR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∝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𝝌</m:t>
                    </m:r>
                  </m:oMath>
                </a14:m>
                <a:endParaRPr lang="fr-FR" sz="2400" b="1" dirty="0"/>
              </a:p>
              <a:p>
                <a:pPr marL="0" indent="0">
                  <a:buNone/>
                  <a:defRPr/>
                </a:pPr>
                <a:endParaRPr lang="fr-FR" sz="2400" dirty="0"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0" y="1321517"/>
                <a:ext cx="12192000" cy="5526424"/>
              </a:xfrm>
              <a:blipFill>
                <a:blip r:embed="rId3"/>
                <a:stretch>
                  <a:fillRect l="-832" t="-1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re 1"/>
              <p:cNvSpPr>
                <a:spLocks noGrp="1"/>
              </p:cNvSpPr>
              <p:nvPr>
                <p:ph type="title"/>
              </p:nvPr>
            </p:nvSpPr>
            <p:spPr bwMode="auto">
              <a:xfrm>
                <a:off x="203200" y="-4047"/>
                <a:ext cx="11772900" cy="1325563"/>
              </a:xfrm>
            </p:spPr>
            <p:txBody>
              <a:bodyPr>
                <a:normAutofit/>
              </a:bodyPr>
              <a:lstStyle/>
              <a:p>
                <a:pPr algn="ctr">
                  <a:defRPr/>
                </a:pPr>
                <a:r>
                  <a:rPr lang="en-US" b="1" u="sng" dirty="0"/>
                  <a:t>Resonant cavity to amplify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4400" i="1" u="sng" smtClean="0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ar-AE" sz="4400" i="1" u="sng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accPr>
                          <m:e>
                            <m:r>
                              <a:rPr lang="ar-AE" sz="4400" i="1" u="sng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</m:e>
                        </m:acc>
                      </m:e>
                      <m:sub>
                        <m:r>
                          <a:rPr lang="ar-AE" sz="4400" i="1" u="sng">
                            <a:latin typeface="Cambria Math"/>
                            <a:ea typeface="Cambria Math"/>
                          </a:rPr>
                          <m:t>𝐷</m:t>
                        </m:r>
                        <m:r>
                          <a:rPr lang="ar-AE" sz="4400" b="0" i="1" u="sng">
                            <a:latin typeface="Cambria Math"/>
                            <a:ea typeface="Cambria Math"/>
                          </a:rPr>
                          <m:t>𝑃</m:t>
                        </m:r>
                      </m:sub>
                    </m:sSub>
                  </m:oMath>
                </a14:m>
                <a:endParaRPr u="sng" dirty="0"/>
              </a:p>
            </p:txBody>
          </p:sp>
        </mc:Choice>
        <mc:Fallback xmlns="">
          <p:sp>
            <p:nvSpPr>
              <p:cNvPr id="2" name="Titr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 bwMode="auto">
              <a:xfrm>
                <a:off x="203200" y="-4047"/>
                <a:ext cx="11772900" cy="1325563"/>
              </a:xfrm>
              <a:blipFill>
                <a:blip r:embed="rId4"/>
                <a:stretch>
                  <a:fillRect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oneTexte 4">
            <a:extLst>
              <a:ext uri="{FF2B5EF4-FFF2-40B4-BE49-F238E27FC236}">
                <a16:creationId xmlns:a16="http://schemas.microsoft.com/office/drawing/2014/main" id="{72CA263C-3548-B7A7-F777-6F8D47306E44}"/>
              </a:ext>
            </a:extLst>
          </p:cNvPr>
          <p:cNvSpPr txBox="1"/>
          <p:nvPr/>
        </p:nvSpPr>
        <p:spPr bwMode="auto">
          <a:xfrm>
            <a:off x="11742753" y="647860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5EF38AE6-FA68-EDD4-6816-F5FD7FD45CC0}"/>
                  </a:ext>
                </a:extLst>
              </p:cNvPr>
              <p:cNvSpPr txBox="1"/>
              <p:nvPr/>
            </p:nvSpPr>
            <p:spPr>
              <a:xfrm>
                <a:off x="4581129" y="2068006"/>
                <a:ext cx="7763267" cy="27390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At GHz freq., mainly 2 types experiments to detect</a:t>
                </a:r>
                <a:r>
                  <a:rPr lang="ar-AE" sz="2400" dirty="0">
                    <a:ea typeface="Cambria Math"/>
                    <a:cs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400" i="1" smtClean="0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ar-AE" sz="2400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accPr>
                          <m:e>
                            <m:r>
                              <a:rPr lang="ar-AE" sz="2400" i="1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</m:e>
                        </m:acc>
                      </m:e>
                      <m:sub>
                        <m:r>
                          <a:rPr lang="ar-AE" sz="2400" i="1">
                            <a:latin typeface="Cambria Math"/>
                            <a:ea typeface="Cambria Math"/>
                          </a:rPr>
                          <m:t>𝐷</m:t>
                        </m:r>
                        <m:r>
                          <a:rPr lang="ar-AE" sz="2400" b="0" i="1">
                            <a:latin typeface="Cambria Math"/>
                            <a:ea typeface="Cambria Math"/>
                          </a:rPr>
                          <m:t>𝑃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342900" indent="-342900">
                  <a:buFont typeface="Wingdings" pitchFamily="2" charset="2"/>
                  <a:buChar char="à"/>
                </a:pPr>
                <a:endParaRPr lang="en-US" sz="2400" dirty="0"/>
              </a:p>
              <a:p>
                <a:r>
                  <a:rPr lang="en-US" sz="2400" dirty="0"/>
                  <a:t>1) Cavities (</a:t>
                </a:r>
                <a:r>
                  <a:rPr lang="en-US" sz="2400" dirty="0" err="1"/>
                  <a:t>haloscopes</a:t>
                </a:r>
                <a:r>
                  <a:rPr lang="en-US" sz="2400" dirty="0"/>
                  <a:t>) </a:t>
                </a:r>
              </a:p>
              <a:p>
                <a:pPr marL="342900" indent="-342900">
                  <a:buFont typeface="Wingdings" pitchFamily="2" charset="2"/>
                  <a:buChar char="à"/>
                </a:pPr>
                <a:r>
                  <a:rPr lang="en-US" sz="2400" dirty="0">
                    <a:sym typeface="Wingdings" pitchFamily="2" charset="2"/>
                  </a:rPr>
                  <a:t>Detection of EM power inside the cavity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∝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𝝌</m:t>
                        </m:r>
                      </m:e>
                      <m:sup>
                        <m:r>
                          <a:rPr lang="fr-FR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𝟐</m:t>
                        </m:r>
                      </m:sup>
                    </m:sSup>
                  </m:oMath>
                </a14:m>
                <a:endParaRPr lang="en-US" sz="2400" b="1" dirty="0"/>
              </a:p>
              <a:p>
                <a:pPr marL="457200" indent="-457200">
                  <a:buAutoNum type="arabicParenR"/>
                </a:pPr>
                <a:endParaRPr lang="en-US" sz="2400" dirty="0"/>
              </a:p>
              <a:p>
                <a:r>
                  <a:rPr lang="en-US" sz="2400" dirty="0"/>
                  <a:t>2) Dish antennas </a:t>
                </a:r>
              </a:p>
              <a:p>
                <a:r>
                  <a:rPr lang="en-US" sz="2400" dirty="0">
                    <a:sym typeface="Wingdings" pitchFamily="2" charset="2"/>
                  </a:rPr>
                  <a:t> Detection of EM power focused by curvature of dish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∝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𝝌</m:t>
                        </m:r>
                      </m:e>
                      <m:sup>
                        <m:r>
                          <a:rPr lang="fr-FR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𝟐</m:t>
                        </m:r>
                      </m:sup>
                    </m:sSup>
                  </m:oMath>
                </a14:m>
                <a:endParaRPr lang="en-US" sz="2400" b="1" dirty="0"/>
              </a:p>
            </p:txBody>
          </p:sp>
        </mc:Choice>
        <mc:Fallback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5EF38AE6-FA68-EDD4-6816-F5FD7FD45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129" y="2068006"/>
                <a:ext cx="7763267" cy="2739083"/>
              </a:xfrm>
              <a:prstGeom prst="rect">
                <a:avLst/>
              </a:prstGeom>
              <a:blipFill>
                <a:blip r:embed="rId5"/>
                <a:stretch>
                  <a:fillRect l="-1142" b="-4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>
            <a:extLst>
              <a:ext uri="{FF2B5EF4-FFF2-40B4-BE49-F238E27FC236}">
                <a16:creationId xmlns:a16="http://schemas.microsoft.com/office/drawing/2014/main" id="{9CC3D427-BC9E-F598-708B-65D8DF4A9065}"/>
              </a:ext>
            </a:extLst>
          </p:cNvPr>
          <p:cNvSpPr txBox="1"/>
          <p:nvPr/>
        </p:nvSpPr>
        <p:spPr bwMode="auto">
          <a:xfrm>
            <a:off x="7252127" y="4020048"/>
            <a:ext cx="3583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i="1" dirty="0">
                <a:solidFill>
                  <a:srgbClr val="00B0F0"/>
                </a:solidFill>
              </a:rPr>
              <a:t>D. Horns et al., JCAP 04 (2013)</a:t>
            </a:r>
            <a:endParaRPr i="1" dirty="0">
              <a:solidFill>
                <a:srgbClr val="00B0F0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161450E-0434-F382-CBDF-574921BCAD4F}"/>
              </a:ext>
            </a:extLst>
          </p:cNvPr>
          <p:cNvSpPr txBox="1"/>
          <p:nvPr/>
        </p:nvSpPr>
        <p:spPr bwMode="auto">
          <a:xfrm>
            <a:off x="8067903" y="2895714"/>
            <a:ext cx="3027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i="1" dirty="0">
                <a:solidFill>
                  <a:srgbClr val="00B0F0"/>
                </a:solidFill>
              </a:rPr>
              <a:t>P. Arias et al., JCAP 06 (2012)</a:t>
            </a:r>
            <a:endParaRPr i="1" dirty="0">
              <a:solidFill>
                <a:srgbClr val="00B0F0"/>
              </a:solidFill>
            </a:endParaRPr>
          </a:p>
        </p:txBody>
      </p:sp>
      <p:sp>
        <p:nvSpPr>
          <p:cNvPr id="11" name="Sous-titre 4">
            <a:extLst>
              <a:ext uri="{FF2B5EF4-FFF2-40B4-BE49-F238E27FC236}">
                <a16:creationId xmlns:a16="http://schemas.microsoft.com/office/drawing/2014/main" id="{C62D428D-9D30-B7AD-F2B2-63F44B952E2E}"/>
              </a:ext>
            </a:extLst>
          </p:cNvPr>
          <p:cNvSpPr txBox="1">
            <a:spLocks/>
          </p:cNvSpPr>
          <p:nvPr/>
        </p:nvSpPr>
        <p:spPr bwMode="auto">
          <a:xfrm>
            <a:off x="370360" y="5491879"/>
            <a:ext cx="2350539" cy="378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rgbClr val="00B0F0"/>
                </a:solidFill>
              </a:rPr>
              <a:t>JG et al. PRD (2023)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1D6BB75-2A89-29C0-FC2E-BCB2DBC4FE1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2828"/>
          <a:stretch/>
        </p:blipFill>
        <p:spPr>
          <a:xfrm>
            <a:off x="-222059" y="2134914"/>
            <a:ext cx="4734295" cy="27823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718A81A6-10C7-2B40-E676-71D1CF1B9139}"/>
              </a:ext>
            </a:extLst>
          </p:cNvPr>
          <p:cNvSpPr txBox="1"/>
          <p:nvPr>
            <p:custDataLst>
              <p:tags r:id="rId1"/>
            </p:custDataLst>
          </p:nvPr>
        </p:nvSpPr>
        <p:spPr bwMode="auto">
          <a:xfrm>
            <a:off x="0" y="1070747"/>
            <a:ext cx="10181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  <a:defRPr/>
            </a:pPr>
            <a:r>
              <a:rPr lang="fr-FR" sz="2400" dirty="0" err="1"/>
              <a:t>We</a:t>
            </a:r>
            <a:r>
              <a:rPr lang="fr-FR" sz="2400" dirty="0"/>
              <a:t> </a:t>
            </a:r>
            <a:r>
              <a:rPr lang="fr-FR" sz="2400" dirty="0" err="1"/>
              <a:t>work</a:t>
            </a:r>
            <a:r>
              <a:rPr lang="fr-FR" sz="2400" dirty="0"/>
              <a:t> in 1D </a:t>
            </a:r>
            <a:r>
              <a:rPr lang="fr-FR" sz="2400" dirty="0" err="1"/>
              <a:t>with</a:t>
            </a:r>
            <a:r>
              <a:rPr lang="fr-FR" sz="2400" dirty="0"/>
              <a:t> a </a:t>
            </a:r>
            <a:r>
              <a:rPr lang="fr-FR" sz="2400" dirty="0" err="1"/>
              <a:t>microwave</a:t>
            </a:r>
            <a:r>
              <a:rPr lang="fr-FR" sz="2400" dirty="0"/>
              <a:t> </a:t>
            </a:r>
            <a:r>
              <a:rPr lang="fr-FR" sz="2400" dirty="0" err="1"/>
              <a:t>cavity</a:t>
            </a:r>
            <a:r>
              <a:rPr lang="fr-FR" sz="2400" dirty="0"/>
              <a:t>.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 bwMode="auto">
          <a:xfrm>
            <a:off x="524933" y="0"/>
            <a:ext cx="11367557" cy="1123219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fr-FR" b="1" u="sng" dirty="0"/>
              <a:t>The </a:t>
            </a:r>
            <a:r>
              <a:rPr lang="fr-FR" b="1" u="sng" dirty="0" err="1"/>
              <a:t>experiment</a:t>
            </a:r>
            <a:r>
              <a:rPr lang="fr-FR" b="1" u="sng" dirty="0"/>
              <a:t> : Setup </a:t>
            </a:r>
            <a:r>
              <a:rPr lang="fr-FR" b="1" u="sng" dirty="0" err="1"/>
              <a:t>using</a:t>
            </a:r>
            <a:r>
              <a:rPr lang="fr-FR" b="1" u="sng" dirty="0"/>
              <a:t> </a:t>
            </a:r>
            <a:r>
              <a:rPr lang="fr-FR" b="1" u="sng" dirty="0" err="1"/>
              <a:t>microwave</a:t>
            </a:r>
            <a:r>
              <a:rPr lang="fr-FR" b="1" u="sng" dirty="0"/>
              <a:t> signal </a:t>
            </a:r>
            <a:endParaRPr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6A26DAC-6ACF-CD99-C287-38D993ECB67D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auto">
          <a:xfrm>
            <a:off x="11742753" y="647860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AFD9252-F11D-DC2A-1AE0-58865E848A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6028" y="974856"/>
            <a:ext cx="4935654" cy="18070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A4967825-79F7-7C75-86B0-1863BF1629E4}"/>
                  </a:ext>
                </a:extLst>
              </p:cNvPr>
              <p:cNvSpPr txBox="1"/>
              <p:nvPr/>
            </p:nvSpPr>
            <p:spPr bwMode="auto">
              <a:xfrm>
                <a:off x="925101" y="1787835"/>
                <a:ext cx="4367248" cy="3942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a:rPr lang="fr-FR" sz="1800" b="0" i="1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𝑋</m:t>
                          </m:r>
                        </m:e>
                        <m:sub>
                          <m:r>
                            <a:rPr lang="fr-FR" sz="1800" b="0" i="1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𝐷𝑀</m:t>
                          </m:r>
                          <m:r>
                            <a:rPr lang="fr-FR" sz="1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,||</m:t>
                          </m:r>
                        </m:sub>
                      </m:sSub>
                      <m:r>
                        <a:rPr lang="fr-FR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ar-AE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𝜒</m:t>
                      </m:r>
                      <m:rad>
                        <m:radPr>
                          <m:degHide m:val="on"/>
                          <m:ctrlPr>
                            <a:rPr lang="fr-FR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fr-FR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𝐷𝑀</m:t>
                              </m:r>
                            </m:sub>
                          </m:sSub>
                        </m:e>
                      </m:rad>
                      <m:func>
                        <m:funcPr>
                          <m:ctrlPr>
                            <a:rPr lang="fr-FR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fr-FR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fr-FR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𝐷𝑀</m:t>
                                  </m:r>
                                </m:sub>
                              </m:sSub>
                              <m:r>
                                <a:rPr lang="fr-FR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A4967825-79F7-7C75-86B0-1863BF1629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5101" y="1787835"/>
                <a:ext cx="4367248" cy="394210"/>
              </a:xfrm>
              <a:prstGeom prst="rect">
                <a:avLst/>
              </a:prstGeom>
              <a:blipFill>
                <a:blip r:embed="rId7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140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524933" y="0"/>
            <a:ext cx="11367557" cy="115151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fr-FR" b="1" u="sng" dirty="0"/>
              <a:t>The </a:t>
            </a:r>
            <a:r>
              <a:rPr lang="fr-FR" b="1" u="sng" dirty="0" err="1"/>
              <a:t>experiment</a:t>
            </a:r>
            <a:r>
              <a:rPr lang="fr-FR" b="1" u="sng" dirty="0"/>
              <a:t> : Setup </a:t>
            </a:r>
            <a:r>
              <a:rPr lang="fr-FR" b="1" u="sng" dirty="0" err="1"/>
              <a:t>using</a:t>
            </a:r>
            <a:r>
              <a:rPr lang="fr-FR" b="1" u="sng" dirty="0"/>
              <a:t> </a:t>
            </a:r>
            <a:r>
              <a:rPr lang="fr-FR" b="1" u="sng" dirty="0" err="1"/>
              <a:t>microwave</a:t>
            </a:r>
            <a:r>
              <a:rPr lang="fr-FR" b="1" u="sng" dirty="0"/>
              <a:t> signal 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C5294D9D-F7C5-32FF-0057-778EB093DC68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 bwMode="auto">
              <a:xfrm>
                <a:off x="0" y="2695085"/>
                <a:ext cx="12192000" cy="50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defRPr/>
                </a:pPr>
                <a:r>
                  <a:rPr lang="en-US" sz="2400" b="1" dirty="0">
                    <a:sym typeface="Wingdings" pitchFamily="2" charset="2"/>
                  </a:rPr>
                  <a:t></a:t>
                </a:r>
                <a:r>
                  <a:rPr lang="en-US" sz="2400" b="1" dirty="0">
                    <a:solidFill>
                      <a:srgbClr val="0070C0"/>
                    </a:solidFill>
                    <a:sym typeface="Wingdings" pitchFamily="2" charset="2"/>
                  </a:rPr>
                  <a:t> </a:t>
                </a:r>
                <a:r>
                  <a:rPr lang="en-US" sz="2400" dirty="0">
                    <a:sym typeface="Wingdings" pitchFamily="2" charset="2"/>
                  </a:rPr>
                  <a:t>Apply</a:t>
                </a:r>
                <a:r>
                  <a:rPr lang="en-US" sz="2400" dirty="0">
                    <a:solidFill>
                      <a:srgbClr val="0070C0"/>
                    </a:solidFill>
                    <a:sym typeface="Wingdings" pitchFamily="2" charset="2"/>
                  </a:rPr>
                  <a:t> </a:t>
                </a:r>
                <a:r>
                  <a:rPr lang="en-US" sz="2400" dirty="0"/>
                  <a:t>an</a:t>
                </a:r>
                <a:r>
                  <a:rPr lang="en-US" sz="2400" dirty="0">
                    <a:solidFill>
                      <a:srgbClr val="0070C0"/>
                    </a:solidFill>
                  </a:rPr>
                  <a:t> external field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  <m:sub>
                        <m:r>
                          <a:rPr lang="fr-F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fr-FR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b>
                      <m:sSubPr>
                        <m:ctrlPr>
                          <a:rPr lang="fr-F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fr-F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func>
                      <m:funcPr>
                        <m:ctrlPr>
                          <a:rPr lang="fr-F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fr-F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fr-FR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fr-FR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fr-F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fr-F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+</m:t>
                        </m:r>
                        <m:sSub>
                          <m:sSubPr>
                            <m:ctrlPr>
                              <a:rPr lang="fr-FR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sSubPr>
                          <m:e>
                            <m:r>
                              <a:rPr lang="fr-FR" sz="2400" i="1">
                                <a:solidFill>
                                  <a:schemeClr val="accent1"/>
                                </a:solidFill>
                                <a:latin typeface="Cambria Math"/>
                                <a:ea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fr-FR" sz="2400" i="1">
                                <a:solidFill>
                                  <a:schemeClr val="accent1"/>
                                </a:solidFill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sub>
                        </m:sSub>
                        <m:r>
                          <a:rPr lang="fr-F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/>
                  <a:t>…</a:t>
                </a:r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C5294D9D-F7C5-32FF-0057-778EB093D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0" y="2695085"/>
                <a:ext cx="12192000" cy="506421"/>
              </a:xfrm>
              <a:prstGeom prst="rect">
                <a:avLst/>
              </a:prstGeom>
              <a:blipFill>
                <a:blip r:embed="rId13"/>
                <a:stretch>
                  <a:fillRect l="-832" t="-2439" b="-24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 12">
            <a:extLst>
              <a:ext uri="{FF2B5EF4-FFF2-40B4-BE49-F238E27FC236}">
                <a16:creationId xmlns:a16="http://schemas.microsoft.com/office/drawing/2014/main" id="{6E3ADF0A-42ED-9943-91F6-DF1DEFAB57A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75916" y="2736408"/>
            <a:ext cx="5372537" cy="20246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EDA4ACCC-B477-4E7A-447E-8269239810D1}"/>
                  </a:ext>
                </a:extLst>
              </p:cNvPr>
              <p:cNvSpPr txBox="1"/>
              <p:nvPr>
                <p:custDataLst>
                  <p:tags r:id="rId3"/>
                </p:custDataLst>
              </p:nvPr>
            </p:nvSpPr>
            <p:spPr bwMode="auto">
              <a:xfrm>
                <a:off x="-415862" y="3993529"/>
                <a:ext cx="7633999" cy="8647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300" b="1" i="1" smtClean="0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a:rPr lang="fr-FR" sz="2300" b="1" i="1">
                              <a:latin typeface="Cambria Math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en-US" sz="2300" b="1" i="1"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accPr>
                            <m:e>
                              <m:r>
                                <a:rPr lang="fr-FR" sz="2300" b="1" i="1">
                                  <a:latin typeface="Cambria Math"/>
                                </a:rPr>
                                <m:t>𝑬</m:t>
                              </m:r>
                            </m:e>
                          </m:acc>
                        </m:e>
                        <m:sub>
                          <m:r>
                            <a:rPr lang="fr-FR" sz="2300" b="1" i="1">
                              <a:latin typeface="Cambria Math"/>
                            </a:rPr>
                            <m:t>𝑻</m:t>
                          </m:r>
                        </m:sub>
                      </m:sSub>
                      <m:sSup>
                        <m:sSupPr>
                          <m:ctrlPr>
                            <a:rPr lang="fr-FR" sz="2300" b="1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sSupPr>
                        <m:e>
                          <m:r>
                            <a:rPr lang="fr-FR" sz="2300" b="1" i="1">
                              <a:latin typeface="Cambria Math"/>
                            </a:rPr>
                            <m:t>|</m:t>
                          </m:r>
                        </m:e>
                        <m:sup>
                          <m:r>
                            <a:rPr lang="fr-FR" sz="23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fr-FR" sz="2300" b="1" i="1">
                          <a:latin typeface="Cambria Math"/>
                          <a:ea typeface="Cambria Math"/>
                        </a:rPr>
                        <m:t>∝ </m:t>
                      </m:r>
                      <m:sSub>
                        <m:sSubPr>
                          <m:ctrlPr>
                            <a:rPr lang="fr-FR" sz="23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a:rPr lang="fr-FR" sz="23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𝑿</m:t>
                          </m:r>
                        </m:e>
                        <m:sub>
                          <m:r>
                            <a:rPr lang="fr-FR" sz="23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𝒂</m:t>
                          </m:r>
                        </m:sub>
                      </m:sSub>
                      <m:sSub>
                        <m:sSubPr>
                          <m:ctrlPr>
                            <a:rPr lang="fr-FR" sz="23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a:rPr lang="fr-FR" sz="2300" b="1" i="1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𝑿</m:t>
                          </m:r>
                        </m:e>
                        <m:sub>
                          <m:r>
                            <a:rPr lang="fr-FR" sz="2300" b="1" i="1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𝑫𝑴</m:t>
                          </m:r>
                        </m:sub>
                      </m:sSub>
                      <m:func>
                        <m:funcPr>
                          <m:ctrlPr>
                            <a:rPr lang="fr-FR" sz="23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funcPr>
                        <m:fName>
                          <m:r>
                            <a:rPr lang="fr-FR" sz="2300" b="1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  <m:t>[</m:t>
                          </m:r>
                          <m:r>
                            <a:rPr lang="fr-FR" sz="2300" b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𝐜𝐨</m:t>
                          </m:r>
                          <m:r>
                            <a:rPr lang="fr-FR" sz="23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fName>
                        <m:e>
                          <m:d>
                            <m:dPr>
                              <m:ctrlPr>
                                <a:rPr lang="fr-FR" sz="23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fr-FR" sz="2300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fr-FR" sz="2300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𝝎</m:t>
                              </m:r>
                              <m:r>
                                <a:rPr lang="fr-FR" sz="2300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𝒕</m:t>
                              </m:r>
                              <m:r>
                                <a:rPr lang="fr-FR" sz="2300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fr-FR" sz="23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  <a:cs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2300" b="1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𝝓</m:t>
                                  </m:r>
                                </m:e>
                                <m:sub>
                                  <m:r>
                                    <a:rPr lang="fr-FR" sz="2300" b="1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fr-FR" sz="2300" b="1" i="1" dirty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fr-FR" sz="2300" b="1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funcPr>
                        <m:fName>
                          <m:r>
                            <a:rPr lang="fr-FR" sz="2300" b="1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fr-FR" sz="2300" b="1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fr-FR" sz="2300" b="1" i="1">
                                  <a:solidFill>
                                    <a:schemeClr val="accent3"/>
                                  </a:solidFill>
                                  <a:latin typeface="Cambria Math"/>
                                  <a:ea typeface="Cambria Math"/>
                                </a:rPr>
                                <m:t>𝜮𝝎</m:t>
                              </m:r>
                              <m:r>
                                <a:rPr lang="fr-FR" sz="2300" b="1" i="1">
                                  <a:solidFill>
                                    <a:schemeClr val="accent3"/>
                                  </a:solidFill>
                                  <a:latin typeface="Cambria Math"/>
                                  <a:ea typeface="Cambria Math"/>
                                </a:rPr>
                                <m:t>𝒕</m:t>
                              </m:r>
                              <m:r>
                                <a:rPr lang="fr-FR" sz="2300" b="1" i="1">
                                  <a:solidFill>
                                    <a:schemeClr val="accent3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fr-FR" sz="2300" b="1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  <a:cs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2300" b="1" i="1">
                                      <a:solidFill>
                                        <a:schemeClr val="accent3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𝝓</m:t>
                                  </m:r>
                                </m:e>
                                <m:sub>
                                  <m:r>
                                    <a:rPr lang="fr-FR" sz="2300" b="1" i="1">
                                      <a:solidFill>
                                        <a:schemeClr val="accent3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sub>
                              </m:sSub>
                            </m:e>
                          </m:d>
                          <m:r>
                            <a:rPr lang="fr-FR" sz="2300" b="1" i="1">
                              <a:latin typeface="Cambria Math" panose="02040503050406030204" pitchFamily="18" charset="0"/>
                              <a:ea typeface="Cambria Math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fr-FR" sz="2300" b="1" i="1" dirty="0">
                  <a:latin typeface="Cambria Math" panose="02040503050406030204" pitchFamily="18" charset="0"/>
                  <a:ea typeface="Cambria Math"/>
                </a:endParaRP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300" b="1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sSubSup>
                        <m:sSubSupPr>
                          <m:ctrlPr>
                            <a:rPr lang="fr-FR" sz="2300" b="1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sSubSupPr>
                        <m:e>
                          <m:r>
                            <a:rPr lang="fr-FR" sz="2300" b="1" i="1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𝑿</m:t>
                          </m:r>
                        </m:e>
                        <m:sub>
                          <m:r>
                            <a:rPr lang="fr-FR" sz="2300" b="1" i="1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𝑫𝑴</m:t>
                          </m:r>
                        </m:sub>
                        <m:sup>
                          <m:r>
                            <a:rPr lang="fr-FR" sz="2300" b="1" i="1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bSup>
                      <m:func>
                        <m:funcPr>
                          <m:ctrlPr>
                            <a:rPr lang="fr-FR" sz="2300" b="1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funcPr>
                        <m:fName>
                          <m:r>
                            <a:rPr lang="fr-FR" sz="2300" b="1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𝐜𝐨𝐬</m:t>
                          </m:r>
                        </m:fName>
                        <m:e>
                          <m:r>
                            <a:rPr lang="fr-FR" sz="2300" b="1" i="1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fr-FR" sz="2300" b="1" i="1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𝟐</m:t>
                          </m:r>
                          <m:sSub>
                            <m:sSubPr>
                              <m:ctrlPr>
                                <a:rPr lang="fr-FR" sz="2300" b="1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sSubPr>
                            <m:e>
                              <m:r>
                                <a:rPr lang="fr-FR" sz="2300" b="1" i="1">
                                  <a:solidFill>
                                    <a:schemeClr val="accent3"/>
                                  </a:solidFill>
                                  <a:latin typeface="Cambria Math"/>
                                  <a:ea typeface="Cambria Math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fr-FR" sz="2300" b="1" i="1">
                                  <a:solidFill>
                                    <a:schemeClr val="accent3"/>
                                  </a:solidFill>
                                  <a:latin typeface="Cambria Math"/>
                                </a:rPr>
                                <m:t>𝑫𝑴</m:t>
                              </m:r>
                            </m:sub>
                          </m:sSub>
                          <m:r>
                            <a:rPr lang="fr-FR" sz="2300" b="1" i="1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𝒕</m:t>
                          </m:r>
                          <m:r>
                            <a:rPr lang="fr-FR" sz="2300" b="1" i="1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  <m:r>
                        <a:rPr lang="fr-FR" sz="2300" b="1" i="1">
                          <a:solidFill>
                            <a:schemeClr val="accent3"/>
                          </a:solidFill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fr-FR" sz="2300" b="1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sSubSupPr>
                        <m:e>
                          <m:r>
                            <a:rPr lang="fr-FR" sz="2300" b="1" i="1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𝑿</m:t>
                          </m:r>
                        </m:e>
                        <m:sub>
                          <m:r>
                            <a:rPr lang="fr-FR" sz="2300" b="1" i="1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𝒂</m:t>
                          </m:r>
                        </m:sub>
                        <m:sup>
                          <m:r>
                            <a:rPr lang="fr-FR" sz="2300" b="1" i="1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bSup>
                      <m:func>
                        <m:funcPr>
                          <m:ctrlPr>
                            <a:rPr lang="fr-FR" sz="2300" b="1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funcPr>
                        <m:fName>
                          <m:r>
                            <a:rPr lang="fr-FR" sz="2300" b="1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𝐜𝐨𝐬</m:t>
                          </m:r>
                        </m:fName>
                        <m:e>
                          <m:r>
                            <a:rPr lang="fr-FR" sz="2300" b="1" i="1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fr-FR" sz="2300" b="1" i="1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𝟐</m:t>
                          </m:r>
                          <m:sSub>
                            <m:sSubPr>
                              <m:ctrlPr>
                                <a:rPr lang="fr-FR" sz="2300" b="1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sSubPr>
                            <m:e>
                              <m:r>
                                <a:rPr lang="fr-FR" sz="2300" b="1" i="1">
                                  <a:solidFill>
                                    <a:schemeClr val="accent3"/>
                                  </a:solidFill>
                                  <a:latin typeface="Cambria Math"/>
                                  <a:ea typeface="Cambria Math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fr-FR" sz="2300" b="1" i="1">
                                  <a:solidFill>
                                    <a:schemeClr val="accent3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sub>
                          </m:sSub>
                          <m:r>
                            <a:rPr lang="fr-FR" sz="2300" b="1" i="1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𝒕</m:t>
                          </m:r>
                          <m:r>
                            <a:rPr lang="fr-FR" sz="2300" b="1" i="1">
                              <a:solidFill>
                                <a:schemeClr val="accent3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2300" b="1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sSubPr>
                            <m:e>
                              <m:r>
                                <a:rPr lang="fr-FR" sz="2300" b="1" i="1">
                                  <a:solidFill>
                                    <a:schemeClr val="accent3"/>
                                  </a:solidFill>
                                  <a:latin typeface="Cambria Math"/>
                                  <a:ea typeface="Cambria Math"/>
                                </a:rPr>
                                <m:t>𝝓</m:t>
                              </m:r>
                            </m:e>
                            <m:sub>
                              <m:r>
                                <a:rPr lang="fr-FR" sz="2300" b="1" i="1">
                                  <a:solidFill>
                                    <a:schemeClr val="accent3"/>
                                  </a:solidFill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sub>
                          </m:sSub>
                          <m:r>
                            <a:rPr lang="fr-FR" sz="2300" b="1" i="1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3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EDA4ACCC-B477-4E7A-447E-8269239810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-415862" y="3993529"/>
                <a:ext cx="7633999" cy="864789"/>
              </a:xfrm>
              <a:prstGeom prst="rect">
                <a:avLst/>
              </a:prstGeom>
              <a:blipFill>
                <a:blip r:embed="rId16"/>
                <a:stretch>
                  <a:fillRect b="-72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ZoneTexte 20">
            <a:extLst>
              <a:ext uri="{FF2B5EF4-FFF2-40B4-BE49-F238E27FC236}">
                <a16:creationId xmlns:a16="http://schemas.microsoft.com/office/drawing/2014/main" id="{939775EA-D9F9-85E2-0C1D-5D70A77281A3}"/>
              </a:ext>
            </a:extLst>
          </p:cNvPr>
          <p:cNvSpPr txBox="1"/>
          <p:nvPr>
            <p:custDataLst>
              <p:tags r:id="rId4"/>
            </p:custDataLst>
          </p:nvPr>
        </p:nvSpPr>
        <p:spPr bwMode="auto">
          <a:xfrm>
            <a:off x="1393988" y="4865856"/>
            <a:ext cx="5185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3"/>
                </a:solidFill>
              </a:rPr>
              <a:t>Oscillating too fast and/or amplitude too small</a:t>
            </a:r>
            <a:endParaRPr sz="2000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A205398-7189-9186-AB7A-46D1497B2BDA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auto">
          <a:xfrm>
            <a:off x="3684749" y="3714473"/>
            <a:ext cx="5566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B050"/>
                </a:solidFill>
              </a:rPr>
              <a:t>✓</a:t>
            </a:r>
            <a:endParaRPr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D3C4DF26-01D3-2BE8-38ED-B3E3AAFD0E40}"/>
                  </a:ext>
                </a:extLst>
              </p:cNvPr>
              <p:cNvSpPr txBox="1"/>
              <p:nvPr>
                <p:custDataLst>
                  <p:tags r:id="rId6"/>
                </p:custDataLst>
              </p:nvPr>
            </p:nvSpPr>
            <p:spPr bwMode="auto">
              <a:xfrm>
                <a:off x="925101" y="3590126"/>
                <a:ext cx="1574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fr-FR" sz="1600" b="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fr-FR" sz="1600" b="0" i="1">
                          <a:solidFill>
                            <a:srgbClr val="00B050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fr-FR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a:rPr lang="fr-FR" sz="1600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fr-FR" sz="16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𝐷𝑀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D3C4DF26-01D3-2BE8-38ED-B3E3AAFD0E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925101" y="3590126"/>
                <a:ext cx="1574800" cy="33855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onnecteur en arc 23">
            <a:extLst>
              <a:ext uri="{FF2B5EF4-FFF2-40B4-BE49-F238E27FC236}">
                <a16:creationId xmlns:a16="http://schemas.microsoft.com/office/drawing/2014/main" id="{D70B860C-62AD-58DA-7E82-2C8E7B05A5B2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 bwMode="auto">
          <a:xfrm>
            <a:off x="2256612" y="3806296"/>
            <a:ext cx="853794" cy="244768"/>
          </a:xfrm>
          <a:prstGeom prst="curvedConnector3">
            <a:avLst>
              <a:gd name="adj1" fmla="val 104489"/>
            </a:avLst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81571360-AC75-ECA4-4E41-EB323C8F1D54}"/>
              </a:ext>
            </a:extLst>
          </p:cNvPr>
          <p:cNvSpPr txBox="1"/>
          <p:nvPr>
            <p:custDataLst>
              <p:tags r:id="rId8"/>
            </p:custDataLst>
          </p:nvPr>
        </p:nvSpPr>
        <p:spPr bwMode="auto">
          <a:xfrm>
            <a:off x="0" y="1070747"/>
            <a:ext cx="10181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  <a:defRPr/>
            </a:pPr>
            <a:r>
              <a:rPr lang="fr-FR" sz="2400" dirty="0" err="1"/>
              <a:t>We</a:t>
            </a:r>
            <a:r>
              <a:rPr lang="fr-FR" sz="2400" dirty="0"/>
              <a:t> </a:t>
            </a:r>
            <a:r>
              <a:rPr lang="fr-FR" sz="2400" dirty="0" err="1"/>
              <a:t>work</a:t>
            </a:r>
            <a:r>
              <a:rPr lang="fr-FR" sz="2400" dirty="0"/>
              <a:t> in 1D </a:t>
            </a:r>
            <a:r>
              <a:rPr lang="fr-FR" sz="2400" dirty="0" err="1"/>
              <a:t>with</a:t>
            </a:r>
            <a:r>
              <a:rPr lang="fr-FR" sz="2400" dirty="0"/>
              <a:t> a </a:t>
            </a:r>
            <a:r>
              <a:rPr lang="fr-FR" sz="2400" dirty="0" err="1"/>
              <a:t>microwave</a:t>
            </a:r>
            <a:r>
              <a:rPr lang="fr-FR" sz="2400" dirty="0"/>
              <a:t> </a:t>
            </a:r>
            <a:r>
              <a:rPr lang="fr-FR" sz="2400" dirty="0" err="1"/>
              <a:t>cavity</a:t>
            </a:r>
            <a:r>
              <a:rPr lang="fr-FR" sz="2400" dirty="0"/>
              <a:t>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3E98551-8670-F449-53AF-30C8098B07D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 bwMode="auto">
          <a:xfrm>
            <a:off x="4564876" y="975632"/>
            <a:ext cx="4935654" cy="1807086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8C990E1F-C374-6348-757C-80B5EBED24BB}"/>
              </a:ext>
            </a:extLst>
          </p:cNvPr>
          <p:cNvSpPr txBox="1"/>
          <p:nvPr/>
        </p:nvSpPr>
        <p:spPr>
          <a:xfrm>
            <a:off x="291665" y="3200561"/>
            <a:ext cx="61889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…and </a:t>
            </a:r>
            <a:r>
              <a:rPr lang="en-US" sz="2400" dirty="0">
                <a:solidFill>
                  <a:schemeClr val="tx1"/>
                </a:solidFill>
              </a:rPr>
              <a:t>look at the total E field squared </a:t>
            </a:r>
            <a:endParaRPr lang="en-US" sz="2400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71DA075-9D40-4C6A-7E69-CD0151070E94}"/>
              </a:ext>
            </a:extLst>
          </p:cNvPr>
          <p:cNvSpPr txBox="1"/>
          <p:nvPr/>
        </p:nvSpPr>
        <p:spPr>
          <a:xfrm>
            <a:off x="9128398" y="4419842"/>
            <a:ext cx="28663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rgbClr val="00B0F0"/>
                </a:solidFill>
              </a:rPr>
              <a:t>JG et al. PRD </a:t>
            </a:r>
            <a:r>
              <a:rPr lang="en-US" sz="1400" b="1" i="1" dirty="0">
                <a:solidFill>
                  <a:srgbClr val="00B0F0"/>
                </a:solidFill>
              </a:rPr>
              <a:t>108 </a:t>
            </a:r>
            <a:r>
              <a:rPr lang="en-US" sz="1400" i="1" dirty="0">
                <a:solidFill>
                  <a:srgbClr val="00B0F0"/>
                </a:solidFill>
              </a:rPr>
              <a:t>035042</a:t>
            </a:r>
            <a:r>
              <a:rPr lang="en-US" sz="1400" b="1" i="1" dirty="0">
                <a:solidFill>
                  <a:srgbClr val="00B0F0"/>
                </a:solidFill>
              </a:rPr>
              <a:t> </a:t>
            </a:r>
            <a:r>
              <a:rPr lang="en-US" sz="1400" i="1" dirty="0">
                <a:solidFill>
                  <a:srgbClr val="00B0F0"/>
                </a:solidFill>
              </a:rPr>
              <a:t>(2023)</a:t>
            </a:r>
            <a:endParaRPr lang="en-US" sz="1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71441C1F-890A-D360-9142-896B2BEC85F1}"/>
                  </a:ext>
                </a:extLst>
              </p:cNvPr>
              <p:cNvSpPr txBox="1"/>
              <p:nvPr/>
            </p:nvSpPr>
            <p:spPr bwMode="auto">
              <a:xfrm>
                <a:off x="925101" y="1787835"/>
                <a:ext cx="4367248" cy="3942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a:rPr lang="fr-FR" sz="1800" b="0" i="1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𝑋</m:t>
                          </m:r>
                        </m:e>
                        <m:sub>
                          <m:r>
                            <a:rPr lang="fr-FR" sz="1800" b="0" i="1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𝐷𝑀</m:t>
                          </m:r>
                          <m:r>
                            <a:rPr lang="fr-FR" sz="1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,||</m:t>
                          </m:r>
                        </m:sub>
                      </m:sSub>
                      <m:r>
                        <a:rPr lang="fr-FR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ar-AE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𝜒</m:t>
                      </m:r>
                      <m:rad>
                        <m:radPr>
                          <m:degHide m:val="on"/>
                          <m:ctrlPr>
                            <a:rPr lang="fr-FR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fr-FR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𝐷𝑀</m:t>
                              </m:r>
                            </m:sub>
                          </m:sSub>
                        </m:e>
                      </m:rad>
                      <m:func>
                        <m:funcPr>
                          <m:ctrlPr>
                            <a:rPr lang="fr-FR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fr-FR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fr-FR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𝐷𝑀</m:t>
                                  </m:r>
                                </m:sub>
                              </m:sSub>
                              <m:r>
                                <a:rPr lang="fr-FR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71441C1F-890A-D360-9142-896B2BEC85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5101" y="1787835"/>
                <a:ext cx="4367248" cy="394210"/>
              </a:xfrm>
              <a:prstGeom prst="rect">
                <a:avLst/>
              </a:prstGeom>
              <a:blipFill>
                <a:blip r:embed="rId20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ZoneTexte 17">
            <a:extLst>
              <a:ext uri="{FF2B5EF4-FFF2-40B4-BE49-F238E27FC236}">
                <a16:creationId xmlns:a16="http://schemas.microsoft.com/office/drawing/2014/main" id="{54C34488-DBCF-33C2-6372-741B25EEA57A}"/>
              </a:ext>
            </a:extLst>
          </p:cNvPr>
          <p:cNvSpPr txBox="1"/>
          <p:nvPr>
            <p:custDataLst>
              <p:tags r:id="rId9"/>
            </p:custDataLst>
          </p:nvPr>
        </p:nvSpPr>
        <p:spPr bwMode="auto">
          <a:xfrm>
            <a:off x="11742753" y="647860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109411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524933" y="0"/>
            <a:ext cx="11367557" cy="115151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fr-FR" b="1" u="sng" dirty="0"/>
              <a:t>The </a:t>
            </a:r>
            <a:r>
              <a:rPr lang="fr-FR" b="1" u="sng" dirty="0" err="1"/>
              <a:t>experiment</a:t>
            </a:r>
            <a:r>
              <a:rPr lang="fr-FR" b="1" u="sng" dirty="0"/>
              <a:t> : Setup </a:t>
            </a:r>
            <a:r>
              <a:rPr lang="fr-FR" b="1" u="sng" dirty="0" err="1"/>
              <a:t>using</a:t>
            </a:r>
            <a:r>
              <a:rPr lang="fr-FR" b="1" u="sng" dirty="0"/>
              <a:t> </a:t>
            </a:r>
            <a:r>
              <a:rPr lang="fr-FR" b="1" u="sng" dirty="0" err="1"/>
              <a:t>microwave</a:t>
            </a:r>
            <a:r>
              <a:rPr lang="fr-FR" b="1" u="sng" dirty="0"/>
              <a:t> signal 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C5294D9D-F7C5-32FF-0057-778EB093DC68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 bwMode="auto">
              <a:xfrm>
                <a:off x="0" y="2695085"/>
                <a:ext cx="12192000" cy="50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defRPr/>
                </a:pPr>
                <a:r>
                  <a:rPr lang="en-US" sz="2400" b="1" dirty="0">
                    <a:sym typeface="Wingdings" pitchFamily="2" charset="2"/>
                  </a:rPr>
                  <a:t></a:t>
                </a:r>
                <a:r>
                  <a:rPr lang="en-US" sz="2400" b="1" dirty="0">
                    <a:solidFill>
                      <a:srgbClr val="0070C0"/>
                    </a:solidFill>
                    <a:sym typeface="Wingdings" pitchFamily="2" charset="2"/>
                  </a:rPr>
                  <a:t> </a:t>
                </a:r>
                <a:r>
                  <a:rPr lang="en-US" sz="2400" dirty="0">
                    <a:sym typeface="Wingdings" pitchFamily="2" charset="2"/>
                  </a:rPr>
                  <a:t>Apply</a:t>
                </a:r>
                <a:r>
                  <a:rPr lang="en-US" sz="2400" dirty="0">
                    <a:solidFill>
                      <a:srgbClr val="0070C0"/>
                    </a:solidFill>
                    <a:sym typeface="Wingdings" pitchFamily="2" charset="2"/>
                  </a:rPr>
                  <a:t> </a:t>
                </a:r>
                <a:r>
                  <a:rPr lang="en-US" sz="2400" dirty="0"/>
                  <a:t>an</a:t>
                </a:r>
                <a:r>
                  <a:rPr lang="en-US" sz="2400" dirty="0">
                    <a:solidFill>
                      <a:srgbClr val="0070C0"/>
                    </a:solidFill>
                  </a:rPr>
                  <a:t> external field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  <m:sub>
                        <m:r>
                          <a:rPr lang="fr-F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fr-FR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b>
                      <m:sSubPr>
                        <m:ctrlPr>
                          <a:rPr lang="fr-F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fr-F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func>
                      <m:funcPr>
                        <m:ctrlPr>
                          <a:rPr lang="fr-F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fr-F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fr-FR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fr-FR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fr-F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fr-F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+</m:t>
                        </m:r>
                        <m:sSub>
                          <m:sSubPr>
                            <m:ctrlPr>
                              <a:rPr lang="fr-FR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sSubPr>
                          <m:e>
                            <m:r>
                              <a:rPr lang="fr-FR" sz="2400" i="1">
                                <a:solidFill>
                                  <a:schemeClr val="accent1"/>
                                </a:solidFill>
                                <a:latin typeface="Cambria Math"/>
                                <a:ea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fr-FR" sz="2400" i="1">
                                <a:solidFill>
                                  <a:schemeClr val="accent1"/>
                                </a:solidFill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sub>
                        </m:sSub>
                        <m:r>
                          <a:rPr lang="fr-F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/>
                  <a:t>…</a:t>
                </a:r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C5294D9D-F7C5-32FF-0057-778EB093D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0" y="2695085"/>
                <a:ext cx="12192000" cy="506421"/>
              </a:xfrm>
              <a:prstGeom prst="rect">
                <a:avLst/>
              </a:prstGeom>
              <a:blipFill>
                <a:blip r:embed="rId13"/>
                <a:stretch>
                  <a:fillRect l="-832" t="-2439" b="-24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 12">
            <a:extLst>
              <a:ext uri="{FF2B5EF4-FFF2-40B4-BE49-F238E27FC236}">
                <a16:creationId xmlns:a16="http://schemas.microsoft.com/office/drawing/2014/main" id="{6E3ADF0A-42ED-9943-91F6-DF1DEFAB57A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75916" y="2736408"/>
            <a:ext cx="5372537" cy="20246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EDA4ACCC-B477-4E7A-447E-8269239810D1}"/>
                  </a:ext>
                </a:extLst>
              </p:cNvPr>
              <p:cNvSpPr txBox="1"/>
              <p:nvPr>
                <p:custDataLst>
                  <p:tags r:id="rId3"/>
                </p:custDataLst>
              </p:nvPr>
            </p:nvSpPr>
            <p:spPr bwMode="auto">
              <a:xfrm>
                <a:off x="-415862" y="3993529"/>
                <a:ext cx="7633999" cy="8647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300" b="1" i="1" smtClean="0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a:rPr lang="fr-FR" sz="2300" b="1" i="1">
                              <a:latin typeface="Cambria Math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en-US" sz="2300" b="1" i="1"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accPr>
                            <m:e>
                              <m:r>
                                <a:rPr lang="fr-FR" sz="2300" b="1" i="1">
                                  <a:latin typeface="Cambria Math"/>
                                </a:rPr>
                                <m:t>𝑬</m:t>
                              </m:r>
                            </m:e>
                          </m:acc>
                        </m:e>
                        <m:sub>
                          <m:r>
                            <a:rPr lang="fr-FR" sz="2300" b="1" i="1">
                              <a:latin typeface="Cambria Math"/>
                            </a:rPr>
                            <m:t>𝑻</m:t>
                          </m:r>
                        </m:sub>
                      </m:sSub>
                      <m:sSup>
                        <m:sSupPr>
                          <m:ctrlPr>
                            <a:rPr lang="fr-FR" sz="2300" b="1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sSupPr>
                        <m:e>
                          <m:r>
                            <a:rPr lang="fr-FR" sz="2300" b="1" i="1">
                              <a:latin typeface="Cambria Math"/>
                            </a:rPr>
                            <m:t>|</m:t>
                          </m:r>
                        </m:e>
                        <m:sup>
                          <m:r>
                            <a:rPr lang="fr-FR" sz="23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fr-FR" sz="2300" b="1" i="1">
                          <a:latin typeface="Cambria Math"/>
                          <a:ea typeface="Cambria Math"/>
                        </a:rPr>
                        <m:t>∝ </m:t>
                      </m:r>
                      <m:sSub>
                        <m:sSubPr>
                          <m:ctrlPr>
                            <a:rPr lang="fr-FR" sz="23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a:rPr lang="fr-FR" sz="23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𝑿</m:t>
                          </m:r>
                        </m:e>
                        <m:sub>
                          <m:r>
                            <a:rPr lang="fr-FR" sz="23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𝒂</m:t>
                          </m:r>
                        </m:sub>
                      </m:sSub>
                      <m:sSub>
                        <m:sSubPr>
                          <m:ctrlPr>
                            <a:rPr lang="fr-FR" sz="23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a:rPr lang="fr-FR" sz="2300" b="1" i="1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𝑿</m:t>
                          </m:r>
                        </m:e>
                        <m:sub>
                          <m:r>
                            <a:rPr lang="fr-FR" sz="2300" b="1" i="1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𝑫𝑴</m:t>
                          </m:r>
                        </m:sub>
                      </m:sSub>
                      <m:func>
                        <m:funcPr>
                          <m:ctrlPr>
                            <a:rPr lang="fr-FR" sz="23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funcPr>
                        <m:fName>
                          <m:r>
                            <a:rPr lang="fr-FR" sz="2300" b="1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  <m:t>[</m:t>
                          </m:r>
                          <m:r>
                            <a:rPr lang="fr-FR" sz="2300" b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𝐜𝐨</m:t>
                          </m:r>
                          <m:r>
                            <a:rPr lang="fr-FR" sz="23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fName>
                        <m:e>
                          <m:d>
                            <m:dPr>
                              <m:ctrlPr>
                                <a:rPr lang="fr-FR" sz="23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fr-FR" sz="2300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fr-FR" sz="2300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𝝎</m:t>
                              </m:r>
                              <m:r>
                                <a:rPr lang="fr-FR" sz="2300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𝒕</m:t>
                              </m:r>
                              <m:r>
                                <a:rPr lang="fr-FR" sz="2300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fr-FR" sz="23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  <a:cs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2300" b="1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𝝓</m:t>
                                  </m:r>
                                </m:e>
                                <m:sub>
                                  <m:r>
                                    <a:rPr lang="fr-FR" sz="2300" b="1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fr-FR" sz="2300" b="1" i="1" dirty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fr-FR" sz="2300" b="1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funcPr>
                        <m:fName>
                          <m:r>
                            <a:rPr lang="fr-FR" sz="2300" b="1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fr-FR" sz="2300" b="1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fr-FR" sz="2300" b="1" i="1">
                                  <a:solidFill>
                                    <a:schemeClr val="accent3"/>
                                  </a:solidFill>
                                  <a:latin typeface="Cambria Math"/>
                                  <a:ea typeface="Cambria Math"/>
                                </a:rPr>
                                <m:t>𝜮𝝎</m:t>
                              </m:r>
                              <m:r>
                                <a:rPr lang="fr-FR" sz="2300" b="1" i="1">
                                  <a:solidFill>
                                    <a:schemeClr val="accent3"/>
                                  </a:solidFill>
                                  <a:latin typeface="Cambria Math"/>
                                  <a:ea typeface="Cambria Math"/>
                                </a:rPr>
                                <m:t>𝒕</m:t>
                              </m:r>
                              <m:r>
                                <a:rPr lang="fr-FR" sz="2300" b="1" i="1">
                                  <a:solidFill>
                                    <a:schemeClr val="accent3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fr-FR" sz="2300" b="1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  <a:cs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2300" b="1" i="1">
                                      <a:solidFill>
                                        <a:schemeClr val="accent3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𝝓</m:t>
                                  </m:r>
                                </m:e>
                                <m:sub>
                                  <m:r>
                                    <a:rPr lang="fr-FR" sz="2300" b="1" i="1">
                                      <a:solidFill>
                                        <a:schemeClr val="accent3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sub>
                              </m:sSub>
                            </m:e>
                          </m:d>
                          <m:r>
                            <a:rPr lang="fr-FR" sz="2300" b="1" i="1">
                              <a:latin typeface="Cambria Math" panose="02040503050406030204" pitchFamily="18" charset="0"/>
                              <a:ea typeface="Cambria Math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fr-FR" sz="2300" b="1" i="1" dirty="0">
                  <a:latin typeface="Cambria Math" panose="02040503050406030204" pitchFamily="18" charset="0"/>
                  <a:ea typeface="Cambria Math"/>
                </a:endParaRP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300" b="1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sSubSup>
                        <m:sSubSupPr>
                          <m:ctrlPr>
                            <a:rPr lang="fr-FR" sz="2300" b="1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sSubSupPr>
                        <m:e>
                          <m:r>
                            <a:rPr lang="fr-FR" sz="2300" b="1" i="1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𝑿</m:t>
                          </m:r>
                        </m:e>
                        <m:sub>
                          <m:r>
                            <a:rPr lang="fr-FR" sz="2300" b="1" i="1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𝑫𝑴</m:t>
                          </m:r>
                        </m:sub>
                        <m:sup>
                          <m:r>
                            <a:rPr lang="fr-FR" sz="2300" b="1" i="1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bSup>
                      <m:func>
                        <m:funcPr>
                          <m:ctrlPr>
                            <a:rPr lang="fr-FR" sz="2300" b="1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funcPr>
                        <m:fName>
                          <m:r>
                            <a:rPr lang="fr-FR" sz="2300" b="1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𝐜𝐨𝐬</m:t>
                          </m:r>
                        </m:fName>
                        <m:e>
                          <m:r>
                            <a:rPr lang="fr-FR" sz="2300" b="1" i="1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fr-FR" sz="2300" b="1" i="1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𝟐</m:t>
                          </m:r>
                          <m:sSub>
                            <m:sSubPr>
                              <m:ctrlPr>
                                <a:rPr lang="fr-FR" sz="2300" b="1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sSubPr>
                            <m:e>
                              <m:r>
                                <a:rPr lang="fr-FR" sz="2300" b="1" i="1">
                                  <a:solidFill>
                                    <a:schemeClr val="accent3"/>
                                  </a:solidFill>
                                  <a:latin typeface="Cambria Math"/>
                                  <a:ea typeface="Cambria Math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fr-FR" sz="2300" b="1" i="1">
                                  <a:solidFill>
                                    <a:schemeClr val="accent3"/>
                                  </a:solidFill>
                                  <a:latin typeface="Cambria Math"/>
                                </a:rPr>
                                <m:t>𝑫𝑴</m:t>
                              </m:r>
                            </m:sub>
                          </m:sSub>
                          <m:r>
                            <a:rPr lang="fr-FR" sz="2300" b="1" i="1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𝒕</m:t>
                          </m:r>
                          <m:r>
                            <a:rPr lang="fr-FR" sz="2300" b="1" i="1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  <m:r>
                        <a:rPr lang="fr-FR" sz="2300" b="1" i="1">
                          <a:solidFill>
                            <a:schemeClr val="accent3"/>
                          </a:solidFill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fr-FR" sz="2300" b="1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sSubSupPr>
                        <m:e>
                          <m:r>
                            <a:rPr lang="fr-FR" sz="2300" b="1" i="1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𝑿</m:t>
                          </m:r>
                        </m:e>
                        <m:sub>
                          <m:r>
                            <a:rPr lang="fr-FR" sz="2300" b="1" i="1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𝒂</m:t>
                          </m:r>
                        </m:sub>
                        <m:sup>
                          <m:r>
                            <a:rPr lang="fr-FR" sz="2300" b="1" i="1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bSup>
                      <m:func>
                        <m:funcPr>
                          <m:ctrlPr>
                            <a:rPr lang="fr-FR" sz="2300" b="1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funcPr>
                        <m:fName>
                          <m:r>
                            <a:rPr lang="fr-FR" sz="2300" b="1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𝐜𝐨𝐬</m:t>
                          </m:r>
                        </m:fName>
                        <m:e>
                          <m:r>
                            <a:rPr lang="fr-FR" sz="2300" b="1" i="1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fr-FR" sz="2300" b="1" i="1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𝟐</m:t>
                          </m:r>
                          <m:sSub>
                            <m:sSubPr>
                              <m:ctrlPr>
                                <a:rPr lang="fr-FR" sz="2300" b="1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sSubPr>
                            <m:e>
                              <m:r>
                                <a:rPr lang="fr-FR" sz="2300" b="1" i="1">
                                  <a:solidFill>
                                    <a:schemeClr val="accent3"/>
                                  </a:solidFill>
                                  <a:latin typeface="Cambria Math"/>
                                  <a:ea typeface="Cambria Math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fr-FR" sz="2300" b="1" i="1">
                                  <a:solidFill>
                                    <a:schemeClr val="accent3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sub>
                          </m:sSub>
                          <m:r>
                            <a:rPr lang="fr-FR" sz="2300" b="1" i="1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𝒕</m:t>
                          </m:r>
                          <m:r>
                            <a:rPr lang="fr-FR" sz="2300" b="1" i="1">
                              <a:solidFill>
                                <a:schemeClr val="accent3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2300" b="1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sSubPr>
                            <m:e>
                              <m:r>
                                <a:rPr lang="fr-FR" sz="2300" b="1" i="1">
                                  <a:solidFill>
                                    <a:schemeClr val="accent3"/>
                                  </a:solidFill>
                                  <a:latin typeface="Cambria Math"/>
                                  <a:ea typeface="Cambria Math"/>
                                </a:rPr>
                                <m:t>𝝓</m:t>
                              </m:r>
                            </m:e>
                            <m:sub>
                              <m:r>
                                <a:rPr lang="fr-FR" sz="2300" b="1" i="1">
                                  <a:solidFill>
                                    <a:schemeClr val="accent3"/>
                                  </a:solidFill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sub>
                          </m:sSub>
                          <m:r>
                            <a:rPr lang="fr-FR" sz="2300" b="1" i="1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3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EDA4ACCC-B477-4E7A-447E-8269239810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-415862" y="3993529"/>
                <a:ext cx="7633999" cy="864789"/>
              </a:xfrm>
              <a:prstGeom prst="rect">
                <a:avLst/>
              </a:prstGeom>
              <a:blipFill>
                <a:blip r:embed="rId16"/>
                <a:stretch>
                  <a:fillRect b="-72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ZoneTexte 20">
            <a:extLst>
              <a:ext uri="{FF2B5EF4-FFF2-40B4-BE49-F238E27FC236}">
                <a16:creationId xmlns:a16="http://schemas.microsoft.com/office/drawing/2014/main" id="{939775EA-D9F9-85E2-0C1D-5D70A77281A3}"/>
              </a:ext>
            </a:extLst>
          </p:cNvPr>
          <p:cNvSpPr txBox="1"/>
          <p:nvPr>
            <p:custDataLst>
              <p:tags r:id="rId4"/>
            </p:custDataLst>
          </p:nvPr>
        </p:nvSpPr>
        <p:spPr bwMode="auto">
          <a:xfrm>
            <a:off x="1393988" y="4865856"/>
            <a:ext cx="5185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3"/>
                </a:solidFill>
              </a:rPr>
              <a:t>Oscillating too fast and/or amplitude too small</a:t>
            </a:r>
            <a:endParaRPr sz="2000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A205398-7189-9186-AB7A-46D1497B2BDA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auto">
          <a:xfrm>
            <a:off x="3684749" y="3714473"/>
            <a:ext cx="5566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B050"/>
                </a:solidFill>
              </a:rPr>
              <a:t>✓</a:t>
            </a:r>
            <a:endParaRPr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D3C4DF26-01D3-2BE8-38ED-B3E3AAFD0E40}"/>
                  </a:ext>
                </a:extLst>
              </p:cNvPr>
              <p:cNvSpPr txBox="1"/>
              <p:nvPr>
                <p:custDataLst>
                  <p:tags r:id="rId6"/>
                </p:custDataLst>
              </p:nvPr>
            </p:nvSpPr>
            <p:spPr bwMode="auto">
              <a:xfrm>
                <a:off x="925101" y="3590126"/>
                <a:ext cx="1574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fr-FR" sz="1600" b="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fr-FR" sz="1600" b="0" i="1">
                          <a:solidFill>
                            <a:srgbClr val="00B050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fr-FR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a:rPr lang="fr-FR" sz="1600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fr-FR" sz="16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𝐷𝑀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D3C4DF26-01D3-2BE8-38ED-B3E3AAFD0E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925101" y="3590126"/>
                <a:ext cx="1574800" cy="33855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onnecteur en arc 23">
            <a:extLst>
              <a:ext uri="{FF2B5EF4-FFF2-40B4-BE49-F238E27FC236}">
                <a16:creationId xmlns:a16="http://schemas.microsoft.com/office/drawing/2014/main" id="{D70B860C-62AD-58DA-7E82-2C8E7B05A5B2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 bwMode="auto">
          <a:xfrm>
            <a:off x="2256612" y="3806296"/>
            <a:ext cx="853794" cy="244768"/>
          </a:xfrm>
          <a:prstGeom prst="curvedConnector3">
            <a:avLst>
              <a:gd name="adj1" fmla="val 104489"/>
            </a:avLst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81571360-AC75-ECA4-4E41-EB323C8F1D54}"/>
              </a:ext>
            </a:extLst>
          </p:cNvPr>
          <p:cNvSpPr txBox="1"/>
          <p:nvPr>
            <p:custDataLst>
              <p:tags r:id="rId8"/>
            </p:custDataLst>
          </p:nvPr>
        </p:nvSpPr>
        <p:spPr bwMode="auto">
          <a:xfrm>
            <a:off x="0" y="1070747"/>
            <a:ext cx="10181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  <a:defRPr/>
            </a:pPr>
            <a:r>
              <a:rPr lang="fr-FR" sz="2400" dirty="0" err="1"/>
              <a:t>We</a:t>
            </a:r>
            <a:r>
              <a:rPr lang="fr-FR" sz="2400" dirty="0"/>
              <a:t> </a:t>
            </a:r>
            <a:r>
              <a:rPr lang="fr-FR" sz="2400" dirty="0" err="1"/>
              <a:t>work</a:t>
            </a:r>
            <a:r>
              <a:rPr lang="fr-FR" sz="2400" dirty="0"/>
              <a:t> in 1D </a:t>
            </a:r>
            <a:r>
              <a:rPr lang="fr-FR" sz="2400" dirty="0" err="1"/>
              <a:t>with</a:t>
            </a:r>
            <a:r>
              <a:rPr lang="fr-FR" sz="2400" dirty="0"/>
              <a:t> a </a:t>
            </a:r>
            <a:r>
              <a:rPr lang="fr-FR" sz="2400" dirty="0" err="1"/>
              <a:t>microwave</a:t>
            </a:r>
            <a:r>
              <a:rPr lang="fr-FR" sz="2400" dirty="0"/>
              <a:t> </a:t>
            </a:r>
            <a:r>
              <a:rPr lang="fr-FR" sz="2400" dirty="0" err="1"/>
              <a:t>cavity</a:t>
            </a:r>
            <a:r>
              <a:rPr lang="fr-FR" sz="2400" dirty="0"/>
              <a:t>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3E98551-8670-F449-53AF-30C8098B07D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 bwMode="auto">
          <a:xfrm>
            <a:off x="4564876" y="975632"/>
            <a:ext cx="4935654" cy="1807086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8C990E1F-C374-6348-757C-80B5EBED24BB}"/>
              </a:ext>
            </a:extLst>
          </p:cNvPr>
          <p:cNvSpPr txBox="1"/>
          <p:nvPr/>
        </p:nvSpPr>
        <p:spPr>
          <a:xfrm>
            <a:off x="291665" y="3200561"/>
            <a:ext cx="61889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…and </a:t>
            </a:r>
            <a:r>
              <a:rPr lang="en-US" sz="2400" dirty="0">
                <a:solidFill>
                  <a:schemeClr val="tx1"/>
                </a:solidFill>
              </a:rPr>
              <a:t>look at the total E field squared </a:t>
            </a:r>
            <a:endParaRPr lang="en-US" sz="2400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71DA075-9D40-4C6A-7E69-CD0151070E94}"/>
              </a:ext>
            </a:extLst>
          </p:cNvPr>
          <p:cNvSpPr txBox="1"/>
          <p:nvPr/>
        </p:nvSpPr>
        <p:spPr>
          <a:xfrm>
            <a:off x="9128398" y="4419842"/>
            <a:ext cx="28663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rgbClr val="00B0F0"/>
                </a:solidFill>
              </a:rPr>
              <a:t>JG et al. PRD </a:t>
            </a:r>
            <a:r>
              <a:rPr lang="en-US" sz="1400" b="1" i="1" dirty="0">
                <a:solidFill>
                  <a:srgbClr val="00B0F0"/>
                </a:solidFill>
              </a:rPr>
              <a:t>108 </a:t>
            </a:r>
            <a:r>
              <a:rPr lang="en-US" sz="1400" i="1" dirty="0">
                <a:solidFill>
                  <a:srgbClr val="00B0F0"/>
                </a:solidFill>
              </a:rPr>
              <a:t>035042</a:t>
            </a:r>
            <a:r>
              <a:rPr lang="en-US" sz="1400" b="1" i="1" dirty="0">
                <a:solidFill>
                  <a:srgbClr val="00B0F0"/>
                </a:solidFill>
              </a:rPr>
              <a:t> </a:t>
            </a:r>
            <a:r>
              <a:rPr lang="en-US" sz="1400" i="1" dirty="0">
                <a:solidFill>
                  <a:srgbClr val="00B0F0"/>
                </a:solidFill>
              </a:rPr>
              <a:t>(2023)</a:t>
            </a:r>
            <a:endParaRPr lang="en-US" sz="1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91153DC7-19FC-CBD7-A71C-CBF942A1B6E8}"/>
                  </a:ext>
                </a:extLst>
              </p:cNvPr>
              <p:cNvSpPr txBox="1"/>
              <p:nvPr/>
            </p:nvSpPr>
            <p:spPr>
              <a:xfrm>
                <a:off x="-1" y="5429346"/>
                <a:ext cx="10281425" cy="12450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2400" b="1" dirty="0">
                    <a:sym typeface="Wingdings" pitchFamily="2" charset="2"/>
                  </a:rPr>
                  <a:t> Slowly oscillating s</a:t>
                </a:r>
                <a:r>
                  <a:rPr lang="en-US" sz="2400" b="1" dirty="0"/>
                  <a:t>ignal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∝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𝝌</m:t>
                    </m:r>
                  </m:oMath>
                </a14:m>
                <a:br>
                  <a:rPr lang="en-US" sz="2400" b="1" dirty="0"/>
                </a:br>
                <a:r>
                  <a:rPr lang="en-US" sz="2400" b="1" dirty="0">
                    <a:sym typeface="Wingdings" pitchFamily="2" charset="2"/>
                  </a:rPr>
                  <a:t></a:t>
                </a:r>
                <a:r>
                  <a:rPr lang="en-US" sz="2400" b="1" dirty="0"/>
                  <a:t> We are sensitive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/>
                          </a:rPr>
                          <m:t>𝝎</m:t>
                        </m:r>
                      </m:e>
                      <m:sub>
                        <m:r>
                          <a:rPr lang="fr-FR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𝑫𝑴</m:t>
                        </m:r>
                      </m:sub>
                    </m:sSub>
                  </m:oMath>
                </a14:m>
                <a:r>
                  <a:rPr lang="en-US" sz="2400" b="1" dirty="0"/>
                  <a:t> such that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𝝎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&lt;</m:t>
                    </m:r>
                    <m:sSub>
                      <m:sSubPr>
                        <m:ctrlPr>
                          <a:rPr lang="ar-AE" sz="2400" b="1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ar-AE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/>
                          </a:rPr>
                          <m:t>𝝅</m:t>
                        </m:r>
                        <m:r>
                          <a:rPr lang="ar-AE" sz="2400" b="1" i="1">
                            <a:latin typeface="Cambria Math"/>
                            <a:ea typeface="Cambria Math"/>
                          </a:rPr>
                          <m:t>𝒇</m:t>
                        </m:r>
                      </m:e>
                      <m:sub>
                        <m:r>
                          <a:rPr lang="ar-AE" sz="2400" b="1" i="1">
                            <a:latin typeface="Cambria Math"/>
                            <a:ea typeface="Cambria Math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  <a:p>
                <a:pPr marL="285750" indent="-285750">
                  <a:buFont typeface="Wingdings"/>
                  <a:buChar char="à"/>
                  <a:defRPr/>
                </a:pPr>
                <a:r>
                  <a:rPr lang="en-US" sz="2400" b="1" dirty="0"/>
                  <a:t> We use the applied field to </a:t>
                </a:r>
                <a:r>
                  <a:rPr lang="fr-FR" sz="2400" b="1" dirty="0" err="1"/>
                  <a:t>amplify</a:t>
                </a:r>
                <a:r>
                  <a:rPr lang="fr-FR" sz="2400" b="1" dirty="0"/>
                  <a:t> the </a:t>
                </a:r>
                <a:r>
                  <a:rPr lang="fr-FR" sz="2400" b="1" dirty="0" err="1"/>
                  <a:t>weak</a:t>
                </a:r>
                <a:r>
                  <a:rPr lang="fr-FR" sz="2400" b="1" dirty="0"/>
                  <a:t> DM </a:t>
                </a:r>
                <a:r>
                  <a:rPr lang="fr-FR" sz="2400" b="1" dirty="0" err="1"/>
                  <a:t>field</a:t>
                </a:r>
                <a:r>
                  <a:rPr lang="fr-FR" sz="2400" b="1" dirty="0"/>
                  <a:t> (</a:t>
                </a:r>
                <a:r>
                  <a:rPr lang="fr-FR" sz="2400" b="1" dirty="0" err="1"/>
                  <a:t>through</a:t>
                </a:r>
                <a:r>
                  <a:rPr lang="fr-FR" sz="24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400" b="1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ar-AE" sz="2400" b="1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accPr>
                          <m:e>
                            <m:r>
                              <a:rPr lang="ar-AE" sz="2400" b="1" i="1">
                                <a:latin typeface="Cambria Math"/>
                              </a:rPr>
                              <m:t>𝑿</m:t>
                            </m:r>
                          </m:e>
                        </m:acc>
                      </m:e>
                      <m:sub>
                        <m:r>
                          <a:rPr lang="ar-AE" sz="2400" b="1" i="1">
                            <a:latin typeface="Cambria Math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en-US" sz="2400" b="1" dirty="0"/>
                  <a:t>)</a:t>
                </a:r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91153DC7-19FC-CBD7-A71C-CBF942A1B6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5429346"/>
                <a:ext cx="10281425" cy="1245084"/>
              </a:xfrm>
              <a:prstGeom prst="rect">
                <a:avLst/>
              </a:prstGeom>
              <a:blipFill>
                <a:blip r:embed="rId20"/>
                <a:stretch>
                  <a:fillRect l="-988" t="-4040" b="-10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E7687BB4-6789-922E-3BCD-2467749305FE}"/>
                  </a:ext>
                </a:extLst>
              </p:cNvPr>
              <p:cNvSpPr txBox="1"/>
              <p:nvPr/>
            </p:nvSpPr>
            <p:spPr>
              <a:xfrm>
                <a:off x="925101" y="1787835"/>
                <a:ext cx="4367248" cy="3942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a:rPr lang="fr-FR" sz="1800" b="0" i="1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𝑋</m:t>
                          </m:r>
                        </m:e>
                        <m:sub>
                          <m:r>
                            <a:rPr lang="fr-FR" sz="1800" b="0" i="1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𝐷𝑀</m:t>
                          </m:r>
                          <m:r>
                            <a:rPr lang="fr-FR" sz="1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,||</m:t>
                          </m:r>
                        </m:sub>
                      </m:sSub>
                      <m:r>
                        <a:rPr lang="fr-FR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ar-AE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𝜒</m:t>
                      </m:r>
                      <m:rad>
                        <m:radPr>
                          <m:degHide m:val="on"/>
                          <m:ctrlPr>
                            <a:rPr lang="fr-FR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fr-FR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𝐷𝑀</m:t>
                              </m:r>
                            </m:sub>
                          </m:sSub>
                        </m:e>
                      </m:rad>
                      <m:func>
                        <m:funcPr>
                          <m:ctrlPr>
                            <a:rPr lang="fr-FR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fr-FR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fr-FR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𝐷𝑀</m:t>
                                  </m:r>
                                </m:sub>
                              </m:sSub>
                              <m:r>
                                <a:rPr lang="fr-FR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E7687BB4-6789-922E-3BCD-2467749305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101" y="1787835"/>
                <a:ext cx="4367248" cy="394210"/>
              </a:xfrm>
              <a:prstGeom prst="rect">
                <a:avLst/>
              </a:prstGeom>
              <a:blipFill>
                <a:blip r:embed="rId21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>
            <a:extLst>
              <a:ext uri="{FF2B5EF4-FFF2-40B4-BE49-F238E27FC236}">
                <a16:creationId xmlns:a16="http://schemas.microsoft.com/office/drawing/2014/main" id="{EB5E763D-1DFB-6ABF-E0C8-85E8C6D3255A}"/>
              </a:ext>
            </a:extLst>
          </p:cNvPr>
          <p:cNvSpPr txBox="1"/>
          <p:nvPr>
            <p:custDataLst>
              <p:tags r:id="rId9"/>
            </p:custDataLst>
          </p:nvPr>
        </p:nvSpPr>
        <p:spPr bwMode="auto">
          <a:xfrm>
            <a:off x="11742753" y="647860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30356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 bwMode="auto">
              <a:xfrm>
                <a:off x="61426" y="1218313"/>
                <a:ext cx="12360696" cy="1937516"/>
              </a:xfrm>
            </p:spPr>
            <p:txBody>
              <a:bodyPr vertOverflow="overflow" horzOverflow="overflow" vert="horz" wrap="square" lIns="91440" tIns="45720" rIns="91440" bIns="45720" numCol="1" spcCol="0" rtlCol="0" fromWordArt="0" anchor="t" anchorCtr="0" forceAA="0" compatLnSpc="0">
                <a:normAutofit/>
              </a:bodyPr>
              <a:lstStyle/>
              <a:p>
                <a:pPr marL="0" indent="0">
                  <a:buNone/>
                  <a:defRPr/>
                </a:pPr>
                <a:r>
                  <a:rPr lang="fr-FR" sz="2400" dirty="0">
                    <a:ea typeface="Cambria Math"/>
                  </a:rPr>
                  <a:t>Best </a:t>
                </a:r>
                <a:r>
                  <a:rPr lang="fr-FR" sz="2400" dirty="0" err="1">
                    <a:ea typeface="Cambria Math"/>
                  </a:rPr>
                  <a:t>way</a:t>
                </a:r>
                <a:r>
                  <a:rPr lang="fr-FR" sz="2400" dirty="0">
                    <a:ea typeface="Cambria Math"/>
                  </a:rPr>
                  <a:t> of </a:t>
                </a:r>
                <a:r>
                  <a:rPr lang="fr-FR" sz="2400" dirty="0" err="1">
                    <a:ea typeface="Cambria Math"/>
                  </a:rPr>
                  <a:t>measuring</a:t>
                </a:r>
                <a:r>
                  <a:rPr lang="fr-FR" sz="2400" dirty="0">
                    <a:ea typeface="Cambria Math"/>
                  </a:rPr>
                  <a:t> the square of the </a:t>
                </a:r>
                <a:r>
                  <a:rPr lang="fr-FR" sz="2400" dirty="0" err="1">
                    <a:ea typeface="Cambria Math"/>
                  </a:rPr>
                  <a:t>electric</a:t>
                </a:r>
                <a:r>
                  <a:rPr lang="fr-FR" sz="2400" dirty="0">
                    <a:ea typeface="Cambria Math"/>
                  </a:rPr>
                  <a:t> </a:t>
                </a:r>
                <a:r>
                  <a:rPr lang="fr-FR" sz="2400" dirty="0" err="1">
                    <a:ea typeface="Cambria Math"/>
                  </a:rPr>
                  <a:t>field</a:t>
                </a:r>
                <a:r>
                  <a:rPr lang="fr-FR" sz="2400" dirty="0">
                    <a:ea typeface="Cambria Math"/>
                  </a:rPr>
                  <a:t> </a:t>
                </a:r>
                <a:r>
                  <a:rPr lang="fr-FR" sz="2400" dirty="0" err="1">
                    <a:ea typeface="Cambria Math"/>
                  </a:rPr>
                  <a:t>strength</a:t>
                </a:r>
                <a:r>
                  <a:rPr lang="fr-FR" sz="2400" dirty="0">
                    <a:ea typeface="Cambria Math"/>
                  </a:rPr>
                  <a:t> </a:t>
                </a:r>
                <a:r>
                  <a:rPr lang="fr-FR" sz="2400" dirty="0" err="1">
                    <a:ea typeface="Cambria Math"/>
                  </a:rPr>
                  <a:t>is</a:t>
                </a:r>
                <a:r>
                  <a:rPr lang="fr-FR" sz="2400" dirty="0">
                    <a:ea typeface="Cambria Math"/>
                  </a:rPr>
                  <a:t> </a:t>
                </a:r>
                <a:r>
                  <a:rPr lang="fr-FR" sz="2400" dirty="0" err="1">
                    <a:ea typeface="Cambria Math"/>
                  </a:rPr>
                  <a:t>through</a:t>
                </a:r>
                <a:r>
                  <a:rPr lang="fr-FR" sz="2400" dirty="0">
                    <a:ea typeface="Cambria Math"/>
                  </a:rPr>
                  <a:t> </a:t>
                </a:r>
                <a:r>
                  <a:rPr lang="fr-FR" sz="2400" dirty="0" err="1">
                    <a:ea typeface="Cambria Math"/>
                  </a:rPr>
                  <a:t>quadratic</a:t>
                </a:r>
                <a:r>
                  <a:rPr lang="fr-FR" sz="2400" dirty="0">
                    <a:ea typeface="Cambria Math"/>
                  </a:rPr>
                  <a:t> </a:t>
                </a:r>
                <a:r>
                  <a:rPr lang="fr-FR" sz="2400" b="1" dirty="0">
                    <a:ea typeface="Cambria Math"/>
                  </a:rPr>
                  <a:t>Stark </a:t>
                </a:r>
                <a:r>
                  <a:rPr lang="fr-FR" sz="2400" b="1" dirty="0" err="1">
                    <a:ea typeface="Cambria Math"/>
                  </a:rPr>
                  <a:t>effect</a:t>
                </a:r>
                <a:endParaRPr lang="fr-FR" sz="2400" b="1" dirty="0">
                  <a:ea typeface="Cambria Math"/>
                </a:endParaRP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>
                          <a:latin typeface="Cambria Math"/>
                          <a:ea typeface="Cambria Math"/>
                        </a:rPr>
                        <m:t>𝜟𝝂</m:t>
                      </m:r>
                      <m:r>
                        <a:rPr lang="fr-FR" sz="2400" b="1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ar-AE" sz="2400" b="1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fPr>
                        <m:num>
                          <m:r>
                            <a:rPr lang="ar-AE" sz="2400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ar-AE" sz="2400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ar-AE" sz="2400" b="1" i="1">
                              <a:latin typeface="Cambria Math"/>
                              <a:ea typeface="Cambria Math"/>
                            </a:rPr>
                            <m:t>𝒉</m:t>
                          </m:r>
                        </m:den>
                      </m:f>
                      <m:r>
                        <a:rPr lang="ar-AE" sz="2400" b="1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ar-AE" sz="2400" b="1" i="1">
                          <a:latin typeface="Cambria Math"/>
                          <a:ea typeface="Cambria Math"/>
                        </a:rPr>
                        <m:t>𝜶</m:t>
                      </m:r>
                      <m:sSup>
                        <m:sSupPr>
                          <m:ctrlPr>
                            <a:rPr lang="ar-AE" sz="2400" b="1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ar-AE" sz="2400" b="1" i="1"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dPr>
                            <m:e>
                              <m:r>
                                <a:rPr lang="ar-AE" sz="2400" b="1" i="1">
                                  <a:latin typeface="Cambria Math"/>
                                  <a:ea typeface="Cambria Math"/>
                                </a:rPr>
                                <m:t>𝑬</m:t>
                              </m:r>
                            </m:e>
                          </m:d>
                        </m:e>
                        <m:sup>
                          <m:r>
                            <a:rPr lang="ar-AE" sz="2400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ar-AE" sz="2400" dirty="0"/>
              </a:p>
              <a:p>
                <a:pPr>
                  <a:spcBef>
                    <a:spcPts val="1600"/>
                  </a:spcBef>
                  <a:spcAft>
                    <a:spcPts val="1200"/>
                  </a:spcAft>
                  <a:buFont typeface="Wingdings"/>
                  <a:buChar char="à"/>
                  <a:defRPr/>
                </a:pPr>
                <a:r>
                  <a:rPr lang="fr-FR" sz="2400" dirty="0" err="1"/>
                  <a:t>Measurement</a:t>
                </a:r>
                <a:r>
                  <a:rPr lang="fr-FR" sz="2400" dirty="0"/>
                  <a:t> of transition </a:t>
                </a:r>
                <a:r>
                  <a:rPr lang="fr-FR" sz="2400" dirty="0" err="1"/>
                  <a:t>frequency</a:t>
                </a:r>
                <a:r>
                  <a:rPr lang="fr-FR" sz="2400" dirty="0"/>
                  <a:t> of an </a:t>
                </a:r>
                <a:r>
                  <a:rPr lang="fr-FR" sz="2400" dirty="0" err="1"/>
                  <a:t>atom</a:t>
                </a:r>
                <a:r>
                  <a:rPr lang="fr-FR" sz="2400" dirty="0"/>
                  <a:t> and look for 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/>
                        <a:ea typeface="Cambria Math"/>
                      </a:rPr>
                      <m:t>𝜈</m:t>
                    </m:r>
                    <m:d>
                      <m:dPr>
                        <m:ctrlPr>
                          <a:rPr lang="ar-AE" sz="2400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sz="2400" b="0" i="1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  <m:r>
                      <a:rPr lang="ar-AE" sz="2400" b="0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ar-AE" sz="2400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ar-AE" sz="2400" b="0" i="1">
                            <a:latin typeface="Cambria Math"/>
                            <a:ea typeface="Cambria Math"/>
                          </a:rPr>
                          <m:t>𝜈</m:t>
                        </m:r>
                      </m:e>
                      <m:sub>
                        <m:r>
                          <a:rPr lang="ar-AE" sz="2400" b="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ar-AE" sz="2400" b="0" i="1">
                        <a:latin typeface="Cambria Math"/>
                        <a:ea typeface="Cambria Math"/>
                      </a:rPr>
                      <m:t>+</m:t>
                    </m:r>
                    <m:r>
                      <a:rPr lang="el-GR" sz="2400" b="1" i="1">
                        <a:latin typeface="Cambria Math"/>
                        <a:ea typeface="Cambria Math"/>
                      </a:rPr>
                      <m:t>𝜟𝝂</m:t>
                    </m:r>
                    <m:func>
                      <m:funcPr>
                        <m:ctrlPr>
                          <a:rPr lang="ar-AE" sz="2400" b="1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funcPr>
                      <m:fName>
                        <m:r>
                          <a:rPr lang="fr-FR" sz="2400" b="1" i="0">
                            <a:latin typeface="Cambria Math"/>
                            <a:ea typeface="Cambria Math"/>
                          </a:rPr>
                          <m:t>𝐜𝐨𝐬</m:t>
                        </m:r>
                      </m:fName>
                      <m:e>
                        <m:r>
                          <a:rPr lang="ar-AE" sz="2400" b="1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l-GR" sz="2400" b="1" i="1">
                            <a:latin typeface="Cambria Math"/>
                            <a:ea typeface="Cambria Math"/>
                          </a:rPr>
                          <m:t>𝜟𝝎</m:t>
                        </m:r>
                        <m:r>
                          <a:rPr lang="el-GR" sz="2400" b="1" i="1">
                            <a:latin typeface="Cambria Math"/>
                            <a:ea typeface="Cambria Math"/>
                          </a:rPr>
                          <m:t>𝒕</m:t>
                        </m:r>
                        <m:r>
                          <a:rPr lang="el-GR" sz="2400" b="1" i="1"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ar-AE" sz="2400" b="1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sSubPr>
                          <m:e>
                            <m:r>
                              <a:rPr lang="ar-AE" sz="2400" b="1" i="1">
                                <a:latin typeface="Cambria Math"/>
                                <a:ea typeface="Cambria Math"/>
                              </a:rPr>
                              <m:t>𝝓</m:t>
                            </m:r>
                          </m:e>
                          <m:sub>
                            <m:r>
                              <a:rPr lang="ar-AE" sz="2400" b="1" i="1">
                                <a:latin typeface="Cambria Math"/>
                                <a:ea typeface="Cambria Math"/>
                              </a:rPr>
                              <m:t>𝒂</m:t>
                            </m:r>
                          </m:sub>
                        </m:sSub>
                        <m:r>
                          <a:rPr lang="ar-AE" sz="2400" b="1" i="1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ar-AE" sz="2400" b="1" dirty="0"/>
              </a:p>
              <a:p>
                <a:pPr marL="0" indent="0">
                  <a:buNone/>
                  <a:defRPr/>
                </a:pPr>
                <a:endParaRPr lang="fr-FR" sz="2400" dirty="0"/>
              </a:p>
              <a:p>
                <a:pPr marL="0" indent="0">
                  <a:buNone/>
                  <a:defRPr/>
                </a:pPr>
                <a:endParaRPr lang="fr-FR" sz="2400" dirty="0"/>
              </a:p>
              <a:p>
                <a:pPr marL="0" indent="0">
                  <a:buNone/>
                  <a:defRPr/>
                </a:pPr>
                <a:endParaRPr lang="fr-FR" sz="2400" dirty="0"/>
              </a:p>
              <a:p>
                <a:pPr marL="0" indent="0">
                  <a:buNone/>
                  <a:defRPr/>
                </a:pPr>
                <a:endParaRPr lang="fr-FR" sz="2400" dirty="0"/>
              </a:p>
              <a:p>
                <a:pPr marL="0" indent="0">
                  <a:buNone/>
                  <a:defRPr/>
                </a:pPr>
                <a:endParaRPr lang="fr-FR" sz="2400" dirty="0"/>
              </a:p>
              <a:p>
                <a:pPr marL="0" indent="0">
                  <a:spcBef>
                    <a:spcPts val="0"/>
                  </a:spcBef>
                  <a:buNone/>
                  <a:defRPr/>
                </a:pPr>
                <a:endParaRPr lang="ar-AE" sz="24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61426" y="1218313"/>
                <a:ext cx="12360696" cy="1937516"/>
              </a:xfrm>
              <a:blipFill>
                <a:blip r:embed="rId3"/>
                <a:stretch>
                  <a:fillRect l="-718" t="-4575" r="-615" b="-131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32958" y="-65457"/>
            <a:ext cx="12126083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fr-FR" b="1" u="sng" dirty="0"/>
              <a:t>The </a:t>
            </a:r>
            <a:r>
              <a:rPr lang="fr-FR" b="1" u="sng" dirty="0" err="1"/>
              <a:t>experiment</a:t>
            </a:r>
            <a:r>
              <a:rPr lang="fr-FR" b="1" u="sng" dirty="0"/>
              <a:t> : </a:t>
            </a:r>
            <a:r>
              <a:rPr lang="fr-FR" b="1" u="sng" dirty="0" err="1"/>
              <a:t>Detection</a:t>
            </a:r>
            <a:r>
              <a:rPr lang="fr-FR" b="1" u="sng" dirty="0"/>
              <a:t> </a:t>
            </a:r>
            <a:r>
              <a:rPr lang="fr-FR" b="1" u="sng" dirty="0" err="1"/>
              <a:t>using</a:t>
            </a:r>
            <a:r>
              <a:rPr lang="fr-FR" b="1" u="sng" dirty="0"/>
              <a:t> Rydberg </a:t>
            </a:r>
            <a:r>
              <a:rPr lang="fr-FR" b="1" u="sng" dirty="0" err="1"/>
              <a:t>atoms</a:t>
            </a:r>
            <a:endParaRPr lang="fr-FR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0FADA599-3EBF-CECE-F429-95CF62274724}"/>
                  </a:ext>
                </a:extLst>
              </p:cNvPr>
              <p:cNvSpPr txBox="1"/>
              <p:nvPr/>
            </p:nvSpPr>
            <p:spPr>
              <a:xfrm>
                <a:off x="6119421" y="4462975"/>
                <a:ext cx="4185271" cy="102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  <a:defRPr/>
                </a:pPr>
                <a:r>
                  <a:rPr lang="ar-AE" sz="2400" dirty="0">
                    <a:sym typeface="Wingdings" pitchFamily="2" charset="2"/>
                  </a:rPr>
                  <a:t></a:t>
                </a:r>
                <a:r>
                  <a:rPr lang="ar-AE" sz="2400" dirty="0"/>
                  <a:t> </a:t>
                </a:r>
                <a:r>
                  <a:rPr lang="fr-FR" sz="2400" b="1" u="sng" dirty="0" err="1"/>
                  <a:t>Better</a:t>
                </a:r>
                <a:r>
                  <a:rPr lang="fr-FR" sz="2400" b="1" u="sng" dirty="0"/>
                  <a:t> </a:t>
                </a:r>
                <a:r>
                  <a:rPr lang="fr-FR" sz="2400" b="1" u="sng" dirty="0" err="1"/>
                  <a:t>sensitivity</a:t>
                </a:r>
                <a:r>
                  <a:rPr lang="fr-FR" sz="2400" b="1" u="sng" dirty="0"/>
                  <a:t>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400" b="1" i="1" u="sng" smtClean="0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p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fr-FR" sz="2400" b="1" i="1" u="sng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dPr>
                          <m:e>
                            <m:r>
                              <a:rPr lang="fr-FR" sz="2400" b="1" i="1" u="sng">
                                <a:latin typeface="Cambria Math"/>
                                <a:ea typeface="Cambria Math"/>
                              </a:rPr>
                              <m:t>𝑬</m:t>
                            </m:r>
                          </m:e>
                        </m:d>
                      </m:e>
                      <m:sup>
                        <m:r>
                          <a:rPr lang="fr-FR" sz="2400" b="1" i="1" u="sng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fr-FR" sz="2400" u="sng" dirty="0"/>
              </a:p>
              <a:p>
                <a:pPr marL="0" indent="0">
                  <a:buNone/>
                  <a:defRPr/>
                </a:pPr>
                <a:endParaRPr lang="fr-FR" sz="1800" b="1" u="sng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0FADA599-3EBF-CECE-F429-95CF622747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9421" y="4462975"/>
                <a:ext cx="4185271" cy="1023998"/>
              </a:xfrm>
              <a:prstGeom prst="rect">
                <a:avLst/>
              </a:prstGeom>
              <a:blipFill>
                <a:blip r:embed="rId4"/>
                <a:stretch>
                  <a:fillRect l="-2115" t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ZoneTexte 10">
            <a:extLst>
              <a:ext uri="{FF2B5EF4-FFF2-40B4-BE49-F238E27FC236}">
                <a16:creationId xmlns:a16="http://schemas.microsoft.com/office/drawing/2014/main" id="{CBD5A765-EE3F-3972-BD31-E067BFB59FDE}"/>
              </a:ext>
            </a:extLst>
          </p:cNvPr>
          <p:cNvSpPr txBox="1"/>
          <p:nvPr/>
        </p:nvSpPr>
        <p:spPr bwMode="auto">
          <a:xfrm>
            <a:off x="11742753" y="647860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40C9D5C3-87B3-5E35-1158-6D16F12A4B28}"/>
                  </a:ext>
                </a:extLst>
              </p:cNvPr>
              <p:cNvSpPr txBox="1"/>
              <p:nvPr/>
            </p:nvSpPr>
            <p:spPr>
              <a:xfrm>
                <a:off x="6270729" y="2909006"/>
                <a:ext cx="5809035" cy="158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  <a:defRPr/>
                </a:pPr>
                <a:r>
                  <a:rPr lang="fr-FR" sz="2400" dirty="0"/>
                  <a:t>With </a:t>
                </a:r>
                <a:r>
                  <a:rPr lang="fr-FR" sz="2400" b="1" dirty="0"/>
                  <a:t>Rydberg </a:t>
                </a:r>
                <a:r>
                  <a:rPr lang="fr-FR" sz="2400" b="1" dirty="0" err="1"/>
                  <a:t>atoms</a:t>
                </a:r>
                <a:r>
                  <a:rPr lang="fr-FR" sz="2400" b="1" dirty="0"/>
                  <a:t> </a:t>
                </a:r>
                <a:r>
                  <a:rPr lang="fr-FR" sz="2400" dirty="0"/>
                  <a:t>: </a:t>
                </a:r>
              </a:p>
              <a:p>
                <a:pPr>
                  <a:buFontTx/>
                  <a:buChar char="-"/>
                  <a:defRPr/>
                </a:pPr>
                <a:r>
                  <a:rPr lang="fr-FR" sz="2400" dirty="0"/>
                  <a:t>High </a:t>
                </a:r>
                <a:r>
                  <a:rPr lang="fr-FR" sz="2400" dirty="0" err="1"/>
                  <a:t>accuracy</a:t>
                </a:r>
                <a:r>
                  <a:rPr lang="fr-FR" sz="2400" dirty="0"/>
                  <a:t> on </a:t>
                </a:r>
                <a14:m>
                  <m:oMath xmlns:m="http://schemas.openxmlformats.org/officeDocument/2006/math">
                    <m:r>
                      <a:rPr lang="fr-FR" sz="2400" b="1" i="1">
                        <a:latin typeface="Cambria Math"/>
                        <a:ea typeface="Cambria Math"/>
                      </a:rPr>
                      <m:t>𝜟𝝂</m:t>
                    </m:r>
                  </m:oMath>
                </a14:m>
                <a:r>
                  <a:rPr lang="fr-FR" sz="2400" dirty="0"/>
                  <a:t> </a:t>
                </a:r>
                <a:r>
                  <a:rPr lang="fr-FR" sz="2400" dirty="0" err="1"/>
                  <a:t>from</a:t>
                </a:r>
                <a:r>
                  <a:rPr lang="fr-FR" sz="2400" b="1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2400" b="1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p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ar-AE" sz="2400" b="1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dPr>
                          <m:e>
                            <m:r>
                              <a:rPr lang="ar-AE" sz="2400" b="1" i="1">
                                <a:latin typeface="Cambria Math"/>
                                <a:ea typeface="Cambria Math"/>
                              </a:rPr>
                              <m:t>𝑬</m:t>
                            </m:r>
                          </m:e>
                        </m:d>
                      </m:e>
                      <m:sup>
                        <m:r>
                          <a:rPr lang="ar-AE" sz="2400" b="1" i="1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fr-FR" sz="2400" dirty="0"/>
                  <a:t> </a:t>
                </a:r>
              </a:p>
              <a:p>
                <a:pPr>
                  <a:buFontTx/>
                  <a:buChar char="-"/>
                  <a:defRPr/>
                </a:pPr>
                <a:r>
                  <a:rPr lang="fr-FR" sz="2400" dirty="0"/>
                  <a:t>Large </a:t>
                </a:r>
                <a:r>
                  <a:rPr lang="fr-FR" sz="2400" dirty="0" err="1"/>
                  <a:t>polarizability</a:t>
                </a:r>
                <a:r>
                  <a:rPr lang="fr-FR" sz="2400" dirty="0"/>
                  <a:t> </a:t>
                </a:r>
                <a14:m>
                  <m:oMath xmlns:m="http://schemas.openxmlformats.org/officeDocument/2006/math">
                    <m:r>
                      <a:rPr lang="fr-FR" sz="2400" b="1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fr-FR" sz="2400" b="1" i="1">
                        <a:latin typeface="Cambria Math"/>
                        <a:ea typeface="Cambria Math"/>
                      </a:rPr>
                      <m:t>𝜶</m:t>
                    </m:r>
                  </m:oMath>
                </a14:m>
                <a:r>
                  <a:rPr lang="fr-FR" sz="2400" dirty="0"/>
                  <a:t> </a:t>
                </a:r>
              </a:p>
              <a:p>
                <a:pPr>
                  <a:buFontTx/>
                  <a:buChar char="-"/>
                  <a:defRPr/>
                </a:pPr>
                <a:r>
                  <a:rPr lang="fr-FR" sz="2400" dirty="0"/>
                  <a:t>Good </a:t>
                </a:r>
                <a:r>
                  <a:rPr lang="fr-FR" sz="2400" dirty="0" err="1"/>
                  <a:t>resolution</a:t>
                </a:r>
                <a:r>
                  <a:rPr lang="fr-FR" sz="2400" dirty="0"/>
                  <a:t> on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2400" b="1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pPr>
                      <m:e>
                        <m:r>
                          <a:rPr lang="ar-AE" sz="2400" b="1" i="1" smtClean="0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  <m:t> 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ar-AE" sz="2400" b="1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dPr>
                          <m:e>
                            <m:r>
                              <a:rPr lang="ar-AE" sz="2400" b="1" i="1">
                                <a:latin typeface="Cambria Math"/>
                                <a:ea typeface="Cambria Math"/>
                              </a:rPr>
                              <m:t>𝑬</m:t>
                            </m:r>
                          </m:e>
                        </m:d>
                      </m:e>
                      <m:sup>
                        <m:r>
                          <a:rPr lang="ar-AE" sz="2400" b="1" i="1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fr-FR" sz="2400" dirty="0"/>
                  <a:t> </a:t>
                </a:r>
                <a:r>
                  <a:rPr lang="ar-AE" sz="2400" dirty="0"/>
                  <a:t> </a:t>
                </a:r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40C9D5C3-87B3-5E35-1158-6D16F12A4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729" y="2909006"/>
                <a:ext cx="5809035" cy="1586332"/>
              </a:xfrm>
              <a:prstGeom prst="rect">
                <a:avLst/>
              </a:prstGeom>
              <a:blipFill>
                <a:blip r:embed="rId5"/>
                <a:stretch>
                  <a:fillRect l="-1525" t="-2381"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oneTexte 3">
            <a:extLst>
              <a:ext uri="{FF2B5EF4-FFF2-40B4-BE49-F238E27FC236}">
                <a16:creationId xmlns:a16="http://schemas.microsoft.com/office/drawing/2014/main" id="{CF93D4EC-4DEA-3789-0813-B256923A3175}"/>
              </a:ext>
            </a:extLst>
          </p:cNvPr>
          <p:cNvSpPr txBox="1"/>
          <p:nvPr/>
        </p:nvSpPr>
        <p:spPr bwMode="auto">
          <a:xfrm>
            <a:off x="6119421" y="6282120"/>
            <a:ext cx="48731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  <a:defRPr/>
            </a:pPr>
            <a:r>
              <a:rPr lang="ar-AE" sz="2400" dirty="0">
                <a:sym typeface="Wingdings" pitchFamily="2" charset="2"/>
              </a:rPr>
              <a:t></a:t>
            </a:r>
            <a:r>
              <a:rPr lang="ar-AE" sz="2400" dirty="0"/>
              <a:t> </a:t>
            </a:r>
            <a:r>
              <a:rPr lang="fr-FR" sz="2400" b="1" u="sng" dirty="0"/>
              <a:t>High sampling </a:t>
            </a:r>
            <a:r>
              <a:rPr lang="fr-FR" sz="2400" b="1" u="sng" dirty="0" err="1"/>
              <a:t>frequency</a:t>
            </a:r>
            <a:r>
              <a:rPr lang="fr-FR" sz="2400" b="1" u="sng" dirty="0"/>
              <a:t> possible</a:t>
            </a:r>
            <a:endParaRPr lang="fr-FR" sz="2400" u="sng" dirty="0"/>
          </a:p>
          <a:p>
            <a:pPr marL="0" indent="0">
              <a:buNone/>
              <a:defRPr/>
            </a:pPr>
            <a:endParaRPr lang="fr-FR" sz="1800" b="1" u="sng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0BFD5194-F74A-9C3F-7DC3-5E331C20C74C}"/>
                  </a:ext>
                </a:extLst>
              </p:cNvPr>
              <p:cNvSpPr txBox="1"/>
              <p:nvPr/>
            </p:nvSpPr>
            <p:spPr bwMode="auto">
              <a:xfrm>
                <a:off x="6241774" y="5451123"/>
                <a:ext cx="580903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Tx/>
                  <a:buChar char="-"/>
                  <a:defRPr/>
                </a:pPr>
                <a:r>
                  <a:rPr lang="fr-FR" sz="2400" dirty="0"/>
                  <a:t>Short </a:t>
                </a:r>
                <a:r>
                  <a:rPr lang="fr-FR" sz="2400" dirty="0" err="1"/>
                  <a:t>lifetime</a:t>
                </a:r>
                <a:r>
                  <a:rPr lang="fr-FR" sz="2400" dirty="0"/>
                  <a:t> (</a:t>
                </a:r>
                <a14:m>
                  <m:oMath xmlns:m="http://schemas.openxmlformats.org/officeDocument/2006/math">
                    <m:r>
                      <a:rPr lang="fr-F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fr-F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fr-FR" sz="2400" dirty="0"/>
                  <a:t>s)</a:t>
                </a:r>
              </a:p>
              <a:p>
                <a:pPr>
                  <a:buFontTx/>
                  <a:buChar char="-"/>
                  <a:defRPr/>
                </a:pPr>
                <a:r>
                  <a:rPr lang="fr-FR" sz="2400" dirty="0"/>
                  <a:t>Non-destructive </a:t>
                </a:r>
                <a:r>
                  <a:rPr lang="fr-FR" sz="2400" dirty="0" err="1"/>
                  <a:t>measurement</a:t>
                </a:r>
                <a:r>
                  <a:rPr lang="fr-FR" sz="2400" dirty="0"/>
                  <a:t> </a:t>
                </a:r>
                <a:endParaRPr lang="ar-AE" sz="2400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0BFD5194-F74A-9C3F-7DC3-5E331C20C7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41774" y="5451123"/>
                <a:ext cx="5809035" cy="830997"/>
              </a:xfrm>
              <a:prstGeom prst="rect">
                <a:avLst/>
              </a:prstGeom>
              <a:blipFill>
                <a:blip r:embed="rId7"/>
                <a:stretch>
                  <a:fillRect l="-1747" t="-6061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 6">
            <a:extLst>
              <a:ext uri="{FF2B5EF4-FFF2-40B4-BE49-F238E27FC236}">
                <a16:creationId xmlns:a16="http://schemas.microsoft.com/office/drawing/2014/main" id="{52208234-F00C-520D-4DC6-C1BD7C6F74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130622" y="3162003"/>
            <a:ext cx="6140107" cy="2896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D" val=" 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D" val=" 2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D" val=" 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D" val=" 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D" val=" 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D" val=" 1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D" val=" 1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D" val=" 2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D" val=" 2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D" val=" 2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D" val=" 2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D" val=" 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D" val=" 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D" val=" 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D" val=" 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D" val=" 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D" val=" 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D" val=" 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D" val=" 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D" val=" 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D" val=" 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D" val=" 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D" val=" 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D" val=" 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D" val=" 1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D" val=" 1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D" val=" 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D" val=" 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D" val=" 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D" val=" 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D" val=" 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D" val=" 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D" val=" 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D" val=" 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D" val=" 1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D" val=" 2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D" val=" 2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D" val=" 27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1419</Words>
  <Application>Microsoft Macintosh PowerPoint</Application>
  <PresentationFormat>Grand écran</PresentationFormat>
  <Paragraphs>241</Paragraphs>
  <Slides>19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6" baseType="lpstr">
      <vt:lpstr>-apple-system</vt:lpstr>
      <vt:lpstr>Arial</vt:lpstr>
      <vt:lpstr>Calibri</vt:lpstr>
      <vt:lpstr>Calibri Light</vt:lpstr>
      <vt:lpstr>Cambria Math</vt:lpstr>
      <vt:lpstr>Wingdings</vt:lpstr>
      <vt:lpstr>Thème Office</vt:lpstr>
      <vt:lpstr>Search for vector dark matter  in microwave cavities  with Rydberg atoms</vt:lpstr>
      <vt:lpstr>Classes of Dark Matter</vt:lpstr>
      <vt:lpstr>Ultra Light Dark Matter (ULDM) models</vt:lpstr>
      <vt:lpstr>Dark Photon (DP) phenomenology</vt:lpstr>
      <vt:lpstr>Resonant cavity to amplify E ⃗_DP</vt:lpstr>
      <vt:lpstr>The experiment : Setup using microwave signal </vt:lpstr>
      <vt:lpstr>The experiment : Setup using microwave signal </vt:lpstr>
      <vt:lpstr>The experiment : Setup using microwave signal </vt:lpstr>
      <vt:lpstr>The experiment : Detection using Rydberg atoms</vt:lpstr>
      <vt:lpstr>Experimental methodology</vt:lpstr>
      <vt:lpstr>Rough estimation of the experiment sensitivity</vt:lpstr>
      <vt:lpstr>Rough estimation of the experiment sensitivity</vt:lpstr>
      <vt:lpstr>Rough estimation of the experiment sensitivity</vt:lpstr>
      <vt:lpstr>Rough estimation of the experiment sensitivity</vt:lpstr>
      <vt:lpstr>Conclusion</vt:lpstr>
      <vt:lpstr>Thank you for your attention !</vt:lpstr>
      <vt:lpstr>Back-up : propagation of DP field in lab</vt:lpstr>
      <vt:lpstr>Back-up : Experimental parameters</vt:lpstr>
      <vt:lpstr>Back-up : modest/optimistic sensitivities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 for vector dark matter  in microwave cavities  with Rydberg atoms</dc:title>
  <dc:creator>Microsoft Office User</dc:creator>
  <cp:lastModifiedBy>Microsoft Office User</cp:lastModifiedBy>
  <cp:revision>9</cp:revision>
  <dcterms:created xsi:type="dcterms:W3CDTF">2024-01-19T08:22:19Z</dcterms:created>
  <dcterms:modified xsi:type="dcterms:W3CDTF">2024-01-31T10:02:36Z</dcterms:modified>
</cp:coreProperties>
</file>