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9" r:id="rId3"/>
    <p:sldId id="260" r:id="rId4"/>
    <p:sldId id="258" r:id="rId5"/>
    <p:sldId id="267" r:id="rId6"/>
    <p:sldId id="269" r:id="rId7"/>
    <p:sldId id="270" r:id="rId8"/>
    <p:sldId id="271" r:id="rId9"/>
    <p:sldId id="268" r:id="rId10"/>
    <p:sldId id="272" r:id="rId11"/>
    <p:sldId id="273" r:id="rId12"/>
    <p:sldId id="275" r:id="rId13"/>
    <p:sldId id="274" r:id="rId14"/>
    <p:sldId id="276" r:id="rId15"/>
    <p:sldId id="279" r:id="rId16"/>
    <p:sldId id="2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80"/>
    <p:restoredTop sz="96327"/>
  </p:normalViewPr>
  <p:slideViewPr>
    <p:cSldViewPr snapToGrid="0">
      <p:cViewPr varScale="1">
        <p:scale>
          <a:sx n="128" d="100"/>
          <a:sy n="128" d="100"/>
        </p:scale>
        <p:origin x="4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33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8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4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97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3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18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566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03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263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14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17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96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D1A7-D77E-D83B-DD09-891916C16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610099"/>
            <a:ext cx="10993549" cy="1066801"/>
          </a:xfrm>
        </p:spPr>
        <p:txBody>
          <a:bodyPr>
            <a:normAutofit/>
          </a:bodyPr>
          <a:lstStyle/>
          <a:p>
            <a:r>
              <a:rPr lang="en-IT">
                <a:solidFill>
                  <a:schemeClr val="bg1"/>
                </a:solidFill>
              </a:rPr>
              <a:t>WG4 – Direct WISP Searches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BE32D-4409-831B-2F95-CF4D19FCA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697215"/>
            <a:ext cx="10993546" cy="525565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2"/>
                </a:solidFill>
              </a:rPr>
              <a:t>C</a:t>
            </a:r>
            <a:r>
              <a:rPr lang="en-IT">
                <a:solidFill>
                  <a:schemeClr val="bg2"/>
                </a:solidFill>
              </a:rPr>
              <a:t> Gatti - M Karuza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16921E-0792-45DC-AB86-1F53A5A7D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3900"/>
            <a:ext cx="12192000" cy="3708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Research with solid fill">
            <a:extLst>
              <a:ext uri="{FF2B5EF4-FFF2-40B4-BE49-F238E27FC236}">
                <a16:creationId xmlns:a16="http://schemas.microsoft.com/office/drawing/2014/main" id="{4436C757-B6C2-92EF-C2C4-D8C93F379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639" y="723899"/>
            <a:ext cx="3566161" cy="356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94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C10DE-8FE1-93F0-E0C4-1D55C6580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Talks in 2023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CE704-9D02-F22D-441B-F19139F709B8}"/>
              </a:ext>
            </a:extLst>
          </p:cNvPr>
          <p:cNvSpPr txBox="1"/>
          <p:nvPr/>
        </p:nvSpPr>
        <p:spPr>
          <a:xfrm>
            <a:off x="438150" y="2028724"/>
            <a:ext cx="5781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dirty="0"/>
              <a:t>Link to agenda: https://agenda.infn.it/category/1835/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4BE38D-463E-C6AD-4119-61C731DDE256}"/>
              </a:ext>
            </a:extLst>
          </p:cNvPr>
          <p:cNvSpPr txBox="1"/>
          <p:nvPr/>
        </p:nvSpPr>
        <p:spPr>
          <a:xfrm>
            <a:off x="5325814" y="2443281"/>
            <a:ext cx="651332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endParaRPr lang="en-GB" sz="1400" dirty="0"/>
          </a:p>
          <a:p>
            <a:endParaRPr lang="en-GB" sz="1400" dirty="0"/>
          </a:p>
          <a:p>
            <a:r>
              <a:rPr lang="en-GB" sz="1400" dirty="0">
                <a:solidFill>
                  <a:srgbClr val="0070C0"/>
                </a:solidFill>
              </a:rPr>
              <a:t>Experimental techniques</a:t>
            </a:r>
          </a:p>
          <a:p>
            <a:pPr lvl="1"/>
            <a:r>
              <a:rPr lang="en-GB" sz="1400" dirty="0"/>
              <a:t>Microcalorimeters at Heidelberg - L </a:t>
            </a:r>
            <a:r>
              <a:rPr lang="en-GB" sz="1400" dirty="0" err="1"/>
              <a:t>Gastaldo</a:t>
            </a:r>
            <a:endParaRPr lang="en-GB" sz="1400" dirty="0"/>
          </a:p>
          <a:p>
            <a:r>
              <a:rPr lang="en-GB" sz="1400" dirty="0"/>
              <a:t>	Chameleons detection – M </a:t>
            </a:r>
            <a:r>
              <a:rPr lang="en-GB" sz="1400" dirty="0" err="1"/>
              <a:t>Karuza</a:t>
            </a:r>
            <a:endParaRPr lang="en-GB" sz="1400" dirty="0"/>
          </a:p>
          <a:p>
            <a:r>
              <a:rPr lang="en-GB" sz="1400" dirty="0"/>
              <a:t>	Xray detector </a:t>
            </a:r>
            <a:r>
              <a:rPr lang="en-GB" sz="1400" dirty="0" err="1"/>
              <a:t>Iaxo</a:t>
            </a:r>
            <a:r>
              <a:rPr lang="en-GB" sz="1400" dirty="0"/>
              <a:t>– L </a:t>
            </a:r>
            <a:r>
              <a:rPr lang="en-GB" sz="1400" dirty="0" err="1"/>
              <a:t>Gastaldo</a:t>
            </a:r>
            <a:endParaRPr lang="en-GB" sz="1400" dirty="0"/>
          </a:p>
          <a:p>
            <a:endParaRPr lang="en-GB" sz="1400" dirty="0"/>
          </a:p>
          <a:p>
            <a:r>
              <a:rPr lang="en-GB" sz="1400" dirty="0">
                <a:solidFill>
                  <a:srgbClr val="0070C0"/>
                </a:solidFill>
              </a:rPr>
              <a:t>Theory Models</a:t>
            </a:r>
          </a:p>
          <a:p>
            <a:pPr lvl="1"/>
            <a:r>
              <a:rPr lang="en-GB" sz="1400" dirty="0"/>
              <a:t>Spin 2 ULDM - F Urban</a:t>
            </a:r>
          </a:p>
          <a:p>
            <a:pPr lvl="1"/>
            <a:r>
              <a:rPr lang="en-GB" sz="1400" dirty="0"/>
              <a:t>Chameleons – C </a:t>
            </a:r>
            <a:r>
              <a:rPr lang="en-GB" sz="1400" dirty="0" err="1"/>
              <a:t>Burrage</a:t>
            </a:r>
            <a:endParaRPr lang="en-GB" sz="1400" dirty="0"/>
          </a:p>
          <a:p>
            <a:endParaRPr lang="en-GB" sz="1400" dirty="0"/>
          </a:p>
          <a:p>
            <a:r>
              <a:rPr lang="en-GB" sz="1400" dirty="0">
                <a:solidFill>
                  <a:srgbClr val="0070C0"/>
                </a:solidFill>
              </a:rPr>
              <a:t>Experimental Schemes</a:t>
            </a:r>
          </a:p>
          <a:p>
            <a:pPr lvl="1"/>
            <a:r>
              <a:rPr lang="en-GB" sz="1400" dirty="0"/>
              <a:t>Axions in plasma - H </a:t>
            </a:r>
            <a:r>
              <a:rPr lang="en-GB" sz="1400" dirty="0" err="1"/>
              <a:t>Tercas</a:t>
            </a:r>
            <a:endParaRPr lang="en-GB" sz="1400" dirty="0"/>
          </a:p>
          <a:p>
            <a:pPr lvl="1"/>
            <a:r>
              <a:rPr lang="en-GB" sz="1400" dirty="0"/>
              <a:t>Directly Deflecting Particle Dark Matter - S Ellis</a:t>
            </a:r>
          </a:p>
          <a:p>
            <a:pPr lvl="1"/>
            <a:r>
              <a:rPr lang="en-GB" sz="1400" dirty="0"/>
              <a:t>Searching for axion forces with spin precession in atoms and molecules – M </a:t>
            </a:r>
            <a:r>
              <a:rPr lang="en-GB" sz="1400" dirty="0" err="1"/>
              <a:t>Reig</a:t>
            </a:r>
            <a:endParaRPr lang="en-GB" sz="1400" dirty="0"/>
          </a:p>
          <a:p>
            <a:pPr lvl="1"/>
            <a:endParaRPr lang="en-GB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75B11B-1493-3671-16E3-F77A2C326683}"/>
              </a:ext>
            </a:extLst>
          </p:cNvPr>
          <p:cNvSpPr txBox="1"/>
          <p:nvPr/>
        </p:nvSpPr>
        <p:spPr>
          <a:xfrm>
            <a:off x="352864" y="2788444"/>
            <a:ext cx="508635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</a:rPr>
              <a:t>Experiments</a:t>
            </a:r>
          </a:p>
          <a:p>
            <a:pPr lvl="1"/>
            <a:r>
              <a:rPr lang="en-GB" sz="1400" dirty="0"/>
              <a:t>Axion limits package and data combination - C </a:t>
            </a:r>
            <a:r>
              <a:rPr lang="en-GB" sz="1400" dirty="0" err="1"/>
              <a:t>Ohare</a:t>
            </a:r>
            <a:endParaRPr lang="en-GB" sz="1400" dirty="0"/>
          </a:p>
          <a:p>
            <a:pPr lvl="1"/>
            <a:r>
              <a:rPr lang="en-GB" sz="1400" dirty="0"/>
              <a:t>BRASS Experiment  - LH Nguyen</a:t>
            </a:r>
          </a:p>
          <a:p>
            <a:pPr lvl="1"/>
            <a:r>
              <a:rPr lang="en-IT" sz="1400" dirty="0"/>
              <a:t>WISPFI Experiment - </a:t>
            </a:r>
            <a:r>
              <a:rPr lang="en-GB" sz="1400" dirty="0"/>
              <a:t>M </a:t>
            </a:r>
            <a:r>
              <a:rPr lang="en-GB" sz="1400" dirty="0" err="1"/>
              <a:t>Maroudas</a:t>
            </a:r>
            <a:endParaRPr lang="en-GB" sz="1400" dirty="0"/>
          </a:p>
          <a:p>
            <a:pPr lvl="1"/>
            <a:r>
              <a:rPr lang="en-GB" sz="1400" dirty="0" err="1"/>
              <a:t>Haloscopes</a:t>
            </a:r>
            <a:r>
              <a:rPr lang="en-GB" sz="1400" dirty="0"/>
              <a:t> - A </a:t>
            </a:r>
            <a:r>
              <a:rPr lang="en-GB" sz="1400" dirty="0" err="1"/>
              <a:t>Rettaroli</a:t>
            </a:r>
            <a:endParaRPr lang="en-GB" sz="1400" dirty="0"/>
          </a:p>
          <a:p>
            <a:pPr lvl="1"/>
            <a:r>
              <a:rPr lang="en-GB" sz="1400" dirty="0"/>
              <a:t>Helioscopes - J Vogel</a:t>
            </a:r>
          </a:p>
          <a:p>
            <a:pPr lvl="1"/>
            <a:r>
              <a:rPr lang="en-GB" sz="1400" dirty="0"/>
              <a:t>Gnome - G Zoran</a:t>
            </a:r>
          </a:p>
          <a:p>
            <a:pPr lvl="1"/>
            <a:r>
              <a:rPr lang="en-GB" sz="1400" dirty="0"/>
              <a:t>Searches at DESY – T </a:t>
            </a:r>
            <a:r>
              <a:rPr lang="en-GB" sz="1400" dirty="0" err="1"/>
              <a:t>Kozlowsky</a:t>
            </a:r>
            <a:endParaRPr lang="en-GB" sz="1400" dirty="0"/>
          </a:p>
          <a:p>
            <a:pPr lvl="1"/>
            <a:r>
              <a:rPr lang="en-GB" sz="1400" dirty="0"/>
              <a:t>CAST – S Cetin</a:t>
            </a:r>
          </a:p>
          <a:p>
            <a:pPr lvl="1"/>
            <a:r>
              <a:rPr lang="en-GB" sz="1400" dirty="0"/>
              <a:t>PADME – V </a:t>
            </a:r>
            <a:r>
              <a:rPr lang="en-GB" sz="1400" dirty="0" err="1"/>
              <a:t>Kozhuharov</a:t>
            </a:r>
            <a:endParaRPr lang="en-GB" sz="1400" dirty="0"/>
          </a:p>
          <a:p>
            <a:pPr lvl="1"/>
            <a:r>
              <a:rPr lang="en-GB" sz="1400" dirty="0"/>
              <a:t>VMB – S </a:t>
            </a:r>
            <a:r>
              <a:rPr lang="en-GB" sz="1400" dirty="0" err="1"/>
              <a:t>Kunc</a:t>
            </a:r>
            <a:endParaRPr lang="en-GB" sz="1400" dirty="0"/>
          </a:p>
          <a:p>
            <a:pPr lvl="1"/>
            <a:r>
              <a:rPr lang="en-GB" sz="1400" dirty="0"/>
              <a:t>NA64 – L Marsicano</a:t>
            </a:r>
          </a:p>
          <a:p>
            <a:pPr lvl="1"/>
            <a:r>
              <a:rPr lang="en-GB" sz="1400" dirty="0"/>
              <a:t>WISPS at GW detectors – L </a:t>
            </a:r>
            <a:r>
              <a:rPr lang="en-GB" sz="1400" dirty="0" err="1"/>
              <a:t>Pierini</a:t>
            </a:r>
            <a:endParaRPr lang="en-GB" sz="1400" dirty="0"/>
          </a:p>
          <a:p>
            <a:pPr lvl="1"/>
            <a:r>
              <a:rPr lang="en-GB" sz="1400" dirty="0"/>
              <a:t>X17 – A </a:t>
            </a:r>
            <a:r>
              <a:rPr lang="en-GB" sz="1400" dirty="0" err="1"/>
              <a:t>Krasznahorkay</a:t>
            </a:r>
            <a:r>
              <a:rPr lang="en-GB" sz="1400" dirty="0"/>
              <a:t> </a:t>
            </a:r>
          </a:p>
          <a:p>
            <a:pPr lvl="1"/>
            <a:r>
              <a:rPr lang="en-GB" sz="1400" dirty="0"/>
              <a:t>ALP at LHC – M </a:t>
            </a:r>
            <a:r>
              <a:rPr lang="en-GB" sz="1400" dirty="0" err="1"/>
              <a:t>Gallinaro</a:t>
            </a:r>
            <a:endParaRPr lang="en-GB" sz="1400" dirty="0"/>
          </a:p>
          <a:p>
            <a:pPr lvl="1"/>
            <a:r>
              <a:rPr lang="en-GB" sz="1400" dirty="0"/>
              <a:t>Topological Defects - DG Martin</a:t>
            </a:r>
          </a:p>
        </p:txBody>
      </p:sp>
    </p:spTree>
    <p:extLst>
      <p:ext uri="{BB962C8B-B14F-4D97-AF65-F5344CB8AC3E}">
        <p14:creationId xmlns:p14="http://schemas.microsoft.com/office/powerpoint/2010/main" val="2995618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E1C20-9709-7E33-6458-934607A1C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WG4 report draft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AC4574-5971-D290-0208-EDAB903EE33D}"/>
              </a:ext>
            </a:extLst>
          </p:cNvPr>
          <p:cNvSpPr txBox="1"/>
          <p:nvPr/>
        </p:nvSpPr>
        <p:spPr>
          <a:xfrm>
            <a:off x="489397" y="2078593"/>
            <a:ext cx="7124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Link to Report: https://</a:t>
            </a:r>
            <a:r>
              <a:rPr lang="en-GB" dirty="0" err="1"/>
              <a:t>www.overleaf.com</a:t>
            </a:r>
            <a:r>
              <a:rPr lang="en-GB" dirty="0"/>
              <a:t>/4678842289cfhfndnmvtyr</a:t>
            </a:r>
            <a:endParaRPr lang="en-IT" dirty="0"/>
          </a:p>
        </p:txBody>
      </p:sp>
      <p:pic>
        <p:nvPicPr>
          <p:cNvPr id="6" name="Picture 5" descr="A close up of a document&#10;&#10;Description automatically generated">
            <a:extLst>
              <a:ext uri="{FF2B5EF4-FFF2-40B4-BE49-F238E27FC236}">
                <a16:creationId xmlns:a16="http://schemas.microsoft.com/office/drawing/2014/main" id="{31C5CABF-3633-21BF-1EE7-6B53EFB05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022" y="2585357"/>
            <a:ext cx="5618362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42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T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T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T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T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F115DB35-53D7-4EDC-A965-A4349296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ist of scientific experiments&#10;&#10;Description automatically generated">
            <a:extLst>
              <a:ext uri="{FF2B5EF4-FFF2-40B4-BE49-F238E27FC236}">
                <a16:creationId xmlns:a16="http://schemas.microsoft.com/office/drawing/2014/main" id="{625567E9-ACB0-8863-8C57-A9AD4A84E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367" y="1208531"/>
            <a:ext cx="6486398" cy="473506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4B610F9C-62FE-46FC-8607-C35030B6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4B4635-8188-7D52-C6AC-78BA1C799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Report Content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DE8906-0133-D532-41E5-429F98057B64}"/>
              </a:ext>
            </a:extLst>
          </p:cNvPr>
          <p:cNvSpPr txBox="1"/>
          <p:nvPr/>
        </p:nvSpPr>
        <p:spPr>
          <a:xfrm>
            <a:off x="1026880" y="6135645"/>
            <a:ext cx="4663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600" dirty="0"/>
              <a:t>Many EU experiments already described in the report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23EC4E-2E82-1188-ADC5-BA70305E9671}"/>
              </a:ext>
            </a:extLst>
          </p:cNvPr>
          <p:cNvSpPr/>
          <p:nvPr/>
        </p:nvSpPr>
        <p:spPr>
          <a:xfrm>
            <a:off x="1620078" y="2484783"/>
            <a:ext cx="1898374" cy="208721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69159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T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T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15DB35-53D7-4EDC-A965-A4349296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aper with text and numbers&#10;&#10;Description automatically generated">
            <a:extLst>
              <a:ext uri="{FF2B5EF4-FFF2-40B4-BE49-F238E27FC236}">
                <a16:creationId xmlns:a16="http://schemas.microsoft.com/office/drawing/2014/main" id="{BB40D3AD-A507-DAFA-C90A-1EDB61082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31" y="868087"/>
            <a:ext cx="6111398" cy="5760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B610F9C-62FE-46FC-8607-C35030B6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3048A1-3C40-F2ED-F5FD-9072F4A63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Latex template for experiments</a:t>
            </a:r>
          </a:p>
        </p:txBody>
      </p:sp>
    </p:spTree>
    <p:extLst>
      <p:ext uri="{BB962C8B-B14F-4D97-AF65-F5344CB8AC3E}">
        <p14:creationId xmlns:p14="http://schemas.microsoft.com/office/powerpoint/2010/main" val="3149097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T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T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46AF13-B721-FB3C-313F-56F80676F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Report content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T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T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T"/>
            </a:p>
          </p:txBody>
        </p:sp>
      </p:grpSp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4ADA6F4C-40A3-D3CD-9A40-FE353EBC8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26" y="1291256"/>
            <a:ext cx="7772400" cy="3238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F4780A-E127-76E6-7081-CC407754070E}"/>
              </a:ext>
            </a:extLst>
          </p:cNvPr>
          <p:cNvSpPr txBox="1"/>
          <p:nvPr/>
        </p:nvSpPr>
        <p:spPr>
          <a:xfrm>
            <a:off x="681659" y="4529756"/>
            <a:ext cx="6579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In 2024 add contributions from: DESY, Grenoble, Canfranc, Mainz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82CEE5-876D-C71C-CF0D-3E4E49896C46}"/>
              </a:ext>
            </a:extLst>
          </p:cNvPr>
          <p:cNvSpPr txBox="1"/>
          <p:nvPr/>
        </p:nvSpPr>
        <p:spPr>
          <a:xfrm>
            <a:off x="1854451" y="2739831"/>
            <a:ext cx="5594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Microcalorimeters, qubits, bolometers, membranes, … and 2nd Tech forum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194F20-7461-B5C1-1675-81B7AADC09BB}"/>
              </a:ext>
            </a:extLst>
          </p:cNvPr>
          <p:cNvSpPr txBox="1"/>
          <p:nvPr/>
        </p:nvSpPr>
        <p:spPr>
          <a:xfrm>
            <a:off x="2658008" y="2484430"/>
            <a:ext cx="1363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First Tech forum</a:t>
            </a:r>
            <a:endParaRPr lang="en-IT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ED1988-7BB8-45FA-8B4D-128AF9E8D709}"/>
              </a:ext>
            </a:extLst>
          </p:cNvPr>
          <p:cNvSpPr txBox="1"/>
          <p:nvPr/>
        </p:nvSpPr>
        <p:spPr>
          <a:xfrm>
            <a:off x="2726217" y="2234486"/>
            <a:ext cx="3454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NbTi, ReBCO, Nb3Sn, geometries tuning etc.</a:t>
            </a:r>
          </a:p>
        </p:txBody>
      </p:sp>
    </p:spTree>
    <p:extLst>
      <p:ext uri="{BB962C8B-B14F-4D97-AF65-F5344CB8AC3E}">
        <p14:creationId xmlns:p14="http://schemas.microsoft.com/office/powerpoint/2010/main" val="3680327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T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T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15DB35-53D7-4EDC-A965-A4349296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and white text on a white background&#10;&#10;Description automatically generated">
            <a:extLst>
              <a:ext uri="{FF2B5EF4-FFF2-40B4-BE49-F238E27FC236}">
                <a16:creationId xmlns:a16="http://schemas.microsoft.com/office/drawing/2014/main" id="{B9C23BAD-45E0-4300-05BD-14E3F706C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66" y="1587831"/>
            <a:ext cx="6518800" cy="397646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B610F9C-62FE-46FC-8607-C35030B6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7E441B-F415-2ED6-A37A-0F60A5438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WG4 Report</a:t>
            </a:r>
          </a:p>
        </p:txBody>
      </p:sp>
    </p:spTree>
    <p:extLst>
      <p:ext uri="{BB962C8B-B14F-4D97-AF65-F5344CB8AC3E}">
        <p14:creationId xmlns:p14="http://schemas.microsoft.com/office/powerpoint/2010/main" val="2706844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84055-F45F-D601-E134-3AB4C5C0E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</a:t>
            </a:r>
            <a:r>
              <a:rPr lang="en-IT" dirty="0"/>
              <a:t>aterial for the Round Table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DBD6F-6A04-C139-1143-A33131BC4FCB}"/>
              </a:ext>
            </a:extLst>
          </p:cNvPr>
          <p:cNvSpPr txBox="1"/>
          <p:nvPr/>
        </p:nvSpPr>
        <p:spPr>
          <a:xfrm>
            <a:off x="476250" y="2054838"/>
            <a:ext cx="439838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00B050"/>
                </a:solidFill>
              </a:rPr>
              <a:t>Common R&amp;D</a:t>
            </a:r>
            <a:r>
              <a:rPr lang="en-IT" dirty="0"/>
              <a:t>: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T" dirty="0"/>
              <a:t>	</a:t>
            </a:r>
            <a:r>
              <a:rPr lang="en-IT" sz="1400" dirty="0"/>
              <a:t>magnets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T" sz="1400" dirty="0"/>
              <a:t>	quantum technologies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T" sz="1400" dirty="0"/>
              <a:t>	quality optics, mirrors, cavities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T" sz="1400" dirty="0"/>
              <a:t>	actuators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T" sz="1400" dirty="0"/>
              <a:t>	detectors (radio,THz, IR, optics, xray, gamma)</a:t>
            </a:r>
          </a:p>
          <a:p>
            <a:r>
              <a:rPr lang="en-IT" sz="1400" dirty="0"/>
              <a:t>		</a:t>
            </a:r>
          </a:p>
          <a:p>
            <a:r>
              <a:rPr lang="en-IT" dirty="0"/>
              <a:t>Data taking and analysis (cloud computing)</a:t>
            </a:r>
          </a:p>
          <a:p>
            <a:r>
              <a:rPr lang="en-IT" dirty="0"/>
              <a:t>Data preservation and access</a:t>
            </a:r>
          </a:p>
          <a:p>
            <a:r>
              <a:rPr lang="en-IT" dirty="0"/>
              <a:t>Data combination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68C29-8C7A-11FB-B679-BE4A0F66AF83}"/>
              </a:ext>
            </a:extLst>
          </p:cNvPr>
          <p:cNvSpPr txBox="1"/>
          <p:nvPr/>
        </p:nvSpPr>
        <p:spPr>
          <a:xfrm>
            <a:off x="5361332" y="2053916"/>
            <a:ext cx="60976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dirty="0">
                <a:solidFill>
                  <a:schemeClr val="accent5"/>
                </a:solidFill>
              </a:rPr>
              <a:t>Axion astrophysics</a:t>
            </a:r>
            <a:r>
              <a:rPr lang="en-IT" dirty="0"/>
              <a:t>: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T" dirty="0"/>
              <a:t>EU Networks for astrophysical objects (GNOME-like)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T" dirty="0"/>
              <a:t>Supernova axions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dirty="0"/>
              <a:t>L</a:t>
            </a:r>
            <a:r>
              <a:rPr lang="en-IT" dirty="0"/>
              <a:t>ink neutrino and axions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T" dirty="0"/>
              <a:t>HFGW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2BB0FE-179E-402F-22B5-9D8F8AD8E711}"/>
              </a:ext>
            </a:extLst>
          </p:cNvPr>
          <p:cNvSpPr txBox="1"/>
          <p:nvPr/>
        </p:nvSpPr>
        <p:spPr>
          <a:xfrm>
            <a:off x="476250" y="4865638"/>
            <a:ext cx="99917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dirty="0">
                <a:solidFill>
                  <a:srgbClr val="00B050"/>
                </a:solidFill>
              </a:rPr>
              <a:t>Closer collaboration within WGs</a:t>
            </a:r>
            <a:r>
              <a:rPr lang="en-IT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/>
              <a:t>Modelling for HFGW with wisps detectors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/>
              <a:t>Cross sections calculations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/>
              <a:t>Sensitivity/exclusion plots prescriptions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/>
              <a:t>List of models/signals/etc to widen physics reach of experiments or modification to 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/>
              <a:t>Outreach: wich are the tools, how to contribute? How to give new suggestions, social media etc.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D1FF1A-B6DD-FAC9-DD7B-DD19360F5F29}"/>
              </a:ext>
            </a:extLst>
          </p:cNvPr>
          <p:cNvSpPr txBox="1"/>
          <p:nvPr/>
        </p:nvSpPr>
        <p:spPr>
          <a:xfrm>
            <a:off x="5691187" y="4244607"/>
            <a:ext cx="45065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Collaborations</a:t>
            </a:r>
          </a:p>
          <a:p>
            <a:r>
              <a:rPr lang="en-GB" dirty="0"/>
              <a:t>“EU F</a:t>
            </a:r>
            <a:r>
              <a:rPr lang="en-IT" dirty="0"/>
              <a:t>unding Agency” problem</a:t>
            </a:r>
          </a:p>
          <a:p>
            <a:r>
              <a:rPr lang="en-IT" dirty="0"/>
              <a:t>Connection with PBC@CERN and DRDC</a:t>
            </a:r>
          </a:p>
        </p:txBody>
      </p:sp>
    </p:spTree>
    <p:extLst>
      <p:ext uri="{BB962C8B-B14F-4D97-AF65-F5344CB8AC3E}">
        <p14:creationId xmlns:p14="http://schemas.microsoft.com/office/powerpoint/2010/main" val="1614749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T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26A64B-3BCB-44CC-892E-C791C324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T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97FF61E-4BA9-4C8B-AD03-05E9B2A4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66425F-5B9E-47A4-9DDB-F86B87375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14407"/>
            <a:ext cx="750779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T"/>
          </a:p>
        </p:txBody>
      </p:sp>
      <p:pic>
        <p:nvPicPr>
          <p:cNvPr id="4" name="Graphic 3" descr="List with solid fill">
            <a:extLst>
              <a:ext uri="{FF2B5EF4-FFF2-40B4-BE49-F238E27FC236}">
                <a16:creationId xmlns:a16="http://schemas.microsoft.com/office/drawing/2014/main" id="{BD29AEE8-91C6-3E4D-24B5-9DBDC26AC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547" y="2037347"/>
            <a:ext cx="2845090" cy="2845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55CA27-97EC-E518-73C6-5EB347B1534A}"/>
              </a:ext>
            </a:extLst>
          </p:cNvPr>
          <p:cNvSpPr txBox="1"/>
          <p:nvPr/>
        </p:nvSpPr>
        <p:spPr>
          <a:xfrm>
            <a:off x="4401849" y="2180496"/>
            <a:ext cx="7208957" cy="404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sz="2000" dirty="0">
                <a:solidFill>
                  <a:schemeClr val="tx2"/>
                </a:solidFill>
                <a:effectLst/>
              </a:rPr>
              <a:t>Tasks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sz="1000" b="1" dirty="0">
                <a:solidFill>
                  <a:schemeClr val="tx2"/>
                </a:solidFill>
                <a:effectLst/>
              </a:rPr>
              <a:t>T4.1</a:t>
            </a:r>
            <a:r>
              <a:rPr lang="en-US" sz="1000" dirty="0">
                <a:solidFill>
                  <a:schemeClr val="tx2"/>
                </a:solidFill>
                <a:effectLst/>
              </a:rPr>
              <a:t>: </a:t>
            </a:r>
            <a:r>
              <a:rPr lang="en-US" sz="1100" dirty="0">
                <a:solidFill>
                  <a:srgbClr val="00B0F0"/>
                </a:solidFill>
                <a:effectLst/>
              </a:rPr>
              <a:t>Review of present and future WISPs experiments </a:t>
            </a:r>
            <a:r>
              <a:rPr lang="en-US" sz="1100" dirty="0">
                <a:solidFill>
                  <a:schemeClr val="tx2"/>
                </a:solidFill>
                <a:effectLst/>
              </a:rPr>
              <a:t>(including DM ones) in order to assess their discovery potential.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000" b="1" dirty="0">
                <a:solidFill>
                  <a:schemeClr val="tx2"/>
                </a:solidFill>
              </a:rPr>
              <a:t> </a:t>
            </a:r>
            <a:r>
              <a:rPr lang="en-US" sz="1000" b="1" dirty="0">
                <a:solidFill>
                  <a:schemeClr val="tx2"/>
                </a:solidFill>
                <a:effectLst/>
              </a:rPr>
              <a:t>Subtask 4.1.1</a:t>
            </a:r>
            <a:r>
              <a:rPr lang="en-US" sz="1000" dirty="0">
                <a:solidFill>
                  <a:schemeClr val="tx2"/>
                </a:solidFill>
                <a:effectLst/>
              </a:rPr>
              <a:t>: </a:t>
            </a:r>
            <a:r>
              <a:rPr lang="en-US" sz="1100" dirty="0">
                <a:solidFill>
                  <a:schemeClr val="tx2"/>
                </a:solidFill>
                <a:effectLst/>
              </a:rPr>
              <a:t>Perform an </a:t>
            </a:r>
            <a:r>
              <a:rPr lang="en-US" sz="1100" dirty="0">
                <a:solidFill>
                  <a:srgbClr val="00B0F0"/>
                </a:solidFill>
                <a:effectLst/>
              </a:rPr>
              <a:t>update of summary plots </a:t>
            </a:r>
            <a:r>
              <a:rPr lang="en-US" sz="1100" dirty="0">
                <a:solidFill>
                  <a:schemeClr val="tx2"/>
                </a:solidFill>
                <a:effectLst/>
              </a:rPr>
              <a:t>of present limits for various WISPs models (axion, hidden photons, chameleons etc.). For the axion constraints on the coupling with photons, electrons, nucleons. For HP, bounds on the kinetic mixing angle. </a:t>
            </a:r>
            <a:r>
              <a:rPr lang="en-US" sz="1100" dirty="0">
                <a:solidFill>
                  <a:srgbClr val="00B0F0"/>
                </a:solidFill>
                <a:effectLst/>
              </a:rPr>
              <a:t>Reinterpretation of existing experimental limits </a:t>
            </a:r>
            <a:r>
              <a:rPr lang="en-US" sz="1100" dirty="0">
                <a:solidFill>
                  <a:schemeClr val="tx2"/>
                </a:solidFill>
                <a:effectLst/>
              </a:rPr>
              <a:t>with new WISPs models.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000" b="1" dirty="0">
                <a:solidFill>
                  <a:schemeClr val="tx2"/>
                </a:solidFill>
              </a:rPr>
              <a:t> </a:t>
            </a:r>
            <a:r>
              <a:rPr lang="en-US" sz="1000" b="1" dirty="0">
                <a:solidFill>
                  <a:schemeClr val="tx2"/>
                </a:solidFill>
                <a:effectLst/>
              </a:rPr>
              <a:t>Subtask 4.1.2</a:t>
            </a:r>
            <a:r>
              <a:rPr lang="en-US" sz="1000" dirty="0">
                <a:solidFill>
                  <a:schemeClr val="tx2"/>
                </a:solidFill>
                <a:effectLst/>
              </a:rPr>
              <a:t>: </a:t>
            </a:r>
            <a:r>
              <a:rPr lang="en-US" sz="1100" dirty="0">
                <a:solidFill>
                  <a:srgbClr val="00B0F0"/>
                </a:solidFill>
                <a:effectLst/>
              </a:rPr>
              <a:t>Combination of experimental results </a:t>
            </a:r>
            <a:r>
              <a:rPr lang="en-US" sz="1100" dirty="0">
                <a:solidFill>
                  <a:schemeClr val="tx2"/>
                </a:solidFill>
                <a:effectLst/>
              </a:rPr>
              <a:t>with astrophysical and cosmological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en-US" sz="1100" dirty="0">
                <a:solidFill>
                  <a:schemeClr val="tx2"/>
                </a:solidFill>
                <a:effectLst/>
              </a:rPr>
              <a:t>limits to extract summary plots.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000" b="1" dirty="0">
                <a:solidFill>
                  <a:schemeClr val="tx2"/>
                </a:solidFill>
              </a:rPr>
              <a:t> </a:t>
            </a:r>
            <a:r>
              <a:rPr lang="en-US" sz="1000" b="1" dirty="0">
                <a:solidFill>
                  <a:schemeClr val="tx2"/>
                </a:solidFill>
                <a:effectLst/>
              </a:rPr>
              <a:t>Subtask 4.1.3</a:t>
            </a:r>
            <a:r>
              <a:rPr lang="en-US" sz="1000" dirty="0">
                <a:solidFill>
                  <a:schemeClr val="tx2"/>
                </a:solidFill>
                <a:effectLst/>
              </a:rPr>
              <a:t>: </a:t>
            </a:r>
            <a:r>
              <a:rPr lang="en-US" sz="1100" dirty="0">
                <a:solidFill>
                  <a:srgbClr val="00B0F0"/>
                </a:solidFill>
                <a:effectLst/>
              </a:rPr>
              <a:t>Highlight regions of the parameter space not yet covered </a:t>
            </a:r>
            <a:r>
              <a:rPr lang="en-US" sz="1100" dirty="0">
                <a:solidFill>
                  <a:schemeClr val="tx2"/>
                </a:solidFill>
                <a:effectLst/>
              </a:rPr>
              <a:t>by experiments and discuss feasibility of the experimental searches in these regions. Discuss the feasibility of testing all the couplings (to leptons, photons, baryons etc.) in all the parameter space.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endParaRPr lang="en-US" sz="1000" dirty="0">
              <a:solidFill>
                <a:schemeClr val="tx2"/>
              </a:solidFill>
              <a:effectLst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sz="1000" b="1" dirty="0">
                <a:solidFill>
                  <a:schemeClr val="tx2"/>
                </a:solidFill>
                <a:effectLst/>
              </a:rPr>
              <a:t>T4.2</a:t>
            </a:r>
            <a:r>
              <a:rPr lang="en-US" sz="1000" dirty="0">
                <a:solidFill>
                  <a:schemeClr val="tx2"/>
                </a:solidFill>
                <a:effectLst/>
              </a:rPr>
              <a:t>: </a:t>
            </a:r>
            <a:r>
              <a:rPr lang="en-US" sz="1100" dirty="0">
                <a:solidFill>
                  <a:schemeClr val="tx2"/>
                </a:solidFill>
                <a:effectLst/>
              </a:rPr>
              <a:t>Identify </a:t>
            </a:r>
            <a:r>
              <a:rPr lang="en-US" sz="1100" dirty="0">
                <a:solidFill>
                  <a:srgbClr val="00B0F0"/>
                </a:solidFill>
                <a:effectLst/>
              </a:rPr>
              <a:t>progress need in the key technologies </a:t>
            </a:r>
            <a:r>
              <a:rPr lang="en-US" sz="1100" dirty="0">
                <a:solidFill>
                  <a:schemeClr val="tx2"/>
                </a:solidFill>
                <a:effectLst/>
              </a:rPr>
              <a:t>and techniques (data analysis, signal filtering) for present and future experiments needed to cover the theoretically motivated region in the parameter space.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000" b="1" dirty="0">
                <a:solidFill>
                  <a:schemeClr val="tx2"/>
                </a:solidFill>
              </a:rPr>
              <a:t> </a:t>
            </a:r>
            <a:r>
              <a:rPr lang="en-US" sz="1000" b="1" dirty="0">
                <a:solidFill>
                  <a:schemeClr val="tx2"/>
                </a:solidFill>
                <a:effectLst/>
              </a:rPr>
              <a:t>Subtask 4.2.1</a:t>
            </a:r>
            <a:r>
              <a:rPr lang="en-US" sz="1000" dirty="0">
                <a:solidFill>
                  <a:schemeClr val="tx2"/>
                </a:solidFill>
                <a:effectLst/>
              </a:rPr>
              <a:t>: </a:t>
            </a:r>
            <a:r>
              <a:rPr lang="en-US" sz="1100" dirty="0">
                <a:solidFill>
                  <a:schemeClr val="tx2"/>
                </a:solidFill>
                <a:effectLst/>
              </a:rPr>
              <a:t>perform a survey of technology (materials, detection, sources, cryogenics, magnets, high resolution detectors) needed in WISP experiments.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000" b="1" dirty="0">
                <a:solidFill>
                  <a:schemeClr val="tx2"/>
                </a:solidFill>
              </a:rPr>
              <a:t> </a:t>
            </a:r>
            <a:r>
              <a:rPr lang="en-US" sz="1000" b="1" dirty="0">
                <a:solidFill>
                  <a:schemeClr val="tx2"/>
                </a:solidFill>
                <a:effectLst/>
              </a:rPr>
              <a:t>Subtask 4.2.2</a:t>
            </a:r>
            <a:r>
              <a:rPr lang="en-US" sz="1000" dirty="0">
                <a:solidFill>
                  <a:schemeClr val="tx2"/>
                </a:solidFill>
                <a:effectLst/>
              </a:rPr>
              <a:t>: </a:t>
            </a:r>
            <a:r>
              <a:rPr lang="en-US" sz="1100" dirty="0">
                <a:solidFill>
                  <a:schemeClr val="tx2"/>
                </a:solidFill>
                <a:effectLst/>
              </a:rPr>
              <a:t>perform a survey of solutions available (in SME or academic research) and of the competences available.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en-US" sz="1000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91025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T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T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T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A926A64B-3BCB-44CC-892E-C791C324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T"/>
          </a:p>
        </p:txBody>
      </p:sp>
      <p:sp useBgFill="1">
        <p:nvSpPr>
          <p:cNvPr id="24" name="Rectangle 16">
            <a:extLst>
              <a:ext uri="{FF2B5EF4-FFF2-40B4-BE49-F238E27FC236}">
                <a16:creationId xmlns:a16="http://schemas.microsoft.com/office/drawing/2014/main" id="{E97FF61E-4BA9-4C8B-AD03-05E9B2A4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66425F-5B9E-47A4-9DDB-F86B87375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14407"/>
            <a:ext cx="750779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T"/>
          </a:p>
        </p:txBody>
      </p:sp>
      <p:pic>
        <p:nvPicPr>
          <p:cNvPr id="4" name="Graphic 3" descr="CheckList with solid fill">
            <a:extLst>
              <a:ext uri="{FF2B5EF4-FFF2-40B4-BE49-F238E27FC236}">
                <a16:creationId xmlns:a16="http://schemas.microsoft.com/office/drawing/2014/main" id="{712AA864-A3D7-0DCC-F50A-764C7860F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547" y="2037347"/>
            <a:ext cx="2845090" cy="2845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47B272-F740-2920-DB66-96E2FF6E14B7}"/>
              </a:ext>
            </a:extLst>
          </p:cNvPr>
          <p:cNvSpPr txBox="1"/>
          <p:nvPr/>
        </p:nvSpPr>
        <p:spPr>
          <a:xfrm>
            <a:off x="4401849" y="2180496"/>
            <a:ext cx="7208957" cy="404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dirty="0">
                <a:solidFill>
                  <a:schemeClr val="tx2"/>
                </a:solidFill>
                <a:effectLst/>
              </a:rPr>
              <a:t>Activities [WG1-4]: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100" dirty="0">
                <a:solidFill>
                  <a:schemeClr val="tx2"/>
                </a:solidFill>
                <a:effectLst/>
              </a:rPr>
              <a:t>Organization of workshops on specific topics of the WGs.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100" dirty="0">
                <a:solidFill>
                  <a:schemeClr val="tx2"/>
                </a:solidFill>
                <a:effectLst/>
              </a:rPr>
              <a:t>Organization of Short Term Scientific Missions (STSM).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100" dirty="0">
                <a:solidFill>
                  <a:schemeClr val="tx2"/>
                </a:solidFill>
                <a:effectLst/>
              </a:rPr>
              <a:t>Organization </a:t>
            </a:r>
            <a:r>
              <a:rPr lang="en-US" sz="1100" dirty="0">
                <a:solidFill>
                  <a:srgbClr val="00B0F0"/>
                </a:solidFill>
                <a:effectLst/>
              </a:rPr>
              <a:t>of Technology Forums </a:t>
            </a:r>
            <a:r>
              <a:rPr lang="en-US" sz="1100" dirty="0">
                <a:solidFill>
                  <a:schemeClr val="tx2"/>
                </a:solidFill>
                <a:effectLst/>
              </a:rPr>
              <a:t>(WG4).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100" dirty="0">
                <a:solidFill>
                  <a:schemeClr val="tx2"/>
                </a:solidFill>
                <a:effectLst/>
              </a:rPr>
              <a:t>Publication of report on the scientific results in the webpage (in cooperation with WG5). Participation in outreach activities (in cooperation with WG5).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100" dirty="0">
                <a:solidFill>
                  <a:schemeClr val="tx2"/>
                </a:solidFill>
                <a:effectLst/>
              </a:rPr>
              <a:t>Preparation of the final White Paper and of the Training School Lecture Notes.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endParaRPr lang="en-US" sz="1100" dirty="0">
              <a:solidFill>
                <a:schemeClr val="tx2"/>
              </a:solidFill>
              <a:effectLst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dirty="0">
                <a:solidFill>
                  <a:schemeClr val="tx2"/>
                </a:solidFill>
                <a:effectLst/>
              </a:rPr>
              <a:t>Milestones [WG1-4]</a:t>
            </a:r>
            <a:r>
              <a:rPr lang="en-US" sz="1100" dirty="0">
                <a:solidFill>
                  <a:schemeClr val="tx2"/>
                </a:solidFill>
                <a:effectLst/>
              </a:rPr>
              <a:t>: </a:t>
            </a:r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" pitchFamily="2" charset="2"/>
              <a:buChar char="§"/>
            </a:pPr>
            <a:r>
              <a:rPr lang="en-US" sz="1100" dirty="0">
                <a:solidFill>
                  <a:schemeClr val="tx2"/>
                </a:solidFill>
                <a:effectLst/>
              </a:rPr>
              <a:t>WG meetings to track the progress of each WG and to take corrective measures in case of problems.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sz="1100" dirty="0">
                <a:solidFill>
                  <a:schemeClr val="tx2"/>
                </a:solidFill>
                <a:effectLst/>
              </a:rPr>
              <a:t> 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dirty="0">
                <a:solidFill>
                  <a:schemeClr val="tx2"/>
                </a:solidFill>
                <a:effectLst/>
              </a:rPr>
              <a:t>Deliverables: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100" dirty="0">
                <a:solidFill>
                  <a:schemeClr val="tx2"/>
                </a:solidFill>
                <a:effectLst/>
              </a:rPr>
              <a:t>D4.1 Draft Report on direct detection (month 12)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100" dirty="0">
                <a:solidFill>
                  <a:schemeClr val="tx2"/>
                </a:solidFill>
                <a:effectLst/>
              </a:rPr>
              <a:t>D4.2 Interim Report on direct detection (month 24)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100" dirty="0">
                <a:solidFill>
                  <a:schemeClr val="tx2"/>
                </a:solidFill>
                <a:effectLst/>
              </a:rPr>
              <a:t>D4.3 </a:t>
            </a:r>
            <a:r>
              <a:rPr lang="en-US" sz="1100" dirty="0">
                <a:solidFill>
                  <a:srgbClr val="00B0F0"/>
                </a:solidFill>
                <a:effectLst/>
              </a:rPr>
              <a:t>Final Report on direct detection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100" dirty="0">
                <a:solidFill>
                  <a:schemeClr val="tx2"/>
                </a:solidFill>
                <a:effectLst/>
              </a:rPr>
              <a:t>D4.4 </a:t>
            </a:r>
            <a:r>
              <a:rPr lang="en-US" sz="1100" dirty="0">
                <a:solidFill>
                  <a:srgbClr val="00B0F0"/>
                </a:solidFill>
                <a:effectLst/>
              </a:rPr>
              <a:t>Report on Technologies Forums</a:t>
            </a:r>
            <a:endParaRPr lang="en-US" sz="11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90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67D98D-9128-BA23-E562-9702DAE030F6}"/>
              </a:ext>
            </a:extLst>
          </p:cNvPr>
          <p:cNvSpPr txBox="1"/>
          <p:nvPr/>
        </p:nvSpPr>
        <p:spPr>
          <a:xfrm>
            <a:off x="735495" y="805070"/>
            <a:ext cx="4368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2800" dirty="0"/>
              <a:t>WG4 - General organization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3A095C-2EEF-6439-37EC-3C0810D8859F}"/>
              </a:ext>
            </a:extLst>
          </p:cNvPr>
          <p:cNvSpPr txBox="1"/>
          <p:nvPr/>
        </p:nvSpPr>
        <p:spPr>
          <a:xfrm>
            <a:off x="1926813" y="1495628"/>
            <a:ext cx="66649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sz="1600" dirty="0"/>
              <a:t>WG4 meetings one per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T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T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</a:t>
            </a:r>
            <a:r>
              <a:rPr lang="en-IT" sz="1600" dirty="0"/>
              <a:t>eport on direct detection and Tech. Forums: Overleaf LATEX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T" sz="1600" dirty="0"/>
          </a:p>
          <a:p>
            <a:endParaRPr lang="en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sz="1600" dirty="0"/>
              <a:t>WG4 documents on Drive/Dropbox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T" sz="1600" dirty="0"/>
          </a:p>
          <a:p>
            <a:endParaRPr lang="en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sz="1600" dirty="0"/>
              <a:t>Mailing List </a:t>
            </a:r>
            <a:r>
              <a:rPr lang="en-IT" sz="1600" dirty="0">
                <a:solidFill>
                  <a:srgbClr val="00B0F0"/>
                </a:solidFill>
              </a:rPr>
              <a:t>cosmicwisperwg4@lists.infn.it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sz="1600" dirty="0"/>
              <a:t>INDICO meetings </a:t>
            </a:r>
            <a:r>
              <a:rPr lang="en-GB" sz="1600" dirty="0">
                <a:solidFill>
                  <a:srgbClr val="00B0F0"/>
                </a:solidFill>
              </a:rPr>
              <a:t>https://</a:t>
            </a:r>
            <a:r>
              <a:rPr lang="en-GB" sz="1600" dirty="0" err="1">
                <a:solidFill>
                  <a:srgbClr val="00B0F0"/>
                </a:solidFill>
              </a:rPr>
              <a:t>agenda.infn.it</a:t>
            </a:r>
            <a:r>
              <a:rPr lang="en-GB" sz="1600" dirty="0">
                <a:solidFill>
                  <a:srgbClr val="00B0F0"/>
                </a:solidFill>
              </a:rPr>
              <a:t>/category/1831/</a:t>
            </a:r>
            <a:endParaRPr lang="en-IT" sz="1600" dirty="0">
              <a:solidFill>
                <a:srgbClr val="00B0F0"/>
              </a:solidFill>
            </a:endParaRPr>
          </a:p>
          <a:p>
            <a:endParaRPr lang="en-GB" sz="1600" dirty="0"/>
          </a:p>
        </p:txBody>
      </p:sp>
      <p:pic>
        <p:nvPicPr>
          <p:cNvPr id="7" name="Graphic 6" descr="Boardroom with solid fill">
            <a:extLst>
              <a:ext uri="{FF2B5EF4-FFF2-40B4-BE49-F238E27FC236}">
                <a16:creationId xmlns:a16="http://schemas.microsoft.com/office/drawing/2014/main" id="{837773FD-4CB1-5709-BFA0-C6FEB7DD5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181" y="1411426"/>
            <a:ext cx="914400" cy="914400"/>
          </a:xfrm>
          <a:prstGeom prst="rect">
            <a:avLst/>
          </a:prstGeom>
        </p:spPr>
      </p:pic>
      <p:pic>
        <p:nvPicPr>
          <p:cNvPr id="9" name="Graphic 8" descr="Blog with solid fill">
            <a:extLst>
              <a:ext uri="{FF2B5EF4-FFF2-40B4-BE49-F238E27FC236}">
                <a16:creationId xmlns:a16="http://schemas.microsoft.com/office/drawing/2014/main" id="{751BCF28-CB51-CD9D-03C3-59A04F01C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5563" y="3183916"/>
            <a:ext cx="914400" cy="914400"/>
          </a:xfrm>
          <a:prstGeom prst="rect">
            <a:avLst/>
          </a:prstGeom>
        </p:spPr>
      </p:pic>
      <p:pic>
        <p:nvPicPr>
          <p:cNvPr id="11" name="Graphic 10" descr="Clipboard with solid fill">
            <a:extLst>
              <a:ext uri="{FF2B5EF4-FFF2-40B4-BE49-F238E27FC236}">
                <a16:creationId xmlns:a16="http://schemas.microsoft.com/office/drawing/2014/main" id="{4BCAC2CD-685D-61ED-496C-DEE41D9AA5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2181" y="2292333"/>
            <a:ext cx="914400" cy="914400"/>
          </a:xfrm>
          <a:prstGeom prst="rect">
            <a:avLst/>
          </a:prstGeom>
        </p:spPr>
      </p:pic>
      <p:pic>
        <p:nvPicPr>
          <p:cNvPr id="13" name="Graphic 12" descr="Email with solid fill">
            <a:extLst>
              <a:ext uri="{FF2B5EF4-FFF2-40B4-BE49-F238E27FC236}">
                <a16:creationId xmlns:a16="http://schemas.microsoft.com/office/drawing/2014/main" id="{9BAE949F-772B-2078-F7D4-C44BD3F887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2181" y="40755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29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9BEF70-F41D-04B1-C158-AC0B917BA3C2}"/>
              </a:ext>
            </a:extLst>
          </p:cNvPr>
          <p:cNvSpPr txBox="1"/>
          <p:nvPr/>
        </p:nvSpPr>
        <p:spPr>
          <a:xfrm>
            <a:off x="1021739" y="2521179"/>
            <a:ext cx="1026793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IT" dirty="0">
                <a:sym typeface="Wingdings" pitchFamily="2" charset="2"/>
              </a:rPr>
              <a:t>WG contact persons: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IT" dirty="0">
                <a:sym typeface="Wingdings" pitchFamily="2" charset="2"/>
              </a:rPr>
              <a:t>WG1 Mario Reig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IT" dirty="0">
                <a:sym typeface="Wingdings" pitchFamily="2" charset="2"/>
              </a:rPr>
              <a:t>WG2 Jose Cembranos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IT" dirty="0">
                <a:sym typeface="Wingdings" pitchFamily="2" charset="2"/>
              </a:rPr>
              <a:t>WG3 Maurizio Giannotti, Federico Urban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IT" dirty="0">
                <a:sym typeface="Wingdings" pitchFamily="2" charset="2"/>
              </a:rPr>
              <a:t>WG5 Loredana Gastaldo, Serkant Ali Cetin</a:t>
            </a:r>
            <a:endParaRPr lang="en-IT" dirty="0"/>
          </a:p>
          <a:p>
            <a:pPr marL="285750" indent="-285750">
              <a:buFont typeface="Wingdings" pitchFamily="2" charset="2"/>
              <a:buChar char="§"/>
            </a:pPr>
            <a:endParaRPr lang="en-IT" dirty="0"/>
          </a:p>
          <a:p>
            <a:pPr marL="285750" indent="-285750">
              <a:buFont typeface="Wingdings" pitchFamily="2" charset="2"/>
              <a:buChar char="§"/>
            </a:pPr>
            <a:r>
              <a:rPr lang="en-IT" dirty="0"/>
              <a:t>Contact person with CERN-PBC Technology working group: </a:t>
            </a:r>
            <a:r>
              <a:rPr lang="en-IT" dirty="0">
                <a:sym typeface="Wingdings" pitchFamily="2" charset="2"/>
              </a:rPr>
              <a:t> Giovanni Cantatore, Pierre Pugnat </a:t>
            </a:r>
          </a:p>
          <a:p>
            <a:pPr marL="285750" indent="-285750">
              <a:buFont typeface="Wingdings" pitchFamily="2" charset="2"/>
              <a:buChar char="§"/>
            </a:pPr>
            <a:endParaRPr lang="en-IT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IT" dirty="0">
                <a:sym typeface="Wingdings" pitchFamily="2" charset="2"/>
              </a:rPr>
              <a:t>Contact person with ECFA Quantum Sensing WG (tbd)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6237A7-6C19-6DF6-7846-89784BD304CE}"/>
              </a:ext>
            </a:extLst>
          </p:cNvPr>
          <p:cNvSpPr txBox="1"/>
          <p:nvPr/>
        </p:nvSpPr>
        <p:spPr>
          <a:xfrm flipH="1">
            <a:off x="1021739" y="1097959"/>
            <a:ext cx="3684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800" dirty="0"/>
              <a:t>Contact Persons</a:t>
            </a:r>
          </a:p>
        </p:txBody>
      </p:sp>
      <p:pic>
        <p:nvPicPr>
          <p:cNvPr id="10" name="Graphic 9" descr="Call centre with solid fill">
            <a:extLst>
              <a:ext uri="{FF2B5EF4-FFF2-40B4-BE49-F238E27FC236}">
                <a16:creationId xmlns:a16="http://schemas.microsoft.com/office/drawing/2014/main" id="{FD608C3A-DA1A-24A1-6EE3-9ECA08ADC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88581" y="721179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63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A823FC-5BF5-6B40-DE46-70708C6C7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534" y="955273"/>
            <a:ext cx="7772400" cy="5470674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E8AE0FFE-FBE8-E0D3-8D35-4C25B28325A2}"/>
              </a:ext>
            </a:extLst>
          </p:cNvPr>
          <p:cNvSpPr/>
          <p:nvPr/>
        </p:nvSpPr>
        <p:spPr>
          <a:xfrm>
            <a:off x="626757" y="955273"/>
            <a:ext cx="2190756" cy="11860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Inputs from WG1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522A49-57C6-266C-6726-F2190129D41B}"/>
              </a:ext>
            </a:extLst>
          </p:cNvPr>
          <p:cNvSpPr txBox="1"/>
          <p:nvPr/>
        </p:nvSpPr>
        <p:spPr>
          <a:xfrm>
            <a:off x="745864" y="2105802"/>
            <a:ext cx="1234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2800" dirty="0"/>
              <a:t>Models</a:t>
            </a:r>
          </a:p>
        </p:txBody>
      </p:sp>
    </p:spTree>
    <p:extLst>
      <p:ext uri="{BB962C8B-B14F-4D97-AF65-F5344CB8AC3E}">
        <p14:creationId xmlns:p14="http://schemas.microsoft.com/office/powerpoint/2010/main" val="2774642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extLst>
              <a:ext uri="{FF2B5EF4-FFF2-40B4-BE49-F238E27FC236}">
                <a16:creationId xmlns:a16="http://schemas.microsoft.com/office/drawing/2014/main" id="{C93E6D50-DA35-06B1-D993-67430FD15A31}"/>
              </a:ext>
            </a:extLst>
          </p:cNvPr>
          <p:cNvSpPr/>
          <p:nvPr/>
        </p:nvSpPr>
        <p:spPr>
          <a:xfrm>
            <a:off x="398536" y="806626"/>
            <a:ext cx="2190756" cy="11860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Inputs from WG2</a:t>
            </a: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15830805-EBB9-B3F1-EB11-284EE7344D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15" r="22679"/>
          <a:stretch/>
        </p:blipFill>
        <p:spPr>
          <a:xfrm rot="5400000">
            <a:off x="3928281" y="-772660"/>
            <a:ext cx="3820068" cy="982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F785C-B0F4-D64B-D976-5F4C3F0416BB}"/>
              </a:ext>
            </a:extLst>
          </p:cNvPr>
          <p:cNvSpPr txBox="1"/>
          <p:nvPr/>
        </p:nvSpPr>
        <p:spPr>
          <a:xfrm>
            <a:off x="3132683" y="1214961"/>
            <a:ext cx="6853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Preferred parameter space for WISP dark matter candidates</a:t>
            </a:r>
          </a:p>
        </p:txBody>
      </p:sp>
    </p:spTree>
    <p:extLst>
      <p:ext uri="{BB962C8B-B14F-4D97-AF65-F5344CB8AC3E}">
        <p14:creationId xmlns:p14="http://schemas.microsoft.com/office/powerpoint/2010/main" val="709905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eutron stars as axion laboratories">
            <a:extLst>
              <a:ext uri="{FF2B5EF4-FFF2-40B4-BE49-F238E27FC236}">
                <a16:creationId xmlns:a16="http://schemas.microsoft.com/office/drawing/2014/main" id="{5B6632E7-4A95-BF1A-8D39-8FA5980F6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0" r="16173" b="1"/>
          <a:stretch/>
        </p:blipFill>
        <p:spPr bwMode="auto"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SI | Agenzia Spaziale Italiana">
            <a:extLst>
              <a:ext uri="{FF2B5EF4-FFF2-40B4-BE49-F238E27FC236}">
                <a16:creationId xmlns:a16="http://schemas.microsoft.com/office/drawing/2014/main" id="{DCAB4346-2A17-57C9-DD68-A71330EB17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8" r="18943" b="-1"/>
          <a:stretch/>
        </p:blipFill>
        <p:spPr bwMode="auto">
          <a:xfrm>
            <a:off x="25421" y="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56A982-6FF6-8EDF-554A-7A51B863EF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19" r="25076" b="-1"/>
          <a:stretch/>
        </p:blipFill>
        <p:spPr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2EAC82EE-C419-9B09-494F-C80D43F395F7}"/>
              </a:ext>
            </a:extLst>
          </p:cNvPr>
          <p:cNvSpPr/>
          <p:nvPr/>
        </p:nvSpPr>
        <p:spPr>
          <a:xfrm>
            <a:off x="371375" y="147119"/>
            <a:ext cx="2190756" cy="11860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Inputs from WG3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F18D88-D56D-2B48-59C8-AC07C057AAF9}"/>
              </a:ext>
            </a:extLst>
          </p:cNvPr>
          <p:cNvSpPr txBox="1"/>
          <p:nvPr/>
        </p:nvSpPr>
        <p:spPr>
          <a:xfrm>
            <a:off x="371375" y="6011501"/>
            <a:ext cx="4904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chemeClr val="bg1"/>
                </a:solidFill>
              </a:rPr>
              <a:t>Astrophysical experimental results (hints or limits)</a:t>
            </a:r>
          </a:p>
        </p:txBody>
      </p:sp>
    </p:spTree>
    <p:extLst>
      <p:ext uri="{BB962C8B-B14F-4D97-AF65-F5344CB8AC3E}">
        <p14:creationId xmlns:p14="http://schemas.microsoft.com/office/powerpoint/2010/main" val="3262008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T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T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26A64B-3BCB-44CC-892E-C791C324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T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97FF61E-4BA9-4C8B-AD03-05E9B2A4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66425F-5B9E-47A4-9DDB-F86B87375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14407"/>
            <a:ext cx="750779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T"/>
          </a:p>
        </p:txBody>
      </p:sp>
      <p:pic>
        <p:nvPicPr>
          <p:cNvPr id="5" name="Graphic 4" descr="Monthly calendar with solid fill">
            <a:extLst>
              <a:ext uri="{FF2B5EF4-FFF2-40B4-BE49-F238E27FC236}">
                <a16:creationId xmlns:a16="http://schemas.microsoft.com/office/drawing/2014/main" id="{273AA294-ADC5-9B5F-9431-032C374F6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547" y="2037347"/>
            <a:ext cx="2845090" cy="2845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10D4EE-25B6-AEEB-072E-FC5134E3734E}"/>
              </a:ext>
            </a:extLst>
          </p:cNvPr>
          <p:cNvSpPr txBox="1"/>
          <p:nvPr/>
        </p:nvSpPr>
        <p:spPr>
          <a:xfrm>
            <a:off x="4401849" y="2180496"/>
            <a:ext cx="7208957" cy="404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sz="2000" dirty="0">
                <a:solidFill>
                  <a:schemeClr val="tx2"/>
                </a:solidFill>
              </a:rPr>
              <a:t>First year plan</a:t>
            </a:r>
            <a:endParaRPr lang="en-US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2"/>
                </a:solidFill>
              </a:rPr>
              <a:t>Make a list of  WISPs models 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2"/>
                </a:solidFill>
              </a:rPr>
              <a:t>Make a list of  WISPs experiments 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2"/>
                </a:solidFill>
              </a:rPr>
              <a:t>Preliminary Summary Plots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2"/>
                </a:solidFill>
              </a:rPr>
              <a:t>Contact experts in specific experiments and techniques within and outside the COST.  Invite them to join the COST.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2"/>
                </a:solidFill>
              </a:rPr>
              <a:t>Make a list of technology needed by WISP experiments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2"/>
                </a:solidFill>
              </a:rPr>
              <a:t>Draft of Direct Search Report  </a:t>
            </a:r>
          </a:p>
        </p:txBody>
      </p:sp>
    </p:spTree>
    <p:extLst>
      <p:ext uri="{BB962C8B-B14F-4D97-AF65-F5344CB8AC3E}">
        <p14:creationId xmlns:p14="http://schemas.microsoft.com/office/powerpoint/2010/main" val="249504011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{37C1AECD-0AFB-3047-A914-5BBD36FB37F7}tf10001123</Template>
  <TotalTime>732</TotalTime>
  <Words>930</Words>
  <Application>Microsoft Macintosh PowerPoint</Application>
  <PresentationFormat>Widescreen</PresentationFormat>
  <Paragraphs>133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Gill Sans MT</vt:lpstr>
      <vt:lpstr>Wingdings</vt:lpstr>
      <vt:lpstr>Wingdings 2</vt:lpstr>
      <vt:lpstr>Dividend</vt:lpstr>
      <vt:lpstr>WG4 – Direct WISP Searches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Talks in 2023 </vt:lpstr>
      <vt:lpstr>WG4 report draft</vt:lpstr>
      <vt:lpstr>Report Content</vt:lpstr>
      <vt:lpstr>Latex template for experiments</vt:lpstr>
      <vt:lpstr>Report content</vt:lpstr>
      <vt:lpstr>WG4 Report</vt:lpstr>
      <vt:lpstr>Material for the Round Table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WG4 - Plans</dc:title>
  <dc:creator>Claudio Gatti</dc:creator>
  <cp:lastModifiedBy>Claudio Gatti</cp:lastModifiedBy>
  <cp:revision>246</cp:revision>
  <dcterms:created xsi:type="dcterms:W3CDTF">2022-12-13T09:49:53Z</dcterms:created>
  <dcterms:modified xsi:type="dcterms:W3CDTF">2024-02-02T07:32:04Z</dcterms:modified>
</cp:coreProperties>
</file>