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6" r:id="rId4"/>
    <p:sldId id="274" r:id="rId5"/>
    <p:sldId id="261" r:id="rId6"/>
    <p:sldId id="273" r:id="rId7"/>
    <p:sldId id="258" r:id="rId8"/>
    <p:sldId id="262" r:id="rId9"/>
    <p:sldId id="263" r:id="rId10"/>
    <p:sldId id="275" r:id="rId11"/>
    <p:sldId id="264" r:id="rId12"/>
    <p:sldId id="267" r:id="rId13"/>
    <p:sldId id="259" r:id="rId14"/>
    <p:sldId id="268" r:id="rId15"/>
    <p:sldId id="269" r:id="rId16"/>
    <p:sldId id="270" r:id="rId17"/>
    <p:sldId id="272" r:id="rId18"/>
    <p:sldId id="271" r:id="rId19"/>
    <p:sldId id="260" r:id="rId20"/>
    <p:sldId id="276" r:id="rId21"/>
    <p:sldId id="280" r:id="rId22"/>
    <p:sldId id="278" r:id="rId23"/>
    <p:sldId id="279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48FF"/>
    <a:srgbClr val="9C4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0"/>
    <p:restoredTop sz="94686"/>
  </p:normalViewPr>
  <p:slideViewPr>
    <p:cSldViewPr snapToGrid="0">
      <p:cViewPr varScale="1">
        <p:scale>
          <a:sx n="97" d="100"/>
          <a:sy n="97" d="100"/>
        </p:scale>
        <p:origin x="20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07B61E-FAA8-7A44-B8CF-EA8BBF2E7D9E}" type="doc">
      <dgm:prSet loTypeId="urn:microsoft.com/office/officeart/2005/8/layout/chevron1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mc:AlternateContent xmlns:mc="http://schemas.openxmlformats.org/markup-compatibility/2006" xmlns:a14="http://schemas.microsoft.com/office/drawing/2010/main">
      <mc:Choice Requires="a14">
        <dgm:pt modelId="{1D36D570-B2CC-1F48-B246-1A77C35BE631}">
          <dgm:prSet phldrT="[Tes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2017</m:t>
                    </m:r>
                  </m:oMath>
                </m:oMathPara>
              </a14:m>
              <a:endParaRPr lang="it-IT" sz="4100"/>
            </a:p>
          </dgm:t>
        </dgm:pt>
      </mc:Choice>
      <mc:Fallback xmlns="">
        <dgm:pt modelId="{1D36D570-B2CC-1F48-B246-1A77C35BE631}">
          <dgm:prSet phldrT="[Testo]" custT="1"/>
          <dgm:spPr/>
          <dgm:t>
            <a:bodyPr/>
            <a:lstStyle/>
            <a:p>
              <a:pPr/>
              <a:r>
                <a:rPr lang="it-IT" sz="2400" b="0" i="0">
                  <a:latin typeface="Cambria Math" panose="02040503050406030204" pitchFamily="18" charset="0"/>
                </a:rPr>
                <a:t>2017</a:t>
              </a:r>
              <a:endParaRPr lang="it-IT" sz="4100" dirty="0"/>
            </a:p>
          </dgm:t>
        </dgm:pt>
      </mc:Fallback>
    </mc:AlternateContent>
    <dgm:pt modelId="{5618DB29-8068-CD4D-8380-B2125AC3DE72}" type="parTrans" cxnId="{A8C68857-593D-AE41-9C5B-5E705AF5503B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094937C0-5329-4445-9139-15E379E02A11}" type="sibTrans" cxnId="{A8C68857-593D-AE41-9C5B-5E705AF5503B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4C1C20D0-4FCC-424B-B50A-BA02F766A3A6}">
          <dgm:prSet phldrT="[Tes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2018−2019</m:t>
                    </m:r>
                  </m:oMath>
                </m:oMathPara>
              </a14:m>
              <a:endParaRPr lang="it-IT" sz="4100"/>
            </a:p>
          </dgm:t>
        </dgm:pt>
      </mc:Choice>
      <mc:Fallback xmlns="">
        <dgm:pt modelId="{4C1C20D0-4FCC-424B-B50A-BA02F766A3A6}">
          <dgm:prSet phldrT="[Testo]" custT="1"/>
          <dgm:spPr/>
          <dgm:t>
            <a:bodyPr/>
            <a:lstStyle/>
            <a:p>
              <a:pPr/>
              <a:r>
                <a:rPr lang="it-IT" sz="1800" b="0" i="0">
                  <a:latin typeface="Cambria Math" panose="02040503050406030204" pitchFamily="18" charset="0"/>
                </a:rPr>
                <a:t>2018−2019</a:t>
              </a:r>
              <a:endParaRPr lang="it-IT" sz="4100" dirty="0"/>
            </a:p>
          </dgm:t>
        </dgm:pt>
      </mc:Fallback>
    </mc:AlternateContent>
    <dgm:pt modelId="{0B39FF8B-C2F3-1549-8A1F-D48BA408B4E6}" type="parTrans" cxnId="{06C50A4E-19B9-4F4D-9727-49A55637453D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F11482E5-0E04-3449-B0C4-08BFE3D7CDE5}" type="sibTrans" cxnId="{06C50A4E-19B9-4F4D-9727-49A55637453D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D37E361E-0037-4348-905B-EFEE70F82BFE}">
          <dgm:prSet phldrT="[Tes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2022</m:t>
                    </m:r>
                  </m:oMath>
                </m:oMathPara>
              </a14:m>
              <a:endParaRPr lang="it-IT" sz="4400"/>
            </a:p>
          </dgm:t>
        </dgm:pt>
      </mc:Choice>
      <mc:Fallback xmlns="">
        <dgm:pt modelId="{D37E361E-0037-4348-905B-EFEE70F82BFE}">
          <dgm:prSet phldrT="[Testo]" custT="1"/>
          <dgm:spPr/>
          <dgm:t>
            <a:bodyPr/>
            <a:lstStyle/>
            <a:p>
              <a:pPr/>
              <a:r>
                <a:rPr lang="it-IT" sz="2400" b="0" i="0">
                  <a:latin typeface="Cambria Math" panose="02040503050406030204" pitchFamily="18" charset="0"/>
                </a:rPr>
                <a:t>2022</a:t>
              </a:r>
              <a:endParaRPr lang="it-IT" sz="4400" dirty="0"/>
            </a:p>
          </dgm:t>
        </dgm:pt>
      </mc:Fallback>
    </mc:AlternateContent>
    <dgm:pt modelId="{C3379547-6CAC-A54B-BF10-59A133396E6C}" type="parTrans" cxnId="{1C9228E2-AAB3-324A-9492-13B0632AEF01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79523814-CFA3-FA41-9FA9-E698528C9357}" type="sibTrans" cxnId="{1C9228E2-AAB3-324A-9492-13B0632AEF01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648F141A-15FB-CB40-906F-3E56D34BE2F5}">
          <dgm:prSet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2020−2021</m:t>
                    </m:r>
                  </m:oMath>
                </m:oMathPara>
              </a14:m>
              <a:endParaRPr lang="it-IT" sz="4100"/>
            </a:p>
          </dgm:t>
        </dgm:pt>
      </mc:Choice>
      <mc:Fallback xmlns="">
        <dgm:pt modelId="{648F141A-15FB-CB40-906F-3E56D34BE2F5}">
          <dgm:prSet custT="1"/>
          <dgm:spPr/>
          <dgm:t>
            <a:bodyPr/>
            <a:lstStyle/>
            <a:p>
              <a:pPr/>
              <a:r>
                <a:rPr lang="it-IT" sz="1800" b="0" i="0">
                  <a:latin typeface="Cambria Math" panose="02040503050406030204" pitchFamily="18" charset="0"/>
                </a:rPr>
                <a:t>2020−2021</a:t>
              </a:r>
              <a:endParaRPr lang="it-IT" sz="4100" dirty="0"/>
            </a:p>
          </dgm:t>
        </dgm:pt>
      </mc:Fallback>
    </mc:AlternateContent>
    <dgm:pt modelId="{984F97B0-984A-1D4B-BC42-521E53A6C352}" type="parTrans" cxnId="{25AB99B0-2CEB-0744-AD6B-E2F8BE92D012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89FF6F9C-D0B3-BB43-8D18-444D8205FD10}" type="sibTrans" cxnId="{25AB99B0-2CEB-0744-AD6B-E2F8BE92D012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05CB5E39-A8C2-2F44-BE69-FB79BA61A76F}">
          <dgm:prSet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"/>
                  </m:oMathParaPr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2023</m:t>
                    </m:r>
                  </m:oMath>
                </m:oMathPara>
              </a14:m>
              <a:endParaRPr lang="it-IT" sz="3200">
                <a:latin typeface="+mn-lt"/>
              </a:endParaRPr>
            </a:p>
          </dgm:t>
        </dgm:pt>
      </mc:Choice>
      <mc:Fallback xmlns="">
        <dgm:pt modelId="{05CB5E39-A8C2-2F44-BE69-FB79BA61A76F}">
          <dgm:prSet custT="1"/>
          <dgm:spPr/>
          <dgm:t>
            <a:bodyPr/>
            <a:lstStyle/>
            <a:p>
              <a:pPr/>
              <a:r>
                <a:rPr lang="it-IT" sz="2400" b="0" i="0">
                  <a:latin typeface="+mn-lt"/>
                </a:rPr>
                <a:t>2023</a:t>
              </a:r>
              <a:endParaRPr lang="it-IT" sz="3200" dirty="0">
                <a:latin typeface="+mn-lt"/>
              </a:endParaRPr>
            </a:p>
          </dgm:t>
        </dgm:pt>
      </mc:Fallback>
    </mc:AlternateContent>
    <dgm:pt modelId="{9E79B6FA-924E-1F41-B9BA-03C85A697941}" type="parTrans" cxnId="{D9DC34A3-0CCB-A641-908C-D325DC394E9C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83C35AE3-EE96-A64B-8EBC-B2190EF2F56F}" type="sibTrans" cxnId="{D9DC34A3-0CCB-A641-908C-D325DC394E9C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F2AEC410-C4C4-574F-A4B5-146C28A84B3E}">
      <dgm:prSet custT="1"/>
      <dgm:spPr/>
      <dgm:t>
        <a:bodyPr/>
        <a:lstStyle/>
        <a:p>
          <a:r>
            <a:rPr lang="it-IT" sz="2400"/>
            <a:t>2024</a:t>
          </a:r>
        </a:p>
      </dgm:t>
    </dgm:pt>
    <dgm:pt modelId="{9FAA3018-A4A6-7C49-8E59-A5E334C49CE0}" type="parTrans" cxnId="{A7A5B0FB-05B3-0441-910B-ED778D5BA304}">
      <dgm:prSet/>
      <dgm:spPr/>
      <dgm:t>
        <a:bodyPr/>
        <a:lstStyle/>
        <a:p>
          <a:endParaRPr lang="it-IT"/>
        </a:p>
      </dgm:t>
    </dgm:pt>
    <dgm:pt modelId="{D3FFEB20-62B9-8341-829A-F845F724AF29}" type="sibTrans" cxnId="{A7A5B0FB-05B3-0441-910B-ED778D5BA304}">
      <dgm:prSet/>
      <dgm:spPr/>
      <dgm:t>
        <a:bodyPr/>
        <a:lstStyle/>
        <a:p>
          <a:endParaRPr lang="it-IT"/>
        </a:p>
      </dgm:t>
    </dgm:pt>
    <dgm:pt modelId="{8B7947E8-489D-7F42-A165-BCCCDD92CC91}">
      <dgm:prSet custT="1"/>
      <dgm:spPr/>
      <dgm:t>
        <a:bodyPr/>
        <a:lstStyle/>
        <a:p>
          <a:r>
            <a:rPr lang="it-IT" sz="1800"/>
            <a:t>→2025</a:t>
          </a:r>
        </a:p>
      </dgm:t>
    </dgm:pt>
    <dgm:pt modelId="{7BABBCC7-2792-EE45-923D-520E3A791B7B}" type="parTrans" cxnId="{D9A23838-88E4-474C-A16A-8A5BA00B585C}">
      <dgm:prSet/>
      <dgm:spPr/>
      <dgm:t>
        <a:bodyPr/>
        <a:lstStyle/>
        <a:p>
          <a:endParaRPr lang="it-IT"/>
        </a:p>
      </dgm:t>
    </dgm:pt>
    <dgm:pt modelId="{A136287C-53C3-0B40-8333-5F483297EB89}" type="sibTrans" cxnId="{D9A23838-88E4-474C-A16A-8A5BA00B585C}">
      <dgm:prSet/>
      <dgm:spPr/>
      <dgm:t>
        <a:bodyPr/>
        <a:lstStyle/>
        <a:p>
          <a:endParaRPr lang="it-IT"/>
        </a:p>
      </dgm:t>
    </dgm:pt>
    <dgm:pt modelId="{485A4519-D945-7841-83ED-8E36143EE6E9}" type="pres">
      <dgm:prSet presAssocID="{C607B61E-FAA8-7A44-B8CF-EA8BBF2E7D9E}" presName="Name0" presStyleCnt="0">
        <dgm:presLayoutVars>
          <dgm:dir/>
          <dgm:animLvl val="lvl"/>
          <dgm:resizeHandles val="exact"/>
        </dgm:presLayoutVars>
      </dgm:prSet>
      <dgm:spPr/>
    </dgm:pt>
    <dgm:pt modelId="{E2BAE5C7-0E47-A44F-9555-C7261D0A83B1}" type="pres">
      <dgm:prSet presAssocID="{1D36D570-B2CC-1F48-B246-1A77C35BE631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303CF23A-51AC-E84D-A601-FFEA720E6A79}" type="pres">
      <dgm:prSet presAssocID="{094937C0-5329-4445-9139-15E379E02A11}" presName="parTxOnlySpace" presStyleCnt="0"/>
      <dgm:spPr/>
    </dgm:pt>
    <dgm:pt modelId="{B8E7B766-C62C-D04F-BA08-8562B491ADD0}" type="pres">
      <dgm:prSet presAssocID="{4C1C20D0-4FCC-424B-B50A-BA02F766A3A6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0BC84B69-2B9A-C44F-AA62-0BEBEA09468F}" type="pres">
      <dgm:prSet presAssocID="{F11482E5-0E04-3449-B0C4-08BFE3D7CDE5}" presName="parTxOnlySpace" presStyleCnt="0"/>
      <dgm:spPr/>
    </dgm:pt>
    <dgm:pt modelId="{8859BD92-97B4-4E4E-8F5B-30FF66FD7924}" type="pres">
      <dgm:prSet presAssocID="{648F141A-15FB-CB40-906F-3E56D34BE2F5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0BB7D96C-5D40-6841-9EBD-947681745028}" type="pres">
      <dgm:prSet presAssocID="{89FF6F9C-D0B3-BB43-8D18-444D8205FD10}" presName="parTxOnlySpace" presStyleCnt="0"/>
      <dgm:spPr/>
    </dgm:pt>
    <dgm:pt modelId="{2EFB9327-0227-C249-9467-A57330BB7BAD}" type="pres">
      <dgm:prSet presAssocID="{D37E361E-0037-4348-905B-EFEE70F82BFE}" presName="parTxOnly" presStyleLbl="node1" presStyleIdx="3" presStyleCnt="7" custScaleX="110516">
        <dgm:presLayoutVars>
          <dgm:chMax val="0"/>
          <dgm:chPref val="0"/>
          <dgm:bulletEnabled val="1"/>
        </dgm:presLayoutVars>
      </dgm:prSet>
      <dgm:spPr/>
    </dgm:pt>
    <dgm:pt modelId="{488C2817-9148-0B40-A974-2D880061460B}" type="pres">
      <dgm:prSet presAssocID="{79523814-CFA3-FA41-9FA9-E698528C9357}" presName="parTxOnlySpace" presStyleCnt="0"/>
      <dgm:spPr/>
    </dgm:pt>
    <dgm:pt modelId="{48593B7C-435A-EB4B-B446-0F459B54E565}" type="pres">
      <dgm:prSet presAssocID="{05CB5E39-A8C2-2F44-BE69-FB79BA61A76F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7FCC828F-40FF-B14F-A126-85CCEDB55AAF}" type="pres">
      <dgm:prSet presAssocID="{83C35AE3-EE96-A64B-8EBC-B2190EF2F56F}" presName="parTxOnlySpace" presStyleCnt="0"/>
      <dgm:spPr/>
    </dgm:pt>
    <dgm:pt modelId="{50C80BC2-6810-5B49-90C2-EC2762FFD5BB}" type="pres">
      <dgm:prSet presAssocID="{F2AEC410-C4C4-574F-A4B5-146C28A84B3E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A71043F6-2B6F-9F44-A0E1-8677657A6EEC}" type="pres">
      <dgm:prSet presAssocID="{D3FFEB20-62B9-8341-829A-F845F724AF29}" presName="parTxOnlySpace" presStyleCnt="0"/>
      <dgm:spPr/>
    </dgm:pt>
    <dgm:pt modelId="{1575D6E4-363A-A241-9B71-F52AE78B47D6}" type="pres">
      <dgm:prSet presAssocID="{8B7947E8-489D-7F42-A165-BCCCDD92CC91}" presName="parTxOnly" presStyleLbl="node1" presStyleIdx="6" presStyleCnt="7" custScaleX="101267">
        <dgm:presLayoutVars>
          <dgm:chMax val="0"/>
          <dgm:chPref val="0"/>
          <dgm:bulletEnabled val="1"/>
        </dgm:presLayoutVars>
      </dgm:prSet>
      <dgm:spPr/>
    </dgm:pt>
  </dgm:ptLst>
  <dgm:cxnLst>
    <dgm:cxn modelId="{5AE86F2E-22D1-9F47-AB00-542CB35F86FB}" type="presOf" srcId="{4C1C20D0-4FCC-424B-B50A-BA02F766A3A6}" destId="{B8E7B766-C62C-D04F-BA08-8562B491ADD0}" srcOrd="0" destOrd="0" presId="urn:microsoft.com/office/officeart/2005/8/layout/chevron1"/>
    <dgm:cxn modelId="{D9A23838-88E4-474C-A16A-8A5BA00B585C}" srcId="{C607B61E-FAA8-7A44-B8CF-EA8BBF2E7D9E}" destId="{8B7947E8-489D-7F42-A165-BCCCDD92CC91}" srcOrd="6" destOrd="0" parTransId="{7BABBCC7-2792-EE45-923D-520E3A791B7B}" sibTransId="{A136287C-53C3-0B40-8333-5F483297EB89}"/>
    <dgm:cxn modelId="{D016214C-5B92-8047-8D45-9826791381DA}" type="presOf" srcId="{8B7947E8-489D-7F42-A165-BCCCDD92CC91}" destId="{1575D6E4-363A-A241-9B71-F52AE78B47D6}" srcOrd="0" destOrd="0" presId="urn:microsoft.com/office/officeart/2005/8/layout/chevron1"/>
    <dgm:cxn modelId="{06C50A4E-19B9-4F4D-9727-49A55637453D}" srcId="{C607B61E-FAA8-7A44-B8CF-EA8BBF2E7D9E}" destId="{4C1C20D0-4FCC-424B-B50A-BA02F766A3A6}" srcOrd="1" destOrd="0" parTransId="{0B39FF8B-C2F3-1549-8A1F-D48BA408B4E6}" sibTransId="{F11482E5-0E04-3449-B0C4-08BFE3D7CDE5}"/>
    <dgm:cxn modelId="{A8C68857-593D-AE41-9C5B-5E705AF5503B}" srcId="{C607B61E-FAA8-7A44-B8CF-EA8BBF2E7D9E}" destId="{1D36D570-B2CC-1F48-B246-1A77C35BE631}" srcOrd="0" destOrd="0" parTransId="{5618DB29-8068-CD4D-8380-B2125AC3DE72}" sibTransId="{094937C0-5329-4445-9139-15E379E02A11}"/>
    <dgm:cxn modelId="{4CCBFD82-8592-7E40-9601-36F2178C3831}" type="presOf" srcId="{648F141A-15FB-CB40-906F-3E56D34BE2F5}" destId="{8859BD92-97B4-4E4E-8F5B-30FF66FD7924}" srcOrd="0" destOrd="0" presId="urn:microsoft.com/office/officeart/2005/8/layout/chevron1"/>
    <dgm:cxn modelId="{22145C8F-E16E-B34C-8BAE-D33077340D19}" type="presOf" srcId="{D37E361E-0037-4348-905B-EFEE70F82BFE}" destId="{2EFB9327-0227-C249-9467-A57330BB7BAD}" srcOrd="0" destOrd="0" presId="urn:microsoft.com/office/officeart/2005/8/layout/chevron1"/>
    <dgm:cxn modelId="{D9DC34A3-0CCB-A641-908C-D325DC394E9C}" srcId="{C607B61E-FAA8-7A44-B8CF-EA8BBF2E7D9E}" destId="{05CB5E39-A8C2-2F44-BE69-FB79BA61A76F}" srcOrd="4" destOrd="0" parTransId="{9E79B6FA-924E-1F41-B9BA-03C85A697941}" sibTransId="{83C35AE3-EE96-A64B-8EBC-B2190EF2F56F}"/>
    <dgm:cxn modelId="{25AB99B0-2CEB-0744-AD6B-E2F8BE92D012}" srcId="{C607B61E-FAA8-7A44-B8CF-EA8BBF2E7D9E}" destId="{648F141A-15FB-CB40-906F-3E56D34BE2F5}" srcOrd="2" destOrd="0" parTransId="{984F97B0-984A-1D4B-BC42-521E53A6C352}" sibTransId="{89FF6F9C-D0B3-BB43-8D18-444D8205FD10}"/>
    <dgm:cxn modelId="{47E865B1-8F89-4C41-B156-F3F13BA97976}" type="presOf" srcId="{F2AEC410-C4C4-574F-A4B5-146C28A84B3E}" destId="{50C80BC2-6810-5B49-90C2-EC2762FFD5BB}" srcOrd="0" destOrd="0" presId="urn:microsoft.com/office/officeart/2005/8/layout/chevron1"/>
    <dgm:cxn modelId="{4FF0F4D6-07D5-F649-837C-91AF4C832829}" type="presOf" srcId="{1D36D570-B2CC-1F48-B246-1A77C35BE631}" destId="{E2BAE5C7-0E47-A44F-9555-C7261D0A83B1}" srcOrd="0" destOrd="0" presId="urn:microsoft.com/office/officeart/2005/8/layout/chevron1"/>
    <dgm:cxn modelId="{1C9228E2-AAB3-324A-9492-13B0632AEF01}" srcId="{C607B61E-FAA8-7A44-B8CF-EA8BBF2E7D9E}" destId="{D37E361E-0037-4348-905B-EFEE70F82BFE}" srcOrd="3" destOrd="0" parTransId="{C3379547-6CAC-A54B-BF10-59A133396E6C}" sibTransId="{79523814-CFA3-FA41-9FA9-E698528C9357}"/>
    <dgm:cxn modelId="{6B00EDED-E79B-2D4F-8ABA-096565B0627C}" type="presOf" srcId="{C607B61E-FAA8-7A44-B8CF-EA8BBF2E7D9E}" destId="{485A4519-D945-7841-83ED-8E36143EE6E9}" srcOrd="0" destOrd="0" presId="urn:microsoft.com/office/officeart/2005/8/layout/chevron1"/>
    <dgm:cxn modelId="{A847A2F4-040E-7846-A48F-64F3E0C81ECC}" type="presOf" srcId="{05CB5E39-A8C2-2F44-BE69-FB79BA61A76F}" destId="{48593B7C-435A-EB4B-B446-0F459B54E565}" srcOrd="0" destOrd="0" presId="urn:microsoft.com/office/officeart/2005/8/layout/chevron1"/>
    <dgm:cxn modelId="{A7A5B0FB-05B3-0441-910B-ED778D5BA304}" srcId="{C607B61E-FAA8-7A44-B8CF-EA8BBF2E7D9E}" destId="{F2AEC410-C4C4-574F-A4B5-146C28A84B3E}" srcOrd="5" destOrd="0" parTransId="{9FAA3018-A4A6-7C49-8E59-A5E334C49CE0}" sibTransId="{D3FFEB20-62B9-8341-829A-F845F724AF29}"/>
    <dgm:cxn modelId="{4FEE6B71-C38C-614F-B532-7E4114898249}" type="presParOf" srcId="{485A4519-D945-7841-83ED-8E36143EE6E9}" destId="{E2BAE5C7-0E47-A44F-9555-C7261D0A83B1}" srcOrd="0" destOrd="0" presId="urn:microsoft.com/office/officeart/2005/8/layout/chevron1"/>
    <dgm:cxn modelId="{D4459762-9765-B540-A5D4-F4DE2B663C8B}" type="presParOf" srcId="{485A4519-D945-7841-83ED-8E36143EE6E9}" destId="{303CF23A-51AC-E84D-A601-FFEA720E6A79}" srcOrd="1" destOrd="0" presId="urn:microsoft.com/office/officeart/2005/8/layout/chevron1"/>
    <dgm:cxn modelId="{D8A691F0-9A7A-014D-809E-8F43EE9D3C65}" type="presParOf" srcId="{485A4519-D945-7841-83ED-8E36143EE6E9}" destId="{B8E7B766-C62C-D04F-BA08-8562B491ADD0}" srcOrd="2" destOrd="0" presId="urn:microsoft.com/office/officeart/2005/8/layout/chevron1"/>
    <dgm:cxn modelId="{4CF06068-C16F-0743-AC5F-02BCCDEF80C9}" type="presParOf" srcId="{485A4519-D945-7841-83ED-8E36143EE6E9}" destId="{0BC84B69-2B9A-C44F-AA62-0BEBEA09468F}" srcOrd="3" destOrd="0" presId="urn:microsoft.com/office/officeart/2005/8/layout/chevron1"/>
    <dgm:cxn modelId="{99C85135-A5C8-6B40-86B5-DAE0E7DACA57}" type="presParOf" srcId="{485A4519-D945-7841-83ED-8E36143EE6E9}" destId="{8859BD92-97B4-4E4E-8F5B-30FF66FD7924}" srcOrd="4" destOrd="0" presId="urn:microsoft.com/office/officeart/2005/8/layout/chevron1"/>
    <dgm:cxn modelId="{9F64EC26-8874-D04E-9CF0-6CE3DCC9D00E}" type="presParOf" srcId="{485A4519-D945-7841-83ED-8E36143EE6E9}" destId="{0BB7D96C-5D40-6841-9EBD-947681745028}" srcOrd="5" destOrd="0" presId="urn:microsoft.com/office/officeart/2005/8/layout/chevron1"/>
    <dgm:cxn modelId="{7ED452AF-C78E-074B-B1C6-836C4D58C668}" type="presParOf" srcId="{485A4519-D945-7841-83ED-8E36143EE6E9}" destId="{2EFB9327-0227-C249-9467-A57330BB7BAD}" srcOrd="6" destOrd="0" presId="urn:microsoft.com/office/officeart/2005/8/layout/chevron1"/>
    <dgm:cxn modelId="{6E352BF4-DA08-9948-AD69-1F57F0F20F3B}" type="presParOf" srcId="{485A4519-D945-7841-83ED-8E36143EE6E9}" destId="{488C2817-9148-0B40-A974-2D880061460B}" srcOrd="7" destOrd="0" presId="urn:microsoft.com/office/officeart/2005/8/layout/chevron1"/>
    <dgm:cxn modelId="{6BB72ADC-B6BC-A145-A79E-4DAD2DF0F0AF}" type="presParOf" srcId="{485A4519-D945-7841-83ED-8E36143EE6E9}" destId="{48593B7C-435A-EB4B-B446-0F459B54E565}" srcOrd="8" destOrd="0" presId="urn:microsoft.com/office/officeart/2005/8/layout/chevron1"/>
    <dgm:cxn modelId="{A70986C9-F946-AC4E-883A-5B9730C0A700}" type="presParOf" srcId="{485A4519-D945-7841-83ED-8E36143EE6E9}" destId="{7FCC828F-40FF-B14F-A126-85CCEDB55AAF}" srcOrd="9" destOrd="0" presId="urn:microsoft.com/office/officeart/2005/8/layout/chevron1"/>
    <dgm:cxn modelId="{7B07A02B-2398-DC40-889B-14F112AA6466}" type="presParOf" srcId="{485A4519-D945-7841-83ED-8E36143EE6E9}" destId="{50C80BC2-6810-5B49-90C2-EC2762FFD5BB}" srcOrd="10" destOrd="0" presId="urn:microsoft.com/office/officeart/2005/8/layout/chevron1"/>
    <dgm:cxn modelId="{73EE0C57-3813-D441-9D0F-6CD106583AFD}" type="presParOf" srcId="{485A4519-D945-7841-83ED-8E36143EE6E9}" destId="{A71043F6-2B6F-9F44-A0E1-8677657A6EEC}" srcOrd="11" destOrd="0" presId="urn:microsoft.com/office/officeart/2005/8/layout/chevron1"/>
    <dgm:cxn modelId="{54975FEB-2D09-CE49-ACC1-42DFEB699D87}" type="presParOf" srcId="{485A4519-D945-7841-83ED-8E36143EE6E9}" destId="{1575D6E4-363A-A241-9B71-F52AE78B47D6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07B61E-FAA8-7A44-B8CF-EA8BBF2E7D9E}" type="doc">
      <dgm:prSet loTypeId="urn:microsoft.com/office/officeart/2005/8/layout/chevron1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1D36D570-B2CC-1F48-B246-1A77C35BE631}">
      <dgm:prSet phldrT="[Testo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5618DB29-8068-CD4D-8380-B2125AC3DE72}" type="parTrans" cxnId="{A8C68857-593D-AE41-9C5B-5E705AF5503B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094937C0-5329-4445-9139-15E379E02A11}" type="sibTrans" cxnId="{A8C68857-593D-AE41-9C5B-5E705AF5503B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4C1C20D0-4FCC-424B-B50A-BA02F766A3A6}">
      <dgm:prSet phldrT="[Testo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0B39FF8B-C2F3-1549-8A1F-D48BA408B4E6}" type="parTrans" cxnId="{06C50A4E-19B9-4F4D-9727-49A55637453D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F11482E5-0E04-3449-B0C4-08BFE3D7CDE5}" type="sibTrans" cxnId="{06C50A4E-19B9-4F4D-9727-49A55637453D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D37E361E-0037-4348-905B-EFEE70F82BFE}">
      <dgm:prSet phldrT="[Testo]" custT="1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C3379547-6CAC-A54B-BF10-59A133396E6C}" type="parTrans" cxnId="{1C9228E2-AAB3-324A-9492-13B0632AEF01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79523814-CFA3-FA41-9FA9-E698528C9357}" type="sibTrans" cxnId="{1C9228E2-AAB3-324A-9492-13B0632AEF01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648F141A-15FB-CB40-906F-3E56D34BE2F5}">
      <dgm:prSet custT="1"/>
      <dgm:spPr>
        <a:blipFill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984F97B0-984A-1D4B-BC42-521E53A6C352}" type="parTrans" cxnId="{25AB99B0-2CEB-0744-AD6B-E2F8BE92D012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89FF6F9C-D0B3-BB43-8D18-444D8205FD10}" type="sibTrans" cxnId="{25AB99B0-2CEB-0744-AD6B-E2F8BE92D012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05CB5E39-A8C2-2F44-BE69-FB79BA61A76F}">
      <dgm:prSet custT="1"/>
      <dgm:spPr>
        <a:blipFill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9E79B6FA-924E-1F41-B9BA-03C85A697941}" type="parTrans" cxnId="{D9DC34A3-0CCB-A641-908C-D325DC394E9C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83C35AE3-EE96-A64B-8EBC-B2190EF2F56F}" type="sibTrans" cxnId="{D9DC34A3-0CCB-A641-908C-D325DC394E9C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F2AEC410-C4C4-574F-A4B5-146C28A84B3E}">
      <dgm:prSet custT="1"/>
      <dgm:spPr/>
      <dgm:t>
        <a:bodyPr/>
        <a:lstStyle/>
        <a:p>
          <a:pPr/>
          <a:r>
            <a:rPr lang="it-IT" sz="2400" dirty="0"/>
            <a:t>2024</a:t>
          </a:r>
        </a:p>
      </dgm:t>
    </dgm:pt>
    <dgm:pt modelId="{9FAA3018-A4A6-7C49-8E59-A5E334C49CE0}" type="parTrans" cxnId="{A7A5B0FB-05B3-0441-910B-ED778D5BA304}">
      <dgm:prSet/>
      <dgm:spPr/>
      <dgm:t>
        <a:bodyPr/>
        <a:lstStyle/>
        <a:p>
          <a:endParaRPr lang="it-IT"/>
        </a:p>
      </dgm:t>
    </dgm:pt>
    <dgm:pt modelId="{D3FFEB20-62B9-8341-829A-F845F724AF29}" type="sibTrans" cxnId="{A7A5B0FB-05B3-0441-910B-ED778D5BA304}">
      <dgm:prSet/>
      <dgm:spPr/>
      <dgm:t>
        <a:bodyPr/>
        <a:lstStyle/>
        <a:p>
          <a:endParaRPr lang="it-IT"/>
        </a:p>
      </dgm:t>
    </dgm:pt>
    <dgm:pt modelId="{8B7947E8-489D-7F42-A165-BCCCDD92CC91}">
      <dgm:prSet custT="1"/>
      <dgm:spPr/>
      <dgm:t>
        <a:bodyPr/>
        <a:lstStyle/>
        <a:p>
          <a:pPr/>
          <a:r>
            <a:rPr lang="it-IT" sz="1800" dirty="0"/>
            <a:t>→2025</a:t>
          </a:r>
        </a:p>
      </dgm:t>
    </dgm:pt>
    <dgm:pt modelId="{7BABBCC7-2792-EE45-923D-520E3A791B7B}" type="parTrans" cxnId="{D9A23838-88E4-474C-A16A-8A5BA00B585C}">
      <dgm:prSet/>
      <dgm:spPr/>
      <dgm:t>
        <a:bodyPr/>
        <a:lstStyle/>
        <a:p>
          <a:endParaRPr lang="it-IT"/>
        </a:p>
      </dgm:t>
    </dgm:pt>
    <dgm:pt modelId="{A136287C-53C3-0B40-8333-5F483297EB89}" type="sibTrans" cxnId="{D9A23838-88E4-474C-A16A-8A5BA00B585C}">
      <dgm:prSet/>
      <dgm:spPr/>
      <dgm:t>
        <a:bodyPr/>
        <a:lstStyle/>
        <a:p>
          <a:endParaRPr lang="it-IT"/>
        </a:p>
      </dgm:t>
    </dgm:pt>
    <dgm:pt modelId="{485A4519-D945-7841-83ED-8E36143EE6E9}" type="pres">
      <dgm:prSet presAssocID="{C607B61E-FAA8-7A44-B8CF-EA8BBF2E7D9E}" presName="Name0" presStyleCnt="0">
        <dgm:presLayoutVars>
          <dgm:dir/>
          <dgm:animLvl val="lvl"/>
          <dgm:resizeHandles val="exact"/>
        </dgm:presLayoutVars>
      </dgm:prSet>
      <dgm:spPr/>
    </dgm:pt>
    <dgm:pt modelId="{E2BAE5C7-0E47-A44F-9555-C7261D0A83B1}" type="pres">
      <dgm:prSet presAssocID="{1D36D570-B2CC-1F48-B246-1A77C35BE631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303CF23A-51AC-E84D-A601-FFEA720E6A79}" type="pres">
      <dgm:prSet presAssocID="{094937C0-5329-4445-9139-15E379E02A11}" presName="parTxOnlySpace" presStyleCnt="0"/>
      <dgm:spPr/>
    </dgm:pt>
    <dgm:pt modelId="{B8E7B766-C62C-D04F-BA08-8562B491ADD0}" type="pres">
      <dgm:prSet presAssocID="{4C1C20D0-4FCC-424B-B50A-BA02F766A3A6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0BC84B69-2B9A-C44F-AA62-0BEBEA09468F}" type="pres">
      <dgm:prSet presAssocID="{F11482E5-0E04-3449-B0C4-08BFE3D7CDE5}" presName="parTxOnlySpace" presStyleCnt="0"/>
      <dgm:spPr/>
    </dgm:pt>
    <dgm:pt modelId="{8859BD92-97B4-4E4E-8F5B-30FF66FD7924}" type="pres">
      <dgm:prSet presAssocID="{648F141A-15FB-CB40-906F-3E56D34BE2F5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0BB7D96C-5D40-6841-9EBD-947681745028}" type="pres">
      <dgm:prSet presAssocID="{89FF6F9C-D0B3-BB43-8D18-444D8205FD10}" presName="parTxOnlySpace" presStyleCnt="0"/>
      <dgm:spPr/>
    </dgm:pt>
    <dgm:pt modelId="{2EFB9327-0227-C249-9467-A57330BB7BAD}" type="pres">
      <dgm:prSet presAssocID="{D37E361E-0037-4348-905B-EFEE70F82BFE}" presName="parTxOnly" presStyleLbl="node1" presStyleIdx="3" presStyleCnt="7" custScaleX="110516">
        <dgm:presLayoutVars>
          <dgm:chMax val="0"/>
          <dgm:chPref val="0"/>
          <dgm:bulletEnabled val="1"/>
        </dgm:presLayoutVars>
      </dgm:prSet>
      <dgm:spPr/>
    </dgm:pt>
    <dgm:pt modelId="{488C2817-9148-0B40-A974-2D880061460B}" type="pres">
      <dgm:prSet presAssocID="{79523814-CFA3-FA41-9FA9-E698528C9357}" presName="parTxOnlySpace" presStyleCnt="0"/>
      <dgm:spPr/>
    </dgm:pt>
    <dgm:pt modelId="{48593B7C-435A-EB4B-B446-0F459B54E565}" type="pres">
      <dgm:prSet presAssocID="{05CB5E39-A8C2-2F44-BE69-FB79BA61A76F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7FCC828F-40FF-B14F-A126-85CCEDB55AAF}" type="pres">
      <dgm:prSet presAssocID="{83C35AE3-EE96-A64B-8EBC-B2190EF2F56F}" presName="parTxOnlySpace" presStyleCnt="0"/>
      <dgm:spPr/>
    </dgm:pt>
    <dgm:pt modelId="{50C80BC2-6810-5B49-90C2-EC2762FFD5BB}" type="pres">
      <dgm:prSet presAssocID="{F2AEC410-C4C4-574F-A4B5-146C28A84B3E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A71043F6-2B6F-9F44-A0E1-8677657A6EEC}" type="pres">
      <dgm:prSet presAssocID="{D3FFEB20-62B9-8341-829A-F845F724AF29}" presName="parTxOnlySpace" presStyleCnt="0"/>
      <dgm:spPr/>
    </dgm:pt>
    <dgm:pt modelId="{1575D6E4-363A-A241-9B71-F52AE78B47D6}" type="pres">
      <dgm:prSet presAssocID="{8B7947E8-489D-7F42-A165-BCCCDD92CC91}" presName="parTxOnly" presStyleLbl="node1" presStyleIdx="6" presStyleCnt="7" custScaleX="101267">
        <dgm:presLayoutVars>
          <dgm:chMax val="0"/>
          <dgm:chPref val="0"/>
          <dgm:bulletEnabled val="1"/>
        </dgm:presLayoutVars>
      </dgm:prSet>
      <dgm:spPr/>
    </dgm:pt>
  </dgm:ptLst>
  <dgm:cxnLst>
    <dgm:cxn modelId="{5AE86F2E-22D1-9F47-AB00-542CB35F86FB}" type="presOf" srcId="{4C1C20D0-4FCC-424B-B50A-BA02F766A3A6}" destId="{B8E7B766-C62C-D04F-BA08-8562B491ADD0}" srcOrd="0" destOrd="0" presId="urn:microsoft.com/office/officeart/2005/8/layout/chevron1"/>
    <dgm:cxn modelId="{D9A23838-88E4-474C-A16A-8A5BA00B585C}" srcId="{C607B61E-FAA8-7A44-B8CF-EA8BBF2E7D9E}" destId="{8B7947E8-489D-7F42-A165-BCCCDD92CC91}" srcOrd="6" destOrd="0" parTransId="{7BABBCC7-2792-EE45-923D-520E3A791B7B}" sibTransId="{A136287C-53C3-0B40-8333-5F483297EB89}"/>
    <dgm:cxn modelId="{D016214C-5B92-8047-8D45-9826791381DA}" type="presOf" srcId="{8B7947E8-489D-7F42-A165-BCCCDD92CC91}" destId="{1575D6E4-363A-A241-9B71-F52AE78B47D6}" srcOrd="0" destOrd="0" presId="urn:microsoft.com/office/officeart/2005/8/layout/chevron1"/>
    <dgm:cxn modelId="{06C50A4E-19B9-4F4D-9727-49A55637453D}" srcId="{C607B61E-FAA8-7A44-B8CF-EA8BBF2E7D9E}" destId="{4C1C20D0-4FCC-424B-B50A-BA02F766A3A6}" srcOrd="1" destOrd="0" parTransId="{0B39FF8B-C2F3-1549-8A1F-D48BA408B4E6}" sibTransId="{F11482E5-0E04-3449-B0C4-08BFE3D7CDE5}"/>
    <dgm:cxn modelId="{A8C68857-593D-AE41-9C5B-5E705AF5503B}" srcId="{C607B61E-FAA8-7A44-B8CF-EA8BBF2E7D9E}" destId="{1D36D570-B2CC-1F48-B246-1A77C35BE631}" srcOrd="0" destOrd="0" parTransId="{5618DB29-8068-CD4D-8380-B2125AC3DE72}" sibTransId="{094937C0-5329-4445-9139-15E379E02A11}"/>
    <dgm:cxn modelId="{4CCBFD82-8592-7E40-9601-36F2178C3831}" type="presOf" srcId="{648F141A-15FB-CB40-906F-3E56D34BE2F5}" destId="{8859BD92-97B4-4E4E-8F5B-30FF66FD7924}" srcOrd="0" destOrd="0" presId="urn:microsoft.com/office/officeart/2005/8/layout/chevron1"/>
    <dgm:cxn modelId="{22145C8F-E16E-B34C-8BAE-D33077340D19}" type="presOf" srcId="{D37E361E-0037-4348-905B-EFEE70F82BFE}" destId="{2EFB9327-0227-C249-9467-A57330BB7BAD}" srcOrd="0" destOrd="0" presId="urn:microsoft.com/office/officeart/2005/8/layout/chevron1"/>
    <dgm:cxn modelId="{D9DC34A3-0CCB-A641-908C-D325DC394E9C}" srcId="{C607B61E-FAA8-7A44-B8CF-EA8BBF2E7D9E}" destId="{05CB5E39-A8C2-2F44-BE69-FB79BA61A76F}" srcOrd="4" destOrd="0" parTransId="{9E79B6FA-924E-1F41-B9BA-03C85A697941}" sibTransId="{83C35AE3-EE96-A64B-8EBC-B2190EF2F56F}"/>
    <dgm:cxn modelId="{25AB99B0-2CEB-0744-AD6B-E2F8BE92D012}" srcId="{C607B61E-FAA8-7A44-B8CF-EA8BBF2E7D9E}" destId="{648F141A-15FB-CB40-906F-3E56D34BE2F5}" srcOrd="2" destOrd="0" parTransId="{984F97B0-984A-1D4B-BC42-521E53A6C352}" sibTransId="{89FF6F9C-D0B3-BB43-8D18-444D8205FD10}"/>
    <dgm:cxn modelId="{47E865B1-8F89-4C41-B156-F3F13BA97976}" type="presOf" srcId="{F2AEC410-C4C4-574F-A4B5-146C28A84B3E}" destId="{50C80BC2-6810-5B49-90C2-EC2762FFD5BB}" srcOrd="0" destOrd="0" presId="urn:microsoft.com/office/officeart/2005/8/layout/chevron1"/>
    <dgm:cxn modelId="{4FF0F4D6-07D5-F649-837C-91AF4C832829}" type="presOf" srcId="{1D36D570-B2CC-1F48-B246-1A77C35BE631}" destId="{E2BAE5C7-0E47-A44F-9555-C7261D0A83B1}" srcOrd="0" destOrd="0" presId="urn:microsoft.com/office/officeart/2005/8/layout/chevron1"/>
    <dgm:cxn modelId="{1C9228E2-AAB3-324A-9492-13B0632AEF01}" srcId="{C607B61E-FAA8-7A44-B8CF-EA8BBF2E7D9E}" destId="{D37E361E-0037-4348-905B-EFEE70F82BFE}" srcOrd="3" destOrd="0" parTransId="{C3379547-6CAC-A54B-BF10-59A133396E6C}" sibTransId="{79523814-CFA3-FA41-9FA9-E698528C9357}"/>
    <dgm:cxn modelId="{6B00EDED-E79B-2D4F-8ABA-096565B0627C}" type="presOf" srcId="{C607B61E-FAA8-7A44-B8CF-EA8BBF2E7D9E}" destId="{485A4519-D945-7841-83ED-8E36143EE6E9}" srcOrd="0" destOrd="0" presId="urn:microsoft.com/office/officeart/2005/8/layout/chevron1"/>
    <dgm:cxn modelId="{A847A2F4-040E-7846-A48F-64F3E0C81ECC}" type="presOf" srcId="{05CB5E39-A8C2-2F44-BE69-FB79BA61A76F}" destId="{48593B7C-435A-EB4B-B446-0F459B54E565}" srcOrd="0" destOrd="0" presId="urn:microsoft.com/office/officeart/2005/8/layout/chevron1"/>
    <dgm:cxn modelId="{A7A5B0FB-05B3-0441-910B-ED778D5BA304}" srcId="{C607B61E-FAA8-7A44-B8CF-EA8BBF2E7D9E}" destId="{F2AEC410-C4C4-574F-A4B5-146C28A84B3E}" srcOrd="5" destOrd="0" parTransId="{9FAA3018-A4A6-7C49-8E59-A5E334C49CE0}" sibTransId="{D3FFEB20-62B9-8341-829A-F845F724AF29}"/>
    <dgm:cxn modelId="{4FEE6B71-C38C-614F-B532-7E4114898249}" type="presParOf" srcId="{485A4519-D945-7841-83ED-8E36143EE6E9}" destId="{E2BAE5C7-0E47-A44F-9555-C7261D0A83B1}" srcOrd="0" destOrd="0" presId="urn:microsoft.com/office/officeart/2005/8/layout/chevron1"/>
    <dgm:cxn modelId="{D4459762-9765-B540-A5D4-F4DE2B663C8B}" type="presParOf" srcId="{485A4519-D945-7841-83ED-8E36143EE6E9}" destId="{303CF23A-51AC-E84D-A601-FFEA720E6A79}" srcOrd="1" destOrd="0" presId="urn:microsoft.com/office/officeart/2005/8/layout/chevron1"/>
    <dgm:cxn modelId="{D8A691F0-9A7A-014D-809E-8F43EE9D3C65}" type="presParOf" srcId="{485A4519-D945-7841-83ED-8E36143EE6E9}" destId="{B8E7B766-C62C-D04F-BA08-8562B491ADD0}" srcOrd="2" destOrd="0" presId="urn:microsoft.com/office/officeart/2005/8/layout/chevron1"/>
    <dgm:cxn modelId="{4CF06068-C16F-0743-AC5F-02BCCDEF80C9}" type="presParOf" srcId="{485A4519-D945-7841-83ED-8E36143EE6E9}" destId="{0BC84B69-2B9A-C44F-AA62-0BEBEA09468F}" srcOrd="3" destOrd="0" presId="urn:microsoft.com/office/officeart/2005/8/layout/chevron1"/>
    <dgm:cxn modelId="{99C85135-A5C8-6B40-86B5-DAE0E7DACA57}" type="presParOf" srcId="{485A4519-D945-7841-83ED-8E36143EE6E9}" destId="{8859BD92-97B4-4E4E-8F5B-30FF66FD7924}" srcOrd="4" destOrd="0" presId="urn:microsoft.com/office/officeart/2005/8/layout/chevron1"/>
    <dgm:cxn modelId="{9F64EC26-8874-D04E-9CF0-6CE3DCC9D00E}" type="presParOf" srcId="{485A4519-D945-7841-83ED-8E36143EE6E9}" destId="{0BB7D96C-5D40-6841-9EBD-947681745028}" srcOrd="5" destOrd="0" presId="urn:microsoft.com/office/officeart/2005/8/layout/chevron1"/>
    <dgm:cxn modelId="{7ED452AF-C78E-074B-B1C6-836C4D58C668}" type="presParOf" srcId="{485A4519-D945-7841-83ED-8E36143EE6E9}" destId="{2EFB9327-0227-C249-9467-A57330BB7BAD}" srcOrd="6" destOrd="0" presId="urn:microsoft.com/office/officeart/2005/8/layout/chevron1"/>
    <dgm:cxn modelId="{6E352BF4-DA08-9948-AD69-1F57F0F20F3B}" type="presParOf" srcId="{485A4519-D945-7841-83ED-8E36143EE6E9}" destId="{488C2817-9148-0B40-A974-2D880061460B}" srcOrd="7" destOrd="0" presId="urn:microsoft.com/office/officeart/2005/8/layout/chevron1"/>
    <dgm:cxn modelId="{6BB72ADC-B6BC-A145-A79E-4DAD2DF0F0AF}" type="presParOf" srcId="{485A4519-D945-7841-83ED-8E36143EE6E9}" destId="{48593B7C-435A-EB4B-B446-0F459B54E565}" srcOrd="8" destOrd="0" presId="urn:microsoft.com/office/officeart/2005/8/layout/chevron1"/>
    <dgm:cxn modelId="{A70986C9-F946-AC4E-883A-5B9730C0A700}" type="presParOf" srcId="{485A4519-D945-7841-83ED-8E36143EE6E9}" destId="{7FCC828F-40FF-B14F-A126-85CCEDB55AAF}" srcOrd="9" destOrd="0" presId="urn:microsoft.com/office/officeart/2005/8/layout/chevron1"/>
    <dgm:cxn modelId="{7B07A02B-2398-DC40-889B-14F112AA6466}" type="presParOf" srcId="{485A4519-D945-7841-83ED-8E36143EE6E9}" destId="{50C80BC2-6810-5B49-90C2-EC2762FFD5BB}" srcOrd="10" destOrd="0" presId="urn:microsoft.com/office/officeart/2005/8/layout/chevron1"/>
    <dgm:cxn modelId="{73EE0C57-3813-D441-9D0F-6CD106583AFD}" type="presParOf" srcId="{485A4519-D945-7841-83ED-8E36143EE6E9}" destId="{A71043F6-2B6F-9F44-A0E1-8677657A6EEC}" srcOrd="11" destOrd="0" presId="urn:microsoft.com/office/officeart/2005/8/layout/chevron1"/>
    <dgm:cxn modelId="{54975FEB-2D09-CE49-ACC1-42DFEB699D87}" type="presParOf" srcId="{485A4519-D945-7841-83ED-8E36143EE6E9}" destId="{1575D6E4-363A-A241-9B71-F52AE78B47D6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C64DB5-C7A3-574E-AB89-4AC6EE954F62}" type="doc">
      <dgm:prSet loTypeId="urn:microsoft.com/office/officeart/2005/8/layout/venn3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399A138B-AD0C-9B4B-8332-CF6F47F8319F}">
      <dgm:prSet phldrT="[Testo]"/>
      <dgm:spPr/>
      <dgm:t>
        <a:bodyPr/>
        <a:lstStyle/>
        <a:p>
          <a:r>
            <a:rPr lang="it-IT"/>
            <a:t>Proposal</a:t>
          </a:r>
        </a:p>
      </dgm:t>
    </dgm:pt>
    <dgm:pt modelId="{94310752-F0F5-4746-8847-3FF8B68ABE17}" type="parTrans" cxnId="{EF1A89A8-221C-FF4F-9BBE-920A399F62CF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DDB467E5-5874-C54B-87DE-F188B530398D}" type="sibTrans" cxnId="{EF1A89A8-221C-FF4F-9BBE-920A399F62CF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1C574FE9-941B-5040-B014-4183E2BCF8AE}">
      <dgm:prSet phldrT="[Testo]" custT="1"/>
      <dgm:spPr/>
      <dgm:t>
        <a:bodyPr/>
        <a:lstStyle/>
        <a:p>
          <a:r>
            <a:rPr lang="it-IT" sz="1400"/>
            <a:t>First</a:t>
          </a:r>
        </a:p>
        <a:p>
          <a:r>
            <a:rPr lang="it-IT" sz="1400" err="1"/>
            <a:t>measurements</a:t>
          </a:r>
          <a:endParaRPr lang="it-IT" sz="1400"/>
        </a:p>
      </dgm:t>
    </dgm:pt>
    <dgm:pt modelId="{A75F3CF3-2184-E944-A3EC-3BEA03FEC585}" type="parTrans" cxnId="{30FB6933-E091-0F4B-91A2-B0F06D95F06A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B258FF94-B587-AE41-A01E-AB3CEC901F68}" type="sibTrans" cxnId="{30FB6933-E091-0F4B-91A2-B0F06D95F06A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A1AF615B-2E58-0345-9CD9-639779DE1E9C}">
      <dgm:prSet phldrT="[Testo]" custT="1"/>
      <dgm:spPr/>
      <dgm:t>
        <a:bodyPr/>
        <a:lstStyle/>
        <a:p>
          <a:r>
            <a:rPr lang="it-IT" sz="1800"/>
            <a:t>QCD band</a:t>
          </a:r>
        </a:p>
      </dgm:t>
    </dgm:pt>
    <dgm:pt modelId="{E7192DB9-A0CC-F64E-BA2D-8E6E313FCAC0}" type="parTrans" cxnId="{1B07B881-D5EE-F342-9657-7F299D5A3251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711BF679-3A4E-D54A-9A76-AE3DC22380AB}" type="sibTrans" cxnId="{1B07B881-D5EE-F342-9657-7F299D5A3251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E7B1A448-5F96-6D4D-AD15-EC626AFF9703}">
      <dgm:prSet phldrT="[Testo]" custT="1"/>
      <dgm:spPr/>
      <dgm:t>
        <a:bodyPr/>
        <a:lstStyle/>
        <a:p>
          <a:r>
            <a:rPr lang="it-IT" sz="1800"/>
            <a:t>  </a:t>
          </a:r>
          <a:r>
            <a:rPr lang="it-IT" sz="1800" err="1"/>
            <a:t>Almost</a:t>
          </a:r>
          <a:r>
            <a:rPr lang="it-IT" sz="1800"/>
            <a:t> KSVZ with TWJPA</a:t>
          </a:r>
        </a:p>
      </dgm:t>
    </dgm:pt>
    <dgm:pt modelId="{EBA003F7-1FE7-3E4E-AA7E-B3668D9FB239}" type="parTrans" cxnId="{C3D82F25-F8A3-4045-A7FB-E993A184AF51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956B104E-5C75-AE49-9771-ECE3ADBB700D}" type="sibTrans" cxnId="{C3D82F25-F8A3-4045-A7FB-E993A184AF51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36B3EA8A-97BA-BF4E-A394-8724B4F7D796}">
      <dgm:prSet custT="1"/>
      <dgm:spPr/>
      <dgm:t>
        <a:bodyPr/>
        <a:lstStyle/>
        <a:p>
          <a:r>
            <a:rPr lang="it-IT" sz="1600"/>
            <a:t>QCD band</a:t>
          </a:r>
        </a:p>
        <a:p>
          <a:r>
            <a:rPr lang="it-IT" sz="1600"/>
            <a:t>with </a:t>
          </a:r>
          <a:r>
            <a:rPr lang="it-IT" sz="1600" err="1"/>
            <a:t>Photonic</a:t>
          </a:r>
          <a:r>
            <a:rPr lang="it-IT" sz="1600"/>
            <a:t> </a:t>
          </a:r>
          <a:r>
            <a:rPr lang="it-IT" sz="1600" err="1"/>
            <a:t>cavity</a:t>
          </a:r>
          <a:endParaRPr lang="it-IT" sz="1600"/>
        </a:p>
      </dgm:t>
    </dgm:pt>
    <dgm:pt modelId="{0D52D46B-701A-B840-B299-B2A57D21D2E8}" type="parTrans" cxnId="{93096B55-0414-FA4A-BF15-2E29CFC915B5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1AE754AD-6BDA-5D41-849C-8BE7389A3491}" type="sibTrans" cxnId="{93096B55-0414-FA4A-BF15-2E29CFC915B5}">
      <dgm:prSet/>
      <dgm:spPr/>
      <dgm:t>
        <a:bodyPr/>
        <a:lstStyle/>
        <a:p>
          <a:endParaRPr lang="it-IT">
            <a:solidFill>
              <a:schemeClr val="bg1"/>
            </a:solidFill>
          </a:endParaRPr>
        </a:p>
      </dgm:t>
    </dgm:pt>
    <dgm:pt modelId="{8466F9ED-6FE3-FD45-A2DC-FB248F8C8FC0}">
      <dgm:prSet phldrT="[Testo]" custT="1"/>
      <dgm:spPr/>
      <dgm:t>
        <a:bodyPr/>
        <a:lstStyle/>
        <a:p>
          <a:r>
            <a:rPr lang="it-IT" sz="2000"/>
            <a:t>First </a:t>
          </a:r>
          <a:r>
            <a:rPr lang="it-IT" sz="2000" err="1"/>
            <a:t>scan</a:t>
          </a:r>
          <a:r>
            <a:rPr lang="it-IT" sz="2000"/>
            <a:t> with tuning rod</a:t>
          </a:r>
        </a:p>
      </dgm:t>
    </dgm:pt>
    <dgm:pt modelId="{C46ECDA1-412E-A341-9C10-FA8AC57ADC60}" type="parTrans" cxnId="{13ABF3F5-750C-644F-B640-1D67A26E8179}">
      <dgm:prSet/>
      <dgm:spPr/>
      <dgm:t>
        <a:bodyPr/>
        <a:lstStyle/>
        <a:p>
          <a:endParaRPr lang="it-IT"/>
        </a:p>
      </dgm:t>
    </dgm:pt>
    <dgm:pt modelId="{7E924FAE-7DA7-E64B-8363-808783E20AE6}" type="sibTrans" cxnId="{13ABF3F5-750C-644F-B640-1D67A26E8179}">
      <dgm:prSet/>
      <dgm:spPr/>
      <dgm:t>
        <a:bodyPr/>
        <a:lstStyle/>
        <a:p>
          <a:endParaRPr lang="it-IT"/>
        </a:p>
      </dgm:t>
    </dgm:pt>
    <dgm:pt modelId="{11997EB7-D197-E64A-A84D-119DDE6DE944}">
      <dgm:prSet phldrT="[Testo]" custT="1"/>
      <dgm:spPr/>
      <dgm:t>
        <a:bodyPr/>
        <a:lstStyle/>
        <a:p>
          <a:r>
            <a:rPr lang="it-IT" sz="2000"/>
            <a:t>2 GHz </a:t>
          </a:r>
          <a:r>
            <a:rPr lang="it-IT" sz="2000" err="1"/>
            <a:t>Scan</a:t>
          </a:r>
          <a:r>
            <a:rPr lang="it-IT" sz="2000"/>
            <a:t> </a:t>
          </a:r>
          <a:r>
            <a:rPr lang="it-IT" sz="2000" err="1"/>
            <a:t>experim</a:t>
          </a:r>
          <a:r>
            <a:rPr lang="it-IT" sz="2000"/>
            <a:t>.</a:t>
          </a:r>
        </a:p>
      </dgm:t>
    </dgm:pt>
    <dgm:pt modelId="{768E17B0-C48D-4E40-8C32-A39126F2E6B1}" type="parTrans" cxnId="{4C250CB5-BA20-2548-9D5D-F5B476C7D2A0}">
      <dgm:prSet/>
      <dgm:spPr/>
      <dgm:t>
        <a:bodyPr/>
        <a:lstStyle/>
        <a:p>
          <a:endParaRPr lang="it-IT"/>
        </a:p>
      </dgm:t>
    </dgm:pt>
    <dgm:pt modelId="{0640291C-305E-7940-8A78-3BECCD4934DC}" type="sibTrans" cxnId="{4C250CB5-BA20-2548-9D5D-F5B476C7D2A0}">
      <dgm:prSet/>
      <dgm:spPr/>
      <dgm:t>
        <a:bodyPr/>
        <a:lstStyle/>
        <a:p>
          <a:endParaRPr lang="it-IT"/>
        </a:p>
      </dgm:t>
    </dgm:pt>
    <dgm:pt modelId="{CBA5E1E0-3358-E54A-AEF3-1194E2C5D7CE}" type="pres">
      <dgm:prSet presAssocID="{8AC64DB5-C7A3-574E-AB89-4AC6EE954F62}" presName="Name0" presStyleCnt="0">
        <dgm:presLayoutVars>
          <dgm:dir/>
          <dgm:resizeHandles val="exact"/>
        </dgm:presLayoutVars>
      </dgm:prSet>
      <dgm:spPr/>
    </dgm:pt>
    <dgm:pt modelId="{E31C2235-7CA2-4245-A0C4-63EB94952FD5}" type="pres">
      <dgm:prSet presAssocID="{399A138B-AD0C-9B4B-8332-CF6F47F8319F}" presName="Name5" presStyleLbl="vennNode1" presStyleIdx="0" presStyleCnt="7">
        <dgm:presLayoutVars>
          <dgm:bulletEnabled val="1"/>
        </dgm:presLayoutVars>
      </dgm:prSet>
      <dgm:spPr/>
    </dgm:pt>
    <dgm:pt modelId="{2B9D5C36-FB26-F648-A509-07EC98B0921C}" type="pres">
      <dgm:prSet presAssocID="{DDB467E5-5874-C54B-87DE-F188B530398D}" presName="space" presStyleCnt="0"/>
      <dgm:spPr/>
    </dgm:pt>
    <dgm:pt modelId="{832098DC-88F0-8E40-ACBF-4428E10890F8}" type="pres">
      <dgm:prSet presAssocID="{1C574FE9-941B-5040-B014-4183E2BCF8AE}" presName="Name5" presStyleLbl="vennNode1" presStyleIdx="1" presStyleCnt="7" custScaleX="111350">
        <dgm:presLayoutVars>
          <dgm:bulletEnabled val="1"/>
        </dgm:presLayoutVars>
      </dgm:prSet>
      <dgm:spPr/>
    </dgm:pt>
    <dgm:pt modelId="{9CF162B3-DE5F-4843-A347-7378C89F8B29}" type="pres">
      <dgm:prSet presAssocID="{B258FF94-B587-AE41-A01E-AB3CEC901F68}" presName="space" presStyleCnt="0"/>
      <dgm:spPr/>
    </dgm:pt>
    <dgm:pt modelId="{9437691B-2C56-7A42-A093-A8A2C3744DD6}" type="pres">
      <dgm:prSet presAssocID="{A1AF615B-2E58-0345-9CD9-639779DE1E9C}" presName="Name5" presStyleLbl="vennNode1" presStyleIdx="2" presStyleCnt="7">
        <dgm:presLayoutVars>
          <dgm:bulletEnabled val="1"/>
        </dgm:presLayoutVars>
      </dgm:prSet>
      <dgm:spPr/>
    </dgm:pt>
    <dgm:pt modelId="{DBBD1474-D8C7-634F-9259-4B63A4FDB950}" type="pres">
      <dgm:prSet presAssocID="{711BF679-3A4E-D54A-9A76-AE3DC22380AB}" presName="space" presStyleCnt="0"/>
      <dgm:spPr/>
    </dgm:pt>
    <dgm:pt modelId="{9C9BED2F-4FCC-6746-BAA0-66ED132E2DB0}" type="pres">
      <dgm:prSet presAssocID="{36B3EA8A-97BA-BF4E-A394-8724B4F7D796}" presName="Name5" presStyleLbl="vennNode1" presStyleIdx="3" presStyleCnt="7">
        <dgm:presLayoutVars>
          <dgm:bulletEnabled val="1"/>
        </dgm:presLayoutVars>
      </dgm:prSet>
      <dgm:spPr/>
    </dgm:pt>
    <dgm:pt modelId="{0D409BF2-FBEC-3741-8BE9-67F8819F8A01}" type="pres">
      <dgm:prSet presAssocID="{1AE754AD-6BDA-5D41-849C-8BE7389A3491}" presName="space" presStyleCnt="0"/>
      <dgm:spPr/>
    </dgm:pt>
    <dgm:pt modelId="{4AFADFE7-3ACA-444E-9EDB-78FA6EF6870F}" type="pres">
      <dgm:prSet presAssocID="{E7B1A448-5F96-6D4D-AD15-EC626AFF9703}" presName="Name5" presStyleLbl="vennNode1" presStyleIdx="4" presStyleCnt="7">
        <dgm:presLayoutVars>
          <dgm:bulletEnabled val="1"/>
        </dgm:presLayoutVars>
      </dgm:prSet>
      <dgm:spPr/>
    </dgm:pt>
    <dgm:pt modelId="{2CA20E0F-7DF6-B841-BA10-1568DA88FABD}" type="pres">
      <dgm:prSet presAssocID="{956B104E-5C75-AE49-9771-ECE3ADBB700D}" presName="space" presStyleCnt="0"/>
      <dgm:spPr/>
    </dgm:pt>
    <dgm:pt modelId="{70BB1A01-C099-5149-AF0F-2F62A1B52AC4}" type="pres">
      <dgm:prSet presAssocID="{8466F9ED-6FE3-FD45-A2DC-FB248F8C8FC0}" presName="Name5" presStyleLbl="vennNode1" presStyleIdx="5" presStyleCnt="7" custScaleX="130155" custScaleY="106791">
        <dgm:presLayoutVars>
          <dgm:bulletEnabled val="1"/>
        </dgm:presLayoutVars>
      </dgm:prSet>
      <dgm:spPr/>
    </dgm:pt>
    <dgm:pt modelId="{AB7B3D86-9BFE-A342-9067-4A0EF2E656F5}" type="pres">
      <dgm:prSet presAssocID="{7E924FAE-7DA7-E64B-8363-808783E20AE6}" presName="space" presStyleCnt="0"/>
      <dgm:spPr/>
    </dgm:pt>
    <dgm:pt modelId="{CFA84BF3-8BEC-5148-A2E6-0EE79A0083F0}" type="pres">
      <dgm:prSet presAssocID="{11997EB7-D197-E64A-A84D-119DDE6DE944}" presName="Name5" presStyleLbl="vennNode1" presStyleIdx="6" presStyleCnt="7" custScaleX="105554" custScaleY="101654">
        <dgm:presLayoutVars>
          <dgm:bulletEnabled val="1"/>
        </dgm:presLayoutVars>
      </dgm:prSet>
      <dgm:spPr/>
    </dgm:pt>
  </dgm:ptLst>
  <dgm:cxnLst>
    <dgm:cxn modelId="{C3D82F25-F8A3-4045-A7FB-E993A184AF51}" srcId="{8AC64DB5-C7A3-574E-AB89-4AC6EE954F62}" destId="{E7B1A448-5F96-6D4D-AD15-EC626AFF9703}" srcOrd="4" destOrd="0" parTransId="{EBA003F7-1FE7-3E4E-AA7E-B3668D9FB239}" sibTransId="{956B104E-5C75-AE49-9771-ECE3ADBB700D}"/>
    <dgm:cxn modelId="{30FB6933-E091-0F4B-91A2-B0F06D95F06A}" srcId="{8AC64DB5-C7A3-574E-AB89-4AC6EE954F62}" destId="{1C574FE9-941B-5040-B014-4183E2BCF8AE}" srcOrd="1" destOrd="0" parTransId="{A75F3CF3-2184-E944-A3EC-3BEA03FEC585}" sibTransId="{B258FF94-B587-AE41-A01E-AB3CEC901F68}"/>
    <dgm:cxn modelId="{7FCDD04A-13BF-A042-86F6-5FA24D67F8C4}" type="presOf" srcId="{11997EB7-D197-E64A-A84D-119DDE6DE944}" destId="{CFA84BF3-8BEC-5148-A2E6-0EE79A0083F0}" srcOrd="0" destOrd="0" presId="urn:microsoft.com/office/officeart/2005/8/layout/venn3"/>
    <dgm:cxn modelId="{93096B55-0414-FA4A-BF15-2E29CFC915B5}" srcId="{8AC64DB5-C7A3-574E-AB89-4AC6EE954F62}" destId="{36B3EA8A-97BA-BF4E-A394-8724B4F7D796}" srcOrd="3" destOrd="0" parTransId="{0D52D46B-701A-B840-B299-B2A57D21D2E8}" sibTransId="{1AE754AD-6BDA-5D41-849C-8BE7389A3491}"/>
    <dgm:cxn modelId="{1B07B881-D5EE-F342-9657-7F299D5A3251}" srcId="{8AC64DB5-C7A3-574E-AB89-4AC6EE954F62}" destId="{A1AF615B-2E58-0345-9CD9-639779DE1E9C}" srcOrd="2" destOrd="0" parTransId="{E7192DB9-A0CC-F64E-BA2D-8E6E313FCAC0}" sibTransId="{711BF679-3A4E-D54A-9A76-AE3DC22380AB}"/>
    <dgm:cxn modelId="{D1A16F90-5A4E-DA48-BAF8-5A2633E6A035}" type="presOf" srcId="{A1AF615B-2E58-0345-9CD9-639779DE1E9C}" destId="{9437691B-2C56-7A42-A093-A8A2C3744DD6}" srcOrd="0" destOrd="0" presId="urn:microsoft.com/office/officeart/2005/8/layout/venn3"/>
    <dgm:cxn modelId="{F35D34A7-EEF4-174B-B505-5AF60493166D}" type="presOf" srcId="{8466F9ED-6FE3-FD45-A2DC-FB248F8C8FC0}" destId="{70BB1A01-C099-5149-AF0F-2F62A1B52AC4}" srcOrd="0" destOrd="0" presId="urn:microsoft.com/office/officeart/2005/8/layout/venn3"/>
    <dgm:cxn modelId="{EF1A89A8-221C-FF4F-9BBE-920A399F62CF}" srcId="{8AC64DB5-C7A3-574E-AB89-4AC6EE954F62}" destId="{399A138B-AD0C-9B4B-8332-CF6F47F8319F}" srcOrd="0" destOrd="0" parTransId="{94310752-F0F5-4746-8847-3FF8B68ABE17}" sibTransId="{DDB467E5-5874-C54B-87DE-F188B530398D}"/>
    <dgm:cxn modelId="{E04B23AA-9011-E04F-9682-9072F4BC3ED1}" type="presOf" srcId="{1C574FE9-941B-5040-B014-4183E2BCF8AE}" destId="{832098DC-88F0-8E40-ACBF-4428E10890F8}" srcOrd="0" destOrd="0" presId="urn:microsoft.com/office/officeart/2005/8/layout/venn3"/>
    <dgm:cxn modelId="{D07145B1-6CC1-B54F-BA7C-2AC300688854}" type="presOf" srcId="{399A138B-AD0C-9B4B-8332-CF6F47F8319F}" destId="{E31C2235-7CA2-4245-A0C4-63EB94952FD5}" srcOrd="0" destOrd="0" presId="urn:microsoft.com/office/officeart/2005/8/layout/venn3"/>
    <dgm:cxn modelId="{4C250CB5-BA20-2548-9D5D-F5B476C7D2A0}" srcId="{8AC64DB5-C7A3-574E-AB89-4AC6EE954F62}" destId="{11997EB7-D197-E64A-A84D-119DDE6DE944}" srcOrd="6" destOrd="0" parTransId="{768E17B0-C48D-4E40-8C32-A39126F2E6B1}" sibTransId="{0640291C-305E-7940-8A78-3BECCD4934DC}"/>
    <dgm:cxn modelId="{E078ABB8-6547-8F42-9218-008F50846EBD}" type="presOf" srcId="{8AC64DB5-C7A3-574E-AB89-4AC6EE954F62}" destId="{CBA5E1E0-3358-E54A-AEF3-1194E2C5D7CE}" srcOrd="0" destOrd="0" presId="urn:microsoft.com/office/officeart/2005/8/layout/venn3"/>
    <dgm:cxn modelId="{F95E97B9-836E-B04E-92B2-A61B2936CDF6}" type="presOf" srcId="{36B3EA8A-97BA-BF4E-A394-8724B4F7D796}" destId="{9C9BED2F-4FCC-6746-BAA0-66ED132E2DB0}" srcOrd="0" destOrd="0" presId="urn:microsoft.com/office/officeart/2005/8/layout/venn3"/>
    <dgm:cxn modelId="{AD8BBBBA-00E1-F54F-8923-E11A66F79E2D}" type="presOf" srcId="{E7B1A448-5F96-6D4D-AD15-EC626AFF9703}" destId="{4AFADFE7-3ACA-444E-9EDB-78FA6EF6870F}" srcOrd="0" destOrd="0" presId="urn:microsoft.com/office/officeart/2005/8/layout/venn3"/>
    <dgm:cxn modelId="{13ABF3F5-750C-644F-B640-1D67A26E8179}" srcId="{8AC64DB5-C7A3-574E-AB89-4AC6EE954F62}" destId="{8466F9ED-6FE3-FD45-A2DC-FB248F8C8FC0}" srcOrd="5" destOrd="0" parTransId="{C46ECDA1-412E-A341-9C10-FA8AC57ADC60}" sibTransId="{7E924FAE-7DA7-E64B-8363-808783E20AE6}"/>
    <dgm:cxn modelId="{4AD6F8BE-8621-C941-8D1E-C974D532811E}" type="presParOf" srcId="{CBA5E1E0-3358-E54A-AEF3-1194E2C5D7CE}" destId="{E31C2235-7CA2-4245-A0C4-63EB94952FD5}" srcOrd="0" destOrd="0" presId="urn:microsoft.com/office/officeart/2005/8/layout/venn3"/>
    <dgm:cxn modelId="{7371A4CC-6AF5-574E-8AC0-F344C962A37F}" type="presParOf" srcId="{CBA5E1E0-3358-E54A-AEF3-1194E2C5D7CE}" destId="{2B9D5C36-FB26-F648-A509-07EC98B0921C}" srcOrd="1" destOrd="0" presId="urn:microsoft.com/office/officeart/2005/8/layout/venn3"/>
    <dgm:cxn modelId="{009D0AE4-300A-5049-A349-1ECA2E084D1B}" type="presParOf" srcId="{CBA5E1E0-3358-E54A-AEF3-1194E2C5D7CE}" destId="{832098DC-88F0-8E40-ACBF-4428E10890F8}" srcOrd="2" destOrd="0" presId="urn:microsoft.com/office/officeart/2005/8/layout/venn3"/>
    <dgm:cxn modelId="{86B96E8B-62B3-784B-AA5A-758E44CB3AFF}" type="presParOf" srcId="{CBA5E1E0-3358-E54A-AEF3-1194E2C5D7CE}" destId="{9CF162B3-DE5F-4843-A347-7378C89F8B29}" srcOrd="3" destOrd="0" presId="urn:microsoft.com/office/officeart/2005/8/layout/venn3"/>
    <dgm:cxn modelId="{74EF0A90-1ABE-C940-9B5E-E2712C76EE40}" type="presParOf" srcId="{CBA5E1E0-3358-E54A-AEF3-1194E2C5D7CE}" destId="{9437691B-2C56-7A42-A093-A8A2C3744DD6}" srcOrd="4" destOrd="0" presId="urn:microsoft.com/office/officeart/2005/8/layout/venn3"/>
    <dgm:cxn modelId="{E27DD14C-EF81-8B49-8A4E-024BDDCAA71A}" type="presParOf" srcId="{CBA5E1E0-3358-E54A-AEF3-1194E2C5D7CE}" destId="{DBBD1474-D8C7-634F-9259-4B63A4FDB950}" srcOrd="5" destOrd="0" presId="urn:microsoft.com/office/officeart/2005/8/layout/venn3"/>
    <dgm:cxn modelId="{FCB3182D-A69C-BE40-8EE2-95DADA87EF4F}" type="presParOf" srcId="{CBA5E1E0-3358-E54A-AEF3-1194E2C5D7CE}" destId="{9C9BED2F-4FCC-6746-BAA0-66ED132E2DB0}" srcOrd="6" destOrd="0" presId="urn:microsoft.com/office/officeart/2005/8/layout/venn3"/>
    <dgm:cxn modelId="{10F58771-3B74-6847-AA81-92ED03A67D2F}" type="presParOf" srcId="{CBA5E1E0-3358-E54A-AEF3-1194E2C5D7CE}" destId="{0D409BF2-FBEC-3741-8BE9-67F8819F8A01}" srcOrd="7" destOrd="0" presId="urn:microsoft.com/office/officeart/2005/8/layout/venn3"/>
    <dgm:cxn modelId="{4CA2EE58-D01C-5C4D-AB10-6624785A3F33}" type="presParOf" srcId="{CBA5E1E0-3358-E54A-AEF3-1194E2C5D7CE}" destId="{4AFADFE7-3ACA-444E-9EDB-78FA6EF6870F}" srcOrd="8" destOrd="0" presId="urn:microsoft.com/office/officeart/2005/8/layout/venn3"/>
    <dgm:cxn modelId="{D33384E4-F80A-F846-B777-8E372E8C85FC}" type="presParOf" srcId="{CBA5E1E0-3358-E54A-AEF3-1194E2C5D7CE}" destId="{2CA20E0F-7DF6-B841-BA10-1568DA88FABD}" srcOrd="9" destOrd="0" presId="urn:microsoft.com/office/officeart/2005/8/layout/venn3"/>
    <dgm:cxn modelId="{2D96D35D-57F9-8242-8ACC-FC5E0ED256B4}" type="presParOf" srcId="{CBA5E1E0-3358-E54A-AEF3-1194E2C5D7CE}" destId="{70BB1A01-C099-5149-AF0F-2F62A1B52AC4}" srcOrd="10" destOrd="0" presId="urn:microsoft.com/office/officeart/2005/8/layout/venn3"/>
    <dgm:cxn modelId="{6468D5B0-17ED-3342-A93F-A0A500082977}" type="presParOf" srcId="{CBA5E1E0-3358-E54A-AEF3-1194E2C5D7CE}" destId="{AB7B3D86-9BFE-A342-9067-4A0EF2E656F5}" srcOrd="11" destOrd="0" presId="urn:microsoft.com/office/officeart/2005/8/layout/venn3"/>
    <dgm:cxn modelId="{2A458059-0FEC-E54A-89F8-D86A746D5680}" type="presParOf" srcId="{CBA5E1E0-3358-E54A-AEF3-1194E2C5D7CE}" destId="{CFA84BF3-8BEC-5148-A2E6-0EE79A0083F0}" srcOrd="1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FF725B-DFA5-E742-B31E-A9C007E8A1FB}" type="doc">
      <dgm:prSet loTypeId="urn:microsoft.com/office/officeart/2008/layout/AlternatingHexagons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DD8379BA-FACB-BF41-9169-3F54CB6B0D79}">
      <dgm:prSet phldrT="[Testo]"/>
      <dgm:spPr>
        <a:solidFill>
          <a:srgbClr val="7F5F52"/>
        </a:solidFill>
      </dgm:spPr>
      <dgm:t>
        <a:bodyPr/>
        <a:lstStyle/>
        <a:p>
          <a:r>
            <a:rPr lang="it-IT" b="1" err="1"/>
            <a:t>Dilution</a:t>
          </a:r>
          <a:r>
            <a:rPr lang="it-IT" b="1"/>
            <a:t> </a:t>
          </a:r>
          <a:r>
            <a:rPr lang="it-IT" b="1" err="1"/>
            <a:t>refrigerator</a:t>
          </a:r>
          <a:endParaRPr lang="it-IT" b="1"/>
        </a:p>
      </dgm:t>
    </dgm:pt>
    <dgm:pt modelId="{6DEE50A5-4CAB-3044-AE27-21A596FFD046}" type="parTrans" cxnId="{98364BE2-9B83-384B-9403-C1DEEA3F23F7}">
      <dgm:prSet/>
      <dgm:spPr/>
      <dgm:t>
        <a:bodyPr/>
        <a:lstStyle/>
        <a:p>
          <a:endParaRPr lang="it-IT"/>
        </a:p>
      </dgm:t>
    </dgm:pt>
    <dgm:pt modelId="{5BAABC10-50F6-4149-9F0D-0799DC2DDA7C}" type="sibTrans" cxnId="{98364BE2-9B83-384B-9403-C1DEEA3F23F7}">
      <dgm:prSet custT="1"/>
      <dgm:spPr>
        <a:solidFill>
          <a:srgbClr val="E29825"/>
        </a:solidFill>
      </dgm:spPr>
      <dgm:t>
        <a:bodyPr/>
        <a:lstStyle/>
        <a:p>
          <a:r>
            <a:rPr lang="it-IT" sz="2000" b="1"/>
            <a:t>Low </a:t>
          </a:r>
          <a:r>
            <a:rPr lang="it-IT" sz="2000" b="1" err="1"/>
            <a:t>noise</a:t>
          </a:r>
          <a:r>
            <a:rPr lang="it-IT" sz="2000" b="1"/>
            <a:t> </a:t>
          </a:r>
          <a:r>
            <a:rPr lang="it-IT" sz="2000" b="1" err="1"/>
            <a:t>receiver</a:t>
          </a:r>
          <a:endParaRPr lang="it-IT" sz="2000" b="1"/>
        </a:p>
      </dgm:t>
    </dgm:pt>
    <dgm:pt modelId="{C261BF3E-89C4-0642-9904-5B2074FF80D3}">
      <dgm:prSet phldrT="[Testo]" custT="1"/>
      <dgm:spPr>
        <a:solidFill>
          <a:srgbClr val="A5300F"/>
        </a:solidFill>
      </dgm:spPr>
      <dgm:t>
        <a:bodyPr/>
        <a:lstStyle/>
        <a:p>
          <a:r>
            <a:rPr lang="it-IT" sz="1600" b="1" err="1">
              <a:ln>
                <a:noFill/>
              </a:ln>
            </a:rPr>
            <a:t>Microwave</a:t>
          </a:r>
          <a:r>
            <a:rPr lang="it-IT" sz="1600" b="1">
              <a:ln>
                <a:noFill/>
              </a:ln>
            </a:rPr>
            <a:t> </a:t>
          </a:r>
          <a:r>
            <a:rPr lang="it-IT" sz="1600" b="1" err="1">
              <a:ln>
                <a:noFill/>
              </a:ln>
            </a:rPr>
            <a:t>resonant</a:t>
          </a:r>
          <a:r>
            <a:rPr lang="it-IT" sz="1600" b="1">
              <a:ln>
                <a:noFill/>
              </a:ln>
            </a:rPr>
            <a:t> </a:t>
          </a:r>
          <a:r>
            <a:rPr lang="it-IT" sz="1600" b="1" err="1">
              <a:ln>
                <a:noFill/>
              </a:ln>
            </a:rPr>
            <a:t>cavity</a:t>
          </a:r>
          <a:endParaRPr lang="it-IT" sz="1600" b="1">
            <a:ln>
              <a:noFill/>
            </a:ln>
          </a:endParaRPr>
        </a:p>
      </dgm:t>
    </dgm:pt>
    <dgm:pt modelId="{2F193E9C-C267-CD48-B171-2C8431249C5C}" type="parTrans" cxnId="{1DA7C7C9-67BB-3649-B387-7537310D7824}">
      <dgm:prSet/>
      <dgm:spPr/>
      <dgm:t>
        <a:bodyPr/>
        <a:lstStyle/>
        <a:p>
          <a:endParaRPr lang="it-IT"/>
        </a:p>
      </dgm:t>
    </dgm:pt>
    <dgm:pt modelId="{7217A0BA-A848-E049-B68F-5E5815107008}" type="sibTrans" cxnId="{1DA7C7C9-67BB-3649-B387-7537310D7824}">
      <dgm:prSet custT="1"/>
      <dgm:spPr>
        <a:solidFill>
          <a:srgbClr val="AC6E00"/>
        </a:solidFill>
      </dgm:spPr>
      <dgm:t>
        <a:bodyPr/>
        <a:lstStyle/>
        <a:p>
          <a:r>
            <a:rPr lang="it-IT" sz="2000" b="1"/>
            <a:t>SC </a:t>
          </a:r>
          <a:r>
            <a:rPr lang="it-IT" sz="2000" b="1" err="1"/>
            <a:t>magnet</a:t>
          </a:r>
          <a:endParaRPr lang="it-IT" sz="2000" b="1"/>
        </a:p>
      </dgm:t>
    </dgm:pt>
    <dgm:pt modelId="{A4B53CFD-B7B8-474E-8C6B-8BEC35A4DB57}">
      <dgm:prSet phldrT="[Testo]" phldr="1"/>
      <dgm:spPr/>
      <dgm:t>
        <a:bodyPr/>
        <a:lstStyle/>
        <a:p>
          <a:endParaRPr lang="it-IT"/>
        </a:p>
      </dgm:t>
    </dgm:pt>
    <dgm:pt modelId="{3A2492E5-EEFA-9047-965E-B99BD1DC8027}" type="sibTrans" cxnId="{A14FDF2E-A586-6647-9942-A4C431DEC6FB}">
      <dgm:prSet custT="1"/>
      <dgm:spPr>
        <a:solidFill>
          <a:srgbClr val="B29C7D"/>
        </a:solidFill>
      </dgm:spPr>
      <dgm:t>
        <a:bodyPr/>
        <a:lstStyle/>
        <a:p>
          <a:r>
            <a:rPr lang="it-IT" sz="1800" b="1" err="1"/>
            <a:t>Tunable</a:t>
          </a:r>
          <a:r>
            <a:rPr lang="it-IT" sz="1800" b="1"/>
            <a:t> frequency</a:t>
          </a:r>
        </a:p>
      </dgm:t>
    </dgm:pt>
    <dgm:pt modelId="{06CD9DC6-233B-3643-8064-5F6BF5231BF2}" type="parTrans" cxnId="{A14FDF2E-A586-6647-9942-A4C431DEC6FB}">
      <dgm:prSet/>
      <dgm:spPr/>
      <dgm:t>
        <a:bodyPr/>
        <a:lstStyle/>
        <a:p>
          <a:endParaRPr lang="it-IT"/>
        </a:p>
      </dgm:t>
    </dgm:pt>
    <dgm:pt modelId="{E6D6B33E-9C54-2344-BB08-F6795D584259}" type="pres">
      <dgm:prSet presAssocID="{BDFF725B-DFA5-E742-B31E-A9C007E8A1FB}" presName="Name0" presStyleCnt="0">
        <dgm:presLayoutVars>
          <dgm:chMax/>
          <dgm:chPref/>
          <dgm:dir/>
          <dgm:animLvl val="lvl"/>
        </dgm:presLayoutVars>
      </dgm:prSet>
      <dgm:spPr/>
    </dgm:pt>
    <dgm:pt modelId="{61749D1C-E6C7-084E-B30F-D6B61C10553B}" type="pres">
      <dgm:prSet presAssocID="{DD8379BA-FACB-BF41-9169-3F54CB6B0D79}" presName="composite" presStyleCnt="0"/>
      <dgm:spPr/>
    </dgm:pt>
    <dgm:pt modelId="{F76C5945-D741-EE49-BD7D-78FDFF8FF7C0}" type="pres">
      <dgm:prSet presAssocID="{DD8379BA-FACB-BF41-9169-3F54CB6B0D79}" presName="Parent1" presStyleLbl="node1" presStyleIdx="0" presStyleCnt="6" custLinFactX="58325" custLinFactNeighborX="100000" custLinFactNeighborY="11102">
        <dgm:presLayoutVars>
          <dgm:chMax val="1"/>
          <dgm:chPref val="1"/>
          <dgm:bulletEnabled val="1"/>
        </dgm:presLayoutVars>
      </dgm:prSet>
      <dgm:spPr/>
    </dgm:pt>
    <dgm:pt modelId="{D80155E4-5993-D44B-AF7D-A0E014A584FB}" type="pres">
      <dgm:prSet presAssocID="{DD8379BA-FACB-BF41-9169-3F54CB6B0D79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4BC4ACA-312A-484A-A886-D22F27543F10}" type="pres">
      <dgm:prSet presAssocID="{DD8379BA-FACB-BF41-9169-3F54CB6B0D79}" presName="BalanceSpacing" presStyleCnt="0"/>
      <dgm:spPr/>
    </dgm:pt>
    <dgm:pt modelId="{330BD52F-A6A6-9243-AD49-51EFA58E801B}" type="pres">
      <dgm:prSet presAssocID="{DD8379BA-FACB-BF41-9169-3F54CB6B0D79}" presName="BalanceSpacing1" presStyleCnt="0"/>
      <dgm:spPr/>
    </dgm:pt>
    <dgm:pt modelId="{5E2DFB02-2913-EB4D-9408-9DD0BA53C2E9}" type="pres">
      <dgm:prSet presAssocID="{5BAABC10-50F6-4149-9F0D-0799DC2DDA7C}" presName="Accent1Text" presStyleLbl="node1" presStyleIdx="1" presStyleCnt="6" custLinFactNeighborX="-95401" custLinFactNeighborY="13372"/>
      <dgm:spPr/>
    </dgm:pt>
    <dgm:pt modelId="{C8F227B0-2472-9842-9251-53566416C39C}" type="pres">
      <dgm:prSet presAssocID="{5BAABC10-50F6-4149-9F0D-0799DC2DDA7C}" presName="spaceBetweenRectangles" presStyleCnt="0"/>
      <dgm:spPr/>
    </dgm:pt>
    <dgm:pt modelId="{4D079D5A-0E9F-1B41-B6BB-81EF55E0086A}" type="pres">
      <dgm:prSet presAssocID="{A4B53CFD-B7B8-474E-8C6B-8BEC35A4DB57}" presName="composite" presStyleCnt="0"/>
      <dgm:spPr/>
    </dgm:pt>
    <dgm:pt modelId="{F031C47C-CA63-1D46-AE42-775F208769F6}" type="pres">
      <dgm:prSet presAssocID="{A4B53CFD-B7B8-474E-8C6B-8BEC35A4DB57}" presName="Parent1" presStyleLbl="node1" presStyleIdx="2" presStyleCnt="6" custLinFactX="45913" custLinFactNeighborX="100000" custLinFactNeighborY="16738">
        <dgm:presLayoutVars>
          <dgm:chMax val="1"/>
          <dgm:chPref val="1"/>
          <dgm:bulletEnabled val="1"/>
        </dgm:presLayoutVars>
      </dgm:prSet>
      <dgm:spPr/>
    </dgm:pt>
    <dgm:pt modelId="{C7A5C4AE-6A1F-5C40-8E06-CBCADEBBE790}" type="pres">
      <dgm:prSet presAssocID="{A4B53CFD-B7B8-474E-8C6B-8BEC35A4DB57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D9036F77-0EC5-E049-BC0C-AECC09ED8BC0}" type="pres">
      <dgm:prSet presAssocID="{A4B53CFD-B7B8-474E-8C6B-8BEC35A4DB57}" presName="BalanceSpacing" presStyleCnt="0"/>
      <dgm:spPr/>
    </dgm:pt>
    <dgm:pt modelId="{1EB49EAC-99E9-DC46-B17A-ED3296333203}" type="pres">
      <dgm:prSet presAssocID="{A4B53CFD-B7B8-474E-8C6B-8BEC35A4DB57}" presName="BalanceSpacing1" presStyleCnt="0"/>
      <dgm:spPr/>
    </dgm:pt>
    <dgm:pt modelId="{12D22F51-929F-5C41-BD63-C846DB10880E}" type="pres">
      <dgm:prSet presAssocID="{3A2492E5-EEFA-9047-965E-B99BD1DC8027}" presName="Accent1Text" presStyleLbl="node1" presStyleIdx="3" presStyleCnt="6" custLinFactNeighborX="38566" custLinFactNeighborY="17070"/>
      <dgm:spPr/>
    </dgm:pt>
    <dgm:pt modelId="{04761214-917F-8947-8DA7-EAAEFAFFC94B}" type="pres">
      <dgm:prSet presAssocID="{3A2492E5-EEFA-9047-965E-B99BD1DC8027}" presName="spaceBetweenRectangles" presStyleCnt="0"/>
      <dgm:spPr/>
    </dgm:pt>
    <dgm:pt modelId="{4CD77FCD-0863-F94A-8F01-666C242E3F5B}" type="pres">
      <dgm:prSet presAssocID="{C261BF3E-89C4-0642-9904-5B2074FF80D3}" presName="composite" presStyleCnt="0"/>
      <dgm:spPr/>
    </dgm:pt>
    <dgm:pt modelId="{90E2FAC7-4C3B-A74B-A145-7FBA5FF9B29F}" type="pres">
      <dgm:prSet presAssocID="{C261BF3E-89C4-0642-9904-5B2074FF80D3}" presName="Parent1" presStyleLbl="node1" presStyleIdx="4" presStyleCnt="6" custLinFactNeighborX="-21737" custLinFactNeighborY="-2355">
        <dgm:presLayoutVars>
          <dgm:chMax val="1"/>
          <dgm:chPref val="1"/>
          <dgm:bulletEnabled val="1"/>
        </dgm:presLayoutVars>
      </dgm:prSet>
      <dgm:spPr/>
    </dgm:pt>
    <dgm:pt modelId="{834FC0B8-2B6F-1243-BFC7-EF30D5611618}" type="pres">
      <dgm:prSet presAssocID="{C261BF3E-89C4-0642-9904-5B2074FF80D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402345D0-8B31-2D4F-BDD3-A3D0A97D46BF}" type="pres">
      <dgm:prSet presAssocID="{C261BF3E-89C4-0642-9904-5B2074FF80D3}" presName="BalanceSpacing" presStyleCnt="0"/>
      <dgm:spPr/>
    </dgm:pt>
    <dgm:pt modelId="{69A96B23-00A0-E348-A311-9EA13D1FEC17}" type="pres">
      <dgm:prSet presAssocID="{C261BF3E-89C4-0642-9904-5B2074FF80D3}" presName="BalanceSpacing1" presStyleCnt="0"/>
      <dgm:spPr/>
    </dgm:pt>
    <dgm:pt modelId="{BCD8E2A8-EA47-4840-A048-274570F54478}" type="pres">
      <dgm:prSet presAssocID="{7217A0BA-A848-E049-B68F-5E5815107008}" presName="Accent1Text" presStyleLbl="node1" presStyleIdx="5" presStyleCnt="6" custLinFactNeighborX="-27064" custLinFactNeighborY="-68283"/>
      <dgm:spPr/>
    </dgm:pt>
  </dgm:ptLst>
  <dgm:cxnLst>
    <dgm:cxn modelId="{72667204-7739-E141-9801-16F9DE27B800}" type="presOf" srcId="{BDFF725B-DFA5-E742-B31E-A9C007E8A1FB}" destId="{E6D6B33E-9C54-2344-BB08-F6795D584259}" srcOrd="0" destOrd="0" presId="urn:microsoft.com/office/officeart/2008/layout/AlternatingHexagons"/>
    <dgm:cxn modelId="{3C0AE42C-FA36-FF43-818E-479BE2551CDC}" type="presOf" srcId="{3A2492E5-EEFA-9047-965E-B99BD1DC8027}" destId="{12D22F51-929F-5C41-BD63-C846DB10880E}" srcOrd="0" destOrd="0" presId="urn:microsoft.com/office/officeart/2008/layout/AlternatingHexagons"/>
    <dgm:cxn modelId="{A14FDF2E-A586-6647-9942-A4C431DEC6FB}" srcId="{BDFF725B-DFA5-E742-B31E-A9C007E8A1FB}" destId="{A4B53CFD-B7B8-474E-8C6B-8BEC35A4DB57}" srcOrd="1" destOrd="0" parTransId="{06CD9DC6-233B-3643-8064-5F6BF5231BF2}" sibTransId="{3A2492E5-EEFA-9047-965E-B99BD1DC8027}"/>
    <dgm:cxn modelId="{4FAF6A37-468F-D44E-ACC0-A08BEF6F2143}" type="presOf" srcId="{7217A0BA-A848-E049-B68F-5E5815107008}" destId="{BCD8E2A8-EA47-4840-A048-274570F54478}" srcOrd="0" destOrd="0" presId="urn:microsoft.com/office/officeart/2008/layout/AlternatingHexagons"/>
    <dgm:cxn modelId="{628C578D-534B-1042-824F-3F382AA6A891}" type="presOf" srcId="{C261BF3E-89C4-0642-9904-5B2074FF80D3}" destId="{90E2FAC7-4C3B-A74B-A145-7FBA5FF9B29F}" srcOrd="0" destOrd="0" presId="urn:microsoft.com/office/officeart/2008/layout/AlternatingHexagons"/>
    <dgm:cxn modelId="{ECCFC0AC-EC1A-A04C-9DF8-60A6E446C996}" type="presOf" srcId="{DD8379BA-FACB-BF41-9169-3F54CB6B0D79}" destId="{F76C5945-D741-EE49-BD7D-78FDFF8FF7C0}" srcOrd="0" destOrd="0" presId="urn:microsoft.com/office/officeart/2008/layout/AlternatingHexagons"/>
    <dgm:cxn modelId="{7AF8DDBE-AAEA-104E-B703-85A4EE6F8F19}" type="presOf" srcId="{A4B53CFD-B7B8-474E-8C6B-8BEC35A4DB57}" destId="{F031C47C-CA63-1D46-AE42-775F208769F6}" srcOrd="0" destOrd="0" presId="urn:microsoft.com/office/officeart/2008/layout/AlternatingHexagons"/>
    <dgm:cxn modelId="{210138C0-F338-4347-B5A8-11DE8396AD75}" type="presOf" srcId="{5BAABC10-50F6-4149-9F0D-0799DC2DDA7C}" destId="{5E2DFB02-2913-EB4D-9408-9DD0BA53C2E9}" srcOrd="0" destOrd="0" presId="urn:microsoft.com/office/officeart/2008/layout/AlternatingHexagons"/>
    <dgm:cxn modelId="{1DA7C7C9-67BB-3649-B387-7537310D7824}" srcId="{BDFF725B-DFA5-E742-B31E-A9C007E8A1FB}" destId="{C261BF3E-89C4-0642-9904-5B2074FF80D3}" srcOrd="2" destOrd="0" parTransId="{2F193E9C-C267-CD48-B171-2C8431249C5C}" sibTransId="{7217A0BA-A848-E049-B68F-5E5815107008}"/>
    <dgm:cxn modelId="{98364BE2-9B83-384B-9403-C1DEEA3F23F7}" srcId="{BDFF725B-DFA5-E742-B31E-A9C007E8A1FB}" destId="{DD8379BA-FACB-BF41-9169-3F54CB6B0D79}" srcOrd="0" destOrd="0" parTransId="{6DEE50A5-4CAB-3044-AE27-21A596FFD046}" sibTransId="{5BAABC10-50F6-4149-9F0D-0799DC2DDA7C}"/>
    <dgm:cxn modelId="{64697111-AC90-DA43-8074-788CD51F1BED}" type="presParOf" srcId="{E6D6B33E-9C54-2344-BB08-F6795D584259}" destId="{61749D1C-E6C7-084E-B30F-D6B61C10553B}" srcOrd="0" destOrd="0" presId="urn:microsoft.com/office/officeart/2008/layout/AlternatingHexagons"/>
    <dgm:cxn modelId="{1F92D618-EFD4-7D43-A51B-49088559FEE9}" type="presParOf" srcId="{61749D1C-E6C7-084E-B30F-D6B61C10553B}" destId="{F76C5945-D741-EE49-BD7D-78FDFF8FF7C0}" srcOrd="0" destOrd="0" presId="urn:microsoft.com/office/officeart/2008/layout/AlternatingHexagons"/>
    <dgm:cxn modelId="{7797D373-DC35-F148-98B1-A63CC9BF69E4}" type="presParOf" srcId="{61749D1C-E6C7-084E-B30F-D6B61C10553B}" destId="{D80155E4-5993-D44B-AF7D-A0E014A584FB}" srcOrd="1" destOrd="0" presId="urn:microsoft.com/office/officeart/2008/layout/AlternatingHexagons"/>
    <dgm:cxn modelId="{9B0A43C7-C427-BB43-A6FE-F5675DC18D2B}" type="presParOf" srcId="{61749D1C-E6C7-084E-B30F-D6B61C10553B}" destId="{B4BC4ACA-312A-484A-A886-D22F27543F10}" srcOrd="2" destOrd="0" presId="urn:microsoft.com/office/officeart/2008/layout/AlternatingHexagons"/>
    <dgm:cxn modelId="{91DD1263-9C78-2C4B-9BBD-E31386BA47DE}" type="presParOf" srcId="{61749D1C-E6C7-084E-B30F-D6B61C10553B}" destId="{330BD52F-A6A6-9243-AD49-51EFA58E801B}" srcOrd="3" destOrd="0" presId="urn:microsoft.com/office/officeart/2008/layout/AlternatingHexagons"/>
    <dgm:cxn modelId="{631989AE-F32F-2148-A5D7-FE37B3B26955}" type="presParOf" srcId="{61749D1C-E6C7-084E-B30F-D6B61C10553B}" destId="{5E2DFB02-2913-EB4D-9408-9DD0BA53C2E9}" srcOrd="4" destOrd="0" presId="urn:microsoft.com/office/officeart/2008/layout/AlternatingHexagons"/>
    <dgm:cxn modelId="{85D7838D-986C-1541-8739-B2812C3BB6F9}" type="presParOf" srcId="{E6D6B33E-9C54-2344-BB08-F6795D584259}" destId="{C8F227B0-2472-9842-9251-53566416C39C}" srcOrd="1" destOrd="0" presId="urn:microsoft.com/office/officeart/2008/layout/AlternatingHexagons"/>
    <dgm:cxn modelId="{F6FFD491-3BCD-9D4C-8ECD-642C0BE6B986}" type="presParOf" srcId="{E6D6B33E-9C54-2344-BB08-F6795D584259}" destId="{4D079D5A-0E9F-1B41-B6BB-81EF55E0086A}" srcOrd="2" destOrd="0" presId="urn:microsoft.com/office/officeart/2008/layout/AlternatingHexagons"/>
    <dgm:cxn modelId="{31F43F22-E14E-3446-950C-F09EDC015311}" type="presParOf" srcId="{4D079D5A-0E9F-1B41-B6BB-81EF55E0086A}" destId="{F031C47C-CA63-1D46-AE42-775F208769F6}" srcOrd="0" destOrd="0" presId="urn:microsoft.com/office/officeart/2008/layout/AlternatingHexagons"/>
    <dgm:cxn modelId="{4A473AB8-2D47-5544-9AE4-FE90A7C11F33}" type="presParOf" srcId="{4D079D5A-0E9F-1B41-B6BB-81EF55E0086A}" destId="{C7A5C4AE-6A1F-5C40-8E06-CBCADEBBE790}" srcOrd="1" destOrd="0" presId="urn:microsoft.com/office/officeart/2008/layout/AlternatingHexagons"/>
    <dgm:cxn modelId="{DB47EBE5-8495-504C-AAEC-03B3C415CD43}" type="presParOf" srcId="{4D079D5A-0E9F-1B41-B6BB-81EF55E0086A}" destId="{D9036F77-0EC5-E049-BC0C-AECC09ED8BC0}" srcOrd="2" destOrd="0" presId="urn:microsoft.com/office/officeart/2008/layout/AlternatingHexagons"/>
    <dgm:cxn modelId="{6476BC48-0EBC-BF4D-9825-8DEA4B967BBB}" type="presParOf" srcId="{4D079D5A-0E9F-1B41-B6BB-81EF55E0086A}" destId="{1EB49EAC-99E9-DC46-B17A-ED3296333203}" srcOrd="3" destOrd="0" presId="urn:microsoft.com/office/officeart/2008/layout/AlternatingHexagons"/>
    <dgm:cxn modelId="{DDF83CCE-584C-E941-91C9-6FEF2054490E}" type="presParOf" srcId="{4D079D5A-0E9F-1B41-B6BB-81EF55E0086A}" destId="{12D22F51-929F-5C41-BD63-C846DB10880E}" srcOrd="4" destOrd="0" presId="urn:microsoft.com/office/officeart/2008/layout/AlternatingHexagons"/>
    <dgm:cxn modelId="{300A3971-F2EF-1940-95FD-06DBA2B7F250}" type="presParOf" srcId="{E6D6B33E-9C54-2344-BB08-F6795D584259}" destId="{04761214-917F-8947-8DA7-EAAEFAFFC94B}" srcOrd="3" destOrd="0" presId="urn:microsoft.com/office/officeart/2008/layout/AlternatingHexagons"/>
    <dgm:cxn modelId="{96D637F4-D838-6F4D-8C7B-8E4DC4FE7322}" type="presParOf" srcId="{E6D6B33E-9C54-2344-BB08-F6795D584259}" destId="{4CD77FCD-0863-F94A-8F01-666C242E3F5B}" srcOrd="4" destOrd="0" presId="urn:microsoft.com/office/officeart/2008/layout/AlternatingHexagons"/>
    <dgm:cxn modelId="{22F81BB7-CF7E-164B-992E-26CE84794A6C}" type="presParOf" srcId="{4CD77FCD-0863-F94A-8F01-666C242E3F5B}" destId="{90E2FAC7-4C3B-A74B-A145-7FBA5FF9B29F}" srcOrd="0" destOrd="0" presId="urn:microsoft.com/office/officeart/2008/layout/AlternatingHexagons"/>
    <dgm:cxn modelId="{E661EF7A-23E1-EC4B-84E2-320B6D1D08DE}" type="presParOf" srcId="{4CD77FCD-0863-F94A-8F01-666C242E3F5B}" destId="{834FC0B8-2B6F-1243-BFC7-EF30D5611618}" srcOrd="1" destOrd="0" presId="urn:microsoft.com/office/officeart/2008/layout/AlternatingHexagons"/>
    <dgm:cxn modelId="{B0E25425-D8D3-3849-9BA7-E93EA28B1E98}" type="presParOf" srcId="{4CD77FCD-0863-F94A-8F01-666C242E3F5B}" destId="{402345D0-8B31-2D4F-BDD3-A3D0A97D46BF}" srcOrd="2" destOrd="0" presId="urn:microsoft.com/office/officeart/2008/layout/AlternatingHexagons"/>
    <dgm:cxn modelId="{628C5C73-F166-2649-8F00-C1EAF6C36109}" type="presParOf" srcId="{4CD77FCD-0863-F94A-8F01-666C242E3F5B}" destId="{69A96B23-00A0-E348-A311-9EA13D1FEC17}" srcOrd="3" destOrd="0" presId="urn:microsoft.com/office/officeart/2008/layout/AlternatingHexagons"/>
    <dgm:cxn modelId="{42611BCC-2F63-BB4C-B371-225C85FA0E69}" type="presParOf" srcId="{4CD77FCD-0863-F94A-8F01-666C242E3F5B}" destId="{BCD8E2A8-EA47-4840-A048-274570F5447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AE5C7-0E47-A44F-9555-C7261D0A83B1}">
      <dsp:nvSpPr>
        <dsp:cNvPr id="0" name=""/>
        <dsp:cNvSpPr/>
      </dsp:nvSpPr>
      <dsp:spPr>
        <a:xfrm>
          <a:off x="3086" y="2050636"/>
          <a:ext cx="1383242" cy="55329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it-IT" sz="2400" b="0" i="1" kern="1200" smtClean="0">
                    <a:latin typeface="Cambria Math" panose="02040503050406030204" pitchFamily="18" charset="0"/>
                  </a:rPr>
                  <m:t>2017</m:t>
                </m:r>
              </m:oMath>
            </m:oMathPara>
          </a14:m>
          <a:endParaRPr lang="it-IT" sz="4100" kern="1200"/>
        </a:p>
      </dsp:txBody>
      <dsp:txXfrm>
        <a:off x="279735" y="2050636"/>
        <a:ext cx="829945" cy="553297"/>
      </dsp:txXfrm>
    </dsp:sp>
    <dsp:sp modelId="{B8E7B766-C62C-D04F-BA08-8562B491ADD0}">
      <dsp:nvSpPr>
        <dsp:cNvPr id="0" name=""/>
        <dsp:cNvSpPr/>
      </dsp:nvSpPr>
      <dsp:spPr>
        <a:xfrm>
          <a:off x="1248005" y="2050636"/>
          <a:ext cx="1383242" cy="553297"/>
        </a:xfrm>
        <a:prstGeom prst="chevron">
          <a:avLst/>
        </a:prstGeom>
        <a:solidFill>
          <a:schemeClr val="accent3">
            <a:hueOff val="451767"/>
            <a:satOff val="16667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it-IT" sz="1800" b="0" i="1" kern="1200" smtClean="0">
                    <a:latin typeface="Cambria Math" panose="02040503050406030204" pitchFamily="18" charset="0"/>
                  </a:rPr>
                  <m:t>2018−2019</m:t>
                </m:r>
              </m:oMath>
            </m:oMathPara>
          </a14:m>
          <a:endParaRPr lang="it-IT" sz="4100" kern="1200"/>
        </a:p>
      </dsp:txBody>
      <dsp:txXfrm>
        <a:off x="1524654" y="2050636"/>
        <a:ext cx="829945" cy="553297"/>
      </dsp:txXfrm>
    </dsp:sp>
    <dsp:sp modelId="{8859BD92-97B4-4E4E-8F5B-30FF66FD7924}">
      <dsp:nvSpPr>
        <dsp:cNvPr id="0" name=""/>
        <dsp:cNvSpPr/>
      </dsp:nvSpPr>
      <dsp:spPr>
        <a:xfrm>
          <a:off x="2492923" y="2050636"/>
          <a:ext cx="1383242" cy="553297"/>
        </a:xfrm>
        <a:prstGeom prst="chevron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it-IT" sz="1800" b="0" i="1" kern="1200" smtClean="0">
                    <a:latin typeface="Cambria Math" panose="02040503050406030204" pitchFamily="18" charset="0"/>
                  </a:rPr>
                  <m:t>2020−2021</m:t>
                </m:r>
              </m:oMath>
            </m:oMathPara>
          </a14:m>
          <a:endParaRPr lang="it-IT" sz="4100" kern="1200"/>
        </a:p>
      </dsp:txBody>
      <dsp:txXfrm>
        <a:off x="2769572" y="2050636"/>
        <a:ext cx="829945" cy="553297"/>
      </dsp:txXfrm>
    </dsp:sp>
    <dsp:sp modelId="{2EFB9327-0227-C249-9467-A57330BB7BAD}">
      <dsp:nvSpPr>
        <dsp:cNvPr id="0" name=""/>
        <dsp:cNvSpPr/>
      </dsp:nvSpPr>
      <dsp:spPr>
        <a:xfrm>
          <a:off x="3737842" y="2050636"/>
          <a:ext cx="1528704" cy="553297"/>
        </a:xfrm>
        <a:prstGeom prst="chevron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it-IT" sz="2400" b="0" i="1" kern="1200" smtClean="0">
                    <a:latin typeface="Cambria Math" panose="02040503050406030204" pitchFamily="18" charset="0"/>
                  </a:rPr>
                  <m:t>2022</m:t>
                </m:r>
              </m:oMath>
            </m:oMathPara>
          </a14:m>
          <a:endParaRPr lang="it-IT" sz="4400" kern="1200"/>
        </a:p>
      </dsp:txBody>
      <dsp:txXfrm>
        <a:off x="4014491" y="2050636"/>
        <a:ext cx="975407" cy="553297"/>
      </dsp:txXfrm>
    </dsp:sp>
    <dsp:sp modelId="{48593B7C-435A-EB4B-B446-0F459B54E565}">
      <dsp:nvSpPr>
        <dsp:cNvPr id="0" name=""/>
        <dsp:cNvSpPr/>
      </dsp:nvSpPr>
      <dsp:spPr>
        <a:xfrm>
          <a:off x="5128222" y="2050636"/>
          <a:ext cx="1383242" cy="553297"/>
        </a:xfrm>
        <a:prstGeom prst="chevron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"/>
              </m:oMathParaPr>
              <m:oMath xmlns:m="http://schemas.openxmlformats.org/officeDocument/2006/math">
                <m:r>
                  <a:rPr lang="it-IT" sz="2400" b="0" i="1" kern="1200" smtClean="0">
                    <a:latin typeface="Cambria Math" panose="02040503050406030204" pitchFamily="18" charset="0"/>
                  </a:rPr>
                  <m:t>2023</m:t>
                </m:r>
              </m:oMath>
            </m:oMathPara>
          </a14:m>
          <a:endParaRPr lang="it-IT" sz="3200" kern="1200">
            <a:latin typeface="+mn-lt"/>
          </a:endParaRPr>
        </a:p>
      </dsp:txBody>
      <dsp:txXfrm>
        <a:off x="5404871" y="2050636"/>
        <a:ext cx="829945" cy="553297"/>
      </dsp:txXfrm>
    </dsp:sp>
    <dsp:sp modelId="{50C80BC2-6810-5B49-90C2-EC2762FFD5BB}">
      <dsp:nvSpPr>
        <dsp:cNvPr id="0" name=""/>
        <dsp:cNvSpPr/>
      </dsp:nvSpPr>
      <dsp:spPr>
        <a:xfrm>
          <a:off x="6373141" y="2050636"/>
          <a:ext cx="1383242" cy="553297"/>
        </a:xfrm>
        <a:prstGeom prst="chevron">
          <a:avLst/>
        </a:prstGeom>
        <a:solidFill>
          <a:schemeClr val="accent3">
            <a:hueOff val="2258833"/>
            <a:satOff val="83333"/>
            <a:lumOff val="-1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2024</a:t>
          </a:r>
        </a:p>
      </dsp:txBody>
      <dsp:txXfrm>
        <a:off x="6649790" y="2050636"/>
        <a:ext cx="829945" cy="553297"/>
      </dsp:txXfrm>
    </dsp:sp>
    <dsp:sp modelId="{1575D6E4-363A-A241-9B71-F52AE78B47D6}">
      <dsp:nvSpPr>
        <dsp:cNvPr id="0" name=""/>
        <dsp:cNvSpPr/>
      </dsp:nvSpPr>
      <dsp:spPr>
        <a:xfrm>
          <a:off x="7618059" y="2050636"/>
          <a:ext cx="1400768" cy="553297"/>
        </a:xfrm>
        <a:prstGeom prst="chevron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→2025</a:t>
          </a:r>
        </a:p>
      </dsp:txBody>
      <dsp:txXfrm>
        <a:off x="7894708" y="2050636"/>
        <a:ext cx="847471" cy="5532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C2235-7CA2-4245-A0C4-63EB94952FD5}">
      <dsp:nvSpPr>
        <dsp:cNvPr id="0" name=""/>
        <dsp:cNvSpPr/>
      </dsp:nvSpPr>
      <dsp:spPr>
        <a:xfrm>
          <a:off x="1436" y="1633290"/>
          <a:ext cx="1438308" cy="143830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155" tIns="24130" rIns="7915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Proposal</a:t>
          </a:r>
        </a:p>
      </dsp:txBody>
      <dsp:txXfrm>
        <a:off x="212071" y="1843925"/>
        <a:ext cx="1017038" cy="1017038"/>
      </dsp:txXfrm>
    </dsp:sp>
    <dsp:sp modelId="{832098DC-88F0-8E40-ACBF-4428E10890F8}">
      <dsp:nvSpPr>
        <dsp:cNvPr id="0" name=""/>
        <dsp:cNvSpPr/>
      </dsp:nvSpPr>
      <dsp:spPr>
        <a:xfrm>
          <a:off x="1152083" y="1633290"/>
          <a:ext cx="1601556" cy="1438308"/>
        </a:xfrm>
        <a:prstGeom prst="ellipse">
          <a:avLst/>
        </a:prstGeom>
        <a:solidFill>
          <a:schemeClr val="accent3">
            <a:alpha val="50000"/>
            <a:hueOff val="451767"/>
            <a:satOff val="16667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155" tIns="17780" rIns="7915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First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err="1"/>
            <a:t>measurements</a:t>
          </a:r>
          <a:endParaRPr lang="it-IT" sz="1400" kern="1200"/>
        </a:p>
      </dsp:txBody>
      <dsp:txXfrm>
        <a:off x="1386625" y="1843925"/>
        <a:ext cx="1132472" cy="1017038"/>
      </dsp:txXfrm>
    </dsp:sp>
    <dsp:sp modelId="{9437691B-2C56-7A42-A093-A8A2C3744DD6}">
      <dsp:nvSpPr>
        <dsp:cNvPr id="0" name=""/>
        <dsp:cNvSpPr/>
      </dsp:nvSpPr>
      <dsp:spPr>
        <a:xfrm>
          <a:off x="2465978" y="1633290"/>
          <a:ext cx="1438308" cy="1438308"/>
        </a:xfrm>
        <a:prstGeom prst="ellipse">
          <a:avLst/>
        </a:prstGeom>
        <a:solidFill>
          <a:schemeClr val="accent3">
            <a:alpha val="50000"/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155" tIns="22860" rIns="79155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QCD band</a:t>
          </a:r>
        </a:p>
      </dsp:txBody>
      <dsp:txXfrm>
        <a:off x="2676613" y="1843925"/>
        <a:ext cx="1017038" cy="1017038"/>
      </dsp:txXfrm>
    </dsp:sp>
    <dsp:sp modelId="{9C9BED2F-4FCC-6746-BAA0-66ED132E2DB0}">
      <dsp:nvSpPr>
        <dsp:cNvPr id="0" name=""/>
        <dsp:cNvSpPr/>
      </dsp:nvSpPr>
      <dsp:spPr>
        <a:xfrm>
          <a:off x="3616624" y="1633290"/>
          <a:ext cx="1438308" cy="1438308"/>
        </a:xfrm>
        <a:prstGeom prst="ellipse">
          <a:avLst/>
        </a:prstGeom>
        <a:solidFill>
          <a:schemeClr val="accent3">
            <a:alpha val="50000"/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155" tIns="20320" rIns="79155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QCD band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with </a:t>
          </a:r>
          <a:r>
            <a:rPr lang="it-IT" sz="1600" kern="1200" err="1"/>
            <a:t>Photonic</a:t>
          </a:r>
          <a:r>
            <a:rPr lang="it-IT" sz="1600" kern="1200"/>
            <a:t> </a:t>
          </a:r>
          <a:r>
            <a:rPr lang="it-IT" sz="1600" kern="1200" err="1"/>
            <a:t>cavity</a:t>
          </a:r>
          <a:endParaRPr lang="it-IT" sz="1600" kern="1200"/>
        </a:p>
      </dsp:txBody>
      <dsp:txXfrm>
        <a:off x="3827259" y="1843925"/>
        <a:ext cx="1017038" cy="1017038"/>
      </dsp:txXfrm>
    </dsp:sp>
    <dsp:sp modelId="{4AFADFE7-3ACA-444E-9EDB-78FA6EF6870F}">
      <dsp:nvSpPr>
        <dsp:cNvPr id="0" name=""/>
        <dsp:cNvSpPr/>
      </dsp:nvSpPr>
      <dsp:spPr>
        <a:xfrm>
          <a:off x="4767271" y="1633290"/>
          <a:ext cx="1438308" cy="1438308"/>
        </a:xfrm>
        <a:prstGeom prst="ellipse">
          <a:avLst/>
        </a:prstGeom>
        <a:solidFill>
          <a:schemeClr val="accent3">
            <a:alpha val="50000"/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155" tIns="22860" rIns="79155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  </a:t>
          </a:r>
          <a:r>
            <a:rPr lang="it-IT" sz="1800" kern="1200" err="1"/>
            <a:t>Almost</a:t>
          </a:r>
          <a:r>
            <a:rPr lang="it-IT" sz="1800" kern="1200"/>
            <a:t> KSVZ with TWJPA</a:t>
          </a:r>
        </a:p>
      </dsp:txBody>
      <dsp:txXfrm>
        <a:off x="4977906" y="1843925"/>
        <a:ext cx="1017038" cy="1017038"/>
      </dsp:txXfrm>
    </dsp:sp>
    <dsp:sp modelId="{70BB1A01-C099-5149-AF0F-2F62A1B52AC4}">
      <dsp:nvSpPr>
        <dsp:cNvPr id="0" name=""/>
        <dsp:cNvSpPr/>
      </dsp:nvSpPr>
      <dsp:spPr>
        <a:xfrm>
          <a:off x="5917917" y="1584453"/>
          <a:ext cx="1872030" cy="1535983"/>
        </a:xfrm>
        <a:prstGeom prst="ellipse">
          <a:avLst/>
        </a:prstGeom>
        <a:solidFill>
          <a:schemeClr val="accent3">
            <a:alpha val="50000"/>
            <a:hueOff val="2258833"/>
            <a:satOff val="83333"/>
            <a:lumOff val="-1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155" tIns="25400" rIns="79155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First </a:t>
          </a:r>
          <a:r>
            <a:rPr lang="it-IT" sz="2000" kern="1200" err="1"/>
            <a:t>scan</a:t>
          </a:r>
          <a:r>
            <a:rPr lang="it-IT" sz="2000" kern="1200"/>
            <a:t> with tuning rod</a:t>
          </a:r>
        </a:p>
      </dsp:txBody>
      <dsp:txXfrm>
        <a:off x="6192069" y="1809393"/>
        <a:ext cx="1323726" cy="1086103"/>
      </dsp:txXfrm>
    </dsp:sp>
    <dsp:sp modelId="{CFA84BF3-8BEC-5148-A2E6-0EE79A0083F0}">
      <dsp:nvSpPr>
        <dsp:cNvPr id="0" name=""/>
        <dsp:cNvSpPr/>
      </dsp:nvSpPr>
      <dsp:spPr>
        <a:xfrm>
          <a:off x="7502286" y="1621396"/>
          <a:ext cx="1518191" cy="1462097"/>
        </a:xfrm>
        <a:prstGeom prst="ellipse">
          <a:avLst/>
        </a:prstGeom>
        <a:solidFill>
          <a:schemeClr val="accent3">
            <a:alpha val="50000"/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155" tIns="25400" rIns="79155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2 GHz </a:t>
          </a:r>
          <a:r>
            <a:rPr lang="it-IT" sz="2000" kern="1200" err="1"/>
            <a:t>Scan</a:t>
          </a:r>
          <a:r>
            <a:rPr lang="it-IT" sz="2000" kern="1200"/>
            <a:t> </a:t>
          </a:r>
          <a:r>
            <a:rPr lang="it-IT" sz="2000" kern="1200" err="1"/>
            <a:t>experim</a:t>
          </a:r>
          <a:r>
            <a:rPr lang="it-IT" sz="2000" kern="1200"/>
            <a:t>.</a:t>
          </a:r>
        </a:p>
      </dsp:txBody>
      <dsp:txXfrm>
        <a:off x="7724620" y="1835515"/>
        <a:ext cx="1073523" cy="10338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C5945-D741-EE49-BD7D-78FDFF8FF7C0}">
      <dsp:nvSpPr>
        <dsp:cNvPr id="0" name=""/>
        <dsp:cNvSpPr/>
      </dsp:nvSpPr>
      <dsp:spPr>
        <a:xfrm rot="5400000">
          <a:off x="5913077" y="319420"/>
          <a:ext cx="1806285" cy="1571468"/>
        </a:xfrm>
        <a:prstGeom prst="hexagon">
          <a:avLst>
            <a:gd name="adj" fmla="val 25000"/>
            <a:gd name="vf" fmla="val 115470"/>
          </a:avLst>
        </a:prstGeom>
        <a:solidFill>
          <a:srgbClr val="7F5F5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err="1"/>
            <a:t>Dilution</a:t>
          </a:r>
          <a:r>
            <a:rPr lang="it-IT" sz="1500" b="1" kern="1200"/>
            <a:t> </a:t>
          </a:r>
          <a:r>
            <a:rPr lang="it-IT" sz="1500" b="1" kern="1200" err="1"/>
            <a:t>refrigerator</a:t>
          </a:r>
          <a:endParaRPr lang="it-IT" sz="1500" b="1" kern="1200"/>
        </a:p>
      </dsp:txBody>
      <dsp:txXfrm rot="-5400000">
        <a:off x="6275372" y="483491"/>
        <a:ext cx="1081694" cy="1243327"/>
      </dsp:txXfrm>
    </dsp:sp>
    <dsp:sp modelId="{D80155E4-5993-D44B-AF7D-A0E014A584FB}">
      <dsp:nvSpPr>
        <dsp:cNvPr id="0" name=""/>
        <dsp:cNvSpPr/>
      </dsp:nvSpPr>
      <dsp:spPr>
        <a:xfrm>
          <a:off x="5161612" y="362735"/>
          <a:ext cx="2015814" cy="1083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DFB02-2913-EB4D-9408-9DD0BA53C2E9}">
      <dsp:nvSpPr>
        <dsp:cNvPr id="0" name=""/>
        <dsp:cNvSpPr/>
      </dsp:nvSpPr>
      <dsp:spPr>
        <a:xfrm rot="5400000">
          <a:off x="228668" y="360423"/>
          <a:ext cx="1806285" cy="1571468"/>
        </a:xfrm>
        <a:prstGeom prst="hexagon">
          <a:avLst>
            <a:gd name="adj" fmla="val 25000"/>
            <a:gd name="vf" fmla="val 115470"/>
          </a:avLst>
        </a:prstGeom>
        <a:solidFill>
          <a:srgbClr val="E2982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/>
            <a:t>Low </a:t>
          </a:r>
          <a:r>
            <a:rPr lang="it-IT" sz="2000" b="1" kern="1200" err="1"/>
            <a:t>noise</a:t>
          </a:r>
          <a:r>
            <a:rPr lang="it-IT" sz="2000" b="1" kern="1200"/>
            <a:t> </a:t>
          </a:r>
          <a:r>
            <a:rPr lang="it-IT" sz="2000" b="1" kern="1200" err="1"/>
            <a:t>receiver</a:t>
          </a:r>
          <a:endParaRPr lang="it-IT" sz="2000" b="1" kern="1200"/>
        </a:p>
      </dsp:txBody>
      <dsp:txXfrm rot="-5400000">
        <a:off x="590963" y="524494"/>
        <a:ext cx="1081694" cy="1243327"/>
      </dsp:txXfrm>
    </dsp:sp>
    <dsp:sp modelId="{F031C47C-CA63-1D46-AE42-775F208769F6}">
      <dsp:nvSpPr>
        <dsp:cNvPr id="0" name=""/>
        <dsp:cNvSpPr/>
      </dsp:nvSpPr>
      <dsp:spPr>
        <a:xfrm rot="5400000">
          <a:off x="4866182" y="1954397"/>
          <a:ext cx="1806285" cy="157146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500" kern="1200"/>
        </a:p>
      </dsp:txBody>
      <dsp:txXfrm rot="-5400000">
        <a:off x="5228477" y="2118468"/>
        <a:ext cx="1081694" cy="1243327"/>
      </dsp:txXfrm>
    </dsp:sp>
    <dsp:sp modelId="{C7A5C4AE-6A1F-5C40-8E06-CBCADEBBE790}">
      <dsp:nvSpPr>
        <dsp:cNvPr id="0" name=""/>
        <dsp:cNvSpPr/>
      </dsp:nvSpPr>
      <dsp:spPr>
        <a:xfrm>
          <a:off x="674800" y="1895910"/>
          <a:ext cx="1950787" cy="1083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22F51-929F-5C41-BD63-C846DB10880E}">
      <dsp:nvSpPr>
        <dsp:cNvPr id="0" name=""/>
        <dsp:cNvSpPr/>
      </dsp:nvSpPr>
      <dsp:spPr>
        <a:xfrm rot="5400000">
          <a:off x="4876444" y="1960394"/>
          <a:ext cx="1806285" cy="1571468"/>
        </a:xfrm>
        <a:prstGeom prst="hexagon">
          <a:avLst>
            <a:gd name="adj" fmla="val 25000"/>
            <a:gd name="vf" fmla="val 115470"/>
          </a:avLst>
        </a:prstGeom>
        <a:solidFill>
          <a:srgbClr val="B29C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err="1"/>
            <a:t>Tunable</a:t>
          </a:r>
          <a:r>
            <a:rPr lang="it-IT" sz="1800" b="1" kern="1200"/>
            <a:t> frequency</a:t>
          </a:r>
        </a:p>
      </dsp:txBody>
      <dsp:txXfrm rot="-5400000">
        <a:off x="5238739" y="2124465"/>
        <a:ext cx="1081694" cy="1243327"/>
      </dsp:txXfrm>
    </dsp:sp>
    <dsp:sp modelId="{90E2FAC7-4C3B-A74B-A145-7FBA5FF9B29F}">
      <dsp:nvSpPr>
        <dsp:cNvPr id="0" name=""/>
        <dsp:cNvSpPr/>
      </dsp:nvSpPr>
      <dsp:spPr>
        <a:xfrm rot="5400000">
          <a:off x="3083460" y="3142698"/>
          <a:ext cx="1806285" cy="1571468"/>
        </a:xfrm>
        <a:prstGeom prst="hexagon">
          <a:avLst>
            <a:gd name="adj" fmla="val 25000"/>
            <a:gd name="vf" fmla="val 115470"/>
          </a:avLst>
        </a:prstGeom>
        <a:solidFill>
          <a:srgbClr val="A530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err="1">
              <a:ln>
                <a:noFill/>
              </a:ln>
            </a:rPr>
            <a:t>Microwave</a:t>
          </a:r>
          <a:r>
            <a:rPr lang="it-IT" sz="1600" b="1" kern="1200">
              <a:ln>
                <a:noFill/>
              </a:ln>
            </a:rPr>
            <a:t> </a:t>
          </a:r>
          <a:r>
            <a:rPr lang="it-IT" sz="1600" b="1" kern="1200" err="1">
              <a:ln>
                <a:noFill/>
              </a:ln>
            </a:rPr>
            <a:t>resonant</a:t>
          </a:r>
          <a:r>
            <a:rPr lang="it-IT" sz="1600" b="1" kern="1200">
              <a:ln>
                <a:noFill/>
              </a:ln>
            </a:rPr>
            <a:t> </a:t>
          </a:r>
          <a:r>
            <a:rPr lang="it-IT" sz="1600" b="1" kern="1200" err="1">
              <a:ln>
                <a:noFill/>
              </a:ln>
            </a:rPr>
            <a:t>cavity</a:t>
          </a:r>
          <a:endParaRPr lang="it-IT" sz="1600" b="1" kern="1200">
            <a:ln>
              <a:noFill/>
            </a:ln>
          </a:endParaRPr>
        </a:p>
      </dsp:txBody>
      <dsp:txXfrm rot="-5400000">
        <a:off x="3445755" y="3306769"/>
        <a:ext cx="1081694" cy="1243327"/>
      </dsp:txXfrm>
    </dsp:sp>
    <dsp:sp modelId="{834FC0B8-2B6F-1243-BFC7-EF30D5611618}">
      <dsp:nvSpPr>
        <dsp:cNvPr id="0" name=""/>
        <dsp:cNvSpPr/>
      </dsp:nvSpPr>
      <dsp:spPr>
        <a:xfrm>
          <a:off x="5161612" y="3429085"/>
          <a:ext cx="2015814" cy="1083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D8E2A8-EA47-4840-A048-274570F54478}">
      <dsp:nvSpPr>
        <dsp:cNvPr id="0" name=""/>
        <dsp:cNvSpPr/>
      </dsp:nvSpPr>
      <dsp:spPr>
        <a:xfrm rot="5400000">
          <a:off x="1302562" y="1951851"/>
          <a:ext cx="1806285" cy="1571468"/>
        </a:xfrm>
        <a:prstGeom prst="hexagon">
          <a:avLst>
            <a:gd name="adj" fmla="val 25000"/>
            <a:gd name="vf" fmla="val 115470"/>
          </a:avLst>
        </a:prstGeom>
        <a:solidFill>
          <a:srgbClr val="AC6E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/>
            <a:t>SC </a:t>
          </a:r>
          <a:r>
            <a:rPr lang="it-IT" sz="2000" b="1" kern="1200" err="1"/>
            <a:t>magnet</a:t>
          </a:r>
          <a:endParaRPr lang="it-IT" sz="2000" b="1" kern="1200"/>
        </a:p>
      </dsp:txBody>
      <dsp:txXfrm rot="-5400000">
        <a:off x="1664857" y="2115922"/>
        <a:ext cx="1081694" cy="1243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291A04-A8D1-945B-7BF1-F679BDD9F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B787744-8067-7283-2162-9DCB08D32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7391DB-6787-DDD0-6487-5E732822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31/01/24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1F4C03-C431-899B-D988-44DC39040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E8CA6D-314A-4877-2236-3EDA6F9F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093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EE2379-1692-EFC6-BEF3-13F058101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271AA36-E391-1829-B505-8AD68802D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EA7E38-4557-29D5-3C6F-E04BDFBB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31/01/24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F24BD7-E776-FBAA-2077-663FA724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96546C-CC45-B65B-8D1A-36D5C6435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356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0132225-33C3-47D9-1068-E7E5DF795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2798D3-B1B1-FB4C-3D81-948806713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6B1D7F-CAA7-B2E5-CB87-AD6F62545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31/01/24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3F5B9C-536C-F18B-CA24-F3A29698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FA33D8-4ECD-115D-555C-3720CB0A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30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8BE871-75B1-8B13-BFBC-E45C7BF2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622499-CD67-6FAB-069F-F89CDC25A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AF6652-F155-4229-0F00-331CD397B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31/01/24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52380E-F2EE-824B-A00E-3B3DD433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61B3C3-76F3-4183-C53F-0DD3E1903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48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6A0D52-7902-DAC6-B5FA-D78C5FB79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4C75E6-0AA0-B9AF-D3DD-4FA95B514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EC5A82-1B40-5090-7646-A045A691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31/01/24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62740E-10C7-ECE7-AA19-B5EE472E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9E34A4-BC58-DAFC-F7EB-2BC2F3E0E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57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6C71F4-8319-7B6D-65A9-75F65DB8A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82D82C-0C57-952B-1D1C-45C384765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F9DD2F-51DA-89F2-D05C-D5E3979F5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0E4DAB4-AD09-F36A-3292-E4D02F2E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31/01/24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21267A-EB16-18E3-98DD-D1BD62D99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06E7FE-F56E-7F8E-31BE-3F13F54A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24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6CFC1C-F8E1-93C0-B4D9-557185180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21E95C-6B37-F6FD-081B-E792805E0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FFED0F-A159-4CAB-B396-695FE05B3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506872C-816A-792A-BFE3-843DBAAB7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02441EB-0707-418A-3A9B-E7BA14EF0D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E6DB93D-3877-478C-B84F-F4C89452A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31/01/24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795DB71-7294-074F-EC07-8D6C09AB8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D89B12A-DF7C-0D8E-2A00-4A106F0EB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339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000A7E-8B1D-C9B8-06C2-B4B8CF8FC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FEFD464-2D6F-9838-5C0C-8FD35BFD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31/01/24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F45623-8100-762C-A364-DE767DEB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35AF99-A79C-5B0B-593C-867E0B7F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238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5A42891-E411-DAAC-C94A-EF54EBC42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31/01/24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EDE4111-3EA3-1586-6F31-F485AA02F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61BF64-2EF3-6E39-B6F8-AC8138F8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48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E9A43B-67DA-B62C-11AC-212E4D0A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6A4555-BE2B-E431-4089-720D04DA7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C3D7F42-BAFA-052E-93E5-AF39432AE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500524-5AD6-AF34-79DA-B944600E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31/01/24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0DDEF68-8BBB-7FF2-AF9F-E86930926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8E00E6-A38A-15C6-D297-381E2E48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36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332180-92D8-3A25-D6E7-3998CCFC3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625CAFC-4E2E-BC07-970B-B336EBF37B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DDB143-E448-A127-B54F-E01DB6A85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F08B670-DB28-6903-BFF6-C858B5987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D28-E474-2948-95A8-853EFA4AD945}" type="datetimeFigureOut">
              <a:rPr lang="it-IT" smtClean="0"/>
              <a:t>31/01/24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192A56-82F6-FA1B-D0D6-54FDF77E2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D3C93D2-592C-FFDB-140B-4F0CE5A54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69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C91DB20-1ED0-556F-6F46-93C33F16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017E3A-4706-09AD-0B70-C3A90C6D7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956CD1-031C-617D-7667-48CB57EF2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9CD28-E474-2948-95A8-853EFA4AD945}" type="datetimeFigureOut">
              <a:rPr lang="it-IT" smtClean="0"/>
              <a:t>31/01/24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CC810B-299B-E945-9446-E7B8BE0F0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F79FB6-75CB-D1E1-C1C0-2FDBC8204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B9092-3ECA-B84D-877C-A10D98907E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7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50.png"/><Relationship Id="rId7" Type="http://schemas.openxmlformats.org/officeDocument/2006/relationships/image" Target="../media/image53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0.jpg"/><Relationship Id="rId7" Type="http://schemas.openxmlformats.org/officeDocument/2006/relationships/image" Target="../media/image6.png"/><Relationship Id="rId12" Type="http://schemas.openxmlformats.org/officeDocument/2006/relationships/hyperlink" Target="http://www.iconarchive.com/show/outline-icons-by-designcontest/Camera-icon.html" TargetMode="External"/><Relationship Id="rId17" Type="http://schemas.openxmlformats.org/officeDocument/2006/relationships/image" Target="../media/image20.png"/><Relationship Id="rId2" Type="http://schemas.openxmlformats.org/officeDocument/2006/relationships/image" Target="../media/image9.emf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jpeg"/><Relationship Id="rId5" Type="http://schemas.openxmlformats.org/officeDocument/2006/relationships/image" Target="../media/image12.svg"/><Relationship Id="rId15" Type="http://schemas.openxmlformats.org/officeDocument/2006/relationships/image" Target="../media/image18.png"/><Relationship Id="rId10" Type="http://schemas.openxmlformats.org/officeDocument/2006/relationships/hyperlink" Target="https://www.google.com/url?sa=i&amp;rct=j&amp;q=&amp;esrc=s&amp;source=images&amp;cd=&amp;cad=rja&amp;uact=8&amp;ved=0CAcQjRw&amp;url=https://www.iconfinder.com/icons/277467/magnet_magnetic_physics_snap_icon&amp;ei=KFJ2VNqWAsT5aqyIgMAJ&amp;bvm=bv.80642063,d.d2s&amp;psig=AFQjCNFJV0_zS42odYfCeS03IkUK1uPQOQ&amp;ust=1417126752477031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hyperlink" Target="http://www.iconpng.com/icon/48438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Data" Target="../diagrams/data3.xml"/><Relationship Id="rId5" Type="http://schemas.openxmlformats.org/officeDocument/2006/relationships/diagramColors" Target="../diagrams/colors1.xml"/><Relationship Id="rId15" Type="http://schemas.microsoft.com/office/2007/relationships/diagramDrawing" Target="../diagrams/drawing2.xml"/><Relationship Id="rId10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.xml"/><Relationship Id="rId14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2.e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Immagine che contiene interno, pialla/aereo, veicolo spaziale&#10;&#10;Descrizione generata automaticamente">
            <a:extLst>
              <a:ext uri="{FF2B5EF4-FFF2-40B4-BE49-F238E27FC236}">
                <a16:creationId xmlns:a16="http://schemas.microsoft.com/office/drawing/2014/main" id="{2542AFC0-E976-AE01-12CC-3A546608C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l="11632" r="6341"/>
          <a:stretch/>
        </p:blipFill>
        <p:spPr>
          <a:xfrm>
            <a:off x="7935276" y="-81631"/>
            <a:ext cx="4269303" cy="6939631"/>
          </a:xfrm>
          <a:prstGeom prst="rect">
            <a:avLst/>
          </a:prstGeom>
        </p:spPr>
      </p:pic>
      <p:pic>
        <p:nvPicPr>
          <p:cNvPr id="6" name="Immagine 5" descr="Immagine che contiene piazza&#10;&#10;Descrizione generata automaticamente">
            <a:extLst>
              <a:ext uri="{FF2B5EF4-FFF2-40B4-BE49-F238E27FC236}">
                <a16:creationId xmlns:a16="http://schemas.microsoft.com/office/drawing/2014/main" id="{277ED167-972A-BE01-AB51-9C4F78D34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287" y="4933969"/>
            <a:ext cx="1182844" cy="13041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DF2901-3F66-097D-E120-63D52EFFF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497" y="5053692"/>
            <a:ext cx="1011678" cy="101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EFE11D6-7FF6-2BE1-D661-1C357038A349}"/>
              </a:ext>
            </a:extLst>
          </p:cNvPr>
          <p:cNvSpPr txBox="1"/>
          <p:nvPr/>
        </p:nvSpPr>
        <p:spPr>
          <a:xfrm>
            <a:off x="2444751" y="2381984"/>
            <a:ext cx="168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i="1" dirty="0"/>
              <a:t>Alessio Rettaroli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5045373-661D-1FB1-593E-6325BB82147F}"/>
              </a:ext>
            </a:extLst>
          </p:cNvPr>
          <p:cNvSpPr txBox="1"/>
          <p:nvPr/>
        </p:nvSpPr>
        <p:spPr>
          <a:xfrm>
            <a:off x="2039725" y="2713584"/>
            <a:ext cx="2129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alessio.rettaroli@lnf.infn.it</a:t>
            </a:r>
            <a:endParaRPr lang="it-IT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9162E07-92C3-EB7D-5B40-3302D24BD8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58" t="3616" r="14866" b="3600"/>
          <a:stretch/>
        </p:blipFill>
        <p:spPr>
          <a:xfrm>
            <a:off x="762032" y="4933969"/>
            <a:ext cx="1573144" cy="1251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64CF064-432D-7C0D-CB90-C617E1A23DF5}"/>
                  </a:ext>
                </a:extLst>
              </p:cNvPr>
              <p:cNvSpPr txBox="1"/>
              <p:nvPr/>
            </p:nvSpPr>
            <p:spPr>
              <a:xfrm>
                <a:off x="443283" y="3424105"/>
                <a:ext cx="7334251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b="1">
                    <a:ln w="3175">
                      <a:noFill/>
                      <a:prstDash val="solid"/>
                    </a:ln>
                    <a:solidFill>
                      <a:srgbClr val="824083"/>
                    </a:solidFill>
                  </a:rPr>
                  <a:t>COST Action COSMIC </a:t>
                </a:r>
                <a:r>
                  <a:rPr lang="it-IT" b="1" err="1">
                    <a:ln w="3175">
                      <a:noFill/>
                      <a:prstDash val="solid"/>
                    </a:ln>
                    <a:solidFill>
                      <a:srgbClr val="824083"/>
                    </a:solidFill>
                  </a:rPr>
                  <a:t>WISPers</a:t>
                </a:r>
                <a:r>
                  <a:rPr lang="it-IT" b="1">
                    <a:ln w="3175">
                      <a:noFill/>
                      <a:prstDash val="solid"/>
                    </a:ln>
                    <a:solidFill>
                      <a:srgbClr val="824083"/>
                    </a:solidFill>
                  </a:rPr>
                  <a:t> (CA21106) </a:t>
                </a:r>
                <a14:m>
                  <m:oMath xmlns:m="http://schemas.openxmlformats.org/officeDocument/2006/math">
                    <m:r>
                      <a:rPr lang="it-IT" b="1" i="1" smtClean="0">
                        <a:ln w="3175">
                          <a:noFill/>
                          <a:prstDash val="solid"/>
                        </a:ln>
                        <a:solidFill>
                          <a:srgbClr val="824083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it-IT" b="1">
                    <a:ln w="3175">
                      <a:noFill/>
                      <a:prstDash val="solid"/>
                    </a:ln>
                    <a:solidFill>
                      <a:srgbClr val="824083"/>
                    </a:solidFill>
                  </a:rPr>
                  <a:t> Working Group Meeting</a:t>
                </a:r>
              </a:p>
              <a:p>
                <a:pPr algn="ctr"/>
                <a:r>
                  <a:rPr lang="it-IT" sz="1600">
                    <a:ln w="3175">
                      <a:noFill/>
                      <a:prstDash val="solid"/>
                    </a:ln>
                    <a:solidFill>
                      <a:srgbClr val="824083"/>
                    </a:solidFill>
                  </a:rPr>
                  <a:t>1 - 2 </a:t>
                </a:r>
                <a:r>
                  <a:rPr lang="it-IT" sz="1600" err="1">
                    <a:ln w="3175">
                      <a:noFill/>
                      <a:prstDash val="solid"/>
                    </a:ln>
                    <a:solidFill>
                      <a:srgbClr val="824083"/>
                    </a:solidFill>
                  </a:rPr>
                  <a:t>Feb</a:t>
                </a:r>
                <a:r>
                  <a:rPr lang="it-IT" sz="1600">
                    <a:ln w="3175">
                      <a:noFill/>
                      <a:prstDash val="solid"/>
                    </a:ln>
                    <a:solidFill>
                      <a:srgbClr val="824083"/>
                    </a:solidFill>
                  </a:rPr>
                  <a:t> 2024 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n w="3175">
                          <a:noFill/>
                          <a:prstDash val="solid"/>
                        </a:ln>
                        <a:solidFill>
                          <a:srgbClr val="824083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it-IT" sz="1600">
                    <a:ln w="3175">
                      <a:noFill/>
                      <a:prstDash val="solid"/>
                    </a:ln>
                    <a:solidFill>
                      <a:srgbClr val="824083"/>
                    </a:solidFill>
                  </a:rPr>
                  <a:t>  DESY, Hamburg </a:t>
                </a:r>
                <a:endParaRPr lang="it-IT" sz="160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64CF064-432D-7C0D-CB90-C617E1A23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83" y="3424105"/>
                <a:ext cx="7334251" cy="615553"/>
              </a:xfrm>
              <a:prstGeom prst="rect">
                <a:avLst/>
              </a:prstGeom>
              <a:blipFill>
                <a:blip r:embed="rId6"/>
                <a:stretch>
                  <a:fillRect t="-4000"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D7A653F7-A1FC-6F67-8CAF-CFEE0C52E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6128" y="2489146"/>
            <a:ext cx="882405" cy="44887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E2A5FDC-D30C-3FDB-9493-83F54BEB23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6725" y="2367666"/>
            <a:ext cx="751961" cy="762405"/>
          </a:xfrm>
          <a:prstGeom prst="ellipse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B6368A6-D9CC-C97F-0CA4-9ECA50930542}"/>
              </a:ext>
            </a:extLst>
          </p:cNvPr>
          <p:cNvSpPr txBox="1"/>
          <p:nvPr/>
        </p:nvSpPr>
        <p:spPr>
          <a:xfrm>
            <a:off x="350333" y="965653"/>
            <a:ext cx="74272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cap="none" err="1">
                <a:ln w="3175">
                  <a:solidFill>
                    <a:srgbClr val="9C42E4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Recent</a:t>
            </a:r>
            <a:r>
              <a:rPr lang="it-IT" sz="4400" b="1" cap="none">
                <a:ln w="3175">
                  <a:solidFill>
                    <a:srgbClr val="9C42E4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b="1" err="1">
                <a:ln w="3175">
                  <a:solidFill>
                    <a:srgbClr val="9C42E4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it-IT" sz="4400" b="1" cap="none" err="1">
                <a:ln w="3175">
                  <a:solidFill>
                    <a:srgbClr val="9C42E4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esults</a:t>
            </a:r>
            <a:r>
              <a:rPr lang="it-IT" sz="4400" b="1" cap="none">
                <a:ln w="3175">
                  <a:solidFill>
                    <a:srgbClr val="9C42E4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QUAX @ LNF </a:t>
            </a:r>
            <a:endParaRPr lang="it-IT" sz="4400">
              <a:ln>
                <a:solidFill>
                  <a:srgbClr val="9C42E4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90E193E7-F692-E3E8-5EB0-AC612E034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7598" y="4849758"/>
            <a:ext cx="2078077" cy="1397271"/>
          </a:xfrm>
          <a:prstGeom prst="rect">
            <a:avLst/>
          </a:prstGeom>
        </p:spPr>
      </p:pic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FD06B1C5-62F3-02CB-1719-568C8D549091}"/>
              </a:ext>
            </a:extLst>
          </p:cNvPr>
          <p:cNvCxnSpPr>
            <a:cxnSpLocks/>
          </p:cNvCxnSpPr>
          <p:nvPr/>
        </p:nvCxnSpPr>
        <p:spPr>
          <a:xfrm>
            <a:off x="388686" y="1865929"/>
            <a:ext cx="7098217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88A1E525-88B8-4DB2-B22B-6E47142FDBCC}"/>
              </a:ext>
            </a:extLst>
          </p:cNvPr>
          <p:cNvCxnSpPr>
            <a:cxnSpLocks/>
          </p:cNvCxnSpPr>
          <p:nvPr/>
        </p:nvCxnSpPr>
        <p:spPr>
          <a:xfrm>
            <a:off x="762032" y="4656754"/>
            <a:ext cx="6467443" cy="0"/>
          </a:xfrm>
          <a:prstGeom prst="line">
            <a:avLst/>
          </a:prstGeom>
          <a:ln w="952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914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4C8EF-A91D-A5F8-377D-46F413899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D57E011-BCE1-57A4-4DB2-9055D4215446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Microwave</a:t>
            </a:r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cavity</a:t>
            </a:r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+ tuning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D7F4005A-85F6-D4BB-6B64-CDDC18B22D00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EB4AC226-4C1F-9907-67F3-16880E665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194" y="1361462"/>
            <a:ext cx="2895097" cy="2434595"/>
          </a:xfrm>
          <a:prstGeom prst="rect">
            <a:avLst/>
          </a:prstGeom>
        </p:spPr>
      </p:pic>
      <p:pic>
        <p:nvPicPr>
          <p:cNvPr id="2" name="Immagine 1" descr="Immagine che contiene metallo, acciaio, interno&#10;&#10;Descrizione generata automaticamente">
            <a:extLst>
              <a:ext uri="{FF2B5EF4-FFF2-40B4-BE49-F238E27FC236}">
                <a16:creationId xmlns:a16="http://schemas.microsoft.com/office/drawing/2014/main" id="{279920D8-7EEA-05A5-FB95-C7AD2F812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715"/>
          <a:stretch/>
        </p:blipFill>
        <p:spPr>
          <a:xfrm>
            <a:off x="2382778" y="1193726"/>
            <a:ext cx="2711196" cy="268536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BD532C2-E271-5AED-E3E9-5F54B0AD6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106" y="4075955"/>
            <a:ext cx="4598894" cy="22659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27B0AF6-CF7B-7485-62F6-97B0781117CB}"/>
                  </a:ext>
                </a:extLst>
              </p:cNvPr>
              <p:cNvSpPr txBox="1"/>
              <p:nvPr/>
            </p:nvSpPr>
            <p:spPr>
              <a:xfrm>
                <a:off x="6096000" y="4175661"/>
                <a:ext cx="3410497" cy="650107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/>
                  <a:t>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it-IT" sz="1600"/>
                  <a:t> from </a:t>
                </a:r>
                <a:r>
                  <a:rPr lang="it-IT" sz="1600" err="1"/>
                  <a:t>simulations</a:t>
                </a:r>
                <a:r>
                  <a:rPr lang="it-IT" sz="1600"/>
                  <a:t>, and </a:t>
                </a:r>
                <a:r>
                  <a:rPr lang="it-IT" sz="1600" err="1"/>
                  <a:t>measured</a:t>
                </a:r>
                <a:r>
                  <a:rPr lang="it-IT" sz="1600"/>
                  <a:t> </a:t>
                </a:r>
                <a:r>
                  <a:rPr lang="it-IT" sz="1600" err="1"/>
                  <a:t>w</a:t>
                </a:r>
                <a:r>
                  <a:rPr lang="it-IT" sz="1600"/>
                  <a:t>/out rod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27B0AF6-CF7B-7485-62F6-97B078111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175661"/>
                <a:ext cx="3410497" cy="650107"/>
              </a:xfrm>
              <a:prstGeom prst="roundRect">
                <a:avLst/>
              </a:prstGeom>
              <a:blipFill>
                <a:blip r:embed="rId5"/>
                <a:stretch>
                  <a:fillRect r="-370" b="-377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B5A1710-46AF-71FF-682A-5F10F1DE7E13}"/>
                  </a:ext>
                </a:extLst>
              </p:cNvPr>
              <p:cNvSpPr txBox="1"/>
              <p:nvPr/>
            </p:nvSpPr>
            <p:spPr>
              <a:xfrm>
                <a:off x="6380343" y="4982374"/>
                <a:ext cx="2841811" cy="374571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/>
                  <a:t>Measured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5×10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it-IT" sz="1600"/>
                  <a:t> </a:t>
                </a:r>
                <a:r>
                  <a:rPr lang="it-IT" sz="1600" err="1"/>
                  <a:t>w</a:t>
                </a:r>
                <a:r>
                  <a:rPr lang="it-IT" sz="1600"/>
                  <a:t>/ rod 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B5A1710-46AF-71FF-682A-5F10F1DE7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343" y="4982374"/>
                <a:ext cx="2841811" cy="374571"/>
              </a:xfrm>
              <a:prstGeom prst="roundRect">
                <a:avLst/>
              </a:prstGeom>
              <a:blipFill>
                <a:blip r:embed="rId6"/>
                <a:stretch>
                  <a:fillRect r="-444" b="-1250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663E58FD-FF5D-AA96-8937-EBC4855030AC}"/>
              </a:ext>
            </a:extLst>
          </p:cNvPr>
          <p:cNvSpPr txBox="1"/>
          <p:nvPr/>
        </p:nvSpPr>
        <p:spPr>
          <a:xfrm>
            <a:off x="6198523" y="5599681"/>
            <a:ext cx="3205450" cy="64698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err="1"/>
              <a:t>This</a:t>
            </a:r>
            <a:r>
              <a:rPr lang="it-IT" sz="1600"/>
              <a:t> </a:t>
            </a:r>
            <a:r>
              <a:rPr lang="it-IT" sz="1600" err="1"/>
              <a:t>is</a:t>
            </a:r>
            <a:r>
              <a:rPr lang="it-IT" sz="1600"/>
              <a:t> </a:t>
            </a:r>
            <a:r>
              <a:rPr lang="it-IT" sz="1600" err="1"/>
              <a:t>likely</a:t>
            </a:r>
            <a:r>
              <a:rPr lang="it-IT" sz="1600"/>
              <a:t> due to </a:t>
            </a:r>
            <a:r>
              <a:rPr lang="it-IT" sz="1600" err="1"/>
              <a:t>losses</a:t>
            </a:r>
            <a:r>
              <a:rPr lang="it-IT" sz="1600"/>
              <a:t> </a:t>
            </a:r>
            <a:r>
              <a:rPr lang="it-IT" sz="1600" err="1"/>
              <a:t>caused</a:t>
            </a:r>
            <a:r>
              <a:rPr lang="it-IT" sz="1600"/>
              <a:t> by the rod </a:t>
            </a:r>
            <a:r>
              <a:rPr lang="it-IT" sz="1600" err="1"/>
              <a:t>configuration</a:t>
            </a:r>
            <a:r>
              <a:rPr lang="it-IT" sz="1600"/>
              <a:t> and PEEK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DE0C4F5-AC0F-5DED-25DD-0C34E498AED8}"/>
              </a:ext>
            </a:extLst>
          </p:cNvPr>
          <p:cNvSpPr txBox="1"/>
          <p:nvPr/>
        </p:nvSpPr>
        <p:spPr>
          <a:xfrm>
            <a:off x="8352291" y="2592565"/>
            <a:ext cx="2501721" cy="578882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Trapped</a:t>
            </a:r>
            <a:r>
              <a:rPr lang="it-IT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field </a:t>
            </a:r>
            <a:r>
              <a:rPr lang="it-IT" sz="1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between</a:t>
            </a:r>
            <a:r>
              <a:rPr lang="it-IT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metallic</a:t>
            </a:r>
            <a:r>
              <a:rPr lang="it-IT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disk and </a:t>
            </a:r>
            <a:r>
              <a:rPr lang="it-IT" sz="1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cavity</a:t>
            </a:r>
            <a:r>
              <a:rPr lang="it-IT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40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endcap</a:t>
            </a:r>
            <a:endParaRPr lang="it-IT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EA6FF1C-4178-098E-FE20-F9DD7E6351C3}"/>
              </a:ext>
            </a:extLst>
          </p:cNvPr>
          <p:cNvCxnSpPr>
            <a:stCxn id="11" idx="1"/>
          </p:cNvCxnSpPr>
          <p:nvPr/>
        </p:nvCxnSpPr>
        <p:spPr>
          <a:xfrm flipH="1">
            <a:off x="7658094" y="2882006"/>
            <a:ext cx="694197" cy="1906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6B1C7973-2CF2-2613-0C0F-AB547B935276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2817159" y="4500715"/>
            <a:ext cx="3278841" cy="99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B12C466F-3549-BCAB-EDC7-3653C5917C52}"/>
              </a:ext>
            </a:extLst>
          </p:cNvPr>
          <p:cNvCxnSpPr>
            <a:cxnSpLocks/>
          </p:cNvCxnSpPr>
          <p:nvPr/>
        </p:nvCxnSpPr>
        <p:spPr>
          <a:xfrm flipV="1">
            <a:off x="2194680" y="4025175"/>
            <a:ext cx="0" cy="2295455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E208E757-B056-3EB0-1983-546C29808237}"/>
              </a:ext>
            </a:extLst>
          </p:cNvPr>
          <p:cNvCxnSpPr/>
          <p:nvPr/>
        </p:nvCxnSpPr>
        <p:spPr>
          <a:xfrm flipV="1">
            <a:off x="2685498" y="4025175"/>
            <a:ext cx="0" cy="2288732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170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3EEBC-D71E-AFB4-F4C2-3E12C7725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A5459483-FFDF-31AD-A8E3-3D3DEED6B20B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Rod and antenna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movimentations</a:t>
            </a:r>
            <a:endParaRPr lang="it-IT" sz="3200" b="1">
              <a:ln w="3175">
                <a:noFill/>
                <a:prstDash val="solid"/>
              </a:ln>
              <a:solidFill>
                <a:srgbClr val="824083"/>
              </a:solidFill>
              <a:latin typeface="+mn-lt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58CA28BD-718A-AC42-6809-A7DAF2B6648D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interno&#10;&#10;Descrizione generata automaticamente">
            <a:extLst>
              <a:ext uri="{FF2B5EF4-FFF2-40B4-BE49-F238E27FC236}">
                <a16:creationId xmlns:a16="http://schemas.microsoft.com/office/drawing/2014/main" id="{4D0D0777-908E-B6C6-70CE-291256EE7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2" t="2281" r="7972" b="2915"/>
          <a:stretch/>
        </p:blipFill>
        <p:spPr>
          <a:xfrm rot="5400000">
            <a:off x="490966" y="2766830"/>
            <a:ext cx="2944907" cy="246700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A819292-D662-35F4-DE23-08A60799E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790" y="1969209"/>
            <a:ext cx="2993617" cy="2233114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5FB0AF80-4184-59CC-7994-B57B0AE457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34" t="6827" r="19317"/>
          <a:stretch/>
        </p:blipFill>
        <p:spPr>
          <a:xfrm>
            <a:off x="5143602" y="3045432"/>
            <a:ext cx="1732093" cy="242735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E73A51-E5F8-8844-3B08-1A31E3DDA1F2}"/>
              </a:ext>
            </a:extLst>
          </p:cNvPr>
          <p:cNvSpPr txBox="1"/>
          <p:nvPr/>
        </p:nvSpPr>
        <p:spPr>
          <a:xfrm>
            <a:off x="8172576" y="1688474"/>
            <a:ext cx="2327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Frequency vs rod position</a:t>
            </a:r>
          </a:p>
        </p:txBody>
      </p:sp>
      <p:pic>
        <p:nvPicPr>
          <p:cNvPr id="10" name="Immagine 9" descr="Immagine che contiene ingegneria, macchina, persona, interno&#10;&#10;Descrizione generata automaticamente">
            <a:extLst>
              <a:ext uri="{FF2B5EF4-FFF2-40B4-BE49-F238E27FC236}">
                <a16:creationId xmlns:a16="http://schemas.microsoft.com/office/drawing/2014/main" id="{D246A3DA-6CCE-814D-BBC7-6FF45F4730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342"/>
          <a:stretch/>
        </p:blipFill>
        <p:spPr>
          <a:xfrm>
            <a:off x="3251688" y="2527877"/>
            <a:ext cx="1891914" cy="294490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2CC0E1B-25C3-8B5A-826C-3B76ACFF733B}"/>
              </a:ext>
            </a:extLst>
          </p:cNvPr>
          <p:cNvSpPr txBox="1"/>
          <p:nvPr/>
        </p:nvSpPr>
        <p:spPr>
          <a:xfrm>
            <a:off x="8172576" y="2261139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6 MHz for </a:t>
            </a:r>
            <a:r>
              <a:rPr lang="it-IT" sz="1200" err="1"/>
              <a:t>this</a:t>
            </a:r>
            <a:r>
              <a:rPr lang="it-IT" sz="1200"/>
              <a:t> </a:t>
            </a:r>
            <a:r>
              <a:rPr lang="it-IT" sz="1200" err="1"/>
              <a:t>run</a:t>
            </a:r>
            <a:endParaRPr lang="it-IT" sz="1200"/>
          </a:p>
        </p:txBody>
      </p:sp>
      <p:pic>
        <p:nvPicPr>
          <p:cNvPr id="15" name="Immagine 14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49A45BC4-0BD6-6798-6C4D-C978562237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703" b="31817"/>
          <a:stretch/>
        </p:blipFill>
        <p:spPr>
          <a:xfrm>
            <a:off x="2445560" y="1909474"/>
            <a:ext cx="1502721" cy="57824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0A9A450-ED84-1A71-88A0-0442656A8D80}"/>
              </a:ext>
            </a:extLst>
          </p:cNvPr>
          <p:cNvSpPr txBox="1"/>
          <p:nvPr/>
        </p:nvSpPr>
        <p:spPr>
          <a:xfrm>
            <a:off x="7677790" y="4701269"/>
            <a:ext cx="4412876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/>
              <a:t>1 linear </a:t>
            </a:r>
            <a:r>
              <a:rPr lang="it-IT" b="1" err="1"/>
              <a:t>motor</a:t>
            </a:r>
            <a:r>
              <a:rPr lang="it-IT" b="1"/>
              <a:t> for Antenna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/>
              <a:t>1 rotative </a:t>
            </a:r>
            <a:r>
              <a:rPr lang="it-IT" b="1" err="1"/>
              <a:t>motor</a:t>
            </a:r>
            <a:r>
              <a:rPr lang="it-IT" b="1"/>
              <a:t> for Rod</a:t>
            </a:r>
          </a:p>
        </p:txBody>
      </p:sp>
    </p:spTree>
    <p:extLst>
      <p:ext uri="{BB962C8B-B14F-4D97-AF65-F5344CB8AC3E}">
        <p14:creationId xmlns:p14="http://schemas.microsoft.com/office/powerpoint/2010/main" val="2921176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F22E7-EE18-BCDD-20CF-E15767F63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7CD3E100-F92C-304A-9FD3-581475DBC114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Amplification</a:t>
            </a:r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chain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D09BA290-6D28-009A-E0FD-443139098CF0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FF5DB7-4D8B-6AFA-FFA4-AD87BF665226}"/>
              </a:ext>
            </a:extLst>
          </p:cNvPr>
          <p:cNvSpPr txBox="1"/>
          <p:nvPr/>
        </p:nvSpPr>
        <p:spPr>
          <a:xfrm>
            <a:off x="9841130" y="3658141"/>
            <a:ext cx="1606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>
                <a:solidFill>
                  <a:schemeClr val="tx1">
                    <a:lumMod val="65000"/>
                    <a:lumOff val="35000"/>
                  </a:schemeClr>
                </a:solidFill>
              </a:rPr>
              <a:t>Coming </a:t>
            </a:r>
            <a:r>
              <a:rPr lang="it-IT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soon</a:t>
            </a:r>
            <a:r>
              <a:rPr lang="it-IT" sz="200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algn="ctr"/>
            <a:r>
              <a:rPr lang="it-IT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FPGA</a:t>
            </a:r>
          </a:p>
        </p:txBody>
      </p:sp>
      <p:sp>
        <p:nvSpPr>
          <p:cNvPr id="3" name="Triangolo 2">
            <a:extLst>
              <a:ext uri="{FF2B5EF4-FFF2-40B4-BE49-F238E27FC236}">
                <a16:creationId xmlns:a16="http://schemas.microsoft.com/office/drawing/2014/main" id="{D57AF934-3904-8D16-6C39-532BE77F44C4}"/>
              </a:ext>
            </a:extLst>
          </p:cNvPr>
          <p:cNvSpPr/>
          <p:nvPr/>
        </p:nvSpPr>
        <p:spPr>
          <a:xfrm rot="5400000">
            <a:off x="2558757" y="2552192"/>
            <a:ext cx="914400" cy="92049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riangolo 6">
            <a:extLst>
              <a:ext uri="{FF2B5EF4-FFF2-40B4-BE49-F238E27FC236}">
                <a16:creationId xmlns:a16="http://schemas.microsoft.com/office/drawing/2014/main" id="{C9AFFEAC-10B6-A8BE-9FF0-635CA337A14F}"/>
              </a:ext>
            </a:extLst>
          </p:cNvPr>
          <p:cNvSpPr/>
          <p:nvPr/>
        </p:nvSpPr>
        <p:spPr>
          <a:xfrm rot="5400000">
            <a:off x="4465396" y="2552192"/>
            <a:ext cx="914400" cy="92049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B188C78A-FBC7-089B-6439-E613F28B5058}"/>
              </a:ext>
            </a:extLst>
          </p:cNvPr>
          <p:cNvCxnSpPr>
            <a:stCxn id="3" idx="3"/>
          </p:cNvCxnSpPr>
          <p:nvPr/>
        </p:nvCxnSpPr>
        <p:spPr>
          <a:xfrm flipH="1">
            <a:off x="1275549" y="3012440"/>
            <a:ext cx="12801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9A7C5CF4-6F7E-9F91-26D2-69E275A56DB6}"/>
              </a:ext>
            </a:extLst>
          </p:cNvPr>
          <p:cNvCxnSpPr>
            <a:stCxn id="3" idx="0"/>
            <a:endCxn id="7" idx="3"/>
          </p:cNvCxnSpPr>
          <p:nvPr/>
        </p:nvCxnSpPr>
        <p:spPr>
          <a:xfrm>
            <a:off x="3476205" y="3012440"/>
            <a:ext cx="9861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id="{B669F89C-E621-261E-5B39-4973D69D2253}"/>
              </a:ext>
            </a:extLst>
          </p:cNvPr>
          <p:cNvSpPr>
            <a:spLocks noChangeAspect="1"/>
          </p:cNvSpPr>
          <p:nvPr/>
        </p:nvSpPr>
        <p:spPr>
          <a:xfrm>
            <a:off x="6127965" y="2647040"/>
            <a:ext cx="731520" cy="7308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077D08E7-2046-D86C-1150-317E5D5CCE01}"/>
              </a:ext>
            </a:extLst>
          </p:cNvPr>
          <p:cNvCxnSpPr>
            <a:stCxn id="12" idx="3"/>
            <a:endCxn id="12" idx="7"/>
          </p:cNvCxnSpPr>
          <p:nvPr/>
        </p:nvCxnSpPr>
        <p:spPr>
          <a:xfrm flipV="1">
            <a:off x="6235094" y="2754063"/>
            <a:ext cx="517262" cy="516754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263DE412-B6BF-4746-233D-26EAD5CFB324}"/>
              </a:ext>
            </a:extLst>
          </p:cNvPr>
          <p:cNvCxnSpPr>
            <a:stCxn id="12" idx="1"/>
            <a:endCxn id="12" idx="5"/>
          </p:cNvCxnSpPr>
          <p:nvPr/>
        </p:nvCxnSpPr>
        <p:spPr>
          <a:xfrm>
            <a:off x="6235094" y="2754063"/>
            <a:ext cx="517262" cy="516754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DAB1F055-EA5F-3ABB-9088-33FD4242F1DF}"/>
              </a:ext>
            </a:extLst>
          </p:cNvPr>
          <p:cNvCxnSpPr>
            <a:stCxn id="7" idx="0"/>
            <a:endCxn id="12" idx="2"/>
          </p:cNvCxnSpPr>
          <p:nvPr/>
        </p:nvCxnSpPr>
        <p:spPr>
          <a:xfrm>
            <a:off x="5382844" y="3012440"/>
            <a:ext cx="74512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>
            <a:extLst>
              <a:ext uri="{FF2B5EF4-FFF2-40B4-BE49-F238E27FC236}">
                <a16:creationId xmlns:a16="http://schemas.microsoft.com/office/drawing/2014/main" id="{F7CD05DB-4056-F9A4-6539-1CF7073121E4}"/>
              </a:ext>
            </a:extLst>
          </p:cNvPr>
          <p:cNvSpPr>
            <a:spLocks noChangeAspect="1"/>
          </p:cNvSpPr>
          <p:nvPr/>
        </p:nvSpPr>
        <p:spPr>
          <a:xfrm>
            <a:off x="6127964" y="1299972"/>
            <a:ext cx="720000" cy="72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igura a mano libera 26">
            <a:extLst>
              <a:ext uri="{FF2B5EF4-FFF2-40B4-BE49-F238E27FC236}">
                <a16:creationId xmlns:a16="http://schemas.microsoft.com/office/drawing/2014/main" id="{07BF8D43-AF8D-0C34-66F3-9ED1146B1D2B}"/>
              </a:ext>
            </a:extLst>
          </p:cNvPr>
          <p:cNvSpPr/>
          <p:nvPr/>
        </p:nvSpPr>
        <p:spPr>
          <a:xfrm>
            <a:off x="6238028" y="1574174"/>
            <a:ext cx="499872" cy="239315"/>
          </a:xfrm>
          <a:custGeom>
            <a:avLst/>
            <a:gdLst>
              <a:gd name="connsiteX0" fmla="*/ 0 w 499872"/>
              <a:gd name="connsiteY0" fmla="*/ 150252 h 239315"/>
              <a:gd name="connsiteX1" fmla="*/ 48768 w 499872"/>
              <a:gd name="connsiteY1" fmla="*/ 40524 h 239315"/>
              <a:gd name="connsiteX2" fmla="*/ 109728 w 499872"/>
              <a:gd name="connsiteY2" fmla="*/ 3948 h 239315"/>
              <a:gd name="connsiteX3" fmla="*/ 195072 w 499872"/>
              <a:gd name="connsiteY3" fmla="*/ 16140 h 239315"/>
              <a:gd name="connsiteX4" fmla="*/ 256032 w 499872"/>
              <a:gd name="connsiteY4" fmla="*/ 138060 h 239315"/>
              <a:gd name="connsiteX5" fmla="*/ 316992 w 499872"/>
              <a:gd name="connsiteY5" fmla="*/ 235596 h 239315"/>
              <a:gd name="connsiteX6" fmla="*/ 426720 w 499872"/>
              <a:gd name="connsiteY6" fmla="*/ 211212 h 239315"/>
              <a:gd name="connsiteX7" fmla="*/ 487680 w 499872"/>
              <a:gd name="connsiteY7" fmla="*/ 138060 h 239315"/>
              <a:gd name="connsiteX8" fmla="*/ 499872 w 499872"/>
              <a:gd name="connsiteY8" fmla="*/ 77100 h 23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872" h="239315">
                <a:moveTo>
                  <a:pt x="0" y="150252"/>
                </a:moveTo>
                <a:cubicBezTo>
                  <a:pt x="15240" y="107580"/>
                  <a:pt x="30480" y="64908"/>
                  <a:pt x="48768" y="40524"/>
                </a:cubicBezTo>
                <a:cubicBezTo>
                  <a:pt x="67056" y="16140"/>
                  <a:pt x="85344" y="8012"/>
                  <a:pt x="109728" y="3948"/>
                </a:cubicBezTo>
                <a:cubicBezTo>
                  <a:pt x="134112" y="-116"/>
                  <a:pt x="170688" y="-6212"/>
                  <a:pt x="195072" y="16140"/>
                </a:cubicBezTo>
                <a:cubicBezTo>
                  <a:pt x="219456" y="38492"/>
                  <a:pt x="235712" y="101484"/>
                  <a:pt x="256032" y="138060"/>
                </a:cubicBezTo>
                <a:cubicBezTo>
                  <a:pt x="276352" y="174636"/>
                  <a:pt x="288544" y="223404"/>
                  <a:pt x="316992" y="235596"/>
                </a:cubicBezTo>
                <a:cubicBezTo>
                  <a:pt x="345440" y="247788"/>
                  <a:pt x="398272" y="227468"/>
                  <a:pt x="426720" y="211212"/>
                </a:cubicBezTo>
                <a:cubicBezTo>
                  <a:pt x="455168" y="194956"/>
                  <a:pt x="475488" y="160412"/>
                  <a:pt x="487680" y="138060"/>
                </a:cubicBezTo>
                <a:cubicBezTo>
                  <a:pt x="499872" y="115708"/>
                  <a:pt x="499872" y="96404"/>
                  <a:pt x="499872" y="7710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686A4955-F96A-1B9A-B75E-E1F4723EE546}"/>
              </a:ext>
            </a:extLst>
          </p:cNvPr>
          <p:cNvCxnSpPr>
            <a:cxnSpLocks/>
            <a:stCxn id="12" idx="0"/>
            <a:endCxn id="19" idx="4"/>
          </p:cNvCxnSpPr>
          <p:nvPr/>
        </p:nvCxnSpPr>
        <p:spPr>
          <a:xfrm flipH="1" flipV="1">
            <a:off x="6487964" y="2019972"/>
            <a:ext cx="5761" cy="6270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riangolo 36">
            <a:extLst>
              <a:ext uri="{FF2B5EF4-FFF2-40B4-BE49-F238E27FC236}">
                <a16:creationId xmlns:a16="http://schemas.microsoft.com/office/drawing/2014/main" id="{50E7242D-6F69-C8F2-9B36-F20A02BDD7A9}"/>
              </a:ext>
            </a:extLst>
          </p:cNvPr>
          <p:cNvSpPr/>
          <p:nvPr/>
        </p:nvSpPr>
        <p:spPr>
          <a:xfrm rot="5400000">
            <a:off x="7831662" y="2646680"/>
            <a:ext cx="781456" cy="73152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Triangolo 38">
            <a:extLst>
              <a:ext uri="{FF2B5EF4-FFF2-40B4-BE49-F238E27FC236}">
                <a16:creationId xmlns:a16="http://schemas.microsoft.com/office/drawing/2014/main" id="{DCC906DB-4697-A7B0-357F-648C38EAD16F}"/>
              </a:ext>
            </a:extLst>
          </p:cNvPr>
          <p:cNvSpPr/>
          <p:nvPr/>
        </p:nvSpPr>
        <p:spPr>
          <a:xfrm rot="5400000">
            <a:off x="7831662" y="3726256"/>
            <a:ext cx="781456" cy="73152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1F6DDD32-C5A1-A8D6-BEA9-3A912E86315A}"/>
              </a:ext>
            </a:extLst>
          </p:cNvPr>
          <p:cNvCxnSpPr>
            <a:cxnSpLocks/>
            <a:stCxn id="12" idx="6"/>
            <a:endCxn id="37" idx="3"/>
          </p:cNvCxnSpPr>
          <p:nvPr/>
        </p:nvCxnSpPr>
        <p:spPr>
          <a:xfrm>
            <a:off x="6859485" y="3012440"/>
            <a:ext cx="9971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CA310E04-DF58-2DF8-6BA9-84C691F83A13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6487964" y="3377840"/>
            <a:ext cx="5761" cy="7141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46">
            <a:extLst>
              <a:ext uri="{FF2B5EF4-FFF2-40B4-BE49-F238E27FC236}">
                <a16:creationId xmlns:a16="http://schemas.microsoft.com/office/drawing/2014/main" id="{05C2C1B8-7E97-413E-7330-2D70139109D8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6487964" y="4092016"/>
            <a:ext cx="136866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id="{E3A2D50E-7659-F27F-EF84-DD463DA89BDE}"/>
              </a:ext>
            </a:extLst>
          </p:cNvPr>
          <p:cNvSpPr/>
          <p:nvPr/>
        </p:nvSpPr>
        <p:spPr>
          <a:xfrm>
            <a:off x="9322269" y="2754063"/>
            <a:ext cx="1072896" cy="94722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DE3853B9-EC31-E6C8-02B9-2A8A22AD35C9}"/>
              </a:ext>
            </a:extLst>
          </p:cNvPr>
          <p:cNvSpPr txBox="1"/>
          <p:nvPr/>
        </p:nvSpPr>
        <p:spPr>
          <a:xfrm>
            <a:off x="9641625" y="2805208"/>
            <a:ext cx="720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/>
              <a:t>2 MHz</a:t>
            </a:r>
            <a:br>
              <a:rPr lang="it-IT" sz="1600"/>
            </a:br>
            <a:r>
              <a:rPr lang="it-IT" sz="1600"/>
              <a:t>ADC</a:t>
            </a:r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F8481DB4-F336-0A59-50F3-E75544D6FAAB}"/>
              </a:ext>
            </a:extLst>
          </p:cNvPr>
          <p:cNvSpPr/>
          <p:nvPr/>
        </p:nvSpPr>
        <p:spPr>
          <a:xfrm>
            <a:off x="9468573" y="2988056"/>
            <a:ext cx="48768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3" name="Connettore 1 52">
            <a:extLst>
              <a:ext uri="{FF2B5EF4-FFF2-40B4-BE49-F238E27FC236}">
                <a16:creationId xmlns:a16="http://schemas.microsoft.com/office/drawing/2014/main" id="{85A7A14B-0A2E-63A3-48E9-4B42DC155A2B}"/>
              </a:ext>
            </a:extLst>
          </p:cNvPr>
          <p:cNvCxnSpPr>
            <a:cxnSpLocks/>
            <a:stCxn id="37" idx="0"/>
            <a:endCxn id="51" idx="2"/>
          </p:cNvCxnSpPr>
          <p:nvPr/>
        </p:nvCxnSpPr>
        <p:spPr>
          <a:xfrm flipV="1">
            <a:off x="8588150" y="3010916"/>
            <a:ext cx="880423" cy="15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e 54">
            <a:extLst>
              <a:ext uri="{FF2B5EF4-FFF2-40B4-BE49-F238E27FC236}">
                <a16:creationId xmlns:a16="http://schemas.microsoft.com/office/drawing/2014/main" id="{66A06AF8-934C-149D-E1FB-2769DAF5DBB7}"/>
              </a:ext>
            </a:extLst>
          </p:cNvPr>
          <p:cNvSpPr/>
          <p:nvPr/>
        </p:nvSpPr>
        <p:spPr>
          <a:xfrm>
            <a:off x="9468573" y="3319936"/>
            <a:ext cx="48768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7" name="Connettore 1 56">
            <a:extLst>
              <a:ext uri="{FF2B5EF4-FFF2-40B4-BE49-F238E27FC236}">
                <a16:creationId xmlns:a16="http://schemas.microsoft.com/office/drawing/2014/main" id="{D95D4BC6-CCDC-E781-C53F-9A1941D3DD15}"/>
              </a:ext>
            </a:extLst>
          </p:cNvPr>
          <p:cNvCxnSpPr>
            <a:cxnSpLocks/>
            <a:stCxn id="55" idx="2"/>
          </p:cNvCxnSpPr>
          <p:nvPr/>
        </p:nvCxnSpPr>
        <p:spPr>
          <a:xfrm flipH="1" flipV="1">
            <a:off x="9109610" y="3342795"/>
            <a:ext cx="358963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1 59">
            <a:extLst>
              <a:ext uri="{FF2B5EF4-FFF2-40B4-BE49-F238E27FC236}">
                <a16:creationId xmlns:a16="http://schemas.microsoft.com/office/drawing/2014/main" id="{2795CA43-2700-1B07-6344-4B349647B4D2}"/>
              </a:ext>
            </a:extLst>
          </p:cNvPr>
          <p:cNvCxnSpPr>
            <a:stCxn id="39" idx="0"/>
          </p:cNvCxnSpPr>
          <p:nvPr/>
        </p:nvCxnSpPr>
        <p:spPr>
          <a:xfrm>
            <a:off x="8588150" y="4092016"/>
            <a:ext cx="5214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1 61">
            <a:extLst>
              <a:ext uri="{FF2B5EF4-FFF2-40B4-BE49-F238E27FC236}">
                <a16:creationId xmlns:a16="http://schemas.microsoft.com/office/drawing/2014/main" id="{37B74929-AE5A-1D18-D96F-D8150CE4C77E}"/>
              </a:ext>
            </a:extLst>
          </p:cNvPr>
          <p:cNvCxnSpPr/>
          <p:nvPr/>
        </p:nvCxnSpPr>
        <p:spPr>
          <a:xfrm flipV="1">
            <a:off x="9109610" y="3342795"/>
            <a:ext cx="0" cy="74922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1 63">
            <a:extLst>
              <a:ext uri="{FF2B5EF4-FFF2-40B4-BE49-F238E27FC236}">
                <a16:creationId xmlns:a16="http://schemas.microsoft.com/office/drawing/2014/main" id="{E3A01064-3A60-8EAF-7D55-1DB4695FA0D8}"/>
              </a:ext>
            </a:extLst>
          </p:cNvPr>
          <p:cNvCxnSpPr>
            <a:cxnSpLocks/>
          </p:cNvCxnSpPr>
          <p:nvPr/>
        </p:nvCxnSpPr>
        <p:spPr>
          <a:xfrm>
            <a:off x="3969276" y="1409074"/>
            <a:ext cx="0" cy="3073670"/>
          </a:xfrm>
          <a:prstGeom prst="line">
            <a:avLst/>
          </a:prstGeom>
          <a:ln w="952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00D2E79B-D9D8-1926-BEF6-6365AC3298E6}"/>
              </a:ext>
            </a:extLst>
          </p:cNvPr>
          <p:cNvSpPr txBox="1"/>
          <p:nvPr/>
        </p:nvSpPr>
        <p:spPr>
          <a:xfrm>
            <a:off x="6847964" y="1471258"/>
            <a:ext cx="43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LO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947C85B0-78B8-6DD3-2A59-B75EC847F943}"/>
              </a:ext>
            </a:extLst>
          </p:cNvPr>
          <p:cNvSpPr txBox="1"/>
          <p:nvPr/>
        </p:nvSpPr>
        <p:spPr>
          <a:xfrm>
            <a:off x="1499190" y="1762387"/>
            <a:ext cx="2258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low-</a:t>
            </a:r>
            <a:r>
              <a:rPr lang="it-IT" err="1"/>
              <a:t>noise</a:t>
            </a:r>
            <a:r>
              <a:rPr lang="it-IT"/>
              <a:t> </a:t>
            </a:r>
            <a:r>
              <a:rPr lang="it-IT" err="1"/>
              <a:t>cryogenic</a:t>
            </a:r>
            <a:br>
              <a:rPr lang="it-IT"/>
            </a:br>
            <a:r>
              <a:rPr lang="it-IT" b="1"/>
              <a:t>HEMT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32CD975D-D2FF-9112-8667-31F07D7C9CD1}"/>
              </a:ext>
            </a:extLst>
          </p:cNvPr>
          <p:cNvSpPr txBox="1"/>
          <p:nvPr/>
        </p:nvSpPr>
        <p:spPr>
          <a:xfrm>
            <a:off x="3430324" y="3827418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chemeClr val="accent1">
                    <a:lumMod val="75000"/>
                  </a:schemeClr>
                </a:solidFill>
              </a:rPr>
              <a:t>4 K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EF6436EB-47B0-A19E-1585-8BFCC04A3545}"/>
              </a:ext>
            </a:extLst>
          </p:cNvPr>
          <p:cNvSpPr txBox="1"/>
          <p:nvPr/>
        </p:nvSpPr>
        <p:spPr>
          <a:xfrm>
            <a:off x="4087244" y="3827418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chemeClr val="accent1">
                    <a:lumMod val="75000"/>
                  </a:schemeClr>
                </a:solidFill>
              </a:rPr>
              <a:t>300 K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D16D3FEB-1244-8AEB-4FCF-4C05F8425FDE}"/>
              </a:ext>
            </a:extLst>
          </p:cNvPr>
          <p:cNvSpPr txBox="1"/>
          <p:nvPr/>
        </p:nvSpPr>
        <p:spPr>
          <a:xfrm>
            <a:off x="3476205" y="1994399"/>
            <a:ext cx="225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FET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6EF5FD10-ADAF-5872-97A9-F39CCE273D0E}"/>
              </a:ext>
            </a:extLst>
          </p:cNvPr>
          <p:cNvSpPr txBox="1"/>
          <p:nvPr/>
        </p:nvSpPr>
        <p:spPr>
          <a:xfrm>
            <a:off x="6891097" y="1931340"/>
            <a:ext cx="2258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low-</a:t>
            </a:r>
            <a:r>
              <a:rPr lang="it-IT" err="1"/>
              <a:t>freq</a:t>
            </a:r>
            <a:br>
              <a:rPr lang="it-IT"/>
            </a:br>
            <a:r>
              <a:rPr lang="it-IT"/>
              <a:t>Voltage ampli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EF6E975C-0070-BA90-9842-ABF9FC0BED1B}"/>
              </a:ext>
            </a:extLst>
          </p:cNvPr>
          <p:cNvSpPr txBox="1"/>
          <p:nvPr/>
        </p:nvSpPr>
        <p:spPr>
          <a:xfrm>
            <a:off x="5482093" y="2298110"/>
            <a:ext cx="225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I-Q mixer</a:t>
            </a: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188DEFA7-CFA8-A4CA-7650-CAE85F9635D6}"/>
              </a:ext>
            </a:extLst>
          </p:cNvPr>
          <p:cNvSpPr txBox="1"/>
          <p:nvPr/>
        </p:nvSpPr>
        <p:spPr>
          <a:xfrm>
            <a:off x="6089232" y="284389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RF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00A994EB-C42A-6F9D-1DB4-E39F658AFDBE}"/>
              </a:ext>
            </a:extLst>
          </p:cNvPr>
          <p:cNvSpPr txBox="1"/>
          <p:nvPr/>
        </p:nvSpPr>
        <p:spPr>
          <a:xfrm>
            <a:off x="6301781" y="2639080"/>
            <a:ext cx="374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LO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F1FC0BD1-9D86-A055-5F7E-84B8B4AEB1A0}"/>
              </a:ext>
            </a:extLst>
          </p:cNvPr>
          <p:cNvSpPr txBox="1"/>
          <p:nvPr/>
        </p:nvSpPr>
        <p:spPr>
          <a:xfrm>
            <a:off x="6597075" y="2834331"/>
            <a:ext cx="229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I</a:t>
            </a: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64F05FCC-7EF3-2F06-1540-4DDFD2AACA1B}"/>
              </a:ext>
            </a:extLst>
          </p:cNvPr>
          <p:cNvSpPr txBox="1"/>
          <p:nvPr/>
        </p:nvSpPr>
        <p:spPr>
          <a:xfrm>
            <a:off x="6342016" y="3039287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err="1"/>
              <a:t>Q</a:t>
            </a:r>
            <a:endParaRPr lang="it-IT" sz="1400"/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A72541EE-439D-DBB7-6D1E-1AC56D8830EC}"/>
              </a:ext>
            </a:extLst>
          </p:cNvPr>
          <p:cNvSpPr txBox="1"/>
          <p:nvPr/>
        </p:nvSpPr>
        <p:spPr>
          <a:xfrm>
            <a:off x="9699333" y="3400831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16 bit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asellaDiTesto 77">
                <a:extLst>
                  <a:ext uri="{FF2B5EF4-FFF2-40B4-BE49-F238E27FC236}">
                    <a16:creationId xmlns:a16="http://schemas.microsoft.com/office/drawing/2014/main" id="{129935FA-8BC4-4099-5CB9-C2F950E4FABB}"/>
                  </a:ext>
                </a:extLst>
              </p:cNvPr>
              <p:cNvSpPr txBox="1"/>
              <p:nvPr/>
            </p:nvSpPr>
            <p:spPr>
              <a:xfrm>
                <a:off x="1499190" y="5001610"/>
                <a:ext cx="1353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𝐻𝐸𝑀𝑇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≃3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78" name="CasellaDiTesto 77">
                <a:extLst>
                  <a:ext uri="{FF2B5EF4-FFF2-40B4-BE49-F238E27FC236}">
                    <a16:creationId xmlns:a16="http://schemas.microsoft.com/office/drawing/2014/main" id="{129935FA-8BC4-4099-5CB9-C2F950E4F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190" y="5001610"/>
                <a:ext cx="1353256" cy="276999"/>
              </a:xfrm>
              <a:prstGeom prst="rect">
                <a:avLst/>
              </a:prstGeom>
              <a:blipFill>
                <a:blip r:embed="rId2"/>
                <a:stretch>
                  <a:fillRect l="-3738" t="-4348" r="-2804" b="-347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CasellaDiTesto 78">
                <a:extLst>
                  <a:ext uri="{FF2B5EF4-FFF2-40B4-BE49-F238E27FC236}">
                    <a16:creationId xmlns:a16="http://schemas.microsoft.com/office/drawing/2014/main" id="{62795249-C75B-53E7-1ACA-458D59603069}"/>
                  </a:ext>
                </a:extLst>
              </p:cNvPr>
              <p:cNvSpPr txBox="1"/>
              <p:nvPr/>
            </p:nvSpPr>
            <p:spPr>
              <a:xfrm>
                <a:off x="4523523" y="5001610"/>
                <a:ext cx="13131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𝐹𝐸𝑇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≃80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79" name="CasellaDiTesto 78">
                <a:extLst>
                  <a:ext uri="{FF2B5EF4-FFF2-40B4-BE49-F238E27FC236}">
                    <a16:creationId xmlns:a16="http://schemas.microsoft.com/office/drawing/2014/main" id="{62795249-C75B-53E7-1ACA-458D59603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523" y="5001610"/>
                <a:ext cx="1313180" cy="276999"/>
              </a:xfrm>
              <a:prstGeom prst="rect">
                <a:avLst/>
              </a:prstGeom>
              <a:blipFill>
                <a:blip r:embed="rId3"/>
                <a:stretch>
                  <a:fillRect l="-3846" t="-4348" r="-2885" b="-347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asellaDiTesto 79">
                <a:extLst>
                  <a:ext uri="{FF2B5EF4-FFF2-40B4-BE49-F238E27FC236}">
                    <a16:creationId xmlns:a16="http://schemas.microsoft.com/office/drawing/2014/main" id="{455F6D30-FC45-6CDB-46E5-47D41C123BED}"/>
                  </a:ext>
                </a:extLst>
              </p:cNvPr>
              <p:cNvSpPr txBox="1"/>
              <p:nvPr/>
            </p:nvSpPr>
            <p:spPr>
              <a:xfrm>
                <a:off x="7511997" y="4970832"/>
                <a:ext cx="180754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=2.3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𝑛𝑉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𝐻𝑧</m:t>
                          </m:r>
                        </m:e>
                      </m:ra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80" name="CasellaDiTesto 79">
                <a:extLst>
                  <a:ext uri="{FF2B5EF4-FFF2-40B4-BE49-F238E27FC236}">
                    <a16:creationId xmlns:a16="http://schemas.microsoft.com/office/drawing/2014/main" id="{455F6D30-FC45-6CDB-46E5-47D41C123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1997" y="4970832"/>
                <a:ext cx="1807546" cy="307777"/>
              </a:xfrm>
              <a:prstGeom prst="rect">
                <a:avLst/>
              </a:prstGeom>
              <a:blipFill>
                <a:blip r:embed="rId4"/>
                <a:stretch>
                  <a:fillRect l="-2098" r="-4895" b="-32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asellaDiTesto 80">
                <a:extLst>
                  <a:ext uri="{FF2B5EF4-FFF2-40B4-BE49-F238E27FC236}">
                    <a16:creationId xmlns:a16="http://schemas.microsoft.com/office/drawing/2014/main" id="{B79E4E06-D9B9-9B99-3376-E21CABB4057A}"/>
                  </a:ext>
                </a:extLst>
              </p:cNvPr>
              <p:cNvSpPr txBox="1"/>
              <p:nvPr/>
            </p:nvSpPr>
            <p:spPr>
              <a:xfrm>
                <a:off x="1499190" y="4662940"/>
                <a:ext cx="16123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𝐻𝐸𝑀𝑇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≃37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𝑑𝐵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81" name="CasellaDiTesto 80">
                <a:extLst>
                  <a:ext uri="{FF2B5EF4-FFF2-40B4-BE49-F238E27FC236}">
                    <a16:creationId xmlns:a16="http://schemas.microsoft.com/office/drawing/2014/main" id="{B79E4E06-D9B9-9B99-3376-E21CABB40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190" y="4662940"/>
                <a:ext cx="1612301" cy="276999"/>
              </a:xfrm>
              <a:prstGeom prst="rect">
                <a:avLst/>
              </a:prstGeom>
              <a:blipFill>
                <a:blip r:embed="rId5"/>
                <a:stretch>
                  <a:fillRect l="-3150" t="-9091" r="-3150" b="-4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asellaDiTesto 81">
                <a:extLst>
                  <a:ext uri="{FF2B5EF4-FFF2-40B4-BE49-F238E27FC236}">
                    <a16:creationId xmlns:a16="http://schemas.microsoft.com/office/drawing/2014/main" id="{4F0B72D4-F12B-B2F1-7AEE-0DC8FE9DDEC0}"/>
                  </a:ext>
                </a:extLst>
              </p:cNvPr>
              <p:cNvSpPr txBox="1"/>
              <p:nvPr/>
            </p:nvSpPr>
            <p:spPr>
              <a:xfrm>
                <a:off x="4523523" y="4653249"/>
                <a:ext cx="14439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𝐹𝐸𝑇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≃36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𝑑𝐵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82" name="CasellaDiTesto 81">
                <a:extLst>
                  <a:ext uri="{FF2B5EF4-FFF2-40B4-BE49-F238E27FC236}">
                    <a16:creationId xmlns:a16="http://schemas.microsoft.com/office/drawing/2014/main" id="{4F0B72D4-F12B-B2F1-7AEE-0DC8FE9DD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523" y="4653249"/>
                <a:ext cx="1443985" cy="276999"/>
              </a:xfrm>
              <a:prstGeom prst="rect">
                <a:avLst/>
              </a:prstGeom>
              <a:blipFill>
                <a:blip r:embed="rId6"/>
                <a:stretch>
                  <a:fillRect l="-3509" t="-8696" r="-3509" b="-347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asellaDiTesto 82">
                <a:extLst>
                  <a:ext uri="{FF2B5EF4-FFF2-40B4-BE49-F238E27FC236}">
                    <a16:creationId xmlns:a16="http://schemas.microsoft.com/office/drawing/2014/main" id="{FF4533CC-1C73-976A-A2ED-B14C8F5D85E3}"/>
                  </a:ext>
                </a:extLst>
              </p:cNvPr>
              <p:cNvSpPr txBox="1"/>
              <p:nvPr/>
            </p:nvSpPr>
            <p:spPr>
              <a:xfrm>
                <a:off x="7511997" y="4662939"/>
                <a:ext cx="13047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≃ ×1000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83" name="CasellaDiTesto 82">
                <a:extLst>
                  <a:ext uri="{FF2B5EF4-FFF2-40B4-BE49-F238E27FC236}">
                    <a16:creationId xmlns:a16="http://schemas.microsoft.com/office/drawing/2014/main" id="{FF4533CC-1C73-976A-A2ED-B14C8F5D8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1997" y="4662939"/>
                <a:ext cx="1304716" cy="276999"/>
              </a:xfrm>
              <a:prstGeom prst="rect">
                <a:avLst/>
              </a:prstGeom>
              <a:blipFill>
                <a:blip r:embed="rId7"/>
                <a:stretch>
                  <a:fillRect l="-2885" t="-9091" r="-2885" b="-4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Connettore 1 85">
            <a:extLst>
              <a:ext uri="{FF2B5EF4-FFF2-40B4-BE49-F238E27FC236}">
                <a16:creationId xmlns:a16="http://schemas.microsoft.com/office/drawing/2014/main" id="{64247B7F-60E0-841A-B4CA-2940E5E37856}"/>
              </a:ext>
            </a:extLst>
          </p:cNvPr>
          <p:cNvCxnSpPr/>
          <p:nvPr/>
        </p:nvCxnSpPr>
        <p:spPr>
          <a:xfrm>
            <a:off x="1379722" y="5582375"/>
            <a:ext cx="0" cy="30480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ttore 1 87">
            <a:extLst>
              <a:ext uri="{FF2B5EF4-FFF2-40B4-BE49-F238E27FC236}">
                <a16:creationId xmlns:a16="http://schemas.microsoft.com/office/drawing/2014/main" id="{D21219C2-359C-4DF4-4E30-3ED5619D19CB}"/>
              </a:ext>
            </a:extLst>
          </p:cNvPr>
          <p:cNvCxnSpPr/>
          <p:nvPr/>
        </p:nvCxnSpPr>
        <p:spPr>
          <a:xfrm>
            <a:off x="1379722" y="5887175"/>
            <a:ext cx="8043994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1 88">
            <a:extLst>
              <a:ext uri="{FF2B5EF4-FFF2-40B4-BE49-F238E27FC236}">
                <a16:creationId xmlns:a16="http://schemas.microsoft.com/office/drawing/2014/main" id="{A126CE62-067A-2CFC-538D-D720B8617A21}"/>
              </a:ext>
            </a:extLst>
          </p:cNvPr>
          <p:cNvCxnSpPr/>
          <p:nvPr/>
        </p:nvCxnSpPr>
        <p:spPr>
          <a:xfrm>
            <a:off x="9422709" y="5582375"/>
            <a:ext cx="0" cy="30480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1 90">
            <a:extLst>
              <a:ext uri="{FF2B5EF4-FFF2-40B4-BE49-F238E27FC236}">
                <a16:creationId xmlns:a16="http://schemas.microsoft.com/office/drawing/2014/main" id="{A2B823E6-B359-AA54-1245-3BA3A14B5291}"/>
              </a:ext>
            </a:extLst>
          </p:cNvPr>
          <p:cNvCxnSpPr>
            <a:cxnSpLocks/>
          </p:cNvCxnSpPr>
          <p:nvPr/>
        </p:nvCxnSpPr>
        <p:spPr>
          <a:xfrm>
            <a:off x="5284286" y="5887175"/>
            <a:ext cx="0" cy="177362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ttangolo con angoli arrotondati 92">
            <a:extLst>
              <a:ext uri="{FF2B5EF4-FFF2-40B4-BE49-F238E27FC236}">
                <a16:creationId xmlns:a16="http://schemas.microsoft.com/office/drawing/2014/main" id="{52407DC1-120D-0468-415C-34915797D3B8}"/>
              </a:ext>
            </a:extLst>
          </p:cNvPr>
          <p:cNvSpPr/>
          <p:nvPr/>
        </p:nvSpPr>
        <p:spPr>
          <a:xfrm>
            <a:off x="2659882" y="6101707"/>
            <a:ext cx="2429390" cy="48873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tx1"/>
                </a:solidFill>
              </a:rPr>
              <a:t>Tot </a:t>
            </a:r>
            <a:r>
              <a:rPr lang="it-IT" b="1" err="1">
                <a:solidFill>
                  <a:schemeClr val="tx1"/>
                </a:solidFill>
              </a:rPr>
              <a:t>eff</a:t>
            </a:r>
            <a:r>
              <a:rPr lang="it-IT" b="1">
                <a:solidFill>
                  <a:schemeClr val="tx1"/>
                </a:solidFill>
              </a:rPr>
              <a:t>. Gain = 116 dB</a:t>
            </a:r>
          </a:p>
        </p:txBody>
      </p:sp>
      <p:sp>
        <p:nvSpPr>
          <p:cNvPr id="94" name="Rettangolo con angoli arrotondati 93">
            <a:extLst>
              <a:ext uri="{FF2B5EF4-FFF2-40B4-BE49-F238E27FC236}">
                <a16:creationId xmlns:a16="http://schemas.microsoft.com/office/drawing/2014/main" id="{73594AFE-6B7F-30AC-4F72-4EB1A696E149}"/>
              </a:ext>
            </a:extLst>
          </p:cNvPr>
          <p:cNvSpPr/>
          <p:nvPr/>
        </p:nvSpPr>
        <p:spPr>
          <a:xfrm>
            <a:off x="5486553" y="6099285"/>
            <a:ext cx="2429390" cy="48873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err="1">
                <a:solidFill>
                  <a:schemeClr val="tx1"/>
                </a:solidFill>
              </a:rPr>
              <a:t>Noise</a:t>
            </a:r>
            <a:r>
              <a:rPr lang="it-IT" b="1">
                <a:solidFill>
                  <a:schemeClr val="tx1"/>
                </a:solidFill>
              </a:rPr>
              <a:t> </a:t>
            </a:r>
            <a:r>
              <a:rPr lang="it-IT" b="1" err="1">
                <a:solidFill>
                  <a:schemeClr val="tx1"/>
                </a:solidFill>
              </a:rPr>
              <a:t>Temp</a:t>
            </a:r>
            <a:r>
              <a:rPr lang="it-IT" b="1">
                <a:solidFill>
                  <a:schemeClr val="tx1"/>
                </a:solidFill>
              </a:rPr>
              <a:t> = 4.5 K</a:t>
            </a:r>
          </a:p>
        </p:txBody>
      </p: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F33A7DB2-C5BD-A80D-A32C-143D83187116}"/>
              </a:ext>
            </a:extLst>
          </p:cNvPr>
          <p:cNvSpPr txBox="1"/>
          <p:nvPr/>
        </p:nvSpPr>
        <p:spPr>
          <a:xfrm>
            <a:off x="1017397" y="3342338"/>
            <a:ext cx="1793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>
                <a:solidFill>
                  <a:schemeClr val="tx1">
                    <a:lumMod val="65000"/>
                    <a:lumOff val="35000"/>
                  </a:schemeClr>
                </a:solidFill>
              </a:rPr>
              <a:t>Coming </a:t>
            </a:r>
            <a:r>
              <a:rPr lang="it-IT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soon</a:t>
            </a:r>
            <a:r>
              <a:rPr lang="it-IT" sz="200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algn="ctr"/>
            <a:r>
              <a:rPr lang="it-IT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JPA</a:t>
            </a:r>
          </a:p>
        </p:txBody>
      </p:sp>
    </p:spTree>
    <p:extLst>
      <p:ext uri="{BB962C8B-B14F-4D97-AF65-F5344CB8AC3E}">
        <p14:creationId xmlns:p14="http://schemas.microsoft.com/office/powerpoint/2010/main" val="398810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044E5-C03D-06FB-6A2D-9384F2CA4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44A00F9-F55F-22F0-C4DC-97901D431F2B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Calibration</a:t>
            </a:r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+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spectrum</a:t>
            </a:r>
            <a:endParaRPr lang="it-IT" sz="3200" b="1">
              <a:ln w="3175">
                <a:noFill/>
                <a:prstDash val="solid"/>
              </a:ln>
              <a:solidFill>
                <a:srgbClr val="824083"/>
              </a:solidFill>
              <a:latin typeface="+mn-lt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A624AD05-D6BB-BA84-F748-A379700BEC65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Diagramma, linea, diagramma&#10;&#10;Descrizione generata automaticamente">
            <a:extLst>
              <a:ext uri="{FF2B5EF4-FFF2-40B4-BE49-F238E27FC236}">
                <a16:creationId xmlns:a16="http://schemas.microsoft.com/office/drawing/2014/main" id="{EA0F3857-E275-A811-D226-92FA840EB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45" y="1517577"/>
            <a:ext cx="6606365" cy="214647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A6AC109-D5B4-DEFD-3930-CB8D1F2ACF4D}"/>
              </a:ext>
            </a:extLst>
          </p:cNvPr>
          <p:cNvSpPr txBox="1"/>
          <p:nvPr/>
        </p:nvSpPr>
        <p:spPr>
          <a:xfrm>
            <a:off x="370104" y="3603433"/>
            <a:ext cx="1986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Fits</a:t>
            </a:r>
            <a:r>
              <a:rPr lang="it-IT" sz="1100">
                <a:solidFill>
                  <a:schemeClr val="tx1">
                    <a:lumMod val="65000"/>
                    <a:lumOff val="35000"/>
                  </a:schemeClr>
                </a:solidFill>
              </a:rPr>
              <a:t> by Gianluca Vidali (</a:t>
            </a:r>
            <a:r>
              <a:rPr lang="it-IT" sz="110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student</a:t>
            </a:r>
            <a:r>
              <a:rPr lang="it-IT" sz="110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4AA4E6F-8CC9-7AD9-CE73-50DAC067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154" y="1799919"/>
            <a:ext cx="3404886" cy="267884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FB68A56-70A7-9E68-A828-8755577ACF75}"/>
              </a:ext>
            </a:extLst>
          </p:cNvPr>
          <p:cNvSpPr txBox="1"/>
          <p:nvPr/>
        </p:nvSpPr>
        <p:spPr>
          <a:xfrm>
            <a:off x="10105464" y="3017207"/>
            <a:ext cx="665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err="1"/>
              <a:t>cavity</a:t>
            </a:r>
            <a:endParaRPr lang="it-IT" sz="160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B48BAFA-5FC6-DB75-F530-4416EEA31980}"/>
              </a:ext>
            </a:extLst>
          </p:cNvPr>
          <p:cNvSpPr txBox="1"/>
          <p:nvPr/>
        </p:nvSpPr>
        <p:spPr>
          <a:xfrm>
            <a:off x="9289270" y="2026042"/>
            <a:ext cx="374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LO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CED1810-0AD5-8D88-F234-72691B64F2DA}"/>
              </a:ext>
            </a:extLst>
          </p:cNvPr>
          <p:cNvCxnSpPr>
            <a:stCxn id="10" idx="2"/>
          </p:cNvCxnSpPr>
          <p:nvPr/>
        </p:nvCxnSpPr>
        <p:spPr>
          <a:xfrm flipH="1">
            <a:off x="10327341" y="3355761"/>
            <a:ext cx="110747" cy="23294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36395CB-9F69-3705-2CE7-8AFC89DC3D5C}"/>
                  </a:ext>
                </a:extLst>
              </p:cNvPr>
              <p:cNvSpPr txBox="1"/>
              <p:nvPr/>
            </p:nvSpPr>
            <p:spPr>
              <a:xfrm>
                <a:off x="1521682" y="4942168"/>
                <a:ext cx="19603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/>
                  <a:t>From </a:t>
                </a:r>
                <a:r>
                  <a:rPr lang="it-IT" err="1"/>
                  <a:t>fit</a:t>
                </a:r>
                <a:r>
                  <a:rPr lang="it-IT"/>
                  <a:t> </a:t>
                </a:r>
                <a:r>
                  <a:rPr lang="it-IT" err="1"/>
                  <a:t>we</a:t>
                </a:r>
                <a:r>
                  <a:rPr lang="it-IT"/>
                  <a:t> </a:t>
                </a:r>
                <a:r>
                  <a:rPr lang="it-IT" err="1"/>
                  <a:t>extract</a:t>
                </a:r>
                <a:br>
                  <a:rPr lang="it-IT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/>
                  <a:t>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it-IT"/>
                  <a:t>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𝐺𝑎𝑖𝑛</m:t>
                    </m:r>
                  </m:oMath>
                </a14:m>
                <a:r>
                  <a:rPr lang="it-IT"/>
                  <a:t> 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36395CB-9F69-3705-2CE7-8AFC89DC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682" y="4942168"/>
                <a:ext cx="1960345" cy="646331"/>
              </a:xfrm>
              <a:prstGeom prst="rect">
                <a:avLst/>
              </a:prstGeom>
              <a:blipFill>
                <a:blip r:embed="rId4"/>
                <a:stretch>
                  <a:fillRect l="-2581" t="-5769" r="-1935" b="-134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0DA89AAA-8629-A0F3-5671-FFCE0311C98B}"/>
              </a:ext>
            </a:extLst>
          </p:cNvPr>
          <p:cNvSpPr/>
          <p:nvPr/>
        </p:nvSpPr>
        <p:spPr>
          <a:xfrm>
            <a:off x="2807973" y="1262741"/>
            <a:ext cx="1348108" cy="26161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err="1">
                <a:solidFill>
                  <a:schemeClr val="tx1"/>
                </a:solidFill>
              </a:rPr>
              <a:t>Fit</a:t>
            </a:r>
            <a:r>
              <a:rPr lang="it-IT" sz="1600">
                <a:solidFill>
                  <a:schemeClr val="tx1"/>
                </a:solidFill>
              </a:rPr>
              <a:t> procedure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8507D594-91A9-2AF0-D34A-D1CC33A53D36}"/>
              </a:ext>
            </a:extLst>
          </p:cNvPr>
          <p:cNvSpPr/>
          <p:nvPr/>
        </p:nvSpPr>
        <p:spPr>
          <a:xfrm>
            <a:off x="8630161" y="1587335"/>
            <a:ext cx="2067526" cy="26161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err="1">
                <a:solidFill>
                  <a:schemeClr val="tx1"/>
                </a:solidFill>
              </a:rPr>
              <a:t>Raw</a:t>
            </a:r>
            <a:r>
              <a:rPr lang="it-IT" sz="1600">
                <a:solidFill>
                  <a:schemeClr val="tx1"/>
                </a:solidFill>
              </a:rPr>
              <a:t> power </a:t>
            </a:r>
            <a:r>
              <a:rPr lang="it-IT" sz="1600" err="1">
                <a:solidFill>
                  <a:schemeClr val="tx1"/>
                </a:solidFill>
              </a:rPr>
              <a:t>spectrum</a:t>
            </a:r>
            <a:endParaRPr lang="it-IT" sz="16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3">
                <a:extLst>
                  <a:ext uri="{FF2B5EF4-FFF2-40B4-BE49-F238E27FC236}">
                    <a16:creationId xmlns:a16="http://schemas.microsoft.com/office/drawing/2014/main" id="{07FFB77F-D59B-0FB5-A9BC-23F144C7F778}"/>
                  </a:ext>
                </a:extLst>
              </p:cNvPr>
              <p:cNvSpPr txBox="1"/>
              <p:nvPr/>
            </p:nvSpPr>
            <p:spPr>
              <a:xfrm>
                <a:off x="5037787" y="3972673"/>
                <a:ext cx="2241895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=0.141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it-IT" b="0"/>
              </a:p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𝑠𝑡𝑎𝑟𝑡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=8.83</m:t>
                    </m:r>
                  </m:oMath>
                </a14:m>
                <a:r>
                  <a:rPr lang="it-IT"/>
                  <a:t> GHz</a:t>
                </a:r>
              </a:p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=36.5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it-IT"/>
              </a:p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=50000</m:t>
                    </m:r>
                  </m:oMath>
                </a14:m>
                <a:r>
                  <a:rPr lang="it-IT"/>
                  <a:t> </a:t>
                </a:r>
              </a:p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it-IT">
                    <a:latin typeface="Symbol" pitchFamily="2" charset="2"/>
                  </a:rPr>
                  <a:t> </a:t>
                </a:r>
                <a:r>
                  <a:rPr lang="it-IT"/>
                  <a:t>= 0.5</a:t>
                </a:r>
              </a:p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:r>
                  <a:rPr lang="it-IT"/>
                  <a:t>C</a:t>
                </a:r>
                <a:r>
                  <a:rPr lang="it-IT" baseline="-25000"/>
                  <a:t>010</a:t>
                </a:r>
                <a:r>
                  <a:rPr lang="it-IT"/>
                  <a:t> = 0.667</a:t>
                </a:r>
              </a:p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baseline="-2500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it-IT"/>
                  <a:t> T </a:t>
                </a:r>
                <a:r>
                  <a:rPr lang="it-IT" sz="1000"/>
                  <a:t>(</a:t>
                </a:r>
                <a:r>
                  <a:rPr lang="it-IT" sz="1000" err="1"/>
                  <a:t>B</a:t>
                </a:r>
                <a:r>
                  <a:rPr lang="it-IT" sz="1000" baseline="-25000" err="1"/>
                  <a:t>av</a:t>
                </a:r>
                <a:r>
                  <a:rPr lang="it-IT" sz="1000"/>
                  <a:t>=6.5 B</a:t>
                </a:r>
                <a:r>
                  <a:rPr lang="it-IT" sz="1000" baseline="-25000"/>
                  <a:t>0</a:t>
                </a:r>
                <a:r>
                  <a:rPr lang="it-IT" sz="1000"/>
                  <a:t>)</a:t>
                </a:r>
              </a:p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=3760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it-IT" i="1">
                  <a:latin typeface="Cambria Math" panose="02040503050406030204" pitchFamily="18" charset="0"/>
                </a:endParaRPr>
              </a:p>
              <a:p>
                <a:pPr marL="285750" indent="-285750">
                  <a:buClr>
                    <a:schemeClr val="accent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𝑐𝑎𝑣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=40</m:t>
                    </m:r>
                  </m:oMath>
                </a14:m>
                <a:r>
                  <a:rPr lang="it-IT"/>
                  <a:t> mK</a:t>
                </a:r>
              </a:p>
            </p:txBody>
          </p:sp>
        </mc:Choice>
        <mc:Fallback xmlns="">
          <p:sp>
            <p:nvSpPr>
              <p:cNvPr id="12" name="CasellaDiTesto 13">
                <a:extLst>
                  <a:ext uri="{FF2B5EF4-FFF2-40B4-BE49-F238E27FC236}">
                    <a16:creationId xmlns:a16="http://schemas.microsoft.com/office/drawing/2014/main" id="{07FFB77F-D59B-0FB5-A9BC-23F144C7F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787" y="3972673"/>
                <a:ext cx="2241895" cy="2585323"/>
              </a:xfrm>
              <a:prstGeom prst="rect">
                <a:avLst/>
              </a:prstGeom>
              <a:blipFill>
                <a:blip r:embed="rId5"/>
                <a:stretch>
                  <a:fillRect l="-1685" b="-29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1A44ADC-71F4-1673-0096-B39D7155F46C}"/>
                  </a:ext>
                </a:extLst>
              </p:cNvPr>
              <p:cNvSpPr txBox="1"/>
              <p:nvPr/>
            </p:nvSpPr>
            <p:spPr>
              <a:xfrm>
                <a:off x="8033227" y="4956465"/>
                <a:ext cx="309240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/>
                  <a:t>From </a:t>
                </a:r>
                <a:r>
                  <a:rPr lang="it-IT" sz="1600" err="1"/>
                  <a:t>calibrated</a:t>
                </a:r>
                <a:r>
                  <a:rPr lang="it-IT" sz="1600"/>
                  <a:t> power </a:t>
                </a:r>
                <a:r>
                  <a:rPr lang="it-IT" sz="1600" err="1"/>
                  <a:t>spectrum</a:t>
                </a:r>
                <a:r>
                  <a:rPr lang="it-IT" sz="1600"/>
                  <a:t> </a:t>
                </a:r>
                <a:r>
                  <a:rPr lang="it-IT" sz="1600" err="1"/>
                  <a:t>we</a:t>
                </a:r>
                <a:r>
                  <a:rPr lang="it-IT" sz="1600"/>
                  <a:t> </a:t>
                </a:r>
                <a:r>
                  <a:rPr lang="it-IT" sz="1600" err="1"/>
                  <a:t>extract</a:t>
                </a:r>
                <a:r>
                  <a:rPr lang="it-IT" sz="1600"/>
                  <a:t> the </a:t>
                </a:r>
                <a:r>
                  <a:rPr lang="it-IT" sz="1600" err="1"/>
                  <a:t>noise</a:t>
                </a:r>
                <a:r>
                  <a:rPr lang="it-IT" sz="1600"/>
                  <a:t> </a:t>
                </a:r>
                <a:r>
                  <a:rPr lang="it-IT" sz="1600" err="1"/>
                  <a:t>temp</a:t>
                </a:r>
                <a:br>
                  <a:rPr lang="it-IT" sz="160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≃4.5 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it-IT" sz="160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1A44ADC-71F4-1673-0096-B39D7155F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227" y="4956465"/>
                <a:ext cx="3092408" cy="830997"/>
              </a:xfrm>
              <a:prstGeom prst="rect">
                <a:avLst/>
              </a:prstGeom>
              <a:blipFill>
                <a:blip r:embed="rId6"/>
                <a:stretch>
                  <a:fillRect t="-3030" b="-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6233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F36F9-F074-A06D-309F-4562EDC2C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8C9843A-3376-AF54-4C69-A39CA83493C7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6 MHz tuning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1CC40658-FC78-AADA-B210-3FDA656E4EE8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835C1A10-27FC-5DB2-41D4-ECEF5F57D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457" y="2426512"/>
            <a:ext cx="4511030" cy="3396926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D313336B-A67A-35A2-B91E-72C82260A06F}"/>
              </a:ext>
            </a:extLst>
          </p:cNvPr>
          <p:cNvCxnSpPr/>
          <p:nvPr/>
        </p:nvCxnSpPr>
        <p:spPr>
          <a:xfrm flipV="1">
            <a:off x="3045759" y="2218761"/>
            <a:ext cx="0" cy="23532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8A1C8338-D174-36DD-0FE7-27071C48E541}"/>
              </a:ext>
            </a:extLst>
          </p:cNvPr>
          <p:cNvCxnSpPr/>
          <p:nvPr/>
        </p:nvCxnSpPr>
        <p:spPr>
          <a:xfrm flipV="1">
            <a:off x="5699314" y="2218760"/>
            <a:ext cx="0" cy="23532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3589C7F9-242F-7E99-BF48-6D2C0A00B503}"/>
              </a:ext>
            </a:extLst>
          </p:cNvPr>
          <p:cNvCxnSpPr/>
          <p:nvPr/>
        </p:nvCxnSpPr>
        <p:spPr>
          <a:xfrm>
            <a:off x="3045759" y="2336421"/>
            <a:ext cx="265355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04A710B-780D-4B94-5537-0D0DD7D25E9B}"/>
              </a:ext>
            </a:extLst>
          </p:cNvPr>
          <p:cNvSpPr txBox="1"/>
          <p:nvPr/>
        </p:nvSpPr>
        <p:spPr>
          <a:xfrm>
            <a:off x="3557344" y="1919802"/>
            <a:ext cx="1630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rgbClr val="C00000"/>
                </a:solidFill>
              </a:rPr>
              <a:t>6 MHz </a:t>
            </a:r>
            <a:r>
              <a:rPr lang="it-IT" sz="2400" b="1" err="1">
                <a:solidFill>
                  <a:srgbClr val="C00000"/>
                </a:solidFill>
              </a:rPr>
              <a:t>scan</a:t>
            </a:r>
            <a:endParaRPr lang="it-IT" sz="2400" b="1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EDF831BD-402F-B1A7-D7D6-6C8C26D2865F}"/>
                  </a:ext>
                </a:extLst>
              </p:cNvPr>
              <p:cNvSpPr txBox="1"/>
              <p:nvPr/>
            </p:nvSpPr>
            <p:spPr>
              <a:xfrm>
                <a:off x="7556789" y="3512494"/>
                <a:ext cx="3342133" cy="1711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𝑮𝒂𝒊𝒏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remain</a:t>
                </a:r>
                <a:r>
                  <a:rPr lang="it-IT" dirty="0"/>
                  <a:t> </a:t>
                </a:r>
                <a:r>
                  <a:rPr lang="it-IT" dirty="0" err="1"/>
                  <a:t>stable</a:t>
                </a:r>
                <a:endParaRPr lang="it-IT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𝟐𝟓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𝒏𝒆𝑽</m:t>
                    </m:r>
                  </m:oMath>
                </a14:m>
                <a:endParaRPr lang="it-IT" b="1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dirty="0" err="1"/>
                  <a:t>Effective</a:t>
                </a:r>
                <a:r>
                  <a:rPr lang="it-IT" dirty="0"/>
                  <a:t> </a:t>
                </a:r>
                <a:r>
                  <a:rPr lang="it-IT" dirty="0" err="1"/>
                  <a:t>scan</a:t>
                </a:r>
                <a:r>
                  <a:rPr lang="it-IT" dirty="0"/>
                  <a:t> rate in </a:t>
                </a:r>
                <a:r>
                  <a:rPr lang="it-IT" dirty="0" err="1"/>
                  <a:t>this</a:t>
                </a:r>
                <a:r>
                  <a:rPr lang="it-IT" dirty="0"/>
                  <a:t> test:</a:t>
                </a:r>
                <a:br>
                  <a:rPr lang="it-IT" dirty="0"/>
                </a:br>
                <a:r>
                  <a:rPr lang="it-IT" dirty="0"/>
                  <a:t>            </a:t>
                </a:r>
                <a:r>
                  <a:rPr lang="it-IT" b="1" i="1" dirty="0"/>
                  <a:t>220 MHz/</a:t>
                </a:r>
                <a:r>
                  <a:rPr lang="it-IT" b="1" i="1" dirty="0" err="1"/>
                  <a:t>year</a:t>
                </a:r>
                <a:endParaRPr lang="it-IT" b="1" i="1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EDF831BD-402F-B1A7-D7D6-6C8C26D28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789" y="3512494"/>
                <a:ext cx="3342133" cy="1711366"/>
              </a:xfrm>
              <a:prstGeom prst="rect">
                <a:avLst/>
              </a:prstGeom>
              <a:blipFill>
                <a:blip r:embed="rId3"/>
                <a:stretch>
                  <a:fillRect l="-1515" r="-379" b="-51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8C58EE-31EB-B65C-3CE4-880A0609ED61}"/>
              </a:ext>
            </a:extLst>
          </p:cNvPr>
          <p:cNvSpPr txBox="1"/>
          <p:nvPr/>
        </p:nvSpPr>
        <p:spPr>
          <a:xfrm>
            <a:off x="7556789" y="2454083"/>
            <a:ext cx="3153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err="1"/>
              <a:t>Performed</a:t>
            </a:r>
            <a:r>
              <a:rPr lang="it-IT"/>
              <a:t> the </a:t>
            </a:r>
            <a:r>
              <a:rPr lang="it-IT" err="1"/>
              <a:t>same</a:t>
            </a:r>
            <a:r>
              <a:rPr lang="it-IT"/>
              <a:t> procedure on </a:t>
            </a:r>
            <a:r>
              <a:rPr lang="it-IT" err="1"/>
              <a:t>each</a:t>
            </a:r>
            <a:r>
              <a:rPr lang="it-IT"/>
              <a:t> </a:t>
            </a:r>
            <a:r>
              <a:rPr lang="it-IT" err="1"/>
              <a:t>run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563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E56CD-981D-8049-1FCA-9CFDB96E5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873554A-113C-622E-538D-32704227F12A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Analysis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F2859FB1-A819-D6EF-F26D-93159581750A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407C2BD9-2D88-6F4B-0766-A0B6A34A2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8" t="7764" r="7462"/>
          <a:stretch/>
        </p:blipFill>
        <p:spPr>
          <a:xfrm>
            <a:off x="590548" y="2394414"/>
            <a:ext cx="3429000" cy="291047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10A0B1-9F69-16D9-1E8B-A4F5C9C7A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" t="10986" r="8872" b="3337"/>
          <a:stretch/>
        </p:blipFill>
        <p:spPr>
          <a:xfrm>
            <a:off x="4236815" y="2486286"/>
            <a:ext cx="3429000" cy="281860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FD2E159-11AC-6B32-7DC0-4A4F1A4DCDE2}"/>
              </a:ext>
            </a:extLst>
          </p:cNvPr>
          <p:cNvSpPr txBox="1"/>
          <p:nvPr/>
        </p:nvSpPr>
        <p:spPr>
          <a:xfrm>
            <a:off x="6495766" y="777102"/>
            <a:ext cx="3083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chemeClr val="bg2">
                    <a:lumMod val="50000"/>
                  </a:schemeClr>
                </a:solidFill>
              </a:rPr>
              <a:t>Analysis procedure by Alessandro D’Elia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21D7BA7-4C3F-9ABB-C516-D170DBB3B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118" y="3881194"/>
            <a:ext cx="2661988" cy="578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FD8249F-8ED5-F83E-EE8B-0A9723704BB1}"/>
                  </a:ext>
                </a:extLst>
              </p:cNvPr>
              <p:cNvSpPr txBox="1"/>
              <p:nvPr/>
            </p:nvSpPr>
            <p:spPr>
              <a:xfrm>
                <a:off x="8209450" y="1825575"/>
                <a:ext cx="3249325" cy="4222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700" dirty="0"/>
                  <a:t>Fit to power </a:t>
                </a:r>
                <a:r>
                  <a:rPr lang="it-IT" sz="1700" dirty="0" err="1"/>
                  <a:t>spectra</a:t>
                </a:r>
                <a:br>
                  <a:rPr lang="it-IT" sz="1700" dirty="0"/>
                </a:br>
                <a:r>
                  <a:rPr lang="it-IT" sz="1700" dirty="0"/>
                  <a:t>with </a:t>
                </a:r>
                <a:r>
                  <a:rPr lang="it-IT" sz="1700" dirty="0" err="1"/>
                  <a:t>Savitzky-Golay</a:t>
                </a:r>
                <a:r>
                  <a:rPr lang="it-IT" sz="1700" dirty="0"/>
                  <a:t> filter</a:t>
                </a:r>
                <a:br>
                  <a:rPr lang="it-IT" sz="1700" dirty="0"/>
                </a:br>
                <a:r>
                  <a:rPr lang="it-IT" sz="1700" dirty="0"/>
                  <a:t>to </a:t>
                </a:r>
                <a:r>
                  <a:rPr lang="it-IT" sz="1700" dirty="0" err="1"/>
                  <a:t>calculate</a:t>
                </a:r>
                <a:r>
                  <a:rPr lang="it-IT" sz="1700" dirty="0"/>
                  <a:t> </a:t>
                </a:r>
                <a:r>
                  <a:rPr lang="it-IT" sz="1700" dirty="0" err="1"/>
                  <a:t>residuals</a:t>
                </a:r>
                <a:endParaRPr lang="it-IT" sz="17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7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700" dirty="0"/>
                  <a:t>Maximum </a:t>
                </a:r>
                <a:r>
                  <a:rPr lang="it-IT" sz="1700" dirty="0" err="1"/>
                  <a:t>likelihood</a:t>
                </a:r>
                <a:r>
                  <a:rPr lang="it-IT" sz="1700" dirty="0"/>
                  <a:t> over </a:t>
                </a:r>
                <a:r>
                  <a:rPr lang="it-IT" sz="1700" dirty="0" err="1"/>
                  <a:t>all</a:t>
                </a:r>
                <a:r>
                  <a:rPr lang="it-IT" sz="1700" dirty="0"/>
                  <a:t> </a:t>
                </a:r>
                <a:r>
                  <a:rPr lang="it-IT" sz="1700" dirty="0" err="1"/>
                  <a:t>scans</a:t>
                </a:r>
                <a:r>
                  <a:rPr lang="it-IT" sz="1700" dirty="0"/>
                  <a:t> to estimate the best </a:t>
                </a:r>
                <a:r>
                  <a:rPr lang="it-IT" sz="1700" dirty="0" err="1"/>
                  <a:t>value</a:t>
                </a:r>
                <a:r>
                  <a:rPr lang="it-IT" sz="17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17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7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it-IT" sz="1700" b="0" i="1" smtClean="0"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</m:oMath>
                </a14:m>
                <a:endParaRPr lang="it-IT" sz="1700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700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700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700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700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 err="1"/>
                  <a:t>Calculate</a:t>
                </a:r>
                <a:r>
                  <a:rPr lang="it-IT" sz="1600" dirty="0"/>
                  <a:t> the </a:t>
                </a:r>
                <a:r>
                  <a:rPr lang="it-IT" sz="1600" dirty="0" err="1"/>
                  <a:t>efficiency</a:t>
                </a:r>
                <a:r>
                  <a:rPr lang="it-IT" sz="1600" dirty="0"/>
                  <a:t> of the SG filter by Monte Carlo </a:t>
                </a:r>
                <a:r>
                  <a:rPr lang="it-IT" sz="1600" dirty="0" err="1"/>
                  <a:t>simulations</a:t>
                </a:r>
                <a:r>
                  <a:rPr lang="it-IT" sz="1600" dirty="0"/>
                  <a:t> with fake </a:t>
                </a:r>
                <a:r>
                  <a:rPr lang="it-IT" sz="1600" dirty="0" err="1"/>
                  <a:t>axion</a:t>
                </a:r>
                <a:r>
                  <a:rPr lang="it-IT" sz="1600" dirty="0"/>
                  <a:t> </a:t>
                </a:r>
                <a:r>
                  <a:rPr lang="it-IT" sz="1600" dirty="0" err="1"/>
                  <a:t>signal</a:t>
                </a:r>
                <a:br>
                  <a:rPr lang="it-IT" sz="1600" dirty="0"/>
                </a:br>
                <a:r>
                  <a:rPr lang="it-IT" sz="1600" dirty="0"/>
                  <a:t>(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=0.84</m:t>
                    </m:r>
                  </m:oMath>
                </a14:m>
                <a:r>
                  <a:rPr lang="it-IT" sz="1600" b="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6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FD8249F-8ED5-F83E-EE8B-0A9723704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450" y="1825575"/>
                <a:ext cx="3249325" cy="4222053"/>
              </a:xfrm>
              <a:prstGeom prst="rect">
                <a:avLst/>
              </a:prstGeom>
              <a:blipFill>
                <a:blip r:embed="rId5"/>
                <a:stretch>
                  <a:fillRect l="-1167" t="-2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BA98DE-477D-399C-6F56-168E083D0E0B}"/>
              </a:ext>
            </a:extLst>
          </p:cNvPr>
          <p:cNvSpPr txBox="1"/>
          <p:nvPr/>
        </p:nvSpPr>
        <p:spPr>
          <a:xfrm>
            <a:off x="1415535" y="2236732"/>
            <a:ext cx="262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err="1"/>
              <a:t>Example</a:t>
            </a:r>
            <a:r>
              <a:rPr lang="it-IT" sz="1200" i="1" dirty="0"/>
              <a:t> of power </a:t>
            </a:r>
            <a:r>
              <a:rPr lang="it-IT" sz="1200" i="1" dirty="0" err="1"/>
              <a:t>spectrum</a:t>
            </a:r>
            <a:r>
              <a:rPr lang="it-IT" sz="1200" i="1" dirty="0"/>
              <a:t> with SG </a:t>
            </a:r>
            <a:r>
              <a:rPr lang="it-IT" sz="1200" i="1" dirty="0" err="1"/>
              <a:t>fit</a:t>
            </a:r>
            <a:endParaRPr lang="it-IT" sz="1200" i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BB7802F-7049-B349-7B0B-1F38F4885416}"/>
              </a:ext>
            </a:extLst>
          </p:cNvPr>
          <p:cNvSpPr txBox="1"/>
          <p:nvPr/>
        </p:nvSpPr>
        <p:spPr>
          <a:xfrm>
            <a:off x="4597987" y="2236732"/>
            <a:ext cx="3067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Cumulative </a:t>
            </a:r>
            <a:r>
              <a:rPr lang="it-IT" sz="1200" i="1" dirty="0" err="1"/>
              <a:t>normalized</a:t>
            </a:r>
            <a:r>
              <a:rPr lang="it-IT" sz="1200" i="1" dirty="0"/>
              <a:t> </a:t>
            </a:r>
            <a:r>
              <a:rPr lang="it-IT" sz="1200" i="1" dirty="0" err="1"/>
              <a:t>residuals</a:t>
            </a:r>
            <a:r>
              <a:rPr lang="it-IT" sz="1200" i="1" dirty="0"/>
              <a:t> over </a:t>
            </a:r>
            <a:r>
              <a:rPr lang="it-IT" sz="1200" i="1" dirty="0" err="1"/>
              <a:t>all</a:t>
            </a:r>
            <a:r>
              <a:rPr lang="it-IT" sz="1200" i="1" dirty="0"/>
              <a:t> </a:t>
            </a:r>
            <a:r>
              <a:rPr lang="it-IT" sz="1200" i="1" dirty="0" err="1"/>
              <a:t>scans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034520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528B5-CDBD-1E28-4203-8A2D8D223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olo 1">
                <a:extLst>
                  <a:ext uri="{FF2B5EF4-FFF2-40B4-BE49-F238E27FC236}">
                    <a16:creationId xmlns:a16="http://schemas.microsoft.com/office/drawing/2014/main" id="{37516B7C-8E0A-1B05-4D52-11A9DC4669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3721" y="481285"/>
                <a:ext cx="9580507" cy="78145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it-IT" sz="3200" b="1" dirty="0" err="1">
                    <a:ln w="3175">
                      <a:noFill/>
                      <a:prstDash val="solid"/>
                    </a:ln>
                    <a:solidFill>
                      <a:srgbClr val="824083"/>
                    </a:solidFill>
                    <a:latin typeface="+mn-lt"/>
                  </a:rPr>
                  <a:t>Final</a:t>
                </a:r>
                <a:r>
                  <a:rPr lang="it-IT" sz="3200" b="1" dirty="0">
                    <a:ln w="3175">
                      <a:noFill/>
                      <a:prstDash val="solid"/>
                    </a:ln>
                    <a:solidFill>
                      <a:srgbClr val="824083"/>
                    </a:solidFill>
                    <a:latin typeface="+mn-lt"/>
                  </a:rPr>
                  <a:t> plot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200" b="1" i="1" smtClean="0">
                            <a:ln w="3175">
                              <a:noFill/>
                              <a:prstDash val="solid"/>
                            </a:ln>
                            <a:solidFill>
                              <a:srgbClr val="82408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200" b="1" i="1" smtClean="0">
                            <a:ln w="3175">
                              <a:noFill/>
                              <a:prstDash val="solid"/>
                            </a:ln>
                            <a:solidFill>
                              <a:srgbClr val="824083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it-IT" sz="3200" b="1" i="1" smtClean="0">
                            <a:ln w="3175">
                              <a:noFill/>
                              <a:prstDash val="solid"/>
                            </a:ln>
                            <a:solidFill>
                              <a:srgbClr val="824083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it-IT" sz="3200" b="1" i="1" smtClean="0">
                            <a:ln w="3175">
                              <a:noFill/>
                              <a:prstDash val="solid"/>
                            </a:ln>
                            <a:solidFill>
                              <a:srgbClr val="824083"/>
                            </a:solidFill>
                            <a:latin typeface="Cambria Math" panose="02040503050406030204" pitchFamily="18" charset="0"/>
                          </a:rPr>
                          <m:t>𝜸𝜸</m:t>
                        </m:r>
                      </m:sub>
                    </m:sSub>
                  </m:oMath>
                </a14:m>
                <a:endParaRPr lang="it-IT" sz="3200" b="1" dirty="0">
                  <a:ln w="3175">
                    <a:noFill/>
                    <a:prstDash val="solid"/>
                  </a:ln>
                  <a:solidFill>
                    <a:srgbClr val="824083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" name="Titolo 1">
                <a:extLst>
                  <a:ext uri="{FF2B5EF4-FFF2-40B4-BE49-F238E27FC236}">
                    <a16:creationId xmlns:a16="http://schemas.microsoft.com/office/drawing/2014/main" id="{37516B7C-8E0A-1B05-4D52-11A9DC466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721" y="481285"/>
                <a:ext cx="9580507" cy="781456"/>
              </a:xfrm>
              <a:prstGeom prst="rect">
                <a:avLst/>
              </a:prstGeom>
              <a:blipFill>
                <a:blip r:embed="rId2"/>
                <a:stretch>
                  <a:fillRect l="-1589" t="-1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42AB7A18-C9DC-99D7-59C6-5BDC35733221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C6A73609-B730-AB66-7B13-42C53E53C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18" y="2096536"/>
            <a:ext cx="4316340" cy="40294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1EF0863-2F2C-C4D6-5922-D17482CDB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63352"/>
            <a:ext cx="4263163" cy="4028776"/>
          </a:xfrm>
          <a:prstGeom prst="rect">
            <a:avLst/>
          </a:prstGeom>
        </p:spPr>
      </p:pic>
      <p:cxnSp>
        <p:nvCxnSpPr>
          <p:cNvPr id="2" name="Connettore 2 13">
            <a:extLst>
              <a:ext uri="{FF2B5EF4-FFF2-40B4-BE49-F238E27FC236}">
                <a16:creationId xmlns:a16="http://schemas.microsoft.com/office/drawing/2014/main" id="{54DE8A7F-2060-8EF9-EC1C-E48CA21CF353}"/>
              </a:ext>
            </a:extLst>
          </p:cNvPr>
          <p:cNvCxnSpPr>
            <a:cxnSpLocks/>
          </p:cNvCxnSpPr>
          <p:nvPr/>
        </p:nvCxnSpPr>
        <p:spPr>
          <a:xfrm flipV="1">
            <a:off x="8774206" y="3664324"/>
            <a:ext cx="174812" cy="1136276"/>
          </a:xfrm>
          <a:prstGeom prst="straightConnector1">
            <a:avLst/>
          </a:prstGeom>
          <a:ln w="19050">
            <a:solidFill>
              <a:srgbClr val="0057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15">
            <a:extLst>
              <a:ext uri="{FF2B5EF4-FFF2-40B4-BE49-F238E27FC236}">
                <a16:creationId xmlns:a16="http://schemas.microsoft.com/office/drawing/2014/main" id="{E59BBDBB-5708-F755-6D18-D0CAB81E1810}"/>
              </a:ext>
            </a:extLst>
          </p:cNvPr>
          <p:cNvSpPr txBox="1"/>
          <p:nvPr/>
        </p:nvSpPr>
        <p:spPr>
          <a:xfrm rot="19619278">
            <a:off x="8150214" y="4655689"/>
            <a:ext cx="1645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rgbClr val="0057FF"/>
                </a:solidFill>
              </a:rPr>
              <a:t>QUAX@LNF </a:t>
            </a:r>
            <a:r>
              <a:rPr lang="it-IT" sz="1400" err="1">
                <a:solidFill>
                  <a:srgbClr val="0057FF"/>
                </a:solidFill>
              </a:rPr>
              <a:t>this</a:t>
            </a:r>
            <a:r>
              <a:rPr lang="it-IT" sz="1400">
                <a:solidFill>
                  <a:srgbClr val="0057FF"/>
                </a:solidFill>
              </a:rPr>
              <a:t> </a:t>
            </a:r>
            <a:r>
              <a:rPr lang="it-IT" sz="1400" err="1">
                <a:solidFill>
                  <a:srgbClr val="0057FF"/>
                </a:solidFill>
              </a:rPr>
              <a:t>run</a:t>
            </a:r>
            <a:endParaRPr lang="it-IT" sz="1400">
              <a:solidFill>
                <a:srgbClr val="0057FF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ACA841-B87A-EC05-A5DF-DB9ED441749A}"/>
              </a:ext>
            </a:extLst>
          </p:cNvPr>
          <p:cNvSpPr txBox="1"/>
          <p:nvPr/>
        </p:nvSpPr>
        <p:spPr>
          <a:xfrm>
            <a:off x="2245659" y="1549343"/>
            <a:ext cx="2235805" cy="40862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err="1"/>
              <a:t>Touched</a:t>
            </a:r>
            <a:r>
              <a:rPr lang="it-IT"/>
              <a:t> the QCD line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0F684D08-B4BC-B308-7415-344F5CB03BCB}"/>
              </a:ext>
            </a:extLst>
          </p:cNvPr>
          <p:cNvCxnSpPr/>
          <p:nvPr/>
        </p:nvCxnSpPr>
        <p:spPr>
          <a:xfrm>
            <a:off x="3045759" y="1918675"/>
            <a:ext cx="732865" cy="1961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F9218A9-796A-044D-CFC2-BBFBDAF5BC34}"/>
                  </a:ext>
                </a:extLst>
              </p:cNvPr>
              <p:cNvSpPr txBox="1"/>
              <p:nvPr/>
            </p:nvSpPr>
            <p:spPr>
              <a:xfrm>
                <a:off x="6683357" y="1521643"/>
                <a:ext cx="3655040" cy="439269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Avg </a:t>
                </a:r>
                <a:r>
                  <a:rPr lang="it-IT" err="1"/>
                  <a:t>value</a:t>
                </a:r>
                <a:r>
                  <a:rPr lang="it-IT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𝐺𝑒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/>
                  <a:t> 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F9218A9-796A-044D-CFC2-BBFBDAF5B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3357" y="1521643"/>
                <a:ext cx="3655040" cy="439269"/>
              </a:xfrm>
              <a:prstGeom prst="roundRect">
                <a:avLst/>
              </a:prstGeom>
              <a:blipFill>
                <a:blip r:embed="rId5"/>
                <a:stretch>
                  <a:fillRect l="-690" b="-1081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CE79542A-FB6F-BF3E-B56C-818E1001F245}"/>
              </a:ext>
            </a:extLst>
          </p:cNvPr>
          <p:cNvSpPr txBox="1"/>
          <p:nvPr/>
        </p:nvSpPr>
        <p:spPr>
          <a:xfrm>
            <a:off x="4462272" y="373163"/>
            <a:ext cx="3267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PRELIMINARY</a:t>
            </a:r>
            <a:endParaRPr lang="it-IT" sz="36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5734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51A72-32F5-93E6-703A-7A6A63098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25268B5-7838-7DA7-E3E2-A0160D4F01A8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Bonus: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superconducting</a:t>
            </a:r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cavities</a:t>
            </a:r>
            <a:endParaRPr lang="it-IT" sz="3200" b="1">
              <a:ln w="3175">
                <a:noFill/>
                <a:prstDash val="solid"/>
              </a:ln>
              <a:solidFill>
                <a:srgbClr val="824083"/>
              </a:solidFill>
              <a:latin typeface="+mn-lt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A1232132-02AA-0EF1-3310-0F619F9AF470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strumento, coltello, Ferramenta, cerniera&#10;&#10;Descrizione generata automaticamente">
            <a:extLst>
              <a:ext uri="{FF2B5EF4-FFF2-40B4-BE49-F238E27FC236}">
                <a16:creationId xmlns:a16="http://schemas.microsoft.com/office/drawing/2014/main" id="{C9D4BC15-1EE8-7031-A692-080BE4C09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21" y="2837647"/>
            <a:ext cx="2472770" cy="2185807"/>
          </a:xfrm>
          <a:prstGeom prst="rect">
            <a:avLst/>
          </a:prstGeom>
        </p:spPr>
      </p:pic>
      <p:pic>
        <p:nvPicPr>
          <p:cNvPr id="7" name="Immagine 6" descr="Immagine che contiene Elementi grafici, Carattere, grafica, Policromia&#10;&#10;Descrizione generata automaticamente">
            <a:extLst>
              <a:ext uri="{FF2B5EF4-FFF2-40B4-BE49-F238E27FC236}">
                <a16:creationId xmlns:a16="http://schemas.microsoft.com/office/drawing/2014/main" id="{499D506B-F3F4-EEE1-11BD-78A166BE4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088" y="2019285"/>
            <a:ext cx="1654963" cy="432670"/>
          </a:xfrm>
          <a:prstGeom prst="rect">
            <a:avLst/>
          </a:prstGeom>
        </p:spPr>
      </p:pic>
      <p:pic>
        <p:nvPicPr>
          <p:cNvPr id="11" name="Immagine 10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08FB88ED-0974-6B54-A0F5-07E2619EC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642" y="2998243"/>
            <a:ext cx="2181823" cy="182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FA5C891-15D8-DDF0-47CC-1D54761E5ECB}"/>
                  </a:ext>
                </a:extLst>
              </p:cNvPr>
              <p:cNvSpPr txBox="1"/>
              <p:nvPr/>
            </p:nvSpPr>
            <p:spPr>
              <a:xfrm>
                <a:off x="1657420" y="2050954"/>
                <a:ext cx="22526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u="sng" smtClean="0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it-IT" b="0" i="1" u="sng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u="sng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it-IT" b="0" i="1" u="sng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it-IT" b="0" i="1" u="sng" smtClean="0">
                        <a:latin typeface="Cambria Math" panose="02040503050406030204" pitchFamily="18" charset="0"/>
                      </a:rPr>
                      <m:t>𝑆𝑛</m:t>
                    </m:r>
                  </m:oMath>
                </a14:m>
                <a:r>
                  <a:rPr lang="it-IT" u="sng"/>
                  <a:t> </a:t>
                </a:r>
                <a:r>
                  <a:rPr lang="it-IT" u="sng" err="1"/>
                  <a:t>cavity</a:t>
                </a:r>
                <a:r>
                  <a:rPr lang="it-IT" u="sng"/>
                  <a:t> by FNAL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FA5C891-15D8-DDF0-47CC-1D54761E5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420" y="2050954"/>
                <a:ext cx="2252668" cy="369332"/>
              </a:xfrm>
              <a:prstGeom prst="rect">
                <a:avLst/>
              </a:prstGeom>
              <a:blipFill>
                <a:blip r:embed="rId5"/>
                <a:stretch>
                  <a:fillRect t="-6667" r="-1685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68D62A0-CACC-F6E6-E69B-FF043CB3072E}"/>
                  </a:ext>
                </a:extLst>
              </p:cNvPr>
              <p:cNvSpPr txBox="1"/>
              <p:nvPr/>
            </p:nvSpPr>
            <p:spPr>
              <a:xfrm>
                <a:off x="3109999" y="5503789"/>
                <a:ext cx="2183226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≃1.3×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it-IT" dirty="0"/>
                  <a:t>  </a:t>
                </a:r>
                <a:r>
                  <a:rPr lang="it-IT" dirty="0" err="1"/>
                  <a:t>at</a:t>
                </a:r>
                <a:r>
                  <a:rPr lang="it-IT" dirty="0"/>
                  <a:t> 9T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68D62A0-CACC-F6E6-E69B-FF043CB3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999" y="5503789"/>
                <a:ext cx="2183226" cy="372410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C34730DF-CAB1-2D8C-5D6B-0C757672D10A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4201612" y="4533634"/>
            <a:ext cx="1532827" cy="970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D34F15B-FE8B-B157-694F-9221655E4436}"/>
              </a:ext>
            </a:extLst>
          </p:cNvPr>
          <p:cNvSpPr txBox="1"/>
          <p:nvPr/>
        </p:nvSpPr>
        <p:spPr>
          <a:xfrm>
            <a:off x="8225884" y="1382520"/>
            <a:ext cx="199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err="1"/>
              <a:t>ReBCO</a:t>
            </a:r>
            <a:r>
              <a:rPr lang="it-IT" u="sng"/>
              <a:t>-tapes </a:t>
            </a:r>
            <a:r>
              <a:rPr lang="it-IT" u="sng" err="1"/>
              <a:t>cavity</a:t>
            </a:r>
            <a:endParaRPr lang="it-IT" u="sng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0A606AD3-1B42-F2D5-3F48-0C7DD4F6C9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9718" y="1866335"/>
            <a:ext cx="2842553" cy="145270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13E9F37-725F-880B-E704-58F0D2B24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1402" y="3455281"/>
            <a:ext cx="2252389" cy="3136346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C096017-2DD1-DF0B-4A50-B7A94CC6E0AA}"/>
              </a:ext>
            </a:extLst>
          </p:cNvPr>
          <p:cNvSpPr txBox="1"/>
          <p:nvPr/>
        </p:nvSpPr>
        <p:spPr>
          <a:xfrm rot="16200000">
            <a:off x="7526746" y="4723463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Q_loaded</a:t>
            </a:r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A90D0C07-2CFE-AD9E-F482-C317C9EC7AF0}"/>
              </a:ext>
            </a:extLst>
          </p:cNvPr>
          <p:cNvSpPr/>
          <p:nvPr/>
        </p:nvSpPr>
        <p:spPr>
          <a:xfrm>
            <a:off x="8244466" y="4358138"/>
            <a:ext cx="326115" cy="3005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6309FD4C-E92C-CC5A-8BF0-F4FE0920CF0E}"/>
              </a:ext>
            </a:extLst>
          </p:cNvPr>
          <p:cNvSpPr/>
          <p:nvPr/>
        </p:nvSpPr>
        <p:spPr>
          <a:xfrm>
            <a:off x="10257638" y="6045196"/>
            <a:ext cx="326115" cy="3005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750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5E9DB-BB1E-133F-8E3E-4ABA2C170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6632A0B-AD28-9DA1-91DF-7A29D38D8502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Next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45C78762-ED87-7EDC-3EF2-2E4C5CCE0B6C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entagono 2">
            <a:extLst>
              <a:ext uri="{FF2B5EF4-FFF2-40B4-BE49-F238E27FC236}">
                <a16:creationId xmlns:a16="http://schemas.microsoft.com/office/drawing/2014/main" id="{FA7012ED-5F0A-308B-19F1-4130FB79D69B}"/>
              </a:ext>
            </a:extLst>
          </p:cNvPr>
          <p:cNvSpPr/>
          <p:nvPr/>
        </p:nvSpPr>
        <p:spPr>
          <a:xfrm>
            <a:off x="3008683" y="2033847"/>
            <a:ext cx="4345228" cy="572236"/>
          </a:xfrm>
          <a:prstGeom prst="homePlat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6848FF">
                  <a:alpha val="49000"/>
                </a:srgbClr>
              </a:gs>
              <a:gs pos="78000">
                <a:srgbClr val="6848FF">
                  <a:alpha val="70936"/>
                </a:srgbClr>
              </a:gs>
              <a:gs pos="100000">
                <a:srgbClr val="6848FF">
                  <a:alpha val="8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300">
                <a:solidFill>
                  <a:schemeClr val="bg1"/>
                </a:solidFill>
              </a:rPr>
              <a:t>                 </a:t>
            </a:r>
            <a:r>
              <a:rPr lang="it-IT" sz="2300" err="1">
                <a:solidFill>
                  <a:schemeClr val="bg1"/>
                </a:solidFill>
              </a:rPr>
              <a:t>Qubit</a:t>
            </a:r>
            <a:r>
              <a:rPr lang="it-IT" sz="2300">
                <a:solidFill>
                  <a:schemeClr val="bg1"/>
                </a:solidFill>
              </a:rPr>
              <a:t> </a:t>
            </a:r>
            <a:r>
              <a:rPr lang="it-IT" sz="2300" err="1">
                <a:solidFill>
                  <a:schemeClr val="bg1"/>
                </a:solidFill>
              </a:rPr>
              <a:t>photon</a:t>
            </a:r>
            <a:r>
              <a:rPr lang="it-IT" sz="2300">
                <a:solidFill>
                  <a:schemeClr val="bg1"/>
                </a:solidFill>
              </a:rPr>
              <a:t> detector*</a:t>
            </a:r>
          </a:p>
        </p:txBody>
      </p:sp>
      <p:sp>
        <p:nvSpPr>
          <p:cNvPr id="8" name="Pentagono 7">
            <a:extLst>
              <a:ext uri="{FF2B5EF4-FFF2-40B4-BE49-F238E27FC236}">
                <a16:creationId xmlns:a16="http://schemas.microsoft.com/office/drawing/2014/main" id="{3DE55217-8A73-A1C1-2C26-2EDC1EBFD2D8}"/>
              </a:ext>
            </a:extLst>
          </p:cNvPr>
          <p:cNvSpPr/>
          <p:nvPr/>
        </p:nvSpPr>
        <p:spPr>
          <a:xfrm>
            <a:off x="3479135" y="2570775"/>
            <a:ext cx="4345228" cy="572236"/>
          </a:xfrm>
          <a:prstGeom prst="homePlat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6848FF">
                  <a:alpha val="49000"/>
                </a:srgbClr>
              </a:gs>
              <a:gs pos="78000">
                <a:srgbClr val="6848FF">
                  <a:alpha val="70936"/>
                </a:srgbClr>
              </a:gs>
              <a:gs pos="100000">
                <a:srgbClr val="6848FF">
                  <a:alpha val="8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300">
                <a:solidFill>
                  <a:schemeClr val="bg1"/>
                </a:solidFill>
              </a:rPr>
              <a:t>                  JPA, </a:t>
            </a:r>
            <a:r>
              <a:rPr lang="it-IT" sz="2300" err="1">
                <a:solidFill>
                  <a:schemeClr val="bg1"/>
                </a:solidFill>
              </a:rPr>
              <a:t>fabrication</a:t>
            </a:r>
            <a:r>
              <a:rPr lang="it-IT" sz="2300">
                <a:solidFill>
                  <a:schemeClr val="bg1"/>
                </a:solidFill>
              </a:rPr>
              <a:t> by FBK</a:t>
            </a:r>
          </a:p>
        </p:txBody>
      </p:sp>
      <p:sp>
        <p:nvSpPr>
          <p:cNvPr id="9" name="Pentagono 8">
            <a:extLst>
              <a:ext uri="{FF2B5EF4-FFF2-40B4-BE49-F238E27FC236}">
                <a16:creationId xmlns:a16="http://schemas.microsoft.com/office/drawing/2014/main" id="{C3F3210B-79F0-DBCA-DFAA-4483B9CC58CA}"/>
              </a:ext>
            </a:extLst>
          </p:cNvPr>
          <p:cNvSpPr/>
          <p:nvPr/>
        </p:nvSpPr>
        <p:spPr>
          <a:xfrm>
            <a:off x="3923959" y="3107703"/>
            <a:ext cx="4345228" cy="572236"/>
          </a:xfrm>
          <a:prstGeom prst="homePlat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6848FF">
                  <a:alpha val="49000"/>
                </a:srgbClr>
              </a:gs>
              <a:gs pos="78000">
                <a:srgbClr val="6848FF">
                  <a:alpha val="70936"/>
                </a:srgbClr>
              </a:gs>
              <a:gs pos="100000">
                <a:srgbClr val="6848FF">
                  <a:alpha val="8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300">
                <a:solidFill>
                  <a:schemeClr val="bg1"/>
                </a:solidFill>
              </a:rPr>
              <a:t>            </a:t>
            </a:r>
            <a:r>
              <a:rPr lang="it-IT" sz="2300" err="1">
                <a:solidFill>
                  <a:schemeClr val="bg1"/>
                </a:solidFill>
              </a:rPr>
              <a:t>Optimization</a:t>
            </a:r>
            <a:r>
              <a:rPr lang="it-IT" sz="2300">
                <a:solidFill>
                  <a:schemeClr val="bg1"/>
                </a:solidFill>
              </a:rPr>
              <a:t> of tuning rod</a:t>
            </a:r>
          </a:p>
        </p:txBody>
      </p:sp>
      <p:sp>
        <p:nvSpPr>
          <p:cNvPr id="10" name="Pentagono 9">
            <a:extLst>
              <a:ext uri="{FF2B5EF4-FFF2-40B4-BE49-F238E27FC236}">
                <a16:creationId xmlns:a16="http://schemas.microsoft.com/office/drawing/2014/main" id="{4C345354-52DD-C3BB-C8C7-3479F5901F01}"/>
              </a:ext>
            </a:extLst>
          </p:cNvPr>
          <p:cNvSpPr/>
          <p:nvPr/>
        </p:nvSpPr>
        <p:spPr>
          <a:xfrm>
            <a:off x="4365991" y="3644633"/>
            <a:ext cx="4345228" cy="572236"/>
          </a:xfrm>
          <a:prstGeom prst="homePlat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6848FF">
                  <a:alpha val="49000"/>
                </a:srgbClr>
              </a:gs>
              <a:gs pos="78000">
                <a:srgbClr val="6848FF">
                  <a:alpha val="70936"/>
                </a:srgbClr>
              </a:gs>
              <a:gs pos="100000">
                <a:srgbClr val="6848FF">
                  <a:alpha val="8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300">
                <a:solidFill>
                  <a:schemeClr val="bg1"/>
                </a:solidFill>
              </a:rPr>
              <a:t>              </a:t>
            </a:r>
            <a:r>
              <a:rPr lang="it-IT" sz="2300" err="1">
                <a:solidFill>
                  <a:schemeClr val="bg1"/>
                </a:solidFill>
              </a:rPr>
              <a:t>Superconducting</a:t>
            </a:r>
            <a:r>
              <a:rPr lang="it-IT" sz="2300">
                <a:solidFill>
                  <a:schemeClr val="bg1"/>
                </a:solidFill>
              </a:rPr>
              <a:t> </a:t>
            </a:r>
            <a:r>
              <a:rPr lang="it-IT" sz="2300" err="1">
                <a:solidFill>
                  <a:schemeClr val="bg1"/>
                </a:solidFill>
              </a:rPr>
              <a:t>cavities</a:t>
            </a:r>
            <a:endParaRPr lang="it-IT" sz="2300">
              <a:solidFill>
                <a:schemeClr val="bg1"/>
              </a:solidFill>
            </a:endParaRPr>
          </a:p>
        </p:txBody>
      </p:sp>
      <p:sp>
        <p:nvSpPr>
          <p:cNvPr id="11" name="Pentagono 10">
            <a:extLst>
              <a:ext uri="{FF2B5EF4-FFF2-40B4-BE49-F238E27FC236}">
                <a16:creationId xmlns:a16="http://schemas.microsoft.com/office/drawing/2014/main" id="{ACE355B0-1799-D9CA-26B3-5D93DDCECB35}"/>
              </a:ext>
            </a:extLst>
          </p:cNvPr>
          <p:cNvSpPr/>
          <p:nvPr/>
        </p:nvSpPr>
        <p:spPr>
          <a:xfrm>
            <a:off x="4774747" y="4189518"/>
            <a:ext cx="4345228" cy="572236"/>
          </a:xfrm>
          <a:prstGeom prst="homePlat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6848FF">
                  <a:alpha val="49000"/>
                </a:srgbClr>
              </a:gs>
              <a:gs pos="78000">
                <a:srgbClr val="6848FF">
                  <a:alpha val="70936"/>
                </a:srgbClr>
              </a:gs>
              <a:gs pos="100000">
                <a:srgbClr val="6848FF">
                  <a:alpha val="8470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300">
                <a:solidFill>
                  <a:schemeClr val="bg1"/>
                </a:solidFill>
              </a:rPr>
              <a:t>                      FPGA for </a:t>
            </a:r>
            <a:r>
              <a:rPr lang="it-IT" sz="2300" err="1">
                <a:solidFill>
                  <a:schemeClr val="bg1"/>
                </a:solidFill>
              </a:rPr>
              <a:t>acquisition</a:t>
            </a:r>
            <a:endParaRPr lang="it-IT" sz="2300">
              <a:solidFill>
                <a:schemeClr val="bg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0AC0098-9137-C04C-7BFA-035E428D7E02}"/>
              </a:ext>
            </a:extLst>
          </p:cNvPr>
          <p:cNvSpPr txBox="1"/>
          <p:nvPr/>
        </p:nvSpPr>
        <p:spPr>
          <a:xfrm>
            <a:off x="9147877" y="6167166"/>
            <a:ext cx="32323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u="none" strike="noStrike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*S. </a:t>
            </a:r>
            <a:r>
              <a:rPr lang="it-IT" sz="900" b="0" u="none" strike="noStrike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Kono</a:t>
            </a:r>
            <a:r>
              <a:rPr lang="it-IT" sz="900" b="0" u="none" strike="noStrike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al; </a:t>
            </a:r>
            <a:r>
              <a:rPr lang="it-IT" sz="900" b="1" u="none" strike="noStrike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Nature </a:t>
            </a:r>
            <a:r>
              <a:rPr lang="it-IT" sz="900" b="1" u="none" strike="noStrike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sz="900" b="1" u="none" strike="noStrike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14, 546–549 (2018)</a:t>
            </a:r>
            <a:endParaRPr lang="it-IT" sz="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19BA8-2E45-B78E-C685-0EF1EB873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2ABEB2F-52D3-20D9-FFE1-0D9620D49804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Conclusions</a:t>
            </a:r>
            <a:endParaRPr lang="it-IT" sz="3200" b="1">
              <a:ln w="3175">
                <a:noFill/>
                <a:prstDash val="solid"/>
              </a:ln>
              <a:solidFill>
                <a:srgbClr val="824083"/>
              </a:solidFill>
              <a:latin typeface="+mn-lt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28A3EC10-9784-1ABC-5D5C-9863977B225C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D391D1-D612-A859-29BD-8BB96B947DCC}"/>
              </a:ext>
            </a:extLst>
          </p:cNvPr>
          <p:cNvSpPr txBox="1"/>
          <p:nvPr/>
        </p:nvSpPr>
        <p:spPr>
          <a:xfrm>
            <a:off x="3053297" y="1575642"/>
            <a:ext cx="91886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dirty="0"/>
              <a:t>First QUAX@LNF </a:t>
            </a:r>
            <a:r>
              <a:rPr lang="it-IT" sz="2000" b="1" dirty="0" err="1"/>
              <a:t>run</a:t>
            </a:r>
            <a:r>
              <a:rPr lang="it-IT" sz="2000" b="1" dirty="0"/>
              <a:t> with complete </a:t>
            </a:r>
            <a:r>
              <a:rPr lang="it-IT" sz="2000" b="1" dirty="0" err="1"/>
              <a:t>haloscope</a:t>
            </a:r>
            <a:endParaRPr lang="it-IT" sz="2000" b="1" dirty="0"/>
          </a:p>
          <a:p>
            <a:pPr marL="285750" indent="-285750"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endParaRPr lang="it-IT" sz="2000" b="1" dirty="0"/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dirty="0"/>
              <a:t>2 weeks of data </a:t>
            </a:r>
            <a:r>
              <a:rPr lang="it-IT" sz="2000" b="1" dirty="0" err="1"/>
              <a:t>taking</a:t>
            </a:r>
            <a:r>
              <a:rPr lang="it-IT" sz="2000" b="1" dirty="0"/>
              <a:t>.</a:t>
            </a:r>
            <a:endParaRPr lang="it-IT" sz="2000" dirty="0"/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dirty="0"/>
              <a:t>9 T </a:t>
            </a:r>
            <a:r>
              <a:rPr lang="it-IT" sz="2000" b="1" dirty="0" err="1"/>
              <a:t>magnet</a:t>
            </a:r>
            <a:r>
              <a:rPr lang="it-IT" sz="2000" b="1" dirty="0"/>
              <a:t>. </a:t>
            </a:r>
            <a:r>
              <a:rPr lang="it-IT" sz="2000" dirty="0" err="1"/>
              <a:t>Operated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8 T.</a:t>
            </a:r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dirty="0"/>
              <a:t>Tuning rod to </a:t>
            </a:r>
            <a:r>
              <a:rPr lang="it-IT" sz="2000" b="1" dirty="0" err="1"/>
              <a:t>scan</a:t>
            </a:r>
            <a:r>
              <a:rPr lang="it-IT" sz="2000" b="1" dirty="0"/>
              <a:t> frequencies</a:t>
            </a:r>
            <a:r>
              <a:rPr lang="it-IT" sz="2000" dirty="0"/>
              <a:t>.</a:t>
            </a:r>
          </a:p>
          <a:p>
            <a:pPr>
              <a:buClr>
                <a:schemeClr val="tx1"/>
              </a:buClr>
              <a:buSzPct val="115000"/>
            </a:pPr>
            <a:endParaRPr lang="it-IT" sz="2000" dirty="0"/>
          </a:p>
          <a:p>
            <a:pPr marL="285750" indent="-285750"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dirty="0" err="1"/>
              <a:t>Savitzky-Golay</a:t>
            </a:r>
            <a:r>
              <a:rPr lang="it-IT" sz="2000" b="1" dirty="0"/>
              <a:t> + Maximum </a:t>
            </a:r>
            <a:r>
              <a:rPr lang="it-IT" sz="2000" b="1" dirty="0" err="1"/>
              <a:t>Likelihood</a:t>
            </a:r>
            <a:r>
              <a:rPr lang="it-IT" sz="2000" b="1" dirty="0"/>
              <a:t> </a:t>
            </a:r>
            <a:r>
              <a:rPr lang="it-IT" sz="2000" b="1" dirty="0" err="1"/>
              <a:t>analysis</a:t>
            </a:r>
            <a:r>
              <a:rPr lang="it-IT" sz="2000" b="1" dirty="0"/>
              <a:t>. </a:t>
            </a:r>
            <a:endParaRPr lang="it-IT" dirty="0"/>
          </a:p>
          <a:p>
            <a:pPr marL="285750" indent="-285750"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dirty="0"/>
              <a:t>Still </a:t>
            </a:r>
            <a:r>
              <a:rPr lang="it-IT" sz="2000" b="1" dirty="0" err="1"/>
              <a:t>much</a:t>
            </a:r>
            <a:r>
              <a:rPr lang="it-IT" sz="2000" b="1" dirty="0"/>
              <a:t> room for </a:t>
            </a:r>
            <a:r>
              <a:rPr lang="it-IT" sz="2000" b="1" dirty="0" err="1"/>
              <a:t>improvements</a:t>
            </a:r>
            <a:r>
              <a:rPr lang="it-IT" sz="2000" b="1" dirty="0"/>
              <a:t>.</a:t>
            </a:r>
          </a:p>
          <a:p>
            <a:pPr marL="285750" indent="-285750"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endParaRPr lang="it-IT" sz="2000" b="1" dirty="0"/>
          </a:p>
          <a:p>
            <a:pPr marL="285750" indent="-285750"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it-IT" sz="2000" b="1" dirty="0"/>
              <a:t>QUAX competitive in the panorama</a:t>
            </a:r>
            <a:r>
              <a:rPr lang="it-IT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7904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26B6C-B75F-4AF7-B7E0-0C6DC708C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EF45A2BB-6ABB-DA14-33CC-9E60D61D1978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The QUAX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experiment</a:t>
            </a:r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is</a:t>
            </a:r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a light DM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hunt</a:t>
            </a:r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experiment</a:t>
            </a:r>
            <a:endParaRPr lang="it-IT" sz="3200" b="1">
              <a:ln w="3175">
                <a:noFill/>
                <a:prstDash val="solid"/>
              </a:ln>
              <a:solidFill>
                <a:srgbClr val="824083"/>
              </a:solidFill>
              <a:latin typeface="+mn-lt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ADEB70E0-EC0F-A302-AFE5-DE96CF719AF5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06347BD2-23B2-6D70-E061-6D0CC5BC1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953" y="3448949"/>
            <a:ext cx="3397487" cy="2385791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A0F60544-C82A-C4EF-D0EE-0EEA43EF1BC4}"/>
              </a:ext>
            </a:extLst>
          </p:cNvPr>
          <p:cNvGrpSpPr/>
          <p:nvPr/>
        </p:nvGrpSpPr>
        <p:grpSpPr>
          <a:xfrm>
            <a:off x="642099" y="3399871"/>
            <a:ext cx="2550922" cy="2182941"/>
            <a:chOff x="6169846" y="2516351"/>
            <a:chExt cx="2818045" cy="2344036"/>
          </a:xfrm>
        </p:grpSpPr>
        <p:pic>
          <p:nvPicPr>
            <p:cNvPr id="7" name="Immagine 6" descr="Immagine che contiene mappa&#10;&#10;Descrizione generata automaticamente">
              <a:extLst>
                <a:ext uri="{FF2B5EF4-FFF2-40B4-BE49-F238E27FC236}">
                  <a16:creationId xmlns:a16="http://schemas.microsoft.com/office/drawing/2014/main" id="{268ED96A-81F5-AAB7-2A81-2EED5B854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2556" y="2883876"/>
              <a:ext cx="1782100" cy="1976511"/>
            </a:xfrm>
            <a:prstGeom prst="rect">
              <a:avLst/>
            </a:prstGeom>
          </p:spPr>
        </p:pic>
        <p:pic>
          <p:nvPicPr>
            <p:cNvPr id="8" name="Elemento grafico 7" descr="Indicatore con riempimento a tinta unita">
              <a:extLst>
                <a:ext uri="{FF2B5EF4-FFF2-40B4-BE49-F238E27FC236}">
                  <a16:creationId xmlns:a16="http://schemas.microsoft.com/office/drawing/2014/main" id="{E66AB832-3C3F-1813-DB08-28369D066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37772" y="2597247"/>
              <a:ext cx="657665" cy="657665"/>
            </a:xfrm>
            <a:prstGeom prst="rect">
              <a:avLst/>
            </a:prstGeom>
          </p:spPr>
        </p:pic>
        <p:pic>
          <p:nvPicPr>
            <p:cNvPr id="9" name="Elemento grafico 8" descr="Indicatore con riempimento a tinta unita">
              <a:extLst>
                <a:ext uri="{FF2B5EF4-FFF2-40B4-BE49-F238E27FC236}">
                  <a16:creationId xmlns:a16="http://schemas.microsoft.com/office/drawing/2014/main" id="{59528D7B-AFAF-7CC0-8D52-44F8DC7B4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47968" y="3340488"/>
              <a:ext cx="657665" cy="657665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494E3057-8131-A4B9-EF34-87A4C551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8462" y="2516351"/>
              <a:ext cx="1159429" cy="819446"/>
            </a:xfrm>
            <a:prstGeom prst="rect">
              <a:avLst/>
            </a:prstGeom>
          </p:spPr>
        </p:pic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137D1341-F47E-3DB9-EF6C-509F64F75C89}"/>
                </a:ext>
              </a:extLst>
            </p:cNvPr>
            <p:cNvGrpSpPr/>
            <p:nvPr/>
          </p:nvGrpSpPr>
          <p:grpSpPr>
            <a:xfrm>
              <a:off x="6169846" y="3541541"/>
              <a:ext cx="1265419" cy="736168"/>
              <a:chOff x="3879425" y="3656200"/>
              <a:chExt cx="1678910" cy="976720"/>
            </a:xfrm>
          </p:grpSpPr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BA98E95A-A429-8DEB-6E70-394CC2600501}"/>
                  </a:ext>
                </a:extLst>
              </p:cNvPr>
              <p:cNvSpPr/>
              <p:nvPr/>
            </p:nvSpPr>
            <p:spPr>
              <a:xfrm>
                <a:off x="3879425" y="3656200"/>
                <a:ext cx="1678910" cy="976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7FB18719-1558-BADC-73E9-643CAA5553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79425" y="3692776"/>
                <a:ext cx="1678910" cy="854054"/>
              </a:xfrm>
              <a:prstGeom prst="rect">
                <a:avLst/>
              </a:prstGeom>
            </p:spPr>
          </p:pic>
        </p:grp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06E48872-560F-27D5-536C-A9D40C226E37}"/>
              </a:ext>
            </a:extLst>
          </p:cNvPr>
          <p:cNvGrpSpPr/>
          <p:nvPr/>
        </p:nvGrpSpPr>
        <p:grpSpPr>
          <a:xfrm>
            <a:off x="4205171" y="4215015"/>
            <a:ext cx="3174161" cy="1529472"/>
            <a:chOff x="5926475" y="3667309"/>
            <a:chExt cx="4993329" cy="2440392"/>
          </a:xfrm>
        </p:grpSpPr>
        <p:pic>
          <p:nvPicPr>
            <p:cNvPr id="15" name="Picture 2" descr="http://media.virbcdn.com/files/c7/43e49938af23ccea-wiggle-line.png">
              <a:extLst>
                <a:ext uri="{FF2B5EF4-FFF2-40B4-BE49-F238E27FC236}">
                  <a16:creationId xmlns:a16="http://schemas.microsoft.com/office/drawing/2014/main" id="{2496FE76-E906-4006-1269-E4752777C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r="42222" b="5459"/>
            <a:stretch>
              <a:fillRect/>
            </a:stretch>
          </p:blipFill>
          <p:spPr bwMode="auto">
            <a:xfrm rot="5400000" flipV="1">
              <a:off x="8018895" y="4884334"/>
              <a:ext cx="1160550" cy="133909"/>
            </a:xfrm>
            <a:prstGeom prst="rect">
              <a:avLst/>
            </a:prstGeom>
            <a:noFill/>
          </p:spPr>
        </p:pic>
        <p:pic>
          <p:nvPicPr>
            <p:cNvPr id="16" name="Picture 2" descr="http://media.virbcdn.com/files/c7/43e49938af23ccea-wiggle-line.png">
              <a:extLst>
                <a:ext uri="{FF2B5EF4-FFF2-40B4-BE49-F238E27FC236}">
                  <a16:creationId xmlns:a16="http://schemas.microsoft.com/office/drawing/2014/main" id="{4CBD14F3-41D1-5B58-604D-112C84E07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r="35556"/>
            <a:stretch>
              <a:fillRect/>
            </a:stretch>
          </p:blipFill>
          <p:spPr bwMode="auto">
            <a:xfrm flipV="1">
              <a:off x="8715429" y="4303434"/>
              <a:ext cx="1021619" cy="111787"/>
            </a:xfrm>
            <a:prstGeom prst="rect">
              <a:avLst/>
            </a:prstGeom>
            <a:noFill/>
          </p:spPr>
        </p:pic>
        <p:pic>
          <p:nvPicPr>
            <p:cNvPr id="17" name="Picture 6" descr="http://b68389.medialib.glogster.com/media/5a8fc46935192dbd420f1942b07feceec7c9aba45298eed86850581a78812c9e/dotted-line.png">
              <a:extLst>
                <a:ext uri="{FF2B5EF4-FFF2-40B4-BE49-F238E27FC236}">
                  <a16:creationId xmlns:a16="http://schemas.microsoft.com/office/drawing/2014/main" id="{927EB101-79FA-C86C-0388-A0C6D9D83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 l="-1694"/>
            <a:stretch>
              <a:fillRect/>
            </a:stretch>
          </p:blipFill>
          <p:spPr bwMode="auto">
            <a:xfrm>
              <a:off x="7185293" y="4121649"/>
              <a:ext cx="1747985" cy="587144"/>
            </a:xfrm>
            <a:prstGeom prst="rect">
              <a:avLst/>
            </a:prstGeom>
            <a:noFill/>
          </p:spPr>
        </p:pic>
        <p:sp>
          <p:nvSpPr>
            <p:cNvPr id="18" name="11 Elipse">
              <a:extLst>
                <a:ext uri="{FF2B5EF4-FFF2-40B4-BE49-F238E27FC236}">
                  <a16:creationId xmlns:a16="http://schemas.microsoft.com/office/drawing/2014/main" id="{20C2C7DD-2EF6-05C3-8B5A-0A943595C876}"/>
                </a:ext>
              </a:extLst>
            </p:cNvPr>
            <p:cNvSpPr/>
            <p:nvPr/>
          </p:nvSpPr>
          <p:spPr>
            <a:xfrm>
              <a:off x="8476546" y="4213444"/>
              <a:ext cx="268108" cy="2698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9" name="Picture 10" descr="https://encrypted-tbn1.gstatic.com/images?q=tbn:ANd9GcSxNNzTRIwe63MXoxuCE6xqkxOn2pBuE6UDZ6QZk8XmView1ubXHQ">
              <a:hlinkClick r:id="rId10"/>
              <a:extLst>
                <a:ext uri="{FF2B5EF4-FFF2-40B4-BE49-F238E27FC236}">
                  <a16:creationId xmlns:a16="http://schemas.microsoft.com/office/drawing/2014/main" id="{82B5EE10-887C-6DBC-62A2-D7FA52554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249174" y="5400737"/>
              <a:ext cx="706964" cy="706964"/>
            </a:xfrm>
            <a:prstGeom prst="rect">
              <a:avLst/>
            </a:prstGeom>
            <a:noFill/>
          </p:spPr>
        </p:pic>
        <p:sp>
          <p:nvSpPr>
            <p:cNvPr id="20" name="15 Rectángulo">
              <a:extLst>
                <a:ext uri="{FF2B5EF4-FFF2-40B4-BE49-F238E27FC236}">
                  <a16:creationId xmlns:a16="http://schemas.microsoft.com/office/drawing/2014/main" id="{983D0672-CE32-112B-B8A6-DBC78AA98C8A}"/>
                </a:ext>
              </a:extLst>
            </p:cNvPr>
            <p:cNvSpPr/>
            <p:nvPr/>
          </p:nvSpPr>
          <p:spPr>
            <a:xfrm flipH="1">
              <a:off x="7693687" y="3743630"/>
              <a:ext cx="36791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400" b="0" i="1">
                  <a:latin typeface="Times New Roman" pitchFamily="18" charset="0"/>
                  <a:cs typeface="Times New Roman" pitchFamily="18" charset="0"/>
                </a:rPr>
                <a:t>a</a:t>
              </a:r>
              <a:endParaRPr lang="es-ES" sz="1200" b="0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16 Rectángulo">
              <a:extLst>
                <a:ext uri="{FF2B5EF4-FFF2-40B4-BE49-F238E27FC236}">
                  <a16:creationId xmlns:a16="http://schemas.microsoft.com/office/drawing/2014/main" id="{A1B72C9E-5F8C-7E91-7540-C0177A68BF34}"/>
                </a:ext>
              </a:extLst>
            </p:cNvPr>
            <p:cNvSpPr/>
            <p:nvPr/>
          </p:nvSpPr>
          <p:spPr>
            <a:xfrm>
              <a:off x="9116847" y="3670261"/>
              <a:ext cx="27836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400" b="0">
                  <a:latin typeface="Symbol" pitchFamily="18" charset="2"/>
                  <a:cs typeface="Times New Roman" pitchFamily="18" charset="0"/>
                </a:rPr>
                <a:t>g</a:t>
              </a:r>
              <a:endParaRPr lang="es-ES" sz="1200" b="0">
                <a:latin typeface="Symbol" pitchFamily="18" charset="2"/>
                <a:cs typeface="Times New Roman" pitchFamily="18" charset="0"/>
              </a:endParaRPr>
            </a:p>
          </p:txBody>
        </p:sp>
        <p:grpSp>
          <p:nvGrpSpPr>
            <p:cNvPr id="22" name="23 Grupo">
              <a:extLst>
                <a:ext uri="{FF2B5EF4-FFF2-40B4-BE49-F238E27FC236}">
                  <a16:creationId xmlns:a16="http://schemas.microsoft.com/office/drawing/2014/main" id="{E64C18C1-DD39-844C-ACA8-AE2B19C034B3}"/>
                </a:ext>
              </a:extLst>
            </p:cNvPr>
            <p:cNvGrpSpPr/>
            <p:nvPr/>
          </p:nvGrpSpPr>
          <p:grpSpPr>
            <a:xfrm>
              <a:off x="9294791" y="3667309"/>
              <a:ext cx="1625013" cy="1783440"/>
              <a:chOff x="6631160" y="1901519"/>
              <a:chExt cx="2182213" cy="2379823"/>
            </a:xfrm>
          </p:grpSpPr>
          <p:pic>
            <p:nvPicPr>
              <p:cNvPr id="26" name="Picture 14" descr="Camera icon">
                <a:hlinkClick r:id="rId12"/>
                <a:extLst>
                  <a:ext uri="{FF2B5EF4-FFF2-40B4-BE49-F238E27FC236}">
                    <a16:creationId xmlns:a16="http://schemas.microsoft.com/office/drawing/2014/main" id="{95238AA5-9D71-EB6A-9790-0D6EE88581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 rot="5075305">
                <a:off x="7086902" y="1901520"/>
                <a:ext cx="1668999" cy="1668998"/>
              </a:xfrm>
              <a:prstGeom prst="rect">
                <a:avLst/>
              </a:prstGeom>
              <a:noFill/>
            </p:spPr>
          </p:pic>
          <p:sp>
            <p:nvSpPr>
              <p:cNvPr id="27" name="20 Rectángulo">
                <a:extLst>
                  <a:ext uri="{FF2B5EF4-FFF2-40B4-BE49-F238E27FC236}">
                    <a16:creationId xmlns:a16="http://schemas.microsoft.com/office/drawing/2014/main" id="{C67228BE-1503-F812-9493-5FCF1058F968}"/>
                  </a:ext>
                </a:extLst>
              </p:cNvPr>
              <p:cNvSpPr/>
              <p:nvPr/>
            </p:nvSpPr>
            <p:spPr>
              <a:xfrm>
                <a:off x="6631160" y="3501018"/>
                <a:ext cx="2182213" cy="780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600" b="0" err="1">
                    <a:latin typeface="Arial Rounded MT Bold" pitchFamily="34" charset="0"/>
                  </a:rPr>
                  <a:t>Photon</a:t>
                </a:r>
                <a:r>
                  <a:rPr lang="es-ES" sz="1600" b="0">
                    <a:latin typeface="Arial Rounded MT Bold" pitchFamily="34" charset="0"/>
                  </a:rPr>
                  <a:t> detector</a:t>
                </a:r>
                <a:endParaRPr lang="es-ES" sz="1600"/>
              </a:p>
            </p:txBody>
          </p:sp>
        </p:grpSp>
        <p:pic>
          <p:nvPicPr>
            <p:cNvPr id="23" name="Picture 4" descr="银河图标">
              <a:hlinkClick r:id="rId14"/>
              <a:extLst>
                <a:ext uri="{FF2B5EF4-FFF2-40B4-BE49-F238E27FC236}">
                  <a16:creationId xmlns:a16="http://schemas.microsoft.com/office/drawing/2014/main" id="{484E2F54-9275-88D1-7412-D2D551F25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112490" y="3703822"/>
              <a:ext cx="1355260" cy="1355261"/>
            </a:xfrm>
            <a:prstGeom prst="rect">
              <a:avLst/>
            </a:prstGeom>
            <a:noFill/>
          </p:spPr>
        </p:pic>
        <p:sp>
          <p:nvSpPr>
            <p:cNvPr id="24" name="19 Rectángulo">
              <a:extLst>
                <a:ext uri="{FF2B5EF4-FFF2-40B4-BE49-F238E27FC236}">
                  <a16:creationId xmlns:a16="http://schemas.microsoft.com/office/drawing/2014/main" id="{927F110A-E11F-5C9B-6A51-1973F2672A95}"/>
                </a:ext>
              </a:extLst>
            </p:cNvPr>
            <p:cNvSpPr/>
            <p:nvPr/>
          </p:nvSpPr>
          <p:spPr>
            <a:xfrm>
              <a:off x="5926475" y="4832902"/>
              <a:ext cx="16995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0" err="1">
                  <a:latin typeface="Arial Rounded MT Bold" pitchFamily="34" charset="0"/>
                </a:rPr>
                <a:t>Axions</a:t>
              </a:r>
              <a:r>
                <a:rPr lang="es-ES" sz="1600" b="0">
                  <a:latin typeface="Arial Rounded MT Bold" pitchFamily="34" charset="0"/>
                </a:rPr>
                <a:t> </a:t>
              </a:r>
              <a:r>
                <a:rPr lang="es-ES" sz="1600" b="0" err="1">
                  <a:latin typeface="Arial Rounded MT Bold" pitchFamily="34" charset="0"/>
                </a:rPr>
                <a:t>from</a:t>
              </a:r>
              <a:r>
                <a:rPr lang="es-ES" sz="1600" b="0">
                  <a:latin typeface="Arial Rounded MT Bold" pitchFamily="34" charset="0"/>
                </a:rPr>
                <a:t> DM halo</a:t>
              </a:r>
              <a:endParaRPr lang="es-E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08E303A6-1F9D-F79B-6414-A62138C4EC6C}"/>
                    </a:ext>
                  </a:extLst>
                </p:cNvPr>
                <p:cNvSpPr txBox="1"/>
                <p:nvPr/>
              </p:nvSpPr>
              <p:spPr>
                <a:xfrm>
                  <a:off x="8682300" y="4969990"/>
                  <a:ext cx="222624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it-IT"/>
                </a:p>
              </p:txBody>
            </p:sp>
          </mc:Choice>
          <mc:Fallback xmlns="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08E303A6-1F9D-F79B-6414-A62138C4EC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2300" y="4969990"/>
                  <a:ext cx="222624" cy="310598"/>
                </a:xfrm>
                <a:prstGeom prst="rect">
                  <a:avLst/>
                </a:prstGeom>
                <a:blipFill>
                  <a:blip r:embed="rId16"/>
                  <a:stretch>
                    <a:fillRect l="-46154" r="-53846" b="-68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81F6892-0BA8-6F06-B459-8950584C9385}"/>
              </a:ext>
            </a:extLst>
          </p:cNvPr>
          <p:cNvSpPr txBox="1"/>
          <p:nvPr/>
        </p:nvSpPr>
        <p:spPr>
          <a:xfrm>
            <a:off x="125796" y="5012861"/>
            <a:ext cx="1591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LNF (Frascati)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29EE046-D49B-2FEE-7FEC-7047DE58B1D4}"/>
              </a:ext>
            </a:extLst>
          </p:cNvPr>
          <p:cNvSpPr txBox="1"/>
          <p:nvPr/>
        </p:nvSpPr>
        <p:spPr>
          <a:xfrm>
            <a:off x="2143494" y="2920066"/>
            <a:ext cx="1613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LNL (Legnaro)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C94B75CC-5644-E027-1342-759BA284CA39}"/>
                  </a:ext>
                </a:extLst>
              </p:cNvPr>
              <p:cNvSpPr txBox="1"/>
              <p:nvPr/>
            </p:nvSpPr>
            <p:spPr>
              <a:xfrm>
                <a:off x="4192259" y="1671175"/>
                <a:ext cx="4669227" cy="11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1600" b="1" err="1"/>
                  <a:t>Classical</a:t>
                </a:r>
                <a:r>
                  <a:rPr lang="it-IT" sz="1600" b="1"/>
                  <a:t> </a:t>
                </a:r>
                <a:r>
                  <a:rPr lang="it-IT" sz="1600" b="1" err="1"/>
                  <a:t>haloscope</a:t>
                </a:r>
                <a:r>
                  <a:rPr lang="it-IT" sz="1600" b="1"/>
                  <a:t> (just like ADMX, HAYSTAC </a:t>
                </a:r>
                <a:r>
                  <a:rPr lang="it-IT" sz="1600" b="1" err="1"/>
                  <a:t>etc</a:t>
                </a:r>
                <a:r>
                  <a:rPr lang="it-IT" sz="1600" b="1"/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1600" b="1" err="1"/>
                  <a:t>Searching</a:t>
                </a:r>
                <a:r>
                  <a:rPr lang="it-IT" sz="1600" b="1"/>
                  <a:t> for QCD </a:t>
                </a:r>
                <a:r>
                  <a:rPr lang="it-IT" sz="1600" b="1" err="1"/>
                  <a:t>axions</a:t>
                </a:r>
                <a:endParaRPr lang="it-IT" sz="1600" b="1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1600" b="1" err="1"/>
                  <a:t>Between</a:t>
                </a:r>
                <a:r>
                  <a:rPr lang="it-IT" sz="1600" b="1"/>
                  <a:t> 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it-IT" sz="1600" b="1"/>
                  <a:t> GHz</a:t>
                </a: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C94B75CC-5644-E027-1342-759BA284C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259" y="1671175"/>
                <a:ext cx="4669227" cy="1161472"/>
              </a:xfrm>
              <a:prstGeom prst="rect">
                <a:avLst/>
              </a:prstGeom>
              <a:blipFill>
                <a:blip r:embed="rId17"/>
                <a:stretch>
                  <a:fillRect l="-815" b="-53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0382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88EBD4-94DB-4FDB-5514-71750B25C364}"/>
              </a:ext>
            </a:extLst>
          </p:cNvPr>
          <p:cNvSpPr txBox="1"/>
          <p:nvPr/>
        </p:nvSpPr>
        <p:spPr>
          <a:xfrm>
            <a:off x="5540188" y="3112994"/>
            <a:ext cx="859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485417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CFA96DC5-D825-EBFA-64A3-34D1C13FFE2B}"/>
              </a:ext>
            </a:extLst>
          </p:cNvPr>
          <p:cNvSpPr/>
          <p:nvPr/>
        </p:nvSpPr>
        <p:spPr>
          <a:xfrm>
            <a:off x="4200727" y="2207036"/>
            <a:ext cx="5984995" cy="1226053"/>
          </a:xfrm>
          <a:prstGeom prst="roundRect">
            <a:avLst/>
          </a:prstGeom>
          <a:noFill/>
          <a:ln w="28575">
            <a:solidFill>
              <a:srgbClr val="E6E3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16A02D8-63A9-B918-F173-DD1FF4297014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Figures</a:t>
            </a:r>
            <a:r>
              <a:rPr lang="it-IT" sz="3200" b="1" dirty="0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of </a:t>
            </a:r>
            <a:r>
              <a:rPr lang="it-IT" sz="3200" b="1" dirty="0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merit</a:t>
            </a:r>
            <a:r>
              <a:rPr lang="it-IT" sz="3200" b="1" dirty="0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in a </a:t>
            </a:r>
            <a:r>
              <a:rPr lang="it-IT" sz="3200" b="1" dirty="0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haloscope</a:t>
            </a:r>
            <a:endParaRPr lang="it-IT" sz="3200" b="1" dirty="0">
              <a:ln w="3175">
                <a:noFill/>
                <a:prstDash val="solid"/>
              </a:ln>
              <a:solidFill>
                <a:srgbClr val="824083"/>
              </a:solidFill>
              <a:latin typeface="+mn-lt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B28566E7-73E0-BDC1-3F4C-CB7291667285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4BA0878-D442-0DB9-3325-AB3FC170D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83" y="2681292"/>
            <a:ext cx="2241145" cy="202018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70BA5F5-33C7-45E8-49E4-F5A50757E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347" y="2432198"/>
            <a:ext cx="3168840" cy="781456"/>
          </a:xfrm>
          <a:prstGeom prst="rect">
            <a:avLst/>
          </a:prstGeom>
        </p:spPr>
      </p:pic>
      <p:pic>
        <p:nvPicPr>
          <p:cNvPr id="7" name="Picture 31">
            <a:extLst>
              <a:ext uri="{FF2B5EF4-FFF2-40B4-BE49-F238E27FC236}">
                <a16:creationId xmlns:a16="http://schemas.microsoft.com/office/drawing/2014/main" id="{B4ED5F05-C278-7BC7-09FE-534000688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727" y="4701478"/>
            <a:ext cx="2009498" cy="809019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DA932EE6-4DD8-80C2-DFCF-F99EED385601}"/>
              </a:ext>
            </a:extLst>
          </p:cNvPr>
          <p:cNvSpPr/>
          <p:nvPr/>
        </p:nvSpPr>
        <p:spPr>
          <a:xfrm>
            <a:off x="6713847" y="2341749"/>
            <a:ext cx="753708" cy="962353"/>
          </a:xfrm>
          <a:prstGeom prst="ellipse">
            <a:avLst/>
          </a:prstGeom>
          <a:noFill/>
          <a:ln w="38100">
            <a:solidFill>
              <a:srgbClr val="8240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50FEFC8F-8D3C-D8E3-3977-6D348A40424F}"/>
              </a:ext>
            </a:extLst>
          </p:cNvPr>
          <p:cNvSpPr/>
          <p:nvPr/>
        </p:nvSpPr>
        <p:spPr>
          <a:xfrm rot="5400000">
            <a:off x="5260290" y="4840395"/>
            <a:ext cx="653754" cy="962353"/>
          </a:xfrm>
          <a:prstGeom prst="ellipse">
            <a:avLst/>
          </a:prstGeom>
          <a:noFill/>
          <a:ln w="38100">
            <a:solidFill>
              <a:srgbClr val="8240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9A0EAD5-37F2-9A91-1290-FDB6B7CB3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480" y="2599536"/>
            <a:ext cx="2493900" cy="41161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730320B-839E-92BB-7C97-6BBF05D1C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873" y="4645089"/>
            <a:ext cx="4249171" cy="89771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4915EC6-30C7-8F51-2D43-E618917F87F1}"/>
              </a:ext>
            </a:extLst>
          </p:cNvPr>
          <p:cNvSpPr txBox="1"/>
          <p:nvPr/>
        </p:nvSpPr>
        <p:spPr>
          <a:xfrm>
            <a:off x="4200727" y="1688595"/>
            <a:ext cx="3243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The </a:t>
            </a:r>
            <a:r>
              <a:rPr lang="it-IT" sz="2000" b="1" dirty="0" err="1">
                <a:solidFill>
                  <a:srgbClr val="824084"/>
                </a:solidFill>
              </a:rPr>
              <a:t>signal</a:t>
            </a:r>
            <a:r>
              <a:rPr lang="it-IT" sz="2000" b="1" dirty="0">
                <a:solidFill>
                  <a:srgbClr val="824084"/>
                </a:solidFill>
              </a:rPr>
              <a:t> power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very</a:t>
            </a:r>
            <a:r>
              <a:rPr lang="it-IT" sz="2000" dirty="0"/>
              <a:t> </a:t>
            </a:r>
            <a:r>
              <a:rPr lang="it-IT" sz="2000" dirty="0" err="1"/>
              <a:t>faint</a:t>
            </a:r>
            <a:endParaRPr lang="it-IT" sz="20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A7A1E44-EA2C-1366-B0B2-20EFFD6A8A2B}"/>
              </a:ext>
            </a:extLst>
          </p:cNvPr>
          <p:cNvSpPr txBox="1"/>
          <p:nvPr/>
        </p:nvSpPr>
        <p:spPr>
          <a:xfrm>
            <a:off x="4146882" y="4063462"/>
            <a:ext cx="5773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The </a:t>
            </a:r>
            <a:r>
              <a:rPr lang="it-IT" sz="2000" b="1" dirty="0" err="1">
                <a:solidFill>
                  <a:srgbClr val="824084"/>
                </a:solidFill>
              </a:rPr>
              <a:t>scan</a:t>
            </a:r>
            <a:r>
              <a:rPr lang="it-IT" sz="2000" b="1" dirty="0">
                <a:solidFill>
                  <a:srgbClr val="824084"/>
                </a:solidFill>
              </a:rPr>
              <a:t> rate</a:t>
            </a:r>
            <a:r>
              <a:rPr lang="it-IT" sz="2000" dirty="0"/>
              <a:t> </a:t>
            </a:r>
            <a:r>
              <a:rPr lang="it-IT" sz="2000" dirty="0" err="1"/>
              <a:t>depends</a:t>
            </a:r>
            <a:r>
              <a:rPr lang="it-IT" sz="2000" dirty="0"/>
              <a:t> </a:t>
            </a:r>
            <a:r>
              <a:rPr lang="it-IT" sz="2000" dirty="0" err="1"/>
              <a:t>critically</a:t>
            </a:r>
            <a:r>
              <a:rPr lang="it-IT" sz="2000" dirty="0"/>
              <a:t> on </a:t>
            </a:r>
            <a:r>
              <a:rPr lang="it-IT" sz="2000" dirty="0" err="1"/>
              <a:t>noise</a:t>
            </a:r>
            <a:r>
              <a:rPr lang="it-IT" sz="2000" dirty="0"/>
              <a:t> temperature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CBA35EF5-A24F-718F-B309-BE53596F91FE}"/>
              </a:ext>
            </a:extLst>
          </p:cNvPr>
          <p:cNvSpPr/>
          <p:nvPr/>
        </p:nvSpPr>
        <p:spPr>
          <a:xfrm>
            <a:off x="4115386" y="4547068"/>
            <a:ext cx="2241146" cy="1226053"/>
          </a:xfrm>
          <a:prstGeom prst="roundRect">
            <a:avLst/>
          </a:prstGeom>
          <a:noFill/>
          <a:ln w="28575">
            <a:solidFill>
              <a:srgbClr val="E6E3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810126F4-FDBA-8280-78D3-8F3DDF4B8116}"/>
              </a:ext>
            </a:extLst>
          </p:cNvPr>
          <p:cNvSpPr/>
          <p:nvPr/>
        </p:nvSpPr>
        <p:spPr>
          <a:xfrm>
            <a:off x="6414937" y="4547067"/>
            <a:ext cx="4276107" cy="1226053"/>
          </a:xfrm>
          <a:prstGeom prst="roundRect">
            <a:avLst/>
          </a:prstGeom>
          <a:noFill/>
          <a:ln w="28575">
            <a:solidFill>
              <a:srgbClr val="E6E3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5229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C1687BF-F86B-F696-A60F-99D8C9D93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16481"/>
            <a:ext cx="4692874" cy="64415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577A847-42E7-219A-BCF0-3B2E39182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13" t="8482" r="22592" b="72452"/>
          <a:stretch/>
        </p:blipFill>
        <p:spPr>
          <a:xfrm>
            <a:off x="816158" y="2634913"/>
            <a:ext cx="4580187" cy="191421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39AE8F-13C4-A16C-EBD7-ACE15D611CF9}"/>
              </a:ext>
            </a:extLst>
          </p:cNvPr>
          <p:cNvSpPr txBox="1"/>
          <p:nvPr/>
        </p:nvSpPr>
        <p:spPr>
          <a:xfrm>
            <a:off x="6876894" y="2055511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D81F3A6-7BF8-5C9E-4EB9-33A6FA601DBB}"/>
              </a:ext>
            </a:extLst>
          </p:cNvPr>
          <p:cNvSpPr txBox="1"/>
          <p:nvPr/>
        </p:nvSpPr>
        <p:spPr>
          <a:xfrm>
            <a:off x="7724541" y="2055511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F299431-21EA-5090-4520-A324AD0A4D6B}"/>
              </a:ext>
            </a:extLst>
          </p:cNvPr>
          <p:cNvSpPr txBox="1"/>
          <p:nvPr/>
        </p:nvSpPr>
        <p:spPr>
          <a:xfrm>
            <a:off x="8337188" y="2041084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L3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17CF5CB-B7AB-0A19-B8B1-AF0BF5F5E57E}"/>
              </a:ext>
            </a:extLst>
          </p:cNvPr>
          <p:cNvSpPr txBox="1"/>
          <p:nvPr/>
        </p:nvSpPr>
        <p:spPr>
          <a:xfrm>
            <a:off x="9497612" y="2173248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L5</a:t>
            </a:r>
          </a:p>
        </p:txBody>
      </p:sp>
    </p:spTree>
    <p:extLst>
      <p:ext uri="{BB962C8B-B14F-4D97-AF65-F5344CB8AC3E}">
        <p14:creationId xmlns:p14="http://schemas.microsoft.com/office/powerpoint/2010/main" val="2540374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linea, Diagramma, diagramma, pendio&#10;&#10;Descrizione generata automaticamente">
            <a:extLst>
              <a:ext uri="{FF2B5EF4-FFF2-40B4-BE49-F238E27FC236}">
                <a16:creationId xmlns:a16="http://schemas.microsoft.com/office/drawing/2014/main" id="{6DC47931-FDD1-BAE9-041E-476C35BE8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042" y="1792339"/>
            <a:ext cx="4878710" cy="327332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BC1B7FD-822F-FAC4-11C4-E2E6FA936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54" t="10763" r="9173" b="5772"/>
          <a:stretch/>
        </p:blipFill>
        <p:spPr>
          <a:xfrm>
            <a:off x="588284" y="1911927"/>
            <a:ext cx="6285701" cy="338264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16ECA96-D8BF-8E2A-41BC-0A5E194DE1FF}"/>
              </a:ext>
            </a:extLst>
          </p:cNvPr>
          <p:cNvSpPr txBox="1"/>
          <p:nvPr/>
        </p:nvSpPr>
        <p:spPr>
          <a:xfrm>
            <a:off x="2963239" y="1563432"/>
            <a:ext cx="201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calibrated</a:t>
            </a:r>
            <a:r>
              <a:rPr lang="it-IT" dirty="0"/>
              <a:t> </a:t>
            </a:r>
            <a:r>
              <a:rPr lang="it-IT" dirty="0" err="1"/>
              <a:t>scans</a:t>
            </a:r>
            <a:r>
              <a:rPr lang="it-IT" dirty="0"/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AD0FD36-078F-0425-785F-00808333B23C}"/>
              </a:ext>
            </a:extLst>
          </p:cNvPr>
          <p:cNvSpPr txBox="1"/>
          <p:nvPr/>
        </p:nvSpPr>
        <p:spPr>
          <a:xfrm>
            <a:off x="7981782" y="1849889"/>
            <a:ext cx="356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Calibration</a:t>
            </a:r>
            <a:r>
              <a:rPr lang="it-IT" sz="1600" dirty="0"/>
              <a:t> of </a:t>
            </a:r>
            <a:r>
              <a:rPr lang="it-IT" sz="1600" dirty="0" err="1"/>
              <a:t>downconversion</a:t>
            </a:r>
            <a:r>
              <a:rPr lang="it-IT" sz="1600" dirty="0"/>
              <a:t> hardware</a:t>
            </a:r>
          </a:p>
        </p:txBody>
      </p:sp>
    </p:spTree>
    <p:extLst>
      <p:ext uri="{BB962C8B-B14F-4D97-AF65-F5344CB8AC3E}">
        <p14:creationId xmlns:p14="http://schemas.microsoft.com/office/powerpoint/2010/main" val="942750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7A1A7-A125-F9C3-6031-F147B729C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F1209D0D-03B1-570C-0F49-E572833E103B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QUAX timeline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E520FDE5-7562-EEAC-2A45-1F856F3992C3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Diagramma 2">
                <a:extLst>
                  <a:ext uri="{FF2B5EF4-FFF2-40B4-BE49-F238E27FC236}">
                    <a16:creationId xmlns:a16="http://schemas.microsoft.com/office/drawing/2014/main" id="{6D56B0B1-4928-A821-9759-92255252644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93076023"/>
                  </p:ext>
                </p:extLst>
              </p:nvPr>
            </p:nvGraphicFramePr>
            <p:xfrm>
              <a:off x="1409422" y="-60163"/>
              <a:ext cx="9021915" cy="465457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3" name="Diagramma 2">
                <a:extLst>
                  <a:ext uri="{FF2B5EF4-FFF2-40B4-BE49-F238E27FC236}">
                    <a16:creationId xmlns:a16="http://schemas.microsoft.com/office/drawing/2014/main" id="{6D56B0B1-4928-A821-9759-92255252644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93076023"/>
                  </p:ext>
                </p:extLst>
              </p:nvPr>
            </p:nvGraphicFramePr>
            <p:xfrm>
              <a:off x="1409422" y="-60163"/>
              <a:ext cx="9021915" cy="465457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C3E2BAAF-66FD-6DF1-F111-27D611A14C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4244831"/>
              </p:ext>
            </p:extLst>
          </p:nvPr>
        </p:nvGraphicFramePr>
        <p:xfrm>
          <a:off x="1409422" y="1804189"/>
          <a:ext cx="9021915" cy="4704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533903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44B08-3A42-89EF-9620-E0BD2D121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F03A39C-FC9E-8531-874E-0BFF0E619CD5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Group and lab are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enlarging</a:t>
            </a:r>
            <a:endParaRPr lang="it-IT" sz="3200" b="1">
              <a:ln w="3175">
                <a:noFill/>
                <a:prstDash val="solid"/>
              </a:ln>
              <a:solidFill>
                <a:srgbClr val="824083"/>
              </a:solidFill>
              <a:latin typeface="+mn-lt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1789DF77-25A7-6FF9-BBCF-842109B1A197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vestiti, persona, uomo, calzature&#10;&#10;Descrizione generata automaticamente">
            <a:extLst>
              <a:ext uri="{FF2B5EF4-FFF2-40B4-BE49-F238E27FC236}">
                <a16:creationId xmlns:a16="http://schemas.microsoft.com/office/drawing/2014/main" id="{6A2E6A87-63EC-2927-9652-CE334AC28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27" y="1177396"/>
            <a:ext cx="7460345" cy="5595259"/>
          </a:xfrm>
          <a:prstGeom prst="rect">
            <a:avLst/>
          </a:prstGeom>
        </p:spPr>
      </p:pic>
      <p:pic>
        <p:nvPicPr>
          <p:cNvPr id="11" name="Immagine 10" descr="Immagine che contiene persona, vestiti, jeans, Viso umano&#10;&#10;Descrizione generata automaticamente">
            <a:extLst>
              <a:ext uri="{FF2B5EF4-FFF2-40B4-BE49-F238E27FC236}">
                <a16:creationId xmlns:a16="http://schemas.microsoft.com/office/drawing/2014/main" id="{60019008-AD94-DE55-3919-A56C134F9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24162">
            <a:off x="9041146" y="2083205"/>
            <a:ext cx="1259720" cy="293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13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A16A02D8-63A9-B918-F173-DD1FF4297014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Haloscope</a:t>
            </a:r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ingredients</a:t>
            </a:r>
            <a:endParaRPr lang="it-IT" sz="3200" b="1">
              <a:ln w="3175">
                <a:noFill/>
                <a:prstDash val="solid"/>
              </a:ln>
              <a:solidFill>
                <a:srgbClr val="824083"/>
              </a:solidFill>
              <a:latin typeface="+mn-lt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B28566E7-73E0-BDC1-3F4C-CB7291667285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241BB320-77B2-2347-E587-01824EEFEDFE}"/>
              </a:ext>
            </a:extLst>
          </p:cNvPr>
          <p:cNvGraphicFramePr/>
          <p:nvPr/>
        </p:nvGraphicFramePr>
        <p:xfrm>
          <a:off x="1893102" y="1560452"/>
          <a:ext cx="7852228" cy="4875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6">
            <a:extLst>
              <a:ext uri="{FF2B5EF4-FFF2-40B4-BE49-F238E27FC236}">
                <a16:creationId xmlns:a16="http://schemas.microsoft.com/office/drawing/2014/main" id="{20E5F92A-29EE-15F2-6815-5AD299B3B7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99112" y="1262741"/>
            <a:ext cx="1393775" cy="302932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7649EBC-143B-BDFE-F0C4-772BDACA3BFC}"/>
              </a:ext>
            </a:extLst>
          </p:cNvPr>
          <p:cNvSpPr txBox="1"/>
          <p:nvPr/>
        </p:nvSpPr>
        <p:spPr>
          <a:xfrm>
            <a:off x="574665" y="3537679"/>
            <a:ext cx="1075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err="1"/>
              <a:t>Ongoing</a:t>
            </a:r>
            <a:endParaRPr lang="it-IT" sz="2000" b="1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48399BA-6DED-C76E-389F-FD54CFAADE24}"/>
              </a:ext>
            </a:extLst>
          </p:cNvPr>
          <p:cNvSpPr txBox="1"/>
          <p:nvPr/>
        </p:nvSpPr>
        <p:spPr>
          <a:xfrm>
            <a:off x="9931261" y="3383791"/>
            <a:ext cx="1290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err="1"/>
              <a:t>Already</a:t>
            </a:r>
            <a:br>
              <a:rPr lang="it-IT" sz="2000" b="1"/>
            </a:br>
            <a:r>
              <a:rPr lang="it-IT" sz="2000" b="1" err="1"/>
              <a:t>purchased</a:t>
            </a:r>
            <a:endParaRPr lang="it-IT" sz="2000" b="1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0726E3-51FC-25B7-30EE-2723FBADB5E8}"/>
              </a:ext>
            </a:extLst>
          </p:cNvPr>
          <p:cNvSpPr txBox="1"/>
          <p:nvPr/>
        </p:nvSpPr>
        <p:spPr>
          <a:xfrm>
            <a:off x="8830483" y="5066715"/>
            <a:ext cx="293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err="1"/>
              <a:t>Recent</a:t>
            </a:r>
            <a:r>
              <a:rPr lang="it-IT" sz="2400" b="1"/>
              <a:t> </a:t>
            </a:r>
            <a:r>
              <a:rPr lang="it-IT" sz="2400" b="1" err="1"/>
              <a:t>Achievements</a:t>
            </a:r>
            <a:endParaRPr lang="it-IT" sz="2400" b="1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BEC28E6-03E5-C53E-AB87-B938037EC4FC}"/>
              </a:ext>
            </a:extLst>
          </p:cNvPr>
          <p:cNvSpPr txBox="1"/>
          <p:nvPr/>
        </p:nvSpPr>
        <p:spPr>
          <a:xfrm>
            <a:off x="181288" y="5066715"/>
            <a:ext cx="293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err="1"/>
              <a:t>Recent</a:t>
            </a:r>
            <a:r>
              <a:rPr lang="it-IT" sz="2400" b="1"/>
              <a:t> </a:t>
            </a:r>
            <a:r>
              <a:rPr lang="it-IT" sz="2400" b="1" err="1"/>
              <a:t>Achievements</a:t>
            </a:r>
            <a:endParaRPr lang="it-IT" sz="2400" b="1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45E7C297-A215-F112-7EBF-293EE3F50973}"/>
              </a:ext>
            </a:extLst>
          </p:cNvPr>
          <p:cNvCxnSpPr/>
          <p:nvPr/>
        </p:nvCxnSpPr>
        <p:spPr>
          <a:xfrm flipV="1">
            <a:off x="3118118" y="5066715"/>
            <a:ext cx="479521" cy="23083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1956CFA-DC4E-3D3F-DFC0-E871EF5626B5}"/>
              </a:ext>
            </a:extLst>
          </p:cNvPr>
          <p:cNvCxnSpPr>
            <a:cxnSpLocks/>
          </p:cNvCxnSpPr>
          <p:nvPr/>
        </p:nvCxnSpPr>
        <p:spPr>
          <a:xfrm>
            <a:off x="3118118" y="5297547"/>
            <a:ext cx="1975856" cy="30703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2E06910-9B87-6422-0CA4-7EEB7C16DE0C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8290199" y="4999837"/>
            <a:ext cx="540284" cy="29771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22FE3319-0C83-169E-8113-AB9F1F966F2B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655633" y="5297548"/>
            <a:ext cx="2174850" cy="30703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9FAD80DA-EBDD-762D-2B5F-9FD9926982FE}"/>
              </a:ext>
            </a:extLst>
          </p:cNvPr>
          <p:cNvCxnSpPr>
            <a:cxnSpLocks/>
          </p:cNvCxnSpPr>
          <p:nvPr/>
        </p:nvCxnSpPr>
        <p:spPr>
          <a:xfrm flipV="1">
            <a:off x="1622995" y="3429000"/>
            <a:ext cx="684776" cy="32890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D2086131-0026-6314-318D-523373781D4B}"/>
              </a:ext>
            </a:extLst>
          </p:cNvPr>
          <p:cNvCxnSpPr>
            <a:cxnSpLocks/>
          </p:cNvCxnSpPr>
          <p:nvPr/>
        </p:nvCxnSpPr>
        <p:spPr>
          <a:xfrm flipH="1" flipV="1">
            <a:off x="9383843" y="3307591"/>
            <a:ext cx="631594" cy="43014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867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6DD7A-E5AC-1D61-0E28-EDCDEBD53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E0FEE6EA-744F-02C9-C115-AE5A456E2232}"/>
              </a:ext>
            </a:extLst>
          </p:cNvPr>
          <p:cNvSpPr txBox="1">
            <a:spLocks/>
          </p:cNvSpPr>
          <p:nvPr/>
        </p:nvSpPr>
        <p:spPr>
          <a:xfrm>
            <a:off x="1103977" y="2748997"/>
            <a:ext cx="9984046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QUAX@LNF first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axion</a:t>
            </a:r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search</a:t>
            </a:r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with tuning rod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mechanism</a:t>
            </a:r>
            <a:endParaRPr lang="it-IT" sz="3200" b="1">
              <a:ln w="3175">
                <a:noFill/>
                <a:prstDash val="solid"/>
              </a:ln>
              <a:solidFill>
                <a:srgbClr val="824083"/>
              </a:solidFill>
              <a:latin typeface="+mn-lt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3E174B1C-B681-64C6-0B6B-6C82B11C271C}"/>
              </a:ext>
            </a:extLst>
          </p:cNvPr>
          <p:cNvCxnSpPr>
            <a:cxnSpLocks/>
          </p:cNvCxnSpPr>
          <p:nvPr/>
        </p:nvCxnSpPr>
        <p:spPr>
          <a:xfrm>
            <a:off x="1191064" y="3352591"/>
            <a:ext cx="9787231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566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A16A02D8-63A9-B918-F173-DD1FF4297014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Dilution</a:t>
            </a:r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refrigerator</a:t>
            </a:r>
            <a:endParaRPr lang="it-IT" sz="3200" b="1">
              <a:ln w="3175">
                <a:noFill/>
                <a:prstDash val="solid"/>
              </a:ln>
              <a:solidFill>
                <a:srgbClr val="824083"/>
              </a:solidFill>
              <a:latin typeface="+mn-lt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B28566E7-73E0-BDC1-3F4C-CB7291667285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interno, pialla/aereo, veicolo spaziale&#10;&#10;Descrizione generata automaticamente">
            <a:extLst>
              <a:ext uri="{FF2B5EF4-FFF2-40B4-BE49-F238E27FC236}">
                <a16:creationId xmlns:a16="http://schemas.microsoft.com/office/drawing/2014/main" id="{C4F17075-5E96-31FA-5ECE-1308D58A2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1632" r="6341"/>
          <a:stretch/>
        </p:blipFill>
        <p:spPr>
          <a:xfrm>
            <a:off x="1505902" y="1358544"/>
            <a:ext cx="3189924" cy="518513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484D823-FA47-9C51-370D-F59C984BD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053" y="1262741"/>
            <a:ext cx="4076344" cy="55952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DDACB79-4D97-1EDF-1C59-21E5BF1FA5E3}"/>
                  </a:ext>
                </a:extLst>
              </p:cNvPr>
              <p:cNvSpPr txBox="1"/>
              <p:nvPr/>
            </p:nvSpPr>
            <p:spPr>
              <a:xfrm>
                <a:off x="9483379" y="4032008"/>
                <a:ext cx="23881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/>
                  <a:t>Temp. of 10 </a:t>
                </a:r>
                <a:r>
                  <a:rPr lang="it-IT" sz="2000" err="1"/>
                  <a:t>mK</a:t>
                </a:r>
                <a:r>
                  <a:rPr lang="it-IT" sz="2000"/>
                  <a:t> </a:t>
                </a:r>
                <a:r>
                  <a:rPr lang="it-IT" sz="2000" err="1"/>
                  <a:t>plate</a:t>
                </a:r>
                <a:endParaRPr lang="it-IT" sz="20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𝑏𝑎𝑠𝑒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≃20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𝑚𝐾</m:t>
                      </m:r>
                    </m:oMath>
                  </m:oMathPara>
                </a14:m>
                <a:endParaRPr lang="it-IT" sz="200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DDACB79-4D97-1EDF-1C59-21E5BF1FA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3379" y="4032008"/>
                <a:ext cx="2388154" cy="707886"/>
              </a:xfrm>
              <a:prstGeom prst="rect">
                <a:avLst/>
              </a:prstGeom>
              <a:blipFill>
                <a:blip r:embed="rId4"/>
                <a:stretch>
                  <a:fillRect l="-2646" t="-5263" r="-1587" b="-87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5C547251-1073-9182-8050-EFE4E430D6A3}"/>
              </a:ext>
            </a:extLst>
          </p:cNvPr>
          <p:cNvSpPr txBox="1"/>
          <p:nvPr/>
        </p:nvSpPr>
        <p:spPr>
          <a:xfrm>
            <a:off x="9579431" y="1650061"/>
            <a:ext cx="2059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Leiden </a:t>
            </a:r>
            <a:r>
              <a:rPr lang="it-IT" sz="2000" err="1"/>
              <a:t>Cryogenics</a:t>
            </a:r>
            <a:endParaRPr lang="it-IT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02A44B0-BF54-D5AD-653A-97351E656608}"/>
                  </a:ext>
                </a:extLst>
              </p:cNvPr>
              <p:cNvSpPr txBox="1"/>
              <p:nvPr/>
            </p:nvSpPr>
            <p:spPr>
              <a:xfrm>
                <a:off x="9579431" y="2644838"/>
                <a:ext cx="23472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000"/>
                  <a:t>Cooling power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450 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@ 100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𝑚𝐾</m:t>
                      </m:r>
                    </m:oMath>
                  </m:oMathPara>
                </a14:m>
                <a:endParaRPr lang="it-IT" sz="200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02A44B0-BF54-D5AD-653A-97351E656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9431" y="2644838"/>
                <a:ext cx="2347246" cy="707886"/>
              </a:xfrm>
              <a:prstGeom prst="rect">
                <a:avLst/>
              </a:prstGeom>
              <a:blipFill>
                <a:blip r:embed="rId5"/>
                <a:stretch>
                  <a:fillRect t="-5357" b="-107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D1F1745-D6BC-1D57-16ED-2F65C9471505}"/>
                  </a:ext>
                </a:extLst>
              </p:cNvPr>
              <p:cNvSpPr txBox="1"/>
              <p:nvPr/>
            </p:nvSpPr>
            <p:spPr>
              <a:xfrm>
                <a:off x="9579431" y="5419178"/>
                <a:ext cx="219605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/>
                  <a:t>Cavity temperature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𝑐𝑎𝑣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≃30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𝑚𝐾</m:t>
                      </m:r>
                    </m:oMath>
                  </m:oMathPara>
                </a14:m>
                <a:endParaRPr lang="it-IT" sz="200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D1F1745-D6BC-1D57-16ED-2F65C9471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9431" y="5419178"/>
                <a:ext cx="2196050" cy="707886"/>
              </a:xfrm>
              <a:prstGeom prst="rect">
                <a:avLst/>
              </a:prstGeom>
              <a:blipFill>
                <a:blip r:embed="rId6"/>
                <a:stretch>
                  <a:fillRect l="-2874" t="-5263" r="-1724" b="-105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031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96708-A50A-6807-F894-6B62FE5D1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8119B1E-243E-614A-D9E4-172465AE3FC5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9 T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magnet</a:t>
            </a:r>
            <a:endParaRPr lang="it-IT" sz="3200" b="1">
              <a:ln w="3175">
                <a:noFill/>
                <a:prstDash val="solid"/>
              </a:ln>
              <a:solidFill>
                <a:srgbClr val="824083"/>
              </a:solidFill>
              <a:latin typeface="+mn-lt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AFFF9BB6-CA2D-3CA0-9BD2-AE9344F4C9D5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3">
            <a:extLst>
              <a:ext uri="{FF2B5EF4-FFF2-40B4-BE49-F238E27FC236}">
                <a16:creationId xmlns:a16="http://schemas.microsoft.com/office/drawing/2014/main" id="{F6254EB4-3AE9-555F-7A4D-9026C9DFD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0" t="11340" r="9988" b="6250"/>
          <a:stretch/>
        </p:blipFill>
        <p:spPr>
          <a:xfrm>
            <a:off x="1052300" y="2094457"/>
            <a:ext cx="4385331" cy="324872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E17A1C-4FEC-8A82-6B35-68F01CC22B6C}"/>
              </a:ext>
            </a:extLst>
          </p:cNvPr>
          <p:cNvSpPr txBox="1"/>
          <p:nvPr/>
        </p:nvSpPr>
        <p:spPr>
          <a:xfrm>
            <a:off x="6754371" y="2094457"/>
            <a:ext cx="2320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err="1"/>
              <a:t>Anchored</a:t>
            </a:r>
            <a:r>
              <a:rPr lang="it-IT" b="1"/>
              <a:t> to 4 K stage</a:t>
            </a:r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F6365AE-CD54-2E6E-7A8D-2D478CFDE0EA}"/>
              </a:ext>
            </a:extLst>
          </p:cNvPr>
          <p:cNvSpPr txBox="1"/>
          <p:nvPr/>
        </p:nvSpPr>
        <p:spPr>
          <a:xfrm>
            <a:off x="6595872" y="3094423"/>
            <a:ext cx="5772592" cy="212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err="1"/>
              <a:t>Reached</a:t>
            </a:r>
            <a:r>
              <a:rPr lang="it-IT" b="1"/>
              <a:t> 9 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err="1"/>
              <a:t>Took</a:t>
            </a:r>
            <a:r>
              <a:rPr lang="it-IT" b="1"/>
              <a:t> data </a:t>
            </a:r>
            <a:r>
              <a:rPr lang="it-IT" b="1" err="1"/>
              <a:t>at</a:t>
            </a:r>
            <a:r>
              <a:rPr lang="it-IT" b="1"/>
              <a:t> one </a:t>
            </a:r>
            <a:r>
              <a:rPr lang="it-IT" b="1" err="1"/>
              <a:t>freq</a:t>
            </a:r>
            <a:r>
              <a:rPr lang="it-IT" b="1"/>
              <a:t> with 9 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err="1"/>
              <a:t>Quench</a:t>
            </a:r>
            <a:endParaRPr lang="it-IT" b="1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err="1"/>
              <a:t>Ramp</a:t>
            </a:r>
            <a:r>
              <a:rPr lang="it-IT" b="1"/>
              <a:t> to 8 T  ok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err="1"/>
              <a:t>Took</a:t>
            </a:r>
            <a:r>
              <a:rPr lang="it-IT" b="1"/>
              <a:t> data with 8 T </a:t>
            </a:r>
            <a:r>
              <a:rPr lang="it-IT" b="1" err="1"/>
              <a:t>stably</a:t>
            </a:r>
            <a:r>
              <a:rPr lang="it-IT" b="1"/>
              <a:t> for 2 weeks</a:t>
            </a:r>
          </a:p>
        </p:txBody>
      </p:sp>
    </p:spTree>
    <p:extLst>
      <p:ext uri="{BB962C8B-B14F-4D97-AF65-F5344CB8AC3E}">
        <p14:creationId xmlns:p14="http://schemas.microsoft.com/office/powerpoint/2010/main" val="1324698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6EF-13CB-DC23-7BB8-6AA600CA1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EE429BE2-5AA8-FDC3-E752-B03755A0C0EE}"/>
              </a:ext>
            </a:extLst>
          </p:cNvPr>
          <p:cNvSpPr txBox="1">
            <a:spLocks/>
          </p:cNvSpPr>
          <p:nvPr/>
        </p:nvSpPr>
        <p:spPr>
          <a:xfrm>
            <a:off x="303721" y="481285"/>
            <a:ext cx="9580507" cy="781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Microwave</a:t>
            </a:r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</a:t>
            </a:r>
            <a:r>
              <a:rPr lang="it-IT" sz="3200" b="1" err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cavity</a:t>
            </a:r>
            <a:r>
              <a:rPr lang="it-IT" sz="3200" b="1">
                <a:ln w="3175">
                  <a:noFill/>
                  <a:prstDash val="solid"/>
                </a:ln>
                <a:solidFill>
                  <a:srgbClr val="824083"/>
                </a:solidFill>
                <a:latin typeface="+mn-lt"/>
              </a:rPr>
              <a:t> + tuning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E133460E-1484-2AFB-856D-3E2C0C1AA06E}"/>
              </a:ext>
            </a:extLst>
          </p:cNvPr>
          <p:cNvCxnSpPr>
            <a:cxnSpLocks/>
          </p:cNvCxnSpPr>
          <p:nvPr/>
        </p:nvCxnSpPr>
        <p:spPr>
          <a:xfrm>
            <a:off x="390808" y="1084879"/>
            <a:ext cx="9188623" cy="0"/>
          </a:xfrm>
          <a:prstGeom prst="line">
            <a:avLst/>
          </a:prstGeom>
          <a:ln w="28575">
            <a:solidFill>
              <a:srgbClr val="974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metallo, cerniera&#10;&#10;Descrizione generata automaticamente">
            <a:extLst>
              <a:ext uri="{FF2B5EF4-FFF2-40B4-BE49-F238E27FC236}">
                <a16:creationId xmlns:a16="http://schemas.microsoft.com/office/drawing/2014/main" id="{3C5573FA-97F2-8BA1-99B7-7B51B41A3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08" y="1779089"/>
            <a:ext cx="4876800" cy="25146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379A532-3AB1-FDF5-477E-C68EBC9C9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169" y="1440067"/>
            <a:ext cx="3343555" cy="2853948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22D6AF69-272E-BEAD-7434-9A911E842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34"/>
          <a:stretch/>
        </p:blipFill>
        <p:spPr>
          <a:xfrm>
            <a:off x="5267608" y="1440067"/>
            <a:ext cx="2543034" cy="285362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4FF80D-4447-EEA1-5A57-0131B117E576}"/>
              </a:ext>
            </a:extLst>
          </p:cNvPr>
          <p:cNvSpPr txBox="1"/>
          <p:nvPr/>
        </p:nvSpPr>
        <p:spPr>
          <a:xfrm>
            <a:off x="1280646" y="4769999"/>
            <a:ext cx="4081091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/>
              <a:t>OFHC Copper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/>
              <a:t>Radius = 13.5 mm,  </a:t>
            </a:r>
            <a:r>
              <a:rPr lang="it-IT" b="1" err="1"/>
              <a:t>height</a:t>
            </a:r>
            <a:r>
              <a:rPr lang="it-IT" b="1"/>
              <a:t> = 246 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/>
              <a:t>TM010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7BC70E2-BD4F-C16F-0CE1-CC8B8E812338}"/>
                  </a:ext>
                </a:extLst>
              </p:cNvPr>
              <p:cNvSpPr txBox="1"/>
              <p:nvPr/>
            </p:nvSpPr>
            <p:spPr>
              <a:xfrm>
                <a:off x="6096000" y="4958416"/>
                <a:ext cx="4412876" cy="879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b="1" dirty="0"/>
                  <a:t>Starting frequency (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b="1" dirty="0"/>
                  <a:t>): 8.83 GHz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b="1" dirty="0"/>
                  <a:t>Tuning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𝟑𝟎𝟎</m:t>
                    </m:r>
                  </m:oMath>
                </a14:m>
                <a:r>
                  <a:rPr lang="it-IT" b="1" dirty="0"/>
                  <a:t> MHz with </a:t>
                </a:r>
                <a14:m>
                  <m:oMath xmlns:m="http://schemas.openxmlformats.org/officeDocument/2006/math">
                    <m:r>
                      <a:rPr lang="it-IT" b="1" i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𝟖𝟎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7BC70E2-BD4F-C16F-0CE1-CC8B8E812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958416"/>
                <a:ext cx="4412876" cy="879664"/>
              </a:xfrm>
              <a:prstGeom prst="rect">
                <a:avLst/>
              </a:prstGeom>
              <a:blipFill>
                <a:blip r:embed="rId5"/>
                <a:stretch>
                  <a:fillRect l="-862" b="-1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F4F845-23C8-2750-A42D-172A1DAB788C}"/>
              </a:ext>
            </a:extLst>
          </p:cNvPr>
          <p:cNvSpPr txBox="1"/>
          <p:nvPr/>
        </p:nvSpPr>
        <p:spPr>
          <a:xfrm>
            <a:off x="6993554" y="753129"/>
            <a:ext cx="2617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chemeClr val="bg2">
                    <a:lumMod val="50000"/>
                  </a:schemeClr>
                </a:solidFill>
              </a:rPr>
              <a:t>HFSS </a:t>
            </a:r>
            <a:r>
              <a:rPr lang="it-IT" sz="1400" err="1">
                <a:solidFill>
                  <a:schemeClr val="bg2">
                    <a:lumMod val="50000"/>
                  </a:schemeClr>
                </a:solidFill>
              </a:rPr>
              <a:t>simulations</a:t>
            </a:r>
            <a:r>
              <a:rPr lang="it-IT" sz="1400">
                <a:solidFill>
                  <a:schemeClr val="bg2">
                    <a:lumMod val="50000"/>
                  </a:schemeClr>
                </a:solidFill>
              </a:rPr>
              <a:t> by Simone Tocci</a:t>
            </a:r>
          </a:p>
        </p:txBody>
      </p:sp>
    </p:spTree>
    <p:extLst>
      <p:ext uri="{BB962C8B-B14F-4D97-AF65-F5344CB8AC3E}">
        <p14:creationId xmlns:p14="http://schemas.microsoft.com/office/powerpoint/2010/main" val="31924075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5496</TotalTime>
  <Words>748</Words>
  <Application>Microsoft Macintosh PowerPoint</Application>
  <PresentationFormat>Widescreen</PresentationFormat>
  <Paragraphs>177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Cambria Math</vt:lpstr>
      <vt:lpstr>Symbol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</dc:title>
  <dc:creator>Alessio Rettaroli</dc:creator>
  <cp:lastModifiedBy>Alessio Rettaroli</cp:lastModifiedBy>
  <cp:revision>90</cp:revision>
  <dcterms:created xsi:type="dcterms:W3CDTF">2024-01-15T16:08:44Z</dcterms:created>
  <dcterms:modified xsi:type="dcterms:W3CDTF">2024-01-31T10:35:51Z</dcterms:modified>
</cp:coreProperties>
</file>