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7" r:id="rId2"/>
    <p:sldId id="268" r:id="rId3"/>
    <p:sldId id="256" r:id="rId4"/>
    <p:sldId id="270" r:id="rId5"/>
    <p:sldId id="272" r:id="rId6"/>
    <p:sldId id="271" r:id="rId7"/>
    <p:sldId id="274" r:id="rId8"/>
    <p:sldId id="275" r:id="rId9"/>
    <p:sldId id="276" r:id="rId10"/>
    <p:sldId id="27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Kellermeier" initials="MK" lastIdx="1" clrIdx="0">
    <p:extLst>
      <p:ext uri="{19B8F6BF-5375-455C-9EA6-DF929625EA0E}">
        <p15:presenceInfo xmlns:p15="http://schemas.microsoft.com/office/powerpoint/2012/main" userId="Max Kellerme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D50"/>
    <a:srgbClr val="FF685C"/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04" autoAdjust="0"/>
    <p:restoredTop sz="96327" autoAdjust="0"/>
  </p:normalViewPr>
  <p:slideViewPr>
    <p:cSldViewPr showGuides="1">
      <p:cViewPr>
        <p:scale>
          <a:sx n="135" d="100"/>
          <a:sy n="135" d="100"/>
        </p:scale>
        <p:origin x="856" y="80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30.10.23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30.10.23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5f5fd3d1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05f5fd3d1a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de"/>
              <a:t>RL overview at ARES EA, RL loop @ ARES EA, optimisation problem formulation, transformation to RL problem, action, observation ,description of the problem in general (maybe 2 slides)</a:t>
            </a:r>
            <a:endParaRPr/>
          </a:p>
        </p:txBody>
      </p:sp>
      <p:sp>
        <p:nvSpPr>
          <p:cNvPr id="119" name="Google Shape;119;g105f5fd3d1a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s">
  <p:cSld name="1_Title and 2 Conte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07988" y="349612"/>
            <a:ext cx="11376024" cy="45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07989" y="1406428"/>
            <a:ext cx="5616575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835111" y="6580800"/>
            <a:ext cx="9948800" cy="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407988" y="817501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marL="1828754" lvl="2" indent="-42332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3"/>
          </p:nvPr>
        </p:nvSpPr>
        <p:spPr>
          <a:xfrm>
            <a:off x="6167439" y="1406428"/>
            <a:ext cx="5616573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507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30.10.2023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43 /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Max Kellermeier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E9C7-C270-8CC5-CE43-03C4CB20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Issues with S-Band structures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B82B8-773A-3E9D-CFE9-50E9C166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D54A6-EC22-9C47-3E9C-C961F5E00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707363A-101C-BAEF-3927-D3433E7E9F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213543"/>
            <a:ext cx="4569634" cy="423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553B1C9-21BB-E710-6B72-E7D53744E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586953"/>
            <a:ext cx="3846860" cy="292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3D2587-5290-21A7-AD9A-C4C8C19D4894}"/>
              </a:ext>
            </a:extLst>
          </p:cNvPr>
          <p:cNvSpPr txBox="1">
            <a:spLocks/>
          </p:cNvSpPr>
          <p:nvPr/>
        </p:nvSpPr>
        <p:spPr>
          <a:xfrm>
            <a:off x="407988" y="1406427"/>
            <a:ext cx="6480100" cy="1792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Thu: After 1st ZZ both TWSs cou</a:t>
            </a:r>
            <a:r>
              <a:rPr lang="en-GB" dirty="0" err="1"/>
              <a:t>ldn</a:t>
            </a:r>
            <a:r>
              <a:rPr lang="en-GB" dirty="0"/>
              <a:t>’</a:t>
            </a:r>
            <a:r>
              <a:rPr lang="en-DE" dirty="0"/>
              <a:t>t be set back to TRIGGER with known fault state </a:t>
            </a:r>
            <a:r>
              <a:rPr lang="en-DE" dirty="0">
                <a:sym typeface="Wingdings" pitchFamily="2" charset="2"/>
              </a:rPr>
              <a:t> after repeated filament mode it worked again</a:t>
            </a:r>
            <a:endParaRPr lang="en-DE" dirty="0"/>
          </a:p>
          <a:p>
            <a:r>
              <a:rPr lang="en-DE" dirty="0"/>
              <a:t>Thu: After 2nd ZZ warning on Gun modulator about low water flow rate</a:t>
            </a:r>
          </a:p>
          <a:p>
            <a:r>
              <a:rPr lang="en-DE" dirty="0"/>
              <a:t>Fri: TWS2 fault state again </a:t>
            </a:r>
            <a:r>
              <a:rPr lang="en-DE" dirty="0">
                <a:sym typeface="Wingdings" pitchFamily="2" charset="2"/>
              </a:rPr>
              <a:t> MIN contacted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0CD7D-12CB-5FB0-9A30-986C5CBCE19F}"/>
              </a:ext>
            </a:extLst>
          </p:cNvPr>
          <p:cNvSpPr txBox="1"/>
          <p:nvPr/>
        </p:nvSpPr>
        <p:spPr>
          <a:xfrm>
            <a:off x="7227664" y="5462015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(O</a:t>
            </a:r>
            <a:r>
              <a:rPr lang="en-DE" sz="1200" i="1" dirty="0"/>
              <a:t>ld panel screenshot from two month ago)</a:t>
            </a:r>
          </a:p>
        </p:txBody>
      </p:sp>
    </p:spTree>
    <p:extLst>
      <p:ext uri="{BB962C8B-B14F-4D97-AF65-F5344CB8AC3E}">
        <p14:creationId xmlns:p14="http://schemas.microsoft.com/office/powerpoint/2010/main" val="87472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and Plan for the Week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44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52950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Crew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30.10.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31.10.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-- (public holiday)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01.11.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Willi,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02.11.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Frank, Hannes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03.11.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Frank, Willi, Thomas (?)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A0BA4D-5269-56F5-1E3D-897D1A1C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406427"/>
            <a:ext cx="5904036" cy="3462733"/>
          </a:xfrm>
        </p:spPr>
        <p:txBody>
          <a:bodyPr/>
          <a:lstStyle/>
          <a:p>
            <a:r>
              <a:rPr lang="en-GB" dirty="0"/>
              <a:t>Mon: Tunnel to be closed in the afternoon for </a:t>
            </a:r>
            <a:r>
              <a:rPr lang="en-GB" dirty="0" err="1"/>
              <a:t>PolariX</a:t>
            </a:r>
            <a:r>
              <a:rPr lang="en-GB" dirty="0"/>
              <a:t> conditioning over the public holiday</a:t>
            </a:r>
          </a:p>
          <a:p>
            <a:r>
              <a:rPr lang="en-GB" dirty="0"/>
              <a:t>Wed to Fri: UKE beam time</a:t>
            </a:r>
            <a:endParaRPr lang="en-DE" dirty="0"/>
          </a:p>
          <a:p>
            <a:r>
              <a:rPr lang="en-DE" dirty="0"/>
              <a:t>PolariX Conditioning (off-beam)</a:t>
            </a:r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week 43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166387"/>
              </p:ext>
            </p:extLst>
          </p:nvPr>
        </p:nvGraphicFramePr>
        <p:xfrm>
          <a:off x="624632" y="697036"/>
          <a:ext cx="11159380" cy="575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Mon. 23</a:t>
                      </a:r>
                      <a:r>
                        <a:rPr lang="en-US" sz="1400" b="1" baseline="30000" dirty="0"/>
                        <a:t>rd</a:t>
                      </a:r>
                      <a:r>
                        <a:rPr lang="en-US" sz="1400" b="1" dirty="0"/>
                        <a:t> 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Tue. 24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Oct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Wed. 25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Thu. 26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Fri. 27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288183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Tunnel open for maintenance:</a:t>
                      </a:r>
                    </a:p>
                    <a:p>
                      <a:pPr marL="449263" lvl="1" indent="-171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Experimental setup by D3</a:t>
                      </a:r>
                    </a:p>
                    <a:p>
                      <a:pPr marL="449263" lvl="1" indent="-171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Grounding net installation by Wille</a:t>
                      </a:r>
                    </a:p>
                    <a:p>
                      <a:pPr marL="449263" lvl="1" indent="-171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ZM working on TDS mover system (controls)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Beam size on FL screen established for D3 tests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Vert. and Hor. Scans on </a:t>
                      </a:r>
                      <a:r>
                        <a:rPr lang="en-US" sz="1100" dirty="0" err="1"/>
                        <a:t>NitroFlash</a:t>
                      </a:r>
                      <a:r>
                        <a:rPr lang="en-US" sz="1100" dirty="0"/>
                        <a:t> detector </a:t>
                      </a:r>
                      <a:r>
                        <a:rPr lang="en-US" sz="1100" dirty="0">
                          <a:sym typeface="Wingdings" pitchFamily="2" charset="2"/>
                        </a:rPr>
                        <a:t> center defined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ym typeface="Wingdings" pitchFamily="2" charset="2"/>
                        </a:rPr>
                        <a:t>Fine 2D scan set up for overnight run</a:t>
                      </a: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PolariX</a:t>
                      </a:r>
                      <a:r>
                        <a:rPr lang="en-US" sz="1100" dirty="0"/>
                        <a:t> conditioning (off-beam)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Intensity scans on </a:t>
                      </a:r>
                      <a:r>
                        <a:rPr lang="en-US" sz="1100" dirty="0" err="1"/>
                        <a:t>NitroFlash</a:t>
                      </a:r>
                      <a:r>
                        <a:rPr lang="en-US" sz="1100" dirty="0"/>
                        <a:t> detector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Beam size scans on </a:t>
                      </a:r>
                      <a:r>
                        <a:rPr lang="en-US" sz="1100" dirty="0" err="1"/>
                        <a:t>NitroFlash</a:t>
                      </a:r>
                      <a:r>
                        <a:rPr lang="en-US" sz="1100" dirty="0"/>
                        <a:t> detector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Pulse shot measurements with dosimetry films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TLD sample holder installed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2D scan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Machine state recovery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2D scan repeated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143831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Overnight: Valves closed due to vacuum event in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PolariX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Tektronix scope 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TWSs modulators in fault state again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Water flow rate warning on Gun modulator (Power supply)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Overnight: Valves closed due to vacuum event in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</a:rPr>
                        <a:t>PolariX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Power glitch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DIO.1 couldn’t be restarted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BC dipole turned 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97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Scan tool tool take way longer than expected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PolariX</a:t>
                      </a:r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conditioning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PolariX</a:t>
                      </a:r>
                      <a:r>
                        <a:rPr lang="en-US" sz="11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conditioning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dirty="0" err="1">
                          <a:solidFill>
                            <a:schemeClr val="tx1"/>
                          </a:solidFill>
                        </a:rPr>
                        <a:t>PolariX</a:t>
                      </a:r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 conditioning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SzPts val="2300"/>
            </a:pPr>
            <a:r>
              <a:rPr lang="de" sz="2933"/>
              <a:t>D3@ARES 23.10. - 27.10.2023 NitroFlash Measurements</a:t>
            </a:r>
            <a:endParaRPr sz="2933"/>
          </a:p>
          <a:p>
            <a:pPr>
              <a:buSzPts val="2300"/>
            </a:pPr>
            <a:endParaRPr sz="2933"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de" sz="1733"/>
              <a:t>Detector response measurements and dosimetry film irradiation</a:t>
            </a:r>
            <a:endParaRPr sz="1733"/>
          </a:p>
        </p:txBody>
      </p:sp>
      <p:sp>
        <p:nvSpPr>
          <p:cNvPr id="123" name="Google Shape;123;p20"/>
          <p:cNvSpPr txBox="1"/>
          <p:nvPr/>
        </p:nvSpPr>
        <p:spPr>
          <a:xfrm>
            <a:off x="408000" y="1266733"/>
            <a:ext cx="10429200" cy="5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" sz="1733" dirty="0">
                <a:solidFill>
                  <a:schemeClr val="dk1"/>
                </a:solidFill>
              </a:rPr>
              <a:t>Goals:</a:t>
            </a:r>
            <a:endParaRPr sz="1733" dirty="0">
              <a:solidFill>
                <a:schemeClr val="dk1"/>
              </a:solidFill>
            </a:endParaRPr>
          </a:p>
          <a:p>
            <a:pPr marL="599985" indent="-187727">
              <a:lnSpc>
                <a:spcPct val="110000"/>
              </a:lnSpc>
              <a:spcBef>
                <a:spcPts val="667"/>
              </a:spcBef>
              <a:buClr>
                <a:schemeClr val="dk1"/>
              </a:buClr>
              <a:buSzPts val="800"/>
              <a:buChar char="●"/>
            </a:pPr>
            <a:r>
              <a:rPr lang="de" sz="1600" dirty="0" err="1">
                <a:solidFill>
                  <a:schemeClr val="dk1"/>
                </a:solidFill>
              </a:rPr>
              <a:t>Measure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the</a:t>
            </a:r>
            <a:r>
              <a:rPr lang="de" sz="1600" dirty="0">
                <a:solidFill>
                  <a:schemeClr val="dk1"/>
                </a:solidFill>
              </a:rPr>
              <a:t> NitroFlash0 </a:t>
            </a:r>
            <a:r>
              <a:rPr lang="de" sz="1600" dirty="0" err="1">
                <a:solidFill>
                  <a:schemeClr val="dk1"/>
                </a:solidFill>
              </a:rPr>
              <a:t>detector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response</a:t>
            </a:r>
            <a:r>
              <a:rPr lang="de" sz="1600" dirty="0">
                <a:solidFill>
                  <a:schemeClr val="dk1"/>
                </a:solidFill>
              </a:rPr>
              <a:t> at different </a:t>
            </a:r>
            <a:r>
              <a:rPr lang="de" sz="1600" dirty="0" err="1">
                <a:solidFill>
                  <a:schemeClr val="dk1"/>
                </a:solidFill>
              </a:rPr>
              <a:t>positions</a:t>
            </a:r>
            <a:r>
              <a:rPr lang="de" sz="1600" dirty="0">
                <a:solidFill>
                  <a:schemeClr val="dk1"/>
                </a:solidFill>
              </a:rPr>
              <a:t> and beam </a:t>
            </a:r>
            <a:r>
              <a:rPr lang="de" sz="1600" dirty="0" err="1">
                <a:solidFill>
                  <a:schemeClr val="dk1"/>
                </a:solidFill>
              </a:rPr>
              <a:t>intensities</a:t>
            </a:r>
            <a:endParaRPr sz="1600" dirty="0">
              <a:solidFill>
                <a:schemeClr val="dk1"/>
              </a:solidFill>
            </a:endParaRPr>
          </a:p>
          <a:p>
            <a:pPr marL="599985" indent="-187727">
              <a:lnSpc>
                <a:spcPct val="110000"/>
              </a:lnSpc>
              <a:buClr>
                <a:schemeClr val="dk1"/>
              </a:buClr>
              <a:buSzPts val="800"/>
              <a:buChar char="●"/>
            </a:pPr>
            <a:r>
              <a:rPr lang="de" sz="1600" dirty="0" err="1">
                <a:solidFill>
                  <a:schemeClr val="dk1"/>
                </a:solidFill>
              </a:rPr>
              <a:t>Irradiate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dosimetry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films</a:t>
            </a:r>
            <a:r>
              <a:rPr lang="de" sz="1600" dirty="0">
                <a:solidFill>
                  <a:schemeClr val="dk1"/>
                </a:solidFill>
              </a:rPr>
              <a:t> and TLDs </a:t>
            </a:r>
            <a:r>
              <a:rPr lang="de" sz="1600" dirty="0" err="1">
                <a:solidFill>
                  <a:schemeClr val="dk1"/>
                </a:solidFill>
              </a:rPr>
              <a:t>for</a:t>
            </a:r>
            <a:r>
              <a:rPr lang="de" sz="1600" dirty="0">
                <a:solidFill>
                  <a:schemeClr val="dk1"/>
                </a:solidFill>
              </a:rPr>
              <a:t> dose </a:t>
            </a:r>
            <a:r>
              <a:rPr lang="de" sz="1600" dirty="0" err="1">
                <a:solidFill>
                  <a:schemeClr val="dk1"/>
                </a:solidFill>
              </a:rPr>
              <a:t>references</a:t>
            </a:r>
            <a:endParaRPr sz="1600" dirty="0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spcBef>
                <a:spcPts val="667"/>
              </a:spcBef>
            </a:pPr>
            <a:r>
              <a:rPr lang="de" sz="1600" dirty="0">
                <a:solidFill>
                  <a:schemeClr val="dk1"/>
                </a:solidFill>
              </a:rPr>
              <a:t>Most </a:t>
            </a:r>
            <a:r>
              <a:rPr lang="de" sz="1600" dirty="0" err="1">
                <a:solidFill>
                  <a:schemeClr val="dk1"/>
                </a:solidFill>
              </a:rPr>
              <a:t>of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the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measurements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were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performed</a:t>
            </a:r>
            <a:r>
              <a:rPr lang="de" sz="1600" dirty="0">
                <a:solidFill>
                  <a:schemeClr val="dk1"/>
                </a:solidFill>
              </a:rPr>
              <a:t>. </a:t>
            </a:r>
            <a:r>
              <a:rPr lang="de" sz="1600" dirty="0" err="1">
                <a:solidFill>
                  <a:schemeClr val="dk1"/>
                </a:solidFill>
              </a:rPr>
              <a:t>Accelerator</a:t>
            </a:r>
            <a:r>
              <a:rPr lang="de" sz="1600" dirty="0">
                <a:solidFill>
                  <a:schemeClr val="dk1"/>
                </a:solidFill>
              </a:rPr>
              <a:t> and </a:t>
            </a:r>
            <a:r>
              <a:rPr lang="de" sz="1600" dirty="0" err="1">
                <a:solidFill>
                  <a:schemeClr val="dk1"/>
                </a:solidFill>
              </a:rPr>
              <a:t>data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acquisition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worked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most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of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the</a:t>
            </a:r>
            <a:r>
              <a:rPr lang="de" sz="1600" dirty="0">
                <a:solidFill>
                  <a:schemeClr val="dk1"/>
                </a:solidFill>
              </a:rPr>
              <a:t> time. </a:t>
            </a:r>
            <a:br>
              <a:rPr lang="de" sz="1600" dirty="0">
                <a:solidFill>
                  <a:schemeClr val="dk1"/>
                </a:solidFill>
              </a:rPr>
            </a:br>
            <a:r>
              <a:rPr lang="de" sz="1600" dirty="0">
                <a:solidFill>
                  <a:schemeClr val="dk1"/>
                </a:solidFill>
              </a:rPr>
              <a:t>In </a:t>
            </a:r>
            <a:r>
              <a:rPr lang="de" sz="1600" dirty="0" err="1">
                <a:solidFill>
                  <a:schemeClr val="dk1"/>
                </a:solidFill>
              </a:rPr>
              <a:t>some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cases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measurements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had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to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be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repeated</a:t>
            </a:r>
            <a:r>
              <a:rPr lang="de" sz="1600" dirty="0">
                <a:solidFill>
                  <a:schemeClr val="dk1"/>
                </a:solidFill>
              </a:rPr>
              <a:t> due </a:t>
            </a:r>
            <a:r>
              <a:rPr lang="de" sz="1600" dirty="0" err="1">
                <a:solidFill>
                  <a:schemeClr val="dk1"/>
                </a:solidFill>
              </a:rPr>
              <a:t>to</a:t>
            </a:r>
            <a:r>
              <a:rPr lang="de" sz="1600" dirty="0">
                <a:solidFill>
                  <a:schemeClr val="dk1"/>
                </a:solidFill>
              </a:rPr>
              <a:t> minor </a:t>
            </a:r>
            <a:r>
              <a:rPr lang="de" sz="1600" dirty="0" err="1">
                <a:solidFill>
                  <a:schemeClr val="dk1"/>
                </a:solidFill>
              </a:rPr>
              <a:t>issues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during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the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runs</a:t>
            </a:r>
            <a:r>
              <a:rPr lang="de" sz="1600" dirty="0">
                <a:solidFill>
                  <a:schemeClr val="dk1"/>
                </a:solidFill>
              </a:rPr>
              <a:t>. </a:t>
            </a:r>
            <a:br>
              <a:rPr lang="de" sz="1600" dirty="0">
                <a:solidFill>
                  <a:schemeClr val="dk1"/>
                </a:solidFill>
              </a:rPr>
            </a:br>
            <a:r>
              <a:rPr lang="de" sz="1600" dirty="0">
                <a:solidFill>
                  <a:schemeClr val="dk1"/>
                </a:solidFill>
              </a:rPr>
              <a:t>TLDs </a:t>
            </a:r>
            <a:r>
              <a:rPr lang="de" sz="1600" dirty="0" err="1">
                <a:solidFill>
                  <a:schemeClr val="dk1"/>
                </a:solidFill>
              </a:rPr>
              <a:t>were</a:t>
            </a:r>
            <a:r>
              <a:rPr lang="de" sz="1600" dirty="0">
                <a:solidFill>
                  <a:schemeClr val="dk1"/>
                </a:solidFill>
              </a:rPr>
              <a:t> not </a:t>
            </a:r>
            <a:r>
              <a:rPr lang="de" sz="1600" dirty="0" err="1">
                <a:solidFill>
                  <a:schemeClr val="dk1"/>
                </a:solidFill>
              </a:rPr>
              <a:t>irradiated</a:t>
            </a:r>
            <a:r>
              <a:rPr lang="de" sz="1600" dirty="0">
                <a:solidFill>
                  <a:schemeClr val="dk1"/>
                </a:solidFill>
              </a:rPr>
              <a:t> due </a:t>
            </a:r>
            <a:r>
              <a:rPr lang="de" sz="1600" dirty="0" err="1">
                <a:solidFill>
                  <a:schemeClr val="dk1"/>
                </a:solidFill>
              </a:rPr>
              <a:t>to</a:t>
            </a:r>
            <a:r>
              <a:rPr lang="de" sz="1600" dirty="0">
                <a:solidFill>
                  <a:schemeClr val="dk1"/>
                </a:solidFill>
              </a:rPr>
              <a:t> </a:t>
            </a:r>
            <a:r>
              <a:rPr lang="de" sz="1600" dirty="0" err="1">
                <a:solidFill>
                  <a:schemeClr val="dk1"/>
                </a:solidFill>
              </a:rPr>
              <a:t>the</a:t>
            </a:r>
            <a:r>
              <a:rPr lang="de" sz="1600" dirty="0">
                <a:solidFill>
                  <a:schemeClr val="dk1"/>
                </a:solidFill>
              </a:rPr>
              <a:t> lack </a:t>
            </a:r>
            <a:r>
              <a:rPr lang="de" sz="1600" dirty="0" err="1">
                <a:solidFill>
                  <a:schemeClr val="dk1"/>
                </a:solidFill>
              </a:rPr>
              <a:t>of</a:t>
            </a:r>
            <a:r>
              <a:rPr lang="de" sz="1600" dirty="0">
                <a:solidFill>
                  <a:schemeClr val="dk1"/>
                </a:solidFill>
              </a:rPr>
              <a:t> time. </a:t>
            </a:r>
            <a:endParaRPr sz="1600" dirty="0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spcBef>
                <a:spcPts val="667"/>
              </a:spcBef>
              <a:buClr>
                <a:schemeClr val="dk1"/>
              </a:buClr>
              <a:buSzPts val="1100"/>
            </a:pPr>
            <a:endParaRPr sz="1733" b="1" dirty="0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spcBef>
                <a:spcPts val="667"/>
              </a:spcBef>
              <a:buClr>
                <a:schemeClr val="dk1"/>
              </a:buClr>
              <a:buSzPts val="1100"/>
            </a:pPr>
            <a:endParaRPr sz="1733" b="1" dirty="0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spcBef>
                <a:spcPts val="667"/>
              </a:spcBef>
              <a:buClr>
                <a:schemeClr val="dk1"/>
              </a:buClr>
              <a:buSzPts val="1100"/>
            </a:pPr>
            <a:endParaRPr sz="1733" b="1" dirty="0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spcBef>
                <a:spcPts val="667"/>
              </a:spcBef>
              <a:buClr>
                <a:schemeClr val="dk1"/>
              </a:buClr>
              <a:buSzPts val="1100"/>
            </a:pPr>
            <a:endParaRPr sz="1733" b="1" dirty="0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spcBef>
                <a:spcPts val="667"/>
              </a:spcBef>
              <a:buClr>
                <a:schemeClr val="dk1"/>
              </a:buClr>
              <a:buSzPts val="1100"/>
            </a:pPr>
            <a:endParaRPr sz="1733" b="1" dirty="0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spcBef>
                <a:spcPts val="667"/>
              </a:spcBef>
              <a:buClr>
                <a:schemeClr val="dk1"/>
              </a:buClr>
              <a:buSzPts val="1100"/>
            </a:pPr>
            <a:endParaRPr sz="1733" b="1" dirty="0">
              <a:solidFill>
                <a:schemeClr val="dk1"/>
              </a:solidFill>
            </a:endParaRPr>
          </a:p>
          <a:p>
            <a:pPr marL="1219170">
              <a:lnSpc>
                <a:spcPct val="110000"/>
              </a:lnSpc>
              <a:spcBef>
                <a:spcPts val="667"/>
              </a:spcBef>
            </a:pPr>
            <a:endParaRPr sz="1733" dirty="0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spcBef>
                <a:spcPts val="667"/>
              </a:spcBef>
              <a:buClr>
                <a:schemeClr val="dk1"/>
              </a:buClr>
              <a:buSzPts val="1100"/>
            </a:pPr>
            <a:r>
              <a:rPr lang="de" sz="1733" b="1" dirty="0">
                <a:solidFill>
                  <a:schemeClr val="dk1"/>
                </a:solidFill>
              </a:rPr>
              <a:t>  </a:t>
            </a:r>
            <a:endParaRPr sz="1733" b="1" dirty="0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buClr>
                <a:schemeClr val="dk1"/>
              </a:buClr>
              <a:buSzPts val="1100"/>
            </a:pPr>
            <a:endParaRPr sz="1733" b="1" dirty="0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buClr>
                <a:schemeClr val="dk1"/>
              </a:buClr>
              <a:buSzPts val="1100"/>
            </a:pPr>
            <a:endParaRPr sz="1733" b="1" dirty="0"/>
          </a:p>
          <a:p>
            <a:pPr>
              <a:lnSpc>
                <a:spcPct val="110000"/>
              </a:lnSpc>
              <a:spcBef>
                <a:spcPts val="1333"/>
              </a:spcBef>
            </a:pPr>
            <a:endParaRPr sz="1733" b="1" dirty="0"/>
          </a:p>
          <a:p>
            <a:pPr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</a:pPr>
            <a:br>
              <a:rPr lang="de" sz="1733" b="1" dirty="0"/>
            </a:br>
            <a:endParaRPr sz="1733" dirty="0"/>
          </a:p>
        </p:txBody>
      </p:sp>
      <p:sp>
        <p:nvSpPr>
          <p:cNvPr id="124" name="Google Shape;124;p20"/>
          <p:cNvSpPr/>
          <p:nvPr/>
        </p:nvSpPr>
        <p:spPr>
          <a:xfrm>
            <a:off x="8112349" y="901492"/>
            <a:ext cx="33364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125;p20"/>
          <p:cNvSpPr/>
          <p:nvPr/>
        </p:nvSpPr>
        <p:spPr>
          <a:xfrm>
            <a:off x="7718716" y="3777951"/>
            <a:ext cx="33364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59902"/>
          <a:stretch/>
        </p:blipFill>
        <p:spPr>
          <a:xfrm>
            <a:off x="3371167" y="3225833"/>
            <a:ext cx="1973064" cy="276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4">
            <a:alphaModFix/>
          </a:blip>
          <a:srcRect l="39893" t="6767" r="9190" b="11399"/>
          <a:stretch/>
        </p:blipFill>
        <p:spPr>
          <a:xfrm>
            <a:off x="5460597" y="3308217"/>
            <a:ext cx="1142099" cy="260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5">
            <a:alphaModFix/>
          </a:blip>
          <a:srcRect l="11283" t="14861" r="37541" b="32195"/>
          <a:stretch/>
        </p:blipFill>
        <p:spPr>
          <a:xfrm>
            <a:off x="6917933" y="3225834"/>
            <a:ext cx="1973064" cy="153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 rotWithShape="1">
          <a:blip r:embed="rId6">
            <a:alphaModFix/>
          </a:blip>
          <a:srcRect l="21906" t="3761" r="25152" b="52136"/>
          <a:stretch/>
        </p:blipFill>
        <p:spPr>
          <a:xfrm>
            <a:off x="9050301" y="2901867"/>
            <a:ext cx="2482033" cy="202218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1797463" y="5434767"/>
            <a:ext cx="1797600" cy="86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e" sz="1333"/>
              <a:t>X-Y Scans with detector response measurements.</a:t>
            </a:r>
            <a:endParaRPr sz="1333"/>
          </a:p>
        </p:txBody>
      </p:sp>
      <p:sp>
        <p:nvSpPr>
          <p:cNvPr id="131" name="Google Shape;131;p20"/>
          <p:cNvSpPr txBox="1"/>
          <p:nvPr/>
        </p:nvSpPr>
        <p:spPr>
          <a:xfrm>
            <a:off x="3269567" y="5809733"/>
            <a:ext cx="2482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e" sz="1333"/>
              <a:t>Setup with irradiated films.</a:t>
            </a:r>
            <a:endParaRPr sz="1333"/>
          </a:p>
        </p:txBody>
      </p:sp>
      <p:sp>
        <p:nvSpPr>
          <p:cNvPr id="132" name="Google Shape;132;p20"/>
          <p:cNvSpPr txBox="1"/>
          <p:nvPr/>
        </p:nvSpPr>
        <p:spPr>
          <a:xfrm>
            <a:off x="5485467" y="5911333"/>
            <a:ext cx="2482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e" sz="1333"/>
              <a:t>Scanned film.</a:t>
            </a:r>
            <a:endParaRPr sz="1333"/>
          </a:p>
        </p:txBody>
      </p:sp>
      <p:sp>
        <p:nvSpPr>
          <p:cNvPr id="133" name="Google Shape;133;p20"/>
          <p:cNvSpPr txBox="1"/>
          <p:nvPr/>
        </p:nvSpPr>
        <p:spPr>
          <a:xfrm>
            <a:off x="6771633" y="4651233"/>
            <a:ext cx="2482000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e" sz="1333"/>
              <a:t>Setup for film and TLD irradiation.</a:t>
            </a:r>
            <a:endParaRPr sz="1333"/>
          </a:p>
        </p:txBody>
      </p:sp>
      <p:sp>
        <p:nvSpPr>
          <p:cNvPr id="134" name="Google Shape;134;p20"/>
          <p:cNvSpPr txBox="1"/>
          <p:nvPr/>
        </p:nvSpPr>
        <p:spPr>
          <a:xfrm>
            <a:off x="9422567" y="4962751"/>
            <a:ext cx="2482000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e" sz="1333"/>
              <a:t>2D Scan for position determination.</a:t>
            </a:r>
            <a:endParaRPr sz="1333"/>
          </a:p>
        </p:txBody>
      </p:sp>
      <p:sp>
        <p:nvSpPr>
          <p:cNvPr id="135" name="Google Shape;135;p20"/>
          <p:cNvSpPr txBox="1"/>
          <p:nvPr/>
        </p:nvSpPr>
        <p:spPr>
          <a:xfrm>
            <a:off x="8108700" y="5619567"/>
            <a:ext cx="2849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e" sz="1600"/>
              <a:t>Now: Data analysis…</a:t>
            </a:r>
            <a:endParaRPr sz="1600"/>
          </a:p>
        </p:txBody>
      </p:sp>
      <p:sp>
        <p:nvSpPr>
          <p:cNvPr id="136" name="Google Shape;136;p20"/>
          <p:cNvSpPr txBox="1"/>
          <p:nvPr/>
        </p:nvSpPr>
        <p:spPr>
          <a:xfrm>
            <a:off x="6917933" y="5993734"/>
            <a:ext cx="7004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e" sz="1600"/>
              <a:t>Thanks to the ARES OP Team!</a:t>
            </a:r>
            <a:endParaRPr sz="1600"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426468"/>
            <a:ext cx="2312064" cy="173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146163" y="4962767"/>
            <a:ext cx="17976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e" sz="1333"/>
              <a:t>Response signal.</a:t>
            </a:r>
            <a:endParaRPr sz="1333"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8">
            <a:alphaModFix/>
          </a:blip>
          <a:srcRect l="34591" t="3438" r="31643" b="39917"/>
          <a:stretch/>
        </p:blipFill>
        <p:spPr>
          <a:xfrm>
            <a:off x="2131218" y="3225833"/>
            <a:ext cx="1347767" cy="2211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1930-9A98-5072-752F-AF7747F6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Alignment Scan on NitroFlash Detector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A80AD-9912-5415-3927-62E0E52F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63F4F-4F95-15FA-7D16-5AE4F065E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Tuesday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F7E5BB-C814-5517-F451-EAFC09118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" b="52446"/>
          <a:stretch/>
        </p:blipFill>
        <p:spPr bwMode="auto">
          <a:xfrm>
            <a:off x="4917146" y="1369950"/>
            <a:ext cx="4563230" cy="19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2FAE27-4009-024E-D102-5BD903891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51050"/>
          <a:stretch/>
        </p:blipFill>
        <p:spPr bwMode="auto">
          <a:xfrm>
            <a:off x="4916525" y="3789040"/>
            <a:ext cx="4525159" cy="20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27AC-CDBC-3013-2871-5D8BCDDB6852}"/>
              </a:ext>
            </a:extLst>
          </p:cNvPr>
          <p:cNvSpPr txBox="1">
            <a:spLocks/>
          </p:cNvSpPr>
          <p:nvPr/>
        </p:nvSpPr>
        <p:spPr>
          <a:xfrm>
            <a:off x="407987" y="1406427"/>
            <a:ext cx="4187190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One of the UKE WP loaded with 74 MV/m gun gradient, 3 pC</a:t>
            </a:r>
          </a:p>
          <a:p>
            <a:r>
              <a:rPr lang="en-DE" dirty="0"/>
              <a:t>last DL quads tuned for beam size</a:t>
            </a:r>
          </a:p>
          <a:p>
            <a:r>
              <a:rPr lang="en-DE" dirty="0"/>
              <a:t>Alignment scans using </a:t>
            </a:r>
            <a:r>
              <a:rPr lang="en-DE" i="1" dirty="0"/>
              <a:t>Hockey Stick </a:t>
            </a:r>
            <a:r>
              <a:rPr lang="en-DE" dirty="0"/>
              <a:t>BLM </a:t>
            </a:r>
            <a:r>
              <a:rPr lang="en-DE" dirty="0">
                <a:sym typeface="Wingdings" pitchFamily="2" charset="2"/>
              </a:rPr>
              <a:t> (97.4, 220) defined as center</a:t>
            </a:r>
            <a:endParaRPr lang="en-DE" dirty="0"/>
          </a:p>
          <a:p>
            <a:r>
              <a:rPr lang="en-DE" dirty="0"/>
              <a:t>Overnight 2D scan failed: Tektronix scope stopped working around 8 p.m.</a:t>
            </a:r>
            <a:br>
              <a:rPr lang="en-DE" dirty="0"/>
            </a:br>
            <a:r>
              <a:rPr lang="en-DE" dirty="0">
                <a:sym typeface="Wingdings" pitchFamily="2" charset="2"/>
              </a:rPr>
              <a:t> ZZ to restart</a:t>
            </a:r>
            <a:br>
              <a:rPr lang="en-DE" dirty="0">
                <a:sym typeface="Wingdings" pitchFamily="2" charset="2"/>
              </a:rPr>
            </a:br>
            <a:r>
              <a:rPr lang="en-DE" dirty="0">
                <a:sym typeface="Wingdings" pitchFamily="2" charset="2"/>
              </a:rPr>
              <a:t> overnight scan repeated from Wed to Thu </a:t>
            </a:r>
          </a:p>
          <a:p>
            <a:r>
              <a:rPr lang="en-DE" dirty="0">
                <a:sym typeface="Wingdings" pitchFamily="2" charset="2"/>
              </a:rPr>
              <a:t>Wed morning: Valves closed around Polarix, but scan already finished</a:t>
            </a:r>
            <a:endParaRPr lang="en-DE" dirty="0"/>
          </a:p>
          <a:p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E4777-C1D5-223A-1226-BCC377EAAE79}"/>
              </a:ext>
            </a:extLst>
          </p:cNvPr>
          <p:cNvSpPr txBox="1"/>
          <p:nvPr/>
        </p:nvSpPr>
        <p:spPr>
          <a:xfrm>
            <a:off x="5663952" y="3838331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H</a:t>
            </a:r>
            <a:r>
              <a:rPr lang="en-DE" sz="1050" dirty="0"/>
              <a:t>older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1BB87-5BEE-02C4-9AD4-E4E2F48364E7}"/>
              </a:ext>
            </a:extLst>
          </p:cNvPr>
          <p:cNvSpPr txBox="1"/>
          <p:nvPr/>
        </p:nvSpPr>
        <p:spPr>
          <a:xfrm>
            <a:off x="6096000" y="5042433"/>
            <a:ext cx="11015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photomultiplier</a:t>
            </a:r>
            <a:r>
              <a:rPr lang="en-DE" sz="105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001F7-14BD-AE12-A61A-FA98AE156685}"/>
              </a:ext>
            </a:extLst>
          </p:cNvPr>
          <p:cNvSpPr txBox="1"/>
          <p:nvPr/>
        </p:nvSpPr>
        <p:spPr>
          <a:xfrm>
            <a:off x="7104112" y="5046423"/>
            <a:ext cx="7857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scintillator</a:t>
            </a:r>
            <a:endParaRPr lang="en-DE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6C65D-1F26-DEEB-125E-8663BB237EDC}"/>
              </a:ext>
            </a:extLst>
          </p:cNvPr>
          <p:cNvSpPr txBox="1"/>
          <p:nvPr/>
        </p:nvSpPr>
        <p:spPr>
          <a:xfrm>
            <a:off x="8717662" y="5080325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cap</a:t>
            </a:r>
            <a:endParaRPr lang="en-DE" sz="105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7C3FF50-3BF3-0A61-5E1F-FF7B4B606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4" t="3800" r="36639" b="52100"/>
          <a:stretch/>
        </p:blipFill>
        <p:spPr bwMode="auto">
          <a:xfrm>
            <a:off x="9840416" y="980728"/>
            <a:ext cx="194421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5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377C-477A-1175-12FB-93940784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Intensity scans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8E3E-DA7A-5358-40AC-EB56F77A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6192069" cy="5010249"/>
          </a:xfrm>
        </p:spPr>
        <p:txBody>
          <a:bodyPr/>
          <a:lstStyle/>
          <a:p>
            <a:r>
              <a:rPr lang="en-DE" dirty="0"/>
              <a:t>2D scans at different Pharos settings (25%, 15%, 45%)</a:t>
            </a:r>
          </a:p>
          <a:p>
            <a:pPr lvl="1"/>
            <a:r>
              <a:rPr lang="en-DE" dirty="0"/>
              <a:t>laser attenuator:  1800 to 7500 (roughly linear regime)</a:t>
            </a:r>
          </a:p>
          <a:p>
            <a:pPr lvl="1"/>
            <a:r>
              <a:rPr lang="en-DE" dirty="0"/>
              <a:t>FL y stage: 210mm to 280mm</a:t>
            </a:r>
          </a:p>
          <a:p>
            <a:pPr lvl="1"/>
            <a:r>
              <a:rPr lang="en-DE" dirty="0"/>
              <a:t>Beam size checked before each scan at low and high charge</a:t>
            </a:r>
          </a:p>
          <a:p>
            <a:r>
              <a:rPr lang="en-DE" dirty="0"/>
              <a:t>Mid charge range: 0.98 pC to 8.8 pC</a:t>
            </a:r>
          </a:p>
          <a:p>
            <a:r>
              <a:rPr lang="en-DE" dirty="0"/>
              <a:t>Low charge range: 0.18 pC to 1.6 pC</a:t>
            </a:r>
          </a:p>
          <a:p>
            <a:r>
              <a:rPr lang="en-DE" dirty="0"/>
              <a:t>High charge range: 5.7 pC to 27.5 pC</a:t>
            </a:r>
          </a:p>
          <a:p>
            <a:pPr lvl="1"/>
            <a:r>
              <a:rPr lang="en-GB" dirty="0"/>
              <a:t>M</a:t>
            </a:r>
            <a:r>
              <a:rPr lang="en-DE" dirty="0"/>
              <a:t>ight have had beam clipping, but not critical (final measurement at T-ICT)</a:t>
            </a:r>
          </a:p>
          <a:p>
            <a:endParaRPr lang="en-DE" dirty="0"/>
          </a:p>
          <a:p>
            <a:pPr marL="0" indent="0">
              <a:buNone/>
            </a:pPr>
            <a:r>
              <a:rPr lang="en-DE" dirty="0"/>
              <a:t>Overnight: repeated 2D scan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BD541-1090-0099-D4FA-9F892100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A8CDE-84C1-72E9-7C18-FEC0449D7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Wednesday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0E6352-44A1-924A-8906-E0A4121D1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b="51668"/>
          <a:stretch/>
        </p:blipFill>
        <p:spPr bwMode="auto">
          <a:xfrm>
            <a:off x="6600056" y="1196752"/>
            <a:ext cx="5333207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1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D3BF-4FAD-5E58-21F8-E93D029E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Beam size scans and new holder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1D71-94CF-C7B1-99A9-89609618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5039941" cy="5010249"/>
          </a:xfrm>
        </p:spPr>
        <p:txBody>
          <a:bodyPr/>
          <a:lstStyle/>
          <a:p>
            <a:r>
              <a:rPr lang="en-DE" dirty="0"/>
              <a:t>Changed beam size by moving along z </a:t>
            </a:r>
            <a:r>
              <a:rPr lang="en-DE" dirty="0">
                <a:sym typeface="Wingdings" pitchFamily="2" charset="2"/>
              </a:rPr>
              <a:t> scattering from TI vacuum window more severe (to be repeated with adjusting quads)</a:t>
            </a:r>
          </a:p>
          <a:p>
            <a:pPr lvl="1"/>
            <a:r>
              <a:rPr lang="en-DE" dirty="0">
                <a:sym typeface="Wingdings" pitchFamily="2" charset="2"/>
              </a:rPr>
              <a:t>Detector Data aqusition for 1min</a:t>
            </a:r>
          </a:p>
          <a:p>
            <a:endParaRPr lang="en-DE" dirty="0">
              <a:sym typeface="Wingdings" pitchFamily="2" charset="2"/>
            </a:endParaRPr>
          </a:p>
          <a:p>
            <a:endParaRPr lang="en-DE" dirty="0">
              <a:sym typeface="Wingdings" pitchFamily="2" charset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90023-C041-F5BE-9D1D-C9E292F4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11561-EFFF-3159-0C16-2A01B7AB7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Thursday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226981-A294-4061-96F8-76F4CD853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016332"/>
              </p:ext>
            </p:extLst>
          </p:nvPr>
        </p:nvGraphicFramePr>
        <p:xfrm>
          <a:off x="442162" y="3550222"/>
          <a:ext cx="4680325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103203304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151577893"/>
                    </a:ext>
                  </a:extLst>
                </a:gridCol>
                <a:gridCol w="1872013">
                  <a:extLst>
                    <a:ext uri="{9D8B030D-6E8A-4147-A177-3AD203B41FA5}">
                      <a16:colId xmlns:a16="http://schemas.microsoft.com/office/drawing/2014/main" val="2108593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DE" dirty="0"/>
                        <a:t>z /mm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σ</a:t>
                      </a:r>
                      <a:r>
                        <a:rPr lang="en-DE" baseline="-25000" dirty="0"/>
                        <a:t>x</a:t>
                      </a:r>
                      <a:r>
                        <a:rPr lang="en-DE" dirty="0"/>
                        <a:t> </a:t>
                      </a:r>
                      <a:r>
                        <a:rPr lang="en-DE" sz="1200" dirty="0"/>
                        <a:t>(gaussian fit) </a:t>
                      </a:r>
                      <a:r>
                        <a:rPr lang="en-DE" dirty="0"/>
                        <a:t>/mm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DE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en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(gaussian fit) </a:t>
                      </a:r>
                      <a:r>
                        <a:rPr lang="en-DE" dirty="0"/>
                        <a:t>/mm</a:t>
                      </a:r>
                      <a:endParaRPr kumimoji="0" lang="en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76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/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0.58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6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0.72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9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89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7454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6EF8E2-3D01-C349-A19D-F858132E8036}"/>
              </a:ext>
            </a:extLst>
          </p:cNvPr>
          <p:cNvSpPr txBox="1"/>
          <p:nvPr/>
        </p:nvSpPr>
        <p:spPr>
          <a:xfrm>
            <a:off x="407987" y="5614097"/>
            <a:ext cx="437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(Z</a:t>
            </a:r>
            <a:r>
              <a:rPr lang="en-DE" sz="1600" dirty="0"/>
              <a:t>-pos. for screen, detector is always +87mm)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EDFD2F-75C6-BD7C-5F22-CA340B16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13" y="2450051"/>
            <a:ext cx="6411999" cy="36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62ADF4-2A85-59C5-8DD7-FDD48C713772}"/>
              </a:ext>
            </a:extLst>
          </p:cNvPr>
          <p:cNvSpPr txBox="1">
            <a:spLocks/>
          </p:cNvSpPr>
          <p:nvPr/>
        </p:nvSpPr>
        <p:spPr>
          <a:xfrm>
            <a:off x="5482103" y="1484784"/>
            <a:ext cx="6267735" cy="4834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>
                <a:sym typeface="Wingdings" pitchFamily="2" charset="2"/>
              </a:rPr>
              <a:t>New holder installed  screen + cam moved by</a:t>
            </a:r>
          </a:p>
        </p:txBody>
      </p:sp>
    </p:spTree>
    <p:extLst>
      <p:ext uri="{BB962C8B-B14F-4D97-AF65-F5344CB8AC3E}">
        <p14:creationId xmlns:p14="http://schemas.microsoft.com/office/powerpoint/2010/main" val="206740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582-E6B3-7AC9-6BFF-63AF4DCD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Measurements with film holder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5058-E0A3-F039-FCAF-4238CC9B6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2879701" cy="5010249"/>
          </a:xfrm>
        </p:spPr>
        <p:txBody>
          <a:bodyPr/>
          <a:lstStyle/>
          <a:p>
            <a:pPr marL="0" indent="0">
              <a:buNone/>
            </a:pPr>
            <a:r>
              <a:rPr lang="en-DE" dirty="0"/>
              <a:t>Alignment scans w/out film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3B4B0-44DB-A96F-CB6A-703FB945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955C7-67DD-A6A1-E6A8-669F33373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Thursday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67FE52E-147D-31FE-ACE0-6A9647A6A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7" t="2751" r="36638" b="52100"/>
          <a:stretch/>
        </p:blipFill>
        <p:spPr bwMode="auto">
          <a:xfrm>
            <a:off x="565796" y="1858166"/>
            <a:ext cx="22322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CC9B52D-5DF5-D726-8CFB-A8E4085A1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41" y="1095778"/>
            <a:ext cx="3348732" cy="30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F20591D-DD23-42F6-8100-1EEC40D63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08" y="2987887"/>
            <a:ext cx="6032784" cy="339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D0ADAB-6432-B3F1-65AB-8A3FAB3FED77}"/>
              </a:ext>
            </a:extLst>
          </p:cNvPr>
          <p:cNvSpPr txBox="1">
            <a:spLocks/>
          </p:cNvSpPr>
          <p:nvPr/>
        </p:nvSpPr>
        <p:spPr>
          <a:xfrm>
            <a:off x="3480360" y="1475030"/>
            <a:ext cx="5287057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Pulse shot mode: 3 pulses per spot</a:t>
            </a:r>
          </a:p>
          <a:p>
            <a:r>
              <a:rPr lang="en-DE" dirty="0"/>
              <a:t>Dark current severe </a:t>
            </a:r>
            <a:br>
              <a:rPr lang="en-DE" dirty="0"/>
            </a:br>
            <a:r>
              <a:rPr lang="en-DE" dirty="0">
                <a:sym typeface="Wingdings" pitchFamily="2" charset="2"/>
              </a:rPr>
              <a:t> Dark current spots each 1 min. (via valve)</a:t>
            </a:r>
          </a:p>
          <a:p>
            <a:r>
              <a:rPr lang="en-DE" dirty="0">
                <a:sym typeface="Wingdings" pitchFamily="2" charset="2"/>
              </a:rPr>
              <a:t>D</a:t>
            </a:r>
            <a:r>
              <a:rPr lang="en-GB" dirty="0">
                <a:sym typeface="Wingdings" pitchFamily="2" charset="2"/>
              </a:rPr>
              <a:t>o</a:t>
            </a:r>
            <a:r>
              <a:rPr lang="en-DE" dirty="0">
                <a:sym typeface="Wingdings" pitchFamily="2" charset="2"/>
              </a:rPr>
              <a:t>ne twice (3 ZZs)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D629E-A9F0-B5B4-5875-1611CD4C78B1}"/>
              </a:ext>
            </a:extLst>
          </p:cNvPr>
          <p:cNvSpPr txBox="1"/>
          <p:nvPr/>
        </p:nvSpPr>
        <p:spPr>
          <a:xfrm>
            <a:off x="9408368" y="441014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600" dirty="0">
                <a:sym typeface="Wingdings" pitchFamily="2" charset="2"/>
              </a:rPr>
              <a:t> 64 MV/m working point next time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19619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DD9D-C352-745C-514E-5FACC866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TLD holder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BCED-A8B3-E99D-F912-4E0393CC7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5543997" cy="5010249"/>
          </a:xfrm>
        </p:spPr>
        <p:txBody>
          <a:bodyPr/>
          <a:lstStyle/>
          <a:p>
            <a:r>
              <a:rPr lang="en-DE" dirty="0"/>
              <a:t>TLD holder installed</a:t>
            </a:r>
          </a:p>
          <a:p>
            <a:r>
              <a:rPr lang="en-DE" dirty="0"/>
              <a:t>1D Positions scanned to define reference points</a:t>
            </a:r>
          </a:p>
          <a:p>
            <a:r>
              <a:rPr lang="en-DE" dirty="0"/>
              <a:t>2D overnight scan (failed and repeated on friday)</a:t>
            </a:r>
          </a:p>
          <a:p>
            <a:r>
              <a:rPr lang="en-DE" dirty="0"/>
              <a:t>Left most slot (from beam perspective): alignment grid; Second slot empty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C045E-6B3E-AF04-8361-7EA4BA50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DDF74-58CE-8AD9-0C22-CBA76087B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Thursday/ Friday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C32252B-A0BF-EE29-7606-AB90506B6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1195" y="1690876"/>
            <a:ext cx="5267793" cy="39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B1E4591-CDAD-15CB-FE97-F4BAE4D21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t="6435" r="23288" b="55250"/>
          <a:stretch/>
        </p:blipFill>
        <p:spPr bwMode="auto">
          <a:xfrm>
            <a:off x="791578" y="3429000"/>
            <a:ext cx="3672408" cy="27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387DA-20B5-3E7C-DAB8-FF30099566A0}"/>
              </a:ext>
            </a:extLst>
          </p:cNvPr>
          <p:cNvSpPr txBox="1"/>
          <p:nvPr/>
        </p:nvSpPr>
        <p:spPr>
          <a:xfrm>
            <a:off x="4688324" y="5159185"/>
            <a:ext cx="2101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ym typeface="Wingdings" pitchFamily="2" charset="2"/>
              </a:rPr>
              <a:t> </a:t>
            </a:r>
            <a:r>
              <a:rPr lang="en-DE" sz="1600" dirty="0"/>
              <a:t>No TLD irradiation</a:t>
            </a:r>
          </a:p>
          <a:p>
            <a:endParaRPr lang="en-DE" sz="1600" dirty="0" err="1"/>
          </a:p>
        </p:txBody>
      </p:sp>
    </p:spTree>
    <p:extLst>
      <p:ext uri="{BB962C8B-B14F-4D97-AF65-F5344CB8AC3E}">
        <p14:creationId xmlns:p14="http://schemas.microsoft.com/office/powerpoint/2010/main" val="411741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C2BA-5D7C-957E-00CD-B94E5CF3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PolariX conditioning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63FE62-CDDF-6C33-9311-CCDF7DEA4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340768"/>
            <a:ext cx="10807700" cy="3175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72502-197B-5E00-7CF0-A681EFC2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30.10.2023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DADBC-7197-A3F3-1B31-3F2C376A7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35CA0A-C0A6-C208-AF5F-2C8567631C5F}"/>
              </a:ext>
            </a:extLst>
          </p:cNvPr>
          <p:cNvSpPr txBox="1">
            <a:spLocks/>
          </p:cNvSpPr>
          <p:nvPr/>
        </p:nvSpPr>
        <p:spPr>
          <a:xfrm>
            <a:off x="407987" y="4797152"/>
            <a:ext cx="11376025" cy="16195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At 1.35 MW</a:t>
            </a:r>
          </a:p>
          <a:p>
            <a:r>
              <a:rPr lang="en-DE" dirty="0"/>
              <a:t>Two vacuum interlocks during overnight runs interrupted measurements due to closing valves</a:t>
            </a:r>
          </a:p>
        </p:txBody>
      </p:sp>
    </p:spTree>
    <p:extLst>
      <p:ext uri="{BB962C8B-B14F-4D97-AF65-F5344CB8AC3E}">
        <p14:creationId xmlns:p14="http://schemas.microsoft.com/office/powerpoint/2010/main" val="396753487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534</TotalTime>
  <Words>957</Words>
  <Application>Microsoft Macintosh PowerPoint</Application>
  <PresentationFormat>Widescreen</PresentationFormat>
  <Paragraphs>159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DESY</vt:lpstr>
      <vt:lpstr>ARES Operation Meeting</vt:lpstr>
      <vt:lpstr>Summary of week 43</vt:lpstr>
      <vt:lpstr>D3@ARES 23.10. - 27.10.2023 NitroFlash Measurements </vt:lpstr>
      <vt:lpstr>Alignment Scan on NitroFlash Detector</vt:lpstr>
      <vt:lpstr>Intensity scans</vt:lpstr>
      <vt:lpstr>Beam size scans and new holder installation</vt:lpstr>
      <vt:lpstr>Measurements with film holder </vt:lpstr>
      <vt:lpstr>TLD holder installation</vt:lpstr>
      <vt:lpstr>PolariX conditioning</vt:lpstr>
      <vt:lpstr>Issues with S-Band structures</vt:lpstr>
      <vt:lpstr>Schedule and Plan for the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Max Kellermeier</cp:lastModifiedBy>
  <cp:revision>517</cp:revision>
  <dcterms:created xsi:type="dcterms:W3CDTF">2021-08-09T09:06:11Z</dcterms:created>
  <dcterms:modified xsi:type="dcterms:W3CDTF">2023-10-30T12:23:30Z</dcterms:modified>
</cp:coreProperties>
</file>