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65" r:id="rId4"/>
    <p:sldId id="832" r:id="rId5"/>
    <p:sldId id="262" r:id="rId6"/>
    <p:sldId id="347" r:id="rId7"/>
    <p:sldId id="378" r:id="rId8"/>
    <p:sldId id="414" r:id="rId9"/>
    <p:sldId id="802" r:id="rId10"/>
    <p:sldId id="807" r:id="rId11"/>
    <p:sldId id="398" r:id="rId12"/>
    <p:sldId id="828" r:id="rId13"/>
    <p:sldId id="275" r:id="rId14"/>
    <p:sldId id="803" r:id="rId15"/>
    <p:sldId id="390" r:id="rId16"/>
    <p:sldId id="391" r:id="rId17"/>
    <p:sldId id="827" r:id="rId18"/>
    <p:sldId id="392" r:id="rId19"/>
    <p:sldId id="826" r:id="rId20"/>
    <p:sldId id="830" r:id="rId21"/>
    <p:sldId id="829" r:id="rId22"/>
    <p:sldId id="825" r:id="rId23"/>
    <p:sldId id="410" r:id="rId24"/>
    <p:sldId id="831" r:id="rId25"/>
    <p:sldId id="815" r:id="rId26"/>
    <p:sldId id="823" r:id="rId27"/>
    <p:sldId id="810" r:id="rId28"/>
    <p:sldId id="812" r:id="rId29"/>
    <p:sldId id="811" r:id="rId30"/>
    <p:sldId id="813" r:id="rId31"/>
    <p:sldId id="819" r:id="rId32"/>
    <p:sldId id="820" r:id="rId33"/>
    <p:sldId id="814" r:id="rId34"/>
    <p:sldId id="824" r:id="rId35"/>
    <p:sldId id="387" r:id="rId36"/>
    <p:sldId id="388" r:id="rId37"/>
    <p:sldId id="389" r:id="rId38"/>
    <p:sldId id="408" r:id="rId39"/>
    <p:sldId id="833" r:id="rId40"/>
    <p:sldId id="276" r:id="rId41"/>
    <p:sldId id="40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A753-CDB4-4C5A-A7B7-8DD15011D2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5B0F6D-4098-4397-839C-37969741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05D838-42B4-4321-B87B-649831895FF3}"/>
              </a:ext>
            </a:extLst>
          </p:cNvPr>
          <p:cNvSpPr>
            <a:spLocks noGrp="1"/>
          </p:cNvSpPr>
          <p:nvPr>
            <p:ph type="dt" sz="half" idx="10"/>
          </p:nvPr>
        </p:nvSpPr>
        <p:spPr/>
        <p:txBody>
          <a:bodyPr/>
          <a:lstStyle/>
          <a:p>
            <a:fld id="{19E8B7DD-1DD7-4A73-BDC3-6B594EF6AAA2}" type="datetimeFigureOut">
              <a:rPr lang="en-US" smtClean="0"/>
              <a:t>10/29/2023</a:t>
            </a:fld>
            <a:endParaRPr lang="en-US"/>
          </a:p>
        </p:txBody>
      </p:sp>
      <p:sp>
        <p:nvSpPr>
          <p:cNvPr id="5" name="Footer Placeholder 4">
            <a:extLst>
              <a:ext uri="{FF2B5EF4-FFF2-40B4-BE49-F238E27FC236}">
                <a16:creationId xmlns:a16="http://schemas.microsoft.com/office/drawing/2014/main" id="{37DEBA3C-03E7-4FA2-836E-787A94490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4AD3D-7F11-4832-9721-61FC93F65DF5}"/>
              </a:ext>
            </a:extLst>
          </p:cNvPr>
          <p:cNvSpPr>
            <a:spLocks noGrp="1"/>
          </p:cNvSpPr>
          <p:nvPr>
            <p:ph type="sldNum" sz="quarter" idx="12"/>
          </p:nvPr>
        </p:nvSpPr>
        <p:spPr/>
        <p:txBody>
          <a:bodyPr/>
          <a:lstStyle/>
          <a:p>
            <a:fld id="{070454B1-7EBB-4D3A-B418-4DCF4EE4B1D6}" type="slidenum">
              <a:rPr lang="en-US" smtClean="0"/>
              <a:t>‹#›</a:t>
            </a:fld>
            <a:endParaRPr lang="en-US"/>
          </a:p>
        </p:txBody>
      </p:sp>
    </p:spTree>
    <p:extLst>
      <p:ext uri="{BB962C8B-B14F-4D97-AF65-F5344CB8AC3E}">
        <p14:creationId xmlns:p14="http://schemas.microsoft.com/office/powerpoint/2010/main" val="28018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5157A-0EFF-4652-90E1-348CB8F198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D2483A-84FE-44FA-A239-F8A8C34A19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78851-1484-4F0C-B75A-628B094FED98}"/>
              </a:ext>
            </a:extLst>
          </p:cNvPr>
          <p:cNvSpPr>
            <a:spLocks noGrp="1"/>
          </p:cNvSpPr>
          <p:nvPr>
            <p:ph type="dt" sz="half" idx="10"/>
          </p:nvPr>
        </p:nvSpPr>
        <p:spPr/>
        <p:txBody>
          <a:bodyPr/>
          <a:lstStyle/>
          <a:p>
            <a:fld id="{19E8B7DD-1DD7-4A73-BDC3-6B594EF6AAA2}" type="datetimeFigureOut">
              <a:rPr lang="en-US" smtClean="0"/>
              <a:t>10/29/2023</a:t>
            </a:fld>
            <a:endParaRPr lang="en-US"/>
          </a:p>
        </p:txBody>
      </p:sp>
      <p:sp>
        <p:nvSpPr>
          <p:cNvPr id="5" name="Footer Placeholder 4">
            <a:extLst>
              <a:ext uri="{FF2B5EF4-FFF2-40B4-BE49-F238E27FC236}">
                <a16:creationId xmlns:a16="http://schemas.microsoft.com/office/drawing/2014/main" id="{49A939CE-0651-4B24-9272-4F8402181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8C5B8-BD89-4AA9-8BD7-19413A33C729}"/>
              </a:ext>
            </a:extLst>
          </p:cNvPr>
          <p:cNvSpPr>
            <a:spLocks noGrp="1"/>
          </p:cNvSpPr>
          <p:nvPr>
            <p:ph type="sldNum" sz="quarter" idx="12"/>
          </p:nvPr>
        </p:nvSpPr>
        <p:spPr/>
        <p:txBody>
          <a:bodyPr/>
          <a:lstStyle/>
          <a:p>
            <a:fld id="{070454B1-7EBB-4D3A-B418-4DCF4EE4B1D6}" type="slidenum">
              <a:rPr lang="en-US" smtClean="0"/>
              <a:t>‹#›</a:t>
            </a:fld>
            <a:endParaRPr lang="en-US"/>
          </a:p>
        </p:txBody>
      </p:sp>
    </p:spTree>
    <p:extLst>
      <p:ext uri="{BB962C8B-B14F-4D97-AF65-F5344CB8AC3E}">
        <p14:creationId xmlns:p14="http://schemas.microsoft.com/office/powerpoint/2010/main" val="105596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D15C75-D4F7-48E9-994C-8FD2DA9BE0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1E5F02-3950-4D4D-A6B9-121207B20B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2AA28-4B91-4A34-9A12-D5F3CC3F9340}"/>
              </a:ext>
            </a:extLst>
          </p:cNvPr>
          <p:cNvSpPr>
            <a:spLocks noGrp="1"/>
          </p:cNvSpPr>
          <p:nvPr>
            <p:ph type="dt" sz="half" idx="10"/>
          </p:nvPr>
        </p:nvSpPr>
        <p:spPr/>
        <p:txBody>
          <a:bodyPr/>
          <a:lstStyle/>
          <a:p>
            <a:fld id="{19E8B7DD-1DD7-4A73-BDC3-6B594EF6AAA2}" type="datetimeFigureOut">
              <a:rPr lang="en-US" smtClean="0"/>
              <a:t>10/29/2023</a:t>
            </a:fld>
            <a:endParaRPr lang="en-US"/>
          </a:p>
        </p:txBody>
      </p:sp>
      <p:sp>
        <p:nvSpPr>
          <p:cNvPr id="5" name="Footer Placeholder 4">
            <a:extLst>
              <a:ext uri="{FF2B5EF4-FFF2-40B4-BE49-F238E27FC236}">
                <a16:creationId xmlns:a16="http://schemas.microsoft.com/office/drawing/2014/main" id="{2F5ABBE3-7E62-4692-A7C2-58BB010EF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75E1C-604B-4301-9300-79B457D68D58}"/>
              </a:ext>
            </a:extLst>
          </p:cNvPr>
          <p:cNvSpPr>
            <a:spLocks noGrp="1"/>
          </p:cNvSpPr>
          <p:nvPr>
            <p:ph type="sldNum" sz="quarter" idx="12"/>
          </p:nvPr>
        </p:nvSpPr>
        <p:spPr/>
        <p:txBody>
          <a:bodyPr/>
          <a:lstStyle/>
          <a:p>
            <a:fld id="{070454B1-7EBB-4D3A-B418-4DCF4EE4B1D6}" type="slidenum">
              <a:rPr lang="en-US" smtClean="0"/>
              <a:t>‹#›</a:t>
            </a:fld>
            <a:endParaRPr lang="en-US"/>
          </a:p>
        </p:txBody>
      </p:sp>
    </p:spTree>
    <p:extLst>
      <p:ext uri="{BB962C8B-B14F-4D97-AF65-F5344CB8AC3E}">
        <p14:creationId xmlns:p14="http://schemas.microsoft.com/office/powerpoint/2010/main" val="82991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E4C2D3-4AB5-4BBB-BF55-78EE9A3D346F}"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3FAF8-CB23-44CB-8D74-2D2EB6F17271}" type="slidenum">
              <a:rPr lang="en-US" smtClean="0"/>
              <a:t>‹#›</a:t>
            </a:fld>
            <a:endParaRPr lang="en-US"/>
          </a:p>
        </p:txBody>
      </p:sp>
    </p:spTree>
    <p:extLst>
      <p:ext uri="{BB962C8B-B14F-4D97-AF65-F5344CB8AC3E}">
        <p14:creationId xmlns:p14="http://schemas.microsoft.com/office/powerpoint/2010/main" val="1830382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4C2D3-4AB5-4BBB-BF55-78EE9A3D346F}"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3FAF8-CB23-44CB-8D74-2D2EB6F17271}" type="slidenum">
              <a:rPr lang="en-US" smtClean="0"/>
              <a:t>‹#›</a:t>
            </a:fld>
            <a:endParaRPr lang="en-US"/>
          </a:p>
        </p:txBody>
      </p:sp>
    </p:spTree>
    <p:extLst>
      <p:ext uri="{BB962C8B-B14F-4D97-AF65-F5344CB8AC3E}">
        <p14:creationId xmlns:p14="http://schemas.microsoft.com/office/powerpoint/2010/main" val="1107485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E4C2D3-4AB5-4BBB-BF55-78EE9A3D346F}"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3FAF8-CB23-44CB-8D74-2D2EB6F17271}" type="slidenum">
              <a:rPr lang="en-US" smtClean="0"/>
              <a:t>‹#›</a:t>
            </a:fld>
            <a:endParaRPr lang="en-US"/>
          </a:p>
        </p:txBody>
      </p:sp>
    </p:spTree>
    <p:extLst>
      <p:ext uri="{BB962C8B-B14F-4D97-AF65-F5344CB8AC3E}">
        <p14:creationId xmlns:p14="http://schemas.microsoft.com/office/powerpoint/2010/main" val="2966198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E4C2D3-4AB5-4BBB-BF55-78EE9A3D346F}"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E3FAF8-CB23-44CB-8D74-2D2EB6F17271}" type="slidenum">
              <a:rPr lang="en-US" smtClean="0"/>
              <a:t>‹#›</a:t>
            </a:fld>
            <a:endParaRPr lang="en-US"/>
          </a:p>
        </p:txBody>
      </p:sp>
    </p:spTree>
    <p:extLst>
      <p:ext uri="{BB962C8B-B14F-4D97-AF65-F5344CB8AC3E}">
        <p14:creationId xmlns:p14="http://schemas.microsoft.com/office/powerpoint/2010/main" val="2899711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E4C2D3-4AB5-4BBB-BF55-78EE9A3D346F}" type="datetimeFigureOut">
              <a:rPr lang="en-US" smtClean="0"/>
              <a:t>10/29/2023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E3FAF8-CB23-44CB-8D74-2D2EB6F17271}" type="slidenum">
              <a:rPr lang="en-US" smtClean="0"/>
              <a:t>‹#›</a:t>
            </a:fld>
            <a:endParaRPr lang="en-US"/>
          </a:p>
        </p:txBody>
      </p:sp>
    </p:spTree>
    <p:extLst>
      <p:ext uri="{BB962C8B-B14F-4D97-AF65-F5344CB8AC3E}">
        <p14:creationId xmlns:p14="http://schemas.microsoft.com/office/powerpoint/2010/main" val="1804622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E4C2D3-4AB5-4BBB-BF55-78EE9A3D346F}" type="datetimeFigureOut">
              <a:rPr lang="en-US" smtClean="0"/>
              <a:t>10/29/2023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E3FAF8-CB23-44CB-8D74-2D2EB6F17271}" type="slidenum">
              <a:rPr lang="en-US" smtClean="0"/>
              <a:t>‹#›</a:t>
            </a:fld>
            <a:endParaRPr lang="en-US"/>
          </a:p>
        </p:txBody>
      </p:sp>
    </p:spTree>
    <p:extLst>
      <p:ext uri="{BB962C8B-B14F-4D97-AF65-F5344CB8AC3E}">
        <p14:creationId xmlns:p14="http://schemas.microsoft.com/office/powerpoint/2010/main" val="1056432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4C2D3-4AB5-4BBB-BF55-78EE9A3D346F}" type="datetimeFigureOut">
              <a:rPr lang="en-US" smtClean="0"/>
              <a:t>10/29/2023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E3FAF8-CB23-44CB-8D74-2D2EB6F17271}" type="slidenum">
              <a:rPr lang="en-US" smtClean="0"/>
              <a:t>‹#›</a:t>
            </a:fld>
            <a:endParaRPr lang="en-US"/>
          </a:p>
        </p:txBody>
      </p:sp>
    </p:spTree>
    <p:extLst>
      <p:ext uri="{BB962C8B-B14F-4D97-AF65-F5344CB8AC3E}">
        <p14:creationId xmlns:p14="http://schemas.microsoft.com/office/powerpoint/2010/main" val="2166921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E4C2D3-4AB5-4BBB-BF55-78EE9A3D346F}"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E3FAF8-CB23-44CB-8D74-2D2EB6F17271}" type="slidenum">
              <a:rPr lang="en-US" smtClean="0"/>
              <a:t>‹#›</a:t>
            </a:fld>
            <a:endParaRPr lang="en-US"/>
          </a:p>
        </p:txBody>
      </p:sp>
    </p:spTree>
    <p:extLst>
      <p:ext uri="{BB962C8B-B14F-4D97-AF65-F5344CB8AC3E}">
        <p14:creationId xmlns:p14="http://schemas.microsoft.com/office/powerpoint/2010/main" val="288060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BD42-DE63-46E2-A755-8F95C6556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10CB3B-B629-45E7-BFC3-CB20EED3AB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C7AD3-02C0-42E9-88AE-FF3294437246}"/>
              </a:ext>
            </a:extLst>
          </p:cNvPr>
          <p:cNvSpPr>
            <a:spLocks noGrp="1"/>
          </p:cNvSpPr>
          <p:nvPr>
            <p:ph type="dt" sz="half" idx="10"/>
          </p:nvPr>
        </p:nvSpPr>
        <p:spPr/>
        <p:txBody>
          <a:bodyPr/>
          <a:lstStyle/>
          <a:p>
            <a:fld id="{19E8B7DD-1DD7-4A73-BDC3-6B594EF6AAA2}" type="datetimeFigureOut">
              <a:rPr lang="en-US" smtClean="0"/>
              <a:t>10/29/2023</a:t>
            </a:fld>
            <a:endParaRPr lang="en-US"/>
          </a:p>
        </p:txBody>
      </p:sp>
      <p:sp>
        <p:nvSpPr>
          <p:cNvPr id="5" name="Footer Placeholder 4">
            <a:extLst>
              <a:ext uri="{FF2B5EF4-FFF2-40B4-BE49-F238E27FC236}">
                <a16:creationId xmlns:a16="http://schemas.microsoft.com/office/drawing/2014/main" id="{ABF2E0FE-8C2E-4A7A-B3C0-DC8E114C23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4113B-5820-4EAB-BE38-E44BE2204C8D}"/>
              </a:ext>
            </a:extLst>
          </p:cNvPr>
          <p:cNvSpPr>
            <a:spLocks noGrp="1"/>
          </p:cNvSpPr>
          <p:nvPr>
            <p:ph type="sldNum" sz="quarter" idx="12"/>
          </p:nvPr>
        </p:nvSpPr>
        <p:spPr/>
        <p:txBody>
          <a:bodyPr/>
          <a:lstStyle/>
          <a:p>
            <a:fld id="{070454B1-7EBB-4D3A-B418-4DCF4EE4B1D6}" type="slidenum">
              <a:rPr lang="en-US" smtClean="0"/>
              <a:t>‹#›</a:t>
            </a:fld>
            <a:endParaRPr lang="en-US"/>
          </a:p>
        </p:txBody>
      </p:sp>
    </p:spTree>
    <p:extLst>
      <p:ext uri="{BB962C8B-B14F-4D97-AF65-F5344CB8AC3E}">
        <p14:creationId xmlns:p14="http://schemas.microsoft.com/office/powerpoint/2010/main" val="3245150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E4C2D3-4AB5-4BBB-BF55-78EE9A3D346F}"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E3FAF8-CB23-44CB-8D74-2D2EB6F17271}" type="slidenum">
              <a:rPr lang="en-US" smtClean="0"/>
              <a:t>‹#›</a:t>
            </a:fld>
            <a:endParaRPr lang="en-US"/>
          </a:p>
        </p:txBody>
      </p:sp>
    </p:spTree>
    <p:extLst>
      <p:ext uri="{BB962C8B-B14F-4D97-AF65-F5344CB8AC3E}">
        <p14:creationId xmlns:p14="http://schemas.microsoft.com/office/powerpoint/2010/main" val="1406083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4C2D3-4AB5-4BBB-BF55-78EE9A3D346F}"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3FAF8-CB23-44CB-8D74-2D2EB6F17271}" type="slidenum">
              <a:rPr lang="en-US" smtClean="0"/>
              <a:t>‹#›</a:t>
            </a:fld>
            <a:endParaRPr lang="en-US"/>
          </a:p>
        </p:txBody>
      </p:sp>
    </p:spTree>
    <p:extLst>
      <p:ext uri="{BB962C8B-B14F-4D97-AF65-F5344CB8AC3E}">
        <p14:creationId xmlns:p14="http://schemas.microsoft.com/office/powerpoint/2010/main" val="3801229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4C2D3-4AB5-4BBB-BF55-78EE9A3D346F}"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3FAF8-CB23-44CB-8D74-2D2EB6F17271}" type="slidenum">
              <a:rPr lang="en-US" smtClean="0"/>
              <a:t>‹#›</a:t>
            </a:fld>
            <a:endParaRPr lang="en-US"/>
          </a:p>
        </p:txBody>
      </p:sp>
    </p:spTree>
    <p:extLst>
      <p:ext uri="{BB962C8B-B14F-4D97-AF65-F5344CB8AC3E}">
        <p14:creationId xmlns:p14="http://schemas.microsoft.com/office/powerpoint/2010/main" val="26409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6104-02C5-469B-B6BB-01CA9DAB51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BFE471-E03B-4DDE-9C8C-AA77CE11BC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C07BD5-0065-4720-B8C7-F3C24FE49E91}"/>
              </a:ext>
            </a:extLst>
          </p:cNvPr>
          <p:cNvSpPr>
            <a:spLocks noGrp="1"/>
          </p:cNvSpPr>
          <p:nvPr>
            <p:ph type="dt" sz="half" idx="10"/>
          </p:nvPr>
        </p:nvSpPr>
        <p:spPr/>
        <p:txBody>
          <a:bodyPr/>
          <a:lstStyle/>
          <a:p>
            <a:fld id="{19E8B7DD-1DD7-4A73-BDC3-6B594EF6AAA2}" type="datetimeFigureOut">
              <a:rPr lang="en-US" smtClean="0"/>
              <a:t>10/29/2023</a:t>
            </a:fld>
            <a:endParaRPr lang="en-US"/>
          </a:p>
        </p:txBody>
      </p:sp>
      <p:sp>
        <p:nvSpPr>
          <p:cNvPr id="5" name="Footer Placeholder 4">
            <a:extLst>
              <a:ext uri="{FF2B5EF4-FFF2-40B4-BE49-F238E27FC236}">
                <a16:creationId xmlns:a16="http://schemas.microsoft.com/office/drawing/2014/main" id="{C45FCDD1-24A5-450A-80AB-77B1497D2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20C07-C84F-4DAE-A1B8-440D7E4255BB}"/>
              </a:ext>
            </a:extLst>
          </p:cNvPr>
          <p:cNvSpPr>
            <a:spLocks noGrp="1"/>
          </p:cNvSpPr>
          <p:nvPr>
            <p:ph type="sldNum" sz="quarter" idx="12"/>
          </p:nvPr>
        </p:nvSpPr>
        <p:spPr/>
        <p:txBody>
          <a:bodyPr/>
          <a:lstStyle/>
          <a:p>
            <a:fld id="{070454B1-7EBB-4D3A-B418-4DCF4EE4B1D6}" type="slidenum">
              <a:rPr lang="en-US" smtClean="0"/>
              <a:t>‹#›</a:t>
            </a:fld>
            <a:endParaRPr lang="en-US"/>
          </a:p>
        </p:txBody>
      </p:sp>
    </p:spTree>
    <p:extLst>
      <p:ext uri="{BB962C8B-B14F-4D97-AF65-F5344CB8AC3E}">
        <p14:creationId xmlns:p14="http://schemas.microsoft.com/office/powerpoint/2010/main" val="168130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27189-163E-458A-8412-A12A443B0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3BF87-84B4-4025-A6DF-C355860817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A7C54-7B1F-4C11-8712-769E618192F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4B7994-9068-430C-8AF0-A9F60B2E88D0}"/>
              </a:ext>
            </a:extLst>
          </p:cNvPr>
          <p:cNvSpPr>
            <a:spLocks noGrp="1"/>
          </p:cNvSpPr>
          <p:nvPr>
            <p:ph type="dt" sz="half" idx="10"/>
          </p:nvPr>
        </p:nvSpPr>
        <p:spPr/>
        <p:txBody>
          <a:bodyPr/>
          <a:lstStyle/>
          <a:p>
            <a:fld id="{19E8B7DD-1DD7-4A73-BDC3-6B594EF6AAA2}" type="datetimeFigureOut">
              <a:rPr lang="en-US" smtClean="0"/>
              <a:t>10/29/2023</a:t>
            </a:fld>
            <a:endParaRPr lang="en-US"/>
          </a:p>
        </p:txBody>
      </p:sp>
      <p:sp>
        <p:nvSpPr>
          <p:cNvPr id="6" name="Footer Placeholder 5">
            <a:extLst>
              <a:ext uri="{FF2B5EF4-FFF2-40B4-BE49-F238E27FC236}">
                <a16:creationId xmlns:a16="http://schemas.microsoft.com/office/drawing/2014/main" id="{CEB438C9-7356-4960-AD78-DA5FE6ABB6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F4FEF7-9515-4E17-9DD7-2A73CBA02A71}"/>
              </a:ext>
            </a:extLst>
          </p:cNvPr>
          <p:cNvSpPr>
            <a:spLocks noGrp="1"/>
          </p:cNvSpPr>
          <p:nvPr>
            <p:ph type="sldNum" sz="quarter" idx="12"/>
          </p:nvPr>
        </p:nvSpPr>
        <p:spPr/>
        <p:txBody>
          <a:bodyPr/>
          <a:lstStyle/>
          <a:p>
            <a:fld id="{070454B1-7EBB-4D3A-B418-4DCF4EE4B1D6}" type="slidenum">
              <a:rPr lang="en-US" smtClean="0"/>
              <a:t>‹#›</a:t>
            </a:fld>
            <a:endParaRPr lang="en-US"/>
          </a:p>
        </p:txBody>
      </p:sp>
    </p:spTree>
    <p:extLst>
      <p:ext uri="{BB962C8B-B14F-4D97-AF65-F5344CB8AC3E}">
        <p14:creationId xmlns:p14="http://schemas.microsoft.com/office/powerpoint/2010/main" val="3906600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686C0-1E14-469E-879E-52224430E5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448C68-2889-4736-B6BD-5ABFAD6CA1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EE83FB-3785-4E96-86E8-B8A88C090E1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C30C59-9BA6-4366-8E97-4BBC082709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18870D-13C5-4AF9-A79E-70CEDB24C9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294E27-5A50-49C0-BAD9-1861A73FACF4}"/>
              </a:ext>
            </a:extLst>
          </p:cNvPr>
          <p:cNvSpPr>
            <a:spLocks noGrp="1"/>
          </p:cNvSpPr>
          <p:nvPr>
            <p:ph type="dt" sz="half" idx="10"/>
          </p:nvPr>
        </p:nvSpPr>
        <p:spPr/>
        <p:txBody>
          <a:bodyPr/>
          <a:lstStyle/>
          <a:p>
            <a:fld id="{19E8B7DD-1DD7-4A73-BDC3-6B594EF6AAA2}" type="datetimeFigureOut">
              <a:rPr lang="en-US" smtClean="0"/>
              <a:t>10/29/2023</a:t>
            </a:fld>
            <a:endParaRPr lang="en-US"/>
          </a:p>
        </p:txBody>
      </p:sp>
      <p:sp>
        <p:nvSpPr>
          <p:cNvPr id="8" name="Footer Placeholder 7">
            <a:extLst>
              <a:ext uri="{FF2B5EF4-FFF2-40B4-BE49-F238E27FC236}">
                <a16:creationId xmlns:a16="http://schemas.microsoft.com/office/drawing/2014/main" id="{416D63FF-A421-4F59-ACBF-420EF734F0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BE704A-08C6-4040-8128-EE6BA99D9B4B}"/>
              </a:ext>
            </a:extLst>
          </p:cNvPr>
          <p:cNvSpPr>
            <a:spLocks noGrp="1"/>
          </p:cNvSpPr>
          <p:nvPr>
            <p:ph type="sldNum" sz="quarter" idx="12"/>
          </p:nvPr>
        </p:nvSpPr>
        <p:spPr/>
        <p:txBody>
          <a:bodyPr/>
          <a:lstStyle/>
          <a:p>
            <a:fld id="{070454B1-7EBB-4D3A-B418-4DCF4EE4B1D6}" type="slidenum">
              <a:rPr lang="en-US" smtClean="0"/>
              <a:t>‹#›</a:t>
            </a:fld>
            <a:endParaRPr lang="en-US"/>
          </a:p>
        </p:txBody>
      </p:sp>
    </p:spTree>
    <p:extLst>
      <p:ext uri="{BB962C8B-B14F-4D97-AF65-F5344CB8AC3E}">
        <p14:creationId xmlns:p14="http://schemas.microsoft.com/office/powerpoint/2010/main" val="146030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0A49-171F-4BC9-AD25-B643D98E41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028092-AC68-4362-9EA0-BFC0D267F90E}"/>
              </a:ext>
            </a:extLst>
          </p:cNvPr>
          <p:cNvSpPr>
            <a:spLocks noGrp="1"/>
          </p:cNvSpPr>
          <p:nvPr>
            <p:ph type="dt" sz="half" idx="10"/>
          </p:nvPr>
        </p:nvSpPr>
        <p:spPr/>
        <p:txBody>
          <a:bodyPr/>
          <a:lstStyle/>
          <a:p>
            <a:fld id="{19E8B7DD-1DD7-4A73-BDC3-6B594EF6AAA2}" type="datetimeFigureOut">
              <a:rPr lang="en-US" smtClean="0"/>
              <a:t>10/29/2023</a:t>
            </a:fld>
            <a:endParaRPr lang="en-US"/>
          </a:p>
        </p:txBody>
      </p:sp>
      <p:sp>
        <p:nvSpPr>
          <p:cNvPr id="4" name="Footer Placeholder 3">
            <a:extLst>
              <a:ext uri="{FF2B5EF4-FFF2-40B4-BE49-F238E27FC236}">
                <a16:creationId xmlns:a16="http://schemas.microsoft.com/office/drawing/2014/main" id="{EE0B2E63-1534-4BFB-BE40-756C1CCFDB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B2F691-8069-463E-95F7-86A9E7477521}"/>
              </a:ext>
            </a:extLst>
          </p:cNvPr>
          <p:cNvSpPr>
            <a:spLocks noGrp="1"/>
          </p:cNvSpPr>
          <p:nvPr>
            <p:ph type="sldNum" sz="quarter" idx="12"/>
          </p:nvPr>
        </p:nvSpPr>
        <p:spPr/>
        <p:txBody>
          <a:bodyPr/>
          <a:lstStyle/>
          <a:p>
            <a:fld id="{070454B1-7EBB-4D3A-B418-4DCF4EE4B1D6}" type="slidenum">
              <a:rPr lang="en-US" smtClean="0"/>
              <a:t>‹#›</a:t>
            </a:fld>
            <a:endParaRPr lang="en-US"/>
          </a:p>
        </p:txBody>
      </p:sp>
    </p:spTree>
    <p:extLst>
      <p:ext uri="{BB962C8B-B14F-4D97-AF65-F5344CB8AC3E}">
        <p14:creationId xmlns:p14="http://schemas.microsoft.com/office/powerpoint/2010/main" val="3606354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6E38DA-2761-49A3-A843-C8074A288457}"/>
              </a:ext>
            </a:extLst>
          </p:cNvPr>
          <p:cNvSpPr>
            <a:spLocks noGrp="1"/>
          </p:cNvSpPr>
          <p:nvPr>
            <p:ph type="dt" sz="half" idx="10"/>
          </p:nvPr>
        </p:nvSpPr>
        <p:spPr/>
        <p:txBody>
          <a:bodyPr/>
          <a:lstStyle/>
          <a:p>
            <a:fld id="{19E8B7DD-1DD7-4A73-BDC3-6B594EF6AAA2}" type="datetimeFigureOut">
              <a:rPr lang="en-US" smtClean="0"/>
              <a:t>10/29/2023</a:t>
            </a:fld>
            <a:endParaRPr lang="en-US"/>
          </a:p>
        </p:txBody>
      </p:sp>
      <p:sp>
        <p:nvSpPr>
          <p:cNvPr id="3" name="Footer Placeholder 2">
            <a:extLst>
              <a:ext uri="{FF2B5EF4-FFF2-40B4-BE49-F238E27FC236}">
                <a16:creationId xmlns:a16="http://schemas.microsoft.com/office/drawing/2014/main" id="{B970362B-A236-4C10-8A72-73FBFC87BC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9FDB2C-E625-48F1-92E4-030AE0C21177}"/>
              </a:ext>
            </a:extLst>
          </p:cNvPr>
          <p:cNvSpPr>
            <a:spLocks noGrp="1"/>
          </p:cNvSpPr>
          <p:nvPr>
            <p:ph type="sldNum" sz="quarter" idx="12"/>
          </p:nvPr>
        </p:nvSpPr>
        <p:spPr/>
        <p:txBody>
          <a:bodyPr/>
          <a:lstStyle/>
          <a:p>
            <a:fld id="{070454B1-7EBB-4D3A-B418-4DCF4EE4B1D6}" type="slidenum">
              <a:rPr lang="en-US" smtClean="0"/>
              <a:t>‹#›</a:t>
            </a:fld>
            <a:endParaRPr lang="en-US"/>
          </a:p>
        </p:txBody>
      </p:sp>
    </p:spTree>
    <p:extLst>
      <p:ext uri="{BB962C8B-B14F-4D97-AF65-F5344CB8AC3E}">
        <p14:creationId xmlns:p14="http://schemas.microsoft.com/office/powerpoint/2010/main" val="354352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67814-070C-4E0E-B1DE-636E441133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35470E-76C6-406B-95B4-BBB849B309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F58C9A-E77D-4E75-ABE4-50A565BBD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3D2420-6A51-46C3-B469-3CA7B1510494}"/>
              </a:ext>
            </a:extLst>
          </p:cNvPr>
          <p:cNvSpPr>
            <a:spLocks noGrp="1"/>
          </p:cNvSpPr>
          <p:nvPr>
            <p:ph type="dt" sz="half" idx="10"/>
          </p:nvPr>
        </p:nvSpPr>
        <p:spPr/>
        <p:txBody>
          <a:bodyPr/>
          <a:lstStyle/>
          <a:p>
            <a:fld id="{19E8B7DD-1DD7-4A73-BDC3-6B594EF6AAA2}" type="datetimeFigureOut">
              <a:rPr lang="en-US" smtClean="0"/>
              <a:t>10/29/2023</a:t>
            </a:fld>
            <a:endParaRPr lang="en-US"/>
          </a:p>
        </p:txBody>
      </p:sp>
      <p:sp>
        <p:nvSpPr>
          <p:cNvPr id="6" name="Footer Placeholder 5">
            <a:extLst>
              <a:ext uri="{FF2B5EF4-FFF2-40B4-BE49-F238E27FC236}">
                <a16:creationId xmlns:a16="http://schemas.microsoft.com/office/drawing/2014/main" id="{F259627F-884F-49F4-AA56-31774F989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70FF98-705B-4C01-A60D-6F0570327ABD}"/>
              </a:ext>
            </a:extLst>
          </p:cNvPr>
          <p:cNvSpPr>
            <a:spLocks noGrp="1"/>
          </p:cNvSpPr>
          <p:nvPr>
            <p:ph type="sldNum" sz="quarter" idx="12"/>
          </p:nvPr>
        </p:nvSpPr>
        <p:spPr/>
        <p:txBody>
          <a:bodyPr/>
          <a:lstStyle/>
          <a:p>
            <a:fld id="{070454B1-7EBB-4D3A-B418-4DCF4EE4B1D6}" type="slidenum">
              <a:rPr lang="en-US" smtClean="0"/>
              <a:t>‹#›</a:t>
            </a:fld>
            <a:endParaRPr lang="en-US"/>
          </a:p>
        </p:txBody>
      </p:sp>
    </p:spTree>
    <p:extLst>
      <p:ext uri="{BB962C8B-B14F-4D97-AF65-F5344CB8AC3E}">
        <p14:creationId xmlns:p14="http://schemas.microsoft.com/office/powerpoint/2010/main" val="29250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0793-54EC-45D5-8214-285F576CF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351356-EBF9-4592-B571-B160F4EAEE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14238F-D501-4CD6-B9DF-4EA0ADB72B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F3817F-561F-428B-910C-C3E03E656762}"/>
              </a:ext>
            </a:extLst>
          </p:cNvPr>
          <p:cNvSpPr>
            <a:spLocks noGrp="1"/>
          </p:cNvSpPr>
          <p:nvPr>
            <p:ph type="dt" sz="half" idx="10"/>
          </p:nvPr>
        </p:nvSpPr>
        <p:spPr/>
        <p:txBody>
          <a:bodyPr/>
          <a:lstStyle/>
          <a:p>
            <a:fld id="{19E8B7DD-1DD7-4A73-BDC3-6B594EF6AAA2}" type="datetimeFigureOut">
              <a:rPr lang="en-US" smtClean="0"/>
              <a:t>10/29/2023</a:t>
            </a:fld>
            <a:endParaRPr lang="en-US"/>
          </a:p>
        </p:txBody>
      </p:sp>
      <p:sp>
        <p:nvSpPr>
          <p:cNvPr id="6" name="Footer Placeholder 5">
            <a:extLst>
              <a:ext uri="{FF2B5EF4-FFF2-40B4-BE49-F238E27FC236}">
                <a16:creationId xmlns:a16="http://schemas.microsoft.com/office/drawing/2014/main" id="{88DC547D-3291-45F4-AA54-70EEC0D1F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BF5B5-49AD-449A-ABCD-BBE171F2EF36}"/>
              </a:ext>
            </a:extLst>
          </p:cNvPr>
          <p:cNvSpPr>
            <a:spLocks noGrp="1"/>
          </p:cNvSpPr>
          <p:nvPr>
            <p:ph type="sldNum" sz="quarter" idx="12"/>
          </p:nvPr>
        </p:nvSpPr>
        <p:spPr/>
        <p:txBody>
          <a:bodyPr/>
          <a:lstStyle/>
          <a:p>
            <a:fld id="{070454B1-7EBB-4D3A-B418-4DCF4EE4B1D6}" type="slidenum">
              <a:rPr lang="en-US" smtClean="0"/>
              <a:t>‹#›</a:t>
            </a:fld>
            <a:endParaRPr lang="en-US"/>
          </a:p>
        </p:txBody>
      </p:sp>
    </p:spTree>
    <p:extLst>
      <p:ext uri="{BB962C8B-B14F-4D97-AF65-F5344CB8AC3E}">
        <p14:creationId xmlns:p14="http://schemas.microsoft.com/office/powerpoint/2010/main" val="207643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CAC5B0-FDB7-42D9-9B97-799DFDD49B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C0D582-ADC2-4FFF-9E92-B2C3F9977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3026DB-B3D6-4848-9284-97A29F5EFB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8B7DD-1DD7-4A73-BDC3-6B594EF6AAA2}" type="datetimeFigureOut">
              <a:rPr lang="en-US" smtClean="0"/>
              <a:t>10/29/2023</a:t>
            </a:fld>
            <a:endParaRPr lang="en-US"/>
          </a:p>
        </p:txBody>
      </p:sp>
      <p:sp>
        <p:nvSpPr>
          <p:cNvPr id="5" name="Footer Placeholder 4">
            <a:extLst>
              <a:ext uri="{FF2B5EF4-FFF2-40B4-BE49-F238E27FC236}">
                <a16:creationId xmlns:a16="http://schemas.microsoft.com/office/drawing/2014/main" id="{564314E7-035E-4506-94C1-93B7BE268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DCA0FF-6577-4EDC-89ED-5C42A6048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454B1-7EBB-4D3A-B418-4DCF4EE4B1D6}" type="slidenum">
              <a:rPr lang="en-US" smtClean="0"/>
              <a:t>‹#›</a:t>
            </a:fld>
            <a:endParaRPr lang="en-US"/>
          </a:p>
        </p:txBody>
      </p:sp>
    </p:spTree>
    <p:extLst>
      <p:ext uri="{BB962C8B-B14F-4D97-AF65-F5344CB8AC3E}">
        <p14:creationId xmlns:p14="http://schemas.microsoft.com/office/powerpoint/2010/main" val="4195909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4C2D3-4AB5-4BBB-BF55-78EE9A3D346F}" type="datetimeFigureOut">
              <a:rPr lang="en-US" smtClean="0"/>
              <a:t>10/29/2023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3FAF8-CB23-44CB-8D74-2D2EB6F17271}" type="slidenum">
              <a:rPr lang="en-US" smtClean="0"/>
              <a:t>‹#›</a:t>
            </a:fld>
            <a:endParaRPr lang="en-US"/>
          </a:p>
        </p:txBody>
      </p:sp>
    </p:spTree>
    <p:extLst>
      <p:ext uri="{BB962C8B-B14F-4D97-AF65-F5344CB8AC3E}">
        <p14:creationId xmlns:p14="http://schemas.microsoft.com/office/powerpoint/2010/main" val="3192650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0.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9A217A-B90D-4938-A5EF-78FEF812381E}"/>
              </a:ext>
            </a:extLst>
          </p:cNvPr>
          <p:cNvSpPr txBox="1"/>
          <p:nvPr/>
        </p:nvSpPr>
        <p:spPr>
          <a:xfrm>
            <a:off x="2654967" y="2638513"/>
            <a:ext cx="6882065" cy="646331"/>
          </a:xfrm>
          <a:prstGeom prst="rect">
            <a:avLst/>
          </a:prstGeom>
          <a:noFill/>
        </p:spPr>
        <p:txBody>
          <a:bodyPr wrap="square" rtlCol="0">
            <a:spAutoFit/>
          </a:bodyPr>
          <a:lstStyle/>
          <a:p>
            <a:r>
              <a:rPr lang="de-DE" sz="3600" dirty="0" err="1">
                <a:solidFill>
                  <a:srgbClr val="0070C0"/>
                </a:solidFill>
              </a:rPr>
              <a:t>Gravitational</a:t>
            </a:r>
            <a:r>
              <a:rPr lang="de-DE" sz="3600" dirty="0">
                <a:solidFill>
                  <a:srgbClr val="0070C0"/>
                </a:solidFill>
              </a:rPr>
              <a:t> </a:t>
            </a:r>
            <a:r>
              <a:rPr lang="de-DE" sz="3600" dirty="0" err="1">
                <a:solidFill>
                  <a:srgbClr val="0070C0"/>
                </a:solidFill>
              </a:rPr>
              <a:t>wave</a:t>
            </a:r>
            <a:r>
              <a:rPr lang="de-DE" sz="3600" dirty="0">
                <a:solidFill>
                  <a:srgbClr val="0070C0"/>
                </a:solidFill>
              </a:rPr>
              <a:t> </a:t>
            </a:r>
            <a:r>
              <a:rPr lang="de-DE" sz="3600" dirty="0" err="1">
                <a:solidFill>
                  <a:srgbClr val="0070C0"/>
                </a:solidFill>
              </a:rPr>
              <a:t>vertical</a:t>
            </a:r>
            <a:r>
              <a:rPr lang="de-DE" sz="3600" dirty="0">
                <a:solidFill>
                  <a:srgbClr val="0070C0"/>
                </a:solidFill>
              </a:rPr>
              <a:t> </a:t>
            </a:r>
            <a:r>
              <a:rPr lang="de-DE" sz="3600" dirty="0" err="1">
                <a:solidFill>
                  <a:srgbClr val="0070C0"/>
                </a:solidFill>
              </a:rPr>
              <a:t>cryostat</a:t>
            </a:r>
            <a:endParaRPr lang="en-US" sz="3600" dirty="0">
              <a:solidFill>
                <a:srgbClr val="0070C0"/>
              </a:solidFill>
            </a:endParaRPr>
          </a:p>
        </p:txBody>
      </p:sp>
    </p:spTree>
    <p:extLst>
      <p:ext uri="{BB962C8B-B14F-4D97-AF65-F5344CB8AC3E}">
        <p14:creationId xmlns:p14="http://schemas.microsoft.com/office/powerpoint/2010/main" val="87903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E09FD8-BF52-467F-B42D-94E577C0DA8D}"/>
              </a:ext>
            </a:extLst>
          </p:cNvPr>
          <p:cNvSpPr txBox="1"/>
          <p:nvPr/>
        </p:nvSpPr>
        <p:spPr>
          <a:xfrm>
            <a:off x="0" y="0"/>
            <a:ext cx="1219200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FRESCA2 cryostat at CERN</a:t>
            </a:r>
            <a:endPar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3ED4F70-2ACC-4A61-A362-C12C07A8CF65}"/>
              </a:ext>
            </a:extLst>
          </p:cNvPr>
          <p:cNvPicPr>
            <a:picLocks noChangeAspect="1"/>
          </p:cNvPicPr>
          <p:nvPr/>
        </p:nvPicPr>
        <p:blipFill>
          <a:blip r:embed="rId2"/>
          <a:stretch>
            <a:fillRect/>
          </a:stretch>
        </p:blipFill>
        <p:spPr>
          <a:xfrm>
            <a:off x="181196" y="710766"/>
            <a:ext cx="5824342" cy="3708834"/>
          </a:xfrm>
          <a:prstGeom prst="rect">
            <a:avLst/>
          </a:prstGeom>
        </p:spPr>
      </p:pic>
      <p:pic>
        <p:nvPicPr>
          <p:cNvPr id="9" name="Picture 8">
            <a:extLst>
              <a:ext uri="{FF2B5EF4-FFF2-40B4-BE49-F238E27FC236}">
                <a16:creationId xmlns:a16="http://schemas.microsoft.com/office/drawing/2014/main" id="{DB911D81-FF28-46AF-AF6B-9C980A342B09}"/>
              </a:ext>
            </a:extLst>
          </p:cNvPr>
          <p:cNvPicPr>
            <a:picLocks noChangeAspect="1"/>
          </p:cNvPicPr>
          <p:nvPr/>
        </p:nvPicPr>
        <p:blipFill>
          <a:blip r:embed="rId3"/>
          <a:stretch>
            <a:fillRect/>
          </a:stretch>
        </p:blipFill>
        <p:spPr>
          <a:xfrm>
            <a:off x="604674" y="4668701"/>
            <a:ext cx="4586451" cy="1112022"/>
          </a:xfrm>
          <a:prstGeom prst="rect">
            <a:avLst/>
          </a:prstGeom>
        </p:spPr>
      </p:pic>
      <p:pic>
        <p:nvPicPr>
          <p:cNvPr id="7" name="Picture 6">
            <a:extLst>
              <a:ext uri="{FF2B5EF4-FFF2-40B4-BE49-F238E27FC236}">
                <a16:creationId xmlns:a16="http://schemas.microsoft.com/office/drawing/2014/main" id="{E8247270-AE99-47F4-BEA0-7659AE2E7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258" y="793203"/>
            <a:ext cx="5710546" cy="2806548"/>
          </a:xfrm>
          <a:prstGeom prst="rect">
            <a:avLst/>
          </a:prstGeom>
        </p:spPr>
      </p:pic>
      <p:pic>
        <p:nvPicPr>
          <p:cNvPr id="5" name="Picture 4">
            <a:extLst>
              <a:ext uri="{FF2B5EF4-FFF2-40B4-BE49-F238E27FC236}">
                <a16:creationId xmlns:a16="http://schemas.microsoft.com/office/drawing/2014/main" id="{F0F6ABA4-A9EC-45D7-9AB1-794AD9B55091}"/>
              </a:ext>
            </a:extLst>
          </p:cNvPr>
          <p:cNvPicPr>
            <a:picLocks noChangeAspect="1"/>
          </p:cNvPicPr>
          <p:nvPr/>
        </p:nvPicPr>
        <p:blipFill>
          <a:blip r:embed="rId5"/>
          <a:stretch>
            <a:fillRect/>
          </a:stretch>
        </p:blipFill>
        <p:spPr>
          <a:xfrm>
            <a:off x="6714131" y="4664622"/>
            <a:ext cx="4730156" cy="1400175"/>
          </a:xfrm>
          <a:prstGeom prst="rect">
            <a:avLst/>
          </a:prstGeom>
        </p:spPr>
      </p:pic>
    </p:spTree>
    <p:extLst>
      <p:ext uri="{BB962C8B-B14F-4D97-AF65-F5344CB8AC3E}">
        <p14:creationId xmlns:p14="http://schemas.microsoft.com/office/powerpoint/2010/main" val="638799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B062F1-7A3D-41F4-909C-324A6CBBBFE8}"/>
              </a:ext>
            </a:extLst>
          </p:cNvPr>
          <p:cNvPicPr>
            <a:picLocks noChangeAspect="1"/>
          </p:cNvPicPr>
          <p:nvPr/>
        </p:nvPicPr>
        <p:blipFill>
          <a:blip r:embed="rId2"/>
          <a:stretch>
            <a:fillRect/>
          </a:stretch>
        </p:blipFill>
        <p:spPr>
          <a:xfrm>
            <a:off x="995012" y="1108676"/>
            <a:ext cx="7539387" cy="3381697"/>
          </a:xfrm>
          <a:prstGeom prst="rect">
            <a:avLst/>
          </a:prstGeom>
        </p:spPr>
      </p:pic>
      <p:pic>
        <p:nvPicPr>
          <p:cNvPr id="4" name="Picture 3">
            <a:extLst>
              <a:ext uri="{FF2B5EF4-FFF2-40B4-BE49-F238E27FC236}">
                <a16:creationId xmlns:a16="http://schemas.microsoft.com/office/drawing/2014/main" id="{9BEA8101-86E8-42CD-A38D-3F4FC32720F1}"/>
              </a:ext>
            </a:extLst>
          </p:cNvPr>
          <p:cNvPicPr>
            <a:picLocks noChangeAspect="1"/>
          </p:cNvPicPr>
          <p:nvPr/>
        </p:nvPicPr>
        <p:blipFill>
          <a:blip r:embed="rId3"/>
          <a:stretch>
            <a:fillRect/>
          </a:stretch>
        </p:blipFill>
        <p:spPr>
          <a:xfrm>
            <a:off x="995013" y="4907489"/>
            <a:ext cx="5522761" cy="1767284"/>
          </a:xfrm>
          <a:prstGeom prst="rect">
            <a:avLst/>
          </a:prstGeom>
        </p:spPr>
      </p:pic>
      <p:pic>
        <p:nvPicPr>
          <p:cNvPr id="5" name="Picture 4">
            <a:extLst>
              <a:ext uri="{FF2B5EF4-FFF2-40B4-BE49-F238E27FC236}">
                <a16:creationId xmlns:a16="http://schemas.microsoft.com/office/drawing/2014/main" id="{826C4371-F433-4480-8C45-86A625A0A58B}"/>
              </a:ext>
            </a:extLst>
          </p:cNvPr>
          <p:cNvPicPr>
            <a:picLocks noChangeAspect="1"/>
          </p:cNvPicPr>
          <p:nvPr/>
        </p:nvPicPr>
        <p:blipFill>
          <a:blip r:embed="rId4"/>
          <a:stretch>
            <a:fillRect/>
          </a:stretch>
        </p:blipFill>
        <p:spPr>
          <a:xfrm>
            <a:off x="7304373" y="4043500"/>
            <a:ext cx="4317427" cy="1117780"/>
          </a:xfrm>
          <a:prstGeom prst="rect">
            <a:avLst/>
          </a:prstGeom>
        </p:spPr>
      </p:pic>
      <p:sp>
        <p:nvSpPr>
          <p:cNvPr id="6" name="TextBox 5">
            <a:extLst>
              <a:ext uri="{FF2B5EF4-FFF2-40B4-BE49-F238E27FC236}">
                <a16:creationId xmlns:a16="http://schemas.microsoft.com/office/drawing/2014/main" id="{AB4A73DA-6F85-49C0-BB8A-BB7467BC72CB}"/>
              </a:ext>
            </a:extLst>
          </p:cNvPr>
          <p:cNvSpPr txBox="1"/>
          <p:nvPr/>
        </p:nvSpPr>
        <p:spPr>
          <a:xfrm>
            <a:off x="0" y="0"/>
            <a:ext cx="1219200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FRESCA2 cryostat at CERN</a:t>
            </a:r>
            <a:endPar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90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142F16-45E0-4D66-BC5C-49A90A782C8A}"/>
              </a:ext>
            </a:extLst>
          </p:cNvPr>
          <p:cNvPicPr>
            <a:picLocks noChangeAspect="1"/>
          </p:cNvPicPr>
          <p:nvPr/>
        </p:nvPicPr>
        <p:blipFill>
          <a:blip r:embed="rId2"/>
          <a:stretch>
            <a:fillRect/>
          </a:stretch>
        </p:blipFill>
        <p:spPr>
          <a:xfrm>
            <a:off x="6279988" y="239307"/>
            <a:ext cx="5157784" cy="6414940"/>
          </a:xfrm>
          <a:prstGeom prst="rect">
            <a:avLst/>
          </a:prstGeom>
        </p:spPr>
      </p:pic>
      <p:pic>
        <p:nvPicPr>
          <p:cNvPr id="3" name="Picture 2">
            <a:extLst>
              <a:ext uri="{FF2B5EF4-FFF2-40B4-BE49-F238E27FC236}">
                <a16:creationId xmlns:a16="http://schemas.microsoft.com/office/drawing/2014/main" id="{4E10DDFE-54B7-424F-BB78-C29F527A0F9E}"/>
              </a:ext>
            </a:extLst>
          </p:cNvPr>
          <p:cNvPicPr>
            <a:picLocks noChangeAspect="1"/>
          </p:cNvPicPr>
          <p:nvPr/>
        </p:nvPicPr>
        <p:blipFill>
          <a:blip r:embed="rId3"/>
          <a:stretch>
            <a:fillRect/>
          </a:stretch>
        </p:blipFill>
        <p:spPr>
          <a:xfrm>
            <a:off x="0" y="0"/>
            <a:ext cx="3921551" cy="1678802"/>
          </a:xfrm>
          <a:prstGeom prst="rect">
            <a:avLst/>
          </a:prstGeom>
        </p:spPr>
      </p:pic>
      <p:sp>
        <p:nvSpPr>
          <p:cNvPr id="6" name="Rectangle 5">
            <a:extLst>
              <a:ext uri="{FF2B5EF4-FFF2-40B4-BE49-F238E27FC236}">
                <a16:creationId xmlns:a16="http://schemas.microsoft.com/office/drawing/2014/main" id="{873DCFE4-83F0-408E-AA3F-2C224F2BD7FD}"/>
              </a:ext>
            </a:extLst>
          </p:cNvPr>
          <p:cNvSpPr/>
          <p:nvPr/>
        </p:nvSpPr>
        <p:spPr>
          <a:xfrm>
            <a:off x="944748" y="6346470"/>
            <a:ext cx="406840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panose="020F0502020204030204"/>
                <a:ea typeface="+mn-ea"/>
                <a:cs typeface="+mn-cs"/>
              </a:rPr>
              <a:t>3-LHC-Cryogenics-design-and-operation-optimization</a:t>
            </a:r>
          </a:p>
        </p:txBody>
      </p:sp>
      <p:pic>
        <p:nvPicPr>
          <p:cNvPr id="4" name="Picture 3">
            <a:extLst>
              <a:ext uri="{FF2B5EF4-FFF2-40B4-BE49-F238E27FC236}">
                <a16:creationId xmlns:a16="http://schemas.microsoft.com/office/drawing/2014/main" id="{4B4629FD-54A3-4BBD-A8D4-78DB71837704}"/>
              </a:ext>
            </a:extLst>
          </p:cNvPr>
          <p:cNvPicPr>
            <a:picLocks noChangeAspect="1"/>
          </p:cNvPicPr>
          <p:nvPr/>
        </p:nvPicPr>
        <p:blipFill>
          <a:blip r:embed="rId4"/>
          <a:stretch>
            <a:fillRect/>
          </a:stretch>
        </p:blipFill>
        <p:spPr>
          <a:xfrm>
            <a:off x="1452813" y="2354445"/>
            <a:ext cx="3776914" cy="3207903"/>
          </a:xfrm>
          <a:prstGeom prst="rect">
            <a:avLst/>
          </a:prstGeom>
        </p:spPr>
      </p:pic>
    </p:spTree>
    <p:extLst>
      <p:ext uri="{BB962C8B-B14F-4D97-AF65-F5344CB8AC3E}">
        <p14:creationId xmlns:p14="http://schemas.microsoft.com/office/powerpoint/2010/main" val="2859267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F8E723-7670-4D2C-8229-6D93FD55F3F2}"/>
              </a:ext>
            </a:extLst>
          </p:cNvPr>
          <p:cNvPicPr>
            <a:picLocks noChangeAspect="1"/>
          </p:cNvPicPr>
          <p:nvPr/>
        </p:nvPicPr>
        <p:blipFill>
          <a:blip r:embed="rId2"/>
          <a:stretch>
            <a:fillRect/>
          </a:stretch>
        </p:blipFill>
        <p:spPr>
          <a:xfrm>
            <a:off x="1270437" y="645735"/>
            <a:ext cx="9197865" cy="5566530"/>
          </a:xfrm>
          <a:prstGeom prst="rect">
            <a:avLst/>
          </a:prstGeom>
        </p:spPr>
      </p:pic>
      <p:sp>
        <p:nvSpPr>
          <p:cNvPr id="3" name="Rectangle 2">
            <a:extLst>
              <a:ext uri="{FF2B5EF4-FFF2-40B4-BE49-F238E27FC236}">
                <a16:creationId xmlns:a16="http://schemas.microsoft.com/office/drawing/2014/main" id="{14B2AF36-6F11-4259-80E0-46C8A3E891F5}"/>
              </a:ext>
            </a:extLst>
          </p:cNvPr>
          <p:cNvSpPr/>
          <p:nvPr/>
        </p:nvSpPr>
        <p:spPr>
          <a:xfrm>
            <a:off x="3866693" y="6344886"/>
            <a:ext cx="3239413" cy="369332"/>
          </a:xfrm>
          <a:prstGeom prst="rect">
            <a:avLst/>
          </a:prstGeom>
        </p:spPr>
        <p:txBody>
          <a:bodyPr wrap="none">
            <a:spAutoFit/>
          </a:bodyPr>
          <a:lstStyle/>
          <a:p>
            <a:r>
              <a:rPr lang="en-US" dirty="0">
                <a:solidFill>
                  <a:srgbClr val="0070C0"/>
                </a:solidFill>
              </a:rPr>
              <a:t>four-stage LHC cold compressors</a:t>
            </a:r>
          </a:p>
        </p:txBody>
      </p:sp>
      <p:sp>
        <p:nvSpPr>
          <p:cNvPr id="4" name="TextBox 3">
            <a:extLst>
              <a:ext uri="{FF2B5EF4-FFF2-40B4-BE49-F238E27FC236}">
                <a16:creationId xmlns:a16="http://schemas.microsoft.com/office/drawing/2014/main" id="{7D6084D0-5870-43DA-951F-63588F589E8E}"/>
              </a:ext>
            </a:extLst>
          </p:cNvPr>
          <p:cNvSpPr txBox="1"/>
          <p:nvPr/>
        </p:nvSpPr>
        <p:spPr>
          <a:xfrm>
            <a:off x="0" y="0"/>
            <a:ext cx="12192000" cy="461665"/>
          </a:xfrm>
          <a:prstGeom prst="rect">
            <a:avLst/>
          </a:prstGeom>
          <a:solidFill>
            <a:srgbClr val="0070C0"/>
          </a:solidFill>
        </p:spPr>
        <p:txBody>
          <a:bodyPr wrap="square" rtlCol="0">
            <a:spAutoFit/>
          </a:bodyPr>
          <a:lstStyle/>
          <a:p>
            <a:pPr lvl="0">
              <a:defRPr/>
            </a:pPr>
            <a:r>
              <a:rPr lang="en-US" sz="2400" dirty="0">
                <a:solidFill>
                  <a:prstClr val="white"/>
                </a:solidFill>
              </a:rPr>
              <a:t>Cold hydrodynamic helium compressors</a:t>
            </a:r>
            <a:endPar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494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D4B07A-B913-4C57-A42B-AA995B59125B}"/>
              </a:ext>
            </a:extLst>
          </p:cNvPr>
          <p:cNvPicPr>
            <a:picLocks noChangeAspect="1"/>
          </p:cNvPicPr>
          <p:nvPr/>
        </p:nvPicPr>
        <p:blipFill>
          <a:blip r:embed="rId2"/>
          <a:stretch>
            <a:fillRect/>
          </a:stretch>
        </p:blipFill>
        <p:spPr>
          <a:xfrm>
            <a:off x="5815232" y="2717451"/>
            <a:ext cx="5821245" cy="3951648"/>
          </a:xfrm>
          <a:prstGeom prst="rect">
            <a:avLst/>
          </a:prstGeom>
        </p:spPr>
      </p:pic>
      <p:pic>
        <p:nvPicPr>
          <p:cNvPr id="4" name="Picture 3">
            <a:extLst>
              <a:ext uri="{FF2B5EF4-FFF2-40B4-BE49-F238E27FC236}">
                <a16:creationId xmlns:a16="http://schemas.microsoft.com/office/drawing/2014/main" id="{54122335-5B16-434C-9A37-22278869AEB2}"/>
              </a:ext>
            </a:extLst>
          </p:cNvPr>
          <p:cNvPicPr>
            <a:picLocks noChangeAspect="1"/>
          </p:cNvPicPr>
          <p:nvPr/>
        </p:nvPicPr>
        <p:blipFill>
          <a:blip r:embed="rId3"/>
          <a:stretch>
            <a:fillRect/>
          </a:stretch>
        </p:blipFill>
        <p:spPr>
          <a:xfrm>
            <a:off x="555523" y="2670416"/>
            <a:ext cx="4645907" cy="4045718"/>
          </a:xfrm>
          <a:prstGeom prst="rect">
            <a:avLst/>
          </a:prstGeom>
        </p:spPr>
      </p:pic>
      <p:pic>
        <p:nvPicPr>
          <p:cNvPr id="5" name="Picture 4">
            <a:extLst>
              <a:ext uri="{FF2B5EF4-FFF2-40B4-BE49-F238E27FC236}">
                <a16:creationId xmlns:a16="http://schemas.microsoft.com/office/drawing/2014/main" id="{40ED1F89-7EBF-4F96-B846-4E5166BA3548}"/>
              </a:ext>
            </a:extLst>
          </p:cNvPr>
          <p:cNvPicPr>
            <a:picLocks noChangeAspect="1"/>
          </p:cNvPicPr>
          <p:nvPr/>
        </p:nvPicPr>
        <p:blipFill>
          <a:blip r:embed="rId4"/>
          <a:stretch>
            <a:fillRect/>
          </a:stretch>
        </p:blipFill>
        <p:spPr>
          <a:xfrm>
            <a:off x="111760" y="46313"/>
            <a:ext cx="6767902" cy="2398648"/>
          </a:xfrm>
          <a:prstGeom prst="rect">
            <a:avLst/>
          </a:prstGeom>
        </p:spPr>
      </p:pic>
      <p:sp>
        <p:nvSpPr>
          <p:cNvPr id="6" name="Rectangle 5">
            <a:extLst>
              <a:ext uri="{FF2B5EF4-FFF2-40B4-BE49-F238E27FC236}">
                <a16:creationId xmlns:a16="http://schemas.microsoft.com/office/drawing/2014/main" id="{4892ED9B-D738-4368-A6EC-22AD161AAA6D}"/>
              </a:ext>
            </a:extLst>
          </p:cNvPr>
          <p:cNvSpPr/>
          <p:nvPr/>
        </p:nvSpPr>
        <p:spPr>
          <a:xfrm>
            <a:off x="7400290" y="827145"/>
            <a:ext cx="2937151" cy="307777"/>
          </a:xfrm>
          <a:prstGeom prst="rect">
            <a:avLst/>
          </a:prstGeom>
        </p:spPr>
        <p:txBody>
          <a:bodyPr wrap="none">
            <a:spAutoFit/>
          </a:bodyPr>
          <a:lstStyle/>
          <a:p>
            <a:r>
              <a:rPr lang="en-US" sz="1400" dirty="0"/>
              <a:t>http://arxiv.org/abs/gr-qc/0502054v1</a:t>
            </a:r>
          </a:p>
        </p:txBody>
      </p:sp>
    </p:spTree>
    <p:extLst>
      <p:ext uri="{BB962C8B-B14F-4D97-AF65-F5344CB8AC3E}">
        <p14:creationId xmlns:p14="http://schemas.microsoft.com/office/powerpoint/2010/main" val="3315414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A2A86A-A038-4CAC-A5EC-20F5E15D9A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970" y="772135"/>
            <a:ext cx="11698059" cy="5313730"/>
          </a:xfrm>
          <a:prstGeom prst="rect">
            <a:avLst/>
          </a:prstGeom>
        </p:spPr>
      </p:pic>
      <p:sp>
        <p:nvSpPr>
          <p:cNvPr id="3" name="Rectangle 2">
            <a:extLst>
              <a:ext uri="{FF2B5EF4-FFF2-40B4-BE49-F238E27FC236}">
                <a16:creationId xmlns:a16="http://schemas.microsoft.com/office/drawing/2014/main" id="{8602D85B-E06D-481F-AB35-865B620C2B9C}"/>
              </a:ext>
            </a:extLst>
          </p:cNvPr>
          <p:cNvSpPr/>
          <p:nvPr/>
        </p:nvSpPr>
        <p:spPr>
          <a:xfrm>
            <a:off x="3048000" y="3105835"/>
            <a:ext cx="6096000" cy="369332"/>
          </a:xfrm>
          <a:prstGeom prst="rect">
            <a:avLst/>
          </a:prstGeom>
        </p:spPr>
        <p:txBody>
          <a:bodyPr>
            <a:spAutoFit/>
          </a:bodyPr>
          <a:lstStyle/>
          <a:p>
            <a:r>
              <a:rPr lang="en-US" dirty="0"/>
              <a:t>1	</a:t>
            </a:r>
          </a:p>
        </p:txBody>
      </p:sp>
      <p:sp>
        <p:nvSpPr>
          <p:cNvPr id="4" name="TextBox 3">
            <a:extLst>
              <a:ext uri="{FF2B5EF4-FFF2-40B4-BE49-F238E27FC236}">
                <a16:creationId xmlns:a16="http://schemas.microsoft.com/office/drawing/2014/main" id="{AFCDBD92-AE78-453D-984E-6EB0F59226B8}"/>
              </a:ext>
            </a:extLst>
          </p:cNvPr>
          <p:cNvSpPr txBox="1"/>
          <p:nvPr/>
        </p:nvSpPr>
        <p:spPr>
          <a:xfrm>
            <a:off x="26253" y="-304330"/>
            <a:ext cx="12192000" cy="461665"/>
          </a:xfrm>
          <a:prstGeom prst="rect">
            <a:avLst/>
          </a:prstGeom>
          <a:solidFill>
            <a:srgbClr val="0070C0"/>
          </a:solidFill>
        </p:spPr>
        <p:txBody>
          <a:bodyPr wrap="square" rtlCol="0">
            <a:spAutoFit/>
          </a:bodyPr>
          <a:lstStyle/>
          <a:p>
            <a:pPr lvl="0"/>
            <a:r>
              <a:rPr lang="en-US" sz="2400" dirty="0">
                <a:solidFill>
                  <a:prstClr val="white"/>
                </a:solidFill>
              </a:rPr>
              <a:t>General description of HB Box, H1 Box and ACPS in HERA North Hall</a:t>
            </a:r>
            <a:endPar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813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E2EBA0-2289-424A-8F04-0915C2C05034}"/>
              </a:ext>
            </a:extLst>
          </p:cNvPr>
          <p:cNvSpPr/>
          <p:nvPr/>
        </p:nvSpPr>
        <p:spPr>
          <a:xfrm>
            <a:off x="0" y="0"/>
            <a:ext cx="12192000" cy="461665"/>
          </a:xfrm>
          <a:prstGeom prst="rect">
            <a:avLst/>
          </a:prstGeom>
          <a:solidFill>
            <a:srgbClr val="0070C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Cold valves in ACPS Transfer line 3</a:t>
            </a:r>
          </a:p>
        </p:txBody>
      </p:sp>
      <p:graphicFrame>
        <p:nvGraphicFramePr>
          <p:cNvPr id="3" name="Table 2">
            <a:extLst>
              <a:ext uri="{FF2B5EF4-FFF2-40B4-BE49-F238E27FC236}">
                <a16:creationId xmlns:a16="http://schemas.microsoft.com/office/drawing/2014/main" id="{93F59D98-93C6-4ED1-8834-8CBC5C8AF65B}"/>
              </a:ext>
            </a:extLst>
          </p:cNvPr>
          <p:cNvGraphicFramePr>
            <a:graphicFrameLocks noGrp="1"/>
          </p:cNvGraphicFramePr>
          <p:nvPr>
            <p:extLst/>
          </p:nvPr>
        </p:nvGraphicFramePr>
        <p:xfrm>
          <a:off x="-2" y="1196768"/>
          <a:ext cx="12192002" cy="1920240"/>
        </p:xfrm>
        <a:graphic>
          <a:graphicData uri="http://schemas.openxmlformats.org/drawingml/2006/table">
            <a:tbl>
              <a:tblPr firstRow="1" bandRow="1">
                <a:tableStyleId>{5C22544A-7EE6-4342-B048-85BDC9FD1C3A}</a:tableStyleId>
              </a:tblPr>
              <a:tblGrid>
                <a:gridCol w="1061828">
                  <a:extLst>
                    <a:ext uri="{9D8B030D-6E8A-4147-A177-3AD203B41FA5}">
                      <a16:colId xmlns:a16="http://schemas.microsoft.com/office/drawing/2014/main" val="2838712847"/>
                    </a:ext>
                  </a:extLst>
                </a:gridCol>
                <a:gridCol w="1461076">
                  <a:extLst>
                    <a:ext uri="{9D8B030D-6E8A-4147-A177-3AD203B41FA5}">
                      <a16:colId xmlns:a16="http://schemas.microsoft.com/office/drawing/2014/main" val="2616585380"/>
                    </a:ext>
                  </a:extLst>
                </a:gridCol>
                <a:gridCol w="1086811">
                  <a:extLst>
                    <a:ext uri="{9D8B030D-6E8A-4147-A177-3AD203B41FA5}">
                      <a16:colId xmlns:a16="http://schemas.microsoft.com/office/drawing/2014/main" val="227114987"/>
                    </a:ext>
                  </a:extLst>
                </a:gridCol>
                <a:gridCol w="550602">
                  <a:extLst>
                    <a:ext uri="{9D8B030D-6E8A-4147-A177-3AD203B41FA5}">
                      <a16:colId xmlns:a16="http://schemas.microsoft.com/office/drawing/2014/main" val="4131044963"/>
                    </a:ext>
                  </a:extLst>
                </a:gridCol>
                <a:gridCol w="1036346">
                  <a:extLst>
                    <a:ext uri="{9D8B030D-6E8A-4147-A177-3AD203B41FA5}">
                      <a16:colId xmlns:a16="http://schemas.microsoft.com/office/drawing/2014/main" val="2968107163"/>
                    </a:ext>
                  </a:extLst>
                </a:gridCol>
                <a:gridCol w="1266645">
                  <a:extLst>
                    <a:ext uri="{9D8B030D-6E8A-4147-A177-3AD203B41FA5}">
                      <a16:colId xmlns:a16="http://schemas.microsoft.com/office/drawing/2014/main" val="2056556053"/>
                    </a:ext>
                  </a:extLst>
                </a:gridCol>
                <a:gridCol w="825239">
                  <a:extLst>
                    <a:ext uri="{9D8B030D-6E8A-4147-A177-3AD203B41FA5}">
                      <a16:colId xmlns:a16="http://schemas.microsoft.com/office/drawing/2014/main" val="614014776"/>
                    </a:ext>
                  </a:extLst>
                </a:gridCol>
                <a:gridCol w="681302">
                  <a:extLst>
                    <a:ext uri="{9D8B030D-6E8A-4147-A177-3AD203B41FA5}">
                      <a16:colId xmlns:a16="http://schemas.microsoft.com/office/drawing/2014/main" val="522096646"/>
                    </a:ext>
                  </a:extLst>
                </a:gridCol>
                <a:gridCol w="738877">
                  <a:extLst>
                    <a:ext uri="{9D8B030D-6E8A-4147-A177-3AD203B41FA5}">
                      <a16:colId xmlns:a16="http://schemas.microsoft.com/office/drawing/2014/main" val="1665123626"/>
                    </a:ext>
                  </a:extLst>
                </a:gridCol>
                <a:gridCol w="633323">
                  <a:extLst>
                    <a:ext uri="{9D8B030D-6E8A-4147-A177-3AD203B41FA5}">
                      <a16:colId xmlns:a16="http://schemas.microsoft.com/office/drawing/2014/main" val="3756964482"/>
                    </a:ext>
                  </a:extLst>
                </a:gridCol>
                <a:gridCol w="604536">
                  <a:extLst>
                    <a:ext uri="{9D8B030D-6E8A-4147-A177-3AD203B41FA5}">
                      <a16:colId xmlns:a16="http://schemas.microsoft.com/office/drawing/2014/main" val="358639533"/>
                    </a:ext>
                  </a:extLst>
                </a:gridCol>
                <a:gridCol w="690898">
                  <a:extLst>
                    <a:ext uri="{9D8B030D-6E8A-4147-A177-3AD203B41FA5}">
                      <a16:colId xmlns:a16="http://schemas.microsoft.com/office/drawing/2014/main" val="4288675235"/>
                    </a:ext>
                  </a:extLst>
                </a:gridCol>
                <a:gridCol w="777260">
                  <a:extLst>
                    <a:ext uri="{9D8B030D-6E8A-4147-A177-3AD203B41FA5}">
                      <a16:colId xmlns:a16="http://schemas.microsoft.com/office/drawing/2014/main" val="1915690253"/>
                    </a:ext>
                  </a:extLst>
                </a:gridCol>
                <a:gridCol w="777259">
                  <a:extLst>
                    <a:ext uri="{9D8B030D-6E8A-4147-A177-3AD203B41FA5}">
                      <a16:colId xmlns:a16="http://schemas.microsoft.com/office/drawing/2014/main" val="2326701979"/>
                    </a:ext>
                  </a:extLst>
                </a:gridCol>
              </a:tblGrid>
              <a:tr h="121475">
                <a:tc>
                  <a:txBody>
                    <a:bodyPr/>
                    <a:lstStyle/>
                    <a:p>
                      <a:r>
                        <a:rPr lang="de-DE" sz="1200" b="1" dirty="0"/>
                        <a:t>Valve</a:t>
                      </a:r>
                      <a:endParaRPr lang="en-US" sz="1200" b="1" dirty="0"/>
                    </a:p>
                  </a:txBody>
                  <a:tcPr/>
                </a:tc>
                <a:tc>
                  <a:txBody>
                    <a:bodyPr/>
                    <a:lstStyle/>
                    <a:p>
                      <a:r>
                        <a:rPr lang="de-DE" sz="1200" b="1" dirty="0" err="1"/>
                        <a:t>Function</a:t>
                      </a:r>
                      <a:endParaRPr 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Type</a:t>
                      </a:r>
                      <a:endParaRPr lang="en-US" sz="1200" b="1" dirty="0"/>
                    </a:p>
                    <a:p>
                      <a:endParaRPr lang="en-US" sz="1200" b="1" dirty="0"/>
                    </a:p>
                  </a:txBody>
                  <a:tcPr/>
                </a:tc>
                <a:tc>
                  <a:txBody>
                    <a:bodyPr/>
                    <a:lstStyle/>
                    <a:p>
                      <a:r>
                        <a:rPr lang="de-DE" sz="1200" b="1" dirty="0"/>
                        <a:t>DN</a:t>
                      </a:r>
                      <a:endParaRPr 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err="1"/>
                        <a:t>Kvs</a:t>
                      </a:r>
                      <a:r>
                        <a:rPr lang="de-DE" sz="1200" b="1" dirty="0"/>
                        <a:t> – </a:t>
                      </a:r>
                      <a:r>
                        <a:rPr lang="de-DE" sz="1200" b="1" dirty="0" err="1"/>
                        <a:t>for</a:t>
                      </a:r>
                      <a:r>
                        <a:rPr lang="de-DE" sz="1200" b="1" dirty="0"/>
                        <a:t> </a:t>
                      </a:r>
                      <a:r>
                        <a:rPr lang="de-DE" sz="1200" b="1" dirty="0" err="1"/>
                        <a:t>vendors</a:t>
                      </a:r>
                      <a:endParaRPr lang="en-US" sz="1200" b="1" dirty="0"/>
                    </a:p>
                    <a:p>
                      <a:endParaRPr lang="en-US" sz="1200" b="1" dirty="0"/>
                    </a:p>
                  </a:txBody>
                  <a:tcPr/>
                </a:tc>
                <a:tc>
                  <a:txBody>
                    <a:bodyPr/>
                    <a:lstStyle/>
                    <a:p>
                      <a:r>
                        <a:rPr lang="de-DE" sz="1200" b="1" dirty="0" err="1"/>
                        <a:t>Kvs</a:t>
                      </a:r>
                      <a:r>
                        <a:rPr lang="de-DE" sz="1200" b="1" dirty="0"/>
                        <a:t> – max. </a:t>
                      </a:r>
                      <a:r>
                        <a:rPr lang="de-DE" sz="1200" b="1" dirty="0" err="1"/>
                        <a:t>valve</a:t>
                      </a:r>
                      <a:r>
                        <a:rPr lang="de-DE" sz="1200" b="1" dirty="0"/>
                        <a:t> </a:t>
                      </a:r>
                      <a:r>
                        <a:rPr lang="de-DE" sz="1200" b="1" dirty="0" err="1"/>
                        <a:t>lift</a:t>
                      </a:r>
                      <a:r>
                        <a:rPr lang="de-DE" sz="1200" b="1" dirty="0"/>
                        <a:t> (</a:t>
                      </a:r>
                      <a:r>
                        <a:rPr lang="de-DE" sz="1200" b="1" dirty="0" err="1"/>
                        <a:t>calculated</a:t>
                      </a:r>
                      <a:r>
                        <a:rPr lang="de-DE" sz="1200" b="1" dirty="0"/>
                        <a:t>)</a:t>
                      </a:r>
                      <a:endParaRPr lang="en-US" sz="1200" b="1" dirty="0"/>
                    </a:p>
                  </a:txBody>
                  <a:tcPr/>
                </a:tc>
                <a:tc>
                  <a:txBody>
                    <a:bodyPr/>
                    <a:lstStyle/>
                    <a:p>
                      <a:r>
                        <a:rPr lang="de-DE" sz="1200" b="1" dirty="0"/>
                        <a:t>Services</a:t>
                      </a:r>
                      <a:endParaRPr 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err="1"/>
                        <a:t>Tmin</a:t>
                      </a:r>
                      <a:r>
                        <a:rPr lang="de-DE" sz="1200" b="1" dirty="0"/>
                        <a:t>, K</a:t>
                      </a:r>
                      <a:endParaRPr 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PN, bar</a:t>
                      </a:r>
                      <a:endParaRPr lang="en-US" sz="1200" b="1" dirty="0"/>
                    </a:p>
                  </a:txBody>
                  <a:tcPr/>
                </a:tc>
                <a:tc>
                  <a:txBody>
                    <a:bodyPr/>
                    <a:lstStyle/>
                    <a:p>
                      <a:r>
                        <a:rPr lang="de-DE" sz="1200" b="1" dirty="0" err="1"/>
                        <a:t>Ps</a:t>
                      </a:r>
                      <a:r>
                        <a:rPr lang="de-DE" sz="1200" b="1" dirty="0"/>
                        <a:t>, bar</a:t>
                      </a:r>
                      <a:endParaRPr lang="en-US" sz="1200" b="1" dirty="0"/>
                    </a:p>
                  </a:txBody>
                  <a:tcPr/>
                </a:tc>
                <a:tc>
                  <a:txBody>
                    <a:bodyPr/>
                    <a:lstStyle/>
                    <a:p>
                      <a:r>
                        <a:rPr lang="de-DE" sz="1200" b="1" dirty="0"/>
                        <a:t>Tin, K</a:t>
                      </a:r>
                      <a:endParaRPr lang="en-US" sz="1200" b="1" dirty="0"/>
                    </a:p>
                  </a:txBody>
                  <a:tcPr/>
                </a:tc>
                <a:tc>
                  <a:txBody>
                    <a:bodyPr/>
                    <a:lstStyle/>
                    <a:p>
                      <a:r>
                        <a:rPr lang="en-US" sz="1200" b="1" dirty="0"/>
                        <a:t>m, g/s</a:t>
                      </a:r>
                    </a:p>
                  </a:txBody>
                  <a:tcPr/>
                </a:tc>
                <a:tc>
                  <a:txBody>
                    <a:bodyPr/>
                    <a:lstStyle/>
                    <a:p>
                      <a:r>
                        <a:rPr lang="en-US" sz="1200" b="1" dirty="0"/>
                        <a:t>Pin, bar</a:t>
                      </a:r>
                    </a:p>
                  </a:txBody>
                  <a:tcPr/>
                </a:tc>
                <a:tc>
                  <a:txBody>
                    <a:bodyPr/>
                    <a:lstStyle/>
                    <a:p>
                      <a:r>
                        <a:rPr lang="de-DE" sz="1200" b="1" dirty="0">
                          <a:solidFill>
                            <a:schemeClr val="bg1"/>
                          </a:solidFill>
                        </a:rPr>
                        <a:t>DP, bar</a:t>
                      </a:r>
                      <a:endParaRPr lang="en-US" sz="1200" b="1" dirty="0">
                        <a:solidFill>
                          <a:schemeClr val="bg1"/>
                        </a:solidFill>
                      </a:endParaRPr>
                    </a:p>
                  </a:txBody>
                  <a:tcPr/>
                </a:tc>
                <a:extLst>
                  <a:ext uri="{0D108BD9-81ED-4DB2-BD59-A6C34878D82A}">
                    <a16:rowId xmlns:a16="http://schemas.microsoft.com/office/drawing/2014/main" val="168360494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C00000"/>
                          </a:solidFill>
                          <a:effectLst/>
                        </a:rPr>
                        <a:t>ACPSVC2140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rgbClr val="C00000"/>
                          </a:solidFill>
                          <a:effectLst/>
                          <a:latin typeface="+mn-lt"/>
                          <a:ea typeface="+mn-ea"/>
                          <a:cs typeface="+mn-cs"/>
                        </a:rPr>
                        <a:t>ACPS TL3 </a:t>
                      </a:r>
                      <a:r>
                        <a:rPr lang="de-DE" sz="1200" b="0" dirty="0">
                          <a:solidFill>
                            <a:srgbClr val="C00000"/>
                          </a:solidFill>
                          <a:effectLst/>
                        </a:rPr>
                        <a:t>4K supply</a:t>
                      </a:r>
                      <a:endParaRPr lang="en-US" sz="1200" b="0" dirty="0">
                        <a:solidFill>
                          <a:srgbClr val="C00000"/>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rgbClr val="C00000"/>
                          </a:solidFill>
                          <a:effectLst/>
                          <a:latin typeface="+mn-lt"/>
                          <a:ea typeface="+mn-ea"/>
                          <a:cs typeface="+mn-cs"/>
                        </a:rPr>
                        <a:t>Control, NC</a:t>
                      </a:r>
                      <a:endParaRPr lang="en-US" sz="1200" b="0" dirty="0">
                        <a:solidFill>
                          <a:srgbClr val="C00000"/>
                        </a:solidFill>
                        <a:effectLst/>
                      </a:endParaRPr>
                    </a:p>
                  </a:txBody>
                  <a:tcPr/>
                </a:tc>
                <a:tc>
                  <a:txBody>
                    <a:bodyPr/>
                    <a:lstStyle/>
                    <a:p>
                      <a:r>
                        <a:rPr lang="de-DE" sz="1200" b="0" dirty="0">
                          <a:solidFill>
                            <a:srgbClr val="C00000"/>
                          </a:solidFill>
                          <a:effectLst/>
                        </a:rPr>
                        <a:t>15</a:t>
                      </a:r>
                      <a:endParaRPr lang="en-US" sz="1200" b="0" dirty="0">
                        <a:solidFill>
                          <a:srgbClr val="C00000"/>
                        </a:solidFill>
                        <a:effectLst/>
                      </a:endParaRPr>
                    </a:p>
                  </a:txBody>
                  <a:tcPr/>
                </a:tc>
                <a:tc>
                  <a:txBody>
                    <a:bodyPr/>
                    <a:lstStyle/>
                    <a:p>
                      <a:r>
                        <a:rPr lang="de-DE" sz="1200" b="0" dirty="0">
                          <a:solidFill>
                            <a:srgbClr val="C00000"/>
                          </a:solidFill>
                          <a:effectLst/>
                        </a:rPr>
                        <a:t>3.24 – 4.33</a:t>
                      </a:r>
                      <a:r>
                        <a:rPr lang="en-US" sz="1200" b="0" i="0" u="none" dirty="0">
                          <a:solidFill>
                            <a:srgbClr val="C00000"/>
                          </a:solidFill>
                          <a:effectLst/>
                        </a:rPr>
                        <a:t> </a:t>
                      </a:r>
                      <a:endParaRPr lang="en-US" sz="1200" b="0" dirty="0">
                        <a:solidFill>
                          <a:srgbClr val="C00000"/>
                        </a:solidFill>
                        <a:effectLst/>
                      </a:endParaRPr>
                    </a:p>
                  </a:txBody>
                  <a:tcPr/>
                </a:tc>
                <a:tc>
                  <a:txBody>
                    <a:bodyPr/>
                    <a:lstStyle/>
                    <a:p>
                      <a:r>
                        <a:rPr lang="de-DE" sz="1200" b="0" dirty="0">
                          <a:solidFill>
                            <a:srgbClr val="C00000"/>
                          </a:solidFill>
                          <a:effectLst/>
                        </a:rPr>
                        <a:t>2.88 – 63 %</a:t>
                      </a:r>
                      <a:endParaRPr lang="en-US" sz="1200" b="0" dirty="0">
                        <a:solidFill>
                          <a:srgbClr val="C00000"/>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dirty="0" err="1">
                          <a:solidFill>
                            <a:srgbClr val="C00000"/>
                          </a:solidFill>
                          <a:effectLst/>
                        </a:rPr>
                        <a:t>Liq</a:t>
                      </a:r>
                      <a:r>
                        <a:rPr lang="de-DE" sz="1200" b="0" i="0" u="none" dirty="0">
                          <a:solidFill>
                            <a:srgbClr val="C00000"/>
                          </a:solidFill>
                          <a:effectLst/>
                        </a:rPr>
                        <a:t>. </a:t>
                      </a:r>
                      <a:r>
                        <a:rPr lang="de-DE" sz="1200" b="0" i="0" u="none" dirty="0" err="1">
                          <a:solidFill>
                            <a:srgbClr val="C00000"/>
                          </a:solidFill>
                          <a:effectLst/>
                        </a:rPr>
                        <a:t>serv</a:t>
                      </a:r>
                      <a:r>
                        <a:rPr lang="de-DE" sz="1200" b="0" i="0" u="none" dirty="0">
                          <a:solidFill>
                            <a:srgbClr val="C00000"/>
                          </a:solidFill>
                          <a:effectLst/>
                        </a:rPr>
                        <a:t>.</a:t>
                      </a:r>
                      <a:endParaRPr lang="en-US" sz="1200" b="0" dirty="0">
                        <a:solidFill>
                          <a:srgbClr val="C00000"/>
                        </a:solidFill>
                        <a:effectLst/>
                      </a:endParaRPr>
                    </a:p>
                  </a:txBody>
                  <a:tcPr/>
                </a:tc>
                <a:tc>
                  <a:txBody>
                    <a:bodyPr/>
                    <a:lstStyle/>
                    <a:p>
                      <a:r>
                        <a:rPr lang="de-DE" sz="1200" b="0" dirty="0">
                          <a:solidFill>
                            <a:srgbClr val="C00000"/>
                          </a:solidFill>
                          <a:effectLst/>
                        </a:rPr>
                        <a:t>4.5</a:t>
                      </a:r>
                      <a:endParaRPr lang="en-US" sz="1200" b="0" dirty="0">
                        <a:solidFill>
                          <a:srgbClr val="C00000"/>
                        </a:solidFill>
                        <a:effectLst/>
                      </a:endParaRPr>
                    </a:p>
                  </a:txBody>
                  <a:tcPr/>
                </a:tc>
                <a:tc>
                  <a:txBody>
                    <a:bodyPr/>
                    <a:lstStyle/>
                    <a:p>
                      <a:r>
                        <a:rPr lang="de-DE" sz="1200" b="0" dirty="0">
                          <a:solidFill>
                            <a:srgbClr val="C00000"/>
                          </a:solidFill>
                          <a:effectLst/>
                        </a:rPr>
                        <a:t>25</a:t>
                      </a:r>
                      <a:endParaRPr lang="en-US" sz="1200" b="0" dirty="0">
                        <a:solidFill>
                          <a:srgbClr val="C00000"/>
                        </a:solidFill>
                        <a:effectLst/>
                      </a:endParaRPr>
                    </a:p>
                  </a:txBody>
                  <a:tcPr/>
                </a:tc>
                <a:tc>
                  <a:txBody>
                    <a:bodyPr/>
                    <a:lstStyle/>
                    <a:p>
                      <a:r>
                        <a:rPr lang="de-DE" sz="1200" b="0" dirty="0">
                          <a:solidFill>
                            <a:srgbClr val="C00000"/>
                          </a:solidFill>
                          <a:effectLst/>
                        </a:rPr>
                        <a:t>20</a:t>
                      </a:r>
                      <a:endParaRPr lang="en-US" sz="1200" b="0" dirty="0">
                        <a:solidFill>
                          <a:srgbClr val="C00000"/>
                        </a:solidFill>
                        <a:effectLst/>
                      </a:endParaRPr>
                    </a:p>
                  </a:txBody>
                  <a:tcPr/>
                </a:tc>
                <a:tc>
                  <a:txBody>
                    <a:bodyPr/>
                    <a:lstStyle/>
                    <a:p>
                      <a:r>
                        <a:rPr lang="de-DE" sz="1200" dirty="0">
                          <a:solidFill>
                            <a:srgbClr val="C00000"/>
                          </a:solidFill>
                          <a:effectLst/>
                        </a:rPr>
                        <a:t>6.13</a:t>
                      </a:r>
                      <a:endParaRPr lang="en-US" sz="1200" dirty="0">
                        <a:solidFill>
                          <a:srgbClr val="C00000"/>
                        </a:solidFill>
                        <a:effectLst/>
                      </a:endParaRPr>
                    </a:p>
                  </a:txBody>
                  <a:tcPr/>
                </a:tc>
                <a:tc>
                  <a:txBody>
                    <a:bodyPr/>
                    <a:lstStyle/>
                    <a:p>
                      <a:r>
                        <a:rPr lang="de-DE" sz="1200" dirty="0">
                          <a:solidFill>
                            <a:srgbClr val="C00000"/>
                          </a:solidFill>
                          <a:effectLst/>
                        </a:rPr>
                        <a:t>10</a:t>
                      </a:r>
                      <a:endParaRPr lang="en-US" sz="1200" dirty="0">
                        <a:solidFill>
                          <a:srgbClr val="C00000"/>
                        </a:solidFill>
                        <a:effectLst/>
                      </a:endParaRPr>
                    </a:p>
                  </a:txBody>
                  <a:tcPr/>
                </a:tc>
                <a:tc>
                  <a:txBody>
                    <a:bodyPr/>
                    <a:lstStyle/>
                    <a:p>
                      <a:r>
                        <a:rPr lang="en-US" sz="1200" dirty="0">
                          <a:solidFill>
                            <a:srgbClr val="C00000"/>
                          </a:solidFill>
                          <a:effectLst/>
                        </a:rPr>
                        <a:t>3.5</a:t>
                      </a:r>
                    </a:p>
                  </a:txBody>
                  <a:tcPr/>
                </a:tc>
                <a:tc>
                  <a:txBody>
                    <a:bodyPr/>
                    <a:lstStyle/>
                    <a:p>
                      <a:r>
                        <a:rPr lang="de-DE" sz="1200" dirty="0">
                          <a:solidFill>
                            <a:srgbClr val="C00000"/>
                          </a:solidFill>
                          <a:effectLst/>
                        </a:rPr>
                        <a:t>0.050</a:t>
                      </a:r>
                      <a:endParaRPr lang="en-US" sz="1200" dirty="0">
                        <a:solidFill>
                          <a:srgbClr val="C00000"/>
                        </a:solidFill>
                        <a:effectLst/>
                      </a:endParaRPr>
                    </a:p>
                  </a:txBody>
                  <a:tcPr/>
                </a:tc>
                <a:extLst>
                  <a:ext uri="{0D108BD9-81ED-4DB2-BD59-A6C34878D82A}">
                    <a16:rowId xmlns:a16="http://schemas.microsoft.com/office/drawing/2014/main" val="180546989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70C0"/>
                          </a:solidFill>
                          <a:effectLst/>
                        </a:rPr>
                        <a:t>ACPSVC2240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rgbClr val="0070C0"/>
                          </a:solidFill>
                          <a:effectLst/>
                          <a:latin typeface="+mn-lt"/>
                          <a:ea typeface="+mn-ea"/>
                          <a:cs typeface="+mn-cs"/>
                        </a:rPr>
                        <a:t>ACPS TL4 </a:t>
                      </a:r>
                      <a:r>
                        <a:rPr lang="de-DE" sz="1200" dirty="0">
                          <a:solidFill>
                            <a:srgbClr val="0070C0"/>
                          </a:solidFill>
                          <a:effectLst/>
                        </a:rPr>
                        <a:t>4K return</a:t>
                      </a:r>
                      <a:endParaRPr lang="en-US" sz="1200" dirty="0">
                        <a:solidFill>
                          <a:srgbClr val="0070C0"/>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rgbClr val="0070C0"/>
                          </a:solidFill>
                          <a:effectLst/>
                          <a:latin typeface="+mn-lt"/>
                          <a:ea typeface="+mn-ea"/>
                          <a:cs typeface="+mn-cs"/>
                        </a:rPr>
                        <a:t>Control, NC</a:t>
                      </a:r>
                      <a:endParaRPr lang="en-US" sz="1200" b="0" dirty="0">
                        <a:solidFill>
                          <a:srgbClr val="0070C0"/>
                        </a:solidFill>
                        <a:effectLst/>
                      </a:endParaRPr>
                    </a:p>
                  </a:txBody>
                  <a:tcPr/>
                </a:tc>
                <a:tc>
                  <a:txBody>
                    <a:bodyPr/>
                    <a:lstStyle/>
                    <a:p>
                      <a:r>
                        <a:rPr lang="de-DE" sz="1200" b="0" i="0" u="none" dirty="0">
                          <a:solidFill>
                            <a:srgbClr val="0070C0"/>
                          </a:solidFill>
                          <a:effectLst/>
                        </a:rPr>
                        <a:t>20</a:t>
                      </a:r>
                      <a:endParaRPr lang="en-US" sz="1200" b="0" i="0" u="none" dirty="0">
                        <a:solidFill>
                          <a:srgbClr val="0070C0"/>
                        </a:solidFill>
                        <a:effectLst/>
                      </a:endParaRPr>
                    </a:p>
                  </a:txBody>
                  <a:tcPr/>
                </a:tc>
                <a:tc>
                  <a:txBody>
                    <a:bodyPr/>
                    <a:lstStyle/>
                    <a:p>
                      <a:r>
                        <a:rPr lang="de-DE" sz="1200" b="0" i="0" u="none" dirty="0">
                          <a:solidFill>
                            <a:srgbClr val="0070C0"/>
                          </a:solidFill>
                          <a:effectLst/>
                        </a:rPr>
                        <a:t>6.9 – 7.8</a:t>
                      </a:r>
                      <a:r>
                        <a:rPr lang="en-US" sz="1200" b="0" i="0" u="none" dirty="0">
                          <a:solidFill>
                            <a:srgbClr val="0070C0"/>
                          </a:solidFill>
                          <a:effectLst/>
                        </a:rPr>
                        <a:t> </a:t>
                      </a:r>
                    </a:p>
                  </a:txBody>
                  <a:tcPr/>
                </a:tc>
                <a:tc>
                  <a:txBody>
                    <a:bodyPr/>
                    <a:lstStyle/>
                    <a:p>
                      <a:r>
                        <a:rPr lang="de-DE" sz="1200" b="0" i="0" u="none" dirty="0">
                          <a:solidFill>
                            <a:srgbClr val="0070C0"/>
                          </a:solidFill>
                          <a:effectLst/>
                        </a:rPr>
                        <a:t>6.12 – 63 % </a:t>
                      </a:r>
                      <a:endParaRPr lang="en-US" sz="1200" b="0" i="0" u="none" dirty="0">
                        <a:solidFill>
                          <a:srgbClr val="0070C0"/>
                        </a:solidFill>
                        <a:effectLst/>
                      </a:endParaRPr>
                    </a:p>
                  </a:txBody>
                  <a:tcPr/>
                </a:tc>
                <a:tc>
                  <a:txBody>
                    <a:bodyPr/>
                    <a:lstStyle/>
                    <a:p>
                      <a:r>
                        <a:rPr lang="de-DE" sz="1200" b="0" i="0" u="none" dirty="0" err="1">
                          <a:solidFill>
                            <a:srgbClr val="0070C0"/>
                          </a:solidFill>
                          <a:effectLst/>
                        </a:rPr>
                        <a:t>Liq</a:t>
                      </a:r>
                      <a:r>
                        <a:rPr lang="de-DE" sz="1200" b="0" i="0" u="none" dirty="0">
                          <a:solidFill>
                            <a:srgbClr val="0070C0"/>
                          </a:solidFill>
                          <a:effectLst/>
                        </a:rPr>
                        <a:t>. </a:t>
                      </a:r>
                      <a:r>
                        <a:rPr lang="de-DE" sz="1200" b="0" i="0" u="none" dirty="0" err="1">
                          <a:solidFill>
                            <a:srgbClr val="0070C0"/>
                          </a:solidFill>
                          <a:effectLst/>
                        </a:rPr>
                        <a:t>serv</a:t>
                      </a:r>
                      <a:r>
                        <a:rPr lang="de-DE" sz="1200" b="0" i="0" u="none" dirty="0">
                          <a:solidFill>
                            <a:srgbClr val="0070C0"/>
                          </a:solidFill>
                          <a:effectLst/>
                        </a:rPr>
                        <a:t>.</a:t>
                      </a:r>
                      <a:endParaRPr lang="en-US" sz="1200" b="0" dirty="0">
                        <a:solidFill>
                          <a:srgbClr val="0070C0"/>
                        </a:solidFill>
                        <a:effectLst/>
                      </a:endParaRPr>
                    </a:p>
                  </a:txBody>
                  <a:tcPr/>
                </a:tc>
                <a:tc>
                  <a:txBody>
                    <a:bodyPr/>
                    <a:lstStyle/>
                    <a:p>
                      <a:r>
                        <a:rPr lang="en-US" sz="1200" b="0" i="0" u="none" dirty="0">
                          <a:solidFill>
                            <a:srgbClr val="0070C0"/>
                          </a:solidFill>
                          <a:effectLst/>
                        </a:rPr>
                        <a:t>4.5</a:t>
                      </a:r>
                    </a:p>
                  </a:txBody>
                  <a:tcPr/>
                </a:tc>
                <a:tc>
                  <a:txBody>
                    <a:bodyPr/>
                    <a:lstStyle/>
                    <a:p>
                      <a:r>
                        <a:rPr lang="en-US" sz="1200" b="0" i="0" u="none" dirty="0">
                          <a:solidFill>
                            <a:srgbClr val="0070C0"/>
                          </a:solidFill>
                          <a:effectLst/>
                        </a:rPr>
                        <a:t>25</a:t>
                      </a:r>
                    </a:p>
                  </a:txBody>
                  <a:tcPr/>
                </a:tc>
                <a:tc>
                  <a:txBody>
                    <a:bodyPr/>
                    <a:lstStyle/>
                    <a:p>
                      <a:r>
                        <a:rPr lang="en-US" sz="1200" b="0" i="0" u="none" dirty="0">
                          <a:solidFill>
                            <a:srgbClr val="0070C0"/>
                          </a:solidFill>
                          <a:effectLst/>
                        </a:rPr>
                        <a:t>20</a:t>
                      </a:r>
                    </a:p>
                  </a:txBody>
                  <a:tcPr/>
                </a:tc>
                <a:tc>
                  <a:txBody>
                    <a:bodyPr/>
                    <a:lstStyle/>
                    <a:p>
                      <a:r>
                        <a:rPr lang="en-US" sz="1200" b="0" i="0" u="none" dirty="0">
                          <a:solidFill>
                            <a:srgbClr val="0070C0"/>
                          </a:solidFill>
                          <a:effectLst/>
                        </a:rPr>
                        <a:t>6.13</a:t>
                      </a:r>
                    </a:p>
                  </a:txBody>
                  <a:tcPr/>
                </a:tc>
                <a:tc>
                  <a:txBody>
                    <a:bodyPr/>
                    <a:lstStyle/>
                    <a:p>
                      <a:r>
                        <a:rPr lang="de-DE" sz="1200" b="0" i="0" u="none" dirty="0">
                          <a:solidFill>
                            <a:srgbClr val="0070C0"/>
                          </a:solidFill>
                          <a:effectLst/>
                        </a:rPr>
                        <a:t>10</a:t>
                      </a:r>
                      <a:endParaRPr lang="en-US" sz="1200" b="0" i="0" u="none" dirty="0">
                        <a:solidFill>
                          <a:srgbClr val="0070C0"/>
                        </a:solidFill>
                        <a:effectLst/>
                      </a:endParaRPr>
                    </a:p>
                  </a:txBody>
                  <a:tcPr/>
                </a:tc>
                <a:tc>
                  <a:txBody>
                    <a:bodyPr/>
                    <a:lstStyle/>
                    <a:p>
                      <a:r>
                        <a:rPr lang="en-US" sz="1200" b="0" i="0" u="none" dirty="0">
                          <a:solidFill>
                            <a:srgbClr val="0070C0"/>
                          </a:solidFill>
                          <a:effectLst/>
                        </a:rPr>
                        <a:t>1.3</a:t>
                      </a:r>
                    </a:p>
                  </a:txBody>
                  <a:tcPr/>
                </a:tc>
                <a:tc>
                  <a:txBody>
                    <a:bodyPr/>
                    <a:lstStyle/>
                    <a:p>
                      <a:r>
                        <a:rPr lang="de-DE" sz="1200" b="0" i="0" u="none" dirty="0">
                          <a:solidFill>
                            <a:srgbClr val="0070C0"/>
                          </a:solidFill>
                          <a:effectLst/>
                        </a:rPr>
                        <a:t>0.050</a:t>
                      </a:r>
                      <a:endParaRPr lang="en-US" sz="1200" b="0" i="0" u="none" dirty="0">
                        <a:solidFill>
                          <a:srgbClr val="0070C0"/>
                        </a:solidFill>
                        <a:effectLst/>
                      </a:endParaRPr>
                    </a:p>
                  </a:txBody>
                  <a:tcPr/>
                </a:tc>
                <a:extLst>
                  <a:ext uri="{0D108BD9-81ED-4DB2-BD59-A6C34878D82A}">
                    <a16:rowId xmlns:a16="http://schemas.microsoft.com/office/drawing/2014/main" val="307917451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70C0"/>
                          </a:solidFill>
                          <a:effectLst/>
                        </a:rPr>
                        <a:t>ACPSVC2240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rgbClr val="0070C0"/>
                          </a:solidFill>
                          <a:effectLst/>
                          <a:latin typeface="+mn-lt"/>
                          <a:ea typeface="+mn-ea"/>
                          <a:cs typeface="+mn-cs"/>
                        </a:rPr>
                        <a:t>ACPS TL4 </a:t>
                      </a:r>
                      <a:r>
                        <a:rPr lang="de-DE" sz="1200" dirty="0">
                          <a:solidFill>
                            <a:srgbClr val="0070C0"/>
                          </a:solidFill>
                          <a:effectLst/>
                        </a:rPr>
                        <a:t>4K return</a:t>
                      </a:r>
                      <a:endParaRPr lang="en-US" sz="1200" dirty="0">
                        <a:solidFill>
                          <a:srgbClr val="0070C0"/>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rgbClr val="0070C0"/>
                          </a:solidFill>
                          <a:effectLst/>
                          <a:latin typeface="+mn-lt"/>
                          <a:ea typeface="+mn-ea"/>
                          <a:cs typeface="+mn-cs"/>
                        </a:rPr>
                        <a:t>Control, NC</a:t>
                      </a:r>
                      <a:endParaRPr lang="en-US" sz="1200" b="0" dirty="0">
                        <a:solidFill>
                          <a:srgbClr val="0070C0"/>
                        </a:solidFill>
                        <a:effectLst/>
                      </a:endParaRPr>
                    </a:p>
                  </a:txBody>
                  <a:tcPr/>
                </a:tc>
                <a:tc>
                  <a:txBody>
                    <a:bodyPr/>
                    <a:lstStyle/>
                    <a:p>
                      <a:r>
                        <a:rPr lang="de-DE" sz="1200" b="0" i="0" u="none" dirty="0">
                          <a:solidFill>
                            <a:srgbClr val="0070C0"/>
                          </a:solidFill>
                          <a:effectLst/>
                        </a:rPr>
                        <a:t>20</a:t>
                      </a:r>
                      <a:endParaRPr lang="en-US" sz="1200" b="0" i="0" u="none" dirty="0">
                        <a:solidFill>
                          <a:srgbClr val="0070C0"/>
                        </a:solidFill>
                        <a:effectLst/>
                      </a:endParaRPr>
                    </a:p>
                  </a:txBody>
                  <a:tcPr/>
                </a:tc>
                <a:tc>
                  <a:txBody>
                    <a:bodyPr/>
                    <a:lstStyle/>
                    <a:p>
                      <a:r>
                        <a:rPr lang="de-DE" sz="1200" b="0" i="0" u="none" dirty="0">
                          <a:solidFill>
                            <a:srgbClr val="0070C0"/>
                          </a:solidFill>
                          <a:effectLst/>
                        </a:rPr>
                        <a:t>7.8 – 9.5</a:t>
                      </a:r>
                      <a:endParaRPr lang="en-US" sz="1200" b="0" i="0" u="none" dirty="0">
                        <a:solidFill>
                          <a:srgbClr val="0070C0"/>
                        </a:solidFill>
                        <a:effectLst/>
                      </a:endParaRPr>
                    </a:p>
                  </a:txBody>
                  <a:tcPr/>
                </a:tc>
                <a:tc>
                  <a:txBody>
                    <a:bodyPr/>
                    <a:lstStyle/>
                    <a:p>
                      <a:r>
                        <a:rPr lang="de-DE" sz="1200" b="0" i="0" u="none" dirty="0">
                          <a:solidFill>
                            <a:srgbClr val="0070C0"/>
                          </a:solidFill>
                          <a:effectLst/>
                        </a:rPr>
                        <a:t>7.02 – 63 % </a:t>
                      </a:r>
                      <a:endParaRPr lang="en-US" sz="1200" b="0" i="0" u="none" dirty="0">
                        <a:solidFill>
                          <a:srgbClr val="0070C0"/>
                        </a:solidFill>
                        <a:effectLst/>
                      </a:endParaRPr>
                    </a:p>
                  </a:txBody>
                  <a:tcPr/>
                </a:tc>
                <a:tc>
                  <a:txBody>
                    <a:bodyPr/>
                    <a:lstStyle/>
                    <a:p>
                      <a:r>
                        <a:rPr lang="de-DE" sz="1200" b="0" i="0" u="none" dirty="0">
                          <a:solidFill>
                            <a:srgbClr val="0070C0"/>
                          </a:solidFill>
                          <a:effectLst/>
                        </a:rPr>
                        <a:t>Gas </a:t>
                      </a:r>
                      <a:r>
                        <a:rPr lang="de-DE" sz="1200" b="0" i="0" u="none" dirty="0" err="1">
                          <a:solidFill>
                            <a:srgbClr val="0070C0"/>
                          </a:solidFill>
                          <a:effectLst/>
                        </a:rPr>
                        <a:t>serv</a:t>
                      </a:r>
                      <a:r>
                        <a:rPr lang="de-DE" sz="1200" b="0" i="0" u="none" dirty="0">
                          <a:solidFill>
                            <a:srgbClr val="0070C0"/>
                          </a:solidFill>
                          <a:effectLst/>
                        </a:rPr>
                        <a:t>.</a:t>
                      </a:r>
                      <a:endParaRPr lang="en-US" sz="1200" b="0" i="0" u="none" dirty="0">
                        <a:solidFill>
                          <a:srgbClr val="0070C0"/>
                        </a:solidFill>
                        <a:effectLst/>
                      </a:endParaRPr>
                    </a:p>
                  </a:txBody>
                  <a:tcPr/>
                </a:tc>
                <a:tc>
                  <a:txBody>
                    <a:bodyPr/>
                    <a:lstStyle/>
                    <a:p>
                      <a:r>
                        <a:rPr lang="en-US" sz="1200" b="0" i="0" u="none" dirty="0">
                          <a:solidFill>
                            <a:srgbClr val="0070C0"/>
                          </a:solidFill>
                          <a:effectLst/>
                        </a:rPr>
                        <a:t>4.5</a:t>
                      </a:r>
                    </a:p>
                  </a:txBody>
                  <a:tcPr/>
                </a:tc>
                <a:tc>
                  <a:txBody>
                    <a:bodyPr/>
                    <a:lstStyle/>
                    <a:p>
                      <a:r>
                        <a:rPr lang="en-US" sz="1200" b="0" i="0" u="none" dirty="0">
                          <a:solidFill>
                            <a:srgbClr val="0070C0"/>
                          </a:solidFill>
                          <a:effectLst/>
                        </a:rPr>
                        <a:t>25</a:t>
                      </a:r>
                    </a:p>
                  </a:txBody>
                  <a:tcPr/>
                </a:tc>
                <a:tc>
                  <a:txBody>
                    <a:bodyPr/>
                    <a:lstStyle/>
                    <a:p>
                      <a:r>
                        <a:rPr lang="en-US" sz="1200" b="0" i="0" u="none" dirty="0">
                          <a:solidFill>
                            <a:srgbClr val="0070C0"/>
                          </a:solidFill>
                          <a:effectLst/>
                        </a:rPr>
                        <a:t>20</a:t>
                      </a:r>
                    </a:p>
                  </a:txBody>
                  <a:tcPr/>
                </a:tc>
                <a:tc>
                  <a:txBody>
                    <a:bodyPr/>
                    <a:lstStyle/>
                    <a:p>
                      <a:r>
                        <a:rPr lang="en-US" sz="1200" b="0" i="0" u="none" dirty="0">
                          <a:solidFill>
                            <a:srgbClr val="0070C0"/>
                          </a:solidFill>
                          <a:effectLst/>
                        </a:rPr>
                        <a:t>6.13</a:t>
                      </a:r>
                    </a:p>
                  </a:txBody>
                  <a:tcPr/>
                </a:tc>
                <a:tc>
                  <a:txBody>
                    <a:bodyPr/>
                    <a:lstStyle/>
                    <a:p>
                      <a:r>
                        <a:rPr lang="de-DE" sz="1200" b="0" i="0" u="none" dirty="0">
                          <a:solidFill>
                            <a:srgbClr val="0070C0"/>
                          </a:solidFill>
                          <a:effectLst/>
                        </a:rPr>
                        <a:t>10</a:t>
                      </a:r>
                      <a:endParaRPr lang="en-US" sz="1200" b="0" i="0" u="none" dirty="0">
                        <a:solidFill>
                          <a:srgbClr val="0070C0"/>
                        </a:solidFill>
                        <a:effectLst/>
                      </a:endParaRPr>
                    </a:p>
                  </a:txBody>
                  <a:tcPr/>
                </a:tc>
                <a:tc>
                  <a:txBody>
                    <a:bodyPr/>
                    <a:lstStyle/>
                    <a:p>
                      <a:r>
                        <a:rPr lang="en-US" sz="1200" b="0" i="0" u="none" dirty="0">
                          <a:solidFill>
                            <a:srgbClr val="0070C0"/>
                          </a:solidFill>
                          <a:effectLst/>
                        </a:rPr>
                        <a:t>1.3</a:t>
                      </a:r>
                    </a:p>
                  </a:txBody>
                  <a:tcPr/>
                </a:tc>
                <a:tc>
                  <a:txBody>
                    <a:bodyPr/>
                    <a:lstStyle/>
                    <a:p>
                      <a:r>
                        <a:rPr lang="de-DE" sz="1200" b="0" i="0" u="none" dirty="0">
                          <a:solidFill>
                            <a:srgbClr val="0070C0"/>
                          </a:solidFill>
                          <a:effectLst/>
                        </a:rPr>
                        <a:t>0.050</a:t>
                      </a:r>
                      <a:endParaRPr lang="en-US" sz="1200" b="0" i="0" u="none" dirty="0">
                        <a:solidFill>
                          <a:srgbClr val="0070C0"/>
                        </a:solidFill>
                        <a:effectLst/>
                      </a:endParaRPr>
                    </a:p>
                  </a:txBody>
                  <a:tcPr/>
                </a:tc>
                <a:extLst>
                  <a:ext uri="{0D108BD9-81ED-4DB2-BD59-A6C34878D82A}">
                    <a16:rowId xmlns:a16="http://schemas.microsoft.com/office/drawing/2014/main" val="2386494086"/>
                  </a:ext>
                </a:extLst>
              </a:tr>
              <a:tr h="0">
                <a:tc>
                  <a:txBody>
                    <a:bodyPr/>
                    <a:lstStyle/>
                    <a:p>
                      <a:r>
                        <a:rPr lang="en-US" sz="1200" b="0" dirty="0">
                          <a:solidFill>
                            <a:schemeClr val="tx1"/>
                          </a:solidFill>
                          <a:effectLst/>
                        </a:rPr>
                        <a:t>ACPSVC2245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effectLst/>
                          <a:latin typeface="+mn-lt"/>
                          <a:ea typeface="+mn-ea"/>
                          <a:cs typeface="+mn-cs"/>
                        </a:rPr>
                        <a:t>ACPS TL4 </a:t>
                      </a:r>
                      <a:r>
                        <a:rPr lang="de-DE" sz="1200" dirty="0">
                          <a:solidFill>
                            <a:schemeClr val="tx1"/>
                          </a:solidFill>
                          <a:effectLst/>
                        </a:rPr>
                        <a:t>4K </a:t>
                      </a:r>
                      <a:r>
                        <a:rPr lang="de-DE" sz="1200" dirty="0" err="1">
                          <a:solidFill>
                            <a:schemeClr val="tx1"/>
                          </a:solidFill>
                          <a:effectLst/>
                        </a:rPr>
                        <a:t>cooldown</a:t>
                      </a:r>
                      <a:endParaRPr lang="en-US" sz="1200" dirty="0">
                        <a:solidFill>
                          <a:schemeClr val="tx1"/>
                        </a:solidFill>
                        <a:effectLst/>
                      </a:endParaRPr>
                    </a:p>
                  </a:txBody>
                  <a:tcPr/>
                </a:tc>
                <a:tc>
                  <a:txBody>
                    <a:bodyPr/>
                    <a:lstStyle/>
                    <a:p>
                      <a:r>
                        <a:rPr lang="de-DE" sz="1200" b="0" i="0" u="none" strike="noStrike" kern="1200" baseline="0" dirty="0">
                          <a:solidFill>
                            <a:schemeClr val="tx1"/>
                          </a:solidFill>
                          <a:effectLst/>
                          <a:latin typeface="+mn-lt"/>
                          <a:ea typeface="+mn-ea"/>
                          <a:cs typeface="+mn-cs"/>
                        </a:rPr>
                        <a:t>Control, NC</a:t>
                      </a:r>
                      <a:endParaRPr lang="en-US" sz="1200" b="0" dirty="0">
                        <a:solidFill>
                          <a:schemeClr val="tx1"/>
                        </a:solidFill>
                        <a:effectLst/>
                      </a:endParaRPr>
                    </a:p>
                  </a:txBody>
                  <a:tcPr/>
                </a:tc>
                <a:tc>
                  <a:txBody>
                    <a:bodyPr/>
                    <a:lstStyle/>
                    <a:p>
                      <a:r>
                        <a:rPr lang="de-DE" sz="1200" b="0" i="0" u="none" dirty="0">
                          <a:solidFill>
                            <a:schemeClr val="tx1"/>
                          </a:solidFill>
                          <a:effectLst/>
                        </a:rPr>
                        <a:t>25</a:t>
                      </a:r>
                      <a:endParaRPr lang="en-US" sz="1200" b="0" i="0" u="none" dirty="0">
                        <a:solidFill>
                          <a:schemeClr val="tx1"/>
                        </a:solidFill>
                        <a:effectLst/>
                      </a:endParaRPr>
                    </a:p>
                  </a:txBody>
                  <a:tcPr/>
                </a:tc>
                <a:tc>
                  <a:txBody>
                    <a:bodyPr/>
                    <a:lstStyle/>
                    <a:p>
                      <a:r>
                        <a:rPr lang="de-DE" sz="1200" b="0" i="0" u="none" dirty="0">
                          <a:solidFill>
                            <a:schemeClr val="tx1"/>
                          </a:solidFill>
                          <a:effectLst/>
                        </a:rPr>
                        <a:t>14.7 – 15.6</a:t>
                      </a:r>
                      <a:endParaRPr lang="en-US" sz="1200" b="0" i="0" u="none" dirty="0">
                        <a:solidFill>
                          <a:schemeClr val="tx1"/>
                        </a:solidFill>
                        <a:effectLst/>
                      </a:endParaRPr>
                    </a:p>
                  </a:txBody>
                  <a:tcPr/>
                </a:tc>
                <a:tc>
                  <a:txBody>
                    <a:bodyPr/>
                    <a:lstStyle/>
                    <a:p>
                      <a:r>
                        <a:rPr lang="de-DE" sz="1200" b="0" dirty="0">
                          <a:solidFill>
                            <a:schemeClr val="tx1"/>
                          </a:solidFill>
                          <a:effectLst/>
                        </a:rPr>
                        <a:t>13.66 – 84 %</a:t>
                      </a:r>
                      <a:endParaRPr lang="en-US" sz="1200" b="0" dirty="0">
                        <a:solidFill>
                          <a:schemeClr val="tx1"/>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dirty="0">
                          <a:solidFill>
                            <a:schemeClr val="tx1"/>
                          </a:solidFill>
                          <a:effectLst/>
                        </a:rPr>
                        <a:t>Gas </a:t>
                      </a:r>
                      <a:r>
                        <a:rPr lang="de-DE" sz="1200" b="0" i="0" u="none" dirty="0" err="1">
                          <a:solidFill>
                            <a:schemeClr val="tx1"/>
                          </a:solidFill>
                          <a:effectLst/>
                        </a:rPr>
                        <a:t>serv</a:t>
                      </a:r>
                      <a:r>
                        <a:rPr lang="de-DE" sz="1200" b="0" i="0" u="none" dirty="0">
                          <a:solidFill>
                            <a:schemeClr val="tx1"/>
                          </a:solidFill>
                          <a:effectLst/>
                        </a:rPr>
                        <a:t>.</a:t>
                      </a:r>
                      <a:endParaRPr lang="en-US" sz="1200" b="0" dirty="0">
                        <a:solidFill>
                          <a:schemeClr val="tx1"/>
                        </a:solidFill>
                        <a:effectLst/>
                      </a:endParaRPr>
                    </a:p>
                  </a:txBody>
                  <a:tcPr/>
                </a:tc>
                <a:tc>
                  <a:txBody>
                    <a:bodyPr/>
                    <a:lstStyle/>
                    <a:p>
                      <a:r>
                        <a:rPr lang="de-DE" sz="1200" b="0" dirty="0">
                          <a:solidFill>
                            <a:schemeClr val="tx1"/>
                          </a:solidFill>
                          <a:effectLst/>
                        </a:rPr>
                        <a:t>4.5</a:t>
                      </a:r>
                      <a:endParaRPr lang="en-US" sz="1200" b="0" dirty="0">
                        <a:solidFill>
                          <a:schemeClr val="tx1"/>
                        </a:solidFill>
                        <a:effectLst/>
                      </a:endParaRPr>
                    </a:p>
                  </a:txBody>
                  <a:tcPr/>
                </a:tc>
                <a:tc>
                  <a:txBody>
                    <a:bodyPr/>
                    <a:lstStyle/>
                    <a:p>
                      <a:r>
                        <a:rPr lang="de-DE" sz="1200" b="0" dirty="0">
                          <a:solidFill>
                            <a:schemeClr val="tx1"/>
                          </a:solidFill>
                          <a:effectLst/>
                        </a:rPr>
                        <a:t>25</a:t>
                      </a:r>
                      <a:endParaRPr lang="en-US" sz="1200" b="0" dirty="0">
                        <a:solidFill>
                          <a:schemeClr val="tx1"/>
                        </a:solidFill>
                        <a:effectLst/>
                      </a:endParaRPr>
                    </a:p>
                  </a:txBody>
                  <a:tcPr/>
                </a:tc>
                <a:tc>
                  <a:txBody>
                    <a:bodyPr/>
                    <a:lstStyle/>
                    <a:p>
                      <a:r>
                        <a:rPr lang="de-DE" sz="1200" b="0" dirty="0">
                          <a:solidFill>
                            <a:schemeClr val="tx1"/>
                          </a:solidFill>
                          <a:effectLst/>
                        </a:rPr>
                        <a:t>20</a:t>
                      </a:r>
                      <a:endParaRPr lang="en-US" sz="1200" b="0" dirty="0">
                        <a:solidFill>
                          <a:schemeClr val="tx1"/>
                        </a:solidFill>
                        <a:effectLst/>
                      </a:endParaRPr>
                    </a:p>
                  </a:txBody>
                  <a:tcPr/>
                </a:tc>
                <a:tc>
                  <a:txBody>
                    <a:bodyPr/>
                    <a:lstStyle/>
                    <a:p>
                      <a:r>
                        <a:rPr lang="de-DE" sz="1200" b="0" i="0" u="none" dirty="0">
                          <a:solidFill>
                            <a:schemeClr val="tx1"/>
                          </a:solidFill>
                          <a:effectLst/>
                        </a:rPr>
                        <a:t>300</a:t>
                      </a:r>
                      <a:endParaRPr lang="en-US" sz="1200" b="0" i="0" u="none" dirty="0">
                        <a:solidFill>
                          <a:schemeClr val="tx1"/>
                        </a:solidFill>
                        <a:effectLst/>
                      </a:endParaRPr>
                    </a:p>
                  </a:txBody>
                  <a:tcPr/>
                </a:tc>
                <a:tc>
                  <a:txBody>
                    <a:bodyPr/>
                    <a:lstStyle/>
                    <a:p>
                      <a:r>
                        <a:rPr lang="en-US" sz="1200" b="0" dirty="0">
                          <a:solidFill>
                            <a:schemeClr val="tx1"/>
                          </a:solidFill>
                          <a:effectLst/>
                        </a:rPr>
                        <a:t>20</a:t>
                      </a:r>
                    </a:p>
                  </a:txBody>
                  <a:tcPr/>
                </a:tc>
                <a:tc>
                  <a:txBody>
                    <a:bodyPr/>
                    <a:lstStyle/>
                    <a:p>
                      <a:r>
                        <a:rPr lang="de-DE" sz="1200" b="0" dirty="0">
                          <a:solidFill>
                            <a:schemeClr val="tx1"/>
                          </a:solidFill>
                          <a:effectLst/>
                        </a:rPr>
                        <a:t>1.8</a:t>
                      </a:r>
                      <a:endParaRPr lang="en-US" sz="1200" b="0" dirty="0">
                        <a:solidFill>
                          <a:schemeClr val="tx1"/>
                        </a:solidFill>
                        <a:effectLst/>
                      </a:endParaRPr>
                    </a:p>
                  </a:txBody>
                  <a:tcPr/>
                </a:tc>
                <a:tc>
                  <a:txBody>
                    <a:bodyPr/>
                    <a:lstStyle/>
                    <a:p>
                      <a:r>
                        <a:rPr lang="en-US" sz="1200" b="0" dirty="0">
                          <a:solidFill>
                            <a:schemeClr val="tx1"/>
                          </a:solidFill>
                          <a:effectLst/>
                        </a:rPr>
                        <a:t>0.50</a:t>
                      </a:r>
                    </a:p>
                  </a:txBody>
                  <a:tcPr/>
                </a:tc>
                <a:extLst>
                  <a:ext uri="{0D108BD9-81ED-4DB2-BD59-A6C34878D82A}">
                    <a16:rowId xmlns:a16="http://schemas.microsoft.com/office/drawing/2014/main" val="4231738827"/>
                  </a:ext>
                </a:extLst>
              </a:tr>
            </a:tbl>
          </a:graphicData>
        </a:graphic>
      </p:graphicFrame>
      <p:sp>
        <p:nvSpPr>
          <p:cNvPr id="4" name="TextBox 3">
            <a:extLst>
              <a:ext uri="{FF2B5EF4-FFF2-40B4-BE49-F238E27FC236}">
                <a16:creationId xmlns:a16="http://schemas.microsoft.com/office/drawing/2014/main" id="{9B953049-D64D-44FC-9CDC-7B9E85458566}"/>
              </a:ext>
            </a:extLst>
          </p:cNvPr>
          <p:cNvSpPr txBox="1"/>
          <p:nvPr/>
        </p:nvSpPr>
        <p:spPr>
          <a:xfrm>
            <a:off x="0" y="644550"/>
            <a:ext cx="18810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70C0"/>
                </a:solidFill>
                <a:effectLst/>
                <a:uLnTx/>
                <a:uFillTx/>
                <a:latin typeface="Calibri" panose="020F0502020204030204"/>
                <a:ea typeface="+mn-ea"/>
                <a:cs typeface="+mn-cs"/>
              </a:rPr>
              <a:t>4K/5K </a:t>
            </a:r>
            <a:r>
              <a:rPr kumimoji="0" lang="de-DE" sz="1800" b="0" i="0" u="none" strike="noStrike" kern="1200" cap="none" spc="0" normalizeH="0" baseline="0" noProof="0" dirty="0" err="1">
                <a:ln>
                  <a:noFill/>
                </a:ln>
                <a:solidFill>
                  <a:srgbClr val="0070C0"/>
                </a:solidFill>
                <a:effectLst/>
                <a:uLnTx/>
                <a:uFillTx/>
                <a:latin typeface="Calibri" panose="020F0502020204030204"/>
                <a:ea typeface="+mn-ea"/>
                <a:cs typeface="+mn-cs"/>
              </a:rPr>
              <a:t>cold</a:t>
            </a:r>
            <a:r>
              <a:rPr kumimoji="0" lang="de-DE" sz="18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de-DE" sz="1800" b="0" i="0" u="none" strike="noStrike" kern="1200" cap="none" spc="0" normalizeH="0" baseline="0" noProof="0" dirty="0" err="1">
                <a:ln>
                  <a:noFill/>
                </a:ln>
                <a:solidFill>
                  <a:srgbClr val="0070C0"/>
                </a:solidFill>
                <a:effectLst/>
                <a:uLnTx/>
                <a:uFillTx/>
                <a:latin typeface="Calibri" panose="020F0502020204030204"/>
                <a:ea typeface="+mn-ea"/>
                <a:cs typeface="+mn-cs"/>
              </a:rPr>
              <a:t>valves</a:t>
            </a:r>
            <a:r>
              <a:rPr kumimoji="0" lang="de-DE" sz="1800" b="0" i="0" u="none" strike="noStrike" kern="1200" cap="none" spc="0" normalizeH="0" baseline="0" noProof="0" dirty="0">
                <a:ln>
                  <a:noFill/>
                </a:ln>
                <a:solidFill>
                  <a:srgbClr val="0070C0"/>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F2E7624-98F6-4F8C-9AF5-EB654BC8AEA6}"/>
              </a:ext>
            </a:extLst>
          </p:cNvPr>
          <p:cNvSpPr txBox="1"/>
          <p:nvPr/>
        </p:nvSpPr>
        <p:spPr>
          <a:xfrm>
            <a:off x="0" y="3880049"/>
            <a:ext cx="21151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70C0"/>
                </a:solidFill>
                <a:effectLst/>
                <a:uLnTx/>
                <a:uFillTx/>
                <a:latin typeface="Calibri" panose="020F0502020204030204"/>
                <a:ea typeface="+mn-ea"/>
                <a:cs typeface="+mn-cs"/>
              </a:rPr>
              <a:t>40K/80K </a:t>
            </a:r>
            <a:r>
              <a:rPr kumimoji="0" lang="de-DE" sz="1800" b="0" i="0" u="none" strike="noStrike" kern="1200" cap="none" spc="0" normalizeH="0" baseline="0" noProof="0" dirty="0" err="1">
                <a:ln>
                  <a:noFill/>
                </a:ln>
                <a:solidFill>
                  <a:srgbClr val="0070C0"/>
                </a:solidFill>
                <a:effectLst/>
                <a:uLnTx/>
                <a:uFillTx/>
                <a:latin typeface="Calibri" panose="020F0502020204030204"/>
                <a:ea typeface="+mn-ea"/>
                <a:cs typeface="+mn-cs"/>
              </a:rPr>
              <a:t>cold</a:t>
            </a:r>
            <a:r>
              <a:rPr kumimoji="0" lang="de-DE" sz="18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de-DE" sz="1800" b="0" i="0" u="none" strike="noStrike" kern="1200" cap="none" spc="0" normalizeH="0" baseline="0" noProof="0" dirty="0" err="1">
                <a:ln>
                  <a:noFill/>
                </a:ln>
                <a:solidFill>
                  <a:srgbClr val="0070C0"/>
                </a:solidFill>
                <a:effectLst/>
                <a:uLnTx/>
                <a:uFillTx/>
                <a:latin typeface="Calibri" panose="020F0502020204030204"/>
                <a:ea typeface="+mn-ea"/>
                <a:cs typeface="+mn-cs"/>
              </a:rPr>
              <a:t>valves</a:t>
            </a:r>
            <a:r>
              <a:rPr kumimoji="0" lang="de-DE" sz="1800" b="0" i="0" u="none" strike="noStrike" kern="1200" cap="none" spc="0" normalizeH="0" baseline="0" noProof="0" dirty="0">
                <a:ln>
                  <a:noFill/>
                </a:ln>
                <a:solidFill>
                  <a:srgbClr val="0070C0"/>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B46F32E-E7C4-45DD-8FA3-18F78E481B9A}"/>
              </a:ext>
            </a:extLst>
          </p:cNvPr>
          <p:cNvSpPr/>
          <p:nvPr/>
        </p:nvSpPr>
        <p:spPr>
          <a:xfrm>
            <a:off x="9964133" y="1013882"/>
            <a:ext cx="531148" cy="2237318"/>
          </a:xfrm>
          <a:prstGeom prst="rect">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72707908-AC60-4F44-A8F9-370F5779EED7}"/>
              </a:ext>
            </a:extLst>
          </p:cNvPr>
          <p:cNvGraphicFramePr>
            <a:graphicFrameLocks noGrp="1"/>
          </p:cNvGraphicFramePr>
          <p:nvPr>
            <p:extLst/>
          </p:nvPr>
        </p:nvGraphicFramePr>
        <p:xfrm>
          <a:off x="-2" y="4376003"/>
          <a:ext cx="12192004" cy="1828800"/>
        </p:xfrm>
        <a:graphic>
          <a:graphicData uri="http://schemas.openxmlformats.org/drawingml/2006/table">
            <a:tbl>
              <a:tblPr firstRow="1" bandRow="1">
                <a:tableStyleId>{5C22544A-7EE6-4342-B048-85BDC9FD1C3A}</a:tableStyleId>
              </a:tblPr>
              <a:tblGrid>
                <a:gridCol w="1061828">
                  <a:extLst>
                    <a:ext uri="{9D8B030D-6E8A-4147-A177-3AD203B41FA5}">
                      <a16:colId xmlns:a16="http://schemas.microsoft.com/office/drawing/2014/main" val="2838712847"/>
                    </a:ext>
                  </a:extLst>
                </a:gridCol>
                <a:gridCol w="1461077">
                  <a:extLst>
                    <a:ext uri="{9D8B030D-6E8A-4147-A177-3AD203B41FA5}">
                      <a16:colId xmlns:a16="http://schemas.microsoft.com/office/drawing/2014/main" val="2616585380"/>
                    </a:ext>
                  </a:extLst>
                </a:gridCol>
                <a:gridCol w="1086811">
                  <a:extLst>
                    <a:ext uri="{9D8B030D-6E8A-4147-A177-3AD203B41FA5}">
                      <a16:colId xmlns:a16="http://schemas.microsoft.com/office/drawing/2014/main" val="227114987"/>
                    </a:ext>
                  </a:extLst>
                </a:gridCol>
                <a:gridCol w="550602">
                  <a:extLst>
                    <a:ext uri="{9D8B030D-6E8A-4147-A177-3AD203B41FA5}">
                      <a16:colId xmlns:a16="http://schemas.microsoft.com/office/drawing/2014/main" val="4131044963"/>
                    </a:ext>
                  </a:extLst>
                </a:gridCol>
                <a:gridCol w="1036347">
                  <a:extLst>
                    <a:ext uri="{9D8B030D-6E8A-4147-A177-3AD203B41FA5}">
                      <a16:colId xmlns:a16="http://schemas.microsoft.com/office/drawing/2014/main" val="2968107163"/>
                    </a:ext>
                  </a:extLst>
                </a:gridCol>
                <a:gridCol w="1266645">
                  <a:extLst>
                    <a:ext uri="{9D8B030D-6E8A-4147-A177-3AD203B41FA5}">
                      <a16:colId xmlns:a16="http://schemas.microsoft.com/office/drawing/2014/main" val="2056556053"/>
                    </a:ext>
                  </a:extLst>
                </a:gridCol>
                <a:gridCol w="825239">
                  <a:extLst>
                    <a:ext uri="{9D8B030D-6E8A-4147-A177-3AD203B41FA5}">
                      <a16:colId xmlns:a16="http://schemas.microsoft.com/office/drawing/2014/main" val="614014776"/>
                    </a:ext>
                  </a:extLst>
                </a:gridCol>
                <a:gridCol w="681302">
                  <a:extLst>
                    <a:ext uri="{9D8B030D-6E8A-4147-A177-3AD203B41FA5}">
                      <a16:colId xmlns:a16="http://schemas.microsoft.com/office/drawing/2014/main" val="522096646"/>
                    </a:ext>
                  </a:extLst>
                </a:gridCol>
                <a:gridCol w="738877">
                  <a:extLst>
                    <a:ext uri="{9D8B030D-6E8A-4147-A177-3AD203B41FA5}">
                      <a16:colId xmlns:a16="http://schemas.microsoft.com/office/drawing/2014/main" val="1665123626"/>
                    </a:ext>
                  </a:extLst>
                </a:gridCol>
                <a:gridCol w="633323">
                  <a:extLst>
                    <a:ext uri="{9D8B030D-6E8A-4147-A177-3AD203B41FA5}">
                      <a16:colId xmlns:a16="http://schemas.microsoft.com/office/drawing/2014/main" val="3756964482"/>
                    </a:ext>
                  </a:extLst>
                </a:gridCol>
                <a:gridCol w="604536">
                  <a:extLst>
                    <a:ext uri="{9D8B030D-6E8A-4147-A177-3AD203B41FA5}">
                      <a16:colId xmlns:a16="http://schemas.microsoft.com/office/drawing/2014/main" val="358639533"/>
                    </a:ext>
                  </a:extLst>
                </a:gridCol>
                <a:gridCol w="690898">
                  <a:extLst>
                    <a:ext uri="{9D8B030D-6E8A-4147-A177-3AD203B41FA5}">
                      <a16:colId xmlns:a16="http://schemas.microsoft.com/office/drawing/2014/main" val="4288675235"/>
                    </a:ext>
                  </a:extLst>
                </a:gridCol>
                <a:gridCol w="777260">
                  <a:extLst>
                    <a:ext uri="{9D8B030D-6E8A-4147-A177-3AD203B41FA5}">
                      <a16:colId xmlns:a16="http://schemas.microsoft.com/office/drawing/2014/main" val="1915690253"/>
                    </a:ext>
                  </a:extLst>
                </a:gridCol>
                <a:gridCol w="777259">
                  <a:extLst>
                    <a:ext uri="{9D8B030D-6E8A-4147-A177-3AD203B41FA5}">
                      <a16:colId xmlns:a16="http://schemas.microsoft.com/office/drawing/2014/main" val="2326701979"/>
                    </a:ext>
                  </a:extLst>
                </a:gridCol>
              </a:tblGrid>
              <a:tr h="0">
                <a:tc>
                  <a:txBody>
                    <a:bodyPr/>
                    <a:lstStyle/>
                    <a:p>
                      <a:r>
                        <a:rPr lang="de-DE" sz="1200" b="1" dirty="0"/>
                        <a:t>Valve</a:t>
                      </a:r>
                      <a:endParaRPr lang="en-US" sz="1200" b="1" dirty="0"/>
                    </a:p>
                  </a:txBody>
                  <a:tcPr/>
                </a:tc>
                <a:tc>
                  <a:txBody>
                    <a:bodyPr/>
                    <a:lstStyle/>
                    <a:p>
                      <a:r>
                        <a:rPr lang="de-DE" sz="1200" b="1" dirty="0" err="1"/>
                        <a:t>Function</a:t>
                      </a:r>
                      <a:endParaRPr 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Type</a:t>
                      </a:r>
                      <a:endParaRPr lang="en-US" sz="1200" b="1" dirty="0"/>
                    </a:p>
                    <a:p>
                      <a:endParaRPr lang="en-US" sz="1200" b="1" dirty="0"/>
                    </a:p>
                  </a:txBody>
                  <a:tcPr/>
                </a:tc>
                <a:tc>
                  <a:txBody>
                    <a:bodyPr/>
                    <a:lstStyle/>
                    <a:p>
                      <a:r>
                        <a:rPr lang="de-DE" sz="1200" b="1" dirty="0"/>
                        <a:t>DN</a:t>
                      </a:r>
                      <a:endParaRPr 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err="1"/>
                        <a:t>Kvs</a:t>
                      </a:r>
                      <a:r>
                        <a:rPr lang="de-DE" sz="1200" b="1" dirty="0"/>
                        <a:t> – </a:t>
                      </a:r>
                      <a:r>
                        <a:rPr lang="de-DE" sz="1200" b="1" dirty="0" err="1"/>
                        <a:t>for</a:t>
                      </a:r>
                      <a:r>
                        <a:rPr lang="de-DE" sz="1200" b="1" dirty="0"/>
                        <a:t> </a:t>
                      </a:r>
                      <a:r>
                        <a:rPr lang="de-DE" sz="1200" b="1" dirty="0" err="1"/>
                        <a:t>vendors</a:t>
                      </a:r>
                      <a:endParaRPr lang="en-US" sz="1200" b="1" dirty="0"/>
                    </a:p>
                    <a:p>
                      <a:endParaRPr lang="en-US" sz="1200" b="1" dirty="0"/>
                    </a:p>
                  </a:txBody>
                  <a:tcPr/>
                </a:tc>
                <a:tc>
                  <a:txBody>
                    <a:bodyPr/>
                    <a:lstStyle/>
                    <a:p>
                      <a:r>
                        <a:rPr lang="de-DE" sz="1200" b="1" dirty="0" err="1"/>
                        <a:t>Kvs</a:t>
                      </a:r>
                      <a:r>
                        <a:rPr lang="de-DE" sz="1200" b="1" dirty="0"/>
                        <a:t> – max. </a:t>
                      </a:r>
                      <a:r>
                        <a:rPr lang="de-DE" sz="1200" b="1" dirty="0" err="1"/>
                        <a:t>valve</a:t>
                      </a:r>
                      <a:r>
                        <a:rPr lang="de-DE" sz="1200" b="1" dirty="0"/>
                        <a:t> </a:t>
                      </a:r>
                      <a:r>
                        <a:rPr lang="de-DE" sz="1200" b="1" dirty="0" err="1"/>
                        <a:t>lift</a:t>
                      </a:r>
                      <a:r>
                        <a:rPr lang="de-DE" sz="1200" b="1" dirty="0"/>
                        <a:t> (</a:t>
                      </a:r>
                      <a:r>
                        <a:rPr lang="de-DE" sz="1200" b="1" dirty="0" err="1"/>
                        <a:t>calculated</a:t>
                      </a:r>
                      <a:r>
                        <a:rPr lang="de-DE" sz="1200" b="1" dirty="0"/>
                        <a:t>)</a:t>
                      </a:r>
                      <a:endParaRPr lang="en-US" sz="1200" b="1" dirty="0"/>
                    </a:p>
                  </a:txBody>
                  <a:tcPr/>
                </a:tc>
                <a:tc>
                  <a:txBody>
                    <a:bodyPr/>
                    <a:lstStyle/>
                    <a:p>
                      <a:r>
                        <a:rPr lang="de-DE" sz="1200" b="1" dirty="0"/>
                        <a:t>Services</a:t>
                      </a:r>
                      <a:endParaRPr 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err="1"/>
                        <a:t>Tmin</a:t>
                      </a:r>
                      <a:r>
                        <a:rPr lang="de-DE" sz="1200" b="1" dirty="0"/>
                        <a:t>, K</a:t>
                      </a:r>
                      <a:endParaRPr 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PN, bar</a:t>
                      </a:r>
                      <a:endParaRPr lang="en-US" sz="1200" b="1" dirty="0"/>
                    </a:p>
                  </a:txBody>
                  <a:tcPr/>
                </a:tc>
                <a:tc>
                  <a:txBody>
                    <a:bodyPr/>
                    <a:lstStyle/>
                    <a:p>
                      <a:r>
                        <a:rPr lang="de-DE" sz="1200" b="1" dirty="0" err="1"/>
                        <a:t>Ps</a:t>
                      </a:r>
                      <a:r>
                        <a:rPr lang="de-DE" sz="1200" b="1" dirty="0"/>
                        <a:t>, bar</a:t>
                      </a:r>
                      <a:endParaRPr lang="en-US" sz="1200" b="1" dirty="0"/>
                    </a:p>
                  </a:txBody>
                  <a:tcPr/>
                </a:tc>
                <a:tc>
                  <a:txBody>
                    <a:bodyPr/>
                    <a:lstStyle/>
                    <a:p>
                      <a:r>
                        <a:rPr lang="de-DE" sz="1200" b="1" dirty="0"/>
                        <a:t>Tin, K</a:t>
                      </a:r>
                      <a:endParaRPr lang="en-US" sz="1200" b="1" dirty="0"/>
                    </a:p>
                  </a:txBody>
                  <a:tcPr/>
                </a:tc>
                <a:tc>
                  <a:txBody>
                    <a:bodyPr/>
                    <a:lstStyle/>
                    <a:p>
                      <a:r>
                        <a:rPr lang="en-US" sz="1200" b="1" dirty="0"/>
                        <a:t>m, g/s</a:t>
                      </a:r>
                    </a:p>
                  </a:txBody>
                  <a:tcPr/>
                </a:tc>
                <a:tc>
                  <a:txBody>
                    <a:bodyPr/>
                    <a:lstStyle/>
                    <a:p>
                      <a:r>
                        <a:rPr lang="en-US" sz="1200" b="1" dirty="0"/>
                        <a:t>Pin, bar</a:t>
                      </a:r>
                    </a:p>
                  </a:txBody>
                  <a:tcPr/>
                </a:tc>
                <a:tc>
                  <a:txBody>
                    <a:bodyPr/>
                    <a:lstStyle/>
                    <a:p>
                      <a:r>
                        <a:rPr lang="de-DE" sz="1200" b="1" dirty="0">
                          <a:solidFill>
                            <a:schemeClr val="bg1"/>
                          </a:solidFill>
                        </a:rPr>
                        <a:t>DP, bar</a:t>
                      </a:r>
                      <a:endParaRPr lang="en-US" sz="1200" b="1" dirty="0">
                        <a:solidFill>
                          <a:schemeClr val="bg1"/>
                        </a:solidFill>
                      </a:endParaRPr>
                    </a:p>
                  </a:txBody>
                  <a:tcPr/>
                </a:tc>
                <a:extLst>
                  <a:ext uri="{0D108BD9-81ED-4DB2-BD59-A6C34878D82A}">
                    <a16:rowId xmlns:a16="http://schemas.microsoft.com/office/drawing/2014/main" val="168360494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FF"/>
                          </a:solidFill>
                          <a:effectLst/>
                        </a:rPr>
                        <a:t>ACPSVC3140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rgbClr val="0000FF"/>
                          </a:solidFill>
                          <a:effectLst/>
                          <a:latin typeface="+mn-lt"/>
                          <a:ea typeface="+mn-ea"/>
                          <a:cs typeface="+mn-cs"/>
                        </a:rPr>
                        <a:t>ACPS TL4 </a:t>
                      </a:r>
                      <a:r>
                        <a:rPr lang="de-DE" sz="1200" dirty="0">
                          <a:solidFill>
                            <a:srgbClr val="0000FF"/>
                          </a:solidFill>
                          <a:effectLst/>
                        </a:rPr>
                        <a:t>40K supply</a:t>
                      </a:r>
                      <a:endParaRPr lang="en-US" sz="1200" dirty="0">
                        <a:solidFill>
                          <a:srgbClr val="0000FF"/>
                        </a:solidFill>
                        <a:effectLst/>
                      </a:endParaRPr>
                    </a:p>
                  </a:txBody>
                  <a:tcPr/>
                </a:tc>
                <a:tc>
                  <a:txBody>
                    <a:bodyPr/>
                    <a:lstStyle/>
                    <a:p>
                      <a:r>
                        <a:rPr lang="de-DE" sz="1200" b="0" i="0" u="none" strike="noStrike" kern="1200" baseline="0" dirty="0">
                          <a:solidFill>
                            <a:srgbClr val="0000FF"/>
                          </a:solidFill>
                          <a:effectLst/>
                          <a:latin typeface="+mn-lt"/>
                          <a:ea typeface="+mn-ea"/>
                          <a:cs typeface="+mn-cs"/>
                        </a:rPr>
                        <a:t>Control, NC</a:t>
                      </a:r>
                      <a:endParaRPr lang="en-US" sz="1200" b="0" dirty="0">
                        <a:solidFill>
                          <a:srgbClr val="0000FF"/>
                        </a:solidFill>
                        <a:effectLst/>
                      </a:endParaRPr>
                    </a:p>
                  </a:txBody>
                  <a:tcPr/>
                </a:tc>
                <a:tc>
                  <a:txBody>
                    <a:bodyPr/>
                    <a:lstStyle/>
                    <a:p>
                      <a:r>
                        <a:rPr lang="de-DE" sz="1200" b="0" dirty="0">
                          <a:solidFill>
                            <a:srgbClr val="0000FF"/>
                          </a:solidFill>
                          <a:effectLst/>
                        </a:rPr>
                        <a:t>10</a:t>
                      </a:r>
                      <a:endParaRPr lang="en-US" sz="1200" b="0" dirty="0">
                        <a:solidFill>
                          <a:srgbClr val="0000FF"/>
                        </a:solidFill>
                        <a:effectLst/>
                      </a:endParaRPr>
                    </a:p>
                  </a:txBody>
                  <a:tcPr/>
                </a:tc>
                <a:tc>
                  <a:txBody>
                    <a:bodyPr/>
                    <a:lstStyle/>
                    <a:p>
                      <a:r>
                        <a:rPr lang="de-DE" sz="1200" b="0" dirty="0">
                          <a:solidFill>
                            <a:srgbClr val="0000FF"/>
                          </a:solidFill>
                          <a:effectLst/>
                        </a:rPr>
                        <a:t>1.73 – 2.16 </a:t>
                      </a:r>
                      <a:endParaRPr lang="en-US" sz="1200" b="0" dirty="0">
                        <a:solidFill>
                          <a:srgbClr val="0000FF"/>
                        </a:solidFill>
                        <a:effectLst/>
                      </a:endParaRPr>
                    </a:p>
                  </a:txBody>
                  <a:tcPr/>
                </a:tc>
                <a:tc>
                  <a:txBody>
                    <a:bodyPr/>
                    <a:lstStyle/>
                    <a:p>
                      <a:r>
                        <a:rPr lang="de-DE" sz="1200" b="0" dirty="0">
                          <a:solidFill>
                            <a:srgbClr val="0000FF"/>
                          </a:solidFill>
                          <a:effectLst/>
                        </a:rPr>
                        <a:t>1.40 – 76 %</a:t>
                      </a:r>
                      <a:endParaRPr lang="en-US" sz="1200" b="0" dirty="0">
                        <a:solidFill>
                          <a:srgbClr val="0000FF"/>
                        </a:solidFill>
                        <a:effectLst/>
                      </a:endParaRPr>
                    </a:p>
                  </a:txBody>
                  <a:tcPr/>
                </a:tc>
                <a:tc>
                  <a:txBody>
                    <a:bodyPr/>
                    <a:lstStyle/>
                    <a:p>
                      <a:r>
                        <a:rPr lang="de-DE" sz="1200" dirty="0">
                          <a:solidFill>
                            <a:srgbClr val="0000FF"/>
                          </a:solidFill>
                        </a:rPr>
                        <a:t>Gas </a:t>
                      </a:r>
                      <a:r>
                        <a:rPr lang="de-DE" sz="1200" dirty="0" err="1">
                          <a:solidFill>
                            <a:srgbClr val="0000FF"/>
                          </a:solidFill>
                        </a:rPr>
                        <a:t>serv</a:t>
                      </a:r>
                      <a:endParaRPr lang="en-US" sz="1200" dirty="0">
                        <a:solidFill>
                          <a:srgbClr val="0000FF"/>
                        </a:solidFill>
                      </a:endParaRPr>
                    </a:p>
                  </a:txBody>
                  <a:tcPr/>
                </a:tc>
                <a:tc>
                  <a:txBody>
                    <a:bodyPr/>
                    <a:lstStyle/>
                    <a:p>
                      <a:r>
                        <a:rPr lang="de-DE" sz="1200" b="0" dirty="0">
                          <a:solidFill>
                            <a:srgbClr val="0000FF"/>
                          </a:solidFill>
                          <a:effectLst/>
                        </a:rPr>
                        <a:t>40 </a:t>
                      </a:r>
                      <a:endParaRPr lang="en-US" sz="1200" b="0" dirty="0">
                        <a:solidFill>
                          <a:srgbClr val="0000FF"/>
                        </a:solidFill>
                        <a:effectLst/>
                      </a:endParaRPr>
                    </a:p>
                  </a:txBody>
                  <a:tcPr/>
                </a:tc>
                <a:tc>
                  <a:txBody>
                    <a:bodyPr/>
                    <a:lstStyle/>
                    <a:p>
                      <a:r>
                        <a:rPr lang="de-DE" sz="1200" b="0" dirty="0">
                          <a:solidFill>
                            <a:srgbClr val="0000FF"/>
                          </a:solidFill>
                          <a:effectLst/>
                        </a:rPr>
                        <a:t>25</a:t>
                      </a:r>
                      <a:endParaRPr lang="en-US" sz="1200" b="0" dirty="0">
                        <a:solidFill>
                          <a:srgbClr val="0000FF"/>
                        </a:solidFill>
                        <a:effectLst/>
                      </a:endParaRPr>
                    </a:p>
                  </a:txBody>
                  <a:tcPr/>
                </a:tc>
                <a:tc>
                  <a:txBody>
                    <a:bodyPr/>
                    <a:lstStyle/>
                    <a:p>
                      <a:r>
                        <a:rPr lang="de-DE" sz="1200" b="0" dirty="0">
                          <a:solidFill>
                            <a:srgbClr val="0000FF"/>
                          </a:solidFill>
                          <a:effectLst/>
                        </a:rPr>
                        <a:t>20</a:t>
                      </a:r>
                      <a:endParaRPr lang="en-US" sz="1200" b="0" dirty="0">
                        <a:solidFill>
                          <a:srgbClr val="0000FF"/>
                        </a:solidFill>
                        <a:effectLst/>
                      </a:endParaRPr>
                    </a:p>
                  </a:txBody>
                  <a:tcPr/>
                </a:tc>
                <a:tc>
                  <a:txBody>
                    <a:bodyPr/>
                    <a:lstStyle/>
                    <a:p>
                      <a:r>
                        <a:rPr lang="de-DE" sz="1200" b="0" dirty="0">
                          <a:solidFill>
                            <a:srgbClr val="0000FF"/>
                          </a:solidFill>
                          <a:effectLst/>
                        </a:rPr>
                        <a:t>55</a:t>
                      </a:r>
                      <a:endParaRPr lang="en-US" sz="1200" b="0" dirty="0">
                        <a:solidFill>
                          <a:srgbClr val="0000FF"/>
                        </a:solidFill>
                        <a:effectLst/>
                      </a:endParaRPr>
                    </a:p>
                  </a:txBody>
                  <a:tcPr/>
                </a:tc>
                <a:tc>
                  <a:txBody>
                    <a:bodyPr/>
                    <a:lstStyle/>
                    <a:p>
                      <a:r>
                        <a:rPr lang="de-DE" sz="1200" b="0" dirty="0">
                          <a:solidFill>
                            <a:srgbClr val="0000FF"/>
                          </a:solidFill>
                          <a:effectLst/>
                        </a:rPr>
                        <a:t>10</a:t>
                      </a:r>
                      <a:endParaRPr lang="en-US" sz="1200" b="0" dirty="0">
                        <a:solidFill>
                          <a:srgbClr val="0000FF"/>
                        </a:solidFill>
                        <a:effectLst/>
                      </a:endParaRPr>
                    </a:p>
                  </a:txBody>
                  <a:tcPr/>
                </a:tc>
                <a:tc>
                  <a:txBody>
                    <a:bodyPr/>
                    <a:lstStyle/>
                    <a:p>
                      <a:r>
                        <a:rPr lang="de-DE" sz="1200" b="0" dirty="0">
                          <a:solidFill>
                            <a:srgbClr val="0000FF"/>
                          </a:solidFill>
                          <a:effectLst/>
                        </a:rPr>
                        <a:t>14</a:t>
                      </a:r>
                      <a:endParaRPr lang="en-US" sz="1200" b="0" dirty="0">
                        <a:solidFill>
                          <a:srgbClr val="0000FF"/>
                        </a:solidFill>
                        <a:effectLst/>
                      </a:endParaRPr>
                    </a:p>
                  </a:txBody>
                  <a:tcPr/>
                </a:tc>
                <a:tc>
                  <a:txBody>
                    <a:bodyPr/>
                    <a:lstStyle/>
                    <a:p>
                      <a:r>
                        <a:rPr lang="de-DE" sz="1200" b="0" dirty="0">
                          <a:solidFill>
                            <a:srgbClr val="0000FF"/>
                          </a:solidFill>
                          <a:effectLst/>
                        </a:rPr>
                        <a:t>0.40</a:t>
                      </a:r>
                      <a:endParaRPr lang="en-US" sz="1200" b="0" dirty="0">
                        <a:solidFill>
                          <a:srgbClr val="0000FF"/>
                        </a:solidFill>
                        <a:effectLst/>
                      </a:endParaRPr>
                    </a:p>
                  </a:txBody>
                  <a:tcPr/>
                </a:tc>
                <a:extLst>
                  <a:ext uri="{0D108BD9-81ED-4DB2-BD59-A6C34878D82A}">
                    <a16:rowId xmlns:a16="http://schemas.microsoft.com/office/drawing/2014/main" val="32853681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FF"/>
                          </a:solidFill>
                          <a:effectLst/>
                        </a:rPr>
                        <a:t>ACPSVC3240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rgbClr val="0000FF"/>
                          </a:solidFill>
                          <a:effectLst/>
                          <a:latin typeface="+mn-lt"/>
                          <a:ea typeface="+mn-ea"/>
                          <a:cs typeface="+mn-cs"/>
                        </a:rPr>
                        <a:t>ACPS TL4 </a:t>
                      </a:r>
                      <a:r>
                        <a:rPr lang="de-DE" sz="1200" dirty="0">
                          <a:solidFill>
                            <a:srgbClr val="0000FF"/>
                          </a:solidFill>
                          <a:effectLst/>
                        </a:rPr>
                        <a:t>40K return</a:t>
                      </a:r>
                      <a:endParaRPr lang="en-US" sz="1200" dirty="0">
                        <a:solidFill>
                          <a:srgbClr val="0000FF"/>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rgbClr val="0000FF"/>
                          </a:solidFill>
                          <a:effectLst/>
                          <a:latin typeface="+mn-lt"/>
                          <a:ea typeface="+mn-ea"/>
                          <a:cs typeface="+mn-cs"/>
                        </a:rPr>
                        <a:t>Control, NC</a:t>
                      </a:r>
                      <a:endParaRPr lang="en-US" sz="1200" b="0" dirty="0">
                        <a:solidFill>
                          <a:srgbClr val="0000FF"/>
                        </a:solidFill>
                        <a:effectLst/>
                      </a:endParaRPr>
                    </a:p>
                    <a:p>
                      <a:endParaRPr lang="en-US" sz="1200" b="0" dirty="0">
                        <a:solidFill>
                          <a:srgbClr val="0000FF"/>
                        </a:solidFill>
                        <a:effectLst/>
                      </a:endParaRPr>
                    </a:p>
                  </a:txBody>
                  <a:tcPr/>
                </a:tc>
                <a:tc>
                  <a:txBody>
                    <a:bodyPr/>
                    <a:lstStyle/>
                    <a:p>
                      <a:r>
                        <a:rPr lang="de-DE" sz="1200" b="0" dirty="0">
                          <a:solidFill>
                            <a:srgbClr val="0000FF"/>
                          </a:solidFill>
                          <a:effectLst/>
                        </a:rPr>
                        <a:t>15</a:t>
                      </a:r>
                      <a:endParaRPr lang="en-US" sz="1200" b="0" dirty="0">
                        <a:solidFill>
                          <a:srgbClr val="0000FF"/>
                        </a:solidFill>
                        <a:effectLst/>
                      </a:endParaRPr>
                    </a:p>
                  </a:txBody>
                  <a:tcPr/>
                </a:tc>
                <a:tc>
                  <a:txBody>
                    <a:bodyPr/>
                    <a:lstStyle/>
                    <a:p>
                      <a:r>
                        <a:rPr lang="de-DE" sz="1200" b="0" dirty="0">
                          <a:solidFill>
                            <a:srgbClr val="0000FF"/>
                          </a:solidFill>
                          <a:effectLst/>
                        </a:rPr>
                        <a:t>2.60 – 3.24 </a:t>
                      </a:r>
                      <a:endParaRPr lang="en-US" sz="1200" b="0" dirty="0">
                        <a:solidFill>
                          <a:srgbClr val="0000FF"/>
                        </a:solidFill>
                        <a:effectLst/>
                      </a:endParaRPr>
                    </a:p>
                  </a:txBody>
                  <a:tcPr/>
                </a:tc>
                <a:tc>
                  <a:txBody>
                    <a:bodyPr/>
                    <a:lstStyle/>
                    <a:p>
                      <a:r>
                        <a:rPr lang="de-DE" sz="1200" b="0" dirty="0">
                          <a:solidFill>
                            <a:srgbClr val="0000FF"/>
                          </a:solidFill>
                          <a:effectLst/>
                        </a:rPr>
                        <a:t>2.37 – 76 %</a:t>
                      </a:r>
                      <a:endParaRPr lang="en-US" sz="1200" b="0" dirty="0">
                        <a:solidFill>
                          <a:srgbClr val="0000FF"/>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rgbClr val="0000FF"/>
                          </a:solidFill>
                          <a:effectLst/>
                        </a:rPr>
                        <a:t>Gas </a:t>
                      </a:r>
                      <a:r>
                        <a:rPr lang="de-DE" sz="1200" b="0" dirty="0" err="1">
                          <a:solidFill>
                            <a:srgbClr val="0000FF"/>
                          </a:solidFill>
                          <a:effectLst/>
                        </a:rPr>
                        <a:t>serv</a:t>
                      </a:r>
                      <a:r>
                        <a:rPr lang="de-DE" sz="1200" b="0" dirty="0">
                          <a:solidFill>
                            <a:srgbClr val="0000FF"/>
                          </a:solidFill>
                          <a:effectLst/>
                        </a:rPr>
                        <a:t>.</a:t>
                      </a:r>
                      <a:endParaRPr lang="en-US" sz="1200" b="0" dirty="0">
                        <a:solidFill>
                          <a:srgbClr val="0000FF"/>
                        </a:solidFill>
                        <a:effectLst/>
                      </a:endParaRPr>
                    </a:p>
                  </a:txBody>
                  <a:tcPr/>
                </a:tc>
                <a:tc>
                  <a:txBody>
                    <a:bodyPr/>
                    <a:lstStyle/>
                    <a:p>
                      <a:r>
                        <a:rPr lang="de-DE" sz="1200" b="0" dirty="0">
                          <a:solidFill>
                            <a:srgbClr val="0000FF"/>
                          </a:solidFill>
                          <a:effectLst/>
                        </a:rPr>
                        <a:t>40</a:t>
                      </a:r>
                      <a:endParaRPr lang="en-US" sz="1200" b="0" dirty="0">
                        <a:solidFill>
                          <a:srgbClr val="0000FF"/>
                        </a:solidFill>
                        <a:effectLst/>
                      </a:endParaRPr>
                    </a:p>
                  </a:txBody>
                  <a:tcPr/>
                </a:tc>
                <a:tc>
                  <a:txBody>
                    <a:bodyPr/>
                    <a:lstStyle/>
                    <a:p>
                      <a:r>
                        <a:rPr lang="de-DE" sz="1200" b="0" dirty="0">
                          <a:solidFill>
                            <a:srgbClr val="0000FF"/>
                          </a:solidFill>
                          <a:effectLst/>
                        </a:rPr>
                        <a:t>25</a:t>
                      </a:r>
                      <a:endParaRPr lang="en-US" sz="1200" b="0" dirty="0">
                        <a:solidFill>
                          <a:srgbClr val="0000FF"/>
                        </a:solidFill>
                        <a:effectLst/>
                      </a:endParaRPr>
                    </a:p>
                  </a:txBody>
                  <a:tcPr/>
                </a:tc>
                <a:tc>
                  <a:txBody>
                    <a:bodyPr/>
                    <a:lstStyle/>
                    <a:p>
                      <a:r>
                        <a:rPr lang="de-DE" sz="1200" b="0" dirty="0">
                          <a:solidFill>
                            <a:srgbClr val="0000FF"/>
                          </a:solidFill>
                          <a:effectLst/>
                        </a:rPr>
                        <a:t>20</a:t>
                      </a:r>
                      <a:endParaRPr lang="en-US" sz="1200" b="0" dirty="0">
                        <a:solidFill>
                          <a:srgbClr val="0000FF"/>
                        </a:solidFill>
                        <a:effectLst/>
                      </a:endParaRPr>
                    </a:p>
                  </a:txBody>
                  <a:tcPr/>
                </a:tc>
                <a:tc>
                  <a:txBody>
                    <a:bodyPr/>
                    <a:lstStyle/>
                    <a:p>
                      <a:r>
                        <a:rPr lang="de-DE" sz="1200" b="0" dirty="0">
                          <a:solidFill>
                            <a:srgbClr val="0000FF"/>
                          </a:solidFill>
                          <a:effectLst/>
                        </a:rPr>
                        <a:t>80</a:t>
                      </a:r>
                      <a:endParaRPr lang="en-US" sz="1200" b="0" dirty="0">
                        <a:solidFill>
                          <a:srgbClr val="0000FF"/>
                        </a:solidFill>
                        <a:effectLst/>
                      </a:endParaRPr>
                    </a:p>
                  </a:txBody>
                  <a:tcPr/>
                </a:tc>
                <a:tc>
                  <a:txBody>
                    <a:bodyPr/>
                    <a:lstStyle/>
                    <a:p>
                      <a:r>
                        <a:rPr lang="de-DE" sz="1200" b="0" dirty="0">
                          <a:solidFill>
                            <a:srgbClr val="0000FF"/>
                          </a:solidFill>
                          <a:effectLst/>
                        </a:rPr>
                        <a:t>10</a:t>
                      </a:r>
                      <a:endParaRPr lang="en-US" sz="1200" b="0" dirty="0">
                        <a:solidFill>
                          <a:srgbClr val="0000FF"/>
                        </a:solidFill>
                        <a:effectLst/>
                      </a:endParaRPr>
                    </a:p>
                  </a:txBody>
                  <a:tcPr/>
                </a:tc>
                <a:tc>
                  <a:txBody>
                    <a:bodyPr/>
                    <a:lstStyle/>
                    <a:p>
                      <a:r>
                        <a:rPr lang="de-DE" sz="1200" b="0" dirty="0">
                          <a:solidFill>
                            <a:srgbClr val="0000FF"/>
                          </a:solidFill>
                          <a:effectLst/>
                        </a:rPr>
                        <a:t>14</a:t>
                      </a:r>
                      <a:endParaRPr lang="en-US" sz="1200" b="0" dirty="0">
                        <a:solidFill>
                          <a:srgbClr val="0000FF"/>
                        </a:solidFill>
                        <a:effectLst/>
                      </a:endParaRPr>
                    </a:p>
                  </a:txBody>
                  <a:tcPr/>
                </a:tc>
                <a:tc>
                  <a:txBody>
                    <a:bodyPr/>
                    <a:lstStyle/>
                    <a:p>
                      <a:r>
                        <a:rPr lang="de-DE" sz="1200" b="0" dirty="0">
                          <a:solidFill>
                            <a:srgbClr val="0000FF"/>
                          </a:solidFill>
                          <a:effectLst/>
                        </a:rPr>
                        <a:t>0.20</a:t>
                      </a:r>
                      <a:endParaRPr lang="en-US" sz="1200" b="0" dirty="0">
                        <a:solidFill>
                          <a:srgbClr val="0000FF"/>
                        </a:solidFill>
                        <a:effectLst/>
                      </a:endParaRPr>
                    </a:p>
                  </a:txBody>
                  <a:tcPr/>
                </a:tc>
                <a:extLst>
                  <a:ext uri="{0D108BD9-81ED-4DB2-BD59-A6C34878D82A}">
                    <a16:rowId xmlns:a16="http://schemas.microsoft.com/office/drawing/2014/main" val="3936709515"/>
                  </a:ext>
                </a:extLst>
              </a:tr>
              <a:tr h="0">
                <a:tc>
                  <a:txBody>
                    <a:bodyPr/>
                    <a:lstStyle/>
                    <a:p>
                      <a:r>
                        <a:rPr lang="en-US" sz="1200" b="0" dirty="0">
                          <a:solidFill>
                            <a:schemeClr val="tx1"/>
                          </a:solidFill>
                          <a:effectLst/>
                        </a:rPr>
                        <a:t>ACPSVC3245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effectLst/>
                          <a:latin typeface="+mn-lt"/>
                          <a:ea typeface="+mn-ea"/>
                          <a:cs typeface="+mn-cs"/>
                        </a:rPr>
                        <a:t>ACPS TL4 </a:t>
                      </a:r>
                      <a:r>
                        <a:rPr lang="de-DE" sz="1200" dirty="0">
                          <a:solidFill>
                            <a:schemeClr val="tx1"/>
                          </a:solidFill>
                          <a:effectLst/>
                        </a:rPr>
                        <a:t>40K </a:t>
                      </a:r>
                      <a:r>
                        <a:rPr lang="de-DE" sz="1200" dirty="0" err="1">
                          <a:solidFill>
                            <a:schemeClr val="tx1"/>
                          </a:solidFill>
                          <a:effectLst/>
                        </a:rPr>
                        <a:t>cooldown</a:t>
                      </a:r>
                      <a:endParaRPr lang="en-US" sz="1200" dirty="0">
                        <a:solidFill>
                          <a:schemeClr val="tx1"/>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effectLst/>
                          <a:latin typeface="+mn-lt"/>
                          <a:ea typeface="+mn-ea"/>
                          <a:cs typeface="+mn-cs"/>
                        </a:rPr>
                        <a:t>Control, NC</a:t>
                      </a:r>
                      <a:endParaRPr lang="en-US" sz="1200" b="0" dirty="0">
                        <a:solidFill>
                          <a:schemeClr val="tx1"/>
                        </a:solidFill>
                        <a:effectLst/>
                      </a:endParaRPr>
                    </a:p>
                  </a:txBody>
                  <a:tcPr/>
                </a:tc>
                <a:tc>
                  <a:txBody>
                    <a:bodyPr/>
                    <a:lstStyle/>
                    <a:p>
                      <a:r>
                        <a:rPr lang="de-DE" sz="1200" b="0" dirty="0">
                          <a:solidFill>
                            <a:schemeClr val="tx1"/>
                          </a:solidFill>
                          <a:effectLst/>
                        </a:rPr>
                        <a:t>20</a:t>
                      </a:r>
                      <a:endParaRPr lang="en-US" sz="1200" b="0" dirty="0">
                        <a:solidFill>
                          <a:schemeClr val="tx1"/>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effectLst/>
                        </a:rPr>
                        <a:t>6.9 – 7.8 </a:t>
                      </a:r>
                      <a:endParaRPr lang="en-US" sz="1200" b="0" dirty="0">
                        <a:solidFill>
                          <a:schemeClr val="tx1"/>
                        </a:solidFill>
                        <a:effectLst/>
                      </a:endParaRPr>
                    </a:p>
                  </a:txBody>
                  <a:tcPr/>
                </a:tc>
                <a:tc>
                  <a:txBody>
                    <a:bodyPr/>
                    <a:lstStyle/>
                    <a:p>
                      <a:r>
                        <a:rPr lang="de-DE" sz="1200" b="0" i="0" u="none" dirty="0">
                          <a:solidFill>
                            <a:schemeClr val="tx1"/>
                          </a:solidFill>
                          <a:effectLst/>
                        </a:rPr>
                        <a:t>5.26 - 63 %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effectLst/>
                        </a:rPr>
                        <a:t>Gas </a:t>
                      </a:r>
                      <a:r>
                        <a:rPr lang="de-DE" sz="1200" b="0" dirty="0" err="1">
                          <a:solidFill>
                            <a:schemeClr val="tx1"/>
                          </a:solidFill>
                          <a:effectLst/>
                        </a:rPr>
                        <a:t>serv</a:t>
                      </a:r>
                      <a:r>
                        <a:rPr lang="de-DE" sz="1200" b="0" dirty="0">
                          <a:solidFill>
                            <a:schemeClr val="tx1"/>
                          </a:solidFill>
                          <a:effectLst/>
                        </a:rPr>
                        <a:t>.</a:t>
                      </a:r>
                      <a:endParaRPr lang="en-US" sz="1200" b="0" dirty="0">
                        <a:solidFill>
                          <a:schemeClr val="tx1"/>
                        </a:solidFill>
                        <a:effectLst/>
                      </a:endParaRPr>
                    </a:p>
                  </a:txBody>
                  <a:tcPr/>
                </a:tc>
                <a:tc>
                  <a:txBody>
                    <a:bodyPr/>
                    <a:lstStyle/>
                    <a:p>
                      <a:r>
                        <a:rPr lang="de-DE" sz="1200" b="0" dirty="0">
                          <a:solidFill>
                            <a:schemeClr val="tx1"/>
                          </a:solidFill>
                          <a:effectLst/>
                        </a:rPr>
                        <a:t>300 </a:t>
                      </a:r>
                      <a:endParaRPr lang="en-US" sz="1200" b="0" dirty="0">
                        <a:solidFill>
                          <a:schemeClr val="tx1"/>
                        </a:solidFill>
                        <a:effectLst/>
                      </a:endParaRPr>
                    </a:p>
                  </a:txBody>
                  <a:tcPr/>
                </a:tc>
                <a:tc>
                  <a:txBody>
                    <a:bodyPr/>
                    <a:lstStyle/>
                    <a:p>
                      <a:r>
                        <a:rPr lang="de-DE" sz="1200" b="0" dirty="0">
                          <a:solidFill>
                            <a:schemeClr val="tx1"/>
                          </a:solidFill>
                          <a:effectLst/>
                        </a:rPr>
                        <a:t>25</a:t>
                      </a:r>
                      <a:endParaRPr lang="en-US" sz="1200" b="0" dirty="0">
                        <a:solidFill>
                          <a:schemeClr val="tx1"/>
                        </a:solidFill>
                        <a:effectLst/>
                      </a:endParaRPr>
                    </a:p>
                  </a:txBody>
                  <a:tcPr/>
                </a:tc>
                <a:tc>
                  <a:txBody>
                    <a:bodyPr/>
                    <a:lstStyle/>
                    <a:p>
                      <a:r>
                        <a:rPr lang="de-DE" sz="1200" b="0" dirty="0">
                          <a:solidFill>
                            <a:schemeClr val="tx1"/>
                          </a:solidFill>
                          <a:effectLst/>
                        </a:rPr>
                        <a:t>20</a:t>
                      </a:r>
                      <a:endParaRPr lang="en-US" sz="1200" b="0" dirty="0">
                        <a:solidFill>
                          <a:schemeClr val="tx1"/>
                        </a:solidFill>
                        <a:effectLst/>
                      </a:endParaRPr>
                    </a:p>
                  </a:txBody>
                  <a:tcPr/>
                </a:tc>
                <a:tc>
                  <a:txBody>
                    <a:bodyPr/>
                    <a:lstStyle/>
                    <a:p>
                      <a:r>
                        <a:rPr lang="de-DE" sz="1200" b="0" dirty="0">
                          <a:solidFill>
                            <a:schemeClr val="tx1"/>
                          </a:solidFill>
                          <a:effectLst/>
                        </a:rPr>
                        <a:t>300</a:t>
                      </a:r>
                      <a:endParaRPr lang="en-US" sz="1200" b="0" dirty="0">
                        <a:solidFill>
                          <a:schemeClr val="tx1"/>
                        </a:solidFill>
                        <a:effectLst/>
                      </a:endParaRPr>
                    </a:p>
                  </a:txBody>
                  <a:tcPr/>
                </a:tc>
                <a:tc>
                  <a:txBody>
                    <a:bodyPr/>
                    <a:lstStyle/>
                    <a:p>
                      <a:r>
                        <a:rPr lang="de-DE" sz="1200" b="0" dirty="0">
                          <a:solidFill>
                            <a:schemeClr val="tx1"/>
                          </a:solidFill>
                          <a:effectLst/>
                        </a:rPr>
                        <a:t>15</a:t>
                      </a:r>
                      <a:endParaRPr lang="en-US" sz="1200" b="0" dirty="0">
                        <a:solidFill>
                          <a:schemeClr val="tx1"/>
                        </a:solidFill>
                        <a:effectLst/>
                      </a:endParaRPr>
                    </a:p>
                  </a:txBody>
                  <a:tcPr/>
                </a:tc>
                <a:tc>
                  <a:txBody>
                    <a:bodyPr/>
                    <a:lstStyle/>
                    <a:p>
                      <a:r>
                        <a:rPr lang="de-DE" sz="1200" b="0" dirty="0">
                          <a:solidFill>
                            <a:schemeClr val="tx1"/>
                          </a:solidFill>
                          <a:effectLst/>
                        </a:rPr>
                        <a:t>7</a:t>
                      </a:r>
                      <a:endParaRPr lang="en-US" sz="1200" b="0" dirty="0">
                        <a:solidFill>
                          <a:schemeClr val="tx1"/>
                        </a:solidFill>
                        <a:effectLst/>
                      </a:endParaRPr>
                    </a:p>
                  </a:txBody>
                  <a:tcPr/>
                </a:tc>
                <a:tc>
                  <a:txBody>
                    <a:bodyPr/>
                    <a:lstStyle/>
                    <a:p>
                      <a:r>
                        <a:rPr lang="de-DE" sz="1200" b="0" dirty="0">
                          <a:solidFill>
                            <a:schemeClr val="tx1"/>
                          </a:solidFill>
                          <a:effectLst/>
                        </a:rPr>
                        <a:t>5.7</a:t>
                      </a:r>
                      <a:endParaRPr lang="en-US" sz="1200" b="0" dirty="0">
                        <a:solidFill>
                          <a:schemeClr val="tx1"/>
                        </a:solidFill>
                        <a:effectLst/>
                      </a:endParaRPr>
                    </a:p>
                  </a:txBody>
                  <a:tcPr/>
                </a:tc>
                <a:extLst>
                  <a:ext uri="{0D108BD9-81ED-4DB2-BD59-A6C34878D82A}">
                    <a16:rowId xmlns:a16="http://schemas.microsoft.com/office/drawing/2014/main" val="2665754441"/>
                  </a:ext>
                </a:extLst>
              </a:tr>
            </a:tbl>
          </a:graphicData>
        </a:graphic>
      </p:graphicFrame>
      <p:sp>
        <p:nvSpPr>
          <p:cNvPr id="8" name="Rectangle 7">
            <a:extLst>
              <a:ext uri="{FF2B5EF4-FFF2-40B4-BE49-F238E27FC236}">
                <a16:creationId xmlns:a16="http://schemas.microsoft.com/office/drawing/2014/main" id="{32E458E3-42BD-4C82-9B6E-723B96ABC8C4}"/>
              </a:ext>
            </a:extLst>
          </p:cNvPr>
          <p:cNvSpPr/>
          <p:nvPr/>
        </p:nvSpPr>
        <p:spPr>
          <a:xfrm>
            <a:off x="9964133" y="4171744"/>
            <a:ext cx="531148" cy="2237318"/>
          </a:xfrm>
          <a:prstGeom prst="rect">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148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9139F-11AA-41B7-82F2-9087E4A982A7}"/>
              </a:ext>
            </a:extLst>
          </p:cNvPr>
          <p:cNvPicPr>
            <a:picLocks noChangeAspect="1"/>
          </p:cNvPicPr>
          <p:nvPr/>
        </p:nvPicPr>
        <p:blipFill>
          <a:blip r:embed="rId2"/>
          <a:stretch>
            <a:fillRect/>
          </a:stretch>
        </p:blipFill>
        <p:spPr>
          <a:xfrm>
            <a:off x="0" y="933473"/>
            <a:ext cx="12192000" cy="4991053"/>
          </a:xfrm>
          <a:prstGeom prst="rect">
            <a:avLst/>
          </a:prstGeom>
        </p:spPr>
      </p:pic>
      <p:sp>
        <p:nvSpPr>
          <p:cNvPr id="2" name="TextBox 1">
            <a:extLst>
              <a:ext uri="{FF2B5EF4-FFF2-40B4-BE49-F238E27FC236}">
                <a16:creationId xmlns:a16="http://schemas.microsoft.com/office/drawing/2014/main" id="{BF739A13-97C4-4743-B5CF-3D05BE987ECE}"/>
              </a:ext>
            </a:extLst>
          </p:cNvPr>
          <p:cNvSpPr txBox="1"/>
          <p:nvPr/>
        </p:nvSpPr>
        <p:spPr>
          <a:xfrm>
            <a:off x="0" y="0"/>
            <a:ext cx="1219200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Flow </a:t>
            </a:r>
            <a:r>
              <a:rPr kumimoji="0" lang="de-DE" sz="2400" b="0" i="0" u="none" strike="noStrike" kern="1200" cap="none" spc="0" normalizeH="0" baseline="0" noProof="0" dirty="0" err="1">
                <a:ln>
                  <a:noFill/>
                </a:ln>
                <a:solidFill>
                  <a:prstClr val="white"/>
                </a:solidFill>
                <a:effectLst/>
                <a:uLnTx/>
                <a:uFillTx/>
                <a:latin typeface="Calibri" panose="020F0502020204030204"/>
                <a:ea typeface="+mn-ea"/>
                <a:cs typeface="+mn-cs"/>
              </a:rPr>
              <a:t>scheme</a:t>
            </a: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2400" b="0" i="0" u="none" strike="noStrike" kern="1200" cap="none" spc="0" normalizeH="0" baseline="0" noProof="0" dirty="0" err="1">
                <a:ln>
                  <a:noFill/>
                </a:ln>
                <a:solidFill>
                  <a:prstClr val="white"/>
                </a:solidFill>
                <a:effectLst/>
                <a:uLnTx/>
                <a:uFillTx/>
                <a:latin typeface="Calibri" panose="020F0502020204030204"/>
                <a:ea typeface="+mn-ea"/>
                <a:cs typeface="+mn-cs"/>
              </a:rPr>
              <a:t>of</a:t>
            </a: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 GW </a:t>
            </a:r>
            <a:r>
              <a:rPr kumimoji="0" lang="de-DE" sz="2400" b="0" i="0" u="none" strike="noStrike" kern="1200" cap="none" spc="0" normalizeH="0" baseline="0" noProof="0" dirty="0" err="1">
                <a:ln>
                  <a:noFill/>
                </a:ln>
                <a:solidFill>
                  <a:prstClr val="white"/>
                </a:solidFill>
                <a:effectLst/>
                <a:uLnTx/>
                <a:uFillTx/>
                <a:latin typeface="Calibri" panose="020F0502020204030204"/>
                <a:ea typeface="+mn-ea"/>
                <a:cs typeface="+mn-cs"/>
              </a:rPr>
              <a:t>vertical</a:t>
            </a: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2400" b="0" i="0" u="none" strike="noStrike" kern="1200" cap="none" spc="0" normalizeH="0" baseline="0" noProof="0" dirty="0" err="1">
                <a:ln>
                  <a:noFill/>
                </a:ln>
                <a:solidFill>
                  <a:prstClr val="white"/>
                </a:solidFill>
                <a:effectLst/>
                <a:uLnTx/>
                <a:uFillTx/>
                <a:latin typeface="Calibri" panose="020F0502020204030204"/>
                <a:ea typeface="+mn-ea"/>
                <a:cs typeface="+mn-cs"/>
              </a:rPr>
              <a:t>cryostat</a:t>
            </a: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 (GWVC) </a:t>
            </a:r>
          </a:p>
        </p:txBody>
      </p:sp>
      <p:sp>
        <p:nvSpPr>
          <p:cNvPr id="5" name="TextBox 4">
            <a:extLst>
              <a:ext uri="{FF2B5EF4-FFF2-40B4-BE49-F238E27FC236}">
                <a16:creationId xmlns:a16="http://schemas.microsoft.com/office/drawing/2014/main" id="{9507E9EC-E481-450C-96D8-E7C450FD9641}"/>
              </a:ext>
            </a:extLst>
          </p:cNvPr>
          <p:cNvSpPr txBox="1"/>
          <p:nvPr/>
        </p:nvSpPr>
        <p:spPr>
          <a:xfrm>
            <a:off x="1545021" y="6027003"/>
            <a:ext cx="663900" cy="369332"/>
          </a:xfrm>
          <a:prstGeom prst="rect">
            <a:avLst/>
          </a:prstGeom>
          <a:noFill/>
        </p:spPr>
        <p:txBody>
          <a:bodyPr wrap="none" rtlCol="0">
            <a:spAutoFit/>
          </a:bodyPr>
          <a:lstStyle/>
          <a:p>
            <a:r>
              <a:rPr lang="de-DE" dirty="0"/>
              <a:t>ACPS</a:t>
            </a:r>
            <a:endParaRPr lang="en-US" dirty="0"/>
          </a:p>
        </p:txBody>
      </p:sp>
      <p:cxnSp>
        <p:nvCxnSpPr>
          <p:cNvPr id="7" name="Straight Arrow Connector 6">
            <a:extLst>
              <a:ext uri="{FF2B5EF4-FFF2-40B4-BE49-F238E27FC236}">
                <a16:creationId xmlns:a16="http://schemas.microsoft.com/office/drawing/2014/main" id="{85C7D136-6787-49B6-8DCB-5B514B9746EF}"/>
              </a:ext>
            </a:extLst>
          </p:cNvPr>
          <p:cNvCxnSpPr>
            <a:stCxn id="5" idx="0"/>
          </p:cNvCxnSpPr>
          <p:nvPr/>
        </p:nvCxnSpPr>
        <p:spPr>
          <a:xfrm flipV="1">
            <a:off x="1876971" y="5328745"/>
            <a:ext cx="414284" cy="6982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2FCD49AB-A9F3-4BA1-9200-EF6333BB2FB5}"/>
              </a:ext>
            </a:extLst>
          </p:cNvPr>
          <p:cNvSpPr txBox="1"/>
          <p:nvPr/>
        </p:nvSpPr>
        <p:spPr>
          <a:xfrm>
            <a:off x="6536560" y="6027003"/>
            <a:ext cx="787523" cy="369332"/>
          </a:xfrm>
          <a:prstGeom prst="rect">
            <a:avLst/>
          </a:prstGeom>
          <a:noFill/>
        </p:spPr>
        <p:txBody>
          <a:bodyPr wrap="none" rtlCol="0">
            <a:spAutoFit/>
          </a:bodyPr>
          <a:lstStyle/>
          <a:p>
            <a:r>
              <a:rPr lang="de-DE" dirty="0"/>
              <a:t>GWVC</a:t>
            </a:r>
            <a:endParaRPr lang="en-US" dirty="0"/>
          </a:p>
        </p:txBody>
      </p:sp>
      <p:cxnSp>
        <p:nvCxnSpPr>
          <p:cNvPr id="9" name="Straight Arrow Connector 8">
            <a:extLst>
              <a:ext uri="{FF2B5EF4-FFF2-40B4-BE49-F238E27FC236}">
                <a16:creationId xmlns:a16="http://schemas.microsoft.com/office/drawing/2014/main" id="{D5D18F64-5808-49C8-8173-A49ED5042B4C}"/>
              </a:ext>
            </a:extLst>
          </p:cNvPr>
          <p:cNvCxnSpPr>
            <a:stCxn id="8" idx="0"/>
          </p:cNvCxnSpPr>
          <p:nvPr/>
        </p:nvCxnSpPr>
        <p:spPr>
          <a:xfrm flipV="1">
            <a:off x="6930322" y="5328745"/>
            <a:ext cx="352472" cy="6982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59193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D84E0A-12F3-42A3-8F19-BC8534056D3C}"/>
              </a:ext>
            </a:extLst>
          </p:cNvPr>
          <p:cNvPicPr>
            <a:picLocks noChangeAspect="1"/>
          </p:cNvPicPr>
          <p:nvPr/>
        </p:nvPicPr>
        <p:blipFill rotWithShape="1">
          <a:blip r:embed="rId2"/>
          <a:srcRect l="668" b="575"/>
          <a:stretch/>
        </p:blipFill>
        <p:spPr>
          <a:xfrm>
            <a:off x="15956" y="457291"/>
            <a:ext cx="6963964" cy="6410812"/>
          </a:xfrm>
          <a:prstGeom prst="rect">
            <a:avLst/>
          </a:prstGeom>
        </p:spPr>
      </p:pic>
      <p:sp>
        <p:nvSpPr>
          <p:cNvPr id="3" name="TextBox 2">
            <a:extLst>
              <a:ext uri="{FF2B5EF4-FFF2-40B4-BE49-F238E27FC236}">
                <a16:creationId xmlns:a16="http://schemas.microsoft.com/office/drawing/2014/main" id="{6B98FBAD-A3EE-41F7-BD5A-D6C5C4E8FD21}"/>
              </a:ext>
            </a:extLst>
          </p:cNvPr>
          <p:cNvSpPr txBox="1"/>
          <p:nvPr/>
        </p:nvSpPr>
        <p:spPr>
          <a:xfrm>
            <a:off x="0" y="0"/>
            <a:ext cx="1219200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Flow </a:t>
            </a:r>
            <a:r>
              <a:rPr kumimoji="0" lang="de-DE" sz="2400" b="0" i="0" u="none" strike="noStrike" kern="1200" cap="none" spc="0" normalizeH="0" baseline="0" noProof="0" dirty="0" err="1">
                <a:ln>
                  <a:noFill/>
                </a:ln>
                <a:solidFill>
                  <a:prstClr val="white"/>
                </a:solidFill>
                <a:effectLst/>
                <a:uLnTx/>
                <a:uFillTx/>
                <a:latin typeface="Calibri" panose="020F0502020204030204"/>
                <a:ea typeface="+mn-ea"/>
                <a:cs typeface="+mn-cs"/>
              </a:rPr>
              <a:t>scheme</a:t>
            </a: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2400" b="0" i="0" u="none" strike="noStrike" kern="1200" cap="none" spc="0" normalizeH="0" baseline="0" noProof="0" dirty="0" err="1">
                <a:ln>
                  <a:noFill/>
                </a:ln>
                <a:solidFill>
                  <a:prstClr val="white"/>
                </a:solidFill>
                <a:effectLst/>
                <a:uLnTx/>
                <a:uFillTx/>
                <a:latin typeface="Calibri" panose="020F0502020204030204"/>
                <a:ea typeface="+mn-ea"/>
                <a:cs typeface="+mn-cs"/>
              </a:rPr>
              <a:t>of</a:t>
            </a: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 GW </a:t>
            </a:r>
            <a:r>
              <a:rPr kumimoji="0" lang="de-DE" sz="2400" b="0" i="0" u="none" strike="noStrike" kern="1200" cap="none" spc="0" normalizeH="0" baseline="0" noProof="0" dirty="0" err="1">
                <a:ln>
                  <a:noFill/>
                </a:ln>
                <a:solidFill>
                  <a:prstClr val="white"/>
                </a:solidFill>
                <a:effectLst/>
                <a:uLnTx/>
                <a:uFillTx/>
                <a:latin typeface="Calibri" panose="020F0502020204030204"/>
                <a:ea typeface="+mn-ea"/>
                <a:cs typeface="+mn-cs"/>
              </a:rPr>
              <a:t>vertical</a:t>
            </a: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2400" b="0" i="0" u="none" strike="noStrike" kern="1200" cap="none" spc="0" normalizeH="0" baseline="0" noProof="0" dirty="0" err="1">
                <a:ln>
                  <a:noFill/>
                </a:ln>
                <a:solidFill>
                  <a:prstClr val="white"/>
                </a:solidFill>
                <a:effectLst/>
                <a:uLnTx/>
                <a:uFillTx/>
                <a:latin typeface="Calibri" panose="020F0502020204030204"/>
                <a:ea typeface="+mn-ea"/>
                <a:cs typeface="+mn-cs"/>
              </a:rPr>
              <a:t>cryostat</a:t>
            </a: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 name="TextBox 3">
            <a:extLst>
              <a:ext uri="{FF2B5EF4-FFF2-40B4-BE49-F238E27FC236}">
                <a16:creationId xmlns:a16="http://schemas.microsoft.com/office/drawing/2014/main" id="{1B125024-89F6-4415-AF31-677A821EDB65}"/>
              </a:ext>
            </a:extLst>
          </p:cNvPr>
          <p:cNvSpPr txBox="1"/>
          <p:nvPr/>
        </p:nvSpPr>
        <p:spPr>
          <a:xfrm>
            <a:off x="7833437" y="785860"/>
            <a:ext cx="3243517" cy="276999"/>
          </a:xfrm>
          <a:prstGeom prst="rect">
            <a:avLst/>
          </a:prstGeom>
          <a:noFill/>
        </p:spPr>
        <p:txBody>
          <a:bodyPr wrap="none" rtlCol="0">
            <a:spAutoFit/>
          </a:bodyPr>
          <a:lstStyle/>
          <a:p>
            <a:r>
              <a:rPr lang="de-DE" sz="1200" dirty="0" err="1"/>
              <a:t>helium</a:t>
            </a:r>
            <a:r>
              <a:rPr lang="de-DE" sz="1200" dirty="0"/>
              <a:t> </a:t>
            </a:r>
            <a:r>
              <a:rPr lang="de-DE" sz="1200" dirty="0" err="1"/>
              <a:t>transfer</a:t>
            </a:r>
            <a:r>
              <a:rPr lang="de-DE" sz="1200" dirty="0"/>
              <a:t> </a:t>
            </a:r>
            <a:r>
              <a:rPr lang="de-DE" sz="1200" dirty="0" err="1"/>
              <a:t>lines</a:t>
            </a:r>
            <a:r>
              <a:rPr lang="de-DE" sz="1200" dirty="0"/>
              <a:t> (4.5KF, 5KR, 40KF and 80KR)</a:t>
            </a:r>
            <a:endParaRPr lang="en-US" sz="1200" dirty="0"/>
          </a:p>
        </p:txBody>
      </p:sp>
      <p:sp>
        <p:nvSpPr>
          <p:cNvPr id="5" name="TextBox 4">
            <a:extLst>
              <a:ext uri="{FF2B5EF4-FFF2-40B4-BE49-F238E27FC236}">
                <a16:creationId xmlns:a16="http://schemas.microsoft.com/office/drawing/2014/main" id="{5773377C-AC74-4D7C-892F-2C147CD1D063}"/>
              </a:ext>
            </a:extLst>
          </p:cNvPr>
          <p:cNvSpPr txBox="1"/>
          <p:nvPr/>
        </p:nvSpPr>
        <p:spPr>
          <a:xfrm>
            <a:off x="7868657" y="2406426"/>
            <a:ext cx="1088247" cy="276999"/>
          </a:xfrm>
          <a:prstGeom prst="rect">
            <a:avLst/>
          </a:prstGeom>
          <a:noFill/>
        </p:spPr>
        <p:txBody>
          <a:bodyPr wrap="none" rtlCol="0">
            <a:spAutoFit/>
          </a:bodyPr>
          <a:lstStyle/>
          <a:p>
            <a:r>
              <a:rPr lang="de-DE" sz="1200" dirty="0" err="1"/>
              <a:t>vacuum</a:t>
            </a:r>
            <a:r>
              <a:rPr lang="de-DE" sz="1200" dirty="0"/>
              <a:t> </a:t>
            </a:r>
            <a:r>
              <a:rPr lang="de-DE" sz="1200" dirty="0" err="1"/>
              <a:t>vessel</a:t>
            </a:r>
            <a:endParaRPr lang="en-US" sz="1200" dirty="0"/>
          </a:p>
        </p:txBody>
      </p:sp>
      <p:sp>
        <p:nvSpPr>
          <p:cNvPr id="6" name="TextBox 5">
            <a:extLst>
              <a:ext uri="{FF2B5EF4-FFF2-40B4-BE49-F238E27FC236}">
                <a16:creationId xmlns:a16="http://schemas.microsoft.com/office/drawing/2014/main" id="{3AB883A3-4129-4C64-A4EC-78DA4AD81276}"/>
              </a:ext>
            </a:extLst>
          </p:cNvPr>
          <p:cNvSpPr txBox="1"/>
          <p:nvPr/>
        </p:nvSpPr>
        <p:spPr>
          <a:xfrm>
            <a:off x="7833437" y="2754896"/>
            <a:ext cx="1651414" cy="276999"/>
          </a:xfrm>
          <a:prstGeom prst="rect">
            <a:avLst/>
          </a:prstGeom>
          <a:noFill/>
        </p:spPr>
        <p:txBody>
          <a:bodyPr wrap="none" rtlCol="0">
            <a:spAutoFit/>
          </a:bodyPr>
          <a:lstStyle/>
          <a:p>
            <a:r>
              <a:rPr lang="de-DE" sz="1200" dirty="0"/>
              <a:t>40K/80K thermal </a:t>
            </a:r>
            <a:r>
              <a:rPr lang="de-DE" sz="1200" dirty="0" err="1"/>
              <a:t>shield</a:t>
            </a:r>
            <a:endParaRPr lang="en-US" sz="1200" dirty="0"/>
          </a:p>
        </p:txBody>
      </p:sp>
      <p:sp>
        <p:nvSpPr>
          <p:cNvPr id="7" name="TextBox 6">
            <a:extLst>
              <a:ext uri="{FF2B5EF4-FFF2-40B4-BE49-F238E27FC236}">
                <a16:creationId xmlns:a16="http://schemas.microsoft.com/office/drawing/2014/main" id="{81F9C6FD-E170-4D98-81B2-32A102720372}"/>
              </a:ext>
            </a:extLst>
          </p:cNvPr>
          <p:cNvSpPr txBox="1"/>
          <p:nvPr/>
        </p:nvSpPr>
        <p:spPr>
          <a:xfrm>
            <a:off x="7842446" y="1467605"/>
            <a:ext cx="3806170" cy="276999"/>
          </a:xfrm>
          <a:prstGeom prst="rect">
            <a:avLst/>
          </a:prstGeom>
          <a:noFill/>
        </p:spPr>
        <p:txBody>
          <a:bodyPr wrap="none" rtlCol="0">
            <a:spAutoFit/>
          </a:bodyPr>
          <a:lstStyle/>
          <a:p>
            <a:r>
              <a:rPr lang="en-US" sz="1200" dirty="0"/>
              <a:t>sub-atmospheric low pressure manifold 30 mbar and 2 K</a:t>
            </a:r>
          </a:p>
        </p:txBody>
      </p:sp>
      <p:sp>
        <p:nvSpPr>
          <p:cNvPr id="8" name="TextBox 7">
            <a:extLst>
              <a:ext uri="{FF2B5EF4-FFF2-40B4-BE49-F238E27FC236}">
                <a16:creationId xmlns:a16="http://schemas.microsoft.com/office/drawing/2014/main" id="{6BE99CE6-C985-4819-BA98-C372C0B27938}"/>
              </a:ext>
            </a:extLst>
          </p:cNvPr>
          <p:cNvSpPr txBox="1"/>
          <p:nvPr/>
        </p:nvSpPr>
        <p:spPr>
          <a:xfrm>
            <a:off x="7840094" y="6270450"/>
            <a:ext cx="3262303" cy="276999"/>
          </a:xfrm>
          <a:prstGeom prst="rect">
            <a:avLst/>
          </a:prstGeom>
          <a:noFill/>
        </p:spPr>
        <p:txBody>
          <a:bodyPr wrap="none" rtlCol="0">
            <a:spAutoFit/>
          </a:bodyPr>
          <a:lstStyle/>
          <a:p>
            <a:r>
              <a:rPr lang="de-DE" sz="1200" dirty="0"/>
              <a:t>U-</a:t>
            </a:r>
            <a:r>
              <a:rPr lang="de-DE" sz="1200" dirty="0" err="1"/>
              <a:t>shape</a:t>
            </a:r>
            <a:r>
              <a:rPr lang="de-DE" sz="1200" dirty="0"/>
              <a:t> </a:t>
            </a:r>
            <a:r>
              <a:rPr lang="de-DE" sz="1200" dirty="0" err="1"/>
              <a:t>copper</a:t>
            </a:r>
            <a:r>
              <a:rPr lang="de-DE" sz="1200" dirty="0"/>
              <a:t> liquid-liquid </a:t>
            </a:r>
            <a:r>
              <a:rPr lang="de-DE" sz="1200" dirty="0" err="1"/>
              <a:t>heat</a:t>
            </a:r>
            <a:r>
              <a:rPr lang="de-DE" sz="1200" dirty="0"/>
              <a:t> </a:t>
            </a:r>
            <a:r>
              <a:rPr lang="de-DE" sz="1200" dirty="0" err="1"/>
              <a:t>exchanger</a:t>
            </a:r>
            <a:r>
              <a:rPr lang="de-DE" sz="1200" dirty="0"/>
              <a:t> </a:t>
            </a:r>
            <a:r>
              <a:rPr lang="de-DE" sz="1200" dirty="0" err="1"/>
              <a:t>tube</a:t>
            </a:r>
            <a:endParaRPr lang="en-US" sz="1200" dirty="0"/>
          </a:p>
        </p:txBody>
      </p:sp>
      <p:sp>
        <p:nvSpPr>
          <p:cNvPr id="9" name="TextBox 8">
            <a:extLst>
              <a:ext uri="{FF2B5EF4-FFF2-40B4-BE49-F238E27FC236}">
                <a16:creationId xmlns:a16="http://schemas.microsoft.com/office/drawing/2014/main" id="{604E42BF-759E-4A98-9DE4-911AAA8E56AD}"/>
              </a:ext>
            </a:extLst>
          </p:cNvPr>
          <p:cNvSpPr txBox="1"/>
          <p:nvPr/>
        </p:nvSpPr>
        <p:spPr>
          <a:xfrm>
            <a:off x="7842446" y="3558249"/>
            <a:ext cx="3054234" cy="276999"/>
          </a:xfrm>
          <a:prstGeom prst="rect">
            <a:avLst/>
          </a:prstGeom>
          <a:noFill/>
        </p:spPr>
        <p:txBody>
          <a:bodyPr wrap="none" rtlCol="0">
            <a:spAutoFit/>
          </a:bodyPr>
          <a:lstStyle/>
          <a:p>
            <a:r>
              <a:rPr lang="de-DE" sz="1200" dirty="0"/>
              <a:t>JT </a:t>
            </a:r>
            <a:r>
              <a:rPr lang="de-DE" sz="1200" dirty="0" err="1"/>
              <a:t>valve</a:t>
            </a:r>
            <a:r>
              <a:rPr lang="de-DE" sz="1200" dirty="0"/>
              <a:t> 1 </a:t>
            </a:r>
            <a:r>
              <a:rPr lang="de-DE" sz="1200" dirty="0" err="1"/>
              <a:t>for</a:t>
            </a:r>
            <a:r>
              <a:rPr lang="de-DE" sz="1200" dirty="0"/>
              <a:t> </a:t>
            </a:r>
            <a:r>
              <a:rPr lang="de-DE" sz="1200" dirty="0" err="1"/>
              <a:t>producing</a:t>
            </a:r>
            <a:r>
              <a:rPr lang="de-DE" sz="1200" dirty="0"/>
              <a:t> </a:t>
            </a:r>
            <a:r>
              <a:rPr lang="de-DE" sz="1200" dirty="0" err="1"/>
              <a:t>LHe</a:t>
            </a:r>
            <a:r>
              <a:rPr lang="de-DE" sz="1200" dirty="0"/>
              <a:t> @ 4.2 K and 1 bar</a:t>
            </a:r>
            <a:endParaRPr lang="en-US" sz="1200" dirty="0"/>
          </a:p>
        </p:txBody>
      </p:sp>
      <p:sp>
        <p:nvSpPr>
          <p:cNvPr id="10" name="TextBox 9">
            <a:extLst>
              <a:ext uri="{FF2B5EF4-FFF2-40B4-BE49-F238E27FC236}">
                <a16:creationId xmlns:a16="http://schemas.microsoft.com/office/drawing/2014/main" id="{8581464D-DB80-4244-BC8C-BFFAEAD48BE5}"/>
              </a:ext>
            </a:extLst>
          </p:cNvPr>
          <p:cNvSpPr txBox="1"/>
          <p:nvPr/>
        </p:nvSpPr>
        <p:spPr>
          <a:xfrm>
            <a:off x="7867809" y="4842077"/>
            <a:ext cx="3642536" cy="276999"/>
          </a:xfrm>
          <a:prstGeom prst="rect">
            <a:avLst/>
          </a:prstGeom>
          <a:noFill/>
        </p:spPr>
        <p:txBody>
          <a:bodyPr wrap="none" rtlCol="0">
            <a:spAutoFit/>
          </a:bodyPr>
          <a:lstStyle/>
          <a:p>
            <a:r>
              <a:rPr lang="de-DE" sz="1200" dirty="0"/>
              <a:t>JT </a:t>
            </a:r>
            <a:r>
              <a:rPr lang="de-DE" sz="1200" dirty="0" err="1"/>
              <a:t>valve</a:t>
            </a:r>
            <a:r>
              <a:rPr lang="de-DE" sz="1200" dirty="0"/>
              <a:t> 2 </a:t>
            </a:r>
            <a:r>
              <a:rPr lang="de-DE" sz="1200" dirty="0" err="1"/>
              <a:t>for</a:t>
            </a:r>
            <a:r>
              <a:rPr lang="de-DE" sz="1200" dirty="0"/>
              <a:t> </a:t>
            </a:r>
            <a:r>
              <a:rPr lang="de-DE" sz="1200" dirty="0" err="1"/>
              <a:t>producing</a:t>
            </a:r>
            <a:r>
              <a:rPr lang="de-DE" sz="1200" dirty="0"/>
              <a:t> SF </a:t>
            </a:r>
            <a:r>
              <a:rPr lang="de-DE" sz="1200" dirty="0" err="1"/>
              <a:t>helium</a:t>
            </a:r>
            <a:r>
              <a:rPr lang="de-DE" sz="1200" dirty="0"/>
              <a:t> @ 1.8 K and 16 mbar</a:t>
            </a:r>
            <a:endParaRPr lang="en-US" sz="1200" dirty="0"/>
          </a:p>
        </p:txBody>
      </p:sp>
      <p:sp>
        <p:nvSpPr>
          <p:cNvPr id="11" name="TextBox 10">
            <a:extLst>
              <a:ext uri="{FF2B5EF4-FFF2-40B4-BE49-F238E27FC236}">
                <a16:creationId xmlns:a16="http://schemas.microsoft.com/office/drawing/2014/main" id="{24F6DD4C-7F01-45D4-A9F9-AC48FEA2B7AB}"/>
              </a:ext>
            </a:extLst>
          </p:cNvPr>
          <p:cNvSpPr txBox="1"/>
          <p:nvPr/>
        </p:nvSpPr>
        <p:spPr>
          <a:xfrm>
            <a:off x="7833437" y="4463473"/>
            <a:ext cx="2168863" cy="276999"/>
          </a:xfrm>
          <a:prstGeom prst="rect">
            <a:avLst/>
          </a:prstGeom>
          <a:noFill/>
        </p:spPr>
        <p:txBody>
          <a:bodyPr wrap="none" rtlCol="0">
            <a:spAutoFit/>
          </a:bodyPr>
          <a:lstStyle/>
          <a:p>
            <a:r>
              <a:rPr lang="de-DE" sz="1200" dirty="0"/>
              <a:t>2K </a:t>
            </a:r>
            <a:r>
              <a:rPr lang="de-DE" sz="1200" dirty="0" err="1"/>
              <a:t>low</a:t>
            </a:r>
            <a:r>
              <a:rPr lang="de-DE" sz="1200" dirty="0"/>
              <a:t> </a:t>
            </a:r>
            <a:r>
              <a:rPr lang="de-DE" sz="1200" dirty="0" err="1"/>
              <a:t>pressure</a:t>
            </a:r>
            <a:r>
              <a:rPr lang="de-DE" sz="1200" dirty="0"/>
              <a:t> </a:t>
            </a:r>
            <a:r>
              <a:rPr lang="de-DE" sz="1200" dirty="0" err="1"/>
              <a:t>heat</a:t>
            </a:r>
            <a:r>
              <a:rPr lang="de-DE" sz="1200" dirty="0"/>
              <a:t> </a:t>
            </a:r>
            <a:r>
              <a:rPr lang="de-DE" sz="1200" dirty="0" err="1"/>
              <a:t>exchanger</a:t>
            </a:r>
            <a:endParaRPr lang="en-US" sz="1200" dirty="0"/>
          </a:p>
        </p:txBody>
      </p:sp>
      <p:sp>
        <p:nvSpPr>
          <p:cNvPr id="12" name="TextBox 11">
            <a:extLst>
              <a:ext uri="{FF2B5EF4-FFF2-40B4-BE49-F238E27FC236}">
                <a16:creationId xmlns:a16="http://schemas.microsoft.com/office/drawing/2014/main" id="{DD31006C-E4AB-4531-8E67-BC1FDC644F14}"/>
              </a:ext>
            </a:extLst>
          </p:cNvPr>
          <p:cNvSpPr txBox="1"/>
          <p:nvPr/>
        </p:nvSpPr>
        <p:spPr>
          <a:xfrm>
            <a:off x="7833437" y="500998"/>
            <a:ext cx="3098028" cy="276999"/>
          </a:xfrm>
          <a:prstGeom prst="rect">
            <a:avLst/>
          </a:prstGeom>
          <a:noFill/>
        </p:spPr>
        <p:txBody>
          <a:bodyPr wrap="none" rtlCol="0">
            <a:spAutoFit/>
          </a:bodyPr>
          <a:lstStyle/>
          <a:p>
            <a:r>
              <a:rPr lang="en-US" sz="1200" dirty="0"/>
              <a:t>high pressure manifold line (300K, 12 – 16bar)</a:t>
            </a:r>
            <a:r>
              <a:rPr lang="de-DE" sz="1200" dirty="0"/>
              <a:t> </a:t>
            </a:r>
            <a:endParaRPr lang="en-US" sz="1200" dirty="0"/>
          </a:p>
        </p:txBody>
      </p:sp>
      <p:sp>
        <p:nvSpPr>
          <p:cNvPr id="14" name="TextBox 13">
            <a:extLst>
              <a:ext uri="{FF2B5EF4-FFF2-40B4-BE49-F238E27FC236}">
                <a16:creationId xmlns:a16="http://schemas.microsoft.com/office/drawing/2014/main" id="{11606A4E-D4C8-4D7A-983C-0CD945E33598}"/>
              </a:ext>
            </a:extLst>
          </p:cNvPr>
          <p:cNvSpPr txBox="1"/>
          <p:nvPr/>
        </p:nvSpPr>
        <p:spPr>
          <a:xfrm>
            <a:off x="7833437" y="6012682"/>
            <a:ext cx="2835353" cy="276999"/>
          </a:xfrm>
          <a:prstGeom prst="rect">
            <a:avLst/>
          </a:prstGeom>
          <a:noFill/>
        </p:spPr>
        <p:txBody>
          <a:bodyPr wrap="square" rtlCol="0">
            <a:spAutoFit/>
          </a:bodyPr>
          <a:lstStyle/>
          <a:p>
            <a:r>
              <a:rPr lang="de-DE" sz="1200" dirty="0"/>
              <a:t>G-10 </a:t>
            </a:r>
            <a:r>
              <a:rPr lang="de-DE" sz="1200" dirty="0" err="1"/>
              <a:t>insulating</a:t>
            </a:r>
            <a:r>
              <a:rPr lang="de-DE" sz="1200" dirty="0"/>
              <a:t> </a:t>
            </a:r>
            <a:r>
              <a:rPr lang="de-DE" sz="1200" dirty="0" err="1"/>
              <a:t>tube</a:t>
            </a:r>
            <a:r>
              <a:rPr lang="de-DE" sz="1200" dirty="0"/>
              <a:t>/</a:t>
            </a:r>
            <a:r>
              <a:rPr lang="de-DE" sz="1200" dirty="0" err="1"/>
              <a:t>lambda</a:t>
            </a:r>
            <a:r>
              <a:rPr lang="de-DE" sz="1200" dirty="0"/>
              <a:t> </a:t>
            </a:r>
            <a:r>
              <a:rPr lang="de-DE" sz="1200" dirty="0" err="1"/>
              <a:t>tube</a:t>
            </a:r>
            <a:r>
              <a:rPr lang="de-DE" sz="1200" dirty="0"/>
              <a:t>  </a:t>
            </a:r>
            <a:endParaRPr lang="en-US" sz="1200" dirty="0"/>
          </a:p>
        </p:txBody>
      </p:sp>
      <p:sp>
        <p:nvSpPr>
          <p:cNvPr id="15" name="Rectangle 14">
            <a:extLst>
              <a:ext uri="{FF2B5EF4-FFF2-40B4-BE49-F238E27FC236}">
                <a16:creationId xmlns:a16="http://schemas.microsoft.com/office/drawing/2014/main" id="{49134F9B-4249-41A0-BC7C-9743CB7C1670}"/>
              </a:ext>
            </a:extLst>
          </p:cNvPr>
          <p:cNvSpPr/>
          <p:nvPr/>
        </p:nvSpPr>
        <p:spPr>
          <a:xfrm>
            <a:off x="7840094" y="4187764"/>
            <a:ext cx="2203039" cy="276999"/>
          </a:xfrm>
          <a:prstGeom prst="rect">
            <a:avLst/>
          </a:prstGeom>
        </p:spPr>
        <p:txBody>
          <a:bodyPr wrap="none">
            <a:spAutoFit/>
          </a:bodyPr>
          <a:lstStyle/>
          <a:p>
            <a:r>
              <a:rPr lang="de-DE" sz="1200" dirty="0"/>
              <a:t>liquid He </a:t>
            </a:r>
            <a:r>
              <a:rPr lang="de-DE" sz="1200" dirty="0" err="1"/>
              <a:t>bath</a:t>
            </a:r>
            <a:r>
              <a:rPr lang="de-DE" sz="1200" dirty="0"/>
              <a:t> @ 4.2 K and 1 bar</a:t>
            </a:r>
            <a:endParaRPr lang="en-US" sz="1200" dirty="0"/>
          </a:p>
        </p:txBody>
      </p:sp>
      <p:sp>
        <p:nvSpPr>
          <p:cNvPr id="16" name="Rectangle 15">
            <a:extLst>
              <a:ext uri="{FF2B5EF4-FFF2-40B4-BE49-F238E27FC236}">
                <a16:creationId xmlns:a16="http://schemas.microsoft.com/office/drawing/2014/main" id="{FE6D284D-A8AF-4E9B-BE7F-262B4700AAB8}"/>
              </a:ext>
            </a:extLst>
          </p:cNvPr>
          <p:cNvSpPr/>
          <p:nvPr/>
        </p:nvSpPr>
        <p:spPr>
          <a:xfrm>
            <a:off x="7833437" y="6588902"/>
            <a:ext cx="2199833" cy="276999"/>
          </a:xfrm>
          <a:prstGeom prst="rect">
            <a:avLst/>
          </a:prstGeom>
        </p:spPr>
        <p:txBody>
          <a:bodyPr wrap="none">
            <a:spAutoFit/>
          </a:bodyPr>
          <a:lstStyle/>
          <a:p>
            <a:r>
              <a:rPr lang="de-DE" sz="1200" dirty="0"/>
              <a:t>SF He </a:t>
            </a:r>
            <a:r>
              <a:rPr lang="de-DE" sz="1200" dirty="0" err="1"/>
              <a:t>bath</a:t>
            </a:r>
            <a:r>
              <a:rPr lang="de-DE" sz="1200" dirty="0"/>
              <a:t> @ 1.8 K and 16 mbar</a:t>
            </a:r>
            <a:endParaRPr lang="en-US" sz="1200" dirty="0"/>
          </a:p>
        </p:txBody>
      </p:sp>
      <p:sp>
        <p:nvSpPr>
          <p:cNvPr id="17" name="TextBox 16">
            <a:extLst>
              <a:ext uri="{FF2B5EF4-FFF2-40B4-BE49-F238E27FC236}">
                <a16:creationId xmlns:a16="http://schemas.microsoft.com/office/drawing/2014/main" id="{0C55F42D-BDD4-49AE-9D8C-C279084D0E30}"/>
              </a:ext>
            </a:extLst>
          </p:cNvPr>
          <p:cNvSpPr txBox="1"/>
          <p:nvPr/>
        </p:nvSpPr>
        <p:spPr>
          <a:xfrm>
            <a:off x="7857963" y="1811443"/>
            <a:ext cx="2941574" cy="276999"/>
          </a:xfrm>
          <a:prstGeom prst="rect">
            <a:avLst/>
          </a:prstGeom>
          <a:noFill/>
        </p:spPr>
        <p:txBody>
          <a:bodyPr wrap="none" rtlCol="0">
            <a:spAutoFit/>
          </a:bodyPr>
          <a:lstStyle/>
          <a:p>
            <a:r>
              <a:rPr lang="de-DE" sz="1200" dirty="0" err="1"/>
              <a:t>low</a:t>
            </a:r>
            <a:r>
              <a:rPr lang="de-DE" sz="1200" dirty="0"/>
              <a:t> </a:t>
            </a:r>
            <a:r>
              <a:rPr lang="de-DE" sz="1200" dirty="0" err="1"/>
              <a:t>pressure</a:t>
            </a:r>
            <a:r>
              <a:rPr lang="de-DE" sz="1200" dirty="0"/>
              <a:t> </a:t>
            </a:r>
            <a:r>
              <a:rPr lang="de-DE" sz="1200" dirty="0" err="1"/>
              <a:t>manifold</a:t>
            </a:r>
            <a:r>
              <a:rPr lang="de-DE" sz="1200" dirty="0"/>
              <a:t> (</a:t>
            </a:r>
            <a:r>
              <a:rPr lang="de-DE" sz="1200" dirty="0" err="1"/>
              <a:t>cooldown</a:t>
            </a:r>
            <a:r>
              <a:rPr lang="de-DE" sz="1200" dirty="0"/>
              <a:t>/</a:t>
            </a:r>
            <a:r>
              <a:rPr lang="de-DE" sz="1200" dirty="0" err="1"/>
              <a:t>warm-up</a:t>
            </a:r>
            <a:r>
              <a:rPr lang="de-DE" sz="1200" dirty="0"/>
              <a:t>)</a:t>
            </a:r>
            <a:endParaRPr lang="en-US" sz="1200" dirty="0"/>
          </a:p>
        </p:txBody>
      </p:sp>
      <p:cxnSp>
        <p:nvCxnSpPr>
          <p:cNvPr id="18" name="Straight Connector 17">
            <a:extLst>
              <a:ext uri="{FF2B5EF4-FFF2-40B4-BE49-F238E27FC236}">
                <a16:creationId xmlns:a16="http://schemas.microsoft.com/office/drawing/2014/main" id="{1F281D75-C5DF-48D5-A526-91DE494C61AC}"/>
              </a:ext>
            </a:extLst>
          </p:cNvPr>
          <p:cNvCxnSpPr>
            <a:cxnSpLocks/>
          </p:cNvCxnSpPr>
          <p:nvPr/>
        </p:nvCxnSpPr>
        <p:spPr>
          <a:xfrm>
            <a:off x="1798320" y="6379953"/>
            <a:ext cx="6044126" cy="347449"/>
          </a:xfrm>
          <a:prstGeom prst="line">
            <a:avLst/>
          </a:prstGeom>
          <a:ln w="6350">
            <a:prstDash val="dash"/>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643FB4B0-2527-4A7B-83D4-7636699BFCC3}"/>
              </a:ext>
            </a:extLst>
          </p:cNvPr>
          <p:cNvCxnSpPr>
            <a:cxnSpLocks/>
          </p:cNvCxnSpPr>
          <p:nvPr/>
        </p:nvCxnSpPr>
        <p:spPr>
          <a:xfrm>
            <a:off x="2470799" y="6213982"/>
            <a:ext cx="5371647" cy="186727"/>
          </a:xfrm>
          <a:prstGeom prst="line">
            <a:avLst/>
          </a:prstGeom>
          <a:ln w="6350">
            <a:prstDash val="dash"/>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38CDA6CE-361E-418D-BAEC-C255A958C751}"/>
              </a:ext>
            </a:extLst>
          </p:cNvPr>
          <p:cNvCxnSpPr>
            <a:cxnSpLocks/>
          </p:cNvCxnSpPr>
          <p:nvPr/>
        </p:nvCxnSpPr>
        <p:spPr>
          <a:xfrm>
            <a:off x="5201920" y="6102954"/>
            <a:ext cx="2676369" cy="61334"/>
          </a:xfrm>
          <a:prstGeom prst="line">
            <a:avLst/>
          </a:prstGeom>
          <a:ln w="6350">
            <a:prstDash val="dash"/>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4CEA1340-09AC-4219-863C-6F92A8C1C243}"/>
              </a:ext>
            </a:extLst>
          </p:cNvPr>
          <p:cNvCxnSpPr>
            <a:cxnSpLocks/>
            <a:endCxn id="10" idx="1"/>
          </p:cNvCxnSpPr>
          <p:nvPr/>
        </p:nvCxnSpPr>
        <p:spPr>
          <a:xfrm flipV="1">
            <a:off x="3423920" y="4980577"/>
            <a:ext cx="4443889" cy="240104"/>
          </a:xfrm>
          <a:prstGeom prst="line">
            <a:avLst/>
          </a:prstGeom>
          <a:ln w="6350">
            <a:prstDash val="dash"/>
          </a:ln>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41E613AD-36B2-4085-816A-57A81DDE3E62}"/>
              </a:ext>
            </a:extLst>
          </p:cNvPr>
          <p:cNvCxnSpPr>
            <a:cxnSpLocks/>
            <a:endCxn id="11" idx="1"/>
          </p:cNvCxnSpPr>
          <p:nvPr/>
        </p:nvCxnSpPr>
        <p:spPr>
          <a:xfrm flipV="1">
            <a:off x="4173869" y="4601973"/>
            <a:ext cx="3659568" cy="378603"/>
          </a:xfrm>
          <a:prstGeom prst="line">
            <a:avLst/>
          </a:prstGeom>
          <a:ln w="6350">
            <a:prstDash val="dash"/>
          </a:ln>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321F0824-ED9F-462D-90EF-BE96970D22CF}"/>
              </a:ext>
            </a:extLst>
          </p:cNvPr>
          <p:cNvCxnSpPr>
            <a:cxnSpLocks/>
            <a:endCxn id="35" idx="1"/>
          </p:cNvCxnSpPr>
          <p:nvPr/>
        </p:nvCxnSpPr>
        <p:spPr>
          <a:xfrm flipV="1">
            <a:off x="2215299" y="3998431"/>
            <a:ext cx="5624795" cy="201568"/>
          </a:xfrm>
          <a:prstGeom prst="line">
            <a:avLst/>
          </a:prstGeom>
          <a:ln w="6350">
            <a:prstDash val="dash"/>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B99922EF-53AF-420E-841E-C327C1562EA7}"/>
              </a:ext>
            </a:extLst>
          </p:cNvPr>
          <p:cNvCxnSpPr>
            <a:cxnSpLocks/>
            <a:endCxn id="50" idx="1"/>
          </p:cNvCxnSpPr>
          <p:nvPr/>
        </p:nvCxnSpPr>
        <p:spPr>
          <a:xfrm flipV="1">
            <a:off x="3397086" y="3463052"/>
            <a:ext cx="4451683" cy="63518"/>
          </a:xfrm>
          <a:prstGeom prst="line">
            <a:avLst/>
          </a:prstGeom>
          <a:ln w="6350">
            <a:prstDash val="dash"/>
          </a:ln>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F4233D3B-F77C-4C26-ACEC-9C358DAEC3FA}"/>
              </a:ext>
            </a:extLst>
          </p:cNvPr>
          <p:cNvCxnSpPr>
            <a:cxnSpLocks/>
          </p:cNvCxnSpPr>
          <p:nvPr/>
        </p:nvCxnSpPr>
        <p:spPr>
          <a:xfrm flipV="1">
            <a:off x="6379990" y="2921606"/>
            <a:ext cx="1426613" cy="10846"/>
          </a:xfrm>
          <a:prstGeom prst="line">
            <a:avLst/>
          </a:prstGeom>
          <a:ln w="6350">
            <a:prstDash val="dash"/>
          </a:ln>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11A4EE0F-3D6A-42B0-8DE2-92F4C311C8BE}"/>
              </a:ext>
            </a:extLst>
          </p:cNvPr>
          <p:cNvCxnSpPr>
            <a:cxnSpLocks/>
          </p:cNvCxnSpPr>
          <p:nvPr/>
        </p:nvCxnSpPr>
        <p:spPr>
          <a:xfrm flipV="1">
            <a:off x="6518924" y="2607515"/>
            <a:ext cx="1323522" cy="115986"/>
          </a:xfrm>
          <a:prstGeom prst="line">
            <a:avLst/>
          </a:prstGeom>
          <a:ln w="6350">
            <a:prstDash val="dash"/>
          </a:ln>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BA53DFAD-6988-463F-B6A1-D4BBCBAEF5D7}"/>
              </a:ext>
            </a:extLst>
          </p:cNvPr>
          <p:cNvCxnSpPr>
            <a:cxnSpLocks/>
          </p:cNvCxnSpPr>
          <p:nvPr/>
        </p:nvCxnSpPr>
        <p:spPr>
          <a:xfrm flipV="1">
            <a:off x="5355267" y="1978126"/>
            <a:ext cx="2487179" cy="99542"/>
          </a:xfrm>
          <a:prstGeom prst="line">
            <a:avLst/>
          </a:prstGeom>
          <a:ln w="6350">
            <a:prstDash val="dash"/>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EFA80568-711B-48A2-AD30-51EFCE1FD6B7}"/>
              </a:ext>
            </a:extLst>
          </p:cNvPr>
          <p:cNvCxnSpPr>
            <a:cxnSpLocks/>
          </p:cNvCxnSpPr>
          <p:nvPr/>
        </p:nvCxnSpPr>
        <p:spPr>
          <a:xfrm flipV="1">
            <a:off x="4751109" y="1622679"/>
            <a:ext cx="3091337" cy="69710"/>
          </a:xfrm>
          <a:prstGeom prst="line">
            <a:avLst/>
          </a:prstGeom>
          <a:ln w="6350">
            <a:prstDash val="dash"/>
          </a:ln>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E5CA7C2E-C1B3-4538-BE14-3EA4470B83C6}"/>
              </a:ext>
            </a:extLst>
          </p:cNvPr>
          <p:cNvCxnSpPr>
            <a:cxnSpLocks/>
          </p:cNvCxnSpPr>
          <p:nvPr/>
        </p:nvCxnSpPr>
        <p:spPr>
          <a:xfrm flipV="1">
            <a:off x="4064000" y="945491"/>
            <a:ext cx="3778446" cy="169467"/>
          </a:xfrm>
          <a:prstGeom prst="line">
            <a:avLst/>
          </a:prstGeom>
          <a:ln w="6350">
            <a:prstDash val="dash"/>
          </a:ln>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D65C49DE-C9B1-43ED-B306-24890E2A5AC5}"/>
              </a:ext>
            </a:extLst>
          </p:cNvPr>
          <p:cNvCxnSpPr>
            <a:cxnSpLocks/>
          </p:cNvCxnSpPr>
          <p:nvPr/>
        </p:nvCxnSpPr>
        <p:spPr>
          <a:xfrm>
            <a:off x="3027680" y="632804"/>
            <a:ext cx="4760534" cy="39899"/>
          </a:xfrm>
          <a:prstGeom prst="line">
            <a:avLst/>
          </a:prstGeom>
          <a:ln w="6350">
            <a:prstDash val="dash"/>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7489086-FB87-4A6F-A835-75F1DF1DF398}"/>
              </a:ext>
            </a:extLst>
          </p:cNvPr>
          <p:cNvCxnSpPr>
            <a:cxnSpLocks/>
            <a:endCxn id="33" idx="1"/>
          </p:cNvCxnSpPr>
          <p:nvPr/>
        </p:nvCxnSpPr>
        <p:spPr>
          <a:xfrm flipV="1">
            <a:off x="2712720" y="3168293"/>
            <a:ext cx="5141172" cy="196980"/>
          </a:xfrm>
          <a:prstGeom prst="line">
            <a:avLst/>
          </a:prstGeom>
          <a:ln w="6350">
            <a:prstDash val="dash"/>
          </a:ln>
        </p:spPr>
        <p:style>
          <a:lnRef idx="2">
            <a:schemeClr val="dk1"/>
          </a:lnRef>
          <a:fillRef idx="0">
            <a:schemeClr val="dk1"/>
          </a:fillRef>
          <a:effectRef idx="1">
            <a:schemeClr val="dk1"/>
          </a:effectRef>
          <a:fontRef idx="minor">
            <a:schemeClr val="tx1"/>
          </a:fontRef>
        </p:style>
      </p:cxnSp>
      <p:sp>
        <p:nvSpPr>
          <p:cNvPr id="33" name="TextBox 32">
            <a:extLst>
              <a:ext uri="{FF2B5EF4-FFF2-40B4-BE49-F238E27FC236}">
                <a16:creationId xmlns:a16="http://schemas.microsoft.com/office/drawing/2014/main" id="{2C15E42A-5FA3-46DF-B1E2-BD9E304630F0}"/>
              </a:ext>
            </a:extLst>
          </p:cNvPr>
          <p:cNvSpPr txBox="1"/>
          <p:nvPr/>
        </p:nvSpPr>
        <p:spPr>
          <a:xfrm>
            <a:off x="7853892" y="3029793"/>
            <a:ext cx="1416863" cy="276999"/>
          </a:xfrm>
          <a:prstGeom prst="rect">
            <a:avLst/>
          </a:prstGeom>
          <a:noFill/>
        </p:spPr>
        <p:txBody>
          <a:bodyPr wrap="none" rtlCol="0">
            <a:spAutoFit/>
          </a:bodyPr>
          <a:lstStyle/>
          <a:p>
            <a:r>
              <a:rPr lang="de-DE" sz="1200" dirty="0" err="1"/>
              <a:t>cavity</a:t>
            </a:r>
            <a:r>
              <a:rPr lang="de-DE" sz="1200" dirty="0"/>
              <a:t> support </a:t>
            </a:r>
            <a:r>
              <a:rPr lang="de-DE" sz="1200" dirty="0" err="1"/>
              <a:t>plate</a:t>
            </a:r>
            <a:endParaRPr lang="en-US" sz="1200" dirty="0"/>
          </a:p>
        </p:txBody>
      </p:sp>
      <p:cxnSp>
        <p:nvCxnSpPr>
          <p:cNvPr id="34" name="Straight Connector 33">
            <a:extLst>
              <a:ext uri="{FF2B5EF4-FFF2-40B4-BE49-F238E27FC236}">
                <a16:creationId xmlns:a16="http://schemas.microsoft.com/office/drawing/2014/main" id="{B0A3FDAD-2CEA-4CE7-9FD0-9968158A821E}"/>
              </a:ext>
            </a:extLst>
          </p:cNvPr>
          <p:cNvCxnSpPr>
            <a:cxnSpLocks/>
            <a:endCxn id="15" idx="1"/>
          </p:cNvCxnSpPr>
          <p:nvPr/>
        </p:nvCxnSpPr>
        <p:spPr>
          <a:xfrm flipV="1">
            <a:off x="5649122" y="4326264"/>
            <a:ext cx="2190972" cy="318784"/>
          </a:xfrm>
          <a:prstGeom prst="line">
            <a:avLst/>
          </a:prstGeom>
          <a:ln w="6350">
            <a:prstDash val="dash"/>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a16="http://schemas.microsoft.com/office/drawing/2014/main" id="{63AD9C28-F3D7-4D01-86D0-73B8AFA3ED1C}"/>
              </a:ext>
            </a:extLst>
          </p:cNvPr>
          <p:cNvSpPr/>
          <p:nvPr/>
        </p:nvSpPr>
        <p:spPr>
          <a:xfrm>
            <a:off x="7840094" y="3859931"/>
            <a:ext cx="1308820" cy="276999"/>
          </a:xfrm>
          <a:prstGeom prst="rect">
            <a:avLst/>
          </a:prstGeom>
        </p:spPr>
        <p:txBody>
          <a:bodyPr wrap="none">
            <a:spAutoFit/>
          </a:bodyPr>
          <a:lstStyle/>
          <a:p>
            <a:r>
              <a:rPr lang="de-DE" sz="1200" dirty="0" err="1"/>
              <a:t>vibration</a:t>
            </a:r>
            <a:r>
              <a:rPr lang="de-DE" sz="1200" dirty="0"/>
              <a:t> </a:t>
            </a:r>
            <a:r>
              <a:rPr lang="de-DE" sz="1200" dirty="0" err="1"/>
              <a:t>isolation</a:t>
            </a:r>
            <a:endParaRPr lang="en-US" sz="1200" dirty="0"/>
          </a:p>
        </p:txBody>
      </p:sp>
      <p:cxnSp>
        <p:nvCxnSpPr>
          <p:cNvPr id="36" name="Straight Connector 35">
            <a:extLst>
              <a:ext uri="{FF2B5EF4-FFF2-40B4-BE49-F238E27FC236}">
                <a16:creationId xmlns:a16="http://schemas.microsoft.com/office/drawing/2014/main" id="{A95A5851-12A5-4CA9-878B-EE7A4EC5C9D5}"/>
              </a:ext>
            </a:extLst>
          </p:cNvPr>
          <p:cNvCxnSpPr>
            <a:cxnSpLocks/>
          </p:cNvCxnSpPr>
          <p:nvPr/>
        </p:nvCxnSpPr>
        <p:spPr>
          <a:xfrm>
            <a:off x="1036320" y="5242192"/>
            <a:ext cx="6860516" cy="473891"/>
          </a:xfrm>
          <a:prstGeom prst="line">
            <a:avLst/>
          </a:prstGeom>
          <a:ln w="6350">
            <a:prstDash val="dash"/>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1CDB132F-FA5C-4829-B389-3B0BA8BE4DE8}"/>
              </a:ext>
            </a:extLst>
          </p:cNvPr>
          <p:cNvCxnSpPr>
            <a:cxnSpLocks/>
          </p:cNvCxnSpPr>
          <p:nvPr/>
        </p:nvCxnSpPr>
        <p:spPr>
          <a:xfrm>
            <a:off x="2541582" y="5240073"/>
            <a:ext cx="5336707" cy="209855"/>
          </a:xfrm>
          <a:prstGeom prst="line">
            <a:avLst/>
          </a:prstGeom>
          <a:ln w="6350">
            <a:prstDash val="dash"/>
          </a:ln>
        </p:spPr>
        <p:style>
          <a:lnRef idx="2">
            <a:schemeClr val="dk1"/>
          </a:lnRef>
          <a:fillRef idx="0">
            <a:schemeClr val="dk1"/>
          </a:fillRef>
          <a:effectRef idx="1">
            <a:schemeClr val="dk1"/>
          </a:effectRef>
          <a:fontRef idx="minor">
            <a:schemeClr val="tx1"/>
          </a:fontRef>
        </p:style>
      </p:cxnSp>
      <p:sp>
        <p:nvSpPr>
          <p:cNvPr id="38" name="TextBox 37">
            <a:extLst>
              <a:ext uri="{FF2B5EF4-FFF2-40B4-BE49-F238E27FC236}">
                <a16:creationId xmlns:a16="http://schemas.microsoft.com/office/drawing/2014/main" id="{64C7C12E-1171-40CB-A711-691FE83E2828}"/>
              </a:ext>
            </a:extLst>
          </p:cNvPr>
          <p:cNvSpPr txBox="1"/>
          <p:nvPr/>
        </p:nvSpPr>
        <p:spPr>
          <a:xfrm>
            <a:off x="7864143" y="5293494"/>
            <a:ext cx="2835353" cy="276999"/>
          </a:xfrm>
          <a:prstGeom prst="rect">
            <a:avLst/>
          </a:prstGeom>
          <a:noFill/>
        </p:spPr>
        <p:txBody>
          <a:bodyPr wrap="square" rtlCol="0">
            <a:spAutoFit/>
          </a:bodyPr>
          <a:lstStyle/>
          <a:p>
            <a:r>
              <a:rPr lang="de-DE" sz="1200" dirty="0"/>
              <a:t>SRF </a:t>
            </a:r>
            <a:r>
              <a:rPr lang="de-DE" sz="1200" dirty="0" err="1"/>
              <a:t>cavity</a:t>
            </a:r>
            <a:endParaRPr lang="en-US" sz="1200" dirty="0"/>
          </a:p>
        </p:txBody>
      </p:sp>
      <p:sp>
        <p:nvSpPr>
          <p:cNvPr id="39" name="TextBox 38">
            <a:extLst>
              <a:ext uri="{FF2B5EF4-FFF2-40B4-BE49-F238E27FC236}">
                <a16:creationId xmlns:a16="http://schemas.microsoft.com/office/drawing/2014/main" id="{43CE5439-EC2D-4FDC-AAA9-C7FA1BD7FA9A}"/>
              </a:ext>
            </a:extLst>
          </p:cNvPr>
          <p:cNvSpPr txBox="1"/>
          <p:nvPr/>
        </p:nvSpPr>
        <p:spPr>
          <a:xfrm>
            <a:off x="7864142" y="5616414"/>
            <a:ext cx="2835353" cy="276999"/>
          </a:xfrm>
          <a:prstGeom prst="rect">
            <a:avLst/>
          </a:prstGeom>
          <a:noFill/>
        </p:spPr>
        <p:txBody>
          <a:bodyPr wrap="square" rtlCol="0">
            <a:spAutoFit/>
          </a:bodyPr>
          <a:lstStyle/>
          <a:p>
            <a:r>
              <a:rPr lang="de-DE" sz="1200" dirty="0"/>
              <a:t>PZT </a:t>
            </a:r>
            <a:r>
              <a:rPr lang="de-DE" sz="1200" dirty="0" err="1"/>
              <a:t>actuator</a:t>
            </a:r>
            <a:endParaRPr lang="en-US" sz="1200" dirty="0"/>
          </a:p>
        </p:txBody>
      </p:sp>
      <p:sp>
        <p:nvSpPr>
          <p:cNvPr id="40" name="TextBox 39">
            <a:extLst>
              <a:ext uri="{FF2B5EF4-FFF2-40B4-BE49-F238E27FC236}">
                <a16:creationId xmlns:a16="http://schemas.microsoft.com/office/drawing/2014/main" id="{287F4604-3148-4CCD-A7AF-0E2AA24859B4}"/>
              </a:ext>
            </a:extLst>
          </p:cNvPr>
          <p:cNvSpPr txBox="1"/>
          <p:nvPr/>
        </p:nvSpPr>
        <p:spPr>
          <a:xfrm>
            <a:off x="7864143" y="1044694"/>
            <a:ext cx="1347869" cy="276999"/>
          </a:xfrm>
          <a:prstGeom prst="rect">
            <a:avLst/>
          </a:prstGeom>
          <a:noFill/>
        </p:spPr>
        <p:txBody>
          <a:bodyPr wrap="none" rtlCol="0">
            <a:spAutoFit/>
          </a:bodyPr>
          <a:lstStyle/>
          <a:p>
            <a:r>
              <a:rPr lang="de-DE" sz="1200" dirty="0" err="1"/>
              <a:t>Vacuum</a:t>
            </a:r>
            <a:r>
              <a:rPr lang="de-DE" sz="1200" dirty="0"/>
              <a:t> pump </a:t>
            </a:r>
            <a:r>
              <a:rPr lang="de-DE" sz="1200" dirty="0" err="1"/>
              <a:t>line</a:t>
            </a:r>
            <a:endParaRPr lang="en-US" sz="1200" dirty="0"/>
          </a:p>
        </p:txBody>
      </p:sp>
      <p:cxnSp>
        <p:nvCxnSpPr>
          <p:cNvPr id="41" name="Straight Connector 40">
            <a:extLst>
              <a:ext uri="{FF2B5EF4-FFF2-40B4-BE49-F238E27FC236}">
                <a16:creationId xmlns:a16="http://schemas.microsoft.com/office/drawing/2014/main" id="{54D37CAB-5B62-4968-8C61-12653CBB96B9}"/>
              </a:ext>
            </a:extLst>
          </p:cNvPr>
          <p:cNvCxnSpPr>
            <a:cxnSpLocks/>
            <a:endCxn id="40" idx="1"/>
          </p:cNvCxnSpPr>
          <p:nvPr/>
        </p:nvCxnSpPr>
        <p:spPr>
          <a:xfrm flipV="1">
            <a:off x="6839742" y="1183194"/>
            <a:ext cx="1024401" cy="126798"/>
          </a:xfrm>
          <a:prstGeom prst="line">
            <a:avLst/>
          </a:prstGeom>
          <a:ln w="6350">
            <a:prstDash val="dash"/>
          </a:ln>
        </p:spPr>
        <p:style>
          <a:lnRef idx="2">
            <a:schemeClr val="dk1"/>
          </a:lnRef>
          <a:fillRef idx="0">
            <a:schemeClr val="dk1"/>
          </a:fillRef>
          <a:effectRef idx="1">
            <a:schemeClr val="dk1"/>
          </a:effectRef>
          <a:fontRef idx="minor">
            <a:schemeClr val="tx1"/>
          </a:fontRef>
        </p:style>
      </p:cxnSp>
      <p:cxnSp>
        <p:nvCxnSpPr>
          <p:cNvPr id="42" name="Straight Connector 41">
            <a:extLst>
              <a:ext uri="{FF2B5EF4-FFF2-40B4-BE49-F238E27FC236}">
                <a16:creationId xmlns:a16="http://schemas.microsoft.com/office/drawing/2014/main" id="{0E4C590B-EE61-4E26-AC57-12F5AEE1C904}"/>
              </a:ext>
            </a:extLst>
          </p:cNvPr>
          <p:cNvCxnSpPr>
            <a:cxnSpLocks/>
          </p:cNvCxnSpPr>
          <p:nvPr/>
        </p:nvCxnSpPr>
        <p:spPr>
          <a:xfrm flipV="1">
            <a:off x="2712720" y="2263589"/>
            <a:ext cx="5093883" cy="419836"/>
          </a:xfrm>
          <a:prstGeom prst="line">
            <a:avLst/>
          </a:prstGeom>
          <a:ln w="6350">
            <a:prstDash val="dash"/>
          </a:ln>
        </p:spPr>
        <p:style>
          <a:lnRef idx="2">
            <a:schemeClr val="dk1"/>
          </a:lnRef>
          <a:fillRef idx="0">
            <a:schemeClr val="dk1"/>
          </a:fillRef>
          <a:effectRef idx="1">
            <a:schemeClr val="dk1"/>
          </a:effectRef>
          <a:fontRef idx="minor">
            <a:schemeClr val="tx1"/>
          </a:fontRef>
        </p:style>
      </p:cxnSp>
      <p:sp>
        <p:nvSpPr>
          <p:cNvPr id="43" name="TextBox 42">
            <a:extLst>
              <a:ext uri="{FF2B5EF4-FFF2-40B4-BE49-F238E27FC236}">
                <a16:creationId xmlns:a16="http://schemas.microsoft.com/office/drawing/2014/main" id="{5DDD8E1B-39FB-4334-9BC8-96B4436080B1}"/>
              </a:ext>
            </a:extLst>
          </p:cNvPr>
          <p:cNvSpPr txBox="1"/>
          <p:nvPr/>
        </p:nvSpPr>
        <p:spPr>
          <a:xfrm>
            <a:off x="7878289" y="2101961"/>
            <a:ext cx="1242841" cy="276999"/>
          </a:xfrm>
          <a:prstGeom prst="rect">
            <a:avLst/>
          </a:prstGeom>
          <a:noFill/>
        </p:spPr>
        <p:txBody>
          <a:bodyPr wrap="none" rtlCol="0">
            <a:spAutoFit/>
          </a:bodyPr>
          <a:lstStyle/>
          <a:p>
            <a:r>
              <a:rPr lang="de-DE" sz="1200" dirty="0" err="1"/>
              <a:t>radiation</a:t>
            </a:r>
            <a:r>
              <a:rPr lang="de-DE" sz="1200" dirty="0"/>
              <a:t> </a:t>
            </a:r>
            <a:r>
              <a:rPr lang="de-DE" sz="1200" dirty="0" err="1"/>
              <a:t>shields</a:t>
            </a:r>
            <a:endParaRPr lang="en-US" sz="1200" dirty="0"/>
          </a:p>
        </p:txBody>
      </p:sp>
      <p:sp>
        <p:nvSpPr>
          <p:cNvPr id="50" name="TextBox 49">
            <a:extLst>
              <a:ext uri="{FF2B5EF4-FFF2-40B4-BE49-F238E27FC236}">
                <a16:creationId xmlns:a16="http://schemas.microsoft.com/office/drawing/2014/main" id="{EFDC633B-0AB9-4272-B520-AD35F22D9DFC}"/>
              </a:ext>
            </a:extLst>
          </p:cNvPr>
          <p:cNvSpPr txBox="1"/>
          <p:nvPr/>
        </p:nvSpPr>
        <p:spPr>
          <a:xfrm>
            <a:off x="7848769" y="3324552"/>
            <a:ext cx="3261021" cy="276999"/>
          </a:xfrm>
          <a:prstGeom prst="rect">
            <a:avLst/>
          </a:prstGeom>
          <a:noFill/>
        </p:spPr>
        <p:txBody>
          <a:bodyPr wrap="none" rtlCol="0">
            <a:spAutoFit/>
          </a:bodyPr>
          <a:lstStyle/>
          <a:p>
            <a:r>
              <a:rPr lang="de-DE" sz="1200" dirty="0"/>
              <a:t>JT </a:t>
            </a:r>
            <a:r>
              <a:rPr lang="de-DE" sz="1200" dirty="0" err="1"/>
              <a:t>valve</a:t>
            </a:r>
            <a:r>
              <a:rPr lang="de-DE" sz="1200" dirty="0"/>
              <a:t> 3 </a:t>
            </a:r>
            <a:r>
              <a:rPr lang="de-DE" sz="1200" dirty="0" err="1"/>
              <a:t>for</a:t>
            </a:r>
            <a:r>
              <a:rPr lang="de-DE" sz="1200" dirty="0"/>
              <a:t> </a:t>
            </a:r>
            <a:r>
              <a:rPr lang="de-DE" sz="1200" dirty="0" err="1"/>
              <a:t>producing</a:t>
            </a:r>
            <a:r>
              <a:rPr lang="de-DE" sz="1200" dirty="0"/>
              <a:t> SF He @ 1.8 K and 16 bar</a:t>
            </a:r>
            <a:endParaRPr lang="en-US" sz="1200" dirty="0"/>
          </a:p>
        </p:txBody>
      </p:sp>
      <p:cxnSp>
        <p:nvCxnSpPr>
          <p:cNvPr id="54" name="Straight Connector 53">
            <a:extLst>
              <a:ext uri="{FF2B5EF4-FFF2-40B4-BE49-F238E27FC236}">
                <a16:creationId xmlns:a16="http://schemas.microsoft.com/office/drawing/2014/main" id="{38F3F76B-4E70-40A0-912B-FDEA5765D7B6}"/>
              </a:ext>
            </a:extLst>
          </p:cNvPr>
          <p:cNvCxnSpPr>
            <a:cxnSpLocks/>
            <a:endCxn id="9" idx="1"/>
          </p:cNvCxnSpPr>
          <p:nvPr/>
        </p:nvCxnSpPr>
        <p:spPr>
          <a:xfrm flipV="1">
            <a:off x="5444618" y="3696749"/>
            <a:ext cx="2397828" cy="109622"/>
          </a:xfrm>
          <a:prstGeom prst="line">
            <a:avLst/>
          </a:prstGeom>
          <a:ln w="6350">
            <a:prstDash val="das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17923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64461D-8028-4399-9F37-F9769893FAF2}"/>
              </a:ext>
            </a:extLst>
          </p:cNvPr>
          <p:cNvPicPr>
            <a:picLocks noChangeAspect="1"/>
          </p:cNvPicPr>
          <p:nvPr/>
        </p:nvPicPr>
        <p:blipFill>
          <a:blip r:embed="rId2"/>
          <a:stretch>
            <a:fillRect/>
          </a:stretch>
        </p:blipFill>
        <p:spPr>
          <a:xfrm>
            <a:off x="0" y="461664"/>
            <a:ext cx="12237156" cy="6396335"/>
          </a:xfrm>
          <a:prstGeom prst="rect">
            <a:avLst/>
          </a:prstGeom>
        </p:spPr>
      </p:pic>
      <p:sp>
        <p:nvSpPr>
          <p:cNvPr id="3" name="TextBox 2">
            <a:extLst>
              <a:ext uri="{FF2B5EF4-FFF2-40B4-BE49-F238E27FC236}">
                <a16:creationId xmlns:a16="http://schemas.microsoft.com/office/drawing/2014/main" id="{5B711253-53FA-45AA-8C27-46CCA12D52F9}"/>
              </a:ext>
            </a:extLst>
          </p:cNvPr>
          <p:cNvSpPr txBox="1"/>
          <p:nvPr/>
        </p:nvSpPr>
        <p:spPr>
          <a:xfrm>
            <a:off x="6746241" y="5058263"/>
            <a:ext cx="2236326" cy="523220"/>
          </a:xfrm>
          <a:prstGeom prst="rect">
            <a:avLst/>
          </a:prstGeom>
          <a:solidFill>
            <a:schemeClr val="tx1"/>
          </a:solidFill>
        </p:spPr>
        <p:txBody>
          <a:bodyPr wrap="square" rtlCol="0">
            <a:spAutoFit/>
          </a:bodyPr>
          <a:lstStyle/>
          <a:p>
            <a:r>
              <a:rPr lang="de-DE" sz="1400" dirty="0">
                <a:solidFill>
                  <a:schemeClr val="bg1"/>
                </a:solidFill>
              </a:rPr>
              <a:t>U-</a:t>
            </a:r>
            <a:r>
              <a:rPr lang="de-DE" sz="1400" dirty="0" err="1">
                <a:solidFill>
                  <a:schemeClr val="bg1"/>
                </a:solidFill>
              </a:rPr>
              <a:t>shape</a:t>
            </a:r>
            <a:r>
              <a:rPr lang="de-DE" sz="1400" dirty="0">
                <a:solidFill>
                  <a:schemeClr val="bg1"/>
                </a:solidFill>
              </a:rPr>
              <a:t> </a:t>
            </a:r>
            <a:r>
              <a:rPr lang="de-DE" sz="1400" dirty="0" err="1">
                <a:solidFill>
                  <a:schemeClr val="bg1"/>
                </a:solidFill>
              </a:rPr>
              <a:t>copper</a:t>
            </a:r>
            <a:r>
              <a:rPr lang="de-DE" sz="1400" dirty="0">
                <a:solidFill>
                  <a:schemeClr val="bg1"/>
                </a:solidFill>
              </a:rPr>
              <a:t> </a:t>
            </a:r>
            <a:r>
              <a:rPr lang="de-DE" sz="1400" dirty="0" err="1">
                <a:solidFill>
                  <a:schemeClr val="bg1"/>
                </a:solidFill>
              </a:rPr>
              <a:t>HeII</a:t>
            </a:r>
            <a:r>
              <a:rPr lang="de-DE" sz="1400" dirty="0">
                <a:solidFill>
                  <a:schemeClr val="bg1"/>
                </a:solidFill>
              </a:rPr>
              <a:t> - </a:t>
            </a:r>
            <a:r>
              <a:rPr lang="de-DE" sz="1400" dirty="0" err="1">
                <a:solidFill>
                  <a:schemeClr val="bg1"/>
                </a:solidFill>
              </a:rPr>
              <a:t>HeII</a:t>
            </a:r>
            <a:r>
              <a:rPr lang="de-DE" sz="1400" dirty="0">
                <a:solidFill>
                  <a:schemeClr val="bg1"/>
                </a:solidFill>
              </a:rPr>
              <a:t> </a:t>
            </a:r>
            <a:r>
              <a:rPr lang="de-DE" sz="1400" dirty="0" err="1">
                <a:solidFill>
                  <a:schemeClr val="bg1"/>
                </a:solidFill>
              </a:rPr>
              <a:t>heat</a:t>
            </a:r>
            <a:r>
              <a:rPr lang="de-DE" sz="1400" dirty="0">
                <a:solidFill>
                  <a:schemeClr val="bg1"/>
                </a:solidFill>
              </a:rPr>
              <a:t> </a:t>
            </a:r>
            <a:r>
              <a:rPr lang="de-DE" sz="1400" dirty="0" err="1">
                <a:solidFill>
                  <a:schemeClr val="bg1"/>
                </a:solidFill>
              </a:rPr>
              <a:t>exchanger</a:t>
            </a:r>
            <a:r>
              <a:rPr lang="de-DE" sz="1400" dirty="0">
                <a:solidFill>
                  <a:schemeClr val="bg1"/>
                </a:solidFill>
              </a:rPr>
              <a:t> </a:t>
            </a:r>
            <a:r>
              <a:rPr lang="de-DE" sz="1400" dirty="0" err="1">
                <a:solidFill>
                  <a:schemeClr val="bg1"/>
                </a:solidFill>
              </a:rPr>
              <a:t>tube</a:t>
            </a:r>
            <a:endParaRPr lang="en-US" sz="1400" dirty="0">
              <a:solidFill>
                <a:schemeClr val="bg1"/>
              </a:solidFill>
            </a:endParaRPr>
          </a:p>
        </p:txBody>
      </p:sp>
      <p:cxnSp>
        <p:nvCxnSpPr>
          <p:cNvPr id="4" name="Straight Connector 3">
            <a:extLst>
              <a:ext uri="{FF2B5EF4-FFF2-40B4-BE49-F238E27FC236}">
                <a16:creationId xmlns:a16="http://schemas.microsoft.com/office/drawing/2014/main" id="{567F0B45-1DF4-4C1B-8C3D-9069611F6398}"/>
              </a:ext>
            </a:extLst>
          </p:cNvPr>
          <p:cNvCxnSpPr>
            <a:cxnSpLocks/>
          </p:cNvCxnSpPr>
          <p:nvPr/>
        </p:nvCxnSpPr>
        <p:spPr>
          <a:xfrm flipV="1">
            <a:off x="5029550" y="5223316"/>
            <a:ext cx="1716690" cy="386119"/>
          </a:xfrm>
          <a:prstGeom prst="line">
            <a:avLst/>
          </a:prstGeom>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AB012DFF-D899-44D2-B8D9-B235278A60AD}"/>
              </a:ext>
            </a:extLst>
          </p:cNvPr>
          <p:cNvSpPr txBox="1"/>
          <p:nvPr/>
        </p:nvSpPr>
        <p:spPr>
          <a:xfrm>
            <a:off x="6746240" y="4392320"/>
            <a:ext cx="2236326" cy="523220"/>
          </a:xfrm>
          <a:prstGeom prst="rect">
            <a:avLst/>
          </a:prstGeom>
          <a:solidFill>
            <a:schemeClr val="tx1"/>
          </a:solidFill>
        </p:spPr>
        <p:txBody>
          <a:bodyPr wrap="square" rtlCol="0">
            <a:spAutoFit/>
          </a:bodyPr>
          <a:lstStyle/>
          <a:p>
            <a:r>
              <a:rPr lang="de-DE" sz="1400" dirty="0">
                <a:solidFill>
                  <a:schemeClr val="bg1"/>
                </a:solidFill>
              </a:rPr>
              <a:t>JT </a:t>
            </a:r>
            <a:r>
              <a:rPr lang="de-DE" sz="1400" dirty="0" err="1">
                <a:solidFill>
                  <a:schemeClr val="bg1"/>
                </a:solidFill>
              </a:rPr>
              <a:t>valve</a:t>
            </a:r>
            <a:r>
              <a:rPr lang="de-DE" sz="1400" dirty="0">
                <a:solidFill>
                  <a:schemeClr val="bg1"/>
                </a:solidFill>
              </a:rPr>
              <a:t> 2 </a:t>
            </a:r>
            <a:r>
              <a:rPr lang="de-DE" sz="1400" dirty="0" err="1">
                <a:solidFill>
                  <a:schemeClr val="bg1"/>
                </a:solidFill>
              </a:rPr>
              <a:t>for</a:t>
            </a:r>
            <a:r>
              <a:rPr lang="de-DE" sz="1400" dirty="0">
                <a:solidFill>
                  <a:schemeClr val="bg1"/>
                </a:solidFill>
              </a:rPr>
              <a:t> </a:t>
            </a:r>
            <a:r>
              <a:rPr lang="de-DE" sz="1400" dirty="0" err="1">
                <a:solidFill>
                  <a:schemeClr val="bg1"/>
                </a:solidFill>
              </a:rPr>
              <a:t>producing</a:t>
            </a:r>
            <a:r>
              <a:rPr lang="de-DE" sz="1400" dirty="0">
                <a:solidFill>
                  <a:schemeClr val="bg1"/>
                </a:solidFill>
              </a:rPr>
              <a:t> SF He @ 1.8 K and 16 mbar</a:t>
            </a:r>
            <a:endParaRPr lang="en-US" sz="1400" dirty="0">
              <a:solidFill>
                <a:schemeClr val="bg1"/>
              </a:solidFill>
            </a:endParaRPr>
          </a:p>
        </p:txBody>
      </p:sp>
      <p:sp>
        <p:nvSpPr>
          <p:cNvPr id="8" name="TextBox 7">
            <a:extLst>
              <a:ext uri="{FF2B5EF4-FFF2-40B4-BE49-F238E27FC236}">
                <a16:creationId xmlns:a16="http://schemas.microsoft.com/office/drawing/2014/main" id="{7B950AD1-C141-40DB-AB23-6143D469386C}"/>
              </a:ext>
            </a:extLst>
          </p:cNvPr>
          <p:cNvSpPr txBox="1"/>
          <p:nvPr/>
        </p:nvSpPr>
        <p:spPr>
          <a:xfrm>
            <a:off x="6315238" y="2497613"/>
            <a:ext cx="2230448" cy="523220"/>
          </a:xfrm>
          <a:prstGeom prst="rect">
            <a:avLst/>
          </a:prstGeom>
          <a:solidFill>
            <a:schemeClr val="tx1"/>
          </a:solidFill>
        </p:spPr>
        <p:txBody>
          <a:bodyPr wrap="square" rtlCol="0">
            <a:spAutoFit/>
          </a:bodyPr>
          <a:lstStyle/>
          <a:p>
            <a:r>
              <a:rPr lang="de-DE" sz="1400" dirty="0">
                <a:solidFill>
                  <a:schemeClr val="bg1"/>
                </a:solidFill>
              </a:rPr>
              <a:t>2K </a:t>
            </a:r>
            <a:r>
              <a:rPr lang="de-DE" sz="1400" dirty="0" err="1">
                <a:solidFill>
                  <a:schemeClr val="bg1"/>
                </a:solidFill>
              </a:rPr>
              <a:t>low</a:t>
            </a:r>
            <a:r>
              <a:rPr lang="de-DE" sz="1400" dirty="0">
                <a:solidFill>
                  <a:schemeClr val="bg1"/>
                </a:solidFill>
              </a:rPr>
              <a:t> </a:t>
            </a:r>
            <a:r>
              <a:rPr lang="de-DE" sz="1400" dirty="0" err="1">
                <a:solidFill>
                  <a:schemeClr val="bg1"/>
                </a:solidFill>
              </a:rPr>
              <a:t>pressure</a:t>
            </a:r>
            <a:r>
              <a:rPr lang="de-DE" sz="1400" dirty="0">
                <a:solidFill>
                  <a:schemeClr val="bg1"/>
                </a:solidFill>
              </a:rPr>
              <a:t> </a:t>
            </a:r>
            <a:r>
              <a:rPr lang="de-DE" sz="1400" dirty="0" err="1">
                <a:solidFill>
                  <a:schemeClr val="bg1"/>
                </a:solidFill>
              </a:rPr>
              <a:t>heat</a:t>
            </a:r>
            <a:r>
              <a:rPr lang="de-DE" sz="1400" dirty="0">
                <a:solidFill>
                  <a:schemeClr val="bg1"/>
                </a:solidFill>
              </a:rPr>
              <a:t> </a:t>
            </a:r>
            <a:r>
              <a:rPr lang="de-DE" sz="1400" dirty="0" err="1">
                <a:solidFill>
                  <a:schemeClr val="bg1"/>
                </a:solidFill>
              </a:rPr>
              <a:t>exchanger</a:t>
            </a:r>
            <a:endParaRPr lang="en-US" sz="1400" dirty="0">
              <a:solidFill>
                <a:schemeClr val="bg1"/>
              </a:solidFill>
            </a:endParaRPr>
          </a:p>
        </p:txBody>
      </p:sp>
      <p:cxnSp>
        <p:nvCxnSpPr>
          <p:cNvPr id="9" name="Straight Connector 8">
            <a:extLst>
              <a:ext uri="{FF2B5EF4-FFF2-40B4-BE49-F238E27FC236}">
                <a16:creationId xmlns:a16="http://schemas.microsoft.com/office/drawing/2014/main" id="{BC6A9CEA-FBD7-44C9-A400-0EE46D12F41E}"/>
              </a:ext>
            </a:extLst>
          </p:cNvPr>
          <p:cNvCxnSpPr>
            <a:cxnSpLocks/>
            <a:endCxn id="7" idx="1"/>
          </p:cNvCxnSpPr>
          <p:nvPr/>
        </p:nvCxnSpPr>
        <p:spPr>
          <a:xfrm>
            <a:off x="6187440" y="3979548"/>
            <a:ext cx="558800" cy="674382"/>
          </a:xfrm>
          <a:prstGeom prst="line">
            <a:avLst/>
          </a:prstGeom>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FCCECCDE-FBA3-42EA-9A1D-7C7CAB0AB4F1}"/>
              </a:ext>
            </a:extLst>
          </p:cNvPr>
          <p:cNvCxnSpPr>
            <a:cxnSpLocks/>
          </p:cNvCxnSpPr>
          <p:nvPr/>
        </p:nvCxnSpPr>
        <p:spPr>
          <a:xfrm flipV="1">
            <a:off x="8545686" y="1141085"/>
            <a:ext cx="1482234" cy="755209"/>
          </a:xfrm>
          <a:prstGeom prst="line">
            <a:avLst/>
          </a:prstGeom>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EDC9ECED-6F40-4C9D-8D25-7616F301D3E4}"/>
              </a:ext>
            </a:extLst>
          </p:cNvPr>
          <p:cNvSpPr txBox="1"/>
          <p:nvPr/>
        </p:nvSpPr>
        <p:spPr>
          <a:xfrm>
            <a:off x="0" y="0"/>
            <a:ext cx="12192000" cy="461665"/>
          </a:xfrm>
          <a:prstGeom prst="rect">
            <a:avLst/>
          </a:prstGeom>
          <a:solidFill>
            <a:srgbClr val="0070C0"/>
          </a:solidFill>
        </p:spPr>
        <p:txBody>
          <a:bodyPr wrap="square" rtlCol="0">
            <a:spAutoFit/>
          </a:bodyPr>
          <a:lstStyle/>
          <a:p>
            <a:r>
              <a:rPr lang="de-DE" sz="2400" dirty="0">
                <a:solidFill>
                  <a:schemeClr val="bg1"/>
                </a:solidFill>
              </a:rPr>
              <a:t>Heat </a:t>
            </a:r>
            <a:r>
              <a:rPr lang="de-DE" sz="2400" dirty="0" err="1">
                <a:solidFill>
                  <a:schemeClr val="bg1"/>
                </a:solidFill>
              </a:rPr>
              <a:t>exchangers</a:t>
            </a:r>
            <a:r>
              <a:rPr lang="de-DE" sz="2400" dirty="0">
                <a:solidFill>
                  <a:schemeClr val="bg1"/>
                </a:solidFill>
              </a:rPr>
              <a:t> and JT </a:t>
            </a:r>
            <a:r>
              <a:rPr lang="de-DE" sz="2400" dirty="0" err="1">
                <a:solidFill>
                  <a:schemeClr val="bg1"/>
                </a:solidFill>
              </a:rPr>
              <a:t>valves</a:t>
            </a:r>
            <a:r>
              <a:rPr lang="de-DE" sz="2400" dirty="0">
                <a:solidFill>
                  <a:schemeClr val="bg1"/>
                </a:solidFill>
              </a:rPr>
              <a:t> </a:t>
            </a:r>
            <a:endParaRPr lang="en-US" sz="2400" dirty="0">
              <a:solidFill>
                <a:schemeClr val="bg1"/>
              </a:solidFill>
            </a:endParaRPr>
          </a:p>
        </p:txBody>
      </p:sp>
      <p:sp>
        <p:nvSpPr>
          <p:cNvPr id="15" name="TextBox 14">
            <a:extLst>
              <a:ext uri="{FF2B5EF4-FFF2-40B4-BE49-F238E27FC236}">
                <a16:creationId xmlns:a16="http://schemas.microsoft.com/office/drawing/2014/main" id="{93771AF2-976E-4D1B-A10D-EDDE363F6938}"/>
              </a:ext>
            </a:extLst>
          </p:cNvPr>
          <p:cNvSpPr txBox="1"/>
          <p:nvPr/>
        </p:nvSpPr>
        <p:spPr>
          <a:xfrm>
            <a:off x="6315238" y="1634684"/>
            <a:ext cx="2230448" cy="523220"/>
          </a:xfrm>
          <a:prstGeom prst="rect">
            <a:avLst/>
          </a:prstGeom>
          <a:solidFill>
            <a:schemeClr val="tx1"/>
          </a:solidFill>
        </p:spPr>
        <p:txBody>
          <a:bodyPr wrap="square" rtlCol="0">
            <a:spAutoFit/>
          </a:bodyPr>
          <a:lstStyle/>
          <a:p>
            <a:r>
              <a:rPr lang="de-DE" sz="1400" dirty="0">
                <a:solidFill>
                  <a:schemeClr val="bg1"/>
                </a:solidFill>
              </a:rPr>
              <a:t>JT </a:t>
            </a:r>
            <a:r>
              <a:rPr lang="de-DE" sz="1400" dirty="0" err="1">
                <a:solidFill>
                  <a:schemeClr val="bg1"/>
                </a:solidFill>
              </a:rPr>
              <a:t>valve</a:t>
            </a:r>
            <a:r>
              <a:rPr lang="de-DE" sz="1400" dirty="0">
                <a:solidFill>
                  <a:schemeClr val="bg1"/>
                </a:solidFill>
              </a:rPr>
              <a:t> 1 </a:t>
            </a:r>
            <a:r>
              <a:rPr lang="de-DE" sz="1400" dirty="0" err="1">
                <a:solidFill>
                  <a:schemeClr val="bg1"/>
                </a:solidFill>
              </a:rPr>
              <a:t>for</a:t>
            </a:r>
            <a:r>
              <a:rPr lang="de-DE" sz="1400" dirty="0">
                <a:solidFill>
                  <a:schemeClr val="bg1"/>
                </a:solidFill>
              </a:rPr>
              <a:t> </a:t>
            </a:r>
            <a:r>
              <a:rPr lang="de-DE" sz="1400" dirty="0" err="1">
                <a:solidFill>
                  <a:schemeClr val="bg1"/>
                </a:solidFill>
              </a:rPr>
              <a:t>producing</a:t>
            </a:r>
            <a:r>
              <a:rPr lang="de-DE" sz="1400" dirty="0">
                <a:solidFill>
                  <a:schemeClr val="bg1"/>
                </a:solidFill>
              </a:rPr>
              <a:t>  </a:t>
            </a:r>
            <a:r>
              <a:rPr lang="de-DE" sz="1400" dirty="0" err="1">
                <a:solidFill>
                  <a:schemeClr val="bg1"/>
                </a:solidFill>
              </a:rPr>
              <a:t>LHe</a:t>
            </a:r>
            <a:r>
              <a:rPr lang="de-DE" sz="1400" dirty="0">
                <a:solidFill>
                  <a:schemeClr val="bg1"/>
                </a:solidFill>
              </a:rPr>
              <a:t> @ 4.2 K and 1 bar</a:t>
            </a:r>
            <a:endParaRPr lang="en-US" sz="1400" dirty="0">
              <a:solidFill>
                <a:schemeClr val="bg1"/>
              </a:solidFill>
            </a:endParaRPr>
          </a:p>
        </p:txBody>
      </p:sp>
      <p:sp>
        <p:nvSpPr>
          <p:cNvPr id="16" name="TextBox 15">
            <a:extLst>
              <a:ext uri="{FF2B5EF4-FFF2-40B4-BE49-F238E27FC236}">
                <a16:creationId xmlns:a16="http://schemas.microsoft.com/office/drawing/2014/main" id="{AC91F0B5-B2D4-4AA6-B16F-2BB2CF66C0CA}"/>
              </a:ext>
            </a:extLst>
          </p:cNvPr>
          <p:cNvSpPr txBox="1"/>
          <p:nvPr/>
        </p:nvSpPr>
        <p:spPr>
          <a:xfrm>
            <a:off x="6315238" y="914846"/>
            <a:ext cx="2230448" cy="523220"/>
          </a:xfrm>
          <a:prstGeom prst="rect">
            <a:avLst/>
          </a:prstGeom>
          <a:solidFill>
            <a:schemeClr val="tx1"/>
          </a:solidFill>
        </p:spPr>
        <p:txBody>
          <a:bodyPr wrap="square" rtlCol="0">
            <a:spAutoFit/>
          </a:bodyPr>
          <a:lstStyle/>
          <a:p>
            <a:r>
              <a:rPr lang="en-US" sz="1400" dirty="0">
                <a:solidFill>
                  <a:schemeClr val="bg1"/>
                </a:solidFill>
              </a:rPr>
              <a:t>JT valve 3 for producing SF He @ 1.8 K and 16 bar</a:t>
            </a:r>
          </a:p>
        </p:txBody>
      </p:sp>
      <p:cxnSp>
        <p:nvCxnSpPr>
          <p:cNvPr id="20" name="Straight Connector 19">
            <a:extLst>
              <a:ext uri="{FF2B5EF4-FFF2-40B4-BE49-F238E27FC236}">
                <a16:creationId xmlns:a16="http://schemas.microsoft.com/office/drawing/2014/main" id="{7B92C1C2-E0EA-49B1-AAED-D577A7E345B0}"/>
              </a:ext>
            </a:extLst>
          </p:cNvPr>
          <p:cNvCxnSpPr>
            <a:cxnSpLocks/>
          </p:cNvCxnSpPr>
          <p:nvPr/>
        </p:nvCxnSpPr>
        <p:spPr>
          <a:xfrm>
            <a:off x="7701280" y="3020834"/>
            <a:ext cx="426720" cy="504686"/>
          </a:xfrm>
          <a:prstGeom prst="line">
            <a:avLst/>
          </a:prstGeom>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9F8C0AB0-E7C9-4F7C-88F6-2F705B38759D}"/>
              </a:ext>
            </a:extLst>
          </p:cNvPr>
          <p:cNvCxnSpPr>
            <a:cxnSpLocks/>
          </p:cNvCxnSpPr>
          <p:nvPr/>
        </p:nvCxnSpPr>
        <p:spPr>
          <a:xfrm>
            <a:off x="6387250" y="653236"/>
            <a:ext cx="572350" cy="295705"/>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2031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2529DB-59E2-4969-A55D-602628689054}"/>
              </a:ext>
            </a:extLst>
          </p:cNvPr>
          <p:cNvSpPr txBox="1"/>
          <p:nvPr/>
        </p:nvSpPr>
        <p:spPr>
          <a:xfrm>
            <a:off x="0" y="0"/>
            <a:ext cx="12192000" cy="461665"/>
          </a:xfrm>
          <a:prstGeom prst="rect">
            <a:avLst/>
          </a:prstGeom>
          <a:solidFill>
            <a:srgbClr val="0070C0"/>
          </a:solidFill>
        </p:spPr>
        <p:txBody>
          <a:bodyPr wrap="square" rtlCol="0">
            <a:spAutoFit/>
          </a:bodyPr>
          <a:lstStyle/>
          <a:p>
            <a:r>
              <a:rPr lang="en-US" sz="2400" dirty="0">
                <a:solidFill>
                  <a:schemeClr val="bg1"/>
                </a:solidFill>
              </a:rPr>
              <a:t> Pressure–temperature phase diagram of helium 4</a:t>
            </a:r>
          </a:p>
        </p:txBody>
      </p:sp>
      <p:pic>
        <p:nvPicPr>
          <p:cNvPr id="1028" name="Picture 4" descr="Pressure-temperature phase diagram of heliu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81" y="856735"/>
            <a:ext cx="5746806" cy="57197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50985" y="4084593"/>
            <a:ext cx="213231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0000"/>
                </a:solidFill>
                <a:effectLst/>
                <a:uLnTx/>
                <a:uFillTx/>
                <a:latin typeface="Calibri" panose="020F0502020204030204"/>
                <a:ea typeface="+mn-ea"/>
                <a:cs typeface="+mn-cs"/>
              </a:rPr>
              <a:t>arXiv:1307.8286 (2013)</a:t>
            </a:r>
          </a:p>
        </p:txBody>
      </p:sp>
      <p:sp>
        <p:nvSpPr>
          <p:cNvPr id="4" name="Rectangle 3"/>
          <p:cNvSpPr/>
          <p:nvPr/>
        </p:nvSpPr>
        <p:spPr>
          <a:xfrm>
            <a:off x="6405322" y="2412313"/>
            <a:ext cx="4862487"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Several phases are possible in the heat transfer to helium: superfluid He II, Solid, liquid, and vapor</a:t>
            </a:r>
          </a:p>
        </p:txBody>
      </p:sp>
    </p:spTree>
    <p:extLst>
      <p:ext uri="{BB962C8B-B14F-4D97-AF65-F5344CB8AC3E}">
        <p14:creationId xmlns:p14="http://schemas.microsoft.com/office/powerpoint/2010/main" val="645596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738BF20-41F8-43D2-B64E-F5672E738C39}"/>
              </a:ext>
            </a:extLst>
          </p:cNvPr>
          <p:cNvPicPr>
            <a:picLocks noChangeAspect="1"/>
          </p:cNvPicPr>
          <p:nvPr/>
        </p:nvPicPr>
        <p:blipFill rotWithShape="1">
          <a:blip r:embed="rId2"/>
          <a:srcRect l="668" b="575"/>
          <a:stretch/>
        </p:blipFill>
        <p:spPr>
          <a:xfrm>
            <a:off x="15956" y="457291"/>
            <a:ext cx="6963964" cy="6410812"/>
          </a:xfrm>
          <a:prstGeom prst="rect">
            <a:avLst/>
          </a:prstGeom>
        </p:spPr>
      </p:pic>
      <p:pic>
        <p:nvPicPr>
          <p:cNvPr id="44" name="Picture 4" descr="Pressure-temperature phase diagram of helium ">
            <a:extLst>
              <a:ext uri="{FF2B5EF4-FFF2-40B4-BE49-F238E27FC236}">
                <a16:creationId xmlns:a16="http://schemas.microsoft.com/office/drawing/2014/main" id="{015CE4A0-F9D5-41CA-A0BC-28022677D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599" y="1574800"/>
            <a:ext cx="5090023" cy="5066070"/>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Arrow Connector 44">
            <a:extLst>
              <a:ext uri="{FF2B5EF4-FFF2-40B4-BE49-F238E27FC236}">
                <a16:creationId xmlns:a16="http://schemas.microsoft.com/office/drawing/2014/main" id="{7DFE7930-5695-45E3-A520-9690E76284FB}"/>
              </a:ext>
            </a:extLst>
          </p:cNvPr>
          <p:cNvCxnSpPr>
            <a:cxnSpLocks/>
          </p:cNvCxnSpPr>
          <p:nvPr/>
        </p:nvCxnSpPr>
        <p:spPr>
          <a:xfrm flipV="1">
            <a:off x="5588000" y="3754931"/>
            <a:ext cx="4307840" cy="1020270"/>
          </a:xfrm>
          <a:prstGeom prst="straightConnector1">
            <a:avLst/>
          </a:prstGeom>
          <a:ln w="19050">
            <a:solidFill>
              <a:schemeClr val="tx1"/>
            </a:solidFill>
            <a:prstDash val="solid"/>
            <a:tailEnd type="triangle"/>
          </a:ln>
        </p:spPr>
        <p:style>
          <a:lnRef idx="3">
            <a:schemeClr val="dk1"/>
          </a:lnRef>
          <a:fillRef idx="0">
            <a:schemeClr val="dk1"/>
          </a:fillRef>
          <a:effectRef idx="2">
            <a:schemeClr val="dk1"/>
          </a:effectRef>
          <a:fontRef idx="minor">
            <a:schemeClr val="tx1"/>
          </a:fontRef>
        </p:style>
      </p:cxnSp>
      <p:sp>
        <p:nvSpPr>
          <p:cNvPr id="46" name="TextBox 45">
            <a:extLst>
              <a:ext uri="{FF2B5EF4-FFF2-40B4-BE49-F238E27FC236}">
                <a16:creationId xmlns:a16="http://schemas.microsoft.com/office/drawing/2014/main" id="{0ECC2C5C-F628-44EA-8E15-9DF58D6113D0}"/>
              </a:ext>
            </a:extLst>
          </p:cNvPr>
          <p:cNvSpPr txBox="1"/>
          <p:nvPr/>
        </p:nvSpPr>
        <p:spPr>
          <a:xfrm rot="20786097">
            <a:off x="6679750" y="4136931"/>
            <a:ext cx="2717090" cy="338554"/>
          </a:xfrm>
          <a:prstGeom prst="rect">
            <a:avLst/>
          </a:prstGeom>
          <a:solidFill>
            <a:schemeClr val="tx1"/>
          </a:solidFill>
        </p:spPr>
        <p:txBody>
          <a:bodyPr wrap="none" rtlCol="0">
            <a:spAutoFit/>
          </a:bodyPr>
          <a:lstStyle/>
          <a:p>
            <a:r>
              <a:rPr lang="de-DE" sz="1600" dirty="0" err="1">
                <a:solidFill>
                  <a:schemeClr val="bg1"/>
                </a:solidFill>
              </a:rPr>
              <a:t>two</a:t>
            </a:r>
            <a:r>
              <a:rPr lang="de-DE" sz="1600" dirty="0">
                <a:solidFill>
                  <a:schemeClr val="bg1"/>
                </a:solidFill>
              </a:rPr>
              <a:t> </a:t>
            </a:r>
            <a:r>
              <a:rPr lang="de-DE" sz="1600" dirty="0" err="1">
                <a:solidFill>
                  <a:schemeClr val="bg1"/>
                </a:solidFill>
              </a:rPr>
              <a:t>phase</a:t>
            </a:r>
            <a:r>
              <a:rPr lang="de-DE" sz="1600" dirty="0">
                <a:solidFill>
                  <a:schemeClr val="bg1"/>
                </a:solidFill>
              </a:rPr>
              <a:t> He@ 1 bar &amp; 4.2 K</a:t>
            </a:r>
            <a:endParaRPr lang="en-US" sz="1600" dirty="0">
              <a:solidFill>
                <a:schemeClr val="bg1"/>
              </a:solidFill>
            </a:endParaRPr>
          </a:p>
        </p:txBody>
      </p:sp>
      <p:cxnSp>
        <p:nvCxnSpPr>
          <p:cNvPr id="47" name="Straight Arrow Connector 46">
            <a:extLst>
              <a:ext uri="{FF2B5EF4-FFF2-40B4-BE49-F238E27FC236}">
                <a16:creationId xmlns:a16="http://schemas.microsoft.com/office/drawing/2014/main" id="{9A98C674-1C32-44DD-862A-8BAC9D27E242}"/>
              </a:ext>
            </a:extLst>
          </p:cNvPr>
          <p:cNvCxnSpPr>
            <a:cxnSpLocks/>
          </p:cNvCxnSpPr>
          <p:nvPr/>
        </p:nvCxnSpPr>
        <p:spPr>
          <a:xfrm flipV="1">
            <a:off x="2793353" y="3823007"/>
            <a:ext cx="6035687" cy="782109"/>
          </a:xfrm>
          <a:prstGeom prst="straightConnector1">
            <a:avLst/>
          </a:prstGeom>
          <a:ln w="19050">
            <a:solidFill>
              <a:schemeClr val="tx1"/>
            </a:solidFill>
            <a:prstDash val="solid"/>
            <a:tailEnd type="triangle"/>
          </a:ln>
        </p:spPr>
        <p:style>
          <a:lnRef idx="3">
            <a:schemeClr val="dk1"/>
          </a:lnRef>
          <a:fillRef idx="0">
            <a:schemeClr val="dk1"/>
          </a:fillRef>
          <a:effectRef idx="2">
            <a:schemeClr val="dk1"/>
          </a:effectRef>
          <a:fontRef idx="minor">
            <a:schemeClr val="tx1"/>
          </a:fontRef>
        </p:style>
      </p:cxnSp>
      <p:sp>
        <p:nvSpPr>
          <p:cNvPr id="48" name="TextBox 47">
            <a:extLst>
              <a:ext uri="{FF2B5EF4-FFF2-40B4-BE49-F238E27FC236}">
                <a16:creationId xmlns:a16="http://schemas.microsoft.com/office/drawing/2014/main" id="{DE9C776B-4F0A-4C4B-939C-D56C7FF02FE7}"/>
              </a:ext>
            </a:extLst>
          </p:cNvPr>
          <p:cNvSpPr txBox="1"/>
          <p:nvPr/>
        </p:nvSpPr>
        <p:spPr>
          <a:xfrm rot="21162602">
            <a:off x="3515683" y="4164817"/>
            <a:ext cx="2575265" cy="307777"/>
          </a:xfrm>
          <a:prstGeom prst="rect">
            <a:avLst/>
          </a:prstGeom>
          <a:solidFill>
            <a:schemeClr val="tx1"/>
          </a:solidFill>
        </p:spPr>
        <p:txBody>
          <a:bodyPr wrap="square" rtlCol="0">
            <a:spAutoFit/>
          </a:bodyPr>
          <a:lstStyle/>
          <a:p>
            <a:r>
              <a:rPr lang="de-DE" sz="1400" dirty="0" err="1">
                <a:solidFill>
                  <a:schemeClr val="bg1"/>
                </a:solidFill>
              </a:rPr>
              <a:t>one</a:t>
            </a:r>
            <a:r>
              <a:rPr lang="de-DE" sz="1400" dirty="0">
                <a:solidFill>
                  <a:schemeClr val="bg1"/>
                </a:solidFill>
              </a:rPr>
              <a:t> </a:t>
            </a:r>
            <a:r>
              <a:rPr lang="de-DE" sz="1400" dirty="0" err="1">
                <a:solidFill>
                  <a:schemeClr val="bg1"/>
                </a:solidFill>
              </a:rPr>
              <a:t>phase</a:t>
            </a:r>
            <a:r>
              <a:rPr lang="de-DE" sz="1400" dirty="0">
                <a:solidFill>
                  <a:schemeClr val="bg1"/>
                </a:solidFill>
              </a:rPr>
              <a:t> SF He@1 bar &amp; 1.8 K</a:t>
            </a:r>
            <a:endParaRPr lang="en-US" sz="1400" dirty="0">
              <a:solidFill>
                <a:schemeClr val="bg1"/>
              </a:solidFill>
            </a:endParaRPr>
          </a:p>
        </p:txBody>
      </p:sp>
      <p:cxnSp>
        <p:nvCxnSpPr>
          <p:cNvPr id="49" name="Straight Arrow Connector 48">
            <a:extLst>
              <a:ext uri="{FF2B5EF4-FFF2-40B4-BE49-F238E27FC236}">
                <a16:creationId xmlns:a16="http://schemas.microsoft.com/office/drawing/2014/main" id="{B655EFB3-FFE4-4C5A-9CBE-6F506BCF280E}"/>
              </a:ext>
            </a:extLst>
          </p:cNvPr>
          <p:cNvCxnSpPr>
            <a:cxnSpLocks/>
          </p:cNvCxnSpPr>
          <p:nvPr/>
        </p:nvCxnSpPr>
        <p:spPr>
          <a:xfrm flipV="1">
            <a:off x="2627800" y="4537040"/>
            <a:ext cx="6201240" cy="1663984"/>
          </a:xfrm>
          <a:prstGeom prst="straightConnector1">
            <a:avLst/>
          </a:prstGeom>
          <a:ln w="19050">
            <a:solidFill>
              <a:schemeClr val="tx1"/>
            </a:solidFill>
            <a:prstDash val="solid"/>
            <a:tailEnd type="triangle"/>
          </a:ln>
        </p:spPr>
        <p:style>
          <a:lnRef idx="3">
            <a:schemeClr val="dk1"/>
          </a:lnRef>
          <a:fillRef idx="0">
            <a:schemeClr val="dk1"/>
          </a:fillRef>
          <a:effectRef idx="2">
            <a:schemeClr val="dk1"/>
          </a:effectRef>
          <a:fontRef idx="minor">
            <a:schemeClr val="tx1"/>
          </a:fontRef>
        </p:style>
      </p:cxnSp>
      <p:sp>
        <p:nvSpPr>
          <p:cNvPr id="50" name="TextBox 49">
            <a:extLst>
              <a:ext uri="{FF2B5EF4-FFF2-40B4-BE49-F238E27FC236}">
                <a16:creationId xmlns:a16="http://schemas.microsoft.com/office/drawing/2014/main" id="{2CECF720-FFC7-4357-8B9D-98245CA82162}"/>
              </a:ext>
            </a:extLst>
          </p:cNvPr>
          <p:cNvSpPr txBox="1"/>
          <p:nvPr/>
        </p:nvSpPr>
        <p:spPr>
          <a:xfrm rot="20687259">
            <a:off x="3548732" y="5449137"/>
            <a:ext cx="2984212" cy="307777"/>
          </a:xfrm>
          <a:prstGeom prst="rect">
            <a:avLst/>
          </a:prstGeom>
          <a:solidFill>
            <a:schemeClr val="tx1"/>
          </a:solidFill>
        </p:spPr>
        <p:txBody>
          <a:bodyPr wrap="square" rtlCol="0">
            <a:spAutoFit/>
          </a:bodyPr>
          <a:lstStyle/>
          <a:p>
            <a:r>
              <a:rPr lang="de-DE" sz="1400" dirty="0" err="1">
                <a:solidFill>
                  <a:schemeClr val="bg1"/>
                </a:solidFill>
              </a:rPr>
              <a:t>two</a:t>
            </a:r>
            <a:r>
              <a:rPr lang="de-DE" sz="1400" dirty="0">
                <a:solidFill>
                  <a:schemeClr val="bg1"/>
                </a:solidFill>
              </a:rPr>
              <a:t> </a:t>
            </a:r>
            <a:r>
              <a:rPr lang="de-DE" sz="1400" dirty="0" err="1">
                <a:solidFill>
                  <a:schemeClr val="bg1"/>
                </a:solidFill>
              </a:rPr>
              <a:t>phase</a:t>
            </a:r>
            <a:r>
              <a:rPr lang="de-DE" sz="1400" dirty="0">
                <a:solidFill>
                  <a:schemeClr val="bg1"/>
                </a:solidFill>
              </a:rPr>
              <a:t> SF He@ 16 mbar &amp; 1.8 K</a:t>
            </a:r>
            <a:endParaRPr lang="en-US" sz="1400" dirty="0">
              <a:solidFill>
                <a:schemeClr val="bg1"/>
              </a:solidFill>
            </a:endParaRPr>
          </a:p>
        </p:txBody>
      </p:sp>
      <p:sp>
        <p:nvSpPr>
          <p:cNvPr id="11" name="TextBox 10">
            <a:extLst>
              <a:ext uri="{FF2B5EF4-FFF2-40B4-BE49-F238E27FC236}">
                <a16:creationId xmlns:a16="http://schemas.microsoft.com/office/drawing/2014/main" id="{6F84A21F-C3A2-4C8F-A822-0298760171F0}"/>
              </a:ext>
            </a:extLst>
          </p:cNvPr>
          <p:cNvSpPr txBox="1"/>
          <p:nvPr/>
        </p:nvSpPr>
        <p:spPr>
          <a:xfrm>
            <a:off x="0" y="23069"/>
            <a:ext cx="12192000" cy="461665"/>
          </a:xfrm>
          <a:prstGeom prst="rect">
            <a:avLst/>
          </a:prstGeom>
          <a:solidFill>
            <a:srgbClr val="0070C0"/>
          </a:solidFill>
        </p:spPr>
        <p:txBody>
          <a:bodyPr wrap="square" rtlCol="0">
            <a:spAutoFit/>
          </a:bodyPr>
          <a:lstStyle/>
          <a:p>
            <a:r>
              <a:rPr lang="de-DE" sz="2400" dirty="0" err="1">
                <a:solidFill>
                  <a:prstClr val="white"/>
                </a:solidFill>
              </a:rPr>
              <a:t>Two</a:t>
            </a:r>
            <a:r>
              <a:rPr lang="de-DE" sz="2400" dirty="0">
                <a:solidFill>
                  <a:prstClr val="white"/>
                </a:solidFill>
              </a:rPr>
              <a:t> </a:t>
            </a:r>
            <a:r>
              <a:rPr lang="de-DE" sz="2400" dirty="0" err="1">
                <a:solidFill>
                  <a:prstClr val="white"/>
                </a:solidFill>
              </a:rPr>
              <a:t>phase</a:t>
            </a:r>
            <a:r>
              <a:rPr lang="de-DE" sz="2400" dirty="0">
                <a:solidFill>
                  <a:prstClr val="white"/>
                </a:solidFill>
              </a:rPr>
              <a:t> SF (</a:t>
            </a:r>
            <a:r>
              <a:rPr lang="de-DE" sz="2400" dirty="0" err="1">
                <a:solidFill>
                  <a:prstClr val="white"/>
                </a:solidFill>
              </a:rPr>
              <a:t>flowing</a:t>
            </a:r>
            <a:r>
              <a:rPr lang="de-DE" sz="2400" dirty="0">
                <a:solidFill>
                  <a:prstClr val="white"/>
                </a:solidFill>
              </a:rPr>
              <a:t>) and </a:t>
            </a:r>
            <a:r>
              <a:rPr lang="de-DE" sz="2400" dirty="0" err="1">
                <a:solidFill>
                  <a:prstClr val="white"/>
                </a:solidFill>
              </a:rPr>
              <a:t>one</a:t>
            </a:r>
            <a:r>
              <a:rPr lang="de-DE" sz="2400" dirty="0">
                <a:solidFill>
                  <a:prstClr val="white"/>
                </a:solidFill>
              </a:rPr>
              <a:t> </a:t>
            </a:r>
            <a:r>
              <a:rPr lang="de-DE" sz="2400" dirty="0" err="1">
                <a:solidFill>
                  <a:prstClr val="white"/>
                </a:solidFill>
              </a:rPr>
              <a:t>phase</a:t>
            </a:r>
            <a:r>
              <a:rPr lang="de-DE" sz="2400" dirty="0">
                <a:solidFill>
                  <a:prstClr val="white"/>
                </a:solidFill>
              </a:rPr>
              <a:t> </a:t>
            </a:r>
            <a:r>
              <a:rPr lang="de-DE" sz="2400" dirty="0" err="1">
                <a:solidFill>
                  <a:prstClr val="white"/>
                </a:solidFill>
              </a:rPr>
              <a:t>helium</a:t>
            </a:r>
            <a:r>
              <a:rPr lang="de-DE" sz="2400" dirty="0">
                <a:solidFill>
                  <a:prstClr val="white"/>
                </a:solidFill>
              </a:rPr>
              <a:t> (</a:t>
            </a:r>
            <a:r>
              <a:rPr lang="de-DE" sz="2400" dirty="0" err="1">
                <a:solidFill>
                  <a:prstClr val="white"/>
                </a:solidFill>
              </a:rPr>
              <a:t>static</a:t>
            </a:r>
            <a:r>
              <a:rPr lang="de-DE" sz="2400" dirty="0">
                <a:solidFill>
                  <a:prstClr val="white"/>
                </a:solidFill>
              </a:rPr>
              <a:t>) in GWVC</a:t>
            </a:r>
            <a:endParaRPr lang="en-US" sz="2400" dirty="0">
              <a:solidFill>
                <a:schemeClr val="bg1"/>
              </a:solidFill>
            </a:endParaRPr>
          </a:p>
        </p:txBody>
      </p:sp>
      <p:sp>
        <p:nvSpPr>
          <p:cNvPr id="13" name="TextBox 12">
            <a:extLst>
              <a:ext uri="{FF2B5EF4-FFF2-40B4-BE49-F238E27FC236}">
                <a16:creationId xmlns:a16="http://schemas.microsoft.com/office/drawing/2014/main" id="{9DD2369A-6CB9-4625-948F-13DB1AF91191}"/>
              </a:ext>
            </a:extLst>
          </p:cNvPr>
          <p:cNvSpPr txBox="1"/>
          <p:nvPr/>
        </p:nvSpPr>
        <p:spPr>
          <a:xfrm>
            <a:off x="6824319" y="633008"/>
            <a:ext cx="5351725" cy="584775"/>
          </a:xfrm>
          <a:prstGeom prst="rect">
            <a:avLst/>
          </a:prstGeom>
          <a:solidFill>
            <a:schemeClr val="tx1"/>
          </a:solidFill>
        </p:spPr>
        <p:txBody>
          <a:bodyPr wrap="square" rtlCol="0">
            <a:spAutoFit/>
          </a:bodyPr>
          <a:lstStyle/>
          <a:p>
            <a:r>
              <a:rPr lang="de-DE" sz="1600" dirty="0" err="1">
                <a:solidFill>
                  <a:schemeClr val="bg1"/>
                </a:solidFill>
              </a:rPr>
              <a:t>With</a:t>
            </a:r>
            <a:r>
              <a:rPr lang="de-DE" sz="1600" dirty="0">
                <a:solidFill>
                  <a:schemeClr val="bg1"/>
                </a:solidFill>
              </a:rPr>
              <a:t> </a:t>
            </a:r>
            <a:r>
              <a:rPr lang="de-DE" sz="1600" dirty="0" err="1">
                <a:solidFill>
                  <a:schemeClr val="bg1"/>
                </a:solidFill>
              </a:rPr>
              <a:t>one</a:t>
            </a:r>
            <a:r>
              <a:rPr lang="de-DE" sz="1600" dirty="0">
                <a:solidFill>
                  <a:schemeClr val="bg1"/>
                </a:solidFill>
              </a:rPr>
              <a:t> </a:t>
            </a:r>
            <a:r>
              <a:rPr lang="de-DE" sz="1600" dirty="0" err="1">
                <a:solidFill>
                  <a:schemeClr val="bg1"/>
                </a:solidFill>
              </a:rPr>
              <a:t>phase</a:t>
            </a:r>
            <a:r>
              <a:rPr lang="de-DE" sz="1600" dirty="0">
                <a:solidFill>
                  <a:schemeClr val="bg1"/>
                </a:solidFill>
              </a:rPr>
              <a:t> </a:t>
            </a:r>
            <a:r>
              <a:rPr lang="de-DE" sz="1600" dirty="0" err="1">
                <a:solidFill>
                  <a:schemeClr val="bg1"/>
                </a:solidFill>
              </a:rPr>
              <a:t>helium</a:t>
            </a:r>
            <a:r>
              <a:rPr lang="de-DE" sz="1600" dirty="0">
                <a:solidFill>
                  <a:schemeClr val="bg1"/>
                </a:solidFill>
              </a:rPr>
              <a:t>, </a:t>
            </a:r>
            <a:r>
              <a:rPr lang="de-DE" sz="1600" dirty="0" err="1">
                <a:solidFill>
                  <a:schemeClr val="bg1"/>
                </a:solidFill>
              </a:rPr>
              <a:t>it‘s</a:t>
            </a:r>
            <a:r>
              <a:rPr lang="de-DE" sz="1600" dirty="0">
                <a:solidFill>
                  <a:schemeClr val="bg1"/>
                </a:solidFill>
              </a:rPr>
              <a:t> easy </a:t>
            </a:r>
            <a:r>
              <a:rPr lang="de-DE" sz="1600" dirty="0" err="1">
                <a:solidFill>
                  <a:schemeClr val="bg1"/>
                </a:solidFill>
              </a:rPr>
              <a:t>to</a:t>
            </a:r>
            <a:r>
              <a:rPr lang="de-DE" sz="1600" dirty="0">
                <a:solidFill>
                  <a:schemeClr val="bg1"/>
                </a:solidFill>
              </a:rPr>
              <a:t> </a:t>
            </a:r>
            <a:r>
              <a:rPr lang="de-DE" sz="1600" dirty="0" err="1">
                <a:solidFill>
                  <a:schemeClr val="bg1"/>
                </a:solidFill>
              </a:rPr>
              <a:t>avoid</a:t>
            </a:r>
            <a:r>
              <a:rPr lang="de-DE" sz="1600" dirty="0">
                <a:solidFill>
                  <a:schemeClr val="bg1"/>
                </a:solidFill>
              </a:rPr>
              <a:t> </a:t>
            </a:r>
            <a:r>
              <a:rPr lang="de-DE" sz="1600" dirty="0" err="1">
                <a:solidFill>
                  <a:schemeClr val="bg1"/>
                </a:solidFill>
              </a:rPr>
              <a:t>bubble</a:t>
            </a:r>
            <a:r>
              <a:rPr lang="de-DE" sz="1600" dirty="0">
                <a:solidFill>
                  <a:schemeClr val="bg1"/>
                </a:solidFill>
              </a:rPr>
              <a:t> </a:t>
            </a:r>
            <a:r>
              <a:rPr lang="de-DE" sz="1600" dirty="0" err="1">
                <a:solidFill>
                  <a:schemeClr val="bg1"/>
                </a:solidFill>
              </a:rPr>
              <a:t>formation</a:t>
            </a:r>
            <a:r>
              <a:rPr lang="de-DE" sz="1600" dirty="0">
                <a:solidFill>
                  <a:schemeClr val="bg1"/>
                </a:solidFill>
              </a:rPr>
              <a:t> and </a:t>
            </a:r>
            <a:r>
              <a:rPr lang="de-DE" sz="1600" dirty="0" err="1">
                <a:solidFill>
                  <a:schemeClr val="bg1"/>
                </a:solidFill>
              </a:rPr>
              <a:t>other</a:t>
            </a:r>
            <a:r>
              <a:rPr lang="de-DE" sz="1600" dirty="0">
                <a:solidFill>
                  <a:schemeClr val="bg1"/>
                </a:solidFill>
              </a:rPr>
              <a:t> </a:t>
            </a:r>
            <a:r>
              <a:rPr lang="de-DE" sz="1600" dirty="0" err="1">
                <a:solidFill>
                  <a:schemeClr val="bg1"/>
                </a:solidFill>
              </a:rPr>
              <a:t>instabilities</a:t>
            </a:r>
            <a:r>
              <a:rPr lang="de-DE" sz="1600" dirty="0">
                <a:solidFill>
                  <a:schemeClr val="bg1"/>
                </a:solidFill>
              </a:rPr>
              <a:t> like TCOs, TFs, etc. </a:t>
            </a:r>
            <a:endParaRPr lang="en-US" sz="1600" dirty="0">
              <a:solidFill>
                <a:schemeClr val="bg1"/>
              </a:solidFill>
            </a:endParaRPr>
          </a:p>
        </p:txBody>
      </p:sp>
    </p:spTree>
    <p:extLst>
      <p:ext uri="{BB962C8B-B14F-4D97-AF65-F5344CB8AC3E}">
        <p14:creationId xmlns:p14="http://schemas.microsoft.com/office/powerpoint/2010/main" val="1875542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0D767D-7F35-4FB0-A9E8-F80037886981}"/>
              </a:ext>
            </a:extLst>
          </p:cNvPr>
          <p:cNvSpPr txBox="1"/>
          <p:nvPr/>
        </p:nvSpPr>
        <p:spPr>
          <a:xfrm>
            <a:off x="0" y="0"/>
            <a:ext cx="1219200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Design and thermal calculations for GWVC heat exchangers</a:t>
            </a:r>
          </a:p>
        </p:txBody>
      </p:sp>
      <p:pic>
        <p:nvPicPr>
          <p:cNvPr id="3" name="Picture 2">
            <a:extLst>
              <a:ext uri="{FF2B5EF4-FFF2-40B4-BE49-F238E27FC236}">
                <a16:creationId xmlns:a16="http://schemas.microsoft.com/office/drawing/2014/main" id="{A9FBFA8B-67E1-4EF7-8227-75F9A0FD734C}"/>
              </a:ext>
            </a:extLst>
          </p:cNvPr>
          <p:cNvPicPr>
            <a:picLocks noChangeAspect="1"/>
          </p:cNvPicPr>
          <p:nvPr/>
        </p:nvPicPr>
        <p:blipFill rotWithShape="1">
          <a:blip r:embed="rId2"/>
          <a:srcRect l="667" t="77208" r="49708" b="575"/>
          <a:stretch/>
        </p:blipFill>
        <p:spPr>
          <a:xfrm>
            <a:off x="137876" y="1276358"/>
            <a:ext cx="4931964" cy="2030722"/>
          </a:xfrm>
          <a:prstGeom prst="rect">
            <a:avLst/>
          </a:prstGeom>
        </p:spPr>
      </p:pic>
      <p:pic>
        <p:nvPicPr>
          <p:cNvPr id="4" name="Picture 3">
            <a:extLst>
              <a:ext uri="{FF2B5EF4-FFF2-40B4-BE49-F238E27FC236}">
                <a16:creationId xmlns:a16="http://schemas.microsoft.com/office/drawing/2014/main" id="{BB29FC88-7E2E-4DAF-8C7B-BB966D42E7EF}"/>
              </a:ext>
            </a:extLst>
          </p:cNvPr>
          <p:cNvPicPr>
            <a:picLocks noChangeAspect="1"/>
          </p:cNvPicPr>
          <p:nvPr/>
        </p:nvPicPr>
        <p:blipFill rotWithShape="1">
          <a:blip r:embed="rId2"/>
          <a:srcRect l="42612" t="68542" b="11131"/>
          <a:stretch/>
        </p:blipFill>
        <p:spPr>
          <a:xfrm>
            <a:off x="6019212" y="1276358"/>
            <a:ext cx="5937550" cy="1934202"/>
          </a:xfrm>
          <a:prstGeom prst="rect">
            <a:avLst/>
          </a:prstGeom>
        </p:spPr>
      </p:pic>
      <p:sp>
        <p:nvSpPr>
          <p:cNvPr id="5" name="Rectangle 4">
            <a:extLst>
              <a:ext uri="{FF2B5EF4-FFF2-40B4-BE49-F238E27FC236}">
                <a16:creationId xmlns:a16="http://schemas.microsoft.com/office/drawing/2014/main" id="{CB3ED7B6-2A37-45F8-8968-7566A6087705}"/>
              </a:ext>
            </a:extLst>
          </p:cNvPr>
          <p:cNvSpPr/>
          <p:nvPr/>
        </p:nvSpPr>
        <p:spPr>
          <a:xfrm>
            <a:off x="137876" y="653865"/>
            <a:ext cx="462960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U-shape copper </a:t>
            </a:r>
            <a:r>
              <a:rPr kumimoji="0" lang="en-US" sz="1800" b="0" i="0" u="none" strike="noStrike" kern="1200" cap="none" spc="0" normalizeH="0" baseline="0" noProof="0" dirty="0" err="1">
                <a:ln>
                  <a:noFill/>
                </a:ln>
                <a:solidFill>
                  <a:srgbClr val="0070C0"/>
                </a:solidFill>
                <a:effectLst/>
                <a:uLnTx/>
                <a:uFillTx/>
                <a:latin typeface="Calibri" panose="020F0502020204030204"/>
                <a:ea typeface="+mn-ea"/>
                <a:cs typeface="+mn-cs"/>
              </a:rPr>
              <a:t>HeII</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srgbClr val="0070C0"/>
                </a:solidFill>
                <a:effectLst/>
                <a:uLnTx/>
                <a:uFillTx/>
                <a:latin typeface="Calibri" panose="020F0502020204030204"/>
                <a:ea typeface="+mn-ea"/>
                <a:cs typeface="+mn-cs"/>
              </a:rPr>
              <a:t>HeII</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heat exchanger tube</a:t>
            </a:r>
          </a:p>
        </p:txBody>
      </p:sp>
      <p:sp>
        <p:nvSpPr>
          <p:cNvPr id="6" name="Rectangle 5">
            <a:extLst>
              <a:ext uri="{FF2B5EF4-FFF2-40B4-BE49-F238E27FC236}">
                <a16:creationId xmlns:a16="http://schemas.microsoft.com/office/drawing/2014/main" id="{40FC6BA9-FE2A-4719-AA13-E4CC541BD276}"/>
              </a:ext>
            </a:extLst>
          </p:cNvPr>
          <p:cNvSpPr/>
          <p:nvPr/>
        </p:nvSpPr>
        <p:spPr>
          <a:xfrm>
            <a:off x="6019211" y="653865"/>
            <a:ext cx="617278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counter flow low pressure liquid </a:t>
            </a:r>
            <a:r>
              <a:rPr kumimoji="0" lang="en-US" sz="1800" b="0" i="0" u="none" strike="noStrike" kern="1200" cap="none" spc="0" normalizeH="0" baseline="0" noProof="0" dirty="0" err="1">
                <a:ln>
                  <a:noFill/>
                </a:ln>
                <a:solidFill>
                  <a:srgbClr val="0070C0"/>
                </a:solidFill>
                <a:effectLst/>
                <a:uLnTx/>
                <a:uFillTx/>
                <a:latin typeface="Calibri" panose="020F0502020204030204" pitchFamily="34" charset="0"/>
                <a:ea typeface="+mn-ea"/>
                <a:cs typeface="+mn-cs"/>
              </a:rPr>
              <a:t>HeI</a:t>
            </a:r>
            <a:r>
              <a:rPr kumimoji="0" lang="en-US" sz="1800" b="0"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vapor </a:t>
            </a:r>
            <a:r>
              <a:rPr kumimoji="0" lang="en-US" sz="1800" b="0" i="0" u="none" strike="noStrike" kern="1200" cap="none" spc="0" normalizeH="0" baseline="0" noProof="0" dirty="0" err="1">
                <a:ln>
                  <a:noFill/>
                </a:ln>
                <a:solidFill>
                  <a:srgbClr val="0070C0"/>
                </a:solidFill>
                <a:effectLst/>
                <a:uLnTx/>
                <a:uFillTx/>
                <a:latin typeface="Calibri" panose="020F0502020204030204" pitchFamily="34" charset="0"/>
                <a:ea typeface="+mn-ea"/>
                <a:cs typeface="+mn-cs"/>
              </a:rPr>
              <a:t>HeII</a:t>
            </a:r>
            <a:r>
              <a:rPr kumimoji="0" lang="en-US" sz="1800" b="0"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heat exchanger</a:t>
            </a: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230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768CDF-4794-4B36-A27C-9A7C42ADF372}"/>
              </a:ext>
            </a:extLst>
          </p:cNvPr>
          <p:cNvPicPr>
            <a:picLocks noChangeAspect="1"/>
          </p:cNvPicPr>
          <p:nvPr/>
        </p:nvPicPr>
        <p:blipFill>
          <a:blip r:embed="rId2"/>
          <a:stretch>
            <a:fillRect/>
          </a:stretch>
        </p:blipFill>
        <p:spPr>
          <a:xfrm>
            <a:off x="5853430" y="1329388"/>
            <a:ext cx="5510570" cy="2296071"/>
          </a:xfrm>
          <a:prstGeom prst="rect">
            <a:avLst/>
          </a:prstGeom>
        </p:spPr>
      </p:pic>
      <p:sp>
        <p:nvSpPr>
          <p:cNvPr id="14" name="TextBox 13">
            <a:extLst>
              <a:ext uri="{FF2B5EF4-FFF2-40B4-BE49-F238E27FC236}">
                <a16:creationId xmlns:a16="http://schemas.microsoft.com/office/drawing/2014/main" id="{F8FE1489-4680-4323-99DE-7201A6F25097}"/>
              </a:ext>
            </a:extLst>
          </p:cNvPr>
          <p:cNvSpPr txBox="1"/>
          <p:nvPr/>
        </p:nvSpPr>
        <p:spPr>
          <a:xfrm>
            <a:off x="0" y="0"/>
            <a:ext cx="12192000" cy="461665"/>
          </a:xfrm>
          <a:prstGeom prst="rect">
            <a:avLst/>
          </a:prstGeom>
          <a:solidFill>
            <a:srgbClr val="0070C0"/>
          </a:solidFill>
        </p:spPr>
        <p:txBody>
          <a:bodyPr wrap="square" rtlCol="0">
            <a:spAutoFit/>
          </a:bodyPr>
          <a:lstStyle/>
          <a:p>
            <a:r>
              <a:rPr lang="de-DE" sz="2400" dirty="0">
                <a:solidFill>
                  <a:prstClr val="white"/>
                </a:solidFill>
              </a:rPr>
              <a:t>Vibration </a:t>
            </a:r>
            <a:r>
              <a:rPr lang="de-DE" sz="2400" dirty="0" err="1">
                <a:solidFill>
                  <a:prstClr val="white"/>
                </a:solidFill>
              </a:rPr>
              <a:t>isolation</a:t>
            </a:r>
            <a:endParaRPr lang="en-US" sz="2400" dirty="0">
              <a:solidFill>
                <a:schemeClr val="bg1"/>
              </a:solidFill>
            </a:endParaRPr>
          </a:p>
        </p:txBody>
      </p:sp>
      <p:pic>
        <p:nvPicPr>
          <p:cNvPr id="4" name="Picture 3">
            <a:extLst>
              <a:ext uri="{FF2B5EF4-FFF2-40B4-BE49-F238E27FC236}">
                <a16:creationId xmlns:a16="http://schemas.microsoft.com/office/drawing/2014/main" id="{5399A3D8-989A-4DDC-B4D5-F5315083B8AF}"/>
              </a:ext>
            </a:extLst>
          </p:cNvPr>
          <p:cNvPicPr>
            <a:picLocks noChangeAspect="1"/>
          </p:cNvPicPr>
          <p:nvPr/>
        </p:nvPicPr>
        <p:blipFill rotWithShape="1">
          <a:blip r:embed="rId3"/>
          <a:srcRect t="7561" b="57420"/>
          <a:stretch/>
        </p:blipFill>
        <p:spPr>
          <a:xfrm>
            <a:off x="6096000" y="542770"/>
            <a:ext cx="5057775" cy="893922"/>
          </a:xfrm>
          <a:prstGeom prst="rect">
            <a:avLst/>
          </a:prstGeom>
        </p:spPr>
      </p:pic>
      <p:pic>
        <p:nvPicPr>
          <p:cNvPr id="6" name="Picture 5">
            <a:extLst>
              <a:ext uri="{FF2B5EF4-FFF2-40B4-BE49-F238E27FC236}">
                <a16:creationId xmlns:a16="http://schemas.microsoft.com/office/drawing/2014/main" id="{DA4B01BC-2DEC-4BE3-9B88-AB5ECB75A37B}"/>
              </a:ext>
            </a:extLst>
          </p:cNvPr>
          <p:cNvPicPr>
            <a:picLocks noChangeAspect="1"/>
          </p:cNvPicPr>
          <p:nvPr/>
        </p:nvPicPr>
        <p:blipFill rotWithShape="1">
          <a:blip r:embed="rId4"/>
          <a:srcRect l="10874" t="41598" r="58838" b="15071"/>
          <a:stretch/>
        </p:blipFill>
        <p:spPr>
          <a:xfrm>
            <a:off x="718928" y="989731"/>
            <a:ext cx="4202214" cy="5529231"/>
          </a:xfrm>
          <a:prstGeom prst="rect">
            <a:avLst/>
          </a:prstGeom>
        </p:spPr>
      </p:pic>
      <p:pic>
        <p:nvPicPr>
          <p:cNvPr id="5" name="Picture 4">
            <a:extLst>
              <a:ext uri="{FF2B5EF4-FFF2-40B4-BE49-F238E27FC236}">
                <a16:creationId xmlns:a16="http://schemas.microsoft.com/office/drawing/2014/main" id="{2B16B586-3FF9-49DA-87A1-82E241E2C93B}"/>
              </a:ext>
            </a:extLst>
          </p:cNvPr>
          <p:cNvPicPr>
            <a:picLocks noChangeAspect="1"/>
          </p:cNvPicPr>
          <p:nvPr/>
        </p:nvPicPr>
        <p:blipFill>
          <a:blip r:embed="rId5"/>
          <a:stretch>
            <a:fillRect/>
          </a:stretch>
        </p:blipFill>
        <p:spPr>
          <a:xfrm>
            <a:off x="8271510" y="3688238"/>
            <a:ext cx="3195320" cy="3140854"/>
          </a:xfrm>
          <a:prstGeom prst="rect">
            <a:avLst/>
          </a:prstGeom>
        </p:spPr>
      </p:pic>
      <p:sp>
        <p:nvSpPr>
          <p:cNvPr id="7" name="Rectangle 6">
            <a:extLst>
              <a:ext uri="{FF2B5EF4-FFF2-40B4-BE49-F238E27FC236}">
                <a16:creationId xmlns:a16="http://schemas.microsoft.com/office/drawing/2014/main" id="{24887280-A6EC-4F7A-8FC1-5992E7139CD3}"/>
              </a:ext>
            </a:extLst>
          </p:cNvPr>
          <p:cNvSpPr/>
          <p:nvPr/>
        </p:nvSpPr>
        <p:spPr>
          <a:xfrm>
            <a:off x="6633527" y="5022008"/>
            <a:ext cx="1991360" cy="307777"/>
          </a:xfrm>
          <a:prstGeom prst="rect">
            <a:avLst/>
          </a:prstGeom>
        </p:spPr>
        <p:txBody>
          <a:bodyPr wrap="square">
            <a:spAutoFit/>
          </a:bodyPr>
          <a:lstStyle/>
          <a:p>
            <a:r>
              <a:rPr lang="en-US" sz="1400" i="1" dirty="0">
                <a:solidFill>
                  <a:srgbClr val="C00000"/>
                </a:solidFill>
              </a:rPr>
              <a:t>arXiv:2305.01419</a:t>
            </a:r>
          </a:p>
        </p:txBody>
      </p:sp>
      <p:sp>
        <p:nvSpPr>
          <p:cNvPr id="8" name="Rectangle 7">
            <a:extLst>
              <a:ext uri="{FF2B5EF4-FFF2-40B4-BE49-F238E27FC236}">
                <a16:creationId xmlns:a16="http://schemas.microsoft.com/office/drawing/2014/main" id="{9B7C4EC2-18FA-46B7-9EF9-6C0FEC0FA880}"/>
              </a:ext>
            </a:extLst>
          </p:cNvPr>
          <p:cNvSpPr/>
          <p:nvPr/>
        </p:nvSpPr>
        <p:spPr>
          <a:xfrm>
            <a:off x="5708589" y="412859"/>
            <a:ext cx="3677920" cy="523220"/>
          </a:xfrm>
          <a:prstGeom prst="rect">
            <a:avLst/>
          </a:prstGeom>
        </p:spPr>
        <p:txBody>
          <a:bodyPr wrap="square">
            <a:spAutoFit/>
          </a:bodyPr>
          <a:lstStyle/>
          <a:p>
            <a:r>
              <a:rPr lang="en-US" sz="1400" dirty="0">
                <a:solidFill>
                  <a:srgbClr val="C00000"/>
                </a:solidFill>
              </a:rPr>
              <a:t>PHYSICAL REVIEW ACCELERATORS AND BEAMS 22, 052002 (2019)</a:t>
            </a:r>
          </a:p>
        </p:txBody>
      </p:sp>
    </p:spTree>
    <p:extLst>
      <p:ext uri="{BB962C8B-B14F-4D97-AF65-F5344CB8AC3E}">
        <p14:creationId xmlns:p14="http://schemas.microsoft.com/office/powerpoint/2010/main" val="774323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AFFCD6-2917-4B91-8CA3-73040F5128CA}"/>
              </a:ext>
            </a:extLst>
          </p:cNvPr>
          <p:cNvSpPr txBox="1"/>
          <p:nvPr/>
        </p:nvSpPr>
        <p:spPr>
          <a:xfrm>
            <a:off x="0" y="0"/>
            <a:ext cx="1219200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Operation </a:t>
            </a:r>
            <a:r>
              <a:rPr kumimoji="0" lang="de-DE" sz="2400" b="0" i="0" u="none" strike="noStrike" kern="1200" cap="none" spc="0" normalizeH="0" baseline="0" noProof="0" dirty="0" err="1">
                <a:ln>
                  <a:noFill/>
                </a:ln>
                <a:solidFill>
                  <a:prstClr val="white"/>
                </a:solidFill>
                <a:effectLst/>
                <a:uLnTx/>
                <a:uFillTx/>
                <a:latin typeface="Calibri" panose="020F0502020204030204"/>
                <a:ea typeface="+mn-ea"/>
                <a:cs typeface="+mn-cs"/>
              </a:rPr>
              <a:t>modes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C396AFD-5999-426A-B4CB-522DA67CC1D6}"/>
              </a:ext>
            </a:extLst>
          </p:cNvPr>
          <p:cNvSpPr txBox="1"/>
          <p:nvPr/>
        </p:nvSpPr>
        <p:spPr>
          <a:xfrm>
            <a:off x="538597" y="599440"/>
            <a:ext cx="11114806"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"Warm-up and cool-down of experiments between 300 K and 1.8 K with certain temperature gradients.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Controlled production of both single-phase (at 1 bar) and two-phase (at 16 mbar) superfluid helium at 1.8 K using JT valves and heat exchangers.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thermal shield is cooled down using helium supplied at 40 K and under 14 bar.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Pressure regulation inside the cryostat is achieved through the opening and closing of control valves.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the event of a vacuum breakdown, helium is collected via a safety device.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cold mass can be in direct contact with both single-phase and two-phase superfluid helium.</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025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9E933A-2BBF-43B8-B2FE-B0E210CE6154}"/>
              </a:ext>
            </a:extLst>
          </p:cNvPr>
          <p:cNvSpPr txBox="1"/>
          <p:nvPr/>
        </p:nvSpPr>
        <p:spPr>
          <a:xfrm>
            <a:off x="602593" y="2706469"/>
            <a:ext cx="11127918" cy="646331"/>
          </a:xfrm>
          <a:prstGeom prst="rect">
            <a:avLst/>
          </a:prstGeom>
          <a:noFill/>
        </p:spPr>
        <p:txBody>
          <a:bodyPr wrap="none" rtlCol="0">
            <a:spAutoFit/>
          </a:bodyPr>
          <a:lstStyle/>
          <a:p>
            <a:r>
              <a:rPr lang="de-DE" sz="3600" dirty="0">
                <a:solidFill>
                  <a:srgbClr val="0070C0"/>
                </a:solidFill>
              </a:rPr>
              <a:t>Heat </a:t>
            </a:r>
            <a:r>
              <a:rPr lang="de-DE" sz="3600" dirty="0" err="1">
                <a:solidFill>
                  <a:srgbClr val="0070C0"/>
                </a:solidFill>
              </a:rPr>
              <a:t>load</a:t>
            </a:r>
            <a:r>
              <a:rPr lang="de-DE" sz="3600" dirty="0">
                <a:solidFill>
                  <a:srgbClr val="0070C0"/>
                </a:solidFill>
              </a:rPr>
              <a:t> </a:t>
            </a:r>
            <a:r>
              <a:rPr lang="de-DE" sz="3600" dirty="0" err="1">
                <a:solidFill>
                  <a:srgbClr val="0070C0"/>
                </a:solidFill>
              </a:rPr>
              <a:t>budget</a:t>
            </a:r>
            <a:r>
              <a:rPr lang="de-DE" sz="3600" dirty="0">
                <a:solidFill>
                  <a:srgbClr val="0070C0"/>
                </a:solidFill>
              </a:rPr>
              <a:t> and </a:t>
            </a:r>
            <a:r>
              <a:rPr lang="de-DE" sz="3600" dirty="0" err="1">
                <a:solidFill>
                  <a:srgbClr val="0070C0"/>
                </a:solidFill>
              </a:rPr>
              <a:t>helium</a:t>
            </a:r>
            <a:r>
              <a:rPr lang="de-DE" sz="3600" dirty="0">
                <a:solidFill>
                  <a:srgbClr val="0070C0"/>
                </a:solidFill>
              </a:rPr>
              <a:t> </a:t>
            </a:r>
            <a:r>
              <a:rPr lang="de-DE" sz="3600" dirty="0" err="1">
                <a:solidFill>
                  <a:srgbClr val="0070C0"/>
                </a:solidFill>
              </a:rPr>
              <a:t>mass</a:t>
            </a:r>
            <a:r>
              <a:rPr lang="de-DE" sz="3600" dirty="0">
                <a:solidFill>
                  <a:srgbClr val="0070C0"/>
                </a:solidFill>
              </a:rPr>
              <a:t> </a:t>
            </a:r>
            <a:r>
              <a:rPr lang="de-DE" sz="3600" dirty="0" err="1">
                <a:solidFill>
                  <a:srgbClr val="0070C0"/>
                </a:solidFill>
              </a:rPr>
              <a:t>flow</a:t>
            </a:r>
            <a:r>
              <a:rPr lang="de-DE" sz="3600" dirty="0">
                <a:solidFill>
                  <a:srgbClr val="0070C0"/>
                </a:solidFill>
              </a:rPr>
              <a:t> rate </a:t>
            </a:r>
            <a:r>
              <a:rPr lang="de-DE" sz="3600" dirty="0" err="1">
                <a:solidFill>
                  <a:srgbClr val="0070C0"/>
                </a:solidFill>
              </a:rPr>
              <a:t>for</a:t>
            </a:r>
            <a:r>
              <a:rPr lang="de-DE" sz="3600" dirty="0">
                <a:solidFill>
                  <a:srgbClr val="0070C0"/>
                </a:solidFill>
              </a:rPr>
              <a:t> </a:t>
            </a:r>
            <a:r>
              <a:rPr lang="de-DE" sz="3600" dirty="0" err="1">
                <a:solidFill>
                  <a:srgbClr val="0070C0"/>
                </a:solidFill>
              </a:rPr>
              <a:t>the</a:t>
            </a:r>
            <a:r>
              <a:rPr lang="de-DE" sz="3600" dirty="0">
                <a:solidFill>
                  <a:srgbClr val="0070C0"/>
                </a:solidFill>
              </a:rPr>
              <a:t> GWVC</a:t>
            </a:r>
            <a:endParaRPr lang="en-US" sz="3600" dirty="0">
              <a:solidFill>
                <a:srgbClr val="0070C0"/>
              </a:solidFill>
            </a:endParaRPr>
          </a:p>
        </p:txBody>
      </p:sp>
    </p:spTree>
    <p:extLst>
      <p:ext uri="{BB962C8B-B14F-4D97-AF65-F5344CB8AC3E}">
        <p14:creationId xmlns:p14="http://schemas.microsoft.com/office/powerpoint/2010/main" val="99716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0238D882-B5DA-44E5-9343-157ABF59A900}"/>
              </a:ext>
            </a:extLst>
          </p:cNvPr>
          <p:cNvSpPr/>
          <p:nvPr/>
        </p:nvSpPr>
        <p:spPr>
          <a:xfrm rot="16200000">
            <a:off x="4103385" y="4384218"/>
            <a:ext cx="72000" cy="2369176"/>
          </a:xfrm>
          <a:prstGeom prst="rect">
            <a:avLst/>
          </a:prstGeom>
          <a:gradFill flip="none" rotWithShape="1">
            <a:gsLst>
              <a:gs pos="0">
                <a:srgbClr val="00B0F0"/>
              </a:gs>
              <a:gs pos="100000">
                <a:srgbClr val="C00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E19D867-1DE0-4E8C-8A6E-1A8B7438FEE3}"/>
              </a:ext>
            </a:extLst>
          </p:cNvPr>
          <p:cNvSpPr/>
          <p:nvPr/>
        </p:nvSpPr>
        <p:spPr>
          <a:xfrm rot="5400000">
            <a:off x="8139918" y="3349226"/>
            <a:ext cx="72000" cy="2933692"/>
          </a:xfrm>
          <a:prstGeom prst="rect">
            <a:avLst/>
          </a:prstGeom>
          <a:gradFill flip="none" rotWithShape="1">
            <a:gsLst>
              <a:gs pos="0">
                <a:srgbClr val="00B0F0"/>
              </a:gs>
              <a:gs pos="100000">
                <a:srgbClr val="C00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0D3495C-726F-4AB7-AEC2-325711980EAD}"/>
              </a:ext>
            </a:extLst>
          </p:cNvPr>
          <p:cNvSpPr/>
          <p:nvPr/>
        </p:nvSpPr>
        <p:spPr>
          <a:xfrm rot="5400000">
            <a:off x="8967351" y="2107211"/>
            <a:ext cx="72000" cy="1278825"/>
          </a:xfrm>
          <a:prstGeom prst="rect">
            <a:avLst/>
          </a:prstGeom>
          <a:gradFill flip="none" rotWithShape="1">
            <a:gsLst>
              <a:gs pos="0">
                <a:srgbClr val="00B0F0"/>
              </a:gs>
              <a:gs pos="100000">
                <a:srgbClr val="C00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89219C5-9CF2-4F6F-93D7-408F0011BE4D}"/>
              </a:ext>
            </a:extLst>
          </p:cNvPr>
          <p:cNvSpPr/>
          <p:nvPr/>
        </p:nvSpPr>
        <p:spPr>
          <a:xfrm>
            <a:off x="5659958" y="1291281"/>
            <a:ext cx="72000" cy="2382038"/>
          </a:xfrm>
          <a:prstGeom prst="rect">
            <a:avLst/>
          </a:prstGeom>
          <a:gradFill flip="none" rotWithShape="1">
            <a:gsLst>
              <a:gs pos="0">
                <a:srgbClr val="00B0F0"/>
              </a:gs>
              <a:gs pos="100000">
                <a:srgbClr val="C00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187454C-2690-47EA-B9D8-C0564513ED5E}"/>
              </a:ext>
            </a:extLst>
          </p:cNvPr>
          <p:cNvSpPr/>
          <p:nvPr/>
        </p:nvSpPr>
        <p:spPr>
          <a:xfrm>
            <a:off x="7473557" y="1276644"/>
            <a:ext cx="72000" cy="950885"/>
          </a:xfrm>
          <a:prstGeom prst="rect">
            <a:avLst/>
          </a:prstGeom>
          <a:gradFill flip="none" rotWithShape="1">
            <a:gsLst>
              <a:gs pos="0">
                <a:srgbClr val="00B0F0"/>
              </a:gs>
              <a:gs pos="100000">
                <a:srgbClr val="C00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691AC2F-3D41-4B38-A8E8-7AC6F4CB8618}"/>
              </a:ext>
            </a:extLst>
          </p:cNvPr>
          <p:cNvGrpSpPr/>
          <p:nvPr/>
        </p:nvGrpSpPr>
        <p:grpSpPr>
          <a:xfrm>
            <a:off x="3281720" y="3578680"/>
            <a:ext cx="574851" cy="578497"/>
            <a:chOff x="9174498" y="1969222"/>
            <a:chExt cx="355829" cy="578497"/>
          </a:xfrm>
        </p:grpSpPr>
        <p:cxnSp>
          <p:nvCxnSpPr>
            <p:cNvPr id="14" name="Connector: Curved 13">
              <a:extLst>
                <a:ext uri="{FF2B5EF4-FFF2-40B4-BE49-F238E27FC236}">
                  <a16:creationId xmlns:a16="http://schemas.microsoft.com/office/drawing/2014/main" id="{54A8F152-27DB-4198-9977-D9F1E0C839CC}"/>
                </a:ext>
              </a:extLst>
            </p:cNvPr>
            <p:cNvCxnSpPr>
              <a:cxnSpLocks/>
            </p:cNvCxnSpPr>
            <p:nvPr/>
          </p:nvCxnSpPr>
          <p:spPr>
            <a:xfrm flipV="1">
              <a:off x="9174498" y="1969222"/>
              <a:ext cx="355829" cy="121297"/>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0096F026-F8E5-4635-9708-F479EB6EE5FC}"/>
                </a:ext>
              </a:extLst>
            </p:cNvPr>
            <p:cNvCxnSpPr>
              <a:cxnSpLocks/>
            </p:cNvCxnSpPr>
            <p:nvPr/>
          </p:nvCxnSpPr>
          <p:spPr>
            <a:xfrm flipV="1">
              <a:off x="9174498" y="2121622"/>
              <a:ext cx="355829" cy="121297"/>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A28CD3F0-BC76-49F0-9B39-A9BB044CE4E9}"/>
                </a:ext>
              </a:extLst>
            </p:cNvPr>
            <p:cNvCxnSpPr>
              <a:cxnSpLocks/>
            </p:cNvCxnSpPr>
            <p:nvPr/>
          </p:nvCxnSpPr>
          <p:spPr>
            <a:xfrm flipV="1">
              <a:off x="9174498" y="2274022"/>
              <a:ext cx="355829" cy="121297"/>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92E98C97-B05A-4F7E-9969-4806310E8FE3}"/>
                </a:ext>
              </a:extLst>
            </p:cNvPr>
            <p:cNvCxnSpPr>
              <a:cxnSpLocks/>
            </p:cNvCxnSpPr>
            <p:nvPr/>
          </p:nvCxnSpPr>
          <p:spPr>
            <a:xfrm flipV="1">
              <a:off x="9174498" y="2426422"/>
              <a:ext cx="355829" cy="121297"/>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FC64DC0C-D57D-4E7C-8F63-6A052E673AA6}"/>
              </a:ext>
            </a:extLst>
          </p:cNvPr>
          <p:cNvSpPr txBox="1"/>
          <p:nvPr/>
        </p:nvSpPr>
        <p:spPr>
          <a:xfrm>
            <a:off x="0" y="0"/>
            <a:ext cx="1219200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Heat load budgets for the GWVC</a:t>
            </a:r>
          </a:p>
        </p:txBody>
      </p:sp>
      <p:sp>
        <p:nvSpPr>
          <p:cNvPr id="30" name="Rectangle 29">
            <a:extLst>
              <a:ext uri="{FF2B5EF4-FFF2-40B4-BE49-F238E27FC236}">
                <a16:creationId xmlns:a16="http://schemas.microsoft.com/office/drawing/2014/main" id="{AFC33C75-54A2-45ED-84C1-EC75ABB1C5EE}"/>
              </a:ext>
            </a:extLst>
          </p:cNvPr>
          <p:cNvSpPr/>
          <p:nvPr/>
        </p:nvSpPr>
        <p:spPr>
          <a:xfrm>
            <a:off x="2955636" y="1291281"/>
            <a:ext cx="6687128" cy="536813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33F7814-DDA2-465E-B12F-57BFD322E968}"/>
              </a:ext>
            </a:extLst>
          </p:cNvPr>
          <p:cNvSpPr/>
          <p:nvPr/>
        </p:nvSpPr>
        <p:spPr>
          <a:xfrm>
            <a:off x="4076262" y="1661963"/>
            <a:ext cx="4445876" cy="4751509"/>
          </a:xfrm>
          <a:prstGeom prst="rect">
            <a:avLst/>
          </a:prstGeom>
          <a:noFill/>
          <a:ln w="508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426640C5-9212-4ED9-B889-5CD7D0C4F77C}"/>
              </a:ext>
            </a:extLst>
          </p:cNvPr>
          <p:cNvGrpSpPr/>
          <p:nvPr/>
        </p:nvGrpSpPr>
        <p:grpSpPr>
          <a:xfrm>
            <a:off x="4186067" y="4621618"/>
            <a:ext cx="574851" cy="578497"/>
            <a:chOff x="9174498" y="1969222"/>
            <a:chExt cx="355829" cy="578497"/>
          </a:xfrm>
        </p:grpSpPr>
        <p:cxnSp>
          <p:nvCxnSpPr>
            <p:cNvPr id="33" name="Connector: Curved 32">
              <a:extLst>
                <a:ext uri="{FF2B5EF4-FFF2-40B4-BE49-F238E27FC236}">
                  <a16:creationId xmlns:a16="http://schemas.microsoft.com/office/drawing/2014/main" id="{9093BB95-2892-44EA-977A-7F36C19B2F50}"/>
                </a:ext>
              </a:extLst>
            </p:cNvPr>
            <p:cNvCxnSpPr>
              <a:cxnSpLocks/>
            </p:cNvCxnSpPr>
            <p:nvPr/>
          </p:nvCxnSpPr>
          <p:spPr>
            <a:xfrm flipV="1">
              <a:off x="9174498" y="1969222"/>
              <a:ext cx="355829" cy="121297"/>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4BFABAAD-FC82-4680-9F46-8A8A7C24AEDF}"/>
                </a:ext>
              </a:extLst>
            </p:cNvPr>
            <p:cNvCxnSpPr>
              <a:cxnSpLocks/>
            </p:cNvCxnSpPr>
            <p:nvPr/>
          </p:nvCxnSpPr>
          <p:spPr>
            <a:xfrm flipV="1">
              <a:off x="9174498" y="2121622"/>
              <a:ext cx="355829" cy="121297"/>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41621956-0A24-49DA-ADB7-C72266CADB3B}"/>
                </a:ext>
              </a:extLst>
            </p:cNvPr>
            <p:cNvCxnSpPr>
              <a:cxnSpLocks/>
            </p:cNvCxnSpPr>
            <p:nvPr/>
          </p:nvCxnSpPr>
          <p:spPr>
            <a:xfrm flipV="1">
              <a:off x="9174498" y="2274022"/>
              <a:ext cx="355829" cy="121297"/>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E4D68253-6A1C-492F-931A-A7974B5708CE}"/>
                </a:ext>
              </a:extLst>
            </p:cNvPr>
            <p:cNvCxnSpPr>
              <a:cxnSpLocks/>
            </p:cNvCxnSpPr>
            <p:nvPr/>
          </p:nvCxnSpPr>
          <p:spPr>
            <a:xfrm flipV="1">
              <a:off x="9174498" y="2426422"/>
              <a:ext cx="355829" cy="121297"/>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218A34A3-30D4-4CF1-A418-59F5C4B34CCE}"/>
              </a:ext>
            </a:extLst>
          </p:cNvPr>
          <p:cNvSpPr/>
          <p:nvPr/>
        </p:nvSpPr>
        <p:spPr>
          <a:xfrm>
            <a:off x="4806853" y="3673319"/>
            <a:ext cx="1907531" cy="2422680"/>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47718784-EE84-420B-B204-7878656F6338}"/>
              </a:ext>
            </a:extLst>
          </p:cNvPr>
          <p:cNvSpPr/>
          <p:nvPr/>
        </p:nvSpPr>
        <p:spPr>
          <a:xfrm>
            <a:off x="6758036" y="2227529"/>
            <a:ext cx="1588061" cy="1304298"/>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D1D44602-9474-42AC-AAF1-DAF825C38BA9}"/>
              </a:ext>
            </a:extLst>
          </p:cNvPr>
          <p:cNvSpPr/>
          <p:nvPr/>
        </p:nvSpPr>
        <p:spPr>
          <a:xfrm>
            <a:off x="6856249" y="2422469"/>
            <a:ext cx="1391634" cy="523220"/>
          </a:xfrm>
          <a:prstGeom prst="rect">
            <a:avLst/>
          </a:prstGeom>
        </p:spPr>
        <p:txBody>
          <a:bodyPr wrap="square">
            <a:spAutoFit/>
          </a:bodyPr>
          <a:lstStyle/>
          <a:p>
            <a:pPr algn="ctr"/>
            <a:r>
              <a:rPr lang="de-DE" sz="1400" dirty="0" err="1"/>
              <a:t>LHe</a:t>
            </a:r>
            <a:r>
              <a:rPr lang="de-DE" sz="1400" dirty="0"/>
              <a:t> @ 4.2 K &amp; 1.0 </a:t>
            </a:r>
            <a:r>
              <a:rPr lang="de-DE" sz="1400" dirty="0" err="1"/>
              <a:t>bara</a:t>
            </a:r>
            <a:endParaRPr lang="en-US" sz="1400" dirty="0"/>
          </a:p>
        </p:txBody>
      </p:sp>
      <p:sp>
        <p:nvSpPr>
          <p:cNvPr id="41" name="TextBox 40">
            <a:extLst>
              <a:ext uri="{FF2B5EF4-FFF2-40B4-BE49-F238E27FC236}">
                <a16:creationId xmlns:a16="http://schemas.microsoft.com/office/drawing/2014/main" id="{F5263352-7F6E-4D29-9B3F-4F560CCFE649}"/>
              </a:ext>
            </a:extLst>
          </p:cNvPr>
          <p:cNvSpPr txBox="1"/>
          <p:nvPr/>
        </p:nvSpPr>
        <p:spPr>
          <a:xfrm>
            <a:off x="4804240" y="3788751"/>
            <a:ext cx="1882247" cy="307777"/>
          </a:xfrm>
          <a:prstGeom prst="rect">
            <a:avLst/>
          </a:prstGeom>
          <a:noFill/>
        </p:spPr>
        <p:txBody>
          <a:bodyPr wrap="none" rtlCol="0">
            <a:spAutoFit/>
          </a:bodyPr>
          <a:lstStyle/>
          <a:p>
            <a:r>
              <a:rPr lang="de-DE" sz="1400" dirty="0"/>
              <a:t>SF He @1.8 K and 1 bar</a:t>
            </a:r>
            <a:endParaRPr lang="en-US" sz="1400" dirty="0"/>
          </a:p>
        </p:txBody>
      </p:sp>
      <p:sp>
        <p:nvSpPr>
          <p:cNvPr id="4" name="TextBox 3">
            <a:extLst>
              <a:ext uri="{FF2B5EF4-FFF2-40B4-BE49-F238E27FC236}">
                <a16:creationId xmlns:a16="http://schemas.microsoft.com/office/drawing/2014/main" id="{1194C822-9CBE-426E-B199-AACC20F9D1C1}"/>
              </a:ext>
            </a:extLst>
          </p:cNvPr>
          <p:cNvSpPr txBox="1"/>
          <p:nvPr/>
        </p:nvSpPr>
        <p:spPr>
          <a:xfrm>
            <a:off x="3100816" y="3008607"/>
            <a:ext cx="995834" cy="523220"/>
          </a:xfrm>
          <a:prstGeom prst="rect">
            <a:avLst/>
          </a:prstGeom>
          <a:noFill/>
        </p:spPr>
        <p:txBody>
          <a:bodyPr wrap="square" rtlCol="0">
            <a:spAutoFit/>
          </a:bodyPr>
          <a:lstStyle/>
          <a:p>
            <a:r>
              <a:rPr lang="de-DE" sz="1400" dirty="0"/>
              <a:t>thermal </a:t>
            </a:r>
            <a:r>
              <a:rPr lang="de-DE" sz="1400" dirty="0" err="1"/>
              <a:t>radiation</a:t>
            </a:r>
            <a:endParaRPr lang="en-US" sz="1400" dirty="0"/>
          </a:p>
        </p:txBody>
      </p:sp>
      <p:grpSp>
        <p:nvGrpSpPr>
          <p:cNvPr id="24" name="Group 23">
            <a:extLst>
              <a:ext uri="{FF2B5EF4-FFF2-40B4-BE49-F238E27FC236}">
                <a16:creationId xmlns:a16="http://schemas.microsoft.com/office/drawing/2014/main" id="{81217B20-A9FF-4E26-A208-B2B305AA5870}"/>
              </a:ext>
            </a:extLst>
          </p:cNvPr>
          <p:cNvGrpSpPr/>
          <p:nvPr/>
        </p:nvGrpSpPr>
        <p:grpSpPr>
          <a:xfrm>
            <a:off x="6134221" y="2589325"/>
            <a:ext cx="574851" cy="578497"/>
            <a:chOff x="9174498" y="1969222"/>
            <a:chExt cx="355829" cy="578497"/>
          </a:xfrm>
        </p:grpSpPr>
        <p:cxnSp>
          <p:nvCxnSpPr>
            <p:cNvPr id="25" name="Connector: Curved 24">
              <a:extLst>
                <a:ext uri="{FF2B5EF4-FFF2-40B4-BE49-F238E27FC236}">
                  <a16:creationId xmlns:a16="http://schemas.microsoft.com/office/drawing/2014/main" id="{F8813537-5239-4495-9DB5-839655C4C4CD}"/>
                </a:ext>
              </a:extLst>
            </p:cNvPr>
            <p:cNvCxnSpPr>
              <a:cxnSpLocks/>
            </p:cNvCxnSpPr>
            <p:nvPr/>
          </p:nvCxnSpPr>
          <p:spPr>
            <a:xfrm flipV="1">
              <a:off x="9174498" y="1969222"/>
              <a:ext cx="355829" cy="121297"/>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D77311C1-B164-4D9B-B83E-740C699C7808}"/>
                </a:ext>
              </a:extLst>
            </p:cNvPr>
            <p:cNvCxnSpPr>
              <a:cxnSpLocks/>
            </p:cNvCxnSpPr>
            <p:nvPr/>
          </p:nvCxnSpPr>
          <p:spPr>
            <a:xfrm flipV="1">
              <a:off x="9174498" y="2121622"/>
              <a:ext cx="355829" cy="121297"/>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C161949E-248B-446B-9934-7847AC72D4FA}"/>
                </a:ext>
              </a:extLst>
            </p:cNvPr>
            <p:cNvCxnSpPr>
              <a:cxnSpLocks/>
            </p:cNvCxnSpPr>
            <p:nvPr/>
          </p:nvCxnSpPr>
          <p:spPr>
            <a:xfrm flipV="1">
              <a:off x="9174498" y="2274022"/>
              <a:ext cx="355829" cy="121297"/>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DF9E020A-230A-452E-922A-CEF7F14F6DDD}"/>
                </a:ext>
              </a:extLst>
            </p:cNvPr>
            <p:cNvCxnSpPr>
              <a:cxnSpLocks/>
            </p:cNvCxnSpPr>
            <p:nvPr/>
          </p:nvCxnSpPr>
          <p:spPr>
            <a:xfrm flipV="1">
              <a:off x="9174498" y="2426422"/>
              <a:ext cx="355829" cy="121297"/>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12FC47AF-B1DF-4E22-937D-35DCFEAC57F7}"/>
              </a:ext>
            </a:extLst>
          </p:cNvPr>
          <p:cNvSpPr txBox="1"/>
          <p:nvPr/>
        </p:nvSpPr>
        <p:spPr>
          <a:xfrm>
            <a:off x="2954796" y="990116"/>
            <a:ext cx="2170935" cy="307777"/>
          </a:xfrm>
          <a:prstGeom prst="rect">
            <a:avLst/>
          </a:prstGeom>
          <a:noFill/>
        </p:spPr>
        <p:txBody>
          <a:bodyPr wrap="square" rtlCol="0">
            <a:spAutoFit/>
          </a:bodyPr>
          <a:lstStyle/>
          <a:p>
            <a:r>
              <a:rPr lang="de-DE" sz="1400" dirty="0" err="1"/>
              <a:t>vacuum</a:t>
            </a:r>
            <a:r>
              <a:rPr lang="de-DE" sz="1400" dirty="0"/>
              <a:t> vessel@300 K</a:t>
            </a:r>
            <a:endParaRPr lang="en-US" sz="1400" dirty="0"/>
          </a:p>
        </p:txBody>
      </p:sp>
      <p:sp>
        <p:nvSpPr>
          <p:cNvPr id="39" name="TextBox 38">
            <a:extLst>
              <a:ext uri="{FF2B5EF4-FFF2-40B4-BE49-F238E27FC236}">
                <a16:creationId xmlns:a16="http://schemas.microsoft.com/office/drawing/2014/main" id="{89E6B88D-AAD9-418D-99A7-680315E41055}"/>
              </a:ext>
            </a:extLst>
          </p:cNvPr>
          <p:cNvSpPr txBox="1"/>
          <p:nvPr/>
        </p:nvSpPr>
        <p:spPr>
          <a:xfrm>
            <a:off x="3981471" y="1338634"/>
            <a:ext cx="1745795" cy="307777"/>
          </a:xfrm>
          <a:prstGeom prst="rect">
            <a:avLst/>
          </a:prstGeom>
          <a:noFill/>
        </p:spPr>
        <p:txBody>
          <a:bodyPr wrap="square" rtlCol="0">
            <a:spAutoFit/>
          </a:bodyPr>
          <a:lstStyle/>
          <a:p>
            <a:r>
              <a:rPr lang="de-DE" sz="1400" dirty="0"/>
              <a:t>thermal shield@40 K</a:t>
            </a:r>
            <a:endParaRPr lang="en-US" sz="1400" dirty="0"/>
          </a:p>
        </p:txBody>
      </p:sp>
      <p:sp>
        <p:nvSpPr>
          <p:cNvPr id="44" name="Rectangle 43">
            <a:extLst>
              <a:ext uri="{FF2B5EF4-FFF2-40B4-BE49-F238E27FC236}">
                <a16:creationId xmlns:a16="http://schemas.microsoft.com/office/drawing/2014/main" id="{336D6EB7-1FD5-4176-B654-214BEDEBBAFF}"/>
              </a:ext>
            </a:extLst>
          </p:cNvPr>
          <p:cNvSpPr/>
          <p:nvPr/>
        </p:nvSpPr>
        <p:spPr>
          <a:xfrm>
            <a:off x="5209290" y="5692430"/>
            <a:ext cx="1256240" cy="307777"/>
          </a:xfrm>
          <a:prstGeom prst="rect">
            <a:avLst/>
          </a:prstGeom>
          <a:solidFill>
            <a:schemeClr val="bg1"/>
          </a:solidFill>
          <a:ln w="19050">
            <a:noFill/>
          </a:ln>
        </p:spPr>
        <p:txBody>
          <a:bodyPr wrap="square">
            <a:spAutoFit/>
          </a:bodyPr>
          <a:lstStyle/>
          <a:p>
            <a:pPr algn="ctr"/>
            <a:r>
              <a:rPr lang="de-DE" sz="1400" dirty="0"/>
              <a:t>MAGO </a:t>
            </a:r>
            <a:r>
              <a:rPr lang="de-DE" sz="1400" dirty="0" err="1"/>
              <a:t>cavity</a:t>
            </a:r>
            <a:endParaRPr lang="en-US" sz="1400" dirty="0"/>
          </a:p>
        </p:txBody>
      </p:sp>
      <p:sp>
        <p:nvSpPr>
          <p:cNvPr id="45" name="Oval 44">
            <a:extLst>
              <a:ext uri="{FF2B5EF4-FFF2-40B4-BE49-F238E27FC236}">
                <a16:creationId xmlns:a16="http://schemas.microsoft.com/office/drawing/2014/main" id="{401D81EA-94E4-4801-9062-60A365E9D737}"/>
              </a:ext>
            </a:extLst>
          </p:cNvPr>
          <p:cNvSpPr/>
          <p:nvPr/>
        </p:nvSpPr>
        <p:spPr>
          <a:xfrm>
            <a:off x="5338492" y="5382053"/>
            <a:ext cx="402264" cy="3693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6" name="Oval 45">
            <a:extLst>
              <a:ext uri="{FF2B5EF4-FFF2-40B4-BE49-F238E27FC236}">
                <a16:creationId xmlns:a16="http://schemas.microsoft.com/office/drawing/2014/main" id="{E4FF4C4A-83F4-463D-84DB-436101A7A8C6}"/>
              </a:ext>
            </a:extLst>
          </p:cNvPr>
          <p:cNvSpPr/>
          <p:nvPr/>
        </p:nvSpPr>
        <p:spPr>
          <a:xfrm>
            <a:off x="5727266" y="5382053"/>
            <a:ext cx="402264" cy="3693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7" name="Rectangle 46">
            <a:extLst>
              <a:ext uri="{FF2B5EF4-FFF2-40B4-BE49-F238E27FC236}">
                <a16:creationId xmlns:a16="http://schemas.microsoft.com/office/drawing/2014/main" id="{5C1E2E64-59C8-4E12-B266-CDE1AFB7FD89}"/>
              </a:ext>
            </a:extLst>
          </p:cNvPr>
          <p:cNvSpPr/>
          <p:nvPr/>
        </p:nvSpPr>
        <p:spPr>
          <a:xfrm>
            <a:off x="5526133" y="5512669"/>
            <a:ext cx="402265" cy="11894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9" name="TextBox 48">
            <a:extLst>
              <a:ext uri="{FF2B5EF4-FFF2-40B4-BE49-F238E27FC236}">
                <a16:creationId xmlns:a16="http://schemas.microsoft.com/office/drawing/2014/main" id="{557C5939-5D88-4665-909A-D500DB4E3344}"/>
              </a:ext>
            </a:extLst>
          </p:cNvPr>
          <p:cNvSpPr txBox="1"/>
          <p:nvPr/>
        </p:nvSpPr>
        <p:spPr>
          <a:xfrm>
            <a:off x="6151436" y="777036"/>
            <a:ext cx="1006746" cy="523220"/>
          </a:xfrm>
          <a:prstGeom prst="rect">
            <a:avLst/>
          </a:prstGeom>
          <a:noFill/>
        </p:spPr>
        <p:txBody>
          <a:bodyPr wrap="square" rtlCol="0">
            <a:spAutoFit/>
          </a:bodyPr>
          <a:lstStyle/>
          <a:p>
            <a:r>
              <a:rPr lang="de-DE" sz="1400" dirty="0"/>
              <a:t>support </a:t>
            </a:r>
            <a:r>
              <a:rPr lang="de-DE" sz="1400" dirty="0" err="1"/>
              <a:t>structures</a:t>
            </a:r>
            <a:endParaRPr lang="en-US" sz="1400" dirty="0"/>
          </a:p>
        </p:txBody>
      </p:sp>
      <p:cxnSp>
        <p:nvCxnSpPr>
          <p:cNvPr id="8" name="Straight Connector 7">
            <a:extLst>
              <a:ext uri="{FF2B5EF4-FFF2-40B4-BE49-F238E27FC236}">
                <a16:creationId xmlns:a16="http://schemas.microsoft.com/office/drawing/2014/main" id="{48EE3EBE-0C80-4B7C-842F-F378188A2201}"/>
              </a:ext>
            </a:extLst>
          </p:cNvPr>
          <p:cNvCxnSpPr>
            <a:cxnSpLocks/>
            <a:endCxn id="49" idx="1"/>
          </p:cNvCxnSpPr>
          <p:nvPr/>
        </p:nvCxnSpPr>
        <p:spPr>
          <a:xfrm flipV="1">
            <a:off x="5738467" y="1038646"/>
            <a:ext cx="412969" cy="2471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99FC185-8B5D-4B0D-8A30-1104FE3410F3}"/>
              </a:ext>
            </a:extLst>
          </p:cNvPr>
          <p:cNvCxnSpPr>
            <a:cxnSpLocks/>
            <a:stCxn id="49" idx="3"/>
          </p:cNvCxnSpPr>
          <p:nvPr/>
        </p:nvCxnSpPr>
        <p:spPr>
          <a:xfrm>
            <a:off x="7158182" y="1038646"/>
            <a:ext cx="387375" cy="259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F84A424-4BB4-4A39-93E4-ACF86ADA05F8}"/>
              </a:ext>
            </a:extLst>
          </p:cNvPr>
          <p:cNvSpPr txBox="1"/>
          <p:nvPr/>
        </p:nvSpPr>
        <p:spPr>
          <a:xfrm>
            <a:off x="9685024" y="3531827"/>
            <a:ext cx="2063300" cy="523220"/>
          </a:xfrm>
          <a:prstGeom prst="rect">
            <a:avLst/>
          </a:prstGeom>
          <a:noFill/>
        </p:spPr>
        <p:txBody>
          <a:bodyPr wrap="square" rtlCol="0">
            <a:spAutoFit/>
          </a:bodyPr>
          <a:lstStyle/>
          <a:p>
            <a:r>
              <a:rPr lang="de-DE" sz="1400" dirty="0" err="1"/>
              <a:t>penetration</a:t>
            </a:r>
            <a:r>
              <a:rPr lang="de-DE" sz="1400" dirty="0"/>
              <a:t>, </a:t>
            </a:r>
            <a:r>
              <a:rPr lang="de-DE" sz="1400" dirty="0" err="1"/>
              <a:t>convection</a:t>
            </a:r>
            <a:r>
              <a:rPr lang="de-DE" sz="1400" dirty="0"/>
              <a:t>, </a:t>
            </a:r>
            <a:r>
              <a:rPr lang="de-DE" sz="1400" dirty="0" err="1"/>
              <a:t>electric</a:t>
            </a:r>
            <a:r>
              <a:rPr lang="de-DE" sz="1400" dirty="0"/>
              <a:t> </a:t>
            </a:r>
            <a:r>
              <a:rPr lang="de-DE" sz="1400" dirty="0" err="1"/>
              <a:t>connections</a:t>
            </a:r>
            <a:r>
              <a:rPr lang="de-DE" sz="1400" dirty="0"/>
              <a:t>, etc. </a:t>
            </a:r>
            <a:endParaRPr lang="en-US" sz="1400" dirty="0"/>
          </a:p>
        </p:txBody>
      </p:sp>
      <p:cxnSp>
        <p:nvCxnSpPr>
          <p:cNvPr id="54" name="Straight Connector 53">
            <a:extLst>
              <a:ext uri="{FF2B5EF4-FFF2-40B4-BE49-F238E27FC236}">
                <a16:creationId xmlns:a16="http://schemas.microsoft.com/office/drawing/2014/main" id="{CD92B02B-56FD-4D9A-8FA3-C180CC896990}"/>
              </a:ext>
            </a:extLst>
          </p:cNvPr>
          <p:cNvCxnSpPr>
            <a:cxnSpLocks/>
            <a:stCxn id="51" idx="0"/>
          </p:cNvCxnSpPr>
          <p:nvPr/>
        </p:nvCxnSpPr>
        <p:spPr>
          <a:xfrm>
            <a:off x="9642764" y="2746624"/>
            <a:ext cx="781654" cy="7074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D71B102-C3BA-48D8-AB40-D95B3CDD04C1}"/>
              </a:ext>
            </a:extLst>
          </p:cNvPr>
          <p:cNvCxnSpPr>
            <a:cxnSpLocks/>
          </p:cNvCxnSpPr>
          <p:nvPr/>
        </p:nvCxnSpPr>
        <p:spPr>
          <a:xfrm flipV="1">
            <a:off x="9679032" y="4118361"/>
            <a:ext cx="718784" cy="7163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F63D4D3-2AC3-42AE-BCA4-FD37D9440BE2}"/>
              </a:ext>
            </a:extLst>
          </p:cNvPr>
          <p:cNvCxnSpPr>
            <a:cxnSpLocks/>
          </p:cNvCxnSpPr>
          <p:nvPr/>
        </p:nvCxnSpPr>
        <p:spPr>
          <a:xfrm>
            <a:off x="2173143" y="5283200"/>
            <a:ext cx="836481" cy="3216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CAEEC48-7DD6-4425-823A-882756ED9409}"/>
              </a:ext>
            </a:extLst>
          </p:cNvPr>
          <p:cNvSpPr txBox="1"/>
          <p:nvPr/>
        </p:nvSpPr>
        <p:spPr>
          <a:xfrm>
            <a:off x="782491" y="4931078"/>
            <a:ext cx="2063300" cy="307777"/>
          </a:xfrm>
          <a:prstGeom prst="rect">
            <a:avLst/>
          </a:prstGeom>
          <a:noFill/>
        </p:spPr>
        <p:txBody>
          <a:bodyPr wrap="square" rtlCol="0">
            <a:spAutoFit/>
          </a:bodyPr>
          <a:lstStyle/>
          <a:p>
            <a:r>
              <a:rPr lang="de-DE" sz="1400" dirty="0"/>
              <a:t>RF power </a:t>
            </a:r>
            <a:r>
              <a:rPr lang="de-DE" sz="1400" dirty="0" err="1"/>
              <a:t>dissipation</a:t>
            </a:r>
            <a:endParaRPr lang="en-US" sz="1400" dirty="0"/>
          </a:p>
        </p:txBody>
      </p:sp>
    </p:spTree>
    <p:extLst>
      <p:ext uri="{BB962C8B-B14F-4D97-AF65-F5344CB8AC3E}">
        <p14:creationId xmlns:p14="http://schemas.microsoft.com/office/powerpoint/2010/main" val="213258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5D4B31-8545-4FD4-97D3-964638C56683}"/>
              </a:ext>
            </a:extLst>
          </p:cNvPr>
          <p:cNvSpPr txBox="1"/>
          <p:nvPr/>
        </p:nvSpPr>
        <p:spPr>
          <a:xfrm>
            <a:off x="0" y="0"/>
            <a:ext cx="12192000" cy="461665"/>
          </a:xfrm>
          <a:prstGeom prst="rect">
            <a:avLst/>
          </a:prstGeom>
          <a:solidFill>
            <a:srgbClr val="0070C0"/>
          </a:solidFill>
        </p:spPr>
        <p:txBody>
          <a:bodyPr wrap="square" rtlCol="0">
            <a:spAutoFit/>
          </a:bodyPr>
          <a:lstStyle/>
          <a:p>
            <a:r>
              <a:rPr lang="de-DE" sz="2400" dirty="0">
                <a:solidFill>
                  <a:prstClr val="white"/>
                </a:solidFill>
              </a:rPr>
              <a:t>Static RF </a:t>
            </a:r>
            <a:r>
              <a:rPr lang="de-DE" sz="2400" dirty="0" err="1">
                <a:solidFill>
                  <a:prstClr val="white"/>
                </a:solidFill>
              </a:rPr>
              <a:t>heat</a:t>
            </a:r>
            <a:r>
              <a:rPr lang="de-DE" sz="2400" dirty="0">
                <a:solidFill>
                  <a:prstClr val="white"/>
                </a:solidFill>
              </a:rPr>
              <a:t> </a:t>
            </a:r>
            <a:r>
              <a:rPr lang="de-DE" sz="2400" dirty="0" err="1">
                <a:solidFill>
                  <a:prstClr val="white"/>
                </a:solidFill>
              </a:rPr>
              <a:t>load</a:t>
            </a:r>
            <a:r>
              <a:rPr lang="de-DE" sz="2400" dirty="0">
                <a:solidFill>
                  <a:prstClr val="white"/>
                </a:solidFill>
              </a:rPr>
              <a:t> </a:t>
            </a:r>
            <a:r>
              <a:rPr lang="de-DE" sz="2400" dirty="0" err="1">
                <a:solidFill>
                  <a:prstClr val="white"/>
                </a:solidFill>
              </a:rPr>
              <a:t>to</a:t>
            </a:r>
            <a:r>
              <a:rPr lang="de-DE" sz="2400" dirty="0">
                <a:solidFill>
                  <a:prstClr val="white"/>
                </a:solidFill>
              </a:rPr>
              <a:t> SRF </a:t>
            </a:r>
            <a:r>
              <a:rPr lang="de-DE" sz="2400" dirty="0" err="1">
                <a:solidFill>
                  <a:prstClr val="white"/>
                </a:solidFill>
              </a:rPr>
              <a:t>cavities</a:t>
            </a:r>
            <a:r>
              <a:rPr lang="de-DE" sz="2400" dirty="0">
                <a:solidFill>
                  <a:prstClr val="white"/>
                </a:solidFill>
              </a:rPr>
              <a:t> in </a:t>
            </a:r>
            <a:r>
              <a:rPr lang="de-DE" sz="2400" dirty="0" err="1">
                <a:solidFill>
                  <a:prstClr val="white"/>
                </a:solidFill>
              </a:rPr>
              <a:t>the</a:t>
            </a:r>
            <a:r>
              <a:rPr lang="de-DE" sz="2400" dirty="0">
                <a:solidFill>
                  <a:prstClr val="white"/>
                </a:solidFill>
              </a:rPr>
              <a:t> GWVC </a:t>
            </a:r>
            <a:endParaRPr lang="en-US" sz="2400" dirty="0">
              <a:solidFill>
                <a:schemeClr val="bg1"/>
              </a:solidFill>
            </a:endParaRPr>
          </a:p>
        </p:txBody>
      </p:sp>
      <p:sp>
        <p:nvSpPr>
          <p:cNvPr id="3" name="TextBox 2">
            <a:extLst>
              <a:ext uri="{FF2B5EF4-FFF2-40B4-BE49-F238E27FC236}">
                <a16:creationId xmlns:a16="http://schemas.microsoft.com/office/drawing/2014/main" id="{63304D8B-56D8-4043-AD39-5579AC3A0F95}"/>
              </a:ext>
            </a:extLst>
          </p:cNvPr>
          <p:cNvSpPr txBox="1"/>
          <p:nvPr/>
        </p:nvSpPr>
        <p:spPr>
          <a:xfrm>
            <a:off x="0" y="2089934"/>
            <a:ext cx="12192000" cy="523220"/>
          </a:xfrm>
          <a:prstGeom prst="rect">
            <a:avLst/>
          </a:prstGeom>
          <a:noFill/>
        </p:spPr>
        <p:txBody>
          <a:bodyPr wrap="square" rtlCol="0">
            <a:spAutoFit/>
          </a:bodyPr>
          <a:lstStyle/>
          <a:p>
            <a:pPr marL="285750" indent="-285750">
              <a:buFont typeface="Wingdings" panose="05000000000000000000" pitchFamily="2" charset="2"/>
              <a:buChar char="v"/>
            </a:pPr>
            <a:r>
              <a:rPr lang="de-DE" sz="1400" dirty="0">
                <a:solidFill>
                  <a:srgbClr val="0070C0"/>
                </a:solidFill>
              </a:rPr>
              <a:t>Surface </a:t>
            </a:r>
            <a:r>
              <a:rPr lang="de-DE" sz="1400" dirty="0" err="1">
                <a:solidFill>
                  <a:srgbClr val="0070C0"/>
                </a:solidFill>
              </a:rPr>
              <a:t>resistance</a:t>
            </a:r>
            <a:r>
              <a:rPr lang="de-DE" sz="1400" dirty="0">
                <a:solidFill>
                  <a:srgbClr val="0070C0"/>
                </a:solidFill>
              </a:rPr>
              <a:t>:  </a:t>
            </a:r>
            <a:r>
              <a:rPr lang="en-US" sz="1400" dirty="0"/>
              <a:t>The Bardeen, Cooper and Schrieffer (BCS) theory of superconductivity can be used to develop expressions for the surface impedance of superconductors on the base of several fundamental material properties (as the mean free path, coherence length, etc.) </a:t>
            </a:r>
          </a:p>
        </p:txBody>
      </p:sp>
      <p:sp>
        <p:nvSpPr>
          <p:cNvPr id="4" name="TextBox 3">
            <a:extLst>
              <a:ext uri="{FF2B5EF4-FFF2-40B4-BE49-F238E27FC236}">
                <a16:creationId xmlns:a16="http://schemas.microsoft.com/office/drawing/2014/main" id="{8956C256-074E-4538-A591-3E93E822B4B7}"/>
              </a:ext>
            </a:extLst>
          </p:cNvPr>
          <p:cNvSpPr txBox="1"/>
          <p:nvPr/>
        </p:nvSpPr>
        <p:spPr>
          <a:xfrm>
            <a:off x="0" y="700772"/>
            <a:ext cx="12191999" cy="523220"/>
          </a:xfrm>
          <a:prstGeom prst="rect">
            <a:avLst/>
          </a:prstGeom>
          <a:noFill/>
        </p:spPr>
        <p:txBody>
          <a:bodyPr wrap="square" rtlCol="0">
            <a:spAutoFit/>
          </a:bodyPr>
          <a:lstStyle/>
          <a:p>
            <a:pPr marL="285750" indent="-285750">
              <a:buFont typeface="Wingdings" panose="05000000000000000000" pitchFamily="2" charset="2"/>
              <a:buChar char="v"/>
            </a:pPr>
            <a:r>
              <a:rPr lang="de-DE" sz="1400" dirty="0">
                <a:solidFill>
                  <a:srgbClr val="0070C0"/>
                </a:solidFill>
              </a:rPr>
              <a:t>Power </a:t>
            </a:r>
            <a:r>
              <a:rPr lang="de-DE" sz="1400" dirty="0" err="1">
                <a:solidFill>
                  <a:srgbClr val="0070C0"/>
                </a:solidFill>
              </a:rPr>
              <a:t>dissipation</a:t>
            </a:r>
            <a:r>
              <a:rPr lang="de-DE" sz="1400" dirty="0">
                <a:solidFill>
                  <a:srgbClr val="0070C0"/>
                </a:solidFill>
              </a:rPr>
              <a:t> in </a:t>
            </a:r>
            <a:r>
              <a:rPr lang="de-DE" sz="1400" dirty="0" err="1">
                <a:solidFill>
                  <a:srgbClr val="0070C0"/>
                </a:solidFill>
              </a:rPr>
              <a:t>the</a:t>
            </a:r>
            <a:r>
              <a:rPr lang="de-DE" sz="1400" dirty="0">
                <a:solidFill>
                  <a:srgbClr val="0070C0"/>
                </a:solidFill>
              </a:rPr>
              <a:t> SRF </a:t>
            </a:r>
            <a:r>
              <a:rPr lang="de-DE" sz="1400" dirty="0" err="1">
                <a:solidFill>
                  <a:srgbClr val="0070C0"/>
                </a:solidFill>
              </a:rPr>
              <a:t>cavity</a:t>
            </a:r>
            <a:r>
              <a:rPr lang="de-DE" sz="1400" dirty="0">
                <a:solidFill>
                  <a:srgbClr val="0070C0"/>
                </a:solidFill>
              </a:rPr>
              <a:t>: </a:t>
            </a:r>
            <a:r>
              <a:rPr lang="en-US" sz="1400" dirty="0"/>
              <a:t>At a finite temperature, the unpaired electrons in a superconductor experience the effect of the RF field, resulting in power dissipation on the metallic cavity walls based on their surface resistance and the surface magnetic field intensity.</a:t>
            </a:r>
          </a:p>
        </p:txBody>
      </p:sp>
      <p:pic>
        <p:nvPicPr>
          <p:cNvPr id="5" name="Picture 4">
            <a:extLst>
              <a:ext uri="{FF2B5EF4-FFF2-40B4-BE49-F238E27FC236}">
                <a16:creationId xmlns:a16="http://schemas.microsoft.com/office/drawing/2014/main" id="{F872E4BC-F7B4-491B-8CDE-91E365053D22}"/>
              </a:ext>
            </a:extLst>
          </p:cNvPr>
          <p:cNvPicPr>
            <a:picLocks noChangeAspect="1"/>
          </p:cNvPicPr>
          <p:nvPr/>
        </p:nvPicPr>
        <p:blipFill>
          <a:blip r:embed="rId2"/>
          <a:stretch>
            <a:fillRect/>
          </a:stretch>
        </p:blipFill>
        <p:spPr>
          <a:xfrm>
            <a:off x="4147310" y="1371213"/>
            <a:ext cx="1638300" cy="571500"/>
          </a:xfrm>
          <a:prstGeom prst="rect">
            <a:avLst/>
          </a:prstGeom>
        </p:spPr>
      </p:pic>
      <p:pic>
        <p:nvPicPr>
          <p:cNvPr id="7" name="Picture 6">
            <a:extLst>
              <a:ext uri="{FF2B5EF4-FFF2-40B4-BE49-F238E27FC236}">
                <a16:creationId xmlns:a16="http://schemas.microsoft.com/office/drawing/2014/main" id="{12BC8A49-E416-45BC-9996-83756FA42F05}"/>
              </a:ext>
            </a:extLst>
          </p:cNvPr>
          <p:cNvPicPr>
            <a:picLocks noChangeAspect="1"/>
          </p:cNvPicPr>
          <p:nvPr/>
        </p:nvPicPr>
        <p:blipFill>
          <a:blip r:embed="rId3"/>
          <a:stretch>
            <a:fillRect/>
          </a:stretch>
        </p:blipFill>
        <p:spPr>
          <a:xfrm>
            <a:off x="4016340" y="2760375"/>
            <a:ext cx="3352800" cy="504825"/>
          </a:xfrm>
          <a:prstGeom prst="rect">
            <a:avLst/>
          </a:prstGeom>
        </p:spPr>
      </p:pic>
      <p:sp>
        <p:nvSpPr>
          <p:cNvPr id="8" name="Rectangle 7">
            <a:extLst>
              <a:ext uri="{FF2B5EF4-FFF2-40B4-BE49-F238E27FC236}">
                <a16:creationId xmlns:a16="http://schemas.microsoft.com/office/drawing/2014/main" id="{0A8A2A71-548E-4459-8B47-2FF802DE8210}"/>
              </a:ext>
            </a:extLst>
          </p:cNvPr>
          <p:cNvSpPr/>
          <p:nvPr/>
        </p:nvSpPr>
        <p:spPr>
          <a:xfrm>
            <a:off x="354348" y="3412421"/>
            <a:ext cx="7585923" cy="307777"/>
          </a:xfrm>
          <a:prstGeom prst="rect">
            <a:avLst/>
          </a:prstGeom>
        </p:spPr>
        <p:txBody>
          <a:bodyPr wrap="none">
            <a:spAutoFit/>
          </a:bodyPr>
          <a:lstStyle/>
          <a:p>
            <a:r>
              <a:rPr lang="en-US" sz="1400" dirty="0"/>
              <a:t>where is expressed in Kelvin and is expressed in gigahertz [</a:t>
            </a:r>
            <a:r>
              <a:rPr lang="en-US" sz="1400" i="1" dirty="0">
                <a:solidFill>
                  <a:srgbClr val="C00000"/>
                </a:solidFill>
              </a:rPr>
              <a:t>H. </a:t>
            </a:r>
            <a:r>
              <a:rPr lang="en-US" sz="1400" i="1" dirty="0" err="1">
                <a:solidFill>
                  <a:srgbClr val="C00000"/>
                </a:solidFill>
              </a:rPr>
              <a:t>Padamsee</a:t>
            </a:r>
            <a:r>
              <a:rPr lang="en-US" sz="1400" i="1" dirty="0">
                <a:solidFill>
                  <a:srgbClr val="C00000"/>
                </a:solidFill>
              </a:rPr>
              <a:t>, RF Superconductivity (2009)</a:t>
            </a:r>
            <a:r>
              <a:rPr lang="en-US" sz="1400" dirty="0"/>
              <a:t>].</a:t>
            </a:r>
          </a:p>
        </p:txBody>
      </p:sp>
      <p:sp>
        <p:nvSpPr>
          <p:cNvPr id="9" name="Rectangle 8">
            <a:extLst>
              <a:ext uri="{FF2B5EF4-FFF2-40B4-BE49-F238E27FC236}">
                <a16:creationId xmlns:a16="http://schemas.microsoft.com/office/drawing/2014/main" id="{FB255F69-55E9-4FDD-8614-1E0FD3B55E47}"/>
              </a:ext>
            </a:extLst>
          </p:cNvPr>
          <p:cNvSpPr/>
          <p:nvPr/>
        </p:nvSpPr>
        <p:spPr>
          <a:xfrm>
            <a:off x="0" y="4087534"/>
            <a:ext cx="3082575" cy="307777"/>
          </a:xfrm>
          <a:prstGeom prst="rect">
            <a:avLst/>
          </a:prstGeom>
        </p:spPr>
        <p:txBody>
          <a:bodyPr wrap="none">
            <a:spAutoFit/>
          </a:bodyPr>
          <a:lstStyle/>
          <a:p>
            <a:pPr marL="285750" indent="-285750">
              <a:buFont typeface="Wingdings" panose="05000000000000000000" pitchFamily="2" charset="2"/>
              <a:buChar char="v"/>
            </a:pPr>
            <a:r>
              <a:rPr lang="en-US" sz="1400" dirty="0">
                <a:solidFill>
                  <a:srgbClr val="0070C0"/>
                </a:solidFill>
              </a:rPr>
              <a:t>SCRF Cavity fabrication technology: </a:t>
            </a:r>
          </a:p>
        </p:txBody>
      </p:sp>
      <p:sp>
        <p:nvSpPr>
          <p:cNvPr id="10" name="Rectangle 9">
            <a:extLst>
              <a:ext uri="{FF2B5EF4-FFF2-40B4-BE49-F238E27FC236}">
                <a16:creationId xmlns:a16="http://schemas.microsoft.com/office/drawing/2014/main" id="{3FCFBDC6-0EFB-412D-844A-744B55CFBC18}"/>
              </a:ext>
            </a:extLst>
          </p:cNvPr>
          <p:cNvSpPr/>
          <p:nvPr/>
        </p:nvSpPr>
        <p:spPr>
          <a:xfrm>
            <a:off x="354348" y="4964816"/>
            <a:ext cx="11837652" cy="738664"/>
          </a:xfrm>
          <a:prstGeom prst="rect">
            <a:avLst/>
          </a:prstGeom>
        </p:spPr>
        <p:txBody>
          <a:bodyPr wrap="square">
            <a:spAutoFit/>
          </a:bodyPr>
          <a:lstStyle/>
          <a:p>
            <a:r>
              <a:rPr lang="en-US" sz="1400" dirty="0"/>
              <a:t>The first term represents the BCS contribution, the second term accounts for increased losses resulting from trapped DC magnetic fields, such as Earth's magnetic field. The third term encompasses various sources, including chemical residues on surfaces, foreign material inclusions, condensed gases, and the presence of hydrides and oxide layers.</a:t>
            </a:r>
          </a:p>
        </p:txBody>
      </p:sp>
      <p:pic>
        <p:nvPicPr>
          <p:cNvPr id="11" name="Picture 10">
            <a:extLst>
              <a:ext uri="{FF2B5EF4-FFF2-40B4-BE49-F238E27FC236}">
                <a16:creationId xmlns:a16="http://schemas.microsoft.com/office/drawing/2014/main" id="{2EA23A4F-5149-4DAD-8949-1AE873F68C42}"/>
              </a:ext>
            </a:extLst>
          </p:cNvPr>
          <p:cNvPicPr>
            <a:picLocks noChangeAspect="1"/>
          </p:cNvPicPr>
          <p:nvPr/>
        </p:nvPicPr>
        <p:blipFill>
          <a:blip r:embed="rId4"/>
          <a:stretch>
            <a:fillRect/>
          </a:stretch>
        </p:blipFill>
        <p:spPr>
          <a:xfrm>
            <a:off x="4080635" y="4458502"/>
            <a:ext cx="3409950" cy="361950"/>
          </a:xfrm>
          <a:prstGeom prst="rect">
            <a:avLst/>
          </a:prstGeom>
        </p:spPr>
      </p:pic>
    </p:spTree>
    <p:extLst>
      <p:ext uri="{BB962C8B-B14F-4D97-AF65-F5344CB8AC3E}">
        <p14:creationId xmlns:p14="http://schemas.microsoft.com/office/powerpoint/2010/main" val="2185955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B4DC98-B72D-44E9-A2B6-165DDEB76B1C}"/>
              </a:ext>
            </a:extLst>
          </p:cNvPr>
          <p:cNvSpPr txBox="1"/>
          <p:nvPr/>
        </p:nvSpPr>
        <p:spPr>
          <a:xfrm>
            <a:off x="0" y="0"/>
            <a:ext cx="12192000" cy="461665"/>
          </a:xfrm>
          <a:prstGeom prst="rect">
            <a:avLst/>
          </a:prstGeom>
          <a:solidFill>
            <a:srgbClr val="0070C0"/>
          </a:solidFill>
        </p:spPr>
        <p:txBody>
          <a:bodyPr wrap="square" rtlCol="0">
            <a:spAutoFit/>
          </a:bodyPr>
          <a:lstStyle/>
          <a:p>
            <a:r>
              <a:rPr lang="de-DE" sz="2400" dirty="0">
                <a:solidFill>
                  <a:prstClr val="white"/>
                </a:solidFill>
              </a:rPr>
              <a:t>Dynamic RF </a:t>
            </a:r>
            <a:r>
              <a:rPr lang="de-DE" sz="2400" dirty="0" err="1">
                <a:solidFill>
                  <a:prstClr val="white"/>
                </a:solidFill>
              </a:rPr>
              <a:t>heat</a:t>
            </a:r>
            <a:r>
              <a:rPr lang="de-DE" sz="2400" dirty="0">
                <a:solidFill>
                  <a:prstClr val="white"/>
                </a:solidFill>
              </a:rPr>
              <a:t> </a:t>
            </a:r>
            <a:r>
              <a:rPr lang="de-DE" sz="2400" dirty="0" err="1">
                <a:solidFill>
                  <a:prstClr val="white"/>
                </a:solidFill>
              </a:rPr>
              <a:t>load</a:t>
            </a:r>
            <a:r>
              <a:rPr lang="de-DE" sz="2400" dirty="0">
                <a:solidFill>
                  <a:prstClr val="white"/>
                </a:solidFill>
              </a:rPr>
              <a:t> </a:t>
            </a:r>
            <a:r>
              <a:rPr lang="de-DE" sz="2400" dirty="0" err="1">
                <a:solidFill>
                  <a:prstClr val="white"/>
                </a:solidFill>
              </a:rPr>
              <a:t>to</a:t>
            </a:r>
            <a:r>
              <a:rPr lang="de-DE" sz="2400" dirty="0">
                <a:solidFill>
                  <a:prstClr val="white"/>
                </a:solidFill>
              </a:rPr>
              <a:t> SRF </a:t>
            </a:r>
            <a:r>
              <a:rPr lang="de-DE" sz="2400" dirty="0" err="1">
                <a:solidFill>
                  <a:prstClr val="white"/>
                </a:solidFill>
              </a:rPr>
              <a:t>cavities</a:t>
            </a:r>
            <a:r>
              <a:rPr lang="de-DE" sz="2400" dirty="0">
                <a:solidFill>
                  <a:prstClr val="white"/>
                </a:solidFill>
              </a:rPr>
              <a:t> in </a:t>
            </a:r>
            <a:r>
              <a:rPr lang="de-DE" sz="2400" dirty="0" err="1">
                <a:solidFill>
                  <a:prstClr val="white"/>
                </a:solidFill>
              </a:rPr>
              <a:t>the</a:t>
            </a:r>
            <a:r>
              <a:rPr lang="de-DE" sz="2400" dirty="0">
                <a:solidFill>
                  <a:prstClr val="white"/>
                </a:solidFill>
              </a:rPr>
              <a:t> GWVC </a:t>
            </a:r>
            <a:endParaRPr lang="en-US" sz="2400" dirty="0">
              <a:solidFill>
                <a:schemeClr val="bg1"/>
              </a:solidFill>
            </a:endParaRPr>
          </a:p>
        </p:txBody>
      </p:sp>
    </p:spTree>
    <p:extLst>
      <p:ext uri="{BB962C8B-B14F-4D97-AF65-F5344CB8AC3E}">
        <p14:creationId xmlns:p14="http://schemas.microsoft.com/office/powerpoint/2010/main" val="3162835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525855-2EDC-45E8-91DF-971D68461225}"/>
              </a:ext>
            </a:extLst>
          </p:cNvPr>
          <p:cNvSpPr txBox="1"/>
          <p:nvPr/>
        </p:nvSpPr>
        <p:spPr>
          <a:xfrm>
            <a:off x="0" y="0"/>
            <a:ext cx="12192000" cy="461665"/>
          </a:xfrm>
          <a:prstGeom prst="rect">
            <a:avLst/>
          </a:prstGeom>
          <a:solidFill>
            <a:srgbClr val="0070C0"/>
          </a:solidFill>
        </p:spPr>
        <p:txBody>
          <a:bodyPr wrap="square" rtlCol="0">
            <a:spAutoFit/>
          </a:bodyPr>
          <a:lstStyle/>
          <a:p>
            <a:r>
              <a:rPr lang="de-DE" sz="2400" dirty="0" err="1">
                <a:solidFill>
                  <a:prstClr val="white"/>
                </a:solidFill>
              </a:rPr>
              <a:t>Conduction</a:t>
            </a:r>
            <a:r>
              <a:rPr lang="de-DE" sz="2400" dirty="0">
                <a:solidFill>
                  <a:prstClr val="white"/>
                </a:solidFill>
              </a:rPr>
              <a:t> </a:t>
            </a:r>
            <a:r>
              <a:rPr lang="de-DE" sz="2400" dirty="0" err="1">
                <a:solidFill>
                  <a:prstClr val="white"/>
                </a:solidFill>
              </a:rPr>
              <a:t>heat</a:t>
            </a:r>
            <a:r>
              <a:rPr lang="de-DE" sz="2400" dirty="0">
                <a:solidFill>
                  <a:prstClr val="white"/>
                </a:solidFill>
              </a:rPr>
              <a:t> </a:t>
            </a:r>
            <a:r>
              <a:rPr lang="de-DE" sz="2400" dirty="0" err="1">
                <a:solidFill>
                  <a:prstClr val="white"/>
                </a:solidFill>
              </a:rPr>
              <a:t>load</a:t>
            </a:r>
            <a:r>
              <a:rPr lang="de-DE" sz="2400" dirty="0">
                <a:solidFill>
                  <a:prstClr val="white"/>
                </a:solidFill>
              </a:rPr>
              <a:t> </a:t>
            </a:r>
            <a:r>
              <a:rPr lang="de-DE" sz="2400" dirty="0" err="1">
                <a:solidFill>
                  <a:prstClr val="white"/>
                </a:solidFill>
              </a:rPr>
              <a:t>duo</a:t>
            </a:r>
            <a:r>
              <a:rPr lang="de-DE" sz="2400" dirty="0">
                <a:solidFill>
                  <a:prstClr val="white"/>
                </a:solidFill>
              </a:rPr>
              <a:t> </a:t>
            </a:r>
            <a:r>
              <a:rPr lang="de-DE" sz="2400" dirty="0" err="1">
                <a:solidFill>
                  <a:prstClr val="white"/>
                </a:solidFill>
              </a:rPr>
              <a:t>to</a:t>
            </a:r>
            <a:r>
              <a:rPr lang="de-DE" sz="2400" dirty="0">
                <a:solidFill>
                  <a:prstClr val="white"/>
                </a:solidFill>
              </a:rPr>
              <a:t> support </a:t>
            </a:r>
            <a:r>
              <a:rPr lang="de-DE" sz="2400" dirty="0" err="1">
                <a:solidFill>
                  <a:prstClr val="white"/>
                </a:solidFill>
              </a:rPr>
              <a:t>structures</a:t>
            </a:r>
            <a:r>
              <a:rPr lang="de-DE" sz="2400" dirty="0">
                <a:solidFill>
                  <a:prstClr val="white"/>
                </a:solidFill>
              </a:rPr>
              <a:t>, RF </a:t>
            </a:r>
            <a:r>
              <a:rPr lang="de-DE" sz="2400" dirty="0" err="1">
                <a:solidFill>
                  <a:prstClr val="white"/>
                </a:solidFill>
              </a:rPr>
              <a:t>components</a:t>
            </a:r>
            <a:r>
              <a:rPr lang="de-DE" sz="2400" dirty="0">
                <a:solidFill>
                  <a:prstClr val="white"/>
                </a:solidFill>
              </a:rPr>
              <a:t> and </a:t>
            </a:r>
            <a:r>
              <a:rPr lang="de-DE" sz="2400" dirty="0" err="1">
                <a:solidFill>
                  <a:prstClr val="white"/>
                </a:solidFill>
              </a:rPr>
              <a:t>cabling</a:t>
            </a:r>
            <a:r>
              <a:rPr lang="de-DE" sz="2400" dirty="0">
                <a:solidFill>
                  <a:prstClr val="white"/>
                </a:solidFill>
              </a:rPr>
              <a:t> etc.</a:t>
            </a:r>
            <a:endParaRPr lang="en-US" sz="2400" dirty="0">
              <a:solidFill>
                <a:schemeClr val="bg1"/>
              </a:solidFil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905A5E1-4700-45C4-96C5-09591826CCF5}"/>
                  </a:ext>
                </a:extLst>
              </p:cNvPr>
              <p:cNvSpPr/>
              <p:nvPr/>
            </p:nvSpPr>
            <p:spPr>
              <a:xfrm>
                <a:off x="0" y="550285"/>
                <a:ext cx="12192000" cy="882870"/>
              </a:xfrm>
              <a:prstGeom prst="rect">
                <a:avLst/>
              </a:prstGeom>
            </p:spPr>
            <p:txBody>
              <a:bodyPr wrap="square">
                <a:spAutoFit/>
              </a:bodyPr>
              <a:lstStyle/>
              <a:p>
                <a:pPr marL="285750" lvl="0" indent="-285750" algn="just">
                  <a:lnSpc>
                    <a:spcPct val="107000"/>
                  </a:lnSpc>
                  <a:spcAft>
                    <a:spcPts val="800"/>
                  </a:spcAft>
                  <a:buFont typeface="Wingdings" panose="05000000000000000000" pitchFamily="2" charset="2"/>
                  <a:buChar char="v"/>
                </a:pPr>
                <a:r>
                  <a:rPr lang="en-US" sz="1400" dirty="0">
                    <a:solidFill>
                      <a:prstClr val="black"/>
                    </a:solidFill>
                    <a:ea typeface="Calibri" panose="020F0502020204030204" pitchFamily="34" charset="0"/>
                    <a:cs typeface="Times New Roman" panose="02020603050405020304" pitchFamily="18" charset="0"/>
                  </a:rPr>
                  <a:t>For estimating </a:t>
                </a:r>
                <a14:m>
                  <m:oMath xmlns:m="http://schemas.openxmlformats.org/officeDocument/2006/math">
                    <m:acc>
                      <m:accPr>
                        <m:chr m:val="̇"/>
                        <m:ctrlPr>
                          <a:rPr lang="de-DE" sz="1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de-DE" sz="1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𝑄</m:t>
                        </m:r>
                      </m:e>
                    </m:acc>
                  </m:oMath>
                </a14:m>
                <a:r>
                  <a:rPr lang="en-US" sz="1400" dirty="0">
                    <a:solidFill>
                      <a:prstClr val="black"/>
                    </a:solidFill>
                    <a:ea typeface="Calibri" panose="020F0502020204030204" pitchFamily="34" charset="0"/>
                    <a:cs typeface="Times New Roman" panose="02020603050405020304" pitchFamily="18" charset="0"/>
                  </a:rPr>
                  <a:t> in the case of heat flow within the cold mass, one can use the thermal conductivity (𝑘) and the following formula, </a:t>
                </a:r>
                <a14:m>
                  <m:oMath xmlns:m="http://schemas.openxmlformats.org/officeDocument/2006/math">
                    <m:acc>
                      <m:accPr>
                        <m:chr m:val="̇"/>
                        <m:ctrlPr>
                          <a:rPr lang="de-DE" sz="1400" i="1">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accPr>
                      <m:e>
                        <m:r>
                          <a:rPr lang="de-DE" sz="1400"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𝑄</m:t>
                        </m:r>
                      </m:e>
                    </m:acc>
                    <m:r>
                      <a:rPr lang="en-US" sz="1400" i="1">
                        <a:solidFill>
                          <a:srgbClr val="0070C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1400" dirty="0">
                    <a:solidFill>
                      <a:srgbClr val="0070C0"/>
                    </a:solidFill>
                    <a:ea typeface="Calibri" panose="020F0502020204030204" pitchFamily="34" charset="0"/>
                    <a:cs typeface="Times New Roman" panose="02020603050405020304" pitchFamily="18" charset="0"/>
                  </a:rPr>
                  <a:t> </a:t>
                </a:r>
                <a14:m>
                  <m:oMath xmlns:m="http://schemas.openxmlformats.org/officeDocument/2006/math">
                    <m:f>
                      <m:fPr>
                        <m:ctrlPr>
                          <a:rPr lang="pt-BR" sz="1400" i="1">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fPr>
                      <m:num>
                        <m:r>
                          <a:rPr lang="de-DE" sz="1400"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𝐴</m:t>
                        </m:r>
                      </m:num>
                      <m:den>
                        <m:r>
                          <a:rPr lang="de-DE" sz="1400"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𝐿</m:t>
                        </m:r>
                      </m:den>
                    </m:f>
                    <m:nary>
                      <m:naryPr>
                        <m:ctrlPr>
                          <a:rPr lang="pt-BR" sz="1400" i="1">
                            <a:solidFill>
                              <a:srgbClr val="0070C0"/>
                            </a:solidFill>
                            <a:latin typeface="Cambria Math" panose="02040503050406030204" pitchFamily="18" charset="0"/>
                            <a:cs typeface="Times New Roman" panose="02020603050405020304" pitchFamily="18" charset="0"/>
                          </a:rPr>
                        </m:ctrlPr>
                      </m:naryPr>
                      <m:sub>
                        <m:sSub>
                          <m:sSubPr>
                            <m:ctrlPr>
                              <a:rPr lang="pt-BR" sz="1400" i="1">
                                <a:solidFill>
                                  <a:srgbClr val="0070C0"/>
                                </a:solidFill>
                                <a:latin typeface="Cambria Math" panose="02040503050406030204" pitchFamily="18" charset="0"/>
                                <a:cs typeface="Times New Roman" panose="02020603050405020304" pitchFamily="18" charset="0"/>
                              </a:rPr>
                            </m:ctrlPr>
                          </m:sSubPr>
                          <m:e>
                            <m:r>
                              <a:rPr lang="de-DE" sz="1400" i="1">
                                <a:solidFill>
                                  <a:srgbClr val="0070C0"/>
                                </a:solidFill>
                                <a:latin typeface="Cambria Math" panose="02040503050406030204" pitchFamily="18" charset="0"/>
                                <a:cs typeface="Times New Roman" panose="02020603050405020304" pitchFamily="18" charset="0"/>
                              </a:rPr>
                              <m:t>𝑇</m:t>
                            </m:r>
                          </m:e>
                          <m:sub>
                            <m:r>
                              <a:rPr lang="de-DE" sz="1400" i="1">
                                <a:solidFill>
                                  <a:srgbClr val="0070C0"/>
                                </a:solidFill>
                                <a:latin typeface="Cambria Math" panose="02040503050406030204" pitchFamily="18" charset="0"/>
                                <a:cs typeface="Times New Roman" panose="02020603050405020304" pitchFamily="18" charset="0"/>
                              </a:rPr>
                              <m:t>𝐿</m:t>
                            </m:r>
                          </m:sub>
                        </m:sSub>
                      </m:sub>
                      <m:sup>
                        <m:sSub>
                          <m:sSubPr>
                            <m:ctrlPr>
                              <a:rPr lang="pt-BR" sz="1400" i="1">
                                <a:solidFill>
                                  <a:srgbClr val="0070C0"/>
                                </a:solidFill>
                                <a:latin typeface="Cambria Math" panose="02040503050406030204" pitchFamily="18" charset="0"/>
                                <a:cs typeface="Times New Roman" panose="02020603050405020304" pitchFamily="18" charset="0"/>
                              </a:rPr>
                            </m:ctrlPr>
                          </m:sSubPr>
                          <m:e>
                            <m:r>
                              <a:rPr lang="de-DE" sz="1400" i="1">
                                <a:solidFill>
                                  <a:srgbClr val="0070C0"/>
                                </a:solidFill>
                                <a:latin typeface="Cambria Math" panose="02040503050406030204" pitchFamily="18" charset="0"/>
                                <a:cs typeface="Times New Roman" panose="02020603050405020304" pitchFamily="18" charset="0"/>
                              </a:rPr>
                              <m:t>𝑇</m:t>
                            </m:r>
                          </m:e>
                          <m:sub>
                            <m:r>
                              <a:rPr lang="de-DE" sz="1400" i="1">
                                <a:solidFill>
                                  <a:srgbClr val="0070C0"/>
                                </a:solidFill>
                                <a:latin typeface="Cambria Math" panose="02040503050406030204" pitchFamily="18" charset="0"/>
                                <a:cs typeface="Times New Roman" panose="02020603050405020304" pitchFamily="18" charset="0"/>
                              </a:rPr>
                              <m:t>𝐻</m:t>
                            </m:r>
                          </m:sub>
                        </m:sSub>
                      </m:sup>
                      <m:e>
                        <m:r>
                          <a:rPr lang="de-DE" sz="1400" i="1">
                            <a:solidFill>
                              <a:srgbClr val="0070C0"/>
                            </a:solidFill>
                            <a:latin typeface="Cambria Math" panose="02040503050406030204" pitchFamily="18" charset="0"/>
                            <a:cs typeface="Times New Roman" panose="02020603050405020304" pitchFamily="18" charset="0"/>
                          </a:rPr>
                          <m:t>𝑘</m:t>
                        </m:r>
                        <m:d>
                          <m:dPr>
                            <m:ctrlPr>
                              <a:rPr lang="de-DE" sz="1400" i="1">
                                <a:solidFill>
                                  <a:srgbClr val="0070C0"/>
                                </a:solidFill>
                                <a:latin typeface="Cambria Math" panose="02040503050406030204" pitchFamily="18" charset="0"/>
                                <a:cs typeface="Times New Roman" panose="02020603050405020304" pitchFamily="18" charset="0"/>
                              </a:rPr>
                            </m:ctrlPr>
                          </m:dPr>
                          <m:e>
                            <m:r>
                              <a:rPr lang="de-DE" sz="1400" i="1">
                                <a:solidFill>
                                  <a:srgbClr val="0070C0"/>
                                </a:solidFill>
                                <a:latin typeface="Cambria Math" panose="02040503050406030204" pitchFamily="18" charset="0"/>
                                <a:cs typeface="Times New Roman" panose="02020603050405020304" pitchFamily="18" charset="0"/>
                              </a:rPr>
                              <m:t>𝑇</m:t>
                            </m:r>
                          </m:e>
                        </m:d>
                        <m:r>
                          <a:rPr lang="de-DE" sz="1400" i="1">
                            <a:solidFill>
                              <a:srgbClr val="0070C0"/>
                            </a:solidFill>
                            <a:latin typeface="Cambria Math" panose="02040503050406030204" pitchFamily="18" charset="0"/>
                            <a:cs typeface="Times New Roman" panose="02020603050405020304" pitchFamily="18" charset="0"/>
                          </a:rPr>
                          <m:t>𝑑𝑇</m:t>
                        </m:r>
                      </m:e>
                    </m:nary>
                    <m:r>
                      <a:rPr lang="de-DE" sz="1400" i="1">
                        <a:solidFill>
                          <a:srgbClr val="0070C0"/>
                        </a:solidFill>
                        <a:latin typeface="Cambria Math" panose="02040503050406030204" pitchFamily="18" charset="0"/>
                        <a:cs typeface="Times New Roman" panose="02020603050405020304" pitchFamily="18" charset="0"/>
                      </a:rPr>
                      <m:t>,</m:t>
                    </m:r>
                  </m:oMath>
                </a14:m>
                <a:r>
                  <a:rPr lang="en-US" sz="1400" dirty="0">
                    <a:solidFill>
                      <a:prstClr val="black"/>
                    </a:solidFill>
                    <a:ea typeface="Calibri" panose="020F0502020204030204" pitchFamily="34" charset="0"/>
                    <a:cs typeface="Times New Roman" panose="02020603050405020304" pitchFamily="18" charset="0"/>
                  </a:rPr>
                  <a:t>                                                          where </a:t>
                </a:r>
                <a14:m>
                  <m:oMath xmlns:m="http://schemas.openxmlformats.org/officeDocument/2006/math">
                    <m:r>
                      <a:rPr lang="en-US" sz="1400"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𝑇</m:t>
                    </m:r>
                    <m:r>
                      <a:rPr lang="en-US" sz="1400" i="1" baseline="-25000"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oMath>
                </a14:m>
                <a:r>
                  <a:rPr lang="en-US" sz="1400" dirty="0">
                    <a:solidFill>
                      <a:prstClr val="black"/>
                    </a:solidFill>
                    <a:ea typeface="Calibri" panose="020F0502020204030204" pitchFamily="34" charset="0"/>
                    <a:cs typeface="Times New Roman" panose="02020603050405020304" pitchFamily="18" charset="0"/>
                  </a:rPr>
                  <a:t> and </a:t>
                </a:r>
                <a14:m>
                  <m:oMath xmlns:m="http://schemas.openxmlformats.org/officeDocument/2006/math">
                    <m:r>
                      <a:rPr lang="en-US" sz="1400"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𝑇</m:t>
                    </m:r>
                    <m:r>
                      <a:rPr lang="en-US" sz="1400" i="1" baseline="-25000"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𝐿</m:t>
                    </m:r>
                    <m:r>
                      <a:rPr lang="en-US" sz="1400"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1400" dirty="0">
                    <a:solidFill>
                      <a:prstClr val="black"/>
                    </a:solidFill>
                    <a:ea typeface="Calibri" panose="020F0502020204030204" pitchFamily="34" charset="0"/>
                    <a:cs typeface="Times New Roman" panose="02020603050405020304" pitchFamily="18" charset="0"/>
                  </a:rPr>
                  <a:t>are the temperatures at the hot end and the cold end respectively, </a:t>
                </a:r>
                <a14:m>
                  <m:oMath xmlns:m="http://schemas.openxmlformats.org/officeDocument/2006/math">
                    <m:r>
                      <a:rPr lang="en-US" sz="1400"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𝐿</m:t>
                    </m:r>
                  </m:oMath>
                </a14:m>
                <a:r>
                  <a:rPr lang="en-US" sz="1400" dirty="0">
                    <a:solidFill>
                      <a:prstClr val="black"/>
                    </a:solidFill>
                    <a:ea typeface="Calibri" panose="020F0502020204030204" pitchFamily="34" charset="0"/>
                    <a:cs typeface="Times New Roman" panose="02020603050405020304" pitchFamily="18" charset="0"/>
                  </a:rPr>
                  <a:t> is the length of the bar, and </a:t>
                </a:r>
                <a14:m>
                  <m:oMath xmlns:m="http://schemas.openxmlformats.org/officeDocument/2006/math">
                    <m:r>
                      <a:rPr lang="en-US" sz="1400"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oMath>
                </a14:m>
                <a:r>
                  <a:rPr lang="en-US" sz="1400" dirty="0">
                    <a:solidFill>
                      <a:prstClr val="black"/>
                    </a:solidFill>
                    <a:ea typeface="Calibri" panose="020F0502020204030204" pitchFamily="34" charset="0"/>
                    <a:cs typeface="Times New Roman" panose="02020603050405020304" pitchFamily="18" charset="0"/>
                  </a:rPr>
                  <a:t> is the cross sectional area of the bar. The unit       of </a:t>
                </a:r>
                <a14:m>
                  <m:oMath xmlns:m="http://schemas.openxmlformats.org/officeDocument/2006/math">
                    <m:r>
                      <a:rPr lang="en-US" sz="1400"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𝑘</m:t>
                    </m:r>
                  </m:oMath>
                </a14:m>
                <a:r>
                  <a:rPr lang="de-DE" sz="1400" dirty="0">
                    <a:solidFill>
                      <a:prstClr val="black"/>
                    </a:solidFill>
                    <a:ea typeface="Calibri" panose="020F0502020204030204" pitchFamily="34" charset="0"/>
                    <a:cs typeface="Times New Roman" panose="02020603050405020304" pitchFamily="18" charset="0"/>
                  </a:rPr>
                  <a:t> is W/K-meter.</a:t>
                </a:r>
              </a:p>
            </p:txBody>
          </p:sp>
        </mc:Choice>
        <mc:Fallback xmlns="">
          <p:sp>
            <p:nvSpPr>
              <p:cNvPr id="3" name="Rectangle 2">
                <a:extLst>
                  <a:ext uri="{FF2B5EF4-FFF2-40B4-BE49-F238E27FC236}">
                    <a16:creationId xmlns:a16="http://schemas.microsoft.com/office/drawing/2014/main" id="{6905A5E1-4700-45C4-96C5-09591826CCF5}"/>
                  </a:ext>
                </a:extLst>
              </p:cNvPr>
              <p:cNvSpPr>
                <a:spLocks noRot="1" noChangeAspect="1" noMove="1" noResize="1" noEditPoints="1" noAdjustHandles="1" noChangeArrowheads="1" noChangeShapeType="1" noTextEdit="1"/>
              </p:cNvSpPr>
              <p:nvPr/>
            </p:nvSpPr>
            <p:spPr>
              <a:xfrm>
                <a:off x="0" y="550285"/>
                <a:ext cx="12192000" cy="882870"/>
              </a:xfrm>
              <a:prstGeom prst="rect">
                <a:avLst/>
              </a:prstGeom>
              <a:blipFill>
                <a:blip r:embed="rId2"/>
                <a:stretch>
                  <a:fillRect l="-50" t="-37241" r="-150" b="-13103"/>
                </a:stretch>
              </a:blipFill>
            </p:spPr>
            <p:txBody>
              <a:bodyPr/>
              <a:lstStyle/>
              <a:p>
                <a:r>
                  <a:rPr lang="en-US">
                    <a:noFill/>
                  </a:rPr>
                  <a:t> </a:t>
                </a:r>
              </a:p>
            </p:txBody>
          </p:sp>
        </mc:Fallback>
      </mc:AlternateContent>
      <p:pic>
        <p:nvPicPr>
          <p:cNvPr id="4" name="Picture 2" descr="See the source image">
            <a:extLst>
              <a:ext uri="{FF2B5EF4-FFF2-40B4-BE49-F238E27FC236}">
                <a16:creationId xmlns:a16="http://schemas.microsoft.com/office/drawing/2014/main" id="{B1F155AE-E48F-4EE2-B62E-BEE575C53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240"/>
          <a:stretch/>
        </p:blipFill>
        <p:spPr bwMode="auto">
          <a:xfrm>
            <a:off x="4373897" y="1295587"/>
            <a:ext cx="4251709" cy="12285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6064D38-15A9-4CE0-B923-0716FF69E427}"/>
              </a:ext>
            </a:extLst>
          </p:cNvPr>
          <p:cNvSpPr/>
          <p:nvPr/>
        </p:nvSpPr>
        <p:spPr>
          <a:xfrm>
            <a:off x="0" y="2717905"/>
            <a:ext cx="12192000" cy="523220"/>
          </a:xfrm>
          <a:prstGeom prst="rect">
            <a:avLst/>
          </a:prstGeom>
        </p:spPr>
        <p:txBody>
          <a:bodyPr wrap="square">
            <a:spAutoFit/>
          </a:bodyPr>
          <a:lstStyle/>
          <a:p>
            <a:pPr marL="285750" indent="-285750">
              <a:buFont typeface="Wingdings" panose="05000000000000000000" pitchFamily="2" charset="2"/>
              <a:buChar char="v"/>
            </a:pPr>
            <a:r>
              <a:rPr lang="en-US" sz="1400" dirty="0"/>
              <a:t>Thermal conductivity (and its integral) varies greatly with temperature and with material. Proper choice of materials and thermal intercept strategies for the conduction paths to the cold environment is therefore necessary in the design of the SCRF components.</a:t>
            </a:r>
          </a:p>
        </p:txBody>
      </p:sp>
      <p:pic>
        <p:nvPicPr>
          <p:cNvPr id="7" name="Picture 6">
            <a:extLst>
              <a:ext uri="{FF2B5EF4-FFF2-40B4-BE49-F238E27FC236}">
                <a16:creationId xmlns:a16="http://schemas.microsoft.com/office/drawing/2014/main" id="{9120337B-4BBC-4616-91D9-7A8AECCB73C3}"/>
              </a:ext>
            </a:extLst>
          </p:cNvPr>
          <p:cNvPicPr>
            <a:picLocks noChangeAspect="1"/>
          </p:cNvPicPr>
          <p:nvPr/>
        </p:nvPicPr>
        <p:blipFill>
          <a:blip r:embed="rId4"/>
          <a:stretch>
            <a:fillRect/>
          </a:stretch>
        </p:blipFill>
        <p:spPr>
          <a:xfrm>
            <a:off x="407853" y="3362325"/>
            <a:ext cx="4749933" cy="3429000"/>
          </a:xfrm>
          <a:prstGeom prst="rect">
            <a:avLst/>
          </a:prstGeom>
        </p:spPr>
      </p:pic>
      <p:pic>
        <p:nvPicPr>
          <p:cNvPr id="8" name="Picture 7">
            <a:extLst>
              <a:ext uri="{FF2B5EF4-FFF2-40B4-BE49-F238E27FC236}">
                <a16:creationId xmlns:a16="http://schemas.microsoft.com/office/drawing/2014/main" id="{9556D4A9-ABC8-4B03-9ED0-DA5505678FF0}"/>
              </a:ext>
            </a:extLst>
          </p:cNvPr>
          <p:cNvPicPr>
            <a:picLocks noChangeAspect="1"/>
          </p:cNvPicPr>
          <p:nvPr/>
        </p:nvPicPr>
        <p:blipFill>
          <a:blip r:embed="rId5"/>
          <a:stretch>
            <a:fillRect/>
          </a:stretch>
        </p:blipFill>
        <p:spPr>
          <a:xfrm>
            <a:off x="5157786" y="4249739"/>
            <a:ext cx="6162675" cy="1104900"/>
          </a:xfrm>
          <a:prstGeom prst="rect">
            <a:avLst/>
          </a:prstGeom>
        </p:spPr>
      </p:pic>
    </p:spTree>
    <p:extLst>
      <p:ext uri="{BB962C8B-B14F-4D97-AF65-F5344CB8AC3E}">
        <p14:creationId xmlns:p14="http://schemas.microsoft.com/office/powerpoint/2010/main" val="755566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CD0FA-77E1-4680-A360-33250016FDBB}"/>
              </a:ext>
            </a:extLst>
          </p:cNvPr>
          <p:cNvSpPr txBox="1"/>
          <p:nvPr/>
        </p:nvSpPr>
        <p:spPr>
          <a:xfrm>
            <a:off x="0" y="0"/>
            <a:ext cx="12192000" cy="461665"/>
          </a:xfrm>
          <a:prstGeom prst="rect">
            <a:avLst/>
          </a:prstGeom>
          <a:solidFill>
            <a:srgbClr val="0070C0"/>
          </a:solidFill>
        </p:spPr>
        <p:txBody>
          <a:bodyPr wrap="square" rtlCol="0">
            <a:spAutoFit/>
          </a:bodyPr>
          <a:lstStyle/>
          <a:p>
            <a:r>
              <a:rPr lang="de-DE" sz="2400" dirty="0" err="1">
                <a:solidFill>
                  <a:prstClr val="white"/>
                </a:solidFill>
              </a:rPr>
              <a:t>Convection</a:t>
            </a:r>
            <a:r>
              <a:rPr lang="de-DE" sz="2400" dirty="0">
                <a:solidFill>
                  <a:prstClr val="white"/>
                </a:solidFill>
              </a:rPr>
              <a:t> </a:t>
            </a:r>
            <a:r>
              <a:rPr lang="de-DE" sz="2400" dirty="0" err="1">
                <a:solidFill>
                  <a:prstClr val="white"/>
                </a:solidFill>
              </a:rPr>
              <a:t>heat</a:t>
            </a:r>
            <a:r>
              <a:rPr lang="de-DE" sz="2400" dirty="0">
                <a:solidFill>
                  <a:prstClr val="white"/>
                </a:solidFill>
              </a:rPr>
              <a:t> </a:t>
            </a:r>
            <a:r>
              <a:rPr lang="de-DE" sz="2400" dirty="0" err="1">
                <a:solidFill>
                  <a:prstClr val="white"/>
                </a:solidFill>
              </a:rPr>
              <a:t>load</a:t>
            </a:r>
            <a:r>
              <a:rPr lang="de-DE" sz="2400" dirty="0">
                <a:solidFill>
                  <a:prstClr val="white"/>
                </a:solidFill>
              </a:rPr>
              <a:t>  </a:t>
            </a:r>
            <a:endParaRPr lang="en-US" sz="2400" dirty="0">
              <a:solidFill>
                <a:schemeClr val="bg1"/>
              </a:solidFill>
            </a:endParaRPr>
          </a:p>
        </p:txBody>
      </p:sp>
      <p:sp>
        <p:nvSpPr>
          <p:cNvPr id="3" name="Rectangle 2">
            <a:extLst>
              <a:ext uri="{FF2B5EF4-FFF2-40B4-BE49-F238E27FC236}">
                <a16:creationId xmlns:a16="http://schemas.microsoft.com/office/drawing/2014/main" id="{F03BA218-0BE7-460A-948B-FAFB37ED9E72}"/>
              </a:ext>
            </a:extLst>
          </p:cNvPr>
          <p:cNvSpPr/>
          <p:nvPr/>
        </p:nvSpPr>
        <p:spPr>
          <a:xfrm>
            <a:off x="171449" y="571411"/>
            <a:ext cx="11820525" cy="307777"/>
          </a:xfrm>
          <a:prstGeom prst="rect">
            <a:avLst/>
          </a:prstGeom>
        </p:spPr>
        <p:txBody>
          <a:bodyPr wrap="square">
            <a:spAutoFit/>
          </a:bodyPr>
          <a:lstStyle/>
          <a:p>
            <a:r>
              <a:rPr lang="en-US" sz="1400" dirty="0"/>
              <a:t>convection heat transfer between a surface at temperature with a bulk fluid at temperature is the Newton law of cooling</a:t>
            </a:r>
          </a:p>
        </p:txBody>
      </p:sp>
      <p:pic>
        <p:nvPicPr>
          <p:cNvPr id="4" name="Picture 3">
            <a:extLst>
              <a:ext uri="{FF2B5EF4-FFF2-40B4-BE49-F238E27FC236}">
                <a16:creationId xmlns:a16="http://schemas.microsoft.com/office/drawing/2014/main" id="{2F564BA5-8980-4AAC-B3A0-F9439EB5AA98}"/>
              </a:ext>
            </a:extLst>
          </p:cNvPr>
          <p:cNvPicPr>
            <a:picLocks noChangeAspect="1"/>
          </p:cNvPicPr>
          <p:nvPr/>
        </p:nvPicPr>
        <p:blipFill>
          <a:blip r:embed="rId2"/>
          <a:stretch>
            <a:fillRect/>
          </a:stretch>
        </p:blipFill>
        <p:spPr>
          <a:xfrm>
            <a:off x="200026" y="879188"/>
            <a:ext cx="2286000" cy="561975"/>
          </a:xfrm>
          <a:prstGeom prst="rect">
            <a:avLst/>
          </a:prstGeom>
        </p:spPr>
      </p:pic>
      <p:pic>
        <p:nvPicPr>
          <p:cNvPr id="5" name="Picture 4">
            <a:extLst>
              <a:ext uri="{FF2B5EF4-FFF2-40B4-BE49-F238E27FC236}">
                <a16:creationId xmlns:a16="http://schemas.microsoft.com/office/drawing/2014/main" id="{74C1A43C-76CB-4A50-8A61-42118C67B52E}"/>
              </a:ext>
            </a:extLst>
          </p:cNvPr>
          <p:cNvPicPr>
            <a:picLocks noChangeAspect="1"/>
          </p:cNvPicPr>
          <p:nvPr/>
        </p:nvPicPr>
        <p:blipFill>
          <a:blip r:embed="rId3"/>
          <a:stretch>
            <a:fillRect/>
          </a:stretch>
        </p:blipFill>
        <p:spPr>
          <a:xfrm>
            <a:off x="2943225" y="988934"/>
            <a:ext cx="819150" cy="466725"/>
          </a:xfrm>
          <a:prstGeom prst="rect">
            <a:avLst/>
          </a:prstGeom>
        </p:spPr>
      </p:pic>
      <p:pic>
        <p:nvPicPr>
          <p:cNvPr id="6" name="Picture 5">
            <a:extLst>
              <a:ext uri="{FF2B5EF4-FFF2-40B4-BE49-F238E27FC236}">
                <a16:creationId xmlns:a16="http://schemas.microsoft.com/office/drawing/2014/main" id="{32728FA7-D8B3-4BF3-9E42-AEBAC24252C9}"/>
              </a:ext>
            </a:extLst>
          </p:cNvPr>
          <p:cNvPicPr>
            <a:picLocks noChangeAspect="1"/>
          </p:cNvPicPr>
          <p:nvPr/>
        </p:nvPicPr>
        <p:blipFill>
          <a:blip r:embed="rId4"/>
          <a:stretch>
            <a:fillRect/>
          </a:stretch>
        </p:blipFill>
        <p:spPr>
          <a:xfrm>
            <a:off x="4410075" y="974438"/>
            <a:ext cx="781050" cy="466725"/>
          </a:xfrm>
          <a:prstGeom prst="rect">
            <a:avLst/>
          </a:prstGeom>
        </p:spPr>
      </p:pic>
      <p:pic>
        <p:nvPicPr>
          <p:cNvPr id="7" name="Picture 6">
            <a:extLst>
              <a:ext uri="{FF2B5EF4-FFF2-40B4-BE49-F238E27FC236}">
                <a16:creationId xmlns:a16="http://schemas.microsoft.com/office/drawing/2014/main" id="{C43BCEB1-B197-46D6-81D1-768F80951A92}"/>
              </a:ext>
            </a:extLst>
          </p:cNvPr>
          <p:cNvPicPr>
            <a:picLocks noChangeAspect="1"/>
          </p:cNvPicPr>
          <p:nvPr/>
        </p:nvPicPr>
        <p:blipFill>
          <a:blip r:embed="rId5"/>
          <a:stretch>
            <a:fillRect/>
          </a:stretch>
        </p:blipFill>
        <p:spPr>
          <a:xfrm>
            <a:off x="6248399" y="974437"/>
            <a:ext cx="866775" cy="466725"/>
          </a:xfrm>
          <a:prstGeom prst="rect">
            <a:avLst/>
          </a:prstGeom>
        </p:spPr>
      </p:pic>
      <p:sp>
        <p:nvSpPr>
          <p:cNvPr id="8" name="Rectangle 7">
            <a:extLst>
              <a:ext uri="{FF2B5EF4-FFF2-40B4-BE49-F238E27FC236}">
                <a16:creationId xmlns:a16="http://schemas.microsoft.com/office/drawing/2014/main" id="{F7F5AB04-8780-45AB-A9DC-74DDD73067AA}"/>
              </a:ext>
            </a:extLst>
          </p:cNvPr>
          <p:cNvSpPr/>
          <p:nvPr/>
        </p:nvSpPr>
        <p:spPr>
          <a:xfrm>
            <a:off x="200024" y="1748940"/>
            <a:ext cx="11991976" cy="307777"/>
          </a:xfrm>
          <a:prstGeom prst="rect">
            <a:avLst/>
          </a:prstGeom>
        </p:spPr>
        <p:txBody>
          <a:bodyPr wrap="square">
            <a:spAutoFit/>
          </a:bodyPr>
          <a:lstStyle/>
          <a:p>
            <a:r>
              <a:rPr lang="en-US" sz="1400" dirty="0"/>
              <a:t>Analysis of convection exchanges are therefore important to make proper provision for the cooldown and warmup procedure</a:t>
            </a:r>
          </a:p>
        </p:txBody>
      </p:sp>
      <p:sp>
        <p:nvSpPr>
          <p:cNvPr id="9" name="Rectangle 8">
            <a:extLst>
              <a:ext uri="{FF2B5EF4-FFF2-40B4-BE49-F238E27FC236}">
                <a16:creationId xmlns:a16="http://schemas.microsoft.com/office/drawing/2014/main" id="{ADDEB589-BE4E-4D18-8A41-F791EF21F144}"/>
              </a:ext>
            </a:extLst>
          </p:cNvPr>
          <p:cNvSpPr/>
          <p:nvPr/>
        </p:nvSpPr>
        <p:spPr>
          <a:xfrm>
            <a:off x="200023" y="2228671"/>
            <a:ext cx="11991975" cy="307777"/>
          </a:xfrm>
          <a:prstGeom prst="rect">
            <a:avLst/>
          </a:prstGeom>
        </p:spPr>
        <p:txBody>
          <a:bodyPr wrap="square">
            <a:spAutoFit/>
          </a:bodyPr>
          <a:lstStyle/>
          <a:p>
            <a:r>
              <a:rPr lang="en-US" sz="1400" dirty="0"/>
              <a:t>An insufficient heat transfer coefficient in the presence of high heat loads would drive the pipe surface temperatures to higher values to sustain the transfer</a:t>
            </a:r>
          </a:p>
        </p:txBody>
      </p:sp>
    </p:spTree>
    <p:extLst>
      <p:ext uri="{BB962C8B-B14F-4D97-AF65-F5344CB8AC3E}">
        <p14:creationId xmlns:p14="http://schemas.microsoft.com/office/powerpoint/2010/main" val="354269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34CC74-A6EE-4764-BD3A-76258920331F}"/>
              </a:ext>
            </a:extLst>
          </p:cNvPr>
          <p:cNvSpPr txBox="1"/>
          <p:nvPr/>
        </p:nvSpPr>
        <p:spPr>
          <a:xfrm>
            <a:off x="0" y="0"/>
            <a:ext cx="12192000" cy="461665"/>
          </a:xfrm>
          <a:prstGeom prst="rect">
            <a:avLst/>
          </a:prstGeom>
          <a:solidFill>
            <a:srgbClr val="0070C0"/>
          </a:solidFill>
        </p:spPr>
        <p:txBody>
          <a:bodyPr wrap="square" rtlCol="0">
            <a:spAutoFit/>
          </a:bodyPr>
          <a:lstStyle/>
          <a:p>
            <a:r>
              <a:rPr lang="en-US" sz="2400" dirty="0">
                <a:solidFill>
                  <a:schemeClr val="bg1"/>
                </a:solidFill>
              </a:rPr>
              <a:t> Properties of superfluid helium 4</a:t>
            </a:r>
          </a:p>
        </p:txBody>
      </p:sp>
      <p:pic>
        <p:nvPicPr>
          <p:cNvPr id="3" name="Picture 2">
            <a:extLst>
              <a:ext uri="{FF2B5EF4-FFF2-40B4-BE49-F238E27FC236}">
                <a16:creationId xmlns:a16="http://schemas.microsoft.com/office/drawing/2014/main" id="{1113E953-BEE5-4E6A-8BFC-C67474D5FFEE}"/>
              </a:ext>
            </a:extLst>
          </p:cNvPr>
          <p:cNvPicPr>
            <a:picLocks noChangeAspect="1"/>
          </p:cNvPicPr>
          <p:nvPr/>
        </p:nvPicPr>
        <p:blipFill>
          <a:blip r:embed="rId2"/>
          <a:stretch>
            <a:fillRect/>
          </a:stretch>
        </p:blipFill>
        <p:spPr>
          <a:xfrm>
            <a:off x="6442509" y="528272"/>
            <a:ext cx="3975684" cy="4018898"/>
          </a:xfrm>
          <a:prstGeom prst="rect">
            <a:avLst/>
          </a:prstGeom>
        </p:spPr>
      </p:pic>
      <p:sp>
        <p:nvSpPr>
          <p:cNvPr id="4" name="TextBox 3">
            <a:extLst>
              <a:ext uri="{FF2B5EF4-FFF2-40B4-BE49-F238E27FC236}">
                <a16:creationId xmlns:a16="http://schemas.microsoft.com/office/drawing/2014/main" id="{43ECAE6C-08A1-45BB-B008-75B227BC2687}"/>
              </a:ext>
            </a:extLst>
          </p:cNvPr>
          <p:cNvSpPr txBox="1"/>
          <p:nvPr/>
        </p:nvSpPr>
        <p:spPr>
          <a:xfrm>
            <a:off x="6897158" y="1777680"/>
            <a:ext cx="691420" cy="307777"/>
          </a:xfrm>
          <a:prstGeom prst="rect">
            <a:avLst/>
          </a:prstGeom>
          <a:solidFill>
            <a:schemeClr val="tx1"/>
          </a:solidFill>
        </p:spPr>
        <p:txBody>
          <a:bodyPr wrap="square" rtlCol="0">
            <a:spAutoFit/>
          </a:bodyPr>
          <a:lstStyle/>
          <a:p>
            <a:r>
              <a:rPr lang="de-DE" sz="1400" dirty="0">
                <a:solidFill>
                  <a:schemeClr val="bg1"/>
                </a:solidFill>
              </a:rPr>
              <a:t>SF He</a:t>
            </a:r>
            <a:endParaRPr lang="en-US" sz="1400" dirty="0">
              <a:solidFill>
                <a:schemeClr val="bg1"/>
              </a:solidFill>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8732F5B-917B-4D30-B8FF-8A16685DB086}"/>
                  </a:ext>
                </a:extLst>
              </p:cNvPr>
              <p:cNvSpPr/>
              <p:nvPr/>
            </p:nvSpPr>
            <p:spPr>
              <a:xfrm>
                <a:off x="6096000" y="4598181"/>
                <a:ext cx="5995448" cy="2033698"/>
              </a:xfrm>
              <a:prstGeom prst="rect">
                <a:avLst/>
              </a:prstGeom>
            </p:spPr>
            <p:txBody>
              <a:bodyPr wrap="square">
                <a:spAutoFit/>
              </a:bodyPr>
              <a:lstStyle/>
              <a:p>
                <a:r>
                  <a:rPr lang="en-US" sz="1400" dirty="0">
                    <a:solidFill>
                      <a:srgbClr val="0070C0"/>
                    </a:solidFill>
                  </a:rPr>
                  <a:t>Specific heat of liquid helium at saturated vapor pressure:</a:t>
                </a:r>
              </a:p>
              <a:p>
                <a:endParaRPr lang="de-DE" sz="1400" dirty="0">
                  <a:solidFill>
                    <a:srgbClr val="0070C0"/>
                  </a:solidFill>
                </a:endParaRPr>
              </a:p>
              <a:p>
                <a:pPr marL="285750" indent="-285750">
                  <a:buFont typeface="Wingdings" panose="05000000000000000000" pitchFamily="2" charset="2"/>
                  <a:buChar char="v"/>
                </a:pPr>
                <a:r>
                  <a:rPr lang="en-US" sz="1400" dirty="0"/>
                  <a:t>Specific heat of He 10</a:t>
                </a:r>
                <a:r>
                  <a:rPr lang="en-US" sz="1400" baseline="30000" dirty="0"/>
                  <a:t>5</a:t>
                </a:r>
                <a:r>
                  <a:rPr lang="en-US" sz="1400" dirty="0"/>
                  <a:t> times higher than Cu conductor by unit mass</a:t>
                </a:r>
              </a:p>
              <a:p>
                <a:r>
                  <a:rPr lang="en-US" sz="1400" dirty="0"/>
                  <a:t> </a:t>
                </a:r>
              </a:p>
              <a:p>
                <a:pPr marL="285750" indent="-285750">
                  <a:buFont typeface="Wingdings" panose="05000000000000000000" pitchFamily="2" charset="2"/>
                  <a:buChar char="v"/>
                </a:pPr>
                <a:r>
                  <a:rPr lang="en-US" sz="1400" dirty="0"/>
                  <a:t>Lambda-discontinuity in specific heat capacity of liquid helium</a:t>
                </a:r>
              </a:p>
              <a:p>
                <a:pPr marL="285750" indent="-285750">
                  <a:buFont typeface="Wingdings" panose="05000000000000000000" pitchFamily="2" charset="2"/>
                  <a:buChar char="v"/>
                </a:pPr>
                <a:endParaRPr lang="de-DE" sz="1400" dirty="0"/>
              </a:p>
              <a:p>
                <a:pPr marL="285750" indent="-285750">
                  <a:buFont typeface="Wingdings" panose="05000000000000000000" pitchFamily="2" charset="2"/>
                  <a:buChar char="v"/>
                </a:pPr>
                <a:r>
                  <a:rPr lang="en-US" sz="1400" dirty="0"/>
                  <a:t>In between 1.1 K and 2.17 K, </a:t>
                </a:r>
                <a14:m>
                  <m:oMath xmlns:m="http://schemas.openxmlformats.org/officeDocument/2006/math">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𝐶</m:t>
                        </m:r>
                      </m:e>
                      <m:sub>
                        <m:r>
                          <a:rPr lang="de-DE" sz="1400" b="0" i="1" smtClean="0">
                            <a:latin typeface="Cambria Math" panose="02040503050406030204" pitchFamily="18" charset="0"/>
                          </a:rPr>
                          <m:t>𝑆𝐹</m:t>
                        </m:r>
                        <m:r>
                          <a:rPr lang="de-DE" sz="1400" b="0" i="1" smtClean="0">
                            <a:latin typeface="Cambria Math" panose="02040503050406030204" pitchFamily="18" charset="0"/>
                          </a:rPr>
                          <m:t> </m:t>
                        </m:r>
                        <m:r>
                          <a:rPr lang="de-DE" sz="1400" b="0" i="1" smtClean="0">
                            <a:latin typeface="Cambria Math" panose="02040503050406030204" pitchFamily="18" charset="0"/>
                          </a:rPr>
                          <m:t>𝐻𝑒</m:t>
                        </m:r>
                      </m:sub>
                    </m:sSub>
                    <m:r>
                      <a:rPr lang="en-US" sz="1400" i="1" smtClean="0">
                        <a:latin typeface="Cambria Math" panose="02040503050406030204" pitchFamily="18" charset="0"/>
                      </a:rPr>
                      <m:t>=</m:t>
                    </m:r>
                    <m:r>
                      <a:rPr lang="de-DE" sz="1400" b="0" i="1" smtClean="0">
                        <a:latin typeface="Cambria Math" panose="02040503050406030204" pitchFamily="18" charset="0"/>
                      </a:rPr>
                      <m:t>117</m:t>
                    </m:r>
                    <m:sSup>
                      <m:sSupPr>
                        <m:ctrlPr>
                          <a:rPr lang="en-US" sz="1400" i="1" smtClean="0">
                            <a:latin typeface="Cambria Math" panose="02040503050406030204" pitchFamily="18" charset="0"/>
                          </a:rPr>
                        </m:ctrlPr>
                      </m:sSupPr>
                      <m:e>
                        <m:r>
                          <a:rPr lang="de-DE" sz="1400" b="0" i="1" smtClean="0">
                            <a:latin typeface="Cambria Math" panose="02040503050406030204" pitchFamily="18" charset="0"/>
                          </a:rPr>
                          <m:t>𝑇</m:t>
                        </m:r>
                      </m:e>
                      <m:sup>
                        <m:r>
                          <a:rPr lang="de-DE" sz="1400" b="0" i="1" smtClean="0">
                            <a:latin typeface="Cambria Math" panose="02040503050406030204" pitchFamily="18" charset="0"/>
                          </a:rPr>
                          <m:t>5.17</m:t>
                        </m:r>
                      </m:sup>
                    </m:sSup>
                  </m:oMath>
                </a14:m>
                <a:r>
                  <a:rPr lang="en-US" sz="1400" dirty="0"/>
                  <a:t> (where as for a metal - </a:t>
                </a:r>
                <a14:m>
                  <m:oMath xmlns:m="http://schemas.openxmlformats.org/officeDocument/2006/math">
                    <m:sSup>
                      <m:sSupPr>
                        <m:ctrlPr>
                          <a:rPr lang="en-US" sz="1400" i="1">
                            <a:latin typeface="Cambria Math" panose="02040503050406030204" pitchFamily="18" charset="0"/>
                          </a:rPr>
                        </m:ctrlPr>
                      </m:sSupPr>
                      <m:e>
                        <m:r>
                          <a:rPr lang="de-DE" sz="1400" i="1">
                            <a:latin typeface="Cambria Math" panose="02040503050406030204" pitchFamily="18" charset="0"/>
                          </a:rPr>
                          <m:t>𝑇</m:t>
                        </m:r>
                      </m:e>
                      <m:sup>
                        <m:r>
                          <a:rPr lang="de-DE" sz="1400" b="0" i="1" smtClean="0">
                            <a:latin typeface="Cambria Math" panose="02040503050406030204" pitchFamily="18" charset="0"/>
                          </a:rPr>
                          <m:t>3</m:t>
                        </m:r>
                      </m:sup>
                    </m:sSup>
                  </m:oMath>
                </a14:m>
                <a:r>
                  <a:rPr lang="en-US" sz="1400" dirty="0"/>
                  <a:t>)</a:t>
                </a:r>
              </a:p>
              <a:p>
                <a:pPr marL="285750" indent="-285750">
                  <a:buFont typeface="Wingdings" panose="05000000000000000000" pitchFamily="2" charset="2"/>
                  <a:buChar char="v"/>
                </a:pPr>
                <a:endParaRPr lang="de-DE" sz="1400" dirty="0"/>
              </a:p>
              <a:p>
                <a:pPr marL="285750" indent="-285750">
                  <a:buFont typeface="Wingdings" panose="05000000000000000000" pitchFamily="2" charset="2"/>
                  <a:buChar char="v"/>
                </a:pPr>
                <a:r>
                  <a:rPr lang="de-DE" sz="1400" dirty="0"/>
                  <a:t>Change in </a:t>
                </a:r>
                <a14:m>
                  <m:oMath xmlns:m="http://schemas.openxmlformats.org/officeDocument/2006/math">
                    <m:sSub>
                      <m:sSubPr>
                        <m:ctrlPr>
                          <a:rPr lang="de-DE" sz="1400" i="1">
                            <a:latin typeface="Cambria Math" panose="02040503050406030204" pitchFamily="18" charset="0"/>
                          </a:rPr>
                        </m:ctrlPr>
                      </m:sSubPr>
                      <m:e>
                        <m:r>
                          <a:rPr lang="de-DE" sz="1400" i="1">
                            <a:latin typeface="Cambria Math" panose="02040503050406030204" pitchFamily="18" charset="0"/>
                          </a:rPr>
                          <m:t>𝐶</m:t>
                        </m:r>
                      </m:e>
                      <m:sub>
                        <m:r>
                          <a:rPr lang="de-DE" sz="1400" i="1">
                            <a:latin typeface="Cambria Math" panose="02040503050406030204" pitchFamily="18" charset="0"/>
                          </a:rPr>
                          <m:t>𝑆𝐹</m:t>
                        </m:r>
                        <m:r>
                          <a:rPr lang="de-DE" sz="1400" i="1">
                            <a:latin typeface="Cambria Math" panose="02040503050406030204" pitchFamily="18" charset="0"/>
                          </a:rPr>
                          <m:t> </m:t>
                        </m:r>
                        <m:r>
                          <a:rPr lang="de-DE" sz="1400" i="1">
                            <a:latin typeface="Cambria Math" panose="02040503050406030204" pitchFamily="18" charset="0"/>
                          </a:rPr>
                          <m:t>𝐻𝑒</m:t>
                        </m:r>
                      </m:sub>
                    </m:sSub>
                    <m:r>
                      <a:rPr lang="de-DE" sz="1400" i="1">
                        <a:latin typeface="Cambria Math" panose="02040503050406030204" pitchFamily="18" charset="0"/>
                      </a:rPr>
                      <m:t> </m:t>
                    </m:r>
                  </m:oMath>
                </a14:m>
                <a:r>
                  <a:rPr lang="de-DE" sz="1400" dirty="0"/>
                  <a:t>d</a:t>
                </a:r>
                <a:r>
                  <a:rPr lang="en-US" sz="1400" dirty="0"/>
                  <a:t>ominated by </a:t>
                </a:r>
                <a:r>
                  <a:rPr lang="en-US" sz="1400" dirty="0" err="1"/>
                  <a:t>rotons</a:t>
                </a:r>
                <a:r>
                  <a:rPr lang="en-US" sz="1400" dirty="0"/>
                  <a:t> and not by </a:t>
                </a:r>
                <a:r>
                  <a:rPr lang="en-US" sz="1400" dirty="0" err="1"/>
                  <a:t>phonos</a:t>
                </a:r>
                <a:endParaRPr lang="en-US" sz="1400" dirty="0"/>
              </a:p>
            </p:txBody>
          </p:sp>
        </mc:Choice>
        <mc:Fallback>
          <p:sp>
            <p:nvSpPr>
              <p:cNvPr id="5" name="Rectangle 4">
                <a:extLst>
                  <a:ext uri="{FF2B5EF4-FFF2-40B4-BE49-F238E27FC236}">
                    <a16:creationId xmlns:a16="http://schemas.microsoft.com/office/drawing/2014/main" id="{98732F5B-917B-4D30-B8FF-8A16685DB086}"/>
                  </a:ext>
                </a:extLst>
              </p:cNvPr>
              <p:cNvSpPr>
                <a:spLocks noRot="1" noChangeAspect="1" noMove="1" noResize="1" noEditPoints="1" noAdjustHandles="1" noChangeArrowheads="1" noChangeShapeType="1" noTextEdit="1"/>
              </p:cNvSpPr>
              <p:nvPr/>
            </p:nvSpPr>
            <p:spPr>
              <a:xfrm>
                <a:off x="6096000" y="4598181"/>
                <a:ext cx="5995448" cy="2033698"/>
              </a:xfrm>
              <a:prstGeom prst="rect">
                <a:avLst/>
              </a:prstGeom>
              <a:blipFill>
                <a:blip r:embed="rId3"/>
                <a:stretch>
                  <a:fillRect l="-305" t="-299" b="-2395"/>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C63CC27F-9DEC-4460-A2D6-AA3EDB107369}"/>
              </a:ext>
            </a:extLst>
          </p:cNvPr>
          <p:cNvCxnSpPr>
            <a:cxnSpLocks/>
          </p:cNvCxnSpPr>
          <p:nvPr/>
        </p:nvCxnSpPr>
        <p:spPr>
          <a:xfrm flipV="1">
            <a:off x="6897158" y="3990907"/>
            <a:ext cx="2416135" cy="169753"/>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CFB8DF8D-6006-48FC-826F-E547756F2FFF}"/>
              </a:ext>
            </a:extLst>
          </p:cNvPr>
          <p:cNvSpPr txBox="1"/>
          <p:nvPr/>
        </p:nvSpPr>
        <p:spPr>
          <a:xfrm flipH="1">
            <a:off x="9300009" y="3768006"/>
            <a:ext cx="453441" cy="307777"/>
          </a:xfrm>
          <a:prstGeom prst="rect">
            <a:avLst/>
          </a:prstGeom>
          <a:noFill/>
        </p:spPr>
        <p:txBody>
          <a:bodyPr wrap="square" rtlCol="0">
            <a:spAutoFit/>
          </a:bodyPr>
          <a:lstStyle/>
          <a:p>
            <a:r>
              <a:rPr lang="de-DE" sz="1400" dirty="0" err="1">
                <a:solidFill>
                  <a:srgbClr val="C00000"/>
                </a:solidFill>
              </a:rPr>
              <a:t>Cu</a:t>
            </a:r>
            <a:endParaRPr lang="en-US" sz="1400" dirty="0">
              <a:solidFill>
                <a:srgbClr val="C00000"/>
              </a:solidFill>
            </a:endParaRPr>
          </a:p>
        </p:txBody>
      </p:sp>
      <p:sp>
        <p:nvSpPr>
          <p:cNvPr id="8" name="TextBox 7">
            <a:extLst>
              <a:ext uri="{FF2B5EF4-FFF2-40B4-BE49-F238E27FC236}">
                <a16:creationId xmlns:a16="http://schemas.microsoft.com/office/drawing/2014/main" id="{4DF44D6A-4428-4881-9891-35D5C42AF285}"/>
              </a:ext>
            </a:extLst>
          </p:cNvPr>
          <p:cNvSpPr txBox="1"/>
          <p:nvPr/>
        </p:nvSpPr>
        <p:spPr>
          <a:xfrm>
            <a:off x="7942033" y="1777680"/>
            <a:ext cx="461986" cy="307777"/>
          </a:xfrm>
          <a:prstGeom prst="rect">
            <a:avLst/>
          </a:prstGeom>
          <a:solidFill>
            <a:schemeClr val="tx1"/>
          </a:solidFill>
        </p:spPr>
        <p:txBody>
          <a:bodyPr wrap="none" rtlCol="0">
            <a:spAutoFit/>
          </a:bodyPr>
          <a:lstStyle/>
          <a:p>
            <a:r>
              <a:rPr lang="de-DE" sz="1400" dirty="0" err="1">
                <a:solidFill>
                  <a:schemeClr val="bg1"/>
                </a:solidFill>
              </a:rPr>
              <a:t>LHe</a:t>
            </a:r>
            <a:endParaRPr lang="en-US" sz="1400" dirty="0">
              <a:solidFill>
                <a:schemeClr val="bg1"/>
              </a:solidFill>
            </a:endParaRPr>
          </a:p>
        </p:txBody>
      </p:sp>
      <p:pic>
        <p:nvPicPr>
          <p:cNvPr id="9" name="Picture 8">
            <a:extLst>
              <a:ext uri="{FF2B5EF4-FFF2-40B4-BE49-F238E27FC236}">
                <a16:creationId xmlns:a16="http://schemas.microsoft.com/office/drawing/2014/main" id="{B064F9B4-7954-4067-84B6-ECDA56A06568}"/>
              </a:ext>
            </a:extLst>
          </p:cNvPr>
          <p:cNvPicPr>
            <a:picLocks noChangeAspect="1"/>
          </p:cNvPicPr>
          <p:nvPr/>
        </p:nvPicPr>
        <p:blipFill>
          <a:blip r:embed="rId4"/>
          <a:stretch>
            <a:fillRect/>
          </a:stretch>
        </p:blipFill>
        <p:spPr>
          <a:xfrm>
            <a:off x="238817" y="542096"/>
            <a:ext cx="4154463" cy="4005074"/>
          </a:xfrm>
          <a:prstGeom prst="rect">
            <a:avLst/>
          </a:prstGeom>
        </p:spPr>
      </p:pic>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8F97646C-B85E-4DC6-A0A2-8AD8751D0904}"/>
                  </a:ext>
                </a:extLst>
              </p:cNvPr>
              <p:cNvSpPr/>
              <p:nvPr/>
            </p:nvSpPr>
            <p:spPr>
              <a:xfrm>
                <a:off x="168075" y="4627601"/>
                <a:ext cx="5018842" cy="1815882"/>
              </a:xfrm>
              <a:prstGeom prst="rect">
                <a:avLst/>
              </a:prstGeom>
            </p:spPr>
            <p:txBody>
              <a:bodyPr wrap="square">
                <a:spAutoFit/>
              </a:bodyPr>
              <a:lstStyle/>
              <a:p>
                <a:r>
                  <a:rPr lang="en-US" sz="1400" dirty="0">
                    <a:solidFill>
                      <a:srgbClr val="0070C0"/>
                    </a:solidFill>
                  </a:rPr>
                  <a:t>Thermal conductivity of liquid helium as functions of </a:t>
                </a:r>
                <a14:m>
                  <m:oMath xmlns:m="http://schemas.openxmlformats.org/officeDocument/2006/math">
                    <m:r>
                      <a:rPr lang="en-US" sz="1400" i="1" dirty="0" smtClean="0">
                        <a:solidFill>
                          <a:srgbClr val="0070C0"/>
                        </a:solidFill>
                        <a:latin typeface="Cambria Math" panose="02040503050406030204" pitchFamily="18" charset="0"/>
                      </a:rPr>
                      <m:t>𝑇</m:t>
                    </m:r>
                  </m:oMath>
                </a14:m>
                <a:r>
                  <a:rPr lang="en-US" sz="1400" dirty="0">
                    <a:solidFill>
                      <a:srgbClr val="0070C0"/>
                    </a:solidFill>
                  </a:rPr>
                  <a:t> and </a:t>
                </a:r>
                <a14:m>
                  <m:oMath xmlns:m="http://schemas.openxmlformats.org/officeDocument/2006/math">
                    <m:r>
                      <a:rPr lang="en-US" sz="1400" i="1" dirty="0" smtClean="0">
                        <a:solidFill>
                          <a:srgbClr val="0070C0"/>
                        </a:solidFill>
                        <a:latin typeface="Cambria Math" panose="02040503050406030204" pitchFamily="18" charset="0"/>
                      </a:rPr>
                      <m:t>𝑝</m:t>
                    </m:r>
                  </m:oMath>
                </a14:m>
                <a:r>
                  <a:rPr lang="en-US" sz="1400" dirty="0">
                    <a:solidFill>
                      <a:srgbClr val="0070C0"/>
                    </a:solidFill>
                  </a:rPr>
                  <a:t>:</a:t>
                </a:r>
              </a:p>
              <a:p>
                <a:endParaRPr lang="en-US" sz="1400" dirty="0">
                  <a:solidFill>
                    <a:srgbClr val="0070C0"/>
                  </a:solidFill>
                </a:endParaRPr>
              </a:p>
              <a:p>
                <a:pPr marL="285750" indent="-285750">
                  <a:buFont typeface="Wingdings" panose="05000000000000000000" pitchFamily="2" charset="2"/>
                  <a:buChar char="v"/>
                </a:pPr>
                <a:r>
                  <a:rPr lang="en-US" sz="1400" dirty="0"/>
                  <a:t>Very sensitivity to pressure below 10 K and at higher pressures exhibiting increased thermal conductivity (</a:t>
                </a:r>
                <a:r>
                  <a:rPr lang="en-US" sz="1400" i="1" dirty="0">
                    <a:solidFill>
                      <a:srgbClr val="0070C0"/>
                    </a:solidFill>
                  </a:rPr>
                  <a:t>keeping the bath at 1 atm could be a better solution</a:t>
                </a:r>
                <a:r>
                  <a:rPr lang="en-US" sz="1400" dirty="0"/>
                  <a:t>). </a:t>
                </a:r>
                <a:endParaRPr lang="de-DE" sz="1400" dirty="0"/>
              </a:p>
              <a:p>
                <a:endParaRPr lang="de-DE" sz="1400" dirty="0"/>
              </a:p>
              <a:p>
                <a:pPr marL="285750" indent="-285750">
                  <a:buFont typeface="Wingdings" panose="05000000000000000000" pitchFamily="2" charset="2"/>
                  <a:buChar char="v"/>
                </a:pPr>
                <a:r>
                  <a:rPr lang="en-US" sz="1400" dirty="0"/>
                  <a:t>Thermal conductivity over all 10</a:t>
                </a:r>
                <a:r>
                  <a:rPr lang="en-US" sz="1400" baseline="30000" dirty="0"/>
                  <a:t>3</a:t>
                </a:r>
                <a:r>
                  <a:rPr lang="en-US" sz="1400" dirty="0"/>
                  <a:t> times that of OFHC copper</a:t>
                </a:r>
              </a:p>
              <a:p>
                <a:endParaRPr lang="en-US" sz="1400" dirty="0"/>
              </a:p>
            </p:txBody>
          </p:sp>
        </mc:Choice>
        <mc:Fallback>
          <p:sp>
            <p:nvSpPr>
              <p:cNvPr id="10" name="Rectangle 9">
                <a:extLst>
                  <a:ext uri="{FF2B5EF4-FFF2-40B4-BE49-F238E27FC236}">
                    <a16:creationId xmlns:a16="http://schemas.microsoft.com/office/drawing/2014/main" id="{8F97646C-B85E-4DC6-A0A2-8AD8751D0904}"/>
                  </a:ext>
                </a:extLst>
              </p:cNvPr>
              <p:cNvSpPr>
                <a:spLocks noRot="1" noChangeAspect="1" noMove="1" noResize="1" noEditPoints="1" noAdjustHandles="1" noChangeArrowheads="1" noChangeShapeType="1" noTextEdit="1"/>
              </p:cNvSpPr>
              <p:nvPr/>
            </p:nvSpPr>
            <p:spPr>
              <a:xfrm>
                <a:off x="168075" y="4627601"/>
                <a:ext cx="5018842" cy="1815882"/>
              </a:xfrm>
              <a:prstGeom prst="rect">
                <a:avLst/>
              </a:prstGeom>
              <a:blipFill>
                <a:blip r:embed="rId5"/>
                <a:stretch>
                  <a:fillRect l="-365" t="-671" r="-608"/>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08F5627A-F231-453D-9D49-5E1BC0BC16BA}"/>
              </a:ext>
            </a:extLst>
          </p:cNvPr>
          <p:cNvSpPr/>
          <p:nvPr/>
        </p:nvSpPr>
        <p:spPr>
          <a:xfrm>
            <a:off x="1459814" y="6457886"/>
            <a:ext cx="4066880" cy="338554"/>
          </a:xfrm>
          <a:prstGeom prst="rect">
            <a:avLst/>
          </a:prstGeom>
        </p:spPr>
        <p:txBody>
          <a:bodyPr wrap="square">
            <a:spAutoFit/>
          </a:bodyPr>
          <a:lstStyle/>
          <a:p>
            <a:r>
              <a:rPr lang="en-US" sz="1600" i="1" dirty="0">
                <a:solidFill>
                  <a:srgbClr val="C00000"/>
                </a:solidFill>
              </a:rPr>
              <a:t>Steven W. Van </a:t>
            </a:r>
            <a:r>
              <a:rPr lang="en-US" sz="1600" i="1" dirty="0" err="1">
                <a:solidFill>
                  <a:srgbClr val="C00000"/>
                </a:solidFill>
              </a:rPr>
              <a:t>Sciver</a:t>
            </a:r>
            <a:r>
              <a:rPr lang="en-US" sz="1600" i="1" dirty="0">
                <a:solidFill>
                  <a:srgbClr val="C00000"/>
                </a:solidFill>
              </a:rPr>
              <a:t>, Helium Cryogenics (2012)</a:t>
            </a:r>
          </a:p>
        </p:txBody>
      </p:sp>
      <p:cxnSp>
        <p:nvCxnSpPr>
          <p:cNvPr id="12" name="Straight Connector 11">
            <a:extLst>
              <a:ext uri="{FF2B5EF4-FFF2-40B4-BE49-F238E27FC236}">
                <a16:creationId xmlns:a16="http://schemas.microsoft.com/office/drawing/2014/main" id="{6B25C34F-BB12-4F1A-96CB-5E7C85162C0C}"/>
              </a:ext>
            </a:extLst>
          </p:cNvPr>
          <p:cNvCxnSpPr>
            <a:cxnSpLocks/>
          </p:cNvCxnSpPr>
          <p:nvPr/>
        </p:nvCxnSpPr>
        <p:spPr>
          <a:xfrm>
            <a:off x="1160461" y="3943977"/>
            <a:ext cx="28575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D0825AE-B18D-4045-B2AF-B083BD68CFD8}"/>
              </a:ext>
            </a:extLst>
          </p:cNvPr>
          <p:cNvSpPr txBox="1"/>
          <p:nvPr/>
        </p:nvSpPr>
        <p:spPr>
          <a:xfrm flipH="1">
            <a:off x="3900778" y="3709213"/>
            <a:ext cx="453441" cy="307777"/>
          </a:xfrm>
          <a:prstGeom prst="rect">
            <a:avLst/>
          </a:prstGeom>
          <a:noFill/>
        </p:spPr>
        <p:txBody>
          <a:bodyPr wrap="square" rtlCol="0">
            <a:spAutoFit/>
          </a:bodyPr>
          <a:lstStyle/>
          <a:p>
            <a:r>
              <a:rPr lang="de-DE" sz="1400" dirty="0" err="1">
                <a:solidFill>
                  <a:srgbClr val="C00000"/>
                </a:solidFill>
              </a:rPr>
              <a:t>Cu</a:t>
            </a:r>
            <a:endParaRPr lang="en-US" sz="1400" dirty="0">
              <a:solidFill>
                <a:srgbClr val="C00000"/>
              </a:solidFill>
            </a:endParaRPr>
          </a:p>
        </p:txBody>
      </p:sp>
    </p:spTree>
    <p:extLst>
      <p:ext uri="{BB962C8B-B14F-4D97-AF65-F5344CB8AC3E}">
        <p14:creationId xmlns:p14="http://schemas.microsoft.com/office/powerpoint/2010/main" val="2604080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9A0EDFC-F124-49AB-9581-CF3973FC22AC}"/>
                  </a:ext>
                </a:extLst>
              </p:cNvPr>
              <p:cNvSpPr/>
              <p:nvPr/>
            </p:nvSpPr>
            <p:spPr>
              <a:xfrm>
                <a:off x="221301" y="523220"/>
                <a:ext cx="11887200" cy="1907189"/>
              </a:xfrm>
              <a:prstGeom prst="rect">
                <a:avLst/>
              </a:prstGeom>
            </p:spPr>
            <p:txBody>
              <a:bodyPr wrap="square">
                <a:spAutoFit/>
              </a:bodyPr>
              <a:lstStyle/>
              <a:p>
                <a:pPr marL="285750" lvl="0" indent="-285750">
                  <a:buFont typeface="Wingdings" panose="05000000000000000000" pitchFamily="2" charset="2"/>
                  <a:buChar char="v"/>
                </a:pPr>
                <a:r>
                  <a:rPr lang="en-US" sz="1600" dirty="0">
                    <a:solidFill>
                      <a:prstClr val="black"/>
                    </a:solidFill>
                  </a:rPr>
                  <a:t>The radiative heat transfer from one surface to another is expressed as following (</a:t>
                </a:r>
                <a:r>
                  <a:rPr lang="de-DE" sz="1600" dirty="0">
                    <a:solidFill>
                      <a:srgbClr val="C00000"/>
                    </a:solidFill>
                  </a:rPr>
                  <a:t>doi:10.18429/JACoW-IPAC2015-WEPTY031</a:t>
                </a:r>
                <a:r>
                  <a:rPr lang="en-US" sz="1600" dirty="0">
                    <a:solidFill>
                      <a:prstClr val="black"/>
                    </a:solidFill>
                  </a:rPr>
                  <a:t>):</a:t>
                </a:r>
              </a:p>
              <a:p>
                <a:pPr lvl="0"/>
                <a:endParaRPr lang="en-US" sz="1600" dirty="0">
                  <a:solidFill>
                    <a:prstClr val="black"/>
                  </a:solidFill>
                </a:endParaRPr>
              </a:p>
              <a:p>
                <a:pPr lvl="0" algn="ctr"/>
                <a14:m>
                  <m:oMath xmlns:m="http://schemas.openxmlformats.org/officeDocument/2006/math">
                    <m:sSub>
                      <m:sSubPr>
                        <m:ctrlPr>
                          <a:rPr lang="de-DE" i="1" dirty="0">
                            <a:solidFill>
                              <a:srgbClr val="0070C0"/>
                            </a:solidFill>
                            <a:latin typeface="Cambria Math" panose="02040503050406030204" pitchFamily="18" charset="0"/>
                            <a:cs typeface="Times New Roman" panose="02020603050405020304" pitchFamily="18" charset="0"/>
                          </a:rPr>
                        </m:ctrlPr>
                      </m:sSubPr>
                      <m:e>
                        <m:acc>
                          <m:accPr>
                            <m:chr m:val="̇"/>
                            <m:ctrlPr>
                              <a:rPr lang="de-DE" i="1">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accPr>
                          <m:e>
                            <m:r>
                              <a:rPr lang="de-DE"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𝑄</m:t>
                            </m:r>
                          </m:e>
                        </m:acc>
                      </m:e>
                      <m:sub>
                        <m:r>
                          <a:rPr lang="de-DE" i="1" dirty="0">
                            <a:solidFill>
                              <a:srgbClr val="0070C0"/>
                            </a:solidFill>
                            <a:latin typeface="Cambria Math" panose="02040503050406030204" pitchFamily="18" charset="0"/>
                            <a:cs typeface="Times New Roman" panose="02020603050405020304" pitchFamily="18" charset="0"/>
                          </a:rPr>
                          <m:t>1</m:t>
                        </m:r>
                        <m: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i="1">
                        <a:solidFill>
                          <a:srgbClr val="0070C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dirty="0">
                    <a:solidFill>
                      <a:srgbClr val="0070C0"/>
                    </a:solidFill>
                    <a:ea typeface="Calibri" panose="020F0502020204030204" pitchFamily="34" charset="0"/>
                    <a:cs typeface="Times New Roman" panose="02020603050405020304" pitchFamily="18" charset="0"/>
                  </a:rPr>
                  <a:t> </a:t>
                </a:r>
                <a14:m>
                  <m:oMath xmlns:m="http://schemas.openxmlformats.org/officeDocument/2006/math">
                    <m:f>
                      <m:fPr>
                        <m:ctrlPr>
                          <a:rPr lang="en-US" i="1" dirty="0">
                            <a:solidFill>
                              <a:srgbClr val="0070C0"/>
                            </a:solidFill>
                            <a:latin typeface="Cambria Math" panose="02040503050406030204" pitchFamily="18" charset="0"/>
                            <a:cs typeface="Times New Roman" panose="02020603050405020304" pitchFamily="18" charset="0"/>
                          </a:rPr>
                        </m:ctrlPr>
                      </m:fPr>
                      <m:num>
                        <m:r>
                          <a:rPr lang="en-US"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𝜎</m:t>
                        </m:r>
                        <m: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𝑇</m:t>
                            </m:r>
                          </m:e>
                          <m:sub>
                            <m: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1</m:t>
                            </m:r>
                          </m:sub>
                          <m:sup>
                            <m: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4</m:t>
                            </m:r>
                          </m:sup>
                        </m:sSubSup>
                        <m: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𝑇</m:t>
                            </m:r>
                          </m:e>
                          <m:sub>
                            <m: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2</m:t>
                            </m:r>
                          </m:sub>
                          <m:sup>
                            <m: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4</m:t>
                            </m:r>
                          </m:sup>
                        </m:sSubSup>
                        <m: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num>
                      <m:den>
                        <m:f>
                          <m:fPr>
                            <m:ctrlPr>
                              <a:rPr lang="en-US" i="1" dirty="0">
                                <a:solidFill>
                                  <a:srgbClr val="0070C0"/>
                                </a:solidFill>
                                <a:latin typeface="Cambria Math" panose="02040503050406030204" pitchFamily="18" charset="0"/>
                                <a:cs typeface="Times New Roman" panose="02020603050405020304" pitchFamily="18" charset="0"/>
                              </a:rPr>
                            </m:ctrlPr>
                          </m:fPr>
                          <m:num>
                            <m:r>
                              <a:rPr lang="de-DE" i="1" dirty="0">
                                <a:solidFill>
                                  <a:srgbClr val="0070C0"/>
                                </a:solidFill>
                                <a:latin typeface="Cambria Math" panose="02040503050406030204" pitchFamily="18" charset="0"/>
                                <a:cs typeface="Times New Roman" panose="02020603050405020304" pitchFamily="18" charset="0"/>
                              </a:rPr>
                              <m:t>1−</m:t>
                            </m:r>
                            <m:sSub>
                              <m:sSubPr>
                                <m:ctrlPr>
                                  <a:rPr lang="de-DE" i="1" dirty="0">
                                    <a:solidFill>
                                      <a:srgbClr val="0070C0"/>
                                    </a:solidFill>
                                    <a:latin typeface="Cambria Math" panose="02040503050406030204" pitchFamily="18" charset="0"/>
                                    <a:cs typeface="Times New Roman" panose="02020603050405020304" pitchFamily="18" charset="0"/>
                                  </a:rPr>
                                </m:ctrlPr>
                              </m:sSubPr>
                              <m:e>
                                <m: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𝜀</m:t>
                                </m:r>
                              </m:e>
                              <m:sub>
                                <m:r>
                                  <a:rPr lang="de-DE" i="1" dirty="0">
                                    <a:solidFill>
                                      <a:srgbClr val="0070C0"/>
                                    </a:solidFill>
                                    <a:latin typeface="Cambria Math" panose="02040503050406030204" pitchFamily="18" charset="0"/>
                                    <a:cs typeface="Times New Roman" panose="02020603050405020304" pitchFamily="18" charset="0"/>
                                  </a:rPr>
                                  <m:t>1</m:t>
                                </m:r>
                              </m:sub>
                            </m:sSub>
                          </m:num>
                          <m:den>
                            <m:sSub>
                              <m:sSubPr>
                                <m:ctrlPr>
                                  <a:rPr lang="en-US" i="1" dirty="0">
                                    <a:solidFill>
                                      <a:srgbClr val="0070C0"/>
                                    </a:solidFill>
                                    <a:latin typeface="Cambria Math" panose="02040503050406030204" pitchFamily="18" charset="0"/>
                                    <a:cs typeface="Times New Roman" panose="02020603050405020304" pitchFamily="18" charset="0"/>
                                  </a:rPr>
                                </m:ctrlPr>
                              </m:sSubPr>
                              <m:e>
                                <m:r>
                                  <a:rPr lang="de-DE" i="1" dirty="0">
                                    <a:solidFill>
                                      <a:srgbClr val="0070C0"/>
                                    </a:solidFill>
                                    <a:latin typeface="Cambria Math" panose="02040503050406030204" pitchFamily="18" charset="0"/>
                                    <a:cs typeface="Times New Roman" panose="02020603050405020304" pitchFamily="18" charset="0"/>
                                  </a:rPr>
                                  <m:t>𝐴</m:t>
                                </m:r>
                              </m:e>
                              <m:sub>
                                <m:r>
                                  <a:rPr lang="de-DE" i="1" dirty="0">
                                    <a:solidFill>
                                      <a:srgbClr val="0070C0"/>
                                    </a:solidFill>
                                    <a:latin typeface="Cambria Math" panose="02040503050406030204" pitchFamily="18" charset="0"/>
                                    <a:cs typeface="Times New Roman" panose="02020603050405020304" pitchFamily="18" charset="0"/>
                                  </a:rPr>
                                  <m:t>1</m:t>
                                </m:r>
                              </m:sub>
                            </m:sSub>
                            <m:sSub>
                              <m:sSubPr>
                                <m:ctrlPr>
                                  <a:rPr lang="en-US" i="1" dirty="0">
                                    <a:solidFill>
                                      <a:srgbClr val="0070C0"/>
                                    </a:solidFill>
                                    <a:latin typeface="Cambria Math" panose="02040503050406030204" pitchFamily="18" charset="0"/>
                                    <a:cs typeface="Times New Roman" panose="02020603050405020304" pitchFamily="18" charset="0"/>
                                  </a:rPr>
                                </m:ctrlPr>
                              </m:sSubPr>
                              <m:e>
                                <m:r>
                                  <a:rPr lang="en-US"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𝜀</m:t>
                                </m:r>
                              </m:e>
                              <m:sub>
                                <m:r>
                                  <a:rPr lang="de-DE" i="1" dirty="0">
                                    <a:solidFill>
                                      <a:srgbClr val="0070C0"/>
                                    </a:solidFill>
                                    <a:latin typeface="Cambria Math" panose="02040503050406030204" pitchFamily="18" charset="0"/>
                                    <a:cs typeface="Times New Roman" panose="02020603050405020304" pitchFamily="18" charset="0"/>
                                  </a:rPr>
                                  <m:t>1</m:t>
                                </m:r>
                              </m:sub>
                            </m:sSub>
                          </m:den>
                        </m:f>
                        <m:r>
                          <a:rPr lang="de-DE" i="1" dirty="0">
                            <a:solidFill>
                              <a:srgbClr val="0070C0"/>
                            </a:solidFill>
                            <a:latin typeface="Cambria Math" panose="02040503050406030204" pitchFamily="18" charset="0"/>
                            <a:cs typeface="Times New Roman" panose="02020603050405020304" pitchFamily="18" charset="0"/>
                          </a:rPr>
                          <m:t>+</m:t>
                        </m:r>
                        <m:f>
                          <m:fPr>
                            <m:ctrlPr>
                              <a:rPr lang="en-US" i="1" dirty="0">
                                <a:solidFill>
                                  <a:srgbClr val="0070C0"/>
                                </a:solidFill>
                                <a:latin typeface="Cambria Math" panose="02040503050406030204" pitchFamily="18" charset="0"/>
                                <a:cs typeface="Times New Roman" panose="02020603050405020304" pitchFamily="18" charset="0"/>
                              </a:rPr>
                            </m:ctrlPr>
                          </m:fPr>
                          <m:num>
                            <m:r>
                              <a:rPr lang="de-DE" i="1" dirty="0">
                                <a:solidFill>
                                  <a:srgbClr val="0070C0"/>
                                </a:solidFill>
                                <a:latin typeface="Cambria Math" panose="02040503050406030204" pitchFamily="18" charset="0"/>
                                <a:cs typeface="Times New Roman" panose="02020603050405020304" pitchFamily="18" charset="0"/>
                              </a:rPr>
                              <m:t>1−</m:t>
                            </m:r>
                            <m:sSub>
                              <m:sSubPr>
                                <m:ctrlPr>
                                  <a:rPr lang="de-DE" i="1" dirty="0">
                                    <a:solidFill>
                                      <a:srgbClr val="0070C0"/>
                                    </a:solidFill>
                                    <a:latin typeface="Cambria Math" panose="02040503050406030204" pitchFamily="18" charset="0"/>
                                    <a:cs typeface="Times New Roman" panose="02020603050405020304" pitchFamily="18" charset="0"/>
                                  </a:rPr>
                                </m:ctrlPr>
                              </m:sSubPr>
                              <m:e>
                                <m: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𝜀</m:t>
                                </m:r>
                              </m:e>
                              <m:sub>
                                <m: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2</m:t>
                                </m:r>
                              </m:sub>
                            </m:sSub>
                          </m:num>
                          <m:den>
                            <m:sSub>
                              <m:sSubPr>
                                <m:ctrlPr>
                                  <a:rPr lang="en-US" i="1" dirty="0">
                                    <a:solidFill>
                                      <a:srgbClr val="0070C0"/>
                                    </a:solidFill>
                                    <a:latin typeface="Cambria Math" panose="02040503050406030204" pitchFamily="18" charset="0"/>
                                    <a:cs typeface="Times New Roman" panose="02020603050405020304" pitchFamily="18" charset="0"/>
                                  </a:rPr>
                                </m:ctrlPr>
                              </m:sSubPr>
                              <m:e>
                                <m:r>
                                  <a:rPr lang="de-DE" i="1" dirty="0">
                                    <a:solidFill>
                                      <a:srgbClr val="0070C0"/>
                                    </a:solidFill>
                                    <a:latin typeface="Cambria Math" panose="02040503050406030204" pitchFamily="18" charset="0"/>
                                    <a:cs typeface="Times New Roman" panose="02020603050405020304" pitchFamily="18" charset="0"/>
                                  </a:rPr>
                                  <m:t>𝐴</m:t>
                                </m:r>
                              </m:e>
                              <m:sub>
                                <m:r>
                                  <a:rPr lang="de-DE" i="1" dirty="0">
                                    <a:solidFill>
                                      <a:srgbClr val="0070C0"/>
                                    </a:solidFill>
                                    <a:latin typeface="Cambria Math" panose="02040503050406030204" pitchFamily="18" charset="0"/>
                                    <a:cs typeface="Times New Roman" panose="02020603050405020304" pitchFamily="18" charset="0"/>
                                  </a:rPr>
                                  <m:t>2</m:t>
                                </m:r>
                              </m:sub>
                            </m:sSub>
                            <m:sSub>
                              <m:sSubPr>
                                <m:ctrlPr>
                                  <a:rPr lang="en-US" i="1" dirty="0">
                                    <a:solidFill>
                                      <a:srgbClr val="0070C0"/>
                                    </a:solidFill>
                                    <a:latin typeface="Cambria Math" panose="02040503050406030204" pitchFamily="18" charset="0"/>
                                    <a:cs typeface="Times New Roman" panose="02020603050405020304" pitchFamily="18" charset="0"/>
                                  </a:rPr>
                                </m:ctrlPr>
                              </m:sSubPr>
                              <m:e>
                                <m:r>
                                  <a:rPr lang="en-US"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𝜀</m:t>
                                </m:r>
                              </m:e>
                              <m:sub>
                                <m: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2</m:t>
                                </m:r>
                              </m:sub>
                            </m:sSub>
                          </m:den>
                        </m:f>
                        <m:r>
                          <a:rPr lang="de-DE" i="1" dirty="0">
                            <a:solidFill>
                              <a:srgbClr val="0070C0"/>
                            </a:solidFill>
                            <a:latin typeface="Cambria Math" panose="02040503050406030204" pitchFamily="18" charset="0"/>
                            <a:cs typeface="Times New Roman" panose="02020603050405020304" pitchFamily="18" charset="0"/>
                          </a:rPr>
                          <m:t>+</m:t>
                        </m:r>
                        <m:f>
                          <m:fPr>
                            <m:ctrlPr>
                              <a:rPr lang="en-US" i="1" dirty="0">
                                <a:solidFill>
                                  <a:srgbClr val="0070C0"/>
                                </a:solidFill>
                                <a:latin typeface="Cambria Math" panose="02040503050406030204" pitchFamily="18" charset="0"/>
                                <a:cs typeface="Times New Roman" panose="02020603050405020304" pitchFamily="18" charset="0"/>
                              </a:rPr>
                            </m:ctrlPr>
                          </m:fPr>
                          <m:num>
                            <m:r>
                              <a:rPr lang="de-DE" i="1" dirty="0">
                                <a:solidFill>
                                  <a:srgbClr val="0070C0"/>
                                </a:solidFill>
                                <a:latin typeface="Cambria Math" panose="02040503050406030204" pitchFamily="18" charset="0"/>
                                <a:cs typeface="Times New Roman" panose="02020603050405020304" pitchFamily="18" charset="0"/>
                              </a:rPr>
                              <m:t>1</m:t>
                            </m:r>
                          </m:num>
                          <m:den>
                            <m:sSub>
                              <m:sSubPr>
                                <m:ctrlPr>
                                  <a:rPr lang="en-US" i="1" dirty="0">
                                    <a:solidFill>
                                      <a:srgbClr val="0070C0"/>
                                    </a:solidFill>
                                    <a:latin typeface="Cambria Math" panose="02040503050406030204" pitchFamily="18" charset="0"/>
                                    <a:cs typeface="Times New Roman" panose="02020603050405020304" pitchFamily="18" charset="0"/>
                                  </a:rPr>
                                </m:ctrlPr>
                              </m:sSubPr>
                              <m:e>
                                <m:r>
                                  <a:rPr lang="de-DE" i="1" dirty="0">
                                    <a:solidFill>
                                      <a:srgbClr val="0070C0"/>
                                    </a:solidFill>
                                    <a:latin typeface="Cambria Math" panose="02040503050406030204" pitchFamily="18" charset="0"/>
                                    <a:cs typeface="Times New Roman" panose="02020603050405020304" pitchFamily="18" charset="0"/>
                                  </a:rPr>
                                  <m:t>𝐴</m:t>
                                </m:r>
                              </m:e>
                              <m:sub>
                                <m:r>
                                  <a:rPr lang="de-DE" i="1" dirty="0">
                                    <a:solidFill>
                                      <a:srgbClr val="0070C0"/>
                                    </a:solidFill>
                                    <a:latin typeface="Cambria Math" panose="02040503050406030204" pitchFamily="18" charset="0"/>
                                    <a:cs typeface="Times New Roman" panose="02020603050405020304" pitchFamily="18" charset="0"/>
                                  </a:rPr>
                                  <m:t>1</m:t>
                                </m:r>
                              </m:sub>
                            </m:sSub>
                            <m:sSub>
                              <m:sSubPr>
                                <m:ctrlPr>
                                  <a:rPr lang="en-US" i="1" dirty="0">
                                    <a:solidFill>
                                      <a:srgbClr val="0070C0"/>
                                    </a:solidFill>
                                    <a:latin typeface="Cambria Math" panose="02040503050406030204" pitchFamily="18" charset="0"/>
                                    <a:cs typeface="Times New Roman" panose="02020603050405020304" pitchFamily="18" charset="0"/>
                                  </a:rPr>
                                </m:ctrlPr>
                              </m:sSubPr>
                              <m:e>
                                <m: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𝐹</m:t>
                                </m:r>
                              </m:e>
                              <m:sub>
                                <m:r>
                                  <a:rPr lang="de-DE" i="1" dirty="0">
                                    <a:solidFill>
                                      <a:srgbClr val="0070C0"/>
                                    </a:solidFill>
                                    <a:latin typeface="Cambria Math" panose="02040503050406030204" pitchFamily="18" charset="0"/>
                                    <a:cs typeface="Times New Roman" panose="02020603050405020304" pitchFamily="18" charset="0"/>
                                  </a:rPr>
                                  <m:t>1</m:t>
                                </m:r>
                                <m:r>
                                  <a:rPr lang="de-DE"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→2</m:t>
                                </m:r>
                              </m:sub>
                            </m:sSub>
                          </m:den>
                        </m:f>
                      </m:den>
                    </m:f>
                  </m:oMath>
                </a14:m>
                <a:endParaRPr lang="en-US" sz="1600" dirty="0">
                  <a:solidFill>
                    <a:prstClr val="black"/>
                  </a:solidFill>
                </a:endParaRPr>
              </a:p>
              <a:p>
                <a:pPr lvl="0" algn="ctr"/>
                <a:endParaRPr lang="en-US" sz="1600" dirty="0">
                  <a:solidFill>
                    <a:prstClr val="black"/>
                  </a:solidFill>
                </a:endParaRPr>
              </a:p>
              <a:p>
                <a:pPr lvl="0"/>
                <a:r>
                  <a:rPr lang="en-US" sz="1600" dirty="0">
                    <a:solidFill>
                      <a:prstClr val="black"/>
                    </a:solidFill>
                  </a:rPr>
                  <a:t>where </a:t>
                </a:r>
                <a14:m>
                  <m:oMath xmlns:m="http://schemas.openxmlformats.org/officeDocument/2006/math">
                    <m:sSub>
                      <m:sSubPr>
                        <m:ctrlPr>
                          <a:rPr lang="de-DE" sz="1600" i="1" dirty="0">
                            <a:solidFill>
                              <a:prstClr val="black"/>
                            </a:solidFill>
                            <a:latin typeface="Cambria Math" panose="02040503050406030204" pitchFamily="18" charset="0"/>
                            <a:cs typeface="Times New Roman" panose="02020603050405020304" pitchFamily="18" charset="0"/>
                          </a:rPr>
                        </m:ctrlPr>
                      </m:sSubPr>
                      <m:e>
                        <m:acc>
                          <m:accPr>
                            <m:chr m:val="̇"/>
                            <m:ctrlPr>
                              <a:rPr lang="de-DE" sz="1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de-DE" sz="1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𝑄</m:t>
                            </m:r>
                          </m:e>
                        </m:acc>
                      </m:e>
                      <m:sub>
                        <m:r>
                          <a:rPr lang="de-DE" sz="1600" i="1" dirty="0">
                            <a:solidFill>
                              <a:prstClr val="black"/>
                            </a:solidFill>
                            <a:latin typeface="Cambria Math" panose="02040503050406030204" pitchFamily="18" charset="0"/>
                            <a:cs typeface="Times New Roman" panose="02020603050405020304" pitchFamily="18" charset="0"/>
                          </a:rPr>
                          <m:t>1</m:t>
                        </m:r>
                        <m:r>
                          <a:rPr lang="de-DE" sz="16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de-DE" sz="16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1600" dirty="0">
                    <a:solidFill>
                      <a:prstClr val="black"/>
                    </a:solidFill>
                  </a:rPr>
                  <a:t>is radiative power on surface 2 from surface 1. </a:t>
                </a:r>
                <a14:m>
                  <m:oMath xmlns:m="http://schemas.openxmlformats.org/officeDocument/2006/math">
                    <m:r>
                      <a:rPr lang="de-DE" sz="1600" dirty="0">
                        <a:solidFill>
                          <a:prstClr val="black"/>
                        </a:solidFill>
                        <a:latin typeface="Cambria Math" panose="02040503050406030204" pitchFamily="18" charset="0"/>
                      </a:rPr>
                      <m:t> </m:t>
                    </m:r>
                    <m:r>
                      <a:rPr lang="en-US" sz="1600" i="1" dirty="0">
                        <a:solidFill>
                          <a:prstClr val="black"/>
                        </a:solidFill>
                        <a:latin typeface="Cambria Math" panose="02040503050406030204" pitchFamily="18" charset="0"/>
                      </a:rPr>
                      <m:t>𝑇</m:t>
                    </m:r>
                  </m:oMath>
                </a14:m>
                <a:r>
                  <a:rPr lang="en-US" sz="1600" dirty="0">
                    <a:solidFill>
                      <a:prstClr val="black"/>
                    </a:solidFill>
                  </a:rPr>
                  <a:t>, </a:t>
                </a:r>
                <a14:m>
                  <m:oMath xmlns:m="http://schemas.openxmlformats.org/officeDocument/2006/math">
                    <m:r>
                      <a:rPr lang="en-US" sz="1600" i="1" dirty="0">
                        <a:solidFill>
                          <a:prstClr val="black"/>
                        </a:solidFill>
                        <a:latin typeface="Cambria Math" panose="02040503050406030204" pitchFamily="18" charset="0"/>
                        <a:ea typeface="Cambria Math" panose="02040503050406030204" pitchFamily="18" charset="0"/>
                      </a:rPr>
                      <m:t>𝜀</m:t>
                    </m:r>
                  </m:oMath>
                </a14:m>
                <a:r>
                  <a:rPr lang="en-US" sz="1600" dirty="0">
                    <a:solidFill>
                      <a:prstClr val="black"/>
                    </a:solidFill>
                  </a:rPr>
                  <a:t>, and </a:t>
                </a:r>
                <a14:m>
                  <m:oMath xmlns:m="http://schemas.openxmlformats.org/officeDocument/2006/math">
                    <m:r>
                      <a:rPr lang="en-US" sz="1600" i="1" dirty="0">
                        <a:solidFill>
                          <a:prstClr val="black"/>
                        </a:solidFill>
                        <a:latin typeface="Cambria Math" panose="02040503050406030204" pitchFamily="18" charset="0"/>
                      </a:rPr>
                      <m:t>𝐴</m:t>
                    </m:r>
                  </m:oMath>
                </a14:m>
                <a:r>
                  <a:rPr lang="en-US" sz="1600" dirty="0">
                    <a:solidFill>
                      <a:prstClr val="black"/>
                    </a:solidFill>
                  </a:rPr>
                  <a:t> are temperature, emissivity and area respectively for surface 1 and 2. </a:t>
                </a:r>
                <a14:m>
                  <m:oMath xmlns:m="http://schemas.openxmlformats.org/officeDocument/2006/math">
                    <m:sSub>
                      <m:sSubPr>
                        <m:ctrlPr>
                          <a:rPr lang="en-US" sz="1600" i="1" dirty="0">
                            <a:solidFill>
                              <a:prstClr val="black"/>
                            </a:solidFill>
                            <a:latin typeface="Cambria Math" panose="02040503050406030204" pitchFamily="18" charset="0"/>
                            <a:cs typeface="Times New Roman" panose="02020603050405020304" pitchFamily="18" charset="0"/>
                          </a:rPr>
                        </m:ctrlPr>
                      </m:sSubPr>
                      <m:e>
                        <m:r>
                          <a:rPr lang="de-DE" sz="16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𝐹</m:t>
                        </m:r>
                      </m:e>
                      <m:sub>
                        <m:r>
                          <a:rPr lang="de-DE" sz="1600" i="1" dirty="0">
                            <a:solidFill>
                              <a:prstClr val="black"/>
                            </a:solidFill>
                            <a:latin typeface="Cambria Math" panose="02040503050406030204" pitchFamily="18" charset="0"/>
                            <a:cs typeface="Times New Roman" panose="02020603050405020304" pitchFamily="18" charset="0"/>
                          </a:rPr>
                          <m:t>1</m:t>
                        </m:r>
                        <m:r>
                          <a:rPr lang="de-DE" sz="16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b>
                    </m:sSub>
                  </m:oMath>
                </a14:m>
                <a:r>
                  <a:rPr lang="en-US" sz="1600" dirty="0">
                    <a:solidFill>
                      <a:prstClr val="black"/>
                    </a:solidFill>
                  </a:rPr>
                  <a:t> is view factor that determines proportion of radiation from surface 1 reaching to surface 2. </a:t>
                </a:r>
                <a14:m>
                  <m:oMath xmlns:m="http://schemas.openxmlformats.org/officeDocument/2006/math">
                    <m:r>
                      <a:rPr lang="en-US" sz="16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𝜎</m:t>
                    </m:r>
                  </m:oMath>
                </a14:m>
                <a:r>
                  <a:rPr lang="en-US" sz="1600" dirty="0">
                    <a:solidFill>
                      <a:prstClr val="black"/>
                    </a:solidFill>
                  </a:rPr>
                  <a:t> is the Boltzmann constant. </a:t>
                </a:r>
              </a:p>
            </p:txBody>
          </p:sp>
        </mc:Choice>
        <mc:Fallback xmlns="">
          <p:sp>
            <p:nvSpPr>
              <p:cNvPr id="2" name="Rectangle 1">
                <a:extLst>
                  <a:ext uri="{FF2B5EF4-FFF2-40B4-BE49-F238E27FC236}">
                    <a16:creationId xmlns:a16="http://schemas.microsoft.com/office/drawing/2014/main" id="{F9A0EDFC-F124-49AB-9581-CF3973FC22AC}"/>
                  </a:ext>
                </a:extLst>
              </p:cNvPr>
              <p:cNvSpPr>
                <a:spLocks noRot="1" noChangeAspect="1" noMove="1" noResize="1" noEditPoints="1" noAdjustHandles="1" noChangeArrowheads="1" noChangeShapeType="1" noTextEdit="1"/>
              </p:cNvSpPr>
              <p:nvPr/>
            </p:nvSpPr>
            <p:spPr>
              <a:xfrm>
                <a:off x="221301" y="523220"/>
                <a:ext cx="11887200" cy="1907189"/>
              </a:xfrm>
              <a:prstGeom prst="rect">
                <a:avLst/>
              </a:prstGeom>
              <a:blipFill>
                <a:blip r:embed="rId2"/>
                <a:stretch>
                  <a:fillRect l="-256" t="-958" b="-319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53C619F-23C2-409B-A7EE-E93CBA620C82}"/>
              </a:ext>
            </a:extLst>
          </p:cNvPr>
          <p:cNvSpPr txBox="1"/>
          <p:nvPr/>
        </p:nvSpPr>
        <p:spPr>
          <a:xfrm>
            <a:off x="0" y="0"/>
            <a:ext cx="12192000" cy="461665"/>
          </a:xfrm>
          <a:prstGeom prst="rect">
            <a:avLst/>
          </a:prstGeom>
          <a:solidFill>
            <a:srgbClr val="0070C0"/>
          </a:solidFill>
        </p:spPr>
        <p:txBody>
          <a:bodyPr wrap="square" rtlCol="0">
            <a:spAutoFit/>
          </a:bodyPr>
          <a:lstStyle/>
          <a:p>
            <a:r>
              <a:rPr lang="de-DE" sz="2400" dirty="0">
                <a:solidFill>
                  <a:prstClr val="white"/>
                </a:solidFill>
              </a:rPr>
              <a:t>Radiation </a:t>
            </a:r>
            <a:r>
              <a:rPr lang="de-DE" sz="2400" dirty="0" err="1">
                <a:solidFill>
                  <a:prstClr val="white"/>
                </a:solidFill>
              </a:rPr>
              <a:t>heat</a:t>
            </a:r>
            <a:r>
              <a:rPr lang="de-DE" sz="2400" dirty="0">
                <a:solidFill>
                  <a:prstClr val="white"/>
                </a:solidFill>
              </a:rPr>
              <a:t> </a:t>
            </a:r>
            <a:r>
              <a:rPr lang="de-DE" sz="2400" dirty="0" err="1">
                <a:solidFill>
                  <a:prstClr val="white"/>
                </a:solidFill>
              </a:rPr>
              <a:t>load</a:t>
            </a:r>
            <a:r>
              <a:rPr lang="de-DE" sz="2400" dirty="0">
                <a:solidFill>
                  <a:prstClr val="white"/>
                </a:solidFill>
              </a:rPr>
              <a:t>  </a:t>
            </a:r>
            <a:endParaRPr lang="en-US" sz="2400" dirty="0">
              <a:solidFill>
                <a:schemeClr val="bg1"/>
              </a:solidFill>
            </a:endParaRPr>
          </a:p>
        </p:txBody>
      </p:sp>
      <p:sp>
        <p:nvSpPr>
          <p:cNvPr id="11" name="Rectangle 10">
            <a:extLst>
              <a:ext uri="{FF2B5EF4-FFF2-40B4-BE49-F238E27FC236}">
                <a16:creationId xmlns:a16="http://schemas.microsoft.com/office/drawing/2014/main" id="{AA5612A6-15A5-401D-9495-8D971993FC77}"/>
              </a:ext>
            </a:extLst>
          </p:cNvPr>
          <p:cNvSpPr/>
          <p:nvPr/>
        </p:nvSpPr>
        <p:spPr>
          <a:xfrm>
            <a:off x="5931744" y="3913042"/>
            <a:ext cx="5882326" cy="132343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11">
            <a:extLst>
              <a:ext uri="{FF2B5EF4-FFF2-40B4-BE49-F238E27FC236}">
                <a16:creationId xmlns:a16="http://schemas.microsoft.com/office/drawing/2014/main" id="{653F8A29-AD1D-4DA0-B871-E93E481A263C}"/>
              </a:ext>
            </a:extLst>
          </p:cNvPr>
          <p:cNvSpPr/>
          <p:nvPr/>
        </p:nvSpPr>
        <p:spPr>
          <a:xfrm>
            <a:off x="221301" y="2837516"/>
            <a:ext cx="8891474" cy="30777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empirical formula for calculating the heat flux through the MLI layers sufficiently verified in practice: </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0500DED5-186A-4B9F-A93E-72A58C093576}"/>
                  </a:ext>
                </a:extLst>
              </p:cNvPr>
              <p:cNvSpPr/>
              <p:nvPr/>
            </p:nvSpPr>
            <p:spPr>
              <a:xfrm>
                <a:off x="2274460" y="3252707"/>
                <a:ext cx="4217116" cy="4574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accPr>
                      <m:e>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   </m:t>
                        </m:r>
                        <m:sSub>
                          <m:sSubPr>
                            <m:ctrlP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   </m:t>
                            </m:r>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𝑄</m:t>
                            </m:r>
                          </m:e>
                          <m:sub>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1→2</m:t>
                            </m:r>
                          </m:sub>
                        </m:sSub>
                      </m:e>
                    </m:acc>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14:m>
                  <m:oMath xmlns:m="http://schemas.openxmlformats.org/officeDocument/2006/math">
                    <m:f>
                      <m:fPr>
                        <m:ctrlP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sSub>
                          <m:sSubPr>
                            <m:ctrlP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𝐶</m:t>
                            </m:r>
                          </m:e>
                          <m:sub>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𝑆</m:t>
                            </m:r>
                          </m:sub>
                        </m:sSub>
                        <m:sSup>
                          <m:sSupPr>
                            <m:ctrlP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pPr>
                          <m:e>
                            <m:acc>
                              <m:accPr>
                                <m:chr m:val="̅"/>
                                <m:ctrlP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accPr>
                              <m:e>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𝑁</m:t>
                                </m:r>
                              </m:e>
                            </m:acc>
                          </m:e>
                          <m:sup>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2.56</m:t>
                            </m:r>
                          </m:sup>
                        </m:sSup>
                        <m:sSub>
                          <m:sSubPr>
                            <m:ctrlP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𝑇</m:t>
                            </m:r>
                          </m:e>
                          <m:sub>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𝑚</m:t>
                            </m:r>
                          </m:sub>
                        </m:sSub>
                      </m:num>
                      <m:den>
                        <m:sSub>
                          <m:sSubPr>
                            <m:ctrlP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𝑁</m:t>
                            </m:r>
                          </m:e>
                          <m:sub>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𝑆</m:t>
                            </m:r>
                          </m:sub>
                        </m:sSub>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+1</m:t>
                        </m:r>
                      </m:den>
                    </m:f>
                    <m:d>
                      <m:dPr>
                        <m:ctrlP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dPr>
                      <m:e>
                        <m:sSub>
                          <m:sSubPr>
                            <m:ctrlP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𝑇</m:t>
                            </m:r>
                          </m:e>
                          <m:sub>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𝐻</m:t>
                            </m:r>
                          </m:sub>
                        </m:sSub>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𝑇</m:t>
                            </m:r>
                          </m:e>
                          <m:sub>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𝐶</m:t>
                            </m:r>
                          </m:sub>
                        </m:sSub>
                      </m:e>
                    </m:d>
                    <m:r>
                      <a:rPr kumimoji="0" lang="de-DE" sz="14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m:t>
                    </m:r>
                    <m:f>
                      <m:fPr>
                        <m:ctrlP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sSub>
                          <m:sSubPr>
                            <m:ctrlP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𝐶</m:t>
                            </m:r>
                          </m:e>
                          <m:sub>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𝑅</m:t>
                            </m:r>
                          </m:sub>
                        </m:sSub>
                        <m:sSub>
                          <m:sSubPr>
                            <m:ctrlP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𝜀</m:t>
                            </m:r>
                          </m:e>
                          <m:sub>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𝑅𝑇</m:t>
                            </m:r>
                          </m:sub>
                        </m:sSub>
                      </m:num>
                      <m:den>
                        <m:sSub>
                          <m:sSubPr>
                            <m:ctrlP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𝑁</m:t>
                            </m:r>
                          </m:e>
                          <m:sub>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𝑆</m:t>
                            </m:r>
                          </m:sub>
                        </m:sSub>
                      </m:den>
                    </m:f>
                    <m:d>
                      <m:dPr>
                        <m:ctrlP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ctrlPr>
                      </m:dPr>
                      <m:e>
                        <m:sSubSup>
                          <m:sSubSupPr>
                            <m:ctrlP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𝑇</m:t>
                            </m:r>
                          </m:e>
                          <m:sub>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𝐻</m:t>
                            </m:r>
                          </m:sub>
                          <m:sup>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4.67</m:t>
                            </m:r>
                          </m:sup>
                        </m:sSubSup>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m:t>
                        </m:r>
                        <m:sSubSup>
                          <m:sSubSupPr>
                            <m:ctrlP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𝑇</m:t>
                            </m:r>
                          </m:e>
                          <m:sub>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𝐶</m:t>
                            </m:r>
                          </m:sub>
                          <m:sup>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4.67</m:t>
                            </m:r>
                          </m:sup>
                        </m:sSubSup>
                      </m:e>
                    </m:d>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Rectangle 12">
                <a:extLst>
                  <a:ext uri="{FF2B5EF4-FFF2-40B4-BE49-F238E27FC236}">
                    <a16:creationId xmlns:a16="http://schemas.microsoft.com/office/drawing/2014/main" id="{0500DED5-186A-4B9F-A93E-72A58C093576}"/>
                  </a:ext>
                </a:extLst>
              </p:cNvPr>
              <p:cNvSpPr>
                <a:spLocks noRot="1" noChangeAspect="1" noMove="1" noResize="1" noEditPoints="1" noAdjustHandles="1" noChangeArrowheads="1" noChangeShapeType="1" noTextEdit="1"/>
              </p:cNvSpPr>
              <p:nvPr/>
            </p:nvSpPr>
            <p:spPr>
              <a:xfrm>
                <a:off x="2274460" y="3252707"/>
                <a:ext cx="4217116" cy="4574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286D25E-99DA-4E8E-8078-32F1975EA3DA}"/>
                  </a:ext>
                </a:extLst>
              </p:cNvPr>
              <p:cNvSpPr/>
              <p:nvPr/>
            </p:nvSpPr>
            <p:spPr>
              <a:xfrm>
                <a:off x="377930" y="3817619"/>
                <a:ext cx="8294829" cy="1842684"/>
              </a:xfrm>
              <a:prstGeom prst="rect">
                <a:avLst/>
              </a:prstGeom>
            </p:spPr>
            <p:txBody>
              <a:bodyPr wrap="square">
                <a:spAutoFit/>
              </a:bodyPr>
              <a:lstStyle/>
              <a:p>
                <a:pPr lvl="0">
                  <a:defRPr/>
                </a:pPr>
                <a14:m>
                  <m:oMath xmlns:m="http://schemas.openxmlformats.org/officeDocument/2006/math">
                    <m:acc>
                      <m:accPr>
                        <m:chr m:val="̇"/>
                        <m:ctrlPr>
                          <a:rPr lang="de-DE" sz="14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de-DE" sz="14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de-DE" sz="14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𝑄</m:t>
                            </m:r>
                          </m:e>
                          <m:sub>
                            <m:r>
                              <a:rPr lang="de-DE" sz="14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1→2</m:t>
                            </m:r>
                          </m:sub>
                        </m:sSub>
                      </m:e>
                    </m:acc>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Heat flux (W/m</a:t>
                </a:r>
                <a:r>
                  <a:rPr kumimoji="0" lang="en-US" sz="1400" b="0" i="0" u="none" strike="noStrike" kern="1200" cap="none" spc="0" normalizeH="0" baseline="3000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2</a:t>
                </a:r>
                <a:r>
                  <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t>
                </a:r>
                <a:endPar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𝐶</m:t>
                        </m:r>
                      </m:e>
                      <m:sub>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𝑆</m:t>
                        </m:r>
                      </m:sub>
                    </m:sSub>
                  </m:oMath>
                </a14:m>
                <a:r>
                  <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 8.95</a:t>
                </a:r>
                <a14:m>
                  <m:oMath xmlns:m="http://schemas.openxmlformats.org/officeDocument/2006/math">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10</a:t>
                </a:r>
                <a:r>
                  <a:rPr kumimoji="0" lang="en-US" sz="1400" b="0" i="0" u="none" strike="noStrike" kern="1200" cap="none" spc="0" normalizeH="0" baseline="3000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-8</a:t>
                </a:r>
                <a:r>
                  <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14:m>
                  <m:oMath xmlns:m="http://schemas.openxmlformats.org/officeDocument/2006/math">
                    <m:sSub>
                      <m:sSubPr>
                        <m:ctrlP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𝐶</m:t>
                        </m:r>
                      </m:e>
                      <m:sub>
                        <m:r>
                          <a:rPr kumimoji="0" lang="de-DE"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𝑅</m:t>
                        </m:r>
                      </m:sub>
                    </m:sSub>
                  </m:oMath>
                </a14:m>
                <a:r>
                  <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 5</a:t>
                </a:r>
                <a14:m>
                  <m:oMath xmlns:m="http://schemas.openxmlformats.org/officeDocument/2006/math">
                    <m:r>
                      <a:rPr kumimoji="0" lang="de-DE" sz="1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.39</m:t>
                    </m:r>
                    <m:r>
                      <a:rPr kumimoji="0" lang="en-US" sz="1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10</a:t>
                </a:r>
                <a:r>
                  <a:rPr kumimoji="0" lang="en-US" sz="1400" b="0" i="0" u="none" strike="noStrike" kern="1200" cap="none" spc="0" normalizeH="0" baseline="3000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-10</a:t>
                </a:r>
                <a:endPar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ctrlPr>
                      </m:accPr>
                      <m:e>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𝑁</m:t>
                        </m:r>
                      </m:e>
                    </m:acc>
                  </m:oMath>
                </a14:m>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 radiation shield layer density (layers/cm)</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𝑁</m:t>
                        </m:r>
                      </m:e>
                      <m:sub>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𝑆</m:t>
                        </m:r>
                      </m:sub>
                    </m:sSub>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 </m:t>
                    </m:r>
                  </m:oMath>
                </a14:m>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number of MLI layers,</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𝑇</m:t>
                        </m:r>
                      </m:e>
                      <m:sub>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𝐻</m:t>
                        </m:r>
                      </m:sub>
                    </m:sSub>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 </m:t>
                    </m:r>
                  </m:oMath>
                </a14:m>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hot side temperature (K)</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𝑇</m:t>
                        </m:r>
                      </m:e>
                      <m:sub>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𝐶</m:t>
                        </m:r>
                      </m:sub>
                    </m:sSub>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 </m:t>
                    </m:r>
                  </m:oMath>
                </a14:m>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cold side temperature (K)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rPr>
                  <a:t>m</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mean insulation temperature, we take (T</a:t>
                </a:r>
                <a:r>
                  <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rPr>
                  <a: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rPr>
                  <a:t>C</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𝜀</m:t>
                        </m:r>
                      </m:e>
                      <m:sub>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𝑅𝑇</m:t>
                        </m:r>
                      </m:sub>
                    </m:sSub>
                    <m:r>
                      <a:rPr kumimoji="0" lang="de-DE"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m:t>
                    </m:r>
                  </m:oMath>
                </a14:m>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room temperature (300 K) emissivity of radiation shield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aluminum</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film emissivity = 0.03)</a:t>
                </a:r>
              </a:p>
            </p:txBody>
          </p:sp>
        </mc:Choice>
        <mc:Fallback xmlns="">
          <p:sp>
            <p:nvSpPr>
              <p:cNvPr id="14" name="Rectangle 13">
                <a:extLst>
                  <a:ext uri="{FF2B5EF4-FFF2-40B4-BE49-F238E27FC236}">
                    <a16:creationId xmlns:a16="http://schemas.microsoft.com/office/drawing/2014/main" id="{2286D25E-99DA-4E8E-8078-32F1975EA3DA}"/>
                  </a:ext>
                </a:extLst>
              </p:cNvPr>
              <p:cNvSpPr>
                <a:spLocks noRot="1" noChangeAspect="1" noMove="1" noResize="1" noEditPoints="1" noAdjustHandles="1" noChangeArrowheads="1" noChangeShapeType="1" noTextEdit="1"/>
              </p:cNvSpPr>
              <p:nvPr/>
            </p:nvSpPr>
            <p:spPr>
              <a:xfrm>
                <a:off x="377930" y="3817619"/>
                <a:ext cx="8294829" cy="1842684"/>
              </a:xfrm>
              <a:prstGeom prst="rect">
                <a:avLst/>
              </a:prstGeom>
              <a:blipFill>
                <a:blip r:embed="rId4"/>
                <a:stretch>
                  <a:fillRect l="-220" b="-1650"/>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7C593958-FEE2-4230-B815-B9F33586B3FF}"/>
              </a:ext>
            </a:extLst>
          </p:cNvPr>
          <p:cNvSpPr/>
          <p:nvPr/>
        </p:nvSpPr>
        <p:spPr>
          <a:xfrm>
            <a:off x="6019762" y="3913042"/>
            <a:ext cx="443003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C00000"/>
                </a:solidFill>
                <a:effectLst/>
                <a:uLnTx/>
                <a:uFillTx/>
                <a:latin typeface="Calibri" panose="020F0502020204030204"/>
                <a:ea typeface="+mn-ea"/>
                <a:cs typeface="+mn-cs"/>
              </a:rPr>
              <a:t> Nuclear Instruments and Methods in Physics Research A 763 (2014) 701–710 703</a:t>
            </a:r>
          </a:p>
        </p:txBody>
      </p:sp>
      <p:pic>
        <p:nvPicPr>
          <p:cNvPr id="16" name="Picture 15">
            <a:extLst>
              <a:ext uri="{FF2B5EF4-FFF2-40B4-BE49-F238E27FC236}">
                <a16:creationId xmlns:a16="http://schemas.microsoft.com/office/drawing/2014/main" id="{644DB443-E082-4C0A-A625-59F2B08C9D0C}"/>
              </a:ext>
            </a:extLst>
          </p:cNvPr>
          <p:cNvPicPr>
            <a:picLocks noChangeAspect="1"/>
          </p:cNvPicPr>
          <p:nvPr/>
        </p:nvPicPr>
        <p:blipFill>
          <a:blip r:embed="rId5"/>
          <a:stretch>
            <a:fillRect/>
          </a:stretch>
        </p:blipFill>
        <p:spPr>
          <a:xfrm>
            <a:off x="6019762" y="4497817"/>
            <a:ext cx="5264751" cy="584217"/>
          </a:xfrm>
          <a:prstGeom prst="rect">
            <a:avLst/>
          </a:prstGeom>
        </p:spPr>
      </p:pic>
      <p:sp>
        <p:nvSpPr>
          <p:cNvPr id="18" name="Rectangle 17">
            <a:extLst>
              <a:ext uri="{FF2B5EF4-FFF2-40B4-BE49-F238E27FC236}">
                <a16:creationId xmlns:a16="http://schemas.microsoft.com/office/drawing/2014/main" id="{0A7701F6-7ADE-4C1E-86E8-5F84CC95C607}"/>
              </a:ext>
            </a:extLst>
          </p:cNvPr>
          <p:cNvSpPr/>
          <p:nvPr/>
        </p:nvSpPr>
        <p:spPr>
          <a:xfrm>
            <a:off x="221301" y="5949186"/>
            <a:ext cx="11308547" cy="738664"/>
          </a:xfrm>
          <a:prstGeom prst="rect">
            <a:avLst/>
          </a:prstGeom>
        </p:spPr>
        <p:txBody>
          <a:bodyPr wrap="square">
            <a:spAutoFit/>
          </a:bodyPr>
          <a:lstStyle/>
          <a:p>
            <a:pPr marL="285750" indent="-285750">
              <a:buFont typeface="Wingdings" panose="05000000000000000000" pitchFamily="2" charset="2"/>
              <a:buChar char="v"/>
            </a:pPr>
            <a:r>
              <a:rPr lang="en-US" sz="1400" dirty="0"/>
              <a:t>With MLI insulation, the radiative load can be brought to the following levels:</a:t>
            </a:r>
          </a:p>
          <a:p>
            <a:pPr marL="285750" indent="-285750">
              <a:buFont typeface="Courier New" panose="02070309020205020404" pitchFamily="49" charset="0"/>
              <a:buChar char="o"/>
            </a:pPr>
            <a:r>
              <a:rPr lang="en-US" sz="1400" dirty="0"/>
              <a:t>0.5 W/m2 to 1.5 W/m2 from the room temperature environment to the intermediate shield temperatures (~40–80 K),</a:t>
            </a:r>
          </a:p>
          <a:p>
            <a:pPr marL="285750" indent="-285750">
              <a:buFont typeface="Courier New" panose="02070309020205020404" pitchFamily="49" charset="0"/>
              <a:buChar char="o"/>
            </a:pPr>
            <a:r>
              <a:rPr lang="en-US" sz="1400" dirty="0"/>
              <a:t>0.05 W/m2 to 0.1 W/m2 from the thermal shields to negligible temperatures.</a:t>
            </a:r>
          </a:p>
        </p:txBody>
      </p:sp>
    </p:spTree>
    <p:extLst>
      <p:ext uri="{BB962C8B-B14F-4D97-AF65-F5344CB8AC3E}">
        <p14:creationId xmlns:p14="http://schemas.microsoft.com/office/powerpoint/2010/main" val="596291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41B81E-6696-4EE1-A3B8-5B6F0762A1B4}"/>
              </a:ext>
            </a:extLst>
          </p:cNvPr>
          <p:cNvSpPr txBox="1"/>
          <p:nvPr/>
        </p:nvSpPr>
        <p:spPr>
          <a:xfrm>
            <a:off x="0" y="0"/>
            <a:ext cx="12192000" cy="461665"/>
          </a:xfrm>
          <a:prstGeom prst="rect">
            <a:avLst/>
          </a:prstGeom>
          <a:solidFill>
            <a:srgbClr val="0070C0"/>
          </a:solidFill>
        </p:spPr>
        <p:txBody>
          <a:bodyPr wrap="square" rtlCol="0">
            <a:spAutoFit/>
          </a:bodyPr>
          <a:lstStyle/>
          <a:p>
            <a:r>
              <a:rPr lang="de-DE" sz="2400" dirty="0">
                <a:solidFill>
                  <a:prstClr val="white"/>
                </a:solidFill>
              </a:rPr>
              <a:t>Radiation </a:t>
            </a:r>
            <a:r>
              <a:rPr lang="de-DE" sz="2400" dirty="0" err="1">
                <a:solidFill>
                  <a:prstClr val="white"/>
                </a:solidFill>
              </a:rPr>
              <a:t>heat</a:t>
            </a:r>
            <a:r>
              <a:rPr lang="de-DE" sz="2400" dirty="0">
                <a:solidFill>
                  <a:prstClr val="white"/>
                </a:solidFill>
              </a:rPr>
              <a:t> </a:t>
            </a:r>
            <a:r>
              <a:rPr lang="de-DE" sz="2400" dirty="0" err="1">
                <a:solidFill>
                  <a:prstClr val="white"/>
                </a:solidFill>
              </a:rPr>
              <a:t>load</a:t>
            </a:r>
            <a:r>
              <a:rPr lang="de-DE" sz="2400" dirty="0">
                <a:solidFill>
                  <a:prstClr val="white"/>
                </a:solidFill>
              </a:rPr>
              <a:t> </a:t>
            </a:r>
            <a:r>
              <a:rPr lang="de-DE" sz="2400" dirty="0" err="1">
                <a:solidFill>
                  <a:prstClr val="white"/>
                </a:solidFill>
              </a:rPr>
              <a:t>to</a:t>
            </a:r>
            <a:r>
              <a:rPr lang="de-DE" sz="2400" dirty="0">
                <a:solidFill>
                  <a:prstClr val="white"/>
                </a:solidFill>
              </a:rPr>
              <a:t> GWVC  </a:t>
            </a:r>
            <a:endParaRPr lang="en-US" sz="2400" dirty="0">
              <a:solidFill>
                <a:schemeClr val="bg1"/>
              </a:solidFill>
            </a:endParaRPr>
          </a:p>
        </p:txBody>
      </p:sp>
      <p:sp>
        <p:nvSpPr>
          <p:cNvPr id="2" name="Rectangle 1">
            <a:extLst>
              <a:ext uri="{FF2B5EF4-FFF2-40B4-BE49-F238E27FC236}">
                <a16:creationId xmlns:a16="http://schemas.microsoft.com/office/drawing/2014/main" id="{40AD0448-B713-4020-9A54-8315B1491394}"/>
              </a:ext>
            </a:extLst>
          </p:cNvPr>
          <p:cNvSpPr/>
          <p:nvPr/>
        </p:nvSpPr>
        <p:spPr>
          <a:xfrm>
            <a:off x="1661415" y="5538098"/>
            <a:ext cx="7812529" cy="1169551"/>
          </a:xfrm>
          <a:prstGeom prst="rect">
            <a:avLst/>
          </a:prstGeom>
        </p:spPr>
        <p:txBody>
          <a:bodyPr wrap="square">
            <a:spAutoFit/>
          </a:bodyPr>
          <a:lstStyle/>
          <a:p>
            <a:pPr marL="285750" indent="-285750" algn="just">
              <a:buFont typeface="Wingdings" panose="05000000000000000000" pitchFamily="2" charset="2"/>
              <a:buChar char="v"/>
            </a:pPr>
            <a:r>
              <a:rPr lang="en-US" sz="1400" dirty="0"/>
              <a:t>We need to calculate the area of the 40, 4K, and 2K cold surface regions that are covered by MLI.</a:t>
            </a:r>
          </a:p>
          <a:p>
            <a:pPr marL="285750" indent="-285750">
              <a:buFont typeface="Wingdings" panose="05000000000000000000" pitchFamily="2" charset="2"/>
              <a:buChar char="v"/>
            </a:pPr>
            <a:endParaRPr lang="de-DE" sz="1400" dirty="0"/>
          </a:p>
          <a:p>
            <a:pPr marL="285750" indent="-285750" algn="just">
              <a:buFont typeface="Wingdings" panose="05000000000000000000" pitchFamily="2" charset="2"/>
              <a:buChar char="v"/>
            </a:pPr>
            <a:r>
              <a:rPr lang="en-US" sz="1400" dirty="0"/>
              <a:t>Radiation heat load of 1.55 W/m2 from 300 K to the shield temperature of 40 K with 30 MLI </a:t>
            </a:r>
          </a:p>
          <a:p>
            <a:pPr marL="285750" indent="-285750">
              <a:buFont typeface="Wingdings" panose="05000000000000000000" pitchFamily="2" charset="2"/>
              <a:buChar char="v"/>
            </a:pPr>
            <a:endParaRPr lang="en-US" sz="1400" dirty="0"/>
          </a:p>
          <a:p>
            <a:pPr marL="285750" indent="-285750">
              <a:buFont typeface="Wingdings" panose="05000000000000000000" pitchFamily="2" charset="2"/>
              <a:buChar char="v"/>
            </a:pPr>
            <a:r>
              <a:rPr lang="en-US" sz="1400" dirty="0"/>
              <a:t>0.1 W/m2 from the thermal shield at 40 K to 4K and 2K cold masses with 10 MLI.</a:t>
            </a:r>
          </a:p>
        </p:txBody>
      </p:sp>
      <p:pic>
        <p:nvPicPr>
          <p:cNvPr id="5" name="Picture 4">
            <a:extLst>
              <a:ext uri="{FF2B5EF4-FFF2-40B4-BE49-F238E27FC236}">
                <a16:creationId xmlns:a16="http://schemas.microsoft.com/office/drawing/2014/main" id="{5492D6B4-ECAA-40C0-B5C6-16032C3EDA2D}"/>
              </a:ext>
            </a:extLst>
          </p:cNvPr>
          <p:cNvPicPr>
            <a:picLocks noChangeAspect="1"/>
          </p:cNvPicPr>
          <p:nvPr/>
        </p:nvPicPr>
        <p:blipFill rotWithShape="1">
          <a:blip r:embed="rId2"/>
          <a:srcRect l="5500" t="22478" r="8333" b="14784"/>
          <a:stretch/>
        </p:blipFill>
        <p:spPr>
          <a:xfrm>
            <a:off x="1259840" y="2970873"/>
            <a:ext cx="8310880" cy="2555958"/>
          </a:xfrm>
          <a:prstGeom prst="rect">
            <a:avLst/>
          </a:prstGeom>
        </p:spPr>
      </p:pic>
      <p:pic>
        <p:nvPicPr>
          <p:cNvPr id="6" name="Picture 5">
            <a:extLst>
              <a:ext uri="{FF2B5EF4-FFF2-40B4-BE49-F238E27FC236}">
                <a16:creationId xmlns:a16="http://schemas.microsoft.com/office/drawing/2014/main" id="{4B8BEA0C-7EF7-4656-ACFA-DD48BA4E8585}"/>
              </a:ext>
            </a:extLst>
          </p:cNvPr>
          <p:cNvPicPr>
            <a:picLocks noChangeAspect="1"/>
          </p:cNvPicPr>
          <p:nvPr/>
        </p:nvPicPr>
        <p:blipFill rotWithShape="1">
          <a:blip r:embed="rId3"/>
          <a:srcRect b="20284"/>
          <a:stretch/>
        </p:blipFill>
        <p:spPr>
          <a:xfrm>
            <a:off x="711200" y="-415925"/>
            <a:ext cx="9712960" cy="3270493"/>
          </a:xfrm>
          <a:prstGeom prst="rect">
            <a:avLst/>
          </a:prstGeom>
        </p:spPr>
      </p:pic>
      <p:sp>
        <p:nvSpPr>
          <p:cNvPr id="7" name="Rectangle 6">
            <a:extLst>
              <a:ext uri="{FF2B5EF4-FFF2-40B4-BE49-F238E27FC236}">
                <a16:creationId xmlns:a16="http://schemas.microsoft.com/office/drawing/2014/main" id="{7CFF85C9-EA54-4C67-9805-E58A11C199D5}"/>
              </a:ext>
            </a:extLst>
          </p:cNvPr>
          <p:cNvSpPr/>
          <p:nvPr/>
        </p:nvSpPr>
        <p:spPr>
          <a:xfrm>
            <a:off x="4952437" y="3215298"/>
            <a:ext cx="1364861" cy="369332"/>
          </a:xfrm>
          <a:prstGeom prst="rect">
            <a:avLst/>
          </a:prstGeom>
        </p:spPr>
        <p:txBody>
          <a:bodyPr wrap="none">
            <a:spAutoFit/>
          </a:bodyPr>
          <a:lstStyle/>
          <a:p>
            <a:r>
              <a:rPr lang="de-DE" dirty="0" err="1">
                <a:solidFill>
                  <a:srgbClr val="0000FF"/>
                </a:solidFill>
              </a:rPr>
              <a:t>T</a:t>
            </a:r>
            <a:r>
              <a:rPr lang="de-DE" baseline="-25000" dirty="0" err="1">
                <a:solidFill>
                  <a:srgbClr val="0000FF"/>
                </a:solidFill>
              </a:rPr>
              <a:t>shield</a:t>
            </a:r>
            <a:r>
              <a:rPr lang="de-DE" baseline="-25000" dirty="0">
                <a:solidFill>
                  <a:srgbClr val="0000FF"/>
                </a:solidFill>
              </a:rPr>
              <a:t> </a:t>
            </a:r>
            <a:r>
              <a:rPr lang="de-DE" dirty="0">
                <a:solidFill>
                  <a:srgbClr val="0000FF"/>
                </a:solidFill>
              </a:rPr>
              <a:t> = 50 K </a:t>
            </a:r>
            <a:endParaRPr lang="en-US" dirty="0">
              <a:solidFill>
                <a:srgbClr val="0000FF"/>
              </a:solidFill>
            </a:endParaRPr>
          </a:p>
        </p:txBody>
      </p:sp>
      <p:sp>
        <p:nvSpPr>
          <p:cNvPr id="11" name="Rectangle 10">
            <a:extLst>
              <a:ext uri="{FF2B5EF4-FFF2-40B4-BE49-F238E27FC236}">
                <a16:creationId xmlns:a16="http://schemas.microsoft.com/office/drawing/2014/main" id="{0225095B-804A-49CE-B041-F9F3D287A897}"/>
              </a:ext>
            </a:extLst>
          </p:cNvPr>
          <p:cNvSpPr/>
          <p:nvPr/>
        </p:nvSpPr>
        <p:spPr>
          <a:xfrm>
            <a:off x="4885249" y="735126"/>
            <a:ext cx="1864998" cy="369332"/>
          </a:xfrm>
          <a:prstGeom prst="rect">
            <a:avLst/>
          </a:prstGeom>
        </p:spPr>
        <p:txBody>
          <a:bodyPr wrap="none">
            <a:spAutoFit/>
          </a:bodyPr>
          <a:lstStyle/>
          <a:p>
            <a:r>
              <a:rPr lang="de-DE" dirty="0" err="1"/>
              <a:t>T</a:t>
            </a:r>
            <a:r>
              <a:rPr lang="de-DE" baseline="-25000" dirty="0" err="1"/>
              <a:t>outer</a:t>
            </a:r>
            <a:r>
              <a:rPr lang="de-DE" baseline="-25000" dirty="0"/>
              <a:t> </a:t>
            </a:r>
            <a:r>
              <a:rPr lang="de-DE" baseline="-25000" dirty="0" err="1"/>
              <a:t>vessel</a:t>
            </a:r>
            <a:r>
              <a:rPr lang="de-DE" baseline="-25000" dirty="0"/>
              <a:t> </a:t>
            </a:r>
            <a:r>
              <a:rPr lang="de-DE" dirty="0"/>
              <a:t> = 300 K </a:t>
            </a:r>
            <a:endParaRPr lang="en-US" dirty="0"/>
          </a:p>
        </p:txBody>
      </p:sp>
    </p:spTree>
    <p:extLst>
      <p:ext uri="{BB962C8B-B14F-4D97-AF65-F5344CB8AC3E}">
        <p14:creationId xmlns:p14="http://schemas.microsoft.com/office/powerpoint/2010/main" val="2787836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DA65FB-1C58-43A0-8DF3-030105C7252D}"/>
              </a:ext>
            </a:extLst>
          </p:cNvPr>
          <p:cNvSpPr txBox="1"/>
          <p:nvPr/>
        </p:nvSpPr>
        <p:spPr>
          <a:xfrm>
            <a:off x="0" y="0"/>
            <a:ext cx="12192000" cy="461665"/>
          </a:xfrm>
          <a:prstGeom prst="rect">
            <a:avLst/>
          </a:prstGeom>
          <a:solidFill>
            <a:srgbClr val="0070C0"/>
          </a:solidFill>
        </p:spPr>
        <p:txBody>
          <a:bodyPr wrap="square" rtlCol="0">
            <a:spAutoFit/>
          </a:bodyPr>
          <a:lstStyle/>
          <a:p>
            <a:r>
              <a:rPr lang="de-DE" sz="2400" dirty="0">
                <a:solidFill>
                  <a:prstClr val="white"/>
                </a:solidFill>
              </a:rPr>
              <a:t>Heat </a:t>
            </a:r>
            <a:r>
              <a:rPr lang="de-DE" sz="2400" dirty="0" err="1">
                <a:solidFill>
                  <a:prstClr val="white"/>
                </a:solidFill>
              </a:rPr>
              <a:t>load</a:t>
            </a:r>
            <a:r>
              <a:rPr lang="de-DE" sz="2400" dirty="0">
                <a:solidFill>
                  <a:prstClr val="white"/>
                </a:solidFill>
              </a:rPr>
              <a:t> </a:t>
            </a:r>
            <a:r>
              <a:rPr lang="de-DE" sz="2400" dirty="0" err="1">
                <a:solidFill>
                  <a:prstClr val="white"/>
                </a:solidFill>
              </a:rPr>
              <a:t>duo</a:t>
            </a:r>
            <a:r>
              <a:rPr lang="de-DE" sz="2400" dirty="0">
                <a:solidFill>
                  <a:prstClr val="white"/>
                </a:solidFill>
              </a:rPr>
              <a:t> </a:t>
            </a:r>
            <a:r>
              <a:rPr lang="de-DE" sz="2400" dirty="0" err="1">
                <a:solidFill>
                  <a:prstClr val="white"/>
                </a:solidFill>
              </a:rPr>
              <a:t>to</a:t>
            </a:r>
            <a:r>
              <a:rPr lang="de-DE" sz="2400" dirty="0">
                <a:solidFill>
                  <a:prstClr val="white"/>
                </a:solidFill>
              </a:rPr>
              <a:t> RF </a:t>
            </a:r>
            <a:r>
              <a:rPr lang="de-DE" sz="2400" dirty="0" err="1">
                <a:solidFill>
                  <a:prstClr val="white"/>
                </a:solidFill>
              </a:rPr>
              <a:t>losses</a:t>
            </a:r>
            <a:r>
              <a:rPr lang="de-DE" sz="2400" dirty="0">
                <a:solidFill>
                  <a:prstClr val="white"/>
                </a:solidFill>
              </a:rPr>
              <a:t>/</a:t>
            </a:r>
            <a:r>
              <a:rPr lang="de-DE" sz="2400" dirty="0" err="1">
                <a:solidFill>
                  <a:prstClr val="white"/>
                </a:solidFill>
              </a:rPr>
              <a:t>Ohmic</a:t>
            </a:r>
            <a:r>
              <a:rPr lang="de-DE" sz="2400" dirty="0">
                <a:solidFill>
                  <a:prstClr val="white"/>
                </a:solidFill>
              </a:rPr>
              <a:t> </a:t>
            </a:r>
            <a:r>
              <a:rPr lang="de-DE" sz="2400" dirty="0" err="1">
                <a:solidFill>
                  <a:prstClr val="white"/>
                </a:solidFill>
              </a:rPr>
              <a:t>losses</a:t>
            </a:r>
            <a:endParaRPr lang="en-US" sz="2400" dirty="0">
              <a:solidFill>
                <a:schemeClr val="bg1"/>
              </a:solidFill>
            </a:endParaRPr>
          </a:p>
        </p:txBody>
      </p:sp>
    </p:spTree>
    <p:extLst>
      <p:ext uri="{BB962C8B-B14F-4D97-AF65-F5344CB8AC3E}">
        <p14:creationId xmlns:p14="http://schemas.microsoft.com/office/powerpoint/2010/main" val="308121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1" name="Straight Connector 100">
            <a:extLst>
              <a:ext uri="{FF2B5EF4-FFF2-40B4-BE49-F238E27FC236}">
                <a16:creationId xmlns:a16="http://schemas.microsoft.com/office/drawing/2014/main" id="{2827D6AE-25D8-4EC0-8EE5-5202A66F3301}"/>
              </a:ext>
            </a:extLst>
          </p:cNvPr>
          <p:cNvCxnSpPr>
            <a:cxnSpLocks/>
          </p:cNvCxnSpPr>
          <p:nvPr/>
        </p:nvCxnSpPr>
        <p:spPr>
          <a:xfrm flipV="1">
            <a:off x="8693494" y="2544518"/>
            <a:ext cx="0" cy="1161721"/>
          </a:xfrm>
          <a:prstGeom prst="line">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19870D3-8D4F-4F80-B46A-738D036F347A}"/>
              </a:ext>
            </a:extLst>
          </p:cNvPr>
          <p:cNvSpPr/>
          <p:nvPr/>
        </p:nvSpPr>
        <p:spPr>
          <a:xfrm>
            <a:off x="8156418" y="2692400"/>
            <a:ext cx="847138" cy="780817"/>
          </a:xfrm>
          <a:prstGeom prst="rect">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D6513F8-8DFC-494B-85F2-3FBBA15E57C1}"/>
              </a:ext>
            </a:extLst>
          </p:cNvPr>
          <p:cNvSpPr/>
          <p:nvPr/>
        </p:nvSpPr>
        <p:spPr>
          <a:xfrm>
            <a:off x="7395072" y="4742457"/>
            <a:ext cx="3242829" cy="1749132"/>
          </a:xfrm>
          <a:prstGeom prst="rect">
            <a:avLst/>
          </a:prstGeom>
          <a:pattFill prst="wdUpDiag">
            <a:fgClr>
              <a:schemeClr val="accent4">
                <a:lumMod val="60000"/>
                <a:lumOff val="40000"/>
              </a:schemeClr>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EFE526B-B16A-486F-9091-9029E2372498}"/>
              </a:ext>
            </a:extLst>
          </p:cNvPr>
          <p:cNvSpPr/>
          <p:nvPr/>
        </p:nvSpPr>
        <p:spPr>
          <a:xfrm>
            <a:off x="7395072" y="4131684"/>
            <a:ext cx="3247702" cy="23755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Rectangle 130">
            <a:extLst>
              <a:ext uri="{FF2B5EF4-FFF2-40B4-BE49-F238E27FC236}">
                <a16:creationId xmlns:a16="http://schemas.microsoft.com/office/drawing/2014/main" id="{BB4D72EF-02C9-4B20-A838-5D9D7D51618B}"/>
              </a:ext>
            </a:extLst>
          </p:cNvPr>
          <p:cNvSpPr/>
          <p:nvPr/>
        </p:nvSpPr>
        <p:spPr>
          <a:xfrm>
            <a:off x="5740399" y="546538"/>
            <a:ext cx="6436015" cy="623263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2977880-B8D5-4DF3-933A-2C17C3A4D47E}"/>
              </a:ext>
            </a:extLst>
          </p:cNvPr>
          <p:cNvSpPr/>
          <p:nvPr/>
        </p:nvSpPr>
        <p:spPr>
          <a:xfrm>
            <a:off x="304800" y="704850"/>
            <a:ext cx="1962150" cy="16383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ACPS TL3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ED4FAC63-0CE0-4599-9120-F20A02311251}"/>
              </a:ext>
            </a:extLst>
          </p:cNvPr>
          <p:cNvCxnSpPr>
            <a:cxnSpLocks/>
            <a:endCxn id="19" idx="3"/>
          </p:cNvCxnSpPr>
          <p:nvPr/>
        </p:nvCxnSpPr>
        <p:spPr>
          <a:xfrm>
            <a:off x="2084070" y="1134137"/>
            <a:ext cx="4348647" cy="18519"/>
          </a:xfrm>
          <a:prstGeom prst="line">
            <a:avLst/>
          </a:prstGeom>
          <a:ln w="19050">
            <a:solidFill>
              <a:srgbClr val="C00000"/>
            </a:solidFill>
            <a:headEnd type="none"/>
            <a:tailEnd type="arrow"/>
          </a:ln>
        </p:spPr>
        <p:style>
          <a:lnRef idx="3">
            <a:schemeClr val="accent2"/>
          </a:lnRef>
          <a:fillRef idx="0">
            <a:schemeClr val="accent2"/>
          </a:fillRef>
          <a:effectRef idx="2">
            <a:schemeClr val="accent2"/>
          </a:effectRef>
          <a:fontRef idx="minor">
            <a:schemeClr val="tx1"/>
          </a:fontRef>
        </p:style>
      </p:cxnSp>
      <p:sp>
        <p:nvSpPr>
          <p:cNvPr id="7" name="Rectangle 6">
            <a:extLst>
              <a:ext uri="{FF2B5EF4-FFF2-40B4-BE49-F238E27FC236}">
                <a16:creationId xmlns:a16="http://schemas.microsoft.com/office/drawing/2014/main" id="{A48CA102-506D-42B3-9E92-9F5E9452E695}"/>
              </a:ext>
            </a:extLst>
          </p:cNvPr>
          <p:cNvSpPr/>
          <p:nvPr/>
        </p:nvSpPr>
        <p:spPr>
          <a:xfrm>
            <a:off x="7395072" y="1544816"/>
            <a:ext cx="2931265" cy="912633"/>
          </a:xfrm>
          <a:prstGeom prst="rect">
            <a:avLst/>
          </a:prstGeom>
          <a:pattFill prst="wdUpDiag">
            <a:fgClr>
              <a:srgbClr val="C00000"/>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F4B98A09-2C9A-44CF-89E6-A0E10F4D8973}"/>
              </a:ext>
            </a:extLst>
          </p:cNvPr>
          <p:cNvCxnSpPr>
            <a:cxnSpLocks/>
          </p:cNvCxnSpPr>
          <p:nvPr/>
        </p:nvCxnSpPr>
        <p:spPr>
          <a:xfrm flipH="1">
            <a:off x="8321996" y="3325237"/>
            <a:ext cx="20703" cy="1803400"/>
          </a:xfrm>
          <a:prstGeom prst="line">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3AEA3A-3940-44DF-B7FA-97363C4CEA71}"/>
              </a:ext>
            </a:extLst>
          </p:cNvPr>
          <p:cNvCxnSpPr>
            <a:cxnSpLocks/>
          </p:cNvCxnSpPr>
          <p:nvPr/>
        </p:nvCxnSpPr>
        <p:spPr>
          <a:xfrm flipV="1">
            <a:off x="9274085" y="5093047"/>
            <a:ext cx="273291" cy="14156"/>
          </a:xfrm>
          <a:prstGeom prst="line">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E13282D6-44EC-4FEC-9053-97F6F2A52CFD}"/>
                  </a:ext>
                </a:extLst>
              </p:cNvPr>
              <p:cNvSpPr txBox="1"/>
              <p:nvPr/>
            </p:nvSpPr>
            <p:spPr>
              <a:xfrm>
                <a:off x="3054456" y="773977"/>
                <a:ext cx="2346105" cy="307777"/>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de-DE" sz="14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r>
                          <a:rPr kumimoji="0" lang="de-DE" sz="1400" b="0"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𝑚</m:t>
                        </m:r>
                      </m:e>
                      <m:sub>
                        <m:r>
                          <a:rPr kumimoji="0" lang="de-DE" sz="1400" b="0"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𝑖</m:t>
                        </m:r>
                      </m:sub>
                    </m:sSub>
                    <m:r>
                      <a:rPr kumimoji="0" lang="de-DE" sz="1400" b="0"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 </m:t>
                    </m:r>
                  </m:oMath>
                </a14:m>
                <a:r>
                  <a:rPr kumimoji="0" lang="de-DE" sz="1400" b="0" i="0" u="none" strike="noStrike" kern="1200" cap="none" spc="0" normalizeH="0" baseline="0" noProof="0" dirty="0">
                    <a:ln>
                      <a:noFill/>
                    </a:ln>
                    <a:solidFill>
                      <a:srgbClr val="C00000"/>
                    </a:solidFill>
                    <a:effectLst/>
                    <a:uLnTx/>
                    <a:uFillTx/>
                    <a:latin typeface="Calibri" panose="020F0502020204030204"/>
                    <a:ea typeface="+mn-ea"/>
                    <a:cs typeface="+mn-cs"/>
                  </a:rPr>
                  <a:t>= 10 g/s, 4.5 K &amp; 3.5 bar</a:t>
                </a:r>
                <a:endParaRPr kumimoji="0" lang="en-US" sz="1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mc:Choice>
        <mc:Fallback>
          <p:sp>
            <p:nvSpPr>
              <p:cNvPr id="13" name="TextBox 12">
                <a:extLst>
                  <a:ext uri="{FF2B5EF4-FFF2-40B4-BE49-F238E27FC236}">
                    <a16:creationId xmlns:a16="http://schemas.microsoft.com/office/drawing/2014/main" id="{E13282D6-44EC-4FEC-9053-97F6F2A52CFD}"/>
                  </a:ext>
                </a:extLst>
              </p:cNvPr>
              <p:cNvSpPr txBox="1">
                <a:spLocks noRot="1" noChangeAspect="1" noMove="1" noResize="1" noEditPoints="1" noAdjustHandles="1" noChangeArrowheads="1" noChangeShapeType="1" noTextEdit="1"/>
              </p:cNvSpPr>
              <p:nvPr/>
            </p:nvSpPr>
            <p:spPr>
              <a:xfrm>
                <a:off x="3054456" y="773977"/>
                <a:ext cx="2346105" cy="307777"/>
              </a:xfrm>
              <a:prstGeom prst="rect">
                <a:avLst/>
              </a:prstGeom>
              <a:blipFill>
                <a:blip r:embed="rId2"/>
                <a:stretch>
                  <a:fillRect t="-4000" b="-20000"/>
                </a:stretch>
              </a:blipFill>
              <a:ln w="19050">
                <a:noFill/>
              </a:ln>
            </p:spPr>
            <p:txBody>
              <a:bodyPr/>
              <a:lstStyle/>
              <a:p>
                <a:r>
                  <a:rPr lang="en-US">
                    <a:noFill/>
                  </a:rPr>
                  <a:t> </a:t>
                </a:r>
              </a:p>
            </p:txBody>
          </p:sp>
        </mc:Fallback>
      </mc:AlternateContent>
      <p:sp>
        <p:nvSpPr>
          <p:cNvPr id="14" name="Rectangle 13">
            <a:extLst>
              <a:ext uri="{FF2B5EF4-FFF2-40B4-BE49-F238E27FC236}">
                <a16:creationId xmlns:a16="http://schemas.microsoft.com/office/drawing/2014/main" id="{F38B5EA7-2B02-489F-A576-D8CD426E3FBA}"/>
              </a:ext>
            </a:extLst>
          </p:cNvPr>
          <p:cNvSpPr/>
          <p:nvPr/>
        </p:nvSpPr>
        <p:spPr>
          <a:xfrm>
            <a:off x="1" y="-25003"/>
            <a:ext cx="12191999" cy="461665"/>
          </a:xfrm>
          <a:prstGeom prst="rect">
            <a:avLst/>
          </a:prstGeom>
          <a:solidFill>
            <a:srgbClr val="0070C0"/>
          </a:solid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Mass flow rates required for cooling down the SRF cavity</a:t>
            </a:r>
          </a:p>
        </p:txBody>
      </p:sp>
      <p:grpSp>
        <p:nvGrpSpPr>
          <p:cNvPr id="20" name="Group 19">
            <a:extLst>
              <a:ext uri="{FF2B5EF4-FFF2-40B4-BE49-F238E27FC236}">
                <a16:creationId xmlns:a16="http://schemas.microsoft.com/office/drawing/2014/main" id="{63563221-25A5-4D41-86FD-B875B5D289DD}"/>
              </a:ext>
            </a:extLst>
          </p:cNvPr>
          <p:cNvGrpSpPr/>
          <p:nvPr/>
        </p:nvGrpSpPr>
        <p:grpSpPr>
          <a:xfrm>
            <a:off x="6432717" y="1010096"/>
            <a:ext cx="444719" cy="285120"/>
            <a:chOff x="3253773" y="1385559"/>
            <a:chExt cx="1046436" cy="647700"/>
          </a:xfrm>
          <a:solidFill>
            <a:srgbClr val="C00000"/>
          </a:solidFill>
        </p:grpSpPr>
        <p:sp>
          <p:nvSpPr>
            <p:cNvPr id="18" name="Isosceles Triangle 17">
              <a:extLst>
                <a:ext uri="{FF2B5EF4-FFF2-40B4-BE49-F238E27FC236}">
                  <a16:creationId xmlns:a16="http://schemas.microsoft.com/office/drawing/2014/main" id="{99216357-FE0A-499D-99B8-D498204B5686}"/>
                </a:ext>
              </a:extLst>
            </p:cNvPr>
            <p:cNvSpPr/>
            <p:nvPr/>
          </p:nvSpPr>
          <p:spPr>
            <a:xfrm rot="16200000">
              <a:off x="3714750" y="1447800"/>
              <a:ext cx="647700" cy="523218"/>
            </a:xfrm>
            <a:prstGeom prst="triangl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E6D8F48A-C725-411C-B86C-82C0CE0939E0}"/>
                </a:ext>
              </a:extLst>
            </p:cNvPr>
            <p:cNvSpPr/>
            <p:nvPr/>
          </p:nvSpPr>
          <p:spPr>
            <a:xfrm rot="5400000">
              <a:off x="3191532" y="1447800"/>
              <a:ext cx="647700" cy="523218"/>
            </a:xfrm>
            <a:prstGeom prst="triangl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21" name="Straight Connector 20">
            <a:extLst>
              <a:ext uri="{FF2B5EF4-FFF2-40B4-BE49-F238E27FC236}">
                <a16:creationId xmlns:a16="http://schemas.microsoft.com/office/drawing/2014/main" id="{42132B8D-D7B4-44B0-AE7A-D861F45F4916}"/>
              </a:ext>
            </a:extLst>
          </p:cNvPr>
          <p:cNvCxnSpPr>
            <a:cxnSpLocks/>
          </p:cNvCxnSpPr>
          <p:nvPr/>
        </p:nvCxnSpPr>
        <p:spPr>
          <a:xfrm flipV="1">
            <a:off x="6875092" y="1159073"/>
            <a:ext cx="1288032" cy="7553"/>
          </a:xfrm>
          <a:prstGeom prst="line">
            <a:avLst/>
          </a:prstGeom>
          <a:ln w="19050">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26" name="Rectangle 25">
            <a:extLst>
              <a:ext uri="{FF2B5EF4-FFF2-40B4-BE49-F238E27FC236}">
                <a16:creationId xmlns:a16="http://schemas.microsoft.com/office/drawing/2014/main" id="{353A61A2-CD2B-4F2E-B282-3D1357E68DC1}"/>
              </a:ext>
            </a:extLst>
          </p:cNvPr>
          <p:cNvSpPr/>
          <p:nvPr/>
        </p:nvSpPr>
        <p:spPr>
          <a:xfrm>
            <a:off x="7541588" y="2457450"/>
            <a:ext cx="134030" cy="1720849"/>
          </a:xfrm>
          <a:prstGeom prst="rect">
            <a:avLst/>
          </a:prstGeom>
          <a:gradFill>
            <a:gsLst>
              <a:gs pos="0">
                <a:srgbClr val="C00000"/>
              </a:gs>
              <a:gs pos="100000">
                <a:schemeClr val="accent4">
                  <a:lumMod val="60000"/>
                  <a:lumOff val="40000"/>
                </a:schemeClr>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77DBACFB-B525-4561-8BA5-62F0B8347C94}"/>
              </a:ext>
            </a:extLst>
          </p:cNvPr>
          <p:cNvGrpSpPr/>
          <p:nvPr/>
        </p:nvGrpSpPr>
        <p:grpSpPr>
          <a:xfrm>
            <a:off x="8482590" y="4915670"/>
            <a:ext cx="787239" cy="199739"/>
            <a:chOff x="4036039" y="2686233"/>
            <a:chExt cx="1122802" cy="294806"/>
          </a:xfrm>
        </p:grpSpPr>
        <p:grpSp>
          <p:nvGrpSpPr>
            <p:cNvPr id="28" name="Group 27">
              <a:extLst>
                <a:ext uri="{FF2B5EF4-FFF2-40B4-BE49-F238E27FC236}">
                  <a16:creationId xmlns:a16="http://schemas.microsoft.com/office/drawing/2014/main" id="{BF2C1B29-C5BA-4590-90D9-22CA2E60C885}"/>
                </a:ext>
              </a:extLst>
            </p:cNvPr>
            <p:cNvGrpSpPr/>
            <p:nvPr/>
          </p:nvGrpSpPr>
          <p:grpSpPr>
            <a:xfrm rot="16200000">
              <a:off x="4172182" y="2550090"/>
              <a:ext cx="290769" cy="563055"/>
              <a:chOff x="2332140" y="1339187"/>
              <a:chExt cx="302003" cy="840054"/>
            </a:xfrm>
          </p:grpSpPr>
          <p:cxnSp>
            <p:nvCxnSpPr>
              <p:cNvPr id="29" name="Straight Connector 28">
                <a:extLst>
                  <a:ext uri="{FF2B5EF4-FFF2-40B4-BE49-F238E27FC236}">
                    <a16:creationId xmlns:a16="http://schemas.microsoft.com/office/drawing/2014/main" id="{49D72F5D-3219-46EC-8F51-547B93E763E3}"/>
                  </a:ext>
                </a:extLst>
              </p:cNvPr>
              <p:cNvCxnSpPr>
                <a:cxnSpLocks/>
              </p:cNvCxnSpPr>
              <p:nvPr/>
            </p:nvCxnSpPr>
            <p:spPr>
              <a:xfrm>
                <a:off x="2340529" y="1339187"/>
                <a:ext cx="293614" cy="13849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EDB0210-46AD-44E1-9B24-A63E8739432E}"/>
                  </a:ext>
                </a:extLst>
              </p:cNvPr>
              <p:cNvCxnSpPr>
                <a:cxnSpLocks/>
              </p:cNvCxnSpPr>
              <p:nvPr/>
            </p:nvCxnSpPr>
            <p:spPr>
              <a:xfrm flipH="1">
                <a:off x="2340529" y="1477686"/>
                <a:ext cx="293614" cy="13850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094DC7-CB3D-4592-B424-35994A9D1DB3}"/>
                  </a:ext>
                </a:extLst>
              </p:cNvPr>
              <p:cNvCxnSpPr>
                <a:cxnSpLocks/>
              </p:cNvCxnSpPr>
              <p:nvPr/>
            </p:nvCxnSpPr>
            <p:spPr>
              <a:xfrm>
                <a:off x="2340529" y="1625244"/>
                <a:ext cx="293614" cy="13849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0ABB219-A616-4A01-8BF9-5E655DF5AB4B}"/>
                  </a:ext>
                </a:extLst>
              </p:cNvPr>
              <p:cNvCxnSpPr>
                <a:cxnSpLocks/>
              </p:cNvCxnSpPr>
              <p:nvPr/>
            </p:nvCxnSpPr>
            <p:spPr>
              <a:xfrm flipH="1">
                <a:off x="2340529" y="1763743"/>
                <a:ext cx="293614" cy="13850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135F5DE-7372-4167-8764-A29499332B87}"/>
                  </a:ext>
                </a:extLst>
              </p:cNvPr>
              <p:cNvCxnSpPr>
                <a:cxnSpLocks/>
              </p:cNvCxnSpPr>
              <p:nvPr/>
            </p:nvCxnSpPr>
            <p:spPr>
              <a:xfrm>
                <a:off x="2332140" y="1902242"/>
                <a:ext cx="293614" cy="13849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2C5F91A-653E-4EC7-A07C-66576A8F9E07}"/>
                  </a:ext>
                </a:extLst>
              </p:cNvPr>
              <p:cNvCxnSpPr>
                <a:cxnSpLocks/>
              </p:cNvCxnSpPr>
              <p:nvPr/>
            </p:nvCxnSpPr>
            <p:spPr>
              <a:xfrm flipH="1">
                <a:off x="2332140" y="2040741"/>
                <a:ext cx="293614" cy="13850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9CC0AF0B-EE58-496E-A90E-F4D376897383}"/>
                </a:ext>
              </a:extLst>
            </p:cNvPr>
            <p:cNvGrpSpPr/>
            <p:nvPr/>
          </p:nvGrpSpPr>
          <p:grpSpPr>
            <a:xfrm rot="16200000">
              <a:off x="4731929" y="2554127"/>
              <a:ext cx="290769" cy="563055"/>
              <a:chOff x="2332140" y="1339187"/>
              <a:chExt cx="302003" cy="840054"/>
            </a:xfrm>
          </p:grpSpPr>
          <p:cxnSp>
            <p:nvCxnSpPr>
              <p:cNvPr id="36" name="Straight Connector 35">
                <a:extLst>
                  <a:ext uri="{FF2B5EF4-FFF2-40B4-BE49-F238E27FC236}">
                    <a16:creationId xmlns:a16="http://schemas.microsoft.com/office/drawing/2014/main" id="{6FF8A9C3-1978-47DC-A90D-24A84A792794}"/>
                  </a:ext>
                </a:extLst>
              </p:cNvPr>
              <p:cNvCxnSpPr>
                <a:cxnSpLocks/>
              </p:cNvCxnSpPr>
              <p:nvPr/>
            </p:nvCxnSpPr>
            <p:spPr>
              <a:xfrm>
                <a:off x="2340529" y="1339187"/>
                <a:ext cx="293614" cy="13849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0F09227-9793-445A-B18D-61B02CFAAA46}"/>
                  </a:ext>
                </a:extLst>
              </p:cNvPr>
              <p:cNvCxnSpPr>
                <a:cxnSpLocks/>
              </p:cNvCxnSpPr>
              <p:nvPr/>
            </p:nvCxnSpPr>
            <p:spPr>
              <a:xfrm flipH="1">
                <a:off x="2340529" y="1477686"/>
                <a:ext cx="293614" cy="13850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070B92D-74D3-4081-995D-64EED1DD7B52}"/>
                  </a:ext>
                </a:extLst>
              </p:cNvPr>
              <p:cNvCxnSpPr>
                <a:cxnSpLocks/>
              </p:cNvCxnSpPr>
              <p:nvPr/>
            </p:nvCxnSpPr>
            <p:spPr>
              <a:xfrm>
                <a:off x="2340529" y="1625244"/>
                <a:ext cx="293614" cy="13849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CB0319-9238-4614-8EF8-5111244FAFBA}"/>
                  </a:ext>
                </a:extLst>
              </p:cNvPr>
              <p:cNvCxnSpPr>
                <a:cxnSpLocks/>
              </p:cNvCxnSpPr>
              <p:nvPr/>
            </p:nvCxnSpPr>
            <p:spPr>
              <a:xfrm flipH="1">
                <a:off x="2340529" y="1763743"/>
                <a:ext cx="293614" cy="13850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D19FDEC-AF85-4870-8AB7-A86D3F243F25}"/>
                  </a:ext>
                </a:extLst>
              </p:cNvPr>
              <p:cNvCxnSpPr>
                <a:cxnSpLocks/>
              </p:cNvCxnSpPr>
              <p:nvPr/>
            </p:nvCxnSpPr>
            <p:spPr>
              <a:xfrm>
                <a:off x="2332140" y="1902242"/>
                <a:ext cx="293614" cy="13849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A9EEFA2-9C09-4240-8DC1-388E0B7B3863}"/>
                  </a:ext>
                </a:extLst>
              </p:cNvPr>
              <p:cNvCxnSpPr>
                <a:cxnSpLocks/>
              </p:cNvCxnSpPr>
              <p:nvPr/>
            </p:nvCxnSpPr>
            <p:spPr>
              <a:xfrm flipH="1">
                <a:off x="2332140" y="2040741"/>
                <a:ext cx="293614" cy="13850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46" name="Straight Connector 45">
            <a:extLst>
              <a:ext uri="{FF2B5EF4-FFF2-40B4-BE49-F238E27FC236}">
                <a16:creationId xmlns:a16="http://schemas.microsoft.com/office/drawing/2014/main" id="{8DA126CD-870D-4744-8666-DC859783944E}"/>
              </a:ext>
            </a:extLst>
          </p:cNvPr>
          <p:cNvCxnSpPr>
            <a:cxnSpLocks/>
          </p:cNvCxnSpPr>
          <p:nvPr/>
        </p:nvCxnSpPr>
        <p:spPr>
          <a:xfrm>
            <a:off x="7536022" y="2457450"/>
            <a:ext cx="0" cy="1674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7783C69-DAA9-4B7F-91CB-7076131A823D}"/>
              </a:ext>
            </a:extLst>
          </p:cNvPr>
          <p:cNvCxnSpPr>
            <a:cxnSpLocks/>
          </p:cNvCxnSpPr>
          <p:nvPr/>
        </p:nvCxnSpPr>
        <p:spPr>
          <a:xfrm>
            <a:off x="7669331" y="2457450"/>
            <a:ext cx="8800" cy="1674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41348A1-52D0-44B2-9E93-659005911B44}"/>
              </a:ext>
            </a:extLst>
          </p:cNvPr>
          <p:cNvCxnSpPr>
            <a:cxnSpLocks/>
          </p:cNvCxnSpPr>
          <p:nvPr/>
        </p:nvCxnSpPr>
        <p:spPr>
          <a:xfrm flipH="1">
            <a:off x="8340431" y="5110647"/>
            <a:ext cx="142159"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B7864F3-57A1-42D7-A20F-C2137280E1AA}"/>
              </a:ext>
            </a:extLst>
          </p:cNvPr>
          <p:cNvSpPr txBox="1"/>
          <p:nvPr/>
        </p:nvSpPr>
        <p:spPr>
          <a:xfrm>
            <a:off x="10548089" y="2343150"/>
            <a:ext cx="1724623" cy="738664"/>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accent6">
                    <a:lumMod val="75000"/>
                  </a:schemeClr>
                </a:solidFill>
                <a:latin typeface="Calibri" panose="020F0502020204030204"/>
              </a:rPr>
              <a:t>SF</a:t>
            </a:r>
            <a:r>
              <a:rPr kumimoji="0" lang="de-DE" sz="1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He @1.8 K and 16 mbar </a:t>
            </a:r>
            <a:r>
              <a:rPr kumimoji="0" lang="de-DE" sz="1400" b="0" i="0" u="none" strike="noStrike" kern="1200" cap="none" spc="0" normalizeH="0" baseline="0" noProof="0" dirty="0" err="1">
                <a:ln>
                  <a:noFill/>
                </a:ln>
                <a:solidFill>
                  <a:schemeClr val="accent6">
                    <a:lumMod val="75000"/>
                  </a:schemeClr>
                </a:solidFill>
                <a:effectLst/>
                <a:uLnTx/>
                <a:uFillTx/>
                <a:latin typeface="Calibri" panose="020F0502020204030204"/>
                <a:ea typeface="+mn-ea"/>
                <a:cs typeface="+mn-cs"/>
              </a:rPr>
              <a:t>to</a:t>
            </a:r>
            <a:r>
              <a:rPr kumimoji="0" lang="de-DE" sz="1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 warm </a:t>
            </a:r>
            <a:r>
              <a:rPr kumimoji="0" lang="de-DE" sz="1400" b="0" i="0" u="none" strike="noStrike" kern="1200" cap="none" spc="0" normalizeH="0" baseline="0" noProof="0" dirty="0" err="1">
                <a:ln>
                  <a:noFill/>
                </a:ln>
                <a:solidFill>
                  <a:schemeClr val="accent6">
                    <a:lumMod val="75000"/>
                  </a:schemeClr>
                </a:solidFill>
                <a:effectLst/>
                <a:uLnTx/>
                <a:uFillTx/>
                <a:latin typeface="Calibri" panose="020F0502020204030204"/>
                <a:ea typeface="+mn-ea"/>
                <a:cs typeface="+mn-cs"/>
              </a:rPr>
              <a:t>compressor</a:t>
            </a:r>
            <a:endPar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40DDE0F5-98D2-4454-92D3-A7245045339A}"/>
              </a:ext>
            </a:extLst>
          </p:cNvPr>
          <p:cNvSpPr/>
          <p:nvPr/>
        </p:nvSpPr>
        <p:spPr>
          <a:xfrm>
            <a:off x="8156418" y="1981573"/>
            <a:ext cx="1859355" cy="307777"/>
          </a:xfrm>
          <a:prstGeom prst="rect">
            <a:avLst/>
          </a:prstGeom>
          <a:solidFill>
            <a:schemeClr val="bg1"/>
          </a:solidFill>
          <a:ln w="19050">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C00000"/>
                </a:solidFill>
                <a:effectLst/>
                <a:uLnTx/>
                <a:uFillTx/>
                <a:latin typeface="Calibri" panose="020F0502020204030204"/>
                <a:ea typeface="+mn-ea"/>
                <a:cs typeface="+mn-cs"/>
              </a:rPr>
              <a:t>LHe</a:t>
            </a:r>
            <a:r>
              <a:rPr kumimoji="0" lang="de-DE" sz="1400" b="0" i="0" u="none" strike="noStrike" kern="1200" cap="none" spc="0" normalizeH="0" baseline="0" noProof="0" dirty="0">
                <a:ln>
                  <a:noFill/>
                </a:ln>
                <a:solidFill>
                  <a:srgbClr val="C00000"/>
                </a:solidFill>
                <a:effectLst/>
                <a:uLnTx/>
                <a:uFillTx/>
                <a:latin typeface="Calibri" panose="020F0502020204030204"/>
                <a:ea typeface="+mn-ea"/>
                <a:cs typeface="+mn-cs"/>
              </a:rPr>
              <a:t> @ 4.2 K &amp; 1.0 </a:t>
            </a:r>
            <a:r>
              <a:rPr kumimoji="0" lang="de-DE" sz="1400" b="0" i="0" u="none" strike="noStrike" kern="1200" cap="none" spc="0" normalizeH="0" baseline="0" noProof="0" dirty="0" err="1">
                <a:ln>
                  <a:noFill/>
                </a:ln>
                <a:solidFill>
                  <a:srgbClr val="C00000"/>
                </a:solidFill>
                <a:effectLst/>
                <a:uLnTx/>
                <a:uFillTx/>
                <a:latin typeface="Calibri" panose="020F0502020204030204"/>
                <a:ea typeface="+mn-ea"/>
                <a:cs typeface="+mn-cs"/>
              </a:rPr>
              <a:t>bara</a:t>
            </a:r>
            <a:endParaRPr kumimoji="0" lang="en-US" sz="1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AFB00F01-3166-42D2-A0BA-4B26AA2DAFD9}"/>
              </a:ext>
            </a:extLst>
          </p:cNvPr>
          <p:cNvSpPr txBox="1"/>
          <p:nvPr/>
        </p:nvSpPr>
        <p:spPr>
          <a:xfrm>
            <a:off x="7964538" y="5302708"/>
            <a:ext cx="1951195" cy="305611"/>
          </a:xfrm>
          <a:prstGeom prst="rect">
            <a:avLst/>
          </a:prstGeom>
          <a:solidFill>
            <a:schemeClr val="bg1"/>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accent4">
                    <a:lumMod val="75000"/>
                  </a:schemeClr>
                </a:solidFill>
                <a:effectLst/>
                <a:uLnTx/>
                <a:uFillTx/>
                <a:latin typeface="Calibri" panose="020F0502020204030204"/>
                <a:ea typeface="+mn-ea"/>
                <a:cs typeface="+mn-cs"/>
              </a:rPr>
              <a:t>SF He @1.8 K and 1 bar</a:t>
            </a:r>
            <a:endParaRPr kumimoji="0" lang="en-US" sz="1400" b="0" i="0" u="none" strike="noStrike" kern="1200" cap="none" spc="0" normalizeH="0" baseline="0" noProof="0" dirty="0">
              <a:ln>
                <a:noFill/>
              </a:ln>
              <a:solidFill>
                <a:schemeClr val="accent4">
                  <a:lumMod val="75000"/>
                </a:schemeClr>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56A606F2-98BC-44D2-8FEC-E9FAA057E3A3}"/>
              </a:ext>
            </a:extLst>
          </p:cNvPr>
          <p:cNvSpPr/>
          <p:nvPr/>
        </p:nvSpPr>
        <p:spPr>
          <a:xfrm>
            <a:off x="7560014" y="6154387"/>
            <a:ext cx="2692685" cy="307777"/>
          </a:xfrm>
          <a:prstGeom prst="rect">
            <a:avLst/>
          </a:prstGeom>
          <a:solidFill>
            <a:schemeClr val="bg1"/>
          </a:solid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MAGO </a:t>
            </a:r>
            <a:r>
              <a:rPr kumimoji="0" lang="de-DE" sz="1400" b="0" i="0" u="none" strike="noStrike" kern="1200" cap="none" spc="0" normalizeH="0" baseline="0" noProof="0" dirty="0" err="1">
                <a:ln>
                  <a:noFill/>
                </a:ln>
                <a:solidFill>
                  <a:prstClr val="black"/>
                </a:solidFill>
                <a:effectLst/>
                <a:uLnTx/>
                <a:uFillTx/>
                <a:latin typeface="Calibri" panose="020F0502020204030204"/>
                <a:ea typeface="+mn-ea"/>
                <a:cs typeface="+mn-cs"/>
              </a:rPr>
              <a:t>cavity</a:t>
            </a: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400" b="0" i="0" u="none" strike="noStrike" kern="1200" cap="none" spc="0" normalizeH="0" baseline="0" noProof="0" dirty="0" err="1">
                <a:ln>
                  <a:noFill/>
                </a:ln>
                <a:solidFill>
                  <a:prstClr val="black"/>
                </a:solidFill>
                <a:effectLst/>
                <a:uLnTx/>
                <a:uFillTx/>
                <a:latin typeface="Calibri" panose="020F0502020204030204"/>
                <a:ea typeface="+mn-ea"/>
                <a:cs typeface="+mn-cs"/>
              </a:rPr>
              <a:t>heat</a:t>
            </a: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400" b="0" i="0" u="none" strike="noStrike" kern="1200" cap="none" spc="0" normalizeH="0" baseline="0" noProof="0" dirty="0" err="1">
                <a:ln>
                  <a:noFill/>
                </a:ln>
                <a:solidFill>
                  <a:prstClr val="black"/>
                </a:solidFill>
                <a:effectLst/>
                <a:uLnTx/>
                <a:uFillTx/>
                <a:latin typeface="Calibri" panose="020F0502020204030204"/>
                <a:ea typeface="+mn-ea"/>
                <a:cs typeface="+mn-cs"/>
              </a:rPr>
              <a:t>load</a:t>
            </a: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 = 30 W)</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6D49BBAF-684C-4FD2-9595-326B27160E06}"/>
              </a:ext>
            </a:extLst>
          </p:cNvPr>
          <p:cNvSpPr/>
          <p:nvPr/>
        </p:nvSpPr>
        <p:spPr>
          <a:xfrm>
            <a:off x="8501455" y="5712390"/>
            <a:ext cx="402264" cy="3693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Oval 69">
            <a:extLst>
              <a:ext uri="{FF2B5EF4-FFF2-40B4-BE49-F238E27FC236}">
                <a16:creationId xmlns:a16="http://schemas.microsoft.com/office/drawing/2014/main" id="{4FC1E7AF-7F13-41FE-AA43-399C00BB527D}"/>
              </a:ext>
            </a:extLst>
          </p:cNvPr>
          <p:cNvSpPr/>
          <p:nvPr/>
        </p:nvSpPr>
        <p:spPr>
          <a:xfrm>
            <a:off x="8890229" y="5712390"/>
            <a:ext cx="402264" cy="36933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E323F17F-8192-4CD5-B81F-0780654ED988}"/>
              </a:ext>
            </a:extLst>
          </p:cNvPr>
          <p:cNvSpPr/>
          <p:nvPr/>
        </p:nvSpPr>
        <p:spPr>
          <a:xfrm>
            <a:off x="8689096" y="5843006"/>
            <a:ext cx="402265" cy="11894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3" name="Group 72">
            <a:extLst>
              <a:ext uri="{FF2B5EF4-FFF2-40B4-BE49-F238E27FC236}">
                <a16:creationId xmlns:a16="http://schemas.microsoft.com/office/drawing/2014/main" id="{D4389E61-C832-43B2-B673-F29223E1132B}"/>
              </a:ext>
            </a:extLst>
          </p:cNvPr>
          <p:cNvGrpSpPr/>
          <p:nvPr/>
        </p:nvGrpSpPr>
        <p:grpSpPr>
          <a:xfrm>
            <a:off x="8331725" y="2844517"/>
            <a:ext cx="290769" cy="493995"/>
            <a:chOff x="2332140" y="1339187"/>
            <a:chExt cx="302003" cy="840054"/>
          </a:xfrm>
        </p:grpSpPr>
        <p:cxnSp>
          <p:nvCxnSpPr>
            <p:cNvPr id="74" name="Straight Connector 73">
              <a:extLst>
                <a:ext uri="{FF2B5EF4-FFF2-40B4-BE49-F238E27FC236}">
                  <a16:creationId xmlns:a16="http://schemas.microsoft.com/office/drawing/2014/main" id="{2D18E8D5-DF8D-4490-85CE-A637C72E48A5}"/>
                </a:ext>
              </a:extLst>
            </p:cNvPr>
            <p:cNvCxnSpPr>
              <a:cxnSpLocks/>
            </p:cNvCxnSpPr>
            <p:nvPr/>
          </p:nvCxnSpPr>
          <p:spPr>
            <a:xfrm>
              <a:off x="2340529" y="1339187"/>
              <a:ext cx="293614" cy="1384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783F1E7-9374-4E46-A2B6-5EED81CA00D8}"/>
                </a:ext>
              </a:extLst>
            </p:cNvPr>
            <p:cNvCxnSpPr>
              <a:cxnSpLocks/>
            </p:cNvCxnSpPr>
            <p:nvPr/>
          </p:nvCxnSpPr>
          <p:spPr>
            <a:xfrm flipH="1">
              <a:off x="2340529" y="1477686"/>
              <a:ext cx="293614" cy="1385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BC0D45E-4C48-47D1-B9BB-C617E731632E}"/>
                </a:ext>
              </a:extLst>
            </p:cNvPr>
            <p:cNvCxnSpPr>
              <a:cxnSpLocks/>
            </p:cNvCxnSpPr>
            <p:nvPr/>
          </p:nvCxnSpPr>
          <p:spPr>
            <a:xfrm>
              <a:off x="2340529" y="1625244"/>
              <a:ext cx="293614" cy="1384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DEC0D3A-FD51-4797-95ED-E737B079AEE8}"/>
                </a:ext>
              </a:extLst>
            </p:cNvPr>
            <p:cNvCxnSpPr>
              <a:cxnSpLocks/>
            </p:cNvCxnSpPr>
            <p:nvPr/>
          </p:nvCxnSpPr>
          <p:spPr>
            <a:xfrm flipH="1">
              <a:off x="2340529" y="1763743"/>
              <a:ext cx="293614" cy="1385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D889B84-5F21-46EF-85AB-859EC6F9A989}"/>
                </a:ext>
              </a:extLst>
            </p:cNvPr>
            <p:cNvCxnSpPr>
              <a:cxnSpLocks/>
            </p:cNvCxnSpPr>
            <p:nvPr/>
          </p:nvCxnSpPr>
          <p:spPr>
            <a:xfrm>
              <a:off x="2332140" y="1902242"/>
              <a:ext cx="293614" cy="1384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31B10C9-1652-4A0A-A7C4-239DAB6E65F4}"/>
                </a:ext>
              </a:extLst>
            </p:cNvPr>
            <p:cNvCxnSpPr>
              <a:cxnSpLocks/>
            </p:cNvCxnSpPr>
            <p:nvPr/>
          </p:nvCxnSpPr>
          <p:spPr>
            <a:xfrm flipH="1">
              <a:off x="2332140" y="2040741"/>
              <a:ext cx="293614" cy="1385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88" name="Rectangle 87">
            <a:extLst>
              <a:ext uri="{FF2B5EF4-FFF2-40B4-BE49-F238E27FC236}">
                <a16:creationId xmlns:a16="http://schemas.microsoft.com/office/drawing/2014/main" id="{C057A85C-6100-470E-A183-2542F758065D}"/>
              </a:ext>
            </a:extLst>
          </p:cNvPr>
          <p:cNvSpPr/>
          <p:nvPr/>
        </p:nvSpPr>
        <p:spPr>
          <a:xfrm>
            <a:off x="8972680" y="2922182"/>
            <a:ext cx="1575410" cy="307777"/>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LP CFHEX</a:t>
            </a:r>
          </a:p>
        </p:txBody>
      </p:sp>
      <p:cxnSp>
        <p:nvCxnSpPr>
          <p:cNvPr id="91" name="Straight Connector 90">
            <a:extLst>
              <a:ext uri="{FF2B5EF4-FFF2-40B4-BE49-F238E27FC236}">
                <a16:creationId xmlns:a16="http://schemas.microsoft.com/office/drawing/2014/main" id="{C43DD9B0-0F7B-4B58-B8E4-9EBA22D4350A}"/>
              </a:ext>
            </a:extLst>
          </p:cNvPr>
          <p:cNvCxnSpPr>
            <a:cxnSpLocks/>
          </p:cNvCxnSpPr>
          <p:nvPr/>
        </p:nvCxnSpPr>
        <p:spPr>
          <a:xfrm>
            <a:off x="8338211" y="2351264"/>
            <a:ext cx="0" cy="511181"/>
          </a:xfrm>
          <a:prstGeom prst="line">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6CCA94F-B8DC-44F4-831F-DACBE04EB934}"/>
              </a:ext>
            </a:extLst>
          </p:cNvPr>
          <p:cNvCxnSpPr>
            <a:cxnSpLocks/>
          </p:cNvCxnSpPr>
          <p:nvPr/>
        </p:nvCxnSpPr>
        <p:spPr>
          <a:xfrm flipV="1">
            <a:off x="9523265" y="3706238"/>
            <a:ext cx="0" cy="1386809"/>
          </a:xfrm>
          <a:prstGeom prst="line">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625E018-160D-4F6E-AEFD-030887276AEC}"/>
              </a:ext>
            </a:extLst>
          </p:cNvPr>
          <p:cNvCxnSpPr>
            <a:cxnSpLocks/>
          </p:cNvCxnSpPr>
          <p:nvPr/>
        </p:nvCxnSpPr>
        <p:spPr>
          <a:xfrm flipH="1" flipV="1">
            <a:off x="8694745" y="3706238"/>
            <a:ext cx="832112" cy="9131"/>
          </a:xfrm>
          <a:prstGeom prst="line">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9661537-AE98-4477-83A7-A0D4A877532C}"/>
              </a:ext>
            </a:extLst>
          </p:cNvPr>
          <p:cNvCxnSpPr>
            <a:cxnSpLocks/>
          </p:cNvCxnSpPr>
          <p:nvPr/>
        </p:nvCxnSpPr>
        <p:spPr>
          <a:xfrm>
            <a:off x="8689096" y="2555251"/>
            <a:ext cx="1826504" cy="0"/>
          </a:xfrm>
          <a:prstGeom prst="line">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4B6946D7-CAF2-48AA-81B6-B0716D5FA9D9}"/>
              </a:ext>
            </a:extLst>
          </p:cNvPr>
          <p:cNvGrpSpPr/>
          <p:nvPr/>
        </p:nvGrpSpPr>
        <p:grpSpPr>
          <a:xfrm rot="5400000">
            <a:off x="8120791" y="3621753"/>
            <a:ext cx="444719" cy="285120"/>
            <a:chOff x="3253773" y="1385559"/>
            <a:chExt cx="1046436" cy="647700"/>
          </a:xfrm>
          <a:solidFill>
            <a:schemeClr val="accent6">
              <a:lumMod val="75000"/>
            </a:schemeClr>
          </a:solidFill>
        </p:grpSpPr>
        <p:sp>
          <p:nvSpPr>
            <p:cNvPr id="128" name="Isosceles Triangle 127">
              <a:extLst>
                <a:ext uri="{FF2B5EF4-FFF2-40B4-BE49-F238E27FC236}">
                  <a16:creationId xmlns:a16="http://schemas.microsoft.com/office/drawing/2014/main" id="{37547918-5AB2-481A-BE2A-DF8B0C27A74D}"/>
                </a:ext>
              </a:extLst>
            </p:cNvPr>
            <p:cNvSpPr/>
            <p:nvPr/>
          </p:nvSpPr>
          <p:spPr>
            <a:xfrm rot="16200000">
              <a:off x="3714750" y="1447800"/>
              <a:ext cx="647700" cy="523218"/>
            </a:xfrm>
            <a:prstGeom prst="triangl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Isosceles Triangle 128">
              <a:extLst>
                <a:ext uri="{FF2B5EF4-FFF2-40B4-BE49-F238E27FC236}">
                  <a16:creationId xmlns:a16="http://schemas.microsoft.com/office/drawing/2014/main" id="{A9267F60-C880-444A-9ACD-8DCA8FFC9D61}"/>
                </a:ext>
              </a:extLst>
            </p:cNvPr>
            <p:cNvSpPr/>
            <p:nvPr/>
          </p:nvSpPr>
          <p:spPr>
            <a:xfrm rot="5400000">
              <a:off x="3191532" y="1447800"/>
              <a:ext cx="647700" cy="523218"/>
            </a:xfrm>
            <a:prstGeom prst="triangl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0" name="Rectangle 129">
            <a:extLst>
              <a:ext uri="{FF2B5EF4-FFF2-40B4-BE49-F238E27FC236}">
                <a16:creationId xmlns:a16="http://schemas.microsoft.com/office/drawing/2014/main" id="{B42BCBA3-3230-493E-BCDB-8BE2538CD8EC}"/>
              </a:ext>
            </a:extLst>
          </p:cNvPr>
          <p:cNvSpPr/>
          <p:nvPr/>
        </p:nvSpPr>
        <p:spPr>
          <a:xfrm>
            <a:off x="5737216" y="2979244"/>
            <a:ext cx="1470724" cy="307777"/>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mn-ea"/>
                <a:cs typeface="+mn-cs"/>
              </a:rPr>
              <a:t>JT </a:t>
            </a:r>
            <a:r>
              <a:rPr kumimoji="0" lang="de-DE" sz="1400" b="0" i="0" u="none" strike="noStrike" kern="1200" cap="none" spc="0" normalizeH="0" baseline="0" noProof="0" dirty="0" err="1">
                <a:ln>
                  <a:noFill/>
                </a:ln>
                <a:solidFill>
                  <a:schemeClr val="accent6">
                    <a:lumMod val="75000"/>
                  </a:schemeClr>
                </a:solidFill>
                <a:effectLst/>
                <a:uLnTx/>
                <a:uFillTx/>
                <a:latin typeface="Calibri" panose="020F0502020204030204" pitchFamily="34" charset="0"/>
                <a:ea typeface="+mn-ea"/>
                <a:cs typeface="+mn-cs"/>
              </a:rPr>
              <a:t>valve</a:t>
            </a:r>
            <a:r>
              <a:rPr kumimoji="0" lang="de-DE"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mn-ea"/>
                <a:cs typeface="+mn-cs"/>
              </a:rPr>
              <a:t>: JT2KF01 </a:t>
            </a:r>
            <a:endPar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7F6D4738-BF6D-4E48-A7E3-8D14D90A9012}"/>
              </a:ext>
            </a:extLst>
          </p:cNvPr>
          <p:cNvSpPr/>
          <p:nvPr/>
        </p:nvSpPr>
        <p:spPr>
          <a:xfrm>
            <a:off x="5892242" y="1372945"/>
            <a:ext cx="1430648" cy="307777"/>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JT </a:t>
            </a:r>
            <a:r>
              <a:rPr kumimoji="0" lang="de-DE" sz="1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mn-cs"/>
              </a:rPr>
              <a:t>valve</a:t>
            </a:r>
            <a:r>
              <a:rPr kumimoji="0" lang="de-DE"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 JT4KF01</a:t>
            </a:r>
            <a:endParaRPr kumimoji="0" lang="en-US" sz="1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135" name="Rectangle 134">
                <a:extLst>
                  <a:ext uri="{FF2B5EF4-FFF2-40B4-BE49-F238E27FC236}">
                    <a16:creationId xmlns:a16="http://schemas.microsoft.com/office/drawing/2014/main" id="{0237165C-8F78-4494-A318-647B4A4995DE}"/>
                  </a:ext>
                </a:extLst>
              </p:cNvPr>
              <p:cNvSpPr/>
              <p:nvPr/>
            </p:nvSpPr>
            <p:spPr>
              <a:xfrm>
                <a:off x="8182579" y="832220"/>
                <a:ext cx="1626120" cy="540725"/>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de-DE" sz="14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acc>
                          <m:accPr>
                            <m:chr m:val="̇"/>
                            <m:ctrlPr>
                              <a:rPr kumimoji="0" lang="de-DE" sz="14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accPr>
                          <m:e>
                            <m:r>
                              <a:rPr kumimoji="0" lang="de-DE" sz="14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𝑚</m:t>
                            </m:r>
                          </m:e>
                        </m:acc>
                      </m:e>
                      <m:sub>
                        <m:r>
                          <a:rPr kumimoji="0" lang="de-DE" sz="14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𝑙</m:t>
                        </m:r>
                      </m:sub>
                    </m:sSub>
                  </m:oMath>
                </a14:m>
                <a:r>
                  <a:rPr kumimoji="0" lang="de-DE" sz="1400" b="0" i="0" u="none" strike="noStrike" kern="1200" cap="none" spc="0" normalizeH="0" baseline="0" noProof="0" dirty="0">
                    <a:ln>
                      <a:noFill/>
                    </a:ln>
                    <a:solidFill>
                      <a:srgbClr val="C00000"/>
                    </a:solidFill>
                    <a:effectLst/>
                    <a:uLnTx/>
                    <a:uFillTx/>
                    <a:latin typeface="Calibri" panose="020F0502020204030204"/>
                    <a:ea typeface="+mn-ea"/>
                    <a:cs typeface="+mn-cs"/>
                  </a:rPr>
                  <a:t> = 9.62 g/s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de-DE" sz="14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acc>
                          <m:accPr>
                            <m:chr m:val="̇"/>
                            <m:ctrlPr>
                              <a:rPr kumimoji="0" lang="de-DE" sz="14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accPr>
                          <m:e>
                            <m:r>
                              <a:rPr kumimoji="0" lang="de-DE" sz="14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𝑚</m:t>
                            </m:r>
                          </m:e>
                        </m:acc>
                      </m:e>
                      <m:sub>
                        <m:r>
                          <a:rPr kumimoji="0" lang="de-DE" sz="14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𝑔</m:t>
                        </m:r>
                      </m:sub>
                    </m:sSub>
                  </m:oMath>
                </a14:m>
                <a:r>
                  <a:rPr kumimoji="0" lang="de-DE" sz="1400" b="0" i="0" u="none" strike="noStrike" kern="1200" cap="none" spc="0" normalizeH="0" baseline="0" noProof="0" dirty="0">
                    <a:ln>
                      <a:noFill/>
                    </a:ln>
                    <a:solidFill>
                      <a:srgbClr val="C00000"/>
                    </a:solidFill>
                    <a:effectLst/>
                    <a:uLnTx/>
                    <a:uFillTx/>
                    <a:latin typeface="Calibri" panose="020F0502020204030204"/>
                    <a:ea typeface="+mn-ea"/>
                    <a:cs typeface="+mn-cs"/>
                  </a:rPr>
                  <a:t> = 0.38 g/s </a:t>
                </a:r>
                <a:endParaRPr kumimoji="0" lang="en-US" sz="1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mc:Choice>
        <mc:Fallback>
          <p:sp>
            <p:nvSpPr>
              <p:cNvPr id="135" name="Rectangle 134">
                <a:extLst>
                  <a:ext uri="{FF2B5EF4-FFF2-40B4-BE49-F238E27FC236}">
                    <a16:creationId xmlns:a16="http://schemas.microsoft.com/office/drawing/2014/main" id="{0237165C-8F78-4494-A318-647B4A4995DE}"/>
                  </a:ext>
                </a:extLst>
              </p:cNvPr>
              <p:cNvSpPr>
                <a:spLocks noRot="1" noChangeAspect="1" noMove="1" noResize="1" noEditPoints="1" noAdjustHandles="1" noChangeArrowheads="1" noChangeShapeType="1" noTextEdit="1"/>
              </p:cNvSpPr>
              <p:nvPr/>
            </p:nvSpPr>
            <p:spPr>
              <a:xfrm>
                <a:off x="8182579" y="832220"/>
                <a:ext cx="1626120" cy="540725"/>
              </a:xfrm>
              <a:prstGeom prst="rect">
                <a:avLst/>
              </a:prstGeom>
              <a:blipFill>
                <a:blip r:embed="rId3"/>
                <a:stretch>
                  <a:fillRect t="-2273" b="-9091"/>
                </a:stretch>
              </a:blipFill>
              <a:ln w="190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6" name="Rectangle 135">
                <a:extLst>
                  <a:ext uri="{FF2B5EF4-FFF2-40B4-BE49-F238E27FC236}">
                    <a16:creationId xmlns:a16="http://schemas.microsoft.com/office/drawing/2014/main" id="{32E25624-A0AC-46D7-86E6-461E997A6598}"/>
                  </a:ext>
                </a:extLst>
              </p:cNvPr>
              <p:cNvSpPr/>
              <p:nvPr/>
            </p:nvSpPr>
            <p:spPr>
              <a:xfrm>
                <a:off x="0" y="2544518"/>
                <a:ext cx="5683605" cy="1340880"/>
              </a:xfrm>
              <a:prstGeom prst="rect">
                <a:avLst/>
              </a:prstGeom>
              <a:ln w="19050">
                <a:noFill/>
              </a:ln>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v"/>
                  <a:tabLst>
                    <a:tab pos="457200" algn="l"/>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Enthalpy values of helium supplied through JT4KF01: </a:t>
                </a:r>
              </a:p>
              <a:p>
                <a:pPr marL="342900" marR="0" lvl="0" indent="-34290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tab pos="457200" algn="l"/>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Enthalpy of inlet supercritical helium, </a:t>
                </a: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h</a:t>
                </a:r>
                <a:r>
                  <a:rPr kumimoji="0" lang="en-US" sz="1400" b="0" i="0" u="none" strike="noStrike" kern="1200" cap="none" spc="0" normalizeH="0" baseline="-2500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i </a:t>
                </a: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(4.2 K, 3.5 bar) </a:t>
                </a: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10.69 J/g</a:t>
                </a:r>
                <a:endPar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tab pos="457200" algn="l"/>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Enthalpy of outlet saturated </a:t>
                </a:r>
                <a:r>
                  <a:rPr kumimoji="0" lang="en-US" sz="1400" b="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LHe</a:t>
                </a: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kumimoji="0" lang="en-US" sz="1400" b="0"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400" b="0"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e>
                      <m:sub>
                        <m:r>
                          <a:rPr kumimoji="0" lang="de-DE" sz="1400" b="0"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𝑙</m:t>
                        </m:r>
                      </m:sub>
                    </m:sSub>
                  </m:oMath>
                </a14:m>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 (4.2 K, 1.0 bar) = 9.90 J/g </a:t>
                </a:r>
              </a:p>
              <a:p>
                <a:pPr marL="342900" marR="0" lvl="0" indent="-34290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tab pos="457200" algn="l"/>
                  </a:tabLst>
                  <a:defRPr/>
                </a:pP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Enthalpy of outlet saturated </a:t>
                </a:r>
                <a:r>
                  <a:rPr kumimoji="0" lang="en-US" sz="1400" b="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GHe</a:t>
                </a: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kumimoji="0" lang="en-US" sz="1400" b="0"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400" b="0"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e>
                      <m:sub>
                        <m:r>
                          <a:rPr kumimoji="0" lang="de-DE" sz="1400" b="0"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𝑔</m:t>
                        </m:r>
                      </m:sub>
                    </m:sSub>
                  </m:oMath>
                </a14:m>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(4.2 K, 1.0 bar)</a:t>
                </a:r>
                <a14:m>
                  <m:oMath xmlns:m="http://schemas.openxmlformats.org/officeDocument/2006/math">
                    <m:r>
                      <a:rPr kumimoji="0" lang="en-US" sz="1400" b="0"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 =30.</m:t>
                    </m:r>
                    <m:r>
                      <a:rPr kumimoji="0" lang="de-DE" sz="1400" b="0" i="1" u="none" strike="noStrike" kern="1200" cap="none" spc="0" normalizeH="0" baseline="0" noProof="0" smtClean="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74</m:t>
                    </m:r>
                  </m:oMath>
                </a14:m>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J/g </a:t>
                </a:r>
              </a:p>
            </p:txBody>
          </p:sp>
        </mc:Choice>
        <mc:Fallback>
          <p:sp>
            <p:nvSpPr>
              <p:cNvPr id="136" name="Rectangle 135">
                <a:extLst>
                  <a:ext uri="{FF2B5EF4-FFF2-40B4-BE49-F238E27FC236}">
                    <a16:creationId xmlns:a16="http://schemas.microsoft.com/office/drawing/2014/main" id="{32E25624-A0AC-46D7-86E6-461E997A6598}"/>
                  </a:ext>
                </a:extLst>
              </p:cNvPr>
              <p:cNvSpPr>
                <a:spLocks noRot="1" noChangeAspect="1" noMove="1" noResize="1" noEditPoints="1" noAdjustHandles="1" noChangeArrowheads="1" noChangeShapeType="1" noTextEdit="1"/>
              </p:cNvSpPr>
              <p:nvPr/>
            </p:nvSpPr>
            <p:spPr>
              <a:xfrm>
                <a:off x="0" y="2544518"/>
                <a:ext cx="5683605" cy="1340880"/>
              </a:xfrm>
              <a:prstGeom prst="rect">
                <a:avLst/>
              </a:prstGeom>
              <a:blipFill>
                <a:blip r:embed="rId4"/>
                <a:stretch>
                  <a:fillRect l="-215" b="-3182"/>
                </a:stretch>
              </a:blipFill>
              <a:ln w="190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7" name="Rectangle 136">
                <a:extLst>
                  <a:ext uri="{FF2B5EF4-FFF2-40B4-BE49-F238E27FC236}">
                    <a16:creationId xmlns:a16="http://schemas.microsoft.com/office/drawing/2014/main" id="{A087A0A6-C4EC-4C17-AC4C-6CD49ED96372}"/>
                  </a:ext>
                </a:extLst>
              </p:cNvPr>
              <p:cNvSpPr/>
              <p:nvPr/>
            </p:nvSpPr>
            <p:spPr>
              <a:xfrm>
                <a:off x="15586" y="4040293"/>
                <a:ext cx="5665128" cy="1663789"/>
              </a:xfrm>
              <a:prstGeom prst="rect">
                <a:avLst/>
              </a:prstGeom>
              <a:ln w="19050">
                <a:noFill/>
              </a:ln>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v"/>
                  <a:tabLst>
                    <a:tab pos="457200" algn="l"/>
                  </a:tabLst>
                  <a:defRPr/>
                </a:pPr>
                <a:r>
                  <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Enthalpy values of helium supplied through JT2KF01:</a:t>
                </a:r>
              </a:p>
              <a:p>
                <a:pPr marL="342900" marR="0" lvl="0" indent="-34290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tab pos="457200" algn="l"/>
                  </a:tabLst>
                  <a:defRPr/>
                </a:pPr>
                <a:r>
                  <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Enthalpy of inlet saturated </a:t>
                </a:r>
                <a:r>
                  <a:rPr kumimoji="0" lang="en-US" sz="1400" b="0" i="0" u="none" strike="noStrike" kern="1200" cap="none" spc="0" normalizeH="0" baseline="0" noProof="0" dirty="0" err="1">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LHe</a:t>
                </a:r>
                <a:r>
                  <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h</a:t>
                </a:r>
                <a:r>
                  <a:rPr kumimoji="0" lang="en-US" sz="1400" b="0" i="0" u="none" strike="noStrike" kern="1200" cap="none" spc="0" normalizeH="0" baseline="-2500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i </a:t>
                </a:r>
                <a:r>
                  <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(4.2 K, 1 bar) </a:t>
                </a:r>
                <a:r>
                  <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9.90 J/g</a:t>
                </a:r>
                <a:endPar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tab pos="457200" algn="l"/>
                  </a:tabLst>
                  <a:defRPr/>
                </a:pPr>
                <a:r>
                  <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Enthalpy of outlet saturated SF He, </a:t>
                </a:r>
                <a14:m>
                  <m:oMath xmlns:m="http://schemas.openxmlformats.org/officeDocument/2006/math">
                    <m:sSub>
                      <m:sSubPr>
                        <m:ctrlPr>
                          <a:rPr kumimoji="0" lang="en-US" sz="1400" b="0" i="1" u="none" strike="noStrike" kern="1200" cap="none" spc="0" normalizeH="0" baseline="0" noProof="0">
                            <a:ln>
                              <a:noFill/>
                            </a:ln>
                            <a:solidFill>
                              <a:schemeClr val="accent6">
                                <a:lumMod val="75000"/>
                              </a:scheme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400" b="0" i="1" u="none" strike="noStrike" kern="1200" cap="none" spc="0" normalizeH="0" baseline="0" noProof="0">
                            <a:ln>
                              <a:noFill/>
                            </a:ln>
                            <a:solidFill>
                              <a:schemeClr val="accent6">
                                <a:lumMod val="75000"/>
                              </a:schemeClr>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e>
                      <m:sub>
                        <m:r>
                          <a:rPr kumimoji="0" lang="de-DE" sz="1400" b="0" i="1" u="none" strike="noStrike" kern="1200" cap="none" spc="0" normalizeH="0" baseline="0" noProof="0">
                            <a:ln>
                              <a:noFill/>
                            </a:ln>
                            <a:solidFill>
                              <a:schemeClr val="accent6">
                                <a:lumMod val="75000"/>
                              </a:schemeClr>
                            </a:solidFill>
                            <a:effectLst/>
                            <a:uLnTx/>
                            <a:uFillTx/>
                            <a:latin typeface="Cambria Math" panose="02040503050406030204" pitchFamily="18" charset="0"/>
                            <a:ea typeface="Calibri" panose="020F0502020204030204" pitchFamily="34" charset="0"/>
                            <a:cs typeface="Times New Roman" panose="02020603050405020304" pitchFamily="18" charset="0"/>
                          </a:rPr>
                          <m:t>𝑙</m:t>
                        </m:r>
                      </m:sub>
                    </m:sSub>
                  </m:oMath>
                </a14:m>
                <a:r>
                  <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 (1.8 K, 16 mbar) = 0.84 J/g </a:t>
                </a:r>
              </a:p>
              <a:p>
                <a:pPr marL="342900" marR="0" lvl="0" indent="-34290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tab pos="457200" algn="l"/>
                  </a:tabLst>
                  <a:defRPr/>
                </a:pPr>
                <a:r>
                  <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Enthalpy of outlet saturated SF He, </a:t>
                </a:r>
                <a14:m>
                  <m:oMath xmlns:m="http://schemas.openxmlformats.org/officeDocument/2006/math">
                    <m:sSub>
                      <m:sSubPr>
                        <m:ctrlPr>
                          <a:rPr kumimoji="0" lang="en-US" sz="1400" b="0" i="1" u="none" strike="noStrike" kern="1200" cap="none" spc="0" normalizeH="0" baseline="0" noProof="0">
                            <a:ln>
                              <a:noFill/>
                            </a:ln>
                            <a:solidFill>
                              <a:schemeClr val="accent6">
                                <a:lumMod val="75000"/>
                              </a:scheme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400" b="0" i="1" u="none" strike="noStrike" kern="1200" cap="none" spc="0" normalizeH="0" baseline="0" noProof="0">
                            <a:ln>
                              <a:noFill/>
                            </a:ln>
                            <a:solidFill>
                              <a:schemeClr val="accent6">
                                <a:lumMod val="75000"/>
                              </a:schemeClr>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e>
                      <m:sub>
                        <m:r>
                          <a:rPr kumimoji="0" lang="de-DE" sz="1400" b="0" i="1" u="none" strike="noStrike" kern="1200" cap="none" spc="0" normalizeH="0" baseline="0" noProof="0">
                            <a:ln>
                              <a:noFill/>
                            </a:ln>
                            <a:solidFill>
                              <a:schemeClr val="accent6">
                                <a:lumMod val="75000"/>
                              </a:schemeClr>
                            </a:solidFill>
                            <a:effectLst/>
                            <a:uLnTx/>
                            <a:uFillTx/>
                            <a:latin typeface="Cambria Math" panose="02040503050406030204" pitchFamily="18" charset="0"/>
                            <a:ea typeface="Calibri" panose="020F0502020204030204" pitchFamily="34" charset="0"/>
                            <a:cs typeface="Times New Roman" panose="02020603050405020304" pitchFamily="18" charset="0"/>
                          </a:rPr>
                          <m:t>𝑔</m:t>
                        </m:r>
                      </m:sub>
                    </m:sSub>
                  </m:oMath>
                </a14:m>
                <a:r>
                  <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(1.8 K, 16 mbar)</a:t>
                </a:r>
                <a14:m>
                  <m:oMath xmlns:m="http://schemas.openxmlformats.org/officeDocument/2006/math">
                    <m:r>
                      <a:rPr kumimoji="0" lang="en-US" sz="1400" b="0" i="1" u="none" strike="noStrike" kern="1200" cap="none" spc="0" normalizeH="0" baseline="0" noProof="0">
                        <a:ln>
                          <a:noFill/>
                        </a:ln>
                        <a:solidFill>
                          <a:schemeClr val="accent6">
                            <a:lumMod val="75000"/>
                          </a:schemeClr>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de-DE" sz="14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ea typeface="Calibri" panose="020F0502020204030204" pitchFamily="34" charset="0"/>
                        <a:cs typeface="Times New Roman" panose="02020603050405020304" pitchFamily="18" charset="0"/>
                      </a:rPr>
                      <m:t>24.24 </m:t>
                    </m:r>
                  </m:oMath>
                </a14:m>
                <a:r>
                  <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J/g</a:t>
                </a:r>
              </a:p>
              <a:p>
                <a:pPr marL="342900" lvl="0" indent="-342900">
                  <a:lnSpc>
                    <a:spcPct val="107000"/>
                  </a:lnSpc>
                  <a:spcAft>
                    <a:spcPts val="800"/>
                  </a:spcAft>
                  <a:buFont typeface="Courier New" panose="02070309020205020404" pitchFamily="49" charset="0"/>
                  <a:buChar char="o"/>
                  <a:tabLst>
                    <a:tab pos="457200" algn="l"/>
                  </a:tabLst>
                  <a:defRPr/>
                </a:pPr>
                <a:r>
                  <a:rPr lang="en-US" sz="14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Latent of saturated SF He, </a:t>
                </a:r>
                <a14:m>
                  <m:oMath xmlns:m="http://schemas.openxmlformats.org/officeDocument/2006/math">
                    <m:sSub>
                      <m:sSubPr>
                        <m:ctrlPr>
                          <a:rPr lang="en-US" sz="1400" i="1">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h</m:t>
                        </m:r>
                      </m:e>
                      <m:sub>
                        <m:r>
                          <a:rPr lang="de-DE" sz="1400" i="1">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𝑙</m:t>
                        </m:r>
                      </m:sub>
                    </m:sSub>
                  </m:oMath>
                </a14:m>
                <a:r>
                  <a:rPr lang="en-US" sz="14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 (1.8 K, 16 mbar) = 22.98 J/g</a:t>
                </a:r>
                <a:r>
                  <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mc:Choice>
        <mc:Fallback>
          <p:sp>
            <p:nvSpPr>
              <p:cNvPr id="137" name="Rectangle 136">
                <a:extLst>
                  <a:ext uri="{FF2B5EF4-FFF2-40B4-BE49-F238E27FC236}">
                    <a16:creationId xmlns:a16="http://schemas.microsoft.com/office/drawing/2014/main" id="{A087A0A6-C4EC-4C17-AC4C-6CD49ED96372}"/>
                  </a:ext>
                </a:extLst>
              </p:cNvPr>
              <p:cNvSpPr>
                <a:spLocks noRot="1" noChangeAspect="1" noMove="1" noResize="1" noEditPoints="1" noAdjustHandles="1" noChangeArrowheads="1" noChangeShapeType="1" noTextEdit="1"/>
              </p:cNvSpPr>
              <p:nvPr/>
            </p:nvSpPr>
            <p:spPr>
              <a:xfrm>
                <a:off x="15586" y="4040293"/>
                <a:ext cx="5665128" cy="1663789"/>
              </a:xfrm>
              <a:prstGeom prst="rect">
                <a:avLst/>
              </a:prstGeom>
              <a:blipFill>
                <a:blip r:embed="rId5"/>
                <a:stretch>
                  <a:fillRect l="-215" t="-366" b="-2930"/>
                </a:stretch>
              </a:blipFill>
              <a:ln w="19050">
                <a:noFill/>
              </a:ln>
            </p:spPr>
            <p:txBody>
              <a:bodyPr/>
              <a:lstStyle/>
              <a:p>
                <a:r>
                  <a:rPr lang="en-US">
                    <a:noFill/>
                  </a:rPr>
                  <a:t> </a:t>
                </a:r>
              </a:p>
            </p:txBody>
          </p:sp>
        </mc:Fallback>
      </mc:AlternateContent>
      <p:cxnSp>
        <p:nvCxnSpPr>
          <p:cNvPr id="139" name="Straight Connector 138">
            <a:extLst>
              <a:ext uri="{FF2B5EF4-FFF2-40B4-BE49-F238E27FC236}">
                <a16:creationId xmlns:a16="http://schemas.microsoft.com/office/drawing/2014/main" id="{5B2B3016-B185-4FB1-89F8-F411A3D93641}"/>
              </a:ext>
            </a:extLst>
          </p:cNvPr>
          <p:cNvCxnSpPr>
            <a:cxnSpLocks/>
          </p:cNvCxnSpPr>
          <p:nvPr/>
        </p:nvCxnSpPr>
        <p:spPr>
          <a:xfrm flipH="1" flipV="1">
            <a:off x="7042257" y="3396897"/>
            <a:ext cx="1171702" cy="3550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E84937A-E2A7-43D1-8960-B90D95468E88}"/>
              </a:ext>
            </a:extLst>
          </p:cNvPr>
          <p:cNvCxnSpPr>
            <a:cxnSpLocks/>
            <a:stCxn id="5" idx="1"/>
          </p:cNvCxnSpPr>
          <p:nvPr/>
        </p:nvCxnSpPr>
        <p:spPr>
          <a:xfrm flipH="1">
            <a:off x="8955185" y="3913752"/>
            <a:ext cx="700486" cy="963291"/>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A3AAAE-C5CD-48E1-9F92-5DBBE8B78B3B}"/>
              </a:ext>
            </a:extLst>
          </p:cNvPr>
          <p:cNvCxnSpPr>
            <a:cxnSpLocks/>
          </p:cNvCxnSpPr>
          <p:nvPr/>
        </p:nvCxnSpPr>
        <p:spPr>
          <a:xfrm>
            <a:off x="7395072" y="735545"/>
            <a:ext cx="0" cy="1721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70D304C-5F96-4B9E-9084-F0D9CC66115D}"/>
              </a:ext>
            </a:extLst>
          </p:cNvPr>
          <p:cNvCxnSpPr>
            <a:cxnSpLocks/>
          </p:cNvCxnSpPr>
          <p:nvPr/>
        </p:nvCxnSpPr>
        <p:spPr>
          <a:xfrm>
            <a:off x="7395072" y="2457449"/>
            <a:ext cx="138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F7D7F88-1C8C-4732-B14A-FEC739914067}"/>
              </a:ext>
            </a:extLst>
          </p:cNvPr>
          <p:cNvCxnSpPr>
            <a:cxnSpLocks/>
          </p:cNvCxnSpPr>
          <p:nvPr/>
        </p:nvCxnSpPr>
        <p:spPr>
          <a:xfrm>
            <a:off x="7669331" y="2457449"/>
            <a:ext cx="2657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D573D50-4EA5-4240-8919-64AA70FA742E}"/>
              </a:ext>
            </a:extLst>
          </p:cNvPr>
          <p:cNvCxnSpPr>
            <a:cxnSpLocks/>
          </p:cNvCxnSpPr>
          <p:nvPr/>
        </p:nvCxnSpPr>
        <p:spPr>
          <a:xfrm>
            <a:off x="10326336" y="749320"/>
            <a:ext cx="1" cy="17081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4E98ED0-2C06-4480-BE45-8DB4E885D165}"/>
              </a:ext>
            </a:extLst>
          </p:cNvPr>
          <p:cNvCxnSpPr>
            <a:cxnSpLocks/>
          </p:cNvCxnSpPr>
          <p:nvPr/>
        </p:nvCxnSpPr>
        <p:spPr>
          <a:xfrm>
            <a:off x="7395071" y="749320"/>
            <a:ext cx="2931265" cy="114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8DDFAD2-5DE4-40FB-9697-6BFC185967EB}"/>
              </a:ext>
            </a:extLst>
          </p:cNvPr>
          <p:cNvCxnSpPr>
            <a:cxnSpLocks/>
          </p:cNvCxnSpPr>
          <p:nvPr/>
        </p:nvCxnSpPr>
        <p:spPr>
          <a:xfrm flipH="1" flipV="1">
            <a:off x="6903295" y="4043282"/>
            <a:ext cx="1418703" cy="3843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9" name="Rectangle 98">
                <a:extLst>
                  <a:ext uri="{FF2B5EF4-FFF2-40B4-BE49-F238E27FC236}">
                    <a16:creationId xmlns:a16="http://schemas.microsoft.com/office/drawing/2014/main" id="{2095203F-14FC-4CC8-A4A3-6B2E9DA34B9E}"/>
                  </a:ext>
                </a:extLst>
              </p:cNvPr>
              <p:cNvSpPr/>
              <p:nvPr/>
            </p:nvSpPr>
            <p:spPr>
              <a:xfrm>
                <a:off x="5735074" y="3584923"/>
                <a:ext cx="1806274" cy="540725"/>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de-DE" sz="14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ea typeface="+mn-ea"/>
                            <a:cs typeface="+mn-cs"/>
                          </a:rPr>
                        </m:ctrlPr>
                      </m:sSubPr>
                      <m:e>
                        <m:acc>
                          <m:accPr>
                            <m:chr m:val="̇"/>
                            <m:ctrlPr>
                              <a:rPr kumimoji="0" lang="de-DE" sz="14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ea typeface="+mn-ea"/>
                                <a:cs typeface="+mn-cs"/>
                              </a:rPr>
                            </m:ctrlPr>
                          </m:accPr>
                          <m:e>
                            <m:r>
                              <a:rPr kumimoji="0" lang="de-DE" sz="14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ea typeface="+mn-ea"/>
                                <a:cs typeface="+mn-cs"/>
                              </a:rPr>
                              <m:t>𝑚</m:t>
                            </m:r>
                          </m:e>
                        </m:acc>
                      </m:e>
                      <m:sub>
                        <m:r>
                          <a:rPr kumimoji="0" lang="de-DE" sz="14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ea typeface="+mn-ea"/>
                            <a:cs typeface="+mn-cs"/>
                          </a:rPr>
                          <m:t>𝑙</m:t>
                        </m:r>
                      </m:sub>
                    </m:sSub>
                  </m:oMath>
                </a14:m>
                <a:r>
                  <a:rPr kumimoji="0" lang="de-DE" sz="1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 </a:t>
                </a:r>
                <a:r>
                  <a:rPr kumimoji="0" lang="de-DE" sz="1400" b="0" i="0" u="none" strike="noStrike" kern="1200" cap="none" spc="0" normalizeH="0" baseline="0" noProof="0" dirty="0" err="1">
                    <a:ln>
                      <a:noFill/>
                    </a:ln>
                    <a:solidFill>
                      <a:schemeClr val="accent6">
                        <a:lumMod val="75000"/>
                      </a:schemeClr>
                    </a:solidFill>
                    <a:effectLst/>
                    <a:uLnTx/>
                    <a:uFillTx/>
                    <a:latin typeface="Calibri" panose="020F0502020204030204"/>
                    <a:ea typeface="+mn-ea"/>
                    <a:cs typeface="+mn-cs"/>
                  </a:rPr>
                  <a:t>of</a:t>
                </a:r>
                <a:r>
                  <a:rPr kumimoji="0" lang="de-DE" sz="1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 SF He = 5.89 g/s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de-DE" sz="14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ea typeface="+mn-ea"/>
                            <a:cs typeface="+mn-cs"/>
                          </a:rPr>
                        </m:ctrlPr>
                      </m:sSubPr>
                      <m:e>
                        <m:acc>
                          <m:accPr>
                            <m:chr m:val="̇"/>
                            <m:ctrlPr>
                              <a:rPr kumimoji="0" lang="de-DE" sz="14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ea typeface="+mn-ea"/>
                                <a:cs typeface="+mn-cs"/>
                              </a:rPr>
                            </m:ctrlPr>
                          </m:accPr>
                          <m:e>
                            <m:r>
                              <a:rPr kumimoji="0" lang="de-DE" sz="14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ea typeface="+mn-ea"/>
                                <a:cs typeface="+mn-cs"/>
                              </a:rPr>
                              <m:t>𝑚</m:t>
                            </m:r>
                          </m:e>
                        </m:acc>
                      </m:e>
                      <m:sub>
                        <m:r>
                          <a:rPr kumimoji="0" lang="de-DE" sz="1400" b="0" i="1" u="none" strike="noStrike" kern="1200" cap="none" spc="0" normalizeH="0" baseline="0" noProof="0" smtClean="0">
                            <a:ln>
                              <a:noFill/>
                            </a:ln>
                            <a:solidFill>
                              <a:schemeClr val="accent6">
                                <a:lumMod val="75000"/>
                              </a:schemeClr>
                            </a:solidFill>
                            <a:effectLst/>
                            <a:uLnTx/>
                            <a:uFillTx/>
                            <a:latin typeface="Cambria Math" panose="02040503050406030204" pitchFamily="18" charset="0"/>
                            <a:ea typeface="+mn-ea"/>
                            <a:cs typeface="+mn-cs"/>
                          </a:rPr>
                          <m:t>𝑔</m:t>
                        </m:r>
                      </m:sub>
                    </m:sSub>
                  </m:oMath>
                </a14:m>
                <a:r>
                  <a:rPr kumimoji="0" lang="de-DE" sz="1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 </a:t>
                </a:r>
                <a:r>
                  <a:rPr kumimoji="0" lang="de-DE" sz="1400" b="0" i="0" u="none" strike="noStrike" kern="1200" cap="none" spc="0" normalizeH="0" baseline="0" noProof="0" dirty="0" err="1">
                    <a:ln>
                      <a:noFill/>
                    </a:ln>
                    <a:solidFill>
                      <a:schemeClr val="accent6">
                        <a:lumMod val="75000"/>
                      </a:schemeClr>
                    </a:solidFill>
                    <a:effectLst/>
                    <a:uLnTx/>
                    <a:uFillTx/>
                    <a:latin typeface="Calibri" panose="020F0502020204030204"/>
                    <a:ea typeface="+mn-ea"/>
                    <a:cs typeface="+mn-cs"/>
                  </a:rPr>
                  <a:t>of</a:t>
                </a:r>
                <a:r>
                  <a:rPr kumimoji="0" lang="de-DE" sz="1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 SF He = 3.72 g/s </a:t>
                </a:r>
                <a:endParaRPr kumimoji="0" lang="en-US" sz="1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mc:Choice>
        <mc:Fallback>
          <p:sp>
            <p:nvSpPr>
              <p:cNvPr id="99" name="Rectangle 98">
                <a:extLst>
                  <a:ext uri="{FF2B5EF4-FFF2-40B4-BE49-F238E27FC236}">
                    <a16:creationId xmlns:a16="http://schemas.microsoft.com/office/drawing/2014/main" id="{2095203F-14FC-4CC8-A4A3-6B2E9DA34B9E}"/>
                  </a:ext>
                </a:extLst>
              </p:cNvPr>
              <p:cNvSpPr>
                <a:spLocks noRot="1" noChangeAspect="1" noMove="1" noResize="1" noEditPoints="1" noAdjustHandles="1" noChangeArrowheads="1" noChangeShapeType="1" noTextEdit="1"/>
              </p:cNvSpPr>
              <p:nvPr/>
            </p:nvSpPr>
            <p:spPr>
              <a:xfrm>
                <a:off x="5735074" y="3584923"/>
                <a:ext cx="1806274" cy="540725"/>
              </a:xfrm>
              <a:prstGeom prst="rect">
                <a:avLst/>
              </a:prstGeom>
              <a:blipFill>
                <a:blip r:embed="rId6"/>
                <a:stretch>
                  <a:fillRect t="-2247" r="-3041" b="-8989"/>
                </a:stretch>
              </a:blipFill>
              <a:ln w="190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2" name="Rectangle 91">
                <a:extLst>
                  <a:ext uri="{FF2B5EF4-FFF2-40B4-BE49-F238E27FC236}">
                    <a16:creationId xmlns:a16="http://schemas.microsoft.com/office/drawing/2014/main" id="{95A9DE62-934A-4EA0-B66B-9B97D35B88B2}"/>
                  </a:ext>
                </a:extLst>
              </p:cNvPr>
              <p:cNvSpPr/>
              <p:nvPr/>
            </p:nvSpPr>
            <p:spPr>
              <a:xfrm>
                <a:off x="0" y="5993254"/>
                <a:ext cx="5665128" cy="645177"/>
              </a:xfrm>
              <a:prstGeom prst="rect">
                <a:avLst/>
              </a:prstGeom>
              <a:ln w="19050">
                <a:noFill/>
              </a:ln>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v"/>
                  <a:tabLst>
                    <a:tab pos="457200" algn="l"/>
                  </a:tabLst>
                  <a:defRPr/>
                </a:pPr>
                <a:r>
                  <a:rPr kumimoji="0" lang="en-US" sz="14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Enthalpy values of helium in the bath:</a:t>
                </a:r>
              </a:p>
              <a:p>
                <a:pPr marL="342900" marR="0" lvl="0" indent="-34290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tab pos="457200" algn="l"/>
                  </a:tabLst>
                  <a:defRPr/>
                </a:pPr>
                <a:r>
                  <a:rPr kumimoji="0" lang="en-US" sz="14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Enthalpy of single phase SF He, </a:t>
                </a:r>
                <a14:m>
                  <m:oMath xmlns:m="http://schemas.openxmlformats.org/officeDocument/2006/math">
                    <m:sSub>
                      <m:sSubPr>
                        <m:ctrlPr>
                          <a:rPr kumimoji="0" lang="en-US" sz="1400" b="0" i="1" u="none" strike="noStrike" kern="1200" cap="none" spc="0" normalizeH="0" baseline="0" noProof="0">
                            <a:ln>
                              <a:noFill/>
                            </a:ln>
                            <a:solidFill>
                              <a:schemeClr val="accent4">
                                <a:lumMod val="75000"/>
                              </a:scheme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400" b="0" i="1" u="none" strike="noStrike" kern="1200" cap="none" spc="0" normalizeH="0" baseline="0" noProof="0">
                            <a:ln>
                              <a:noFill/>
                            </a:ln>
                            <a:solidFill>
                              <a:schemeClr val="accent4">
                                <a:lumMod val="75000"/>
                              </a:schemeClr>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e>
                      <m:sub>
                        <m:r>
                          <a:rPr kumimoji="0" lang="de-DE" sz="1400" b="0" i="1" u="none" strike="noStrike" kern="1200" cap="none" spc="0" normalizeH="0" baseline="0" noProof="0">
                            <a:ln>
                              <a:noFill/>
                            </a:ln>
                            <a:solidFill>
                              <a:schemeClr val="accent4">
                                <a:lumMod val="75000"/>
                              </a:schemeClr>
                            </a:solidFill>
                            <a:effectLst/>
                            <a:uLnTx/>
                            <a:uFillTx/>
                            <a:latin typeface="Cambria Math" panose="02040503050406030204" pitchFamily="18" charset="0"/>
                            <a:ea typeface="Calibri" panose="020F0502020204030204" pitchFamily="34" charset="0"/>
                            <a:cs typeface="Times New Roman" panose="02020603050405020304" pitchFamily="18" charset="0"/>
                          </a:rPr>
                          <m:t>𝑙</m:t>
                        </m:r>
                      </m:sub>
                    </m:sSub>
                  </m:oMath>
                </a14:m>
                <a:r>
                  <a:rPr kumimoji="0" lang="en-US" sz="14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 (1.8 K, </a:t>
                </a:r>
                <a:r>
                  <a:rPr lang="en-US" sz="14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1 </a:t>
                </a:r>
                <a:r>
                  <a:rPr kumimoji="0" lang="en-US" sz="14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bar) = 1.52 J/g </a:t>
                </a:r>
              </a:p>
            </p:txBody>
          </p:sp>
        </mc:Choice>
        <mc:Fallback>
          <p:sp>
            <p:nvSpPr>
              <p:cNvPr id="92" name="Rectangle 91">
                <a:extLst>
                  <a:ext uri="{FF2B5EF4-FFF2-40B4-BE49-F238E27FC236}">
                    <a16:creationId xmlns:a16="http://schemas.microsoft.com/office/drawing/2014/main" id="{95A9DE62-934A-4EA0-B66B-9B97D35B88B2}"/>
                  </a:ext>
                </a:extLst>
              </p:cNvPr>
              <p:cNvSpPr>
                <a:spLocks noRot="1" noChangeAspect="1" noMove="1" noResize="1" noEditPoints="1" noAdjustHandles="1" noChangeArrowheads="1" noChangeShapeType="1" noTextEdit="1"/>
              </p:cNvSpPr>
              <p:nvPr/>
            </p:nvSpPr>
            <p:spPr>
              <a:xfrm>
                <a:off x="0" y="5993254"/>
                <a:ext cx="5665128" cy="645177"/>
              </a:xfrm>
              <a:prstGeom prst="rect">
                <a:avLst/>
              </a:prstGeom>
              <a:blipFill>
                <a:blip r:embed="rId7"/>
                <a:stretch>
                  <a:fillRect l="-215" t="-943" b="-9434"/>
                </a:stretch>
              </a:blipFill>
              <a:ln w="19050">
                <a:noFill/>
              </a:ln>
            </p:spPr>
            <p:txBody>
              <a:bodyPr/>
              <a:lstStyle/>
              <a:p>
                <a:r>
                  <a:rPr lang="en-US">
                    <a:noFill/>
                  </a:rPr>
                  <a:t> </a:t>
                </a:r>
              </a:p>
            </p:txBody>
          </p:sp>
        </mc:Fallback>
      </mc:AlternateContent>
      <p:sp>
        <p:nvSpPr>
          <p:cNvPr id="5" name="TextBox 4">
            <a:extLst>
              <a:ext uri="{FF2B5EF4-FFF2-40B4-BE49-F238E27FC236}">
                <a16:creationId xmlns:a16="http://schemas.microsoft.com/office/drawing/2014/main" id="{D970ECEE-E60B-418D-B2E2-984448C30EFF}"/>
              </a:ext>
            </a:extLst>
          </p:cNvPr>
          <p:cNvSpPr txBox="1"/>
          <p:nvPr/>
        </p:nvSpPr>
        <p:spPr>
          <a:xfrm>
            <a:off x="9655671" y="3544420"/>
            <a:ext cx="2424568" cy="738664"/>
          </a:xfrm>
          <a:prstGeom prst="rect">
            <a:avLst/>
          </a:prstGeom>
          <a:solidFill>
            <a:schemeClr val="tx1"/>
          </a:solidFill>
        </p:spPr>
        <p:txBody>
          <a:bodyPr wrap="square" rtlCol="0">
            <a:spAutoFit/>
          </a:bodyPr>
          <a:lstStyle/>
          <a:p>
            <a:pPr marL="285750" indent="-285750">
              <a:buFont typeface="Wingdings" panose="05000000000000000000" pitchFamily="2" charset="2"/>
              <a:buChar char="v"/>
            </a:pPr>
            <a:r>
              <a:rPr lang="de-DE" sz="1400" dirty="0" err="1">
                <a:solidFill>
                  <a:schemeClr val="bg1"/>
                </a:solidFill>
                <a:latin typeface="Calibri" panose="020F0502020204030204" pitchFamily="34" charset="0"/>
              </a:rPr>
              <a:t>HeII</a:t>
            </a:r>
            <a:r>
              <a:rPr lang="de-DE" sz="1400" dirty="0">
                <a:solidFill>
                  <a:schemeClr val="bg1"/>
                </a:solidFill>
                <a:latin typeface="Calibri" panose="020F0502020204030204" pitchFamily="34" charset="0"/>
              </a:rPr>
              <a:t> – </a:t>
            </a:r>
            <a:r>
              <a:rPr lang="de-DE" sz="1400" dirty="0" err="1">
                <a:solidFill>
                  <a:schemeClr val="bg1"/>
                </a:solidFill>
                <a:latin typeface="Calibri" panose="020F0502020204030204" pitchFamily="34" charset="0"/>
              </a:rPr>
              <a:t>HeII</a:t>
            </a:r>
            <a:r>
              <a:rPr lang="de-DE" sz="1400" dirty="0">
                <a:solidFill>
                  <a:schemeClr val="bg1"/>
                </a:solidFill>
                <a:latin typeface="Calibri" panose="020F0502020204030204" pitchFamily="34" charset="0"/>
              </a:rPr>
              <a:t> </a:t>
            </a:r>
            <a:r>
              <a:rPr lang="de-DE" sz="1400" dirty="0" err="1">
                <a:solidFill>
                  <a:schemeClr val="bg1"/>
                </a:solidFill>
                <a:latin typeface="Calibri" panose="020F0502020204030204" pitchFamily="34" charset="0"/>
              </a:rPr>
              <a:t>heat</a:t>
            </a:r>
            <a:r>
              <a:rPr lang="de-DE" sz="1400" dirty="0">
                <a:solidFill>
                  <a:schemeClr val="bg1"/>
                </a:solidFill>
                <a:latin typeface="Calibri" panose="020F0502020204030204" pitchFamily="34" charset="0"/>
              </a:rPr>
              <a:t> </a:t>
            </a:r>
            <a:r>
              <a:rPr lang="de-DE" sz="1400" dirty="0" err="1">
                <a:solidFill>
                  <a:schemeClr val="bg1"/>
                </a:solidFill>
                <a:latin typeface="Calibri" panose="020F0502020204030204" pitchFamily="34" charset="0"/>
              </a:rPr>
              <a:t>exchanger</a:t>
            </a:r>
            <a:endParaRPr lang="en-US" sz="1400" dirty="0">
              <a:solidFill>
                <a:schemeClr val="bg1"/>
              </a:solidFill>
            </a:endParaRPr>
          </a:p>
          <a:p>
            <a:pPr marL="285750" indent="-285750">
              <a:buFont typeface="Wingdings" panose="05000000000000000000" pitchFamily="2" charset="2"/>
              <a:buChar char="v"/>
            </a:pPr>
            <a:r>
              <a:rPr lang="de-DE" sz="1400" dirty="0">
                <a:solidFill>
                  <a:schemeClr val="bg1"/>
                </a:solidFill>
              </a:rPr>
              <a:t>Heat </a:t>
            </a:r>
            <a:r>
              <a:rPr lang="de-DE" sz="1400" dirty="0" err="1">
                <a:solidFill>
                  <a:schemeClr val="bg1"/>
                </a:solidFill>
              </a:rPr>
              <a:t>absorption</a:t>
            </a:r>
            <a:r>
              <a:rPr lang="de-DE" sz="1400" dirty="0">
                <a:solidFill>
                  <a:schemeClr val="bg1"/>
                </a:solidFill>
              </a:rPr>
              <a:t> = 5.89*22.98 = 135.5 W</a:t>
            </a:r>
            <a:endParaRPr lang="en-US" sz="1400" dirty="0">
              <a:solidFill>
                <a:schemeClr val="bg1"/>
              </a:solidFill>
            </a:endParaRPr>
          </a:p>
        </p:txBody>
      </p:sp>
    </p:spTree>
    <p:extLst>
      <p:ext uri="{BB962C8B-B14F-4D97-AF65-F5344CB8AC3E}">
        <p14:creationId xmlns:p14="http://schemas.microsoft.com/office/powerpoint/2010/main" val="3557507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9C5E8D-C7E0-4478-976C-AB2344BDA12D}"/>
              </a:ext>
            </a:extLst>
          </p:cNvPr>
          <p:cNvPicPr>
            <a:picLocks noChangeAspect="1"/>
          </p:cNvPicPr>
          <p:nvPr/>
        </p:nvPicPr>
        <p:blipFill rotWithShape="1">
          <a:blip r:embed="rId2"/>
          <a:srcRect t="9155"/>
          <a:stretch/>
        </p:blipFill>
        <p:spPr>
          <a:xfrm>
            <a:off x="718155" y="961533"/>
            <a:ext cx="10944225" cy="5278323"/>
          </a:xfrm>
          <a:prstGeom prst="rect">
            <a:avLst/>
          </a:prstGeom>
        </p:spPr>
      </p:pic>
      <p:pic>
        <p:nvPicPr>
          <p:cNvPr id="3" name="Picture 2">
            <a:extLst>
              <a:ext uri="{FF2B5EF4-FFF2-40B4-BE49-F238E27FC236}">
                <a16:creationId xmlns:a16="http://schemas.microsoft.com/office/drawing/2014/main" id="{18F764C4-010F-4159-B2E9-0766E368002C}"/>
              </a:ext>
            </a:extLst>
          </p:cNvPr>
          <p:cNvPicPr>
            <a:picLocks noChangeAspect="1"/>
          </p:cNvPicPr>
          <p:nvPr/>
        </p:nvPicPr>
        <p:blipFill rotWithShape="1">
          <a:blip r:embed="rId3"/>
          <a:srcRect l="26267" t="-353" r="28964" b="90455"/>
          <a:stretch/>
        </p:blipFill>
        <p:spPr>
          <a:xfrm>
            <a:off x="254523" y="203364"/>
            <a:ext cx="4901938" cy="575035"/>
          </a:xfrm>
          <a:prstGeom prst="rect">
            <a:avLst/>
          </a:prstGeom>
        </p:spPr>
      </p:pic>
    </p:spTree>
    <p:extLst>
      <p:ext uri="{BB962C8B-B14F-4D97-AF65-F5344CB8AC3E}">
        <p14:creationId xmlns:p14="http://schemas.microsoft.com/office/powerpoint/2010/main" val="269977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A2F95B-3427-40C9-B10A-82CF6B69E546}"/>
              </a:ext>
            </a:extLst>
          </p:cNvPr>
          <p:cNvPicPr>
            <a:picLocks noChangeAspect="1"/>
          </p:cNvPicPr>
          <p:nvPr/>
        </p:nvPicPr>
        <p:blipFill>
          <a:blip r:embed="rId2"/>
          <a:stretch>
            <a:fillRect/>
          </a:stretch>
        </p:blipFill>
        <p:spPr>
          <a:xfrm>
            <a:off x="518537" y="1170486"/>
            <a:ext cx="10896600" cy="4886325"/>
          </a:xfrm>
          <a:prstGeom prst="rect">
            <a:avLst/>
          </a:prstGeom>
        </p:spPr>
      </p:pic>
      <p:pic>
        <p:nvPicPr>
          <p:cNvPr id="3" name="Picture 2">
            <a:extLst>
              <a:ext uri="{FF2B5EF4-FFF2-40B4-BE49-F238E27FC236}">
                <a16:creationId xmlns:a16="http://schemas.microsoft.com/office/drawing/2014/main" id="{0A5F5AFA-6857-430F-B643-1754626A20EF}"/>
              </a:ext>
            </a:extLst>
          </p:cNvPr>
          <p:cNvPicPr>
            <a:picLocks noChangeAspect="1"/>
          </p:cNvPicPr>
          <p:nvPr/>
        </p:nvPicPr>
        <p:blipFill>
          <a:blip r:embed="rId3"/>
          <a:stretch>
            <a:fillRect/>
          </a:stretch>
        </p:blipFill>
        <p:spPr>
          <a:xfrm>
            <a:off x="614117" y="414337"/>
            <a:ext cx="4610100" cy="542925"/>
          </a:xfrm>
          <a:prstGeom prst="rect">
            <a:avLst/>
          </a:prstGeom>
        </p:spPr>
      </p:pic>
    </p:spTree>
    <p:extLst>
      <p:ext uri="{BB962C8B-B14F-4D97-AF65-F5344CB8AC3E}">
        <p14:creationId xmlns:p14="http://schemas.microsoft.com/office/powerpoint/2010/main" val="2453815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A9D701-347B-437F-A7E5-34FB5173A256}"/>
              </a:ext>
            </a:extLst>
          </p:cNvPr>
          <p:cNvPicPr>
            <a:picLocks noChangeAspect="1"/>
          </p:cNvPicPr>
          <p:nvPr/>
        </p:nvPicPr>
        <p:blipFill>
          <a:blip r:embed="rId2"/>
          <a:stretch>
            <a:fillRect/>
          </a:stretch>
        </p:blipFill>
        <p:spPr>
          <a:xfrm>
            <a:off x="426367" y="1670312"/>
            <a:ext cx="10934700" cy="4248150"/>
          </a:xfrm>
          <a:prstGeom prst="rect">
            <a:avLst/>
          </a:prstGeom>
        </p:spPr>
      </p:pic>
      <p:pic>
        <p:nvPicPr>
          <p:cNvPr id="3" name="Picture 2">
            <a:extLst>
              <a:ext uri="{FF2B5EF4-FFF2-40B4-BE49-F238E27FC236}">
                <a16:creationId xmlns:a16="http://schemas.microsoft.com/office/drawing/2014/main" id="{FF6A8A0B-6CD3-4545-9F94-DB988039543F}"/>
              </a:ext>
            </a:extLst>
          </p:cNvPr>
          <p:cNvPicPr>
            <a:picLocks noChangeAspect="1"/>
          </p:cNvPicPr>
          <p:nvPr/>
        </p:nvPicPr>
        <p:blipFill>
          <a:blip r:embed="rId3"/>
          <a:stretch>
            <a:fillRect/>
          </a:stretch>
        </p:blipFill>
        <p:spPr>
          <a:xfrm>
            <a:off x="426367" y="870212"/>
            <a:ext cx="4457700" cy="800100"/>
          </a:xfrm>
          <a:prstGeom prst="rect">
            <a:avLst/>
          </a:prstGeom>
        </p:spPr>
      </p:pic>
    </p:spTree>
    <p:extLst>
      <p:ext uri="{BB962C8B-B14F-4D97-AF65-F5344CB8AC3E}">
        <p14:creationId xmlns:p14="http://schemas.microsoft.com/office/powerpoint/2010/main" val="2059213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97F5C-4101-428A-BF46-F43B2788925E}"/>
              </a:ext>
            </a:extLst>
          </p:cNvPr>
          <p:cNvSpPr txBox="1"/>
          <p:nvPr/>
        </p:nvSpPr>
        <p:spPr>
          <a:xfrm>
            <a:off x="0" y="0"/>
            <a:ext cx="12192000" cy="461665"/>
          </a:xfrm>
          <a:prstGeom prst="rect">
            <a:avLst/>
          </a:prstGeom>
          <a:solidFill>
            <a:srgbClr val="0070C0"/>
          </a:solidFill>
        </p:spPr>
        <p:txBody>
          <a:bodyPr wrap="square" rtlCol="0">
            <a:spAutoFit/>
          </a:bodyPr>
          <a:lstStyle/>
          <a:p>
            <a:pPr lvl="0"/>
            <a:r>
              <a:rPr lang="en-US" sz="2400" dirty="0">
                <a:solidFill>
                  <a:schemeClr val="bg1"/>
                </a:solidFill>
              </a:rPr>
              <a:t>THE GERSEMI VERTICAL CRYOSTAT AT FREIA</a:t>
            </a:r>
            <a:endParaRPr kumimoji="0" lang="de-DE" sz="2400" b="0" i="0" u="none" strike="noStrike" kern="1200" cap="none" spc="0" normalizeH="0" baseline="0" noProof="0" dirty="0">
              <a:ln>
                <a:noFill/>
              </a:ln>
              <a:solidFill>
                <a:schemeClr val="bg1"/>
              </a:solidFill>
              <a:effectLst/>
              <a:uLnTx/>
              <a:uFillTx/>
              <a:latin typeface="Calibri" panose="020F0502020204030204"/>
            </a:endParaRPr>
          </a:p>
        </p:txBody>
      </p:sp>
      <p:pic>
        <p:nvPicPr>
          <p:cNvPr id="3" name="Picture 2">
            <a:extLst>
              <a:ext uri="{FF2B5EF4-FFF2-40B4-BE49-F238E27FC236}">
                <a16:creationId xmlns:a16="http://schemas.microsoft.com/office/drawing/2014/main" id="{B3460329-2F14-401E-95DB-89E427B6D7F0}"/>
              </a:ext>
            </a:extLst>
          </p:cNvPr>
          <p:cNvPicPr>
            <a:picLocks noChangeAspect="1"/>
          </p:cNvPicPr>
          <p:nvPr/>
        </p:nvPicPr>
        <p:blipFill>
          <a:blip r:embed="rId2"/>
          <a:stretch>
            <a:fillRect/>
          </a:stretch>
        </p:blipFill>
        <p:spPr>
          <a:xfrm>
            <a:off x="5718711" y="702933"/>
            <a:ext cx="6463862" cy="5357844"/>
          </a:xfrm>
          <a:prstGeom prst="rect">
            <a:avLst/>
          </a:prstGeom>
        </p:spPr>
      </p:pic>
      <p:pic>
        <p:nvPicPr>
          <p:cNvPr id="4" name="Picture 3">
            <a:extLst>
              <a:ext uri="{FF2B5EF4-FFF2-40B4-BE49-F238E27FC236}">
                <a16:creationId xmlns:a16="http://schemas.microsoft.com/office/drawing/2014/main" id="{6C0C53AF-92A2-4749-84F6-E5039E167FA2}"/>
              </a:ext>
            </a:extLst>
          </p:cNvPr>
          <p:cNvPicPr>
            <a:picLocks noChangeAspect="1"/>
          </p:cNvPicPr>
          <p:nvPr/>
        </p:nvPicPr>
        <p:blipFill>
          <a:blip r:embed="rId3"/>
          <a:stretch>
            <a:fillRect/>
          </a:stretch>
        </p:blipFill>
        <p:spPr>
          <a:xfrm>
            <a:off x="273050" y="756174"/>
            <a:ext cx="5455088" cy="5304603"/>
          </a:xfrm>
          <a:prstGeom prst="rect">
            <a:avLst/>
          </a:prstGeom>
        </p:spPr>
      </p:pic>
      <p:sp>
        <p:nvSpPr>
          <p:cNvPr id="5" name="Rectangle 4">
            <a:extLst>
              <a:ext uri="{FF2B5EF4-FFF2-40B4-BE49-F238E27FC236}">
                <a16:creationId xmlns:a16="http://schemas.microsoft.com/office/drawing/2014/main" id="{535C165E-4874-4E92-A609-81788A22F481}"/>
              </a:ext>
            </a:extLst>
          </p:cNvPr>
          <p:cNvSpPr/>
          <p:nvPr/>
        </p:nvSpPr>
        <p:spPr>
          <a:xfrm>
            <a:off x="9061691" y="6302045"/>
            <a:ext cx="1890261" cy="338554"/>
          </a:xfrm>
          <a:prstGeom prst="rect">
            <a:avLst/>
          </a:prstGeom>
        </p:spPr>
        <p:txBody>
          <a:bodyPr wrap="none">
            <a:spAutoFit/>
          </a:bodyPr>
          <a:lstStyle/>
          <a:p>
            <a:r>
              <a:rPr lang="en-US" sz="1600" i="1" dirty="0">
                <a:solidFill>
                  <a:srgbClr val="C00000"/>
                </a:solidFill>
              </a:rPr>
              <a:t>arXiv:2103.05265v1 </a:t>
            </a:r>
          </a:p>
        </p:txBody>
      </p:sp>
    </p:spTree>
    <p:extLst>
      <p:ext uri="{BB962C8B-B14F-4D97-AF65-F5344CB8AC3E}">
        <p14:creationId xmlns:p14="http://schemas.microsoft.com/office/powerpoint/2010/main" val="2656185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AB24DE-4266-46FE-BBE1-5C62A0C623D6}"/>
              </a:ext>
            </a:extLst>
          </p:cNvPr>
          <p:cNvPicPr>
            <a:picLocks noChangeAspect="1"/>
          </p:cNvPicPr>
          <p:nvPr/>
        </p:nvPicPr>
        <p:blipFill rotWithShape="1">
          <a:blip r:embed="rId2"/>
          <a:srcRect l="668" b="575"/>
          <a:stretch/>
        </p:blipFill>
        <p:spPr>
          <a:xfrm>
            <a:off x="15956" y="457291"/>
            <a:ext cx="6963964" cy="6410812"/>
          </a:xfrm>
          <a:prstGeom prst="rect">
            <a:avLst/>
          </a:prstGeom>
        </p:spPr>
      </p:pic>
      <p:sp>
        <p:nvSpPr>
          <p:cNvPr id="3" name="TextBox 2">
            <a:extLst>
              <a:ext uri="{FF2B5EF4-FFF2-40B4-BE49-F238E27FC236}">
                <a16:creationId xmlns:a16="http://schemas.microsoft.com/office/drawing/2014/main" id="{4DF41475-FA57-427B-8096-F64A2FDB5D66}"/>
              </a:ext>
            </a:extLst>
          </p:cNvPr>
          <p:cNvSpPr txBox="1"/>
          <p:nvPr/>
        </p:nvSpPr>
        <p:spPr>
          <a:xfrm>
            <a:off x="0" y="0"/>
            <a:ext cx="12192000" cy="461665"/>
          </a:xfrm>
          <a:prstGeom prst="rect">
            <a:avLst/>
          </a:prstGeom>
          <a:solidFill>
            <a:srgbClr val="0070C0"/>
          </a:solidFill>
        </p:spPr>
        <p:txBody>
          <a:bodyPr wrap="square" rtlCol="0">
            <a:spAutoFit/>
          </a:bodyPr>
          <a:lstStyle/>
          <a:p>
            <a:pPr lvl="0"/>
            <a:r>
              <a:rPr lang="en-US" sz="2400" dirty="0">
                <a:solidFill>
                  <a:schemeClr val="bg1"/>
                </a:solidFill>
              </a:rPr>
              <a:t>Cryostat in two parts</a:t>
            </a:r>
            <a:endParaRPr kumimoji="0" lang="de-DE" sz="2400" b="0" i="0" u="none" strike="noStrike" kern="1200" cap="none" spc="0" normalizeH="0" baseline="0" noProof="0" dirty="0">
              <a:ln>
                <a:noFill/>
              </a:ln>
              <a:solidFill>
                <a:schemeClr val="bg1"/>
              </a:solidFill>
              <a:effectLst/>
              <a:uLnTx/>
              <a:uFillTx/>
              <a:latin typeface="Calibri" panose="020F0502020204030204"/>
            </a:endParaRPr>
          </a:p>
        </p:txBody>
      </p:sp>
      <p:sp>
        <p:nvSpPr>
          <p:cNvPr id="4" name="Rectangle 3">
            <a:extLst>
              <a:ext uri="{FF2B5EF4-FFF2-40B4-BE49-F238E27FC236}">
                <a16:creationId xmlns:a16="http://schemas.microsoft.com/office/drawing/2014/main" id="{1316995E-B0EF-4DE6-BB44-433D3379292D}"/>
              </a:ext>
            </a:extLst>
          </p:cNvPr>
          <p:cNvSpPr/>
          <p:nvPr/>
        </p:nvSpPr>
        <p:spPr>
          <a:xfrm>
            <a:off x="2987040" y="447189"/>
            <a:ext cx="3992880" cy="6410812"/>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304B8E18-1858-47C4-B9BE-6B74EBEA7ABF}"/>
              </a:ext>
            </a:extLst>
          </p:cNvPr>
          <p:cNvCxnSpPr>
            <a:cxnSpLocks/>
          </p:cNvCxnSpPr>
          <p:nvPr/>
        </p:nvCxnSpPr>
        <p:spPr>
          <a:xfrm flipV="1">
            <a:off x="6979920" y="2290618"/>
            <a:ext cx="307571" cy="267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604D799-F9EA-4A45-BA0C-5214DCCB3436}"/>
              </a:ext>
            </a:extLst>
          </p:cNvPr>
          <p:cNvSpPr txBox="1"/>
          <p:nvPr/>
        </p:nvSpPr>
        <p:spPr>
          <a:xfrm>
            <a:off x="7287491" y="1490399"/>
            <a:ext cx="4864028" cy="1600438"/>
          </a:xfrm>
          <a:prstGeom prst="rect">
            <a:avLst/>
          </a:prstGeom>
          <a:noFill/>
        </p:spPr>
        <p:txBody>
          <a:bodyPr wrap="square" rtlCol="0">
            <a:spAutoFit/>
          </a:bodyPr>
          <a:lstStyle/>
          <a:p>
            <a:pPr marL="285750" indent="-285750" algn="just">
              <a:buFont typeface="Wingdings" panose="05000000000000000000" pitchFamily="2" charset="2"/>
              <a:buChar char="v"/>
            </a:pPr>
            <a:r>
              <a:rPr lang="en-US" sz="1400" dirty="0"/>
              <a:t>Elevating this part to a greater height can help maintain hydraulic pressure during cryostat filling. </a:t>
            </a:r>
          </a:p>
          <a:p>
            <a:pPr marL="285750" indent="-285750" algn="just">
              <a:buFont typeface="Wingdings" panose="05000000000000000000" pitchFamily="2" charset="2"/>
              <a:buChar char="v"/>
            </a:pPr>
            <a:endParaRPr lang="en-US" sz="1400" dirty="0"/>
          </a:p>
          <a:p>
            <a:pPr marL="285750" indent="-285750" algn="just">
              <a:buFont typeface="Wingdings" panose="05000000000000000000" pitchFamily="2" charset="2"/>
              <a:buChar char="v"/>
            </a:pPr>
            <a:r>
              <a:rPr lang="en-US" sz="1400" dirty="0"/>
              <a:t>Additionally, it can assist in reducing vibrations and minimizing noise.</a:t>
            </a:r>
          </a:p>
          <a:p>
            <a:pPr marL="285750" indent="-285750" algn="just">
              <a:buFont typeface="Wingdings" panose="05000000000000000000" pitchFamily="2" charset="2"/>
              <a:buChar char="v"/>
            </a:pPr>
            <a:endParaRPr lang="de-DE" sz="1400" dirty="0"/>
          </a:p>
          <a:p>
            <a:pPr marL="285750" indent="-285750" algn="just">
              <a:buFont typeface="Wingdings" panose="05000000000000000000" pitchFamily="2" charset="2"/>
              <a:buChar char="v"/>
            </a:pPr>
            <a:r>
              <a:rPr lang="de-DE" sz="1400" dirty="0"/>
              <a:t>B</a:t>
            </a:r>
            <a:r>
              <a:rPr lang="en-US" sz="1400" dirty="0" err="1"/>
              <a:t>ut</a:t>
            </a:r>
            <a:r>
              <a:rPr lang="en-US" sz="1400" dirty="0"/>
              <a:t> it will strongly depend on the fund of the project. </a:t>
            </a:r>
          </a:p>
        </p:txBody>
      </p:sp>
    </p:spTree>
    <p:extLst>
      <p:ext uri="{BB962C8B-B14F-4D97-AF65-F5344CB8AC3E}">
        <p14:creationId xmlns:p14="http://schemas.microsoft.com/office/powerpoint/2010/main" val="2005469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6D05D2-35B2-48A2-97A3-6A86BB36A7A2}"/>
              </a:ext>
            </a:extLst>
          </p:cNvPr>
          <p:cNvSpPr txBox="1"/>
          <p:nvPr/>
        </p:nvSpPr>
        <p:spPr>
          <a:xfrm>
            <a:off x="220578" y="842209"/>
            <a:ext cx="11542295" cy="5016758"/>
          </a:xfrm>
          <a:prstGeom prst="rect">
            <a:avLst/>
          </a:prstGeom>
          <a:noFill/>
        </p:spPr>
        <p:txBody>
          <a:bodyPr wrap="square" rtlCol="0">
            <a:spAutoFit/>
          </a:bodyPr>
          <a:lstStyle/>
          <a:p>
            <a:pPr marL="285750" indent="-285750">
              <a:buFont typeface="Wingdings" panose="05000000000000000000" pitchFamily="2" charset="2"/>
              <a:buChar char="v"/>
            </a:pPr>
            <a:r>
              <a:rPr lang="en-US" sz="1600" dirty="0"/>
              <a:t>In which orientation will the cavity be mounted on the cryogenic insert?</a:t>
            </a:r>
          </a:p>
          <a:p>
            <a:pPr marL="285750" indent="-285750">
              <a:buFont typeface="Wingdings" panose="05000000000000000000" pitchFamily="2" charset="2"/>
              <a:buChar char="v"/>
            </a:pPr>
            <a:endParaRPr lang="de-DE" sz="1600" dirty="0"/>
          </a:p>
          <a:p>
            <a:pPr marL="285750" indent="-285750">
              <a:buFont typeface="Wingdings" panose="05000000000000000000" pitchFamily="2" charset="2"/>
              <a:buChar char="v"/>
            </a:pPr>
            <a:r>
              <a:rPr lang="en-US" sz="1600" dirty="0"/>
              <a:t>Will the MAGO cavity be submerged in SF helium or remain in a vacuum? </a:t>
            </a:r>
          </a:p>
          <a:p>
            <a:endParaRPr lang="de-DE" sz="1600" dirty="0"/>
          </a:p>
          <a:p>
            <a:pPr marL="285750" indent="-285750">
              <a:buFont typeface="Wingdings" panose="05000000000000000000" pitchFamily="2" charset="2"/>
              <a:buChar char="v"/>
            </a:pPr>
            <a:r>
              <a:rPr lang="en-US" sz="1600" dirty="0"/>
              <a:t>What quality factor and resonance frequency would be aimed for?</a:t>
            </a:r>
          </a:p>
          <a:p>
            <a:pPr marL="285750" indent="-285750">
              <a:buFont typeface="Wingdings" panose="05000000000000000000" pitchFamily="2" charset="2"/>
              <a:buChar char="v"/>
            </a:pPr>
            <a:endParaRPr lang="de-DE" sz="1600" dirty="0"/>
          </a:p>
          <a:p>
            <a:pPr marL="285750" indent="-285750">
              <a:buFont typeface="Wingdings" panose="05000000000000000000" pitchFamily="2" charset="2"/>
              <a:buChar char="v"/>
            </a:pPr>
            <a:r>
              <a:rPr lang="en-US" sz="1600" dirty="0"/>
              <a:t>How do we plan to address the issues of microphonic noise, vibration isolation, flux pinning (very slow cooldown and magnetic shield) and electronic noise?</a:t>
            </a:r>
          </a:p>
          <a:p>
            <a:pPr marL="285750" indent="-285750">
              <a:buFont typeface="Wingdings" panose="05000000000000000000" pitchFamily="2" charset="2"/>
              <a:buChar char="v"/>
            </a:pPr>
            <a:endParaRPr lang="de-DE" sz="1600" dirty="0"/>
          </a:p>
          <a:p>
            <a:pPr marL="285750" indent="-285750">
              <a:buFont typeface="Wingdings" panose="05000000000000000000" pitchFamily="2" charset="2"/>
              <a:buChar char="v"/>
            </a:pPr>
            <a:r>
              <a:rPr lang="en-US" sz="1600" dirty="0"/>
              <a:t>How can we estimate all potential sources of different heat loads?</a:t>
            </a:r>
          </a:p>
          <a:p>
            <a:pPr marL="285750" indent="-285750">
              <a:buFont typeface="Wingdings" panose="05000000000000000000" pitchFamily="2" charset="2"/>
              <a:buChar char="v"/>
            </a:pPr>
            <a:endParaRPr lang="de-DE" sz="1600" dirty="0"/>
          </a:p>
          <a:p>
            <a:pPr marL="285750" indent="-285750">
              <a:buFont typeface="Wingdings" panose="05000000000000000000" pitchFamily="2" charset="2"/>
              <a:buChar char="v"/>
            </a:pPr>
            <a:r>
              <a:rPr lang="en-US" sz="1600" dirty="0"/>
              <a:t>Simulation and calculation of various physical parameters for the set-up, such as stress analysis, thermal analysis, etc.</a:t>
            </a:r>
          </a:p>
          <a:p>
            <a:pPr marL="285750" indent="-285750">
              <a:buFont typeface="Wingdings" panose="05000000000000000000" pitchFamily="2" charset="2"/>
              <a:buChar char="v"/>
            </a:pPr>
            <a:endParaRPr lang="de-DE" sz="1600" dirty="0"/>
          </a:p>
          <a:p>
            <a:pPr marL="285750" indent="-285750">
              <a:buFont typeface="Wingdings" panose="05000000000000000000" pitchFamily="2" charset="2"/>
              <a:buChar char="v"/>
            </a:pPr>
            <a:r>
              <a:rPr lang="en-US" sz="1600" dirty="0"/>
              <a:t>Complete understanding of the flow scheme and translation into a 3D drawing.</a:t>
            </a:r>
          </a:p>
          <a:p>
            <a:pPr marL="285750" indent="-285750">
              <a:buFont typeface="Wingdings" panose="05000000000000000000" pitchFamily="2" charset="2"/>
              <a:buChar char="v"/>
            </a:pPr>
            <a:endParaRPr lang="de-DE" sz="1600" dirty="0"/>
          </a:p>
          <a:p>
            <a:pPr marL="285750" indent="-285750">
              <a:buFont typeface="Wingdings" panose="05000000000000000000" pitchFamily="2" charset="2"/>
              <a:buChar char="v"/>
            </a:pPr>
            <a:r>
              <a:rPr lang="en-US" sz="1600" dirty="0"/>
              <a:t>Preparation of specifications for the insert, cold compressors, and cryostat.</a:t>
            </a:r>
            <a:endParaRPr lang="de-DE" sz="1600" dirty="0"/>
          </a:p>
          <a:p>
            <a:pPr marL="285750" indent="-285750">
              <a:buFont typeface="Wingdings" panose="05000000000000000000" pitchFamily="2" charset="2"/>
              <a:buChar char="v"/>
            </a:pPr>
            <a:endParaRPr lang="de-DE" sz="1600" dirty="0"/>
          </a:p>
          <a:p>
            <a:pPr marL="285750" indent="-285750">
              <a:buFont typeface="Wingdings" panose="05000000000000000000" pitchFamily="2" charset="2"/>
              <a:buChar char="v"/>
            </a:pPr>
            <a:r>
              <a:rPr lang="en-US" sz="1600" dirty="0"/>
              <a:t>How many different applications would you like to configure for the cryostat? For instance, applications involving an applied magnetic field or filling the cavity with SF helium. </a:t>
            </a:r>
            <a:r>
              <a:rPr lang="de-DE" sz="1600" dirty="0"/>
              <a:t> </a:t>
            </a:r>
          </a:p>
          <a:p>
            <a:pPr marL="285750" indent="-285750">
              <a:buFont typeface="Wingdings" panose="05000000000000000000" pitchFamily="2" charset="2"/>
              <a:buChar char="v"/>
            </a:pPr>
            <a:endParaRPr lang="de-DE" sz="1600" dirty="0"/>
          </a:p>
        </p:txBody>
      </p:sp>
      <p:sp>
        <p:nvSpPr>
          <p:cNvPr id="3" name="TextBox 2">
            <a:extLst>
              <a:ext uri="{FF2B5EF4-FFF2-40B4-BE49-F238E27FC236}">
                <a16:creationId xmlns:a16="http://schemas.microsoft.com/office/drawing/2014/main" id="{A8D69603-F9A3-4C19-BDE4-44461F730B12}"/>
              </a:ext>
            </a:extLst>
          </p:cNvPr>
          <p:cNvSpPr txBox="1"/>
          <p:nvPr/>
        </p:nvSpPr>
        <p:spPr>
          <a:xfrm>
            <a:off x="0" y="0"/>
            <a:ext cx="1219200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err="1">
                <a:ln>
                  <a:noFill/>
                </a:ln>
                <a:solidFill>
                  <a:prstClr val="white"/>
                </a:solidFill>
                <a:effectLst/>
                <a:uLnTx/>
                <a:uFillTx/>
                <a:latin typeface="Calibri" panose="020F0502020204030204"/>
                <a:ea typeface="+mn-ea"/>
                <a:cs typeface="+mn-cs"/>
              </a:rPr>
              <a:t>Specific</a:t>
            </a: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2400" b="0" i="0" u="none" strike="noStrike" kern="1200" cap="none" spc="0" normalizeH="0" baseline="0" noProof="0" dirty="0" err="1">
                <a:ln>
                  <a:noFill/>
                </a:ln>
                <a:solidFill>
                  <a:prstClr val="white"/>
                </a:solidFill>
                <a:effectLst/>
                <a:uLnTx/>
                <a:uFillTx/>
                <a:latin typeface="Calibri" panose="020F0502020204030204"/>
                <a:ea typeface="+mn-ea"/>
                <a:cs typeface="+mn-cs"/>
              </a:rPr>
              <a:t>questions</a:t>
            </a: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2400" b="0" i="0" u="none" strike="noStrike" kern="1200" cap="none" spc="0" normalizeH="0" baseline="0" noProof="0" dirty="0" err="1">
                <a:ln>
                  <a:noFill/>
                </a:ln>
                <a:solidFill>
                  <a:prstClr val="white"/>
                </a:solidFill>
                <a:effectLst/>
                <a:uLnTx/>
                <a:uFillTx/>
                <a:latin typeface="Calibri" panose="020F0502020204030204"/>
                <a:ea typeface="+mn-ea"/>
                <a:cs typeface="+mn-cs"/>
              </a:rPr>
              <a:t>related</a:t>
            </a: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2400" b="0" i="0" u="none" strike="noStrike" kern="1200" cap="none" spc="0" normalizeH="0" baseline="0" noProof="0" dirty="0" err="1">
                <a:ln>
                  <a:noFill/>
                </a:ln>
                <a:solidFill>
                  <a:prstClr val="white"/>
                </a:solidFill>
                <a:effectLst/>
                <a:uLnTx/>
                <a:uFillTx/>
                <a:latin typeface="Calibri" panose="020F0502020204030204"/>
                <a:ea typeface="+mn-ea"/>
                <a:cs typeface="+mn-cs"/>
              </a:rPr>
              <a:t>to</a:t>
            </a: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2400" b="0" i="0" u="none" strike="noStrike" kern="1200" cap="none" spc="0" normalizeH="0" baseline="0" noProof="0" dirty="0" err="1">
                <a:ln>
                  <a:noFill/>
                </a:ln>
                <a:solidFill>
                  <a:prstClr val="white"/>
                </a:solidFill>
                <a:effectLst/>
                <a:uLnTx/>
                <a:uFillTx/>
                <a:latin typeface="Calibri" panose="020F0502020204030204"/>
                <a:ea typeface="+mn-ea"/>
                <a:cs typeface="+mn-cs"/>
              </a:rPr>
              <a:t>the</a:t>
            </a: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2400" b="0" i="0" u="none" strike="noStrike" kern="1200" cap="none" spc="0" normalizeH="0" baseline="0" noProof="0" dirty="0" err="1">
                <a:ln>
                  <a:noFill/>
                </a:ln>
                <a:solidFill>
                  <a:prstClr val="white"/>
                </a:solidFill>
                <a:effectLst/>
                <a:uLnTx/>
                <a:uFillTx/>
                <a:latin typeface="Calibri" panose="020F0502020204030204"/>
                <a:ea typeface="+mn-ea"/>
                <a:cs typeface="+mn-cs"/>
              </a:rPr>
              <a:t>project</a:t>
            </a:r>
            <a:endPar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5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A4A3D0-9882-446A-923D-348398C31E9A}"/>
              </a:ext>
            </a:extLst>
          </p:cNvPr>
          <p:cNvPicPr>
            <a:picLocks noChangeAspect="1"/>
          </p:cNvPicPr>
          <p:nvPr/>
        </p:nvPicPr>
        <p:blipFill>
          <a:blip r:embed="rId2"/>
          <a:stretch>
            <a:fillRect/>
          </a:stretch>
        </p:blipFill>
        <p:spPr>
          <a:xfrm>
            <a:off x="47078" y="967967"/>
            <a:ext cx="5825822" cy="4127844"/>
          </a:xfrm>
          <a:prstGeom prst="rect">
            <a:avLst/>
          </a:prstGeom>
        </p:spPr>
      </p:pic>
      <p:pic>
        <p:nvPicPr>
          <p:cNvPr id="4" name="Picture 3">
            <a:extLst>
              <a:ext uri="{FF2B5EF4-FFF2-40B4-BE49-F238E27FC236}">
                <a16:creationId xmlns:a16="http://schemas.microsoft.com/office/drawing/2014/main" id="{773244B0-243E-43D2-87E2-FF906E9A9175}"/>
              </a:ext>
            </a:extLst>
          </p:cNvPr>
          <p:cNvPicPr>
            <a:picLocks noChangeAspect="1"/>
          </p:cNvPicPr>
          <p:nvPr/>
        </p:nvPicPr>
        <p:blipFill>
          <a:blip r:embed="rId3"/>
          <a:stretch>
            <a:fillRect/>
          </a:stretch>
        </p:blipFill>
        <p:spPr>
          <a:xfrm>
            <a:off x="7554423" y="4020453"/>
            <a:ext cx="4114799" cy="633619"/>
          </a:xfrm>
          <a:prstGeom prst="rect">
            <a:avLst/>
          </a:prstGeom>
        </p:spPr>
      </p:pic>
      <p:pic>
        <p:nvPicPr>
          <p:cNvPr id="5" name="Picture 4">
            <a:extLst>
              <a:ext uri="{FF2B5EF4-FFF2-40B4-BE49-F238E27FC236}">
                <a16:creationId xmlns:a16="http://schemas.microsoft.com/office/drawing/2014/main" id="{540775CA-1A8B-4863-9C72-5D3FE6B04EDD}"/>
              </a:ext>
            </a:extLst>
          </p:cNvPr>
          <p:cNvPicPr>
            <a:picLocks noChangeAspect="1"/>
          </p:cNvPicPr>
          <p:nvPr/>
        </p:nvPicPr>
        <p:blipFill>
          <a:blip r:embed="rId4"/>
          <a:stretch>
            <a:fillRect/>
          </a:stretch>
        </p:blipFill>
        <p:spPr>
          <a:xfrm>
            <a:off x="6096000" y="967967"/>
            <a:ext cx="6048923" cy="2895600"/>
          </a:xfrm>
          <a:prstGeom prst="rect">
            <a:avLst/>
          </a:prstGeom>
        </p:spPr>
      </p:pic>
      <p:sp>
        <p:nvSpPr>
          <p:cNvPr id="6" name="TextBox 5">
            <a:extLst>
              <a:ext uri="{FF2B5EF4-FFF2-40B4-BE49-F238E27FC236}">
                <a16:creationId xmlns:a16="http://schemas.microsoft.com/office/drawing/2014/main" id="{7FDF55EE-F41A-4912-8EC9-A1B9A33481BD}"/>
              </a:ext>
            </a:extLst>
          </p:cNvPr>
          <p:cNvSpPr txBox="1"/>
          <p:nvPr/>
        </p:nvSpPr>
        <p:spPr>
          <a:xfrm>
            <a:off x="0" y="0"/>
            <a:ext cx="12192000" cy="461665"/>
          </a:xfrm>
          <a:prstGeom prst="rect">
            <a:avLst/>
          </a:prstGeom>
          <a:solidFill>
            <a:srgbClr val="0070C0"/>
          </a:solidFill>
        </p:spPr>
        <p:txBody>
          <a:bodyPr wrap="square" rtlCol="0">
            <a:spAutoFit/>
          </a:bodyPr>
          <a:lstStyle/>
          <a:p>
            <a:r>
              <a:rPr lang="en-US" sz="2400" dirty="0">
                <a:solidFill>
                  <a:schemeClr val="bg1"/>
                </a:solidFill>
              </a:rPr>
              <a:t> Properties of superfluid helium 4</a:t>
            </a:r>
          </a:p>
        </p:txBody>
      </p:sp>
      <p:sp>
        <p:nvSpPr>
          <p:cNvPr id="7" name="Rectangle 6">
            <a:extLst>
              <a:ext uri="{FF2B5EF4-FFF2-40B4-BE49-F238E27FC236}">
                <a16:creationId xmlns:a16="http://schemas.microsoft.com/office/drawing/2014/main" id="{C47C81E9-1B97-4C05-970A-8EBBEEDC66C3}"/>
              </a:ext>
            </a:extLst>
          </p:cNvPr>
          <p:cNvSpPr/>
          <p:nvPr/>
        </p:nvSpPr>
        <p:spPr>
          <a:xfrm>
            <a:off x="8078042" y="6478882"/>
            <a:ext cx="4066880" cy="338554"/>
          </a:xfrm>
          <a:prstGeom prst="rect">
            <a:avLst/>
          </a:prstGeom>
        </p:spPr>
        <p:txBody>
          <a:bodyPr wrap="square">
            <a:spAutoFit/>
          </a:bodyPr>
          <a:lstStyle/>
          <a:p>
            <a:r>
              <a:rPr lang="en-US" sz="1600" i="1" dirty="0">
                <a:solidFill>
                  <a:srgbClr val="C00000"/>
                </a:solidFill>
              </a:rPr>
              <a:t>Steven W. Van </a:t>
            </a:r>
            <a:r>
              <a:rPr lang="en-US" sz="1600" i="1" dirty="0" err="1">
                <a:solidFill>
                  <a:srgbClr val="C00000"/>
                </a:solidFill>
              </a:rPr>
              <a:t>Sciver</a:t>
            </a:r>
            <a:r>
              <a:rPr lang="en-US" sz="1600" i="1" dirty="0">
                <a:solidFill>
                  <a:srgbClr val="C00000"/>
                </a:solidFill>
              </a:rPr>
              <a:t>, Helium Cryogenics (2012)</a:t>
            </a:r>
          </a:p>
        </p:txBody>
      </p:sp>
      <p:sp>
        <p:nvSpPr>
          <p:cNvPr id="8" name="Rectangle 7">
            <a:extLst>
              <a:ext uri="{FF2B5EF4-FFF2-40B4-BE49-F238E27FC236}">
                <a16:creationId xmlns:a16="http://schemas.microsoft.com/office/drawing/2014/main" id="{A9CE4AF3-2866-4675-BAA3-4293D0339E41}"/>
              </a:ext>
            </a:extLst>
          </p:cNvPr>
          <p:cNvSpPr/>
          <p:nvPr/>
        </p:nvSpPr>
        <p:spPr>
          <a:xfrm>
            <a:off x="191456" y="5305258"/>
            <a:ext cx="5825823" cy="307777"/>
          </a:xfrm>
          <a:prstGeom prst="rect">
            <a:avLst/>
          </a:prstGeom>
        </p:spPr>
        <p:txBody>
          <a:bodyPr wrap="square">
            <a:spAutoFit/>
          </a:bodyPr>
          <a:lstStyle/>
          <a:p>
            <a:r>
              <a:rPr lang="en-US" sz="1400" dirty="0"/>
              <a:t>Specific heat dominated by </a:t>
            </a:r>
            <a:r>
              <a:rPr lang="en-US" sz="1400" dirty="0" err="1"/>
              <a:t>rotons</a:t>
            </a:r>
            <a:r>
              <a:rPr lang="en-US" sz="1400" dirty="0"/>
              <a:t> between 1.1 and 2.1 K and not by phonons</a:t>
            </a:r>
          </a:p>
        </p:txBody>
      </p:sp>
      <p:sp>
        <p:nvSpPr>
          <p:cNvPr id="9" name="Rectangle 8">
            <a:extLst>
              <a:ext uri="{FF2B5EF4-FFF2-40B4-BE49-F238E27FC236}">
                <a16:creationId xmlns:a16="http://schemas.microsoft.com/office/drawing/2014/main" id="{1B73E1C2-38BD-44F0-9894-00DAE8B1F270}"/>
              </a:ext>
            </a:extLst>
          </p:cNvPr>
          <p:cNvSpPr/>
          <p:nvPr/>
        </p:nvSpPr>
        <p:spPr>
          <a:xfrm>
            <a:off x="7042484" y="4878837"/>
            <a:ext cx="5102438" cy="523220"/>
          </a:xfrm>
          <a:prstGeom prst="rect">
            <a:avLst/>
          </a:prstGeom>
        </p:spPr>
        <p:txBody>
          <a:bodyPr wrap="square">
            <a:spAutoFit/>
          </a:bodyPr>
          <a:lstStyle/>
          <a:p>
            <a:r>
              <a:rPr lang="en-US" sz="1400" dirty="0"/>
              <a:t>Due to strong </a:t>
            </a:r>
            <a:r>
              <a:rPr lang="en-US" sz="1400" dirty="0" err="1"/>
              <a:t>temperature</a:t>
            </a:r>
            <a:r>
              <a:rPr lang="en-US" sz="1400" dirty="0"/>
              <a:t> dependence, the superfluid component composes about 99% of He II at 1 K.</a:t>
            </a:r>
          </a:p>
        </p:txBody>
      </p:sp>
    </p:spTree>
    <p:extLst>
      <p:ext uri="{BB962C8B-B14F-4D97-AF65-F5344CB8AC3E}">
        <p14:creationId xmlns:p14="http://schemas.microsoft.com/office/powerpoint/2010/main" val="1090484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9E2F56-CA6F-41CE-A24C-0A2F5DDE9A79}"/>
              </a:ext>
            </a:extLst>
          </p:cNvPr>
          <p:cNvSpPr txBox="1"/>
          <p:nvPr/>
        </p:nvSpPr>
        <p:spPr>
          <a:xfrm>
            <a:off x="2005588" y="2826141"/>
            <a:ext cx="8418660"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1"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Thank you for your attention!!!</a:t>
            </a:r>
            <a:endParaRPr kumimoji="0" lang="en-US" sz="4800" b="0" i="1"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8644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F4B71C-EC12-4CA3-919D-2ACC1D9624E4}"/>
              </a:ext>
            </a:extLst>
          </p:cNvPr>
          <p:cNvPicPr>
            <a:picLocks noChangeAspect="1"/>
          </p:cNvPicPr>
          <p:nvPr/>
        </p:nvPicPr>
        <p:blipFill>
          <a:blip r:embed="rId2"/>
          <a:stretch>
            <a:fillRect/>
          </a:stretch>
        </p:blipFill>
        <p:spPr>
          <a:xfrm>
            <a:off x="0" y="1472928"/>
            <a:ext cx="5819775" cy="4738457"/>
          </a:xfrm>
          <a:prstGeom prst="rect">
            <a:avLst/>
          </a:prstGeom>
        </p:spPr>
      </p:pic>
      <p:pic>
        <p:nvPicPr>
          <p:cNvPr id="7" name="Picture 6">
            <a:extLst>
              <a:ext uri="{FF2B5EF4-FFF2-40B4-BE49-F238E27FC236}">
                <a16:creationId xmlns:a16="http://schemas.microsoft.com/office/drawing/2014/main" id="{E9A83C8C-FD8F-4F6C-82FD-321DF8EA960A}"/>
              </a:ext>
            </a:extLst>
          </p:cNvPr>
          <p:cNvPicPr>
            <a:picLocks noChangeAspect="1"/>
          </p:cNvPicPr>
          <p:nvPr/>
        </p:nvPicPr>
        <p:blipFill>
          <a:blip r:embed="rId3"/>
          <a:stretch>
            <a:fillRect/>
          </a:stretch>
        </p:blipFill>
        <p:spPr>
          <a:xfrm>
            <a:off x="0" y="104775"/>
            <a:ext cx="3800475" cy="1257469"/>
          </a:xfrm>
          <a:prstGeom prst="rect">
            <a:avLst/>
          </a:prstGeom>
        </p:spPr>
      </p:pic>
      <p:pic>
        <p:nvPicPr>
          <p:cNvPr id="8" name="Picture 7">
            <a:extLst>
              <a:ext uri="{FF2B5EF4-FFF2-40B4-BE49-F238E27FC236}">
                <a16:creationId xmlns:a16="http://schemas.microsoft.com/office/drawing/2014/main" id="{D9947BAA-DF60-4771-84C7-4BC3391824B9}"/>
              </a:ext>
            </a:extLst>
          </p:cNvPr>
          <p:cNvPicPr>
            <a:picLocks noChangeAspect="1"/>
          </p:cNvPicPr>
          <p:nvPr/>
        </p:nvPicPr>
        <p:blipFill>
          <a:blip r:embed="rId4"/>
          <a:stretch>
            <a:fillRect/>
          </a:stretch>
        </p:blipFill>
        <p:spPr>
          <a:xfrm>
            <a:off x="6096001" y="0"/>
            <a:ext cx="5795670" cy="6445184"/>
          </a:xfrm>
          <a:prstGeom prst="rect">
            <a:avLst/>
          </a:prstGeom>
        </p:spPr>
      </p:pic>
      <p:sp>
        <p:nvSpPr>
          <p:cNvPr id="9" name="Rectangle 8">
            <a:extLst>
              <a:ext uri="{FF2B5EF4-FFF2-40B4-BE49-F238E27FC236}">
                <a16:creationId xmlns:a16="http://schemas.microsoft.com/office/drawing/2014/main" id="{1FE3F70A-277A-4620-AC3F-598B5FE71402}"/>
              </a:ext>
            </a:extLst>
          </p:cNvPr>
          <p:cNvSpPr/>
          <p:nvPr/>
        </p:nvSpPr>
        <p:spPr>
          <a:xfrm>
            <a:off x="7113298" y="6445184"/>
            <a:ext cx="462589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C00000"/>
                </a:solidFill>
                <a:effectLst/>
                <a:uLnTx/>
                <a:uFillTx/>
                <a:latin typeface="Calibri" panose="020F0502020204030204"/>
                <a:ea typeface="+mn-ea"/>
                <a:cs typeface="+mn-cs"/>
              </a:rPr>
              <a:t>Steven W. Van </a:t>
            </a:r>
            <a:r>
              <a:rPr kumimoji="0" lang="en-US" sz="1600" b="0" i="1" u="none" strike="noStrike" kern="1200" cap="none" spc="0" normalizeH="0" baseline="0" noProof="0" dirty="0" err="1">
                <a:ln>
                  <a:noFill/>
                </a:ln>
                <a:solidFill>
                  <a:srgbClr val="C00000"/>
                </a:solidFill>
                <a:effectLst/>
                <a:uLnTx/>
                <a:uFillTx/>
                <a:latin typeface="Calibri" panose="020F0502020204030204"/>
                <a:ea typeface="+mn-ea"/>
                <a:cs typeface="+mn-cs"/>
              </a:rPr>
              <a:t>Sciver</a:t>
            </a:r>
            <a:r>
              <a:rPr kumimoji="0" lang="en-US" sz="1600" b="0" i="1" u="none" strike="noStrike" kern="1200" cap="none" spc="0" normalizeH="0" baseline="0" noProof="0" dirty="0">
                <a:ln>
                  <a:noFill/>
                </a:ln>
                <a:solidFill>
                  <a:srgbClr val="C00000"/>
                </a:solidFill>
                <a:effectLst/>
                <a:uLnTx/>
                <a:uFillTx/>
                <a:latin typeface="Calibri" panose="020F0502020204030204"/>
                <a:ea typeface="+mn-ea"/>
                <a:cs typeface="+mn-cs"/>
              </a:rPr>
              <a:t>, Helium Cryogenics (2012)</a:t>
            </a:r>
          </a:p>
        </p:txBody>
      </p:sp>
      <p:sp>
        <p:nvSpPr>
          <p:cNvPr id="2" name="Rectangle 1">
            <a:extLst>
              <a:ext uri="{FF2B5EF4-FFF2-40B4-BE49-F238E27FC236}">
                <a16:creationId xmlns:a16="http://schemas.microsoft.com/office/drawing/2014/main" id="{C3A0C8F6-A883-416F-9BC4-90252522A647}"/>
              </a:ext>
            </a:extLst>
          </p:cNvPr>
          <p:cNvSpPr/>
          <p:nvPr/>
        </p:nvSpPr>
        <p:spPr>
          <a:xfrm>
            <a:off x="178067" y="6339269"/>
            <a:ext cx="435779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C00000"/>
                </a:solidFill>
                <a:effectLst/>
                <a:uLnTx/>
                <a:uFillTx/>
                <a:latin typeface="Calibri" panose="020F0502020204030204"/>
                <a:ea typeface="+mn-ea"/>
                <a:cs typeface="+mn-cs"/>
              </a:rPr>
              <a:t>Russell J. Donnelly, Physics Today 62, 10, 34 (2009)</a:t>
            </a:r>
          </a:p>
        </p:txBody>
      </p:sp>
    </p:spTree>
    <p:extLst>
      <p:ext uri="{BB962C8B-B14F-4D97-AF65-F5344CB8AC3E}">
        <p14:creationId xmlns:p14="http://schemas.microsoft.com/office/powerpoint/2010/main" val="26865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654EA6-26A2-4475-8150-EAF8F4AB9FAD}"/>
              </a:ext>
            </a:extLst>
          </p:cNvPr>
          <p:cNvSpPr txBox="1"/>
          <p:nvPr/>
        </p:nvSpPr>
        <p:spPr>
          <a:xfrm>
            <a:off x="0" y="0"/>
            <a:ext cx="1219200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General superfluid (SF) </a:t>
            </a:r>
            <a:r>
              <a:rPr kumimoji="0" lang="de-DE" sz="2400" b="0" i="0" u="none" strike="noStrike" kern="1200" cap="none" spc="0" normalizeH="0" baseline="0" noProof="0" dirty="0" err="1">
                <a:ln>
                  <a:noFill/>
                </a:ln>
                <a:solidFill>
                  <a:prstClr val="white"/>
                </a:solidFill>
                <a:effectLst/>
                <a:uLnTx/>
                <a:uFillTx/>
                <a:latin typeface="Calibri" panose="020F0502020204030204"/>
                <a:ea typeface="+mn-ea"/>
                <a:cs typeface="+mn-cs"/>
              </a:rPr>
              <a:t>helium</a:t>
            </a:r>
            <a:r>
              <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sz="2400" b="0" i="0" u="none" strike="noStrike" kern="1200" cap="none" spc="0" normalizeH="0" baseline="0" noProof="0" dirty="0" err="1">
                <a:ln>
                  <a:noFill/>
                </a:ln>
                <a:solidFill>
                  <a:prstClr val="white"/>
                </a:solidFill>
                <a:effectLst/>
                <a:uLnTx/>
                <a:uFillTx/>
                <a:latin typeface="Calibri" panose="020F0502020204030204"/>
                <a:ea typeface="+mn-ea"/>
                <a:cs typeface="+mn-cs"/>
              </a:rPr>
              <a:t>properties</a:t>
            </a:r>
            <a:endPar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118D8-9A94-46EE-974B-2ABA5228AE38}"/>
              </a:ext>
            </a:extLst>
          </p:cNvPr>
          <p:cNvSpPr txBox="1"/>
          <p:nvPr/>
        </p:nvSpPr>
        <p:spPr>
          <a:xfrm>
            <a:off x="284375" y="626705"/>
            <a:ext cx="11623249" cy="6001643"/>
          </a:xfrm>
          <a:prstGeom prst="rect">
            <a:avLst/>
          </a:prstGeom>
          <a:noFill/>
        </p:spPr>
        <p:txBody>
          <a:bodyPr wrap="square" rtlCol="0">
            <a:spAutoFit/>
          </a:bodyPr>
          <a:lstStyle/>
          <a:p>
            <a:pPr marL="285750" lvl="0" indent="-285750" algn="just">
              <a:buFont typeface="Wingdings" panose="05000000000000000000" pitchFamily="2" charset="2"/>
              <a:buChar char="v"/>
              <a:defRPr/>
            </a:pPr>
            <a:r>
              <a:rPr lang="en-US" sz="1600" dirty="0">
                <a:solidFill>
                  <a:srgbClr val="0070C0"/>
                </a:solidFill>
              </a:rPr>
              <a:t>First sound wave: </a:t>
            </a:r>
            <a:r>
              <a:rPr lang="en-US" sz="1600" dirty="0">
                <a:solidFill>
                  <a:prstClr val="black"/>
                </a:solidFill>
              </a:rPr>
              <a:t>SF helium has an exceptionally low sound wave speed of 238 m/s.</a:t>
            </a:r>
          </a:p>
          <a:p>
            <a:pPr lvl="0" algn="just">
              <a:defRPr/>
            </a:pPr>
            <a:endParaRPr kumimoji="0" lang="de-DE" sz="1600" b="0" i="0" u="none" strike="noStrike" kern="1200" cap="none" spc="0" normalizeH="0" baseline="0" noProof="0" dirty="0">
              <a:ln>
                <a:noFill/>
              </a:ln>
              <a:solidFill>
                <a:prstClr val="black"/>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70C0"/>
                </a:solidFill>
                <a:effectLst/>
                <a:uLnTx/>
                <a:uFillTx/>
                <a:ea typeface="+mn-ea"/>
                <a:cs typeface="+mn-cs"/>
              </a:rPr>
              <a:t>Excitations: </a:t>
            </a:r>
            <a:r>
              <a:rPr kumimoji="0" lang="en-US" sz="1600" b="0" i="0" u="none" strike="noStrike" kern="1200" cap="none" spc="0" normalizeH="0" baseline="0" noProof="0" dirty="0">
                <a:ln>
                  <a:noFill/>
                </a:ln>
                <a:solidFill>
                  <a:prstClr val="black"/>
                </a:solidFill>
                <a:effectLst/>
                <a:uLnTx/>
                <a:uFillTx/>
                <a:ea typeface="+mn-ea"/>
                <a:cs typeface="+mn-cs"/>
              </a:rPr>
              <a:t>It also shows unique kinds of excitations, such as quantized vortices, and second and third sound waves.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de-DE" sz="1600" b="0" i="0" u="none" strike="noStrike" kern="1200" cap="none" spc="0" normalizeH="0" baseline="0" noProof="0" dirty="0">
              <a:ln>
                <a:noFill/>
              </a:ln>
              <a:solidFill>
                <a:prstClr val="black"/>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70C0"/>
                </a:solidFill>
                <a:effectLst/>
                <a:uLnTx/>
                <a:uFillTx/>
                <a:ea typeface="+mn-ea"/>
                <a:cs typeface="+mn-cs"/>
              </a:rPr>
              <a:t>Density: </a:t>
            </a:r>
            <a:r>
              <a:rPr kumimoji="0" lang="en-US" sz="1600" b="0" i="0" u="none" strike="noStrike" kern="1200" cap="none" spc="0" normalizeH="0" baseline="0" noProof="0" dirty="0">
                <a:ln>
                  <a:noFill/>
                </a:ln>
                <a:solidFill>
                  <a:prstClr val="black"/>
                </a:solidFill>
                <a:effectLst/>
                <a:uLnTx/>
                <a:uFillTx/>
                <a:ea typeface="+mn-ea"/>
                <a:cs typeface="+mn-cs"/>
              </a:rPr>
              <a:t>The low density (</a:t>
            </a:r>
            <a:r>
              <a:rPr kumimoji="0" lang="en-US" sz="1600" b="0" i="0" u="none" strike="noStrike" kern="1200" cap="none" spc="0" normalizeH="0" baseline="0" noProof="0" dirty="0" err="1">
                <a:ln>
                  <a:noFill/>
                </a:ln>
                <a:solidFill>
                  <a:prstClr val="black"/>
                </a:solidFill>
                <a:effectLst/>
                <a:uLnTx/>
                <a:uFillTx/>
                <a:ea typeface="+mn-ea"/>
                <a:cs typeface="+mn-cs"/>
              </a:rPr>
              <a:t>ρHe</a:t>
            </a:r>
            <a:r>
              <a:rPr kumimoji="0" lang="en-US" sz="1600" b="0" i="0" u="none" strike="noStrike" kern="1200" cap="none" spc="0" normalizeH="0" baseline="0" noProof="0" dirty="0">
                <a:ln>
                  <a:noFill/>
                </a:ln>
                <a:solidFill>
                  <a:prstClr val="black"/>
                </a:solidFill>
                <a:effectLst/>
                <a:uLnTx/>
                <a:uFillTx/>
                <a:ea typeface="+mn-ea"/>
                <a:cs typeface="+mn-cs"/>
              </a:rPr>
              <a:t> = 145 kg/m3) and effective mass of SF helium contribute to a high zero-point fluctuation (ZPF) amplitude, resulting in significant optomechanical/electromechanical coupling.</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de-DE" sz="1600" b="0" i="0" u="none" strike="noStrike" kern="1200" cap="none" spc="0" normalizeH="0" baseline="0" noProof="0" dirty="0">
              <a:ln>
                <a:noFill/>
              </a:ln>
              <a:solidFill>
                <a:prstClr val="black"/>
              </a:solidFill>
              <a:effectLst/>
              <a:uLnTx/>
              <a:uFillTx/>
              <a:ea typeface="+mn-ea"/>
              <a:cs typeface="+mn-cs"/>
            </a:endParaRPr>
          </a:p>
          <a:p>
            <a:pPr marL="285750" lvl="0" indent="-285750" algn="just">
              <a:buFont typeface="Wingdings" panose="05000000000000000000" pitchFamily="2" charset="2"/>
              <a:buChar char="v"/>
              <a:defRPr/>
            </a:pPr>
            <a:r>
              <a:rPr kumimoji="0" lang="en-US" sz="1600" b="0" i="0" u="none" strike="noStrike" kern="1200" cap="none" spc="0" normalizeH="0" baseline="0" noProof="0" dirty="0">
                <a:ln>
                  <a:noFill/>
                </a:ln>
                <a:solidFill>
                  <a:srgbClr val="0070C0"/>
                </a:solidFill>
                <a:effectLst/>
                <a:uLnTx/>
                <a:uFillTx/>
                <a:ea typeface="+mn-ea"/>
                <a:cs typeface="+mn-cs"/>
              </a:rPr>
              <a:t>Dielectric constant: </a:t>
            </a:r>
            <a:r>
              <a:rPr kumimoji="0" lang="en-US" sz="1600" b="0" i="0" u="none" strike="noStrike" kern="1200" cap="none" spc="0" normalizeH="0" baseline="0" noProof="0" dirty="0">
                <a:ln>
                  <a:noFill/>
                </a:ln>
                <a:solidFill>
                  <a:prstClr val="black"/>
                </a:solidFill>
                <a:effectLst/>
                <a:uLnTx/>
                <a:uFillTx/>
                <a:ea typeface="+mn-ea"/>
                <a:cs typeface="+mn-cs"/>
              </a:rPr>
              <a:t>The dielectric constant of SF Helium is 1.057, indicating that it is a low-loss dielectric medium. This characteristic results in minimal light absorption or scattering, </a:t>
            </a:r>
            <a:r>
              <a:rPr lang="en-US" sz="1600" dirty="0">
                <a:solidFill>
                  <a:prstClr val="black"/>
                </a:solidFill>
              </a:rPr>
              <a:t>which leads to low optical loss.</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70C0"/>
                </a:solidFill>
                <a:effectLst/>
                <a:uLnTx/>
                <a:uFillTx/>
                <a:ea typeface="+mn-ea"/>
                <a:cs typeface="+mn-cs"/>
              </a:rPr>
              <a:t>Viscosity: </a:t>
            </a:r>
            <a:r>
              <a:rPr kumimoji="0" lang="en-US" sz="1600" b="0" i="0" u="none" strike="noStrike" kern="1200" cap="none" spc="0" normalizeH="0" baseline="0" noProof="0" dirty="0">
                <a:ln>
                  <a:noFill/>
                </a:ln>
                <a:solidFill>
                  <a:prstClr val="black"/>
                </a:solidFill>
                <a:effectLst/>
                <a:uLnTx/>
                <a:uFillTx/>
                <a:ea typeface="+mn-ea"/>
                <a:cs typeface="+mn-cs"/>
              </a:rPr>
              <a:t>The absence of viscosity in SF helium results in a very low sound attenuation (</a:t>
            </a:r>
            <a:r>
              <a:rPr kumimoji="0" lang="de-DE" sz="1600" b="0" i="0" u="none" strike="noStrike" kern="1200" cap="none" spc="0" normalizeH="0" baseline="0" noProof="0" dirty="0">
                <a:ln>
                  <a:noFill/>
                </a:ln>
                <a:solidFill>
                  <a:prstClr val="black"/>
                </a:solidFill>
                <a:effectLst/>
                <a:uLnTx/>
                <a:uFillTx/>
                <a:ea typeface="+mn-ea"/>
                <a:cs typeface="+mn-cs"/>
              </a:rPr>
              <a:t>a</a:t>
            </a:r>
            <a:r>
              <a:rPr kumimoji="0" lang="en-US" sz="1600" b="0" i="0" u="none" strike="noStrike" kern="1200" cap="none" spc="0" normalizeH="0" baseline="0" noProof="0" dirty="0" err="1">
                <a:ln>
                  <a:noFill/>
                </a:ln>
                <a:solidFill>
                  <a:prstClr val="black"/>
                </a:solidFill>
                <a:effectLst/>
                <a:uLnTx/>
                <a:uFillTx/>
                <a:ea typeface="+mn-ea"/>
                <a:cs typeface="+mn-cs"/>
              </a:rPr>
              <a:t>coustic</a:t>
            </a:r>
            <a:r>
              <a:rPr kumimoji="0" lang="en-US" sz="1600" b="0" i="0" u="none" strike="noStrike" kern="1200" cap="none" spc="0" normalizeH="0" baseline="0" noProof="0" dirty="0">
                <a:ln>
                  <a:noFill/>
                </a:ln>
                <a:solidFill>
                  <a:prstClr val="black"/>
                </a:solidFill>
                <a:effectLst/>
                <a:uLnTx/>
                <a:uFillTx/>
                <a:ea typeface="+mn-ea"/>
                <a:cs typeface="+mn-cs"/>
              </a:rPr>
              <a:t> loss proportional to T</a:t>
            </a:r>
            <a:r>
              <a:rPr kumimoji="0" lang="en-US" sz="1600" b="0" i="0" u="none" strike="noStrike" kern="1200" cap="none" spc="0" normalizeH="0" baseline="30000" noProof="0" dirty="0">
                <a:ln>
                  <a:noFill/>
                </a:ln>
                <a:solidFill>
                  <a:prstClr val="black"/>
                </a:solidFill>
                <a:effectLst/>
                <a:uLnTx/>
                <a:uFillTx/>
                <a:ea typeface="+mn-ea"/>
                <a:cs typeface="+mn-cs"/>
              </a:rPr>
              <a:t>4 </a:t>
            </a:r>
            <a:r>
              <a:rPr kumimoji="0" lang="en-US" sz="1600" b="0" i="0" u="none" strike="noStrike" kern="1200" cap="none" spc="0" normalizeH="0" baseline="0" noProof="0" dirty="0">
                <a:ln>
                  <a:noFill/>
                </a:ln>
                <a:solidFill>
                  <a:prstClr val="black"/>
                </a:solidFill>
                <a:effectLst/>
                <a:uLnTx/>
                <a:uFillTx/>
                <a:ea typeface="+mn-ea"/>
                <a:cs typeface="+mn-cs"/>
              </a:rPr>
              <a:t>), which contributes to high mechanical quality factor.</a:t>
            </a:r>
            <a:endParaRPr kumimoji="0" lang="de-DE" sz="16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70C0"/>
                </a:solidFill>
                <a:effectLst/>
                <a:uLnTx/>
                <a:uFillTx/>
                <a:ea typeface="+mn-ea"/>
                <a:cs typeface="+mn-cs"/>
              </a:rPr>
              <a:t>Thermal conductivity: </a:t>
            </a:r>
            <a:r>
              <a:rPr kumimoji="0" lang="en-US" sz="1600" b="0" i="0" u="none" strike="noStrike" kern="1200" cap="none" spc="0" normalizeH="0" baseline="0" noProof="0" dirty="0">
                <a:ln>
                  <a:noFill/>
                </a:ln>
                <a:solidFill>
                  <a:prstClr val="black"/>
                </a:solidFill>
                <a:effectLst/>
                <a:uLnTx/>
                <a:uFillTx/>
                <a:ea typeface="+mn-ea"/>
                <a:cs typeface="+mn-cs"/>
              </a:rPr>
              <a:t>The high thermal conductivity of SF helium prevents any heating issues from RF/optical powers. </a:t>
            </a:r>
            <a:endParaRPr lang="en-US" sz="1600" dirty="0">
              <a:solidFill>
                <a:prstClr val="black"/>
              </a:solidFill>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1600" dirty="0">
              <a:solidFill>
                <a:prstClr val="black"/>
              </a:solidFill>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600" dirty="0">
                <a:solidFill>
                  <a:srgbClr val="0070C0"/>
                </a:solidFill>
              </a:rPr>
              <a:t>Band gap: </a:t>
            </a:r>
            <a:r>
              <a:rPr lang="en-US" sz="1600" dirty="0">
                <a:solidFill>
                  <a:prstClr val="black"/>
                </a:solidFill>
              </a:rPr>
              <a:t>Helium II does not exhibit linear absorption visible of infrared light, due to its large bandgap (19.9 eV), and the lack of chemical impurities which freeze to the walls of the container.</a:t>
            </a:r>
            <a:endParaRPr kumimoji="0" lang="en-US" sz="1600" b="0" i="0" u="none" strike="noStrike" kern="1200" cap="none" spc="0" normalizeH="0" baseline="0" noProof="0" dirty="0">
              <a:ln>
                <a:noFill/>
              </a:ln>
              <a:solidFill>
                <a:prstClr val="black"/>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de-DE" sz="1600" b="0" i="0" u="none" strike="noStrike" kern="1200" cap="none" spc="0" normalizeH="0" baseline="0" noProof="0" dirty="0">
              <a:ln>
                <a:noFill/>
              </a:ln>
              <a:solidFill>
                <a:prstClr val="black"/>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70C0"/>
                </a:solidFill>
                <a:effectLst/>
                <a:uLnTx/>
                <a:uFillTx/>
                <a:ea typeface="+mn-ea"/>
                <a:cs typeface="+mn-cs"/>
              </a:rPr>
              <a:t>Tuning tool: </a:t>
            </a:r>
            <a:r>
              <a:rPr kumimoji="0" lang="en-US" sz="1600" b="0" i="0" u="none" strike="noStrike" kern="1200" cap="none" spc="0" normalizeH="0" baseline="0" noProof="0" dirty="0">
                <a:ln>
                  <a:noFill/>
                </a:ln>
                <a:solidFill>
                  <a:prstClr val="black"/>
                </a:solidFill>
                <a:effectLst/>
                <a:uLnTx/>
                <a:uFillTx/>
                <a:ea typeface="+mn-ea"/>
                <a:cs typeface="+mn-cs"/>
              </a:rPr>
              <a:t>SF helium can be employed as a tuning tool for resonators, allowing adjustments to the effective mass and resonance frequency.</a:t>
            </a:r>
          </a:p>
          <a:p>
            <a:pPr marR="0" lvl="0" algn="just" defTabSz="914400" rtl="0" eaLnBrk="1" fontAlgn="auto" latinLnBrk="0" hangingPunct="1">
              <a:lnSpc>
                <a:spcPct val="100000"/>
              </a:lnSpc>
              <a:spcBef>
                <a:spcPts val="0"/>
              </a:spcBef>
              <a:spcAft>
                <a:spcPts val="0"/>
              </a:spcAft>
              <a:buClrTx/>
              <a:buSzTx/>
              <a:tabLst/>
              <a:defRPr/>
            </a:pPr>
            <a:endParaRPr kumimoji="0" lang="de-DE" sz="1600" b="0" i="0" u="none" strike="noStrike" kern="1200" cap="none" spc="0" normalizeH="0" baseline="0" noProof="0" dirty="0">
              <a:ln>
                <a:noFill/>
              </a:ln>
              <a:solidFill>
                <a:prstClr val="black"/>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de-DE" sz="1600" b="0" i="0" u="none" strike="noStrike" kern="1200" cap="none" spc="0" normalizeH="0" baseline="0" noProof="0" dirty="0">
              <a:ln>
                <a:noFill/>
              </a:ln>
              <a:solidFill>
                <a:prstClr val="black"/>
              </a:solidFill>
              <a:effectLst/>
              <a:uLnTx/>
              <a:uFillTx/>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ea typeface="+mn-ea"/>
                <a:cs typeface="+mn-cs"/>
              </a:rPr>
              <a:t>In conclusion, the combination of </a:t>
            </a:r>
            <a:r>
              <a:rPr kumimoji="0" lang="en-US" sz="1600" b="0" i="0" u="none" strike="noStrike" kern="1200" cap="none" spc="0" normalizeH="0" baseline="0" noProof="0" dirty="0">
                <a:ln>
                  <a:noFill/>
                </a:ln>
                <a:solidFill>
                  <a:srgbClr val="C00000"/>
                </a:solidFill>
                <a:effectLst/>
                <a:uLnTx/>
                <a:uFillTx/>
                <a:ea typeface="+mn-ea"/>
                <a:cs typeface="+mn-cs"/>
              </a:rPr>
              <a:t>low intrinsic absorption and the large thermal conductivity of superfluid helium</a:t>
            </a:r>
            <a:r>
              <a:rPr kumimoji="0" lang="en-US" sz="1600" b="0" i="0" u="none" strike="noStrike" kern="1200" cap="none" spc="0" normalizeH="0" baseline="0" noProof="0" dirty="0">
                <a:ln>
                  <a:noFill/>
                </a:ln>
                <a:solidFill>
                  <a:prstClr val="black"/>
                </a:solidFill>
                <a:effectLst/>
                <a:uLnTx/>
                <a:uFillTx/>
                <a:ea typeface="+mn-ea"/>
                <a:cs typeface="+mn-cs"/>
              </a:rPr>
              <a:t> contributes to improved RF/optical power handling.</a:t>
            </a:r>
          </a:p>
        </p:txBody>
      </p:sp>
      <p:pic>
        <p:nvPicPr>
          <p:cNvPr id="5" name="Picture 4">
            <a:extLst>
              <a:ext uri="{FF2B5EF4-FFF2-40B4-BE49-F238E27FC236}">
                <a16:creationId xmlns:a16="http://schemas.microsoft.com/office/drawing/2014/main" id="{89C446CF-6248-41E6-A129-A7641D26A47D}"/>
              </a:ext>
            </a:extLst>
          </p:cNvPr>
          <p:cNvPicPr>
            <a:picLocks noChangeAspect="1"/>
          </p:cNvPicPr>
          <p:nvPr/>
        </p:nvPicPr>
        <p:blipFill>
          <a:blip r:embed="rId2"/>
          <a:stretch>
            <a:fillRect/>
          </a:stretch>
        </p:blipFill>
        <p:spPr>
          <a:xfrm>
            <a:off x="5151731" y="5346256"/>
            <a:ext cx="1888535" cy="504825"/>
          </a:xfrm>
          <a:prstGeom prst="rect">
            <a:avLst/>
          </a:prstGeom>
        </p:spPr>
      </p:pic>
    </p:spTree>
    <p:extLst>
      <p:ext uri="{BB962C8B-B14F-4D97-AF65-F5344CB8AC3E}">
        <p14:creationId xmlns:p14="http://schemas.microsoft.com/office/powerpoint/2010/main" val="241198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4CEF9B-0560-4277-912B-A053A5A006C3}"/>
              </a:ext>
            </a:extLst>
          </p:cNvPr>
          <p:cNvPicPr>
            <a:picLocks noChangeAspect="1"/>
          </p:cNvPicPr>
          <p:nvPr/>
        </p:nvPicPr>
        <p:blipFill>
          <a:blip r:embed="rId2"/>
          <a:stretch>
            <a:fillRect/>
          </a:stretch>
        </p:blipFill>
        <p:spPr>
          <a:xfrm>
            <a:off x="367963" y="769366"/>
            <a:ext cx="4986031" cy="5007901"/>
          </a:xfrm>
          <a:prstGeom prst="rect">
            <a:avLst/>
          </a:prstGeom>
        </p:spPr>
      </p:pic>
      <p:pic>
        <p:nvPicPr>
          <p:cNvPr id="3" name="Picture 2">
            <a:extLst>
              <a:ext uri="{FF2B5EF4-FFF2-40B4-BE49-F238E27FC236}">
                <a16:creationId xmlns:a16="http://schemas.microsoft.com/office/drawing/2014/main" id="{0DDB1DF6-8BA5-4514-B1A6-7C56E2DC78F9}"/>
              </a:ext>
            </a:extLst>
          </p:cNvPr>
          <p:cNvPicPr>
            <a:picLocks noChangeAspect="1"/>
          </p:cNvPicPr>
          <p:nvPr/>
        </p:nvPicPr>
        <p:blipFill>
          <a:blip r:embed="rId3"/>
          <a:stretch>
            <a:fillRect/>
          </a:stretch>
        </p:blipFill>
        <p:spPr>
          <a:xfrm>
            <a:off x="5715269" y="599683"/>
            <a:ext cx="6190784" cy="4338973"/>
          </a:xfrm>
          <a:prstGeom prst="rect">
            <a:avLst/>
          </a:prstGeom>
        </p:spPr>
      </p:pic>
      <p:sp>
        <p:nvSpPr>
          <p:cNvPr id="6" name="Rectangle 5">
            <a:extLst>
              <a:ext uri="{FF2B5EF4-FFF2-40B4-BE49-F238E27FC236}">
                <a16:creationId xmlns:a16="http://schemas.microsoft.com/office/drawing/2014/main" id="{A5204A4B-A276-481E-8E39-EEAAB231E25E}"/>
              </a:ext>
            </a:extLst>
          </p:cNvPr>
          <p:cNvSpPr/>
          <p:nvPr/>
        </p:nvSpPr>
        <p:spPr>
          <a:xfrm>
            <a:off x="7172325" y="6258317"/>
            <a:ext cx="462589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C00000"/>
                </a:solidFill>
                <a:effectLst/>
                <a:uLnTx/>
                <a:uFillTx/>
                <a:latin typeface="Calibri" panose="020F0502020204030204"/>
                <a:ea typeface="+mn-ea"/>
                <a:cs typeface="+mn-cs"/>
              </a:rPr>
              <a:t>Steven W. Van </a:t>
            </a:r>
            <a:r>
              <a:rPr kumimoji="0" lang="en-US" sz="1600" b="0" i="1" u="none" strike="noStrike" kern="1200" cap="none" spc="0" normalizeH="0" baseline="0" noProof="0" dirty="0" err="1">
                <a:ln>
                  <a:noFill/>
                </a:ln>
                <a:solidFill>
                  <a:srgbClr val="C00000"/>
                </a:solidFill>
                <a:effectLst/>
                <a:uLnTx/>
                <a:uFillTx/>
                <a:latin typeface="Calibri" panose="020F0502020204030204"/>
                <a:ea typeface="+mn-ea"/>
                <a:cs typeface="+mn-cs"/>
              </a:rPr>
              <a:t>Sciver</a:t>
            </a:r>
            <a:r>
              <a:rPr kumimoji="0" lang="en-US" sz="1600" b="0" i="1" u="none" strike="noStrike" kern="1200" cap="none" spc="0" normalizeH="0" baseline="0" noProof="0" dirty="0">
                <a:ln>
                  <a:noFill/>
                </a:ln>
                <a:solidFill>
                  <a:srgbClr val="C00000"/>
                </a:solidFill>
                <a:effectLst/>
                <a:uLnTx/>
                <a:uFillTx/>
                <a:latin typeface="Calibri" panose="020F0502020204030204"/>
                <a:ea typeface="+mn-ea"/>
                <a:cs typeface="+mn-cs"/>
              </a:rPr>
              <a:t>, Helium Cryogenics (2012)</a:t>
            </a:r>
          </a:p>
        </p:txBody>
      </p:sp>
      <p:sp>
        <p:nvSpPr>
          <p:cNvPr id="7" name="TextBox 6">
            <a:extLst>
              <a:ext uri="{FF2B5EF4-FFF2-40B4-BE49-F238E27FC236}">
                <a16:creationId xmlns:a16="http://schemas.microsoft.com/office/drawing/2014/main" id="{964B8C1C-E1D7-430F-BD8B-50D9F1CA0374}"/>
              </a:ext>
            </a:extLst>
          </p:cNvPr>
          <p:cNvSpPr txBox="1"/>
          <p:nvPr/>
        </p:nvSpPr>
        <p:spPr>
          <a:xfrm>
            <a:off x="0" y="0"/>
            <a:ext cx="1219200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Production of 2 K superfluid helium via isenthalpic expansion</a:t>
            </a:r>
            <a:endPar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803968D-D217-4B1E-B37A-64055A2B7E3D}"/>
              </a:ext>
            </a:extLst>
          </p:cNvPr>
          <p:cNvSpPr/>
          <p:nvPr/>
        </p:nvSpPr>
        <p:spPr>
          <a:xfrm>
            <a:off x="6335648" y="5168700"/>
            <a:ext cx="5488389" cy="523220"/>
          </a:xfrm>
          <a:prstGeom prst="rect">
            <a:avLst/>
          </a:prstGeom>
        </p:spPr>
        <p:txBody>
          <a:bodyPr wrap="square">
            <a:spAutoFit/>
          </a:bodyPr>
          <a:lstStyle/>
          <a:p>
            <a:r>
              <a:rPr lang="en-US" sz="1400" dirty="0"/>
              <a:t>Considering an isenthalpic expansion of helium from 0.1 MPa, 4.2 K to 1.6 kPa corresponding to the saturated vapor pressure at 1.8 K</a:t>
            </a:r>
          </a:p>
        </p:txBody>
      </p:sp>
      <p:sp>
        <p:nvSpPr>
          <p:cNvPr id="12" name="Rectangle 11">
            <a:extLst>
              <a:ext uri="{FF2B5EF4-FFF2-40B4-BE49-F238E27FC236}">
                <a16:creationId xmlns:a16="http://schemas.microsoft.com/office/drawing/2014/main" id="{46546D38-A05E-4CB0-9A6C-5E66BD3DE447}"/>
              </a:ext>
            </a:extLst>
          </p:cNvPr>
          <p:cNvSpPr/>
          <p:nvPr/>
        </p:nvSpPr>
        <p:spPr>
          <a:xfrm>
            <a:off x="6941494" y="3225800"/>
            <a:ext cx="230831" cy="182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CF8B76-B19A-4AEC-8579-F65B8F08D546}"/>
              </a:ext>
            </a:extLst>
          </p:cNvPr>
          <p:cNvSpPr txBox="1"/>
          <p:nvPr/>
        </p:nvSpPr>
        <p:spPr>
          <a:xfrm>
            <a:off x="6897044" y="3179706"/>
            <a:ext cx="355332" cy="246221"/>
          </a:xfrm>
          <a:prstGeom prst="rect">
            <a:avLst/>
          </a:prstGeom>
          <a:noFill/>
        </p:spPr>
        <p:txBody>
          <a:bodyPr wrap="square" rtlCol="0">
            <a:spAutoFit/>
          </a:bodyPr>
          <a:lstStyle/>
          <a:p>
            <a:r>
              <a:rPr lang="de-DE" sz="1000" dirty="0" err="1">
                <a:solidFill>
                  <a:schemeClr val="bg1"/>
                </a:solidFill>
              </a:rPr>
              <a:t>liq</a:t>
            </a:r>
            <a:r>
              <a:rPr lang="de-DE" sz="1000" dirty="0">
                <a:solidFill>
                  <a:schemeClr val="bg1"/>
                </a:solidFill>
              </a:rPr>
              <a:t>.</a:t>
            </a:r>
            <a:endParaRPr lang="en-US" sz="1000" dirty="0">
              <a:solidFill>
                <a:schemeClr val="bg1"/>
              </a:solidFill>
            </a:endParaRPr>
          </a:p>
        </p:txBody>
      </p:sp>
      <p:sp>
        <p:nvSpPr>
          <p:cNvPr id="14" name="Rectangle 13">
            <a:extLst>
              <a:ext uri="{FF2B5EF4-FFF2-40B4-BE49-F238E27FC236}">
                <a16:creationId xmlns:a16="http://schemas.microsoft.com/office/drawing/2014/main" id="{12FDC128-28F4-4F92-B060-98DAE29A0925}"/>
              </a:ext>
            </a:extLst>
          </p:cNvPr>
          <p:cNvSpPr/>
          <p:nvPr/>
        </p:nvSpPr>
        <p:spPr>
          <a:xfrm>
            <a:off x="10230794" y="3225800"/>
            <a:ext cx="230831" cy="182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93C960D-4905-4091-8B28-8AAF2A3DF509}"/>
              </a:ext>
            </a:extLst>
          </p:cNvPr>
          <p:cNvSpPr txBox="1"/>
          <p:nvPr/>
        </p:nvSpPr>
        <p:spPr>
          <a:xfrm>
            <a:off x="10186344" y="3179706"/>
            <a:ext cx="355332" cy="246221"/>
          </a:xfrm>
          <a:prstGeom prst="rect">
            <a:avLst/>
          </a:prstGeom>
          <a:noFill/>
        </p:spPr>
        <p:txBody>
          <a:bodyPr wrap="square" rtlCol="0">
            <a:spAutoFit/>
          </a:bodyPr>
          <a:lstStyle/>
          <a:p>
            <a:r>
              <a:rPr lang="de-DE" sz="1000" dirty="0">
                <a:solidFill>
                  <a:schemeClr val="bg1"/>
                </a:solidFill>
              </a:rPr>
              <a:t>gas</a:t>
            </a:r>
            <a:endParaRPr lang="en-US" sz="1000" dirty="0">
              <a:solidFill>
                <a:schemeClr val="bg1"/>
              </a:solidFill>
            </a:endParaRPr>
          </a:p>
        </p:txBody>
      </p:sp>
    </p:spTree>
    <p:extLst>
      <p:ext uri="{BB962C8B-B14F-4D97-AF65-F5344CB8AC3E}">
        <p14:creationId xmlns:p14="http://schemas.microsoft.com/office/powerpoint/2010/main" val="258732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D5EB1A-0662-4A3B-9D97-C4DD4C33C95C}"/>
              </a:ext>
            </a:extLst>
          </p:cNvPr>
          <p:cNvSpPr txBox="1"/>
          <p:nvPr/>
        </p:nvSpPr>
        <p:spPr>
          <a:xfrm>
            <a:off x="0" y="0"/>
            <a:ext cx="12192000" cy="461665"/>
          </a:xfrm>
          <a:prstGeom prst="rect">
            <a:avLst/>
          </a:prstGeom>
          <a:solidFill>
            <a:srgbClr val="0070C0"/>
          </a:solidFill>
        </p:spPr>
        <p:txBody>
          <a:bodyPr wrap="square" rtlCol="0">
            <a:spAutoFit/>
          </a:bodyPr>
          <a:lstStyle/>
          <a:p>
            <a:r>
              <a:rPr lang="en-US" sz="2400" dirty="0">
                <a:solidFill>
                  <a:schemeClr val="bg1"/>
                </a:solidFill>
              </a:rPr>
              <a:t>Joule-Thomson valve</a:t>
            </a:r>
          </a:p>
        </p:txBody>
      </p:sp>
      <p:pic>
        <p:nvPicPr>
          <p:cNvPr id="4" name="Picture 3">
            <a:extLst>
              <a:ext uri="{FF2B5EF4-FFF2-40B4-BE49-F238E27FC236}">
                <a16:creationId xmlns:a16="http://schemas.microsoft.com/office/drawing/2014/main" id="{00281645-23C3-4739-B026-1BACF18F91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746" t="82666" r="45210" b="14041"/>
          <a:stretch/>
        </p:blipFill>
        <p:spPr>
          <a:xfrm>
            <a:off x="5107775" y="741074"/>
            <a:ext cx="1482810" cy="1024488"/>
          </a:xfrm>
          <a:prstGeom prst="rect">
            <a:avLst/>
          </a:prstGeom>
        </p:spPr>
      </p:pic>
      <p:sp>
        <p:nvSpPr>
          <p:cNvPr id="5" name="Rectangle 4">
            <a:extLst>
              <a:ext uri="{FF2B5EF4-FFF2-40B4-BE49-F238E27FC236}">
                <a16:creationId xmlns:a16="http://schemas.microsoft.com/office/drawing/2014/main" id="{49C906FA-CAC1-4F13-9D0A-5ED32B441666}"/>
              </a:ext>
            </a:extLst>
          </p:cNvPr>
          <p:cNvSpPr/>
          <p:nvPr/>
        </p:nvSpPr>
        <p:spPr>
          <a:xfrm>
            <a:off x="2879834" y="741074"/>
            <a:ext cx="2227941" cy="1024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6011CB7-0A61-4D87-B220-FB9186628184}"/>
                  </a:ext>
                </a:extLst>
              </p:cNvPr>
              <p:cNvSpPr txBox="1"/>
              <p:nvPr/>
            </p:nvSpPr>
            <p:spPr>
              <a:xfrm>
                <a:off x="3171825" y="1048981"/>
                <a:ext cx="1571456" cy="369332"/>
              </a:xfrm>
              <a:prstGeom prst="rect">
                <a:avLst/>
              </a:prstGeom>
              <a:noFill/>
            </p:spPr>
            <p:txBody>
              <a:bodyPr wrap="none" rtlCol="0">
                <a:spAutoFit/>
              </a:bodyPr>
              <a:lstStyle/>
              <a:p>
                <a:pPr/>
                <a14:m>
                  <m:oMath xmlns:m="http://schemas.openxmlformats.org/officeDocument/2006/math">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panose="02040503050406030204" pitchFamily="18" charset="0"/>
                              </a:rPr>
                              <m:t>𝑖</m:t>
                            </m:r>
                          </m:sub>
                        </m:sSub>
                      </m:e>
                    </m:acc>
                    <m:sSub>
                      <m:sSubPr>
                        <m:ctrlPr>
                          <a:rPr lang="de-DE" i="1">
                            <a:latin typeface="Cambria Math" panose="02040503050406030204" pitchFamily="18" charset="0"/>
                          </a:rPr>
                        </m:ctrlPr>
                      </m:sSubPr>
                      <m:e>
                        <m:r>
                          <a:rPr lang="de-DE" i="1">
                            <a:latin typeface="Cambria Math" panose="02040503050406030204" pitchFamily="18" charset="0"/>
                          </a:rPr>
                          <m:t>h</m:t>
                        </m:r>
                      </m:e>
                      <m:sub>
                        <m:r>
                          <a:rPr lang="de-DE" i="1">
                            <a:latin typeface="Cambria Math" panose="02040503050406030204" pitchFamily="18" charset="0"/>
                          </a:rPr>
                          <m:t>𝑖</m:t>
                        </m:r>
                      </m:sub>
                    </m:sSub>
                  </m:oMath>
                </a14:m>
                <a:r>
                  <a:rPr lang="en-US" dirty="0"/>
                  <a:t> ((liq. He )</a:t>
                </a:r>
              </a:p>
            </p:txBody>
          </p:sp>
        </mc:Choice>
        <mc:Fallback>
          <p:sp>
            <p:nvSpPr>
              <p:cNvPr id="6" name="TextBox 5">
                <a:extLst>
                  <a:ext uri="{FF2B5EF4-FFF2-40B4-BE49-F238E27FC236}">
                    <a16:creationId xmlns:a16="http://schemas.microsoft.com/office/drawing/2014/main" id="{A6011CB7-0A61-4D87-B220-FB9186628184}"/>
                  </a:ext>
                </a:extLst>
              </p:cNvPr>
              <p:cNvSpPr txBox="1">
                <a:spLocks noRot="1" noChangeAspect="1" noMove="1" noResize="1" noEditPoints="1" noAdjustHandles="1" noChangeArrowheads="1" noChangeShapeType="1" noTextEdit="1"/>
              </p:cNvSpPr>
              <p:nvPr/>
            </p:nvSpPr>
            <p:spPr>
              <a:xfrm>
                <a:off x="3171825" y="1048981"/>
                <a:ext cx="1571456" cy="369332"/>
              </a:xfrm>
              <a:prstGeom prst="rect">
                <a:avLst/>
              </a:prstGeom>
              <a:blipFill>
                <a:blip r:embed="rId3"/>
                <a:stretch>
                  <a:fillRect t="-8197" r="-2713" b="-24590"/>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66FBDA6F-857D-43D8-8F1B-7F80AFF66791}"/>
              </a:ext>
            </a:extLst>
          </p:cNvPr>
          <p:cNvSpPr/>
          <p:nvPr/>
        </p:nvSpPr>
        <p:spPr>
          <a:xfrm>
            <a:off x="6590584" y="744031"/>
            <a:ext cx="3544015" cy="1024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A007453-24D4-44CE-A283-55CC81F7DE1B}"/>
                  </a:ext>
                </a:extLst>
              </p:cNvPr>
              <p:cNvSpPr txBox="1"/>
              <p:nvPr/>
            </p:nvSpPr>
            <p:spPr>
              <a:xfrm>
                <a:off x="6895927" y="1057367"/>
                <a:ext cx="3242722" cy="391902"/>
              </a:xfrm>
              <a:prstGeom prst="rect">
                <a:avLst/>
              </a:prstGeom>
              <a:noFill/>
            </p:spPr>
            <p:txBody>
              <a:bodyPr wrap="square" rtlCol="0">
                <a:spAutoFit/>
              </a:bodyPr>
              <a:lstStyle/>
              <a:p>
                <a14:m>
                  <m:oMath xmlns:m="http://schemas.openxmlformats.org/officeDocument/2006/math">
                    <m:acc>
                      <m:accPr>
                        <m:chr m:val="̇"/>
                        <m:ctrlPr>
                          <a:rPr lang="de-DE" i="1" smtClean="0">
                            <a:solidFill>
                              <a:schemeClr val="tx1"/>
                            </a:solidFill>
                            <a:latin typeface="Cambria Math" panose="02040503050406030204" pitchFamily="18" charset="0"/>
                          </a:rPr>
                        </m:ctrlPr>
                      </m:accPr>
                      <m:e>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𝑚</m:t>
                            </m:r>
                          </m:e>
                          <m:sub>
                            <m:r>
                              <a:rPr lang="de-DE" i="1">
                                <a:solidFill>
                                  <a:schemeClr val="tx1"/>
                                </a:solidFill>
                                <a:latin typeface="Cambria Math" panose="02040503050406030204" pitchFamily="18" charset="0"/>
                              </a:rPr>
                              <m:t>𝑙</m:t>
                            </m:r>
                          </m:sub>
                        </m:sSub>
                      </m:e>
                    </m:acc>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h</m:t>
                        </m:r>
                      </m:e>
                      <m:sub>
                        <m:r>
                          <a:rPr lang="de-DE" i="1">
                            <a:solidFill>
                              <a:schemeClr val="tx1"/>
                            </a:solidFill>
                            <a:latin typeface="Cambria Math" panose="02040503050406030204" pitchFamily="18" charset="0"/>
                          </a:rPr>
                          <m:t>𝑙</m:t>
                        </m:r>
                      </m:sub>
                    </m:sSub>
                    <m:r>
                      <a:rPr lang="de-DE" i="1">
                        <a:solidFill>
                          <a:schemeClr val="tx1"/>
                        </a:solidFill>
                        <a:latin typeface="Cambria Math" panose="02040503050406030204" pitchFamily="18" charset="0"/>
                      </a:rPr>
                      <m:t>+</m:t>
                    </m:r>
                    <m:acc>
                      <m:accPr>
                        <m:chr m:val="̇"/>
                        <m:ctrlPr>
                          <a:rPr lang="de-DE" i="1">
                            <a:solidFill>
                              <a:schemeClr val="tx1"/>
                            </a:solidFill>
                            <a:latin typeface="Cambria Math" panose="02040503050406030204" pitchFamily="18" charset="0"/>
                          </a:rPr>
                        </m:ctrlPr>
                      </m:accPr>
                      <m:e>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𝑚</m:t>
                            </m:r>
                          </m:e>
                          <m:sub>
                            <m:r>
                              <a:rPr lang="de-DE" i="1">
                                <a:solidFill>
                                  <a:schemeClr val="tx1"/>
                                </a:solidFill>
                                <a:latin typeface="Cambria Math" panose="02040503050406030204" pitchFamily="18" charset="0"/>
                              </a:rPr>
                              <m:t>𝑔</m:t>
                            </m:r>
                          </m:sub>
                        </m:sSub>
                      </m:e>
                    </m:acc>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h</m:t>
                        </m:r>
                      </m:e>
                      <m:sub>
                        <m:r>
                          <a:rPr lang="de-DE" i="1">
                            <a:solidFill>
                              <a:schemeClr val="tx1"/>
                            </a:solidFill>
                            <a:latin typeface="Cambria Math" panose="02040503050406030204" pitchFamily="18" charset="0"/>
                          </a:rPr>
                          <m:t>𝑔</m:t>
                        </m:r>
                      </m:sub>
                    </m:sSub>
                  </m:oMath>
                </a14:m>
                <a:r>
                  <a:rPr lang="en-US" dirty="0">
                    <a:solidFill>
                      <a:schemeClr val="tx1"/>
                    </a:solidFill>
                  </a:rPr>
                  <a:t> (liq. He + gas He)</a:t>
                </a:r>
              </a:p>
            </p:txBody>
          </p:sp>
        </mc:Choice>
        <mc:Fallback>
          <p:sp>
            <p:nvSpPr>
              <p:cNvPr id="8" name="TextBox 7">
                <a:extLst>
                  <a:ext uri="{FF2B5EF4-FFF2-40B4-BE49-F238E27FC236}">
                    <a16:creationId xmlns:a16="http://schemas.microsoft.com/office/drawing/2014/main" id="{6A007453-24D4-44CE-A283-55CC81F7DE1B}"/>
                  </a:ext>
                </a:extLst>
              </p:cNvPr>
              <p:cNvSpPr txBox="1">
                <a:spLocks noRot="1" noChangeAspect="1" noMove="1" noResize="1" noEditPoints="1" noAdjustHandles="1" noChangeArrowheads="1" noChangeShapeType="1" noTextEdit="1"/>
              </p:cNvSpPr>
              <p:nvPr/>
            </p:nvSpPr>
            <p:spPr>
              <a:xfrm>
                <a:off x="6895927" y="1057367"/>
                <a:ext cx="3242722" cy="391902"/>
              </a:xfrm>
              <a:prstGeom prst="rect">
                <a:avLst/>
              </a:prstGeom>
              <a:blipFill>
                <a:blip r:embed="rId4"/>
                <a:stretch>
                  <a:fillRect t="-6154" b="-18462"/>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AA34E5ED-3CF5-483F-B3C3-5AFC3092E8F9}"/>
              </a:ext>
            </a:extLst>
          </p:cNvPr>
          <p:cNvSpPr/>
          <p:nvPr/>
        </p:nvSpPr>
        <p:spPr>
          <a:xfrm>
            <a:off x="123826" y="1909710"/>
            <a:ext cx="6466757" cy="738664"/>
          </a:xfrm>
          <a:prstGeom prst="rect">
            <a:avLst/>
          </a:prstGeom>
        </p:spPr>
        <p:txBody>
          <a:bodyPr wrap="square">
            <a:spAutoFit/>
          </a:bodyPr>
          <a:lstStyle/>
          <a:p>
            <a:pPr marL="285750" indent="-285750" algn="just">
              <a:buFont typeface="Wingdings" panose="05000000000000000000" pitchFamily="2" charset="2"/>
              <a:buChar char="v"/>
            </a:pPr>
            <a:r>
              <a:rPr lang="en-US" sz="1400" dirty="0"/>
              <a:t>After the expansion of liquid helium (</a:t>
            </a:r>
            <a:r>
              <a:rPr lang="en-US" sz="1400" dirty="0" err="1"/>
              <a:t>LHe</a:t>
            </a:r>
            <a:r>
              <a:rPr lang="en-US" sz="1400" dirty="0"/>
              <a:t>) from high pressure to low pressure through the JT valve, the resulting helium exists in both liquid and gaseous phases, while conserving enthalpy across the valve:</a:t>
            </a:r>
            <a:endParaRPr lang="de-DE" sz="1400" dirty="0"/>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7EC8A1E-1A8D-4080-A623-D4EF14CA0681}"/>
                  </a:ext>
                </a:extLst>
              </p:cNvPr>
              <p:cNvSpPr/>
              <p:nvPr/>
            </p:nvSpPr>
            <p:spPr>
              <a:xfrm>
                <a:off x="1114425" y="2686271"/>
                <a:ext cx="4276725" cy="540725"/>
              </a:xfrm>
              <a:prstGeom prst="rect">
                <a:avLst/>
              </a:prstGeom>
            </p:spPr>
            <p:txBody>
              <a:bodyPr wrap="square">
                <a:spAutoFit/>
              </a:bodyPr>
              <a:lstStyle/>
              <a:p>
                <a14:m>
                  <m:oMath xmlns:m="http://schemas.openxmlformats.org/officeDocument/2006/math">
                    <m:sSub>
                      <m:sSubPr>
                        <m:ctrlPr>
                          <a:rPr lang="de-DE" sz="1400" i="1">
                            <a:latin typeface="Cambria Math" panose="02040503050406030204" pitchFamily="18" charset="0"/>
                          </a:rPr>
                        </m:ctrlPr>
                      </m:sSubPr>
                      <m:e>
                        <m:r>
                          <a:rPr lang="de-DE" sz="1400" i="1">
                            <a:latin typeface="Cambria Math" panose="02040503050406030204" pitchFamily="18" charset="0"/>
                          </a:rPr>
                          <m:t>𝐻</m:t>
                        </m:r>
                      </m:e>
                      <m:sub>
                        <m:r>
                          <a:rPr lang="de-DE" sz="1400" i="1">
                            <a:latin typeface="Cambria Math" panose="02040503050406030204" pitchFamily="18" charset="0"/>
                          </a:rPr>
                          <m:t>𝑖</m:t>
                        </m:r>
                      </m:sub>
                    </m:sSub>
                  </m:oMath>
                </a14:m>
                <a:r>
                  <a:rPr lang="de-DE" sz="1400" dirty="0">
                    <a:latin typeface="Cambria Math" panose="02040503050406030204" pitchFamily="18" charset="0"/>
                  </a:rPr>
                  <a:t> = </a:t>
                </a:r>
                <a14:m>
                  <m:oMath xmlns:m="http://schemas.openxmlformats.org/officeDocument/2006/math">
                    <m:sSub>
                      <m:sSubPr>
                        <m:ctrlPr>
                          <a:rPr lang="de-DE" sz="1400" i="1">
                            <a:latin typeface="Cambria Math" panose="02040503050406030204" pitchFamily="18" charset="0"/>
                          </a:rPr>
                        </m:ctrlPr>
                      </m:sSubPr>
                      <m:e>
                        <m:r>
                          <a:rPr lang="de-DE" sz="1400" i="1">
                            <a:latin typeface="Cambria Math" panose="02040503050406030204" pitchFamily="18" charset="0"/>
                          </a:rPr>
                          <m:t>𝐻</m:t>
                        </m:r>
                      </m:e>
                      <m:sub>
                        <m:r>
                          <a:rPr lang="de-DE" sz="1400" i="1">
                            <a:latin typeface="Cambria Math" panose="02040503050406030204" pitchFamily="18" charset="0"/>
                          </a:rPr>
                          <m:t>0</m:t>
                        </m:r>
                      </m:sub>
                    </m:sSub>
                  </m:oMath>
                </a14:m>
                <a:r>
                  <a:rPr lang="de-DE" sz="1400" dirty="0">
                    <a:latin typeface="Cambria Math" panose="02040503050406030204" pitchFamily="18" charset="0"/>
                  </a:rPr>
                  <a:t> </a:t>
                </a:r>
              </a:p>
              <a:p>
                <a14:m>
                  <m:oMath xmlns:m="http://schemas.openxmlformats.org/officeDocument/2006/math">
                    <m:acc>
                      <m:accPr>
                        <m:chr m:val="̇"/>
                        <m:ctrlPr>
                          <a:rPr lang="de-DE" sz="1400" i="1">
                            <a:latin typeface="Cambria Math" panose="02040503050406030204" pitchFamily="18" charset="0"/>
                          </a:rPr>
                        </m:ctrlPr>
                      </m:accPr>
                      <m:e>
                        <m:sSub>
                          <m:sSubPr>
                            <m:ctrlPr>
                              <a:rPr lang="de-DE" sz="1400" i="1">
                                <a:latin typeface="Cambria Math" panose="02040503050406030204" pitchFamily="18" charset="0"/>
                              </a:rPr>
                            </m:ctrlPr>
                          </m:sSubPr>
                          <m:e>
                            <m:r>
                              <a:rPr lang="de-DE" sz="1400" i="1">
                                <a:latin typeface="Cambria Math" panose="02040503050406030204" pitchFamily="18" charset="0"/>
                              </a:rPr>
                              <m:t>𝑚</m:t>
                            </m:r>
                          </m:e>
                          <m:sub>
                            <m:r>
                              <a:rPr lang="de-DE" sz="1400" i="1">
                                <a:latin typeface="Cambria Math" panose="02040503050406030204" pitchFamily="18" charset="0"/>
                              </a:rPr>
                              <m:t>𝑖</m:t>
                            </m:r>
                          </m:sub>
                        </m:sSub>
                      </m:e>
                    </m:acc>
                    <m:sSub>
                      <m:sSubPr>
                        <m:ctrlPr>
                          <a:rPr lang="de-DE" sz="1400" i="1">
                            <a:latin typeface="Cambria Math" panose="02040503050406030204" pitchFamily="18" charset="0"/>
                          </a:rPr>
                        </m:ctrlPr>
                      </m:sSubPr>
                      <m:e>
                        <m:r>
                          <a:rPr lang="de-DE" sz="1400" i="1">
                            <a:latin typeface="Cambria Math" panose="02040503050406030204" pitchFamily="18" charset="0"/>
                          </a:rPr>
                          <m:t>h</m:t>
                        </m:r>
                      </m:e>
                      <m:sub>
                        <m:r>
                          <a:rPr lang="de-DE" sz="1400" i="1">
                            <a:latin typeface="Cambria Math" panose="02040503050406030204" pitchFamily="18" charset="0"/>
                          </a:rPr>
                          <m:t>𝑖</m:t>
                        </m:r>
                      </m:sub>
                    </m:sSub>
                    <m:r>
                      <a:rPr lang="en-US" sz="1400" i="1">
                        <a:latin typeface="Cambria Math" panose="02040503050406030204" pitchFamily="18" charset="0"/>
                      </a:rPr>
                      <m:t>=</m:t>
                    </m:r>
                  </m:oMath>
                </a14:m>
                <a:r>
                  <a:rPr lang="de-DE" sz="1400" dirty="0"/>
                  <a:t> </a:t>
                </a:r>
                <a14:m>
                  <m:oMath xmlns:m="http://schemas.openxmlformats.org/officeDocument/2006/math">
                    <m:acc>
                      <m:accPr>
                        <m:chr m:val="̇"/>
                        <m:ctrlPr>
                          <a:rPr lang="de-DE" sz="1400" i="1">
                            <a:latin typeface="Cambria Math" panose="02040503050406030204" pitchFamily="18" charset="0"/>
                          </a:rPr>
                        </m:ctrlPr>
                      </m:accPr>
                      <m:e>
                        <m:sSub>
                          <m:sSubPr>
                            <m:ctrlPr>
                              <a:rPr lang="de-DE" sz="1400" i="1">
                                <a:latin typeface="Cambria Math" panose="02040503050406030204" pitchFamily="18" charset="0"/>
                              </a:rPr>
                            </m:ctrlPr>
                          </m:sSubPr>
                          <m:e>
                            <m:r>
                              <a:rPr lang="de-DE" sz="1400" i="1">
                                <a:latin typeface="Cambria Math" panose="02040503050406030204" pitchFamily="18" charset="0"/>
                              </a:rPr>
                              <m:t>𝑚</m:t>
                            </m:r>
                          </m:e>
                          <m:sub>
                            <m:r>
                              <a:rPr lang="de-DE" sz="1400" i="1">
                                <a:latin typeface="Cambria Math" panose="02040503050406030204" pitchFamily="18" charset="0"/>
                              </a:rPr>
                              <m:t>𝑙</m:t>
                            </m:r>
                          </m:sub>
                        </m:sSub>
                      </m:e>
                    </m:acc>
                    <m:sSub>
                      <m:sSubPr>
                        <m:ctrlPr>
                          <a:rPr lang="de-DE" sz="1400" i="1">
                            <a:latin typeface="Cambria Math" panose="02040503050406030204" pitchFamily="18" charset="0"/>
                          </a:rPr>
                        </m:ctrlPr>
                      </m:sSubPr>
                      <m:e>
                        <m:r>
                          <a:rPr lang="de-DE" sz="1400" i="1">
                            <a:latin typeface="Cambria Math" panose="02040503050406030204" pitchFamily="18" charset="0"/>
                          </a:rPr>
                          <m:t>h</m:t>
                        </m:r>
                      </m:e>
                      <m:sub>
                        <m:r>
                          <a:rPr lang="de-DE" sz="1400" i="1">
                            <a:latin typeface="Cambria Math" panose="02040503050406030204" pitchFamily="18" charset="0"/>
                          </a:rPr>
                          <m:t>𝑙</m:t>
                        </m:r>
                      </m:sub>
                    </m:sSub>
                    <m:r>
                      <a:rPr lang="de-DE" sz="1400" i="1">
                        <a:latin typeface="Cambria Math" panose="02040503050406030204" pitchFamily="18" charset="0"/>
                      </a:rPr>
                      <m:t>+</m:t>
                    </m:r>
                    <m:acc>
                      <m:accPr>
                        <m:chr m:val="̇"/>
                        <m:ctrlPr>
                          <a:rPr lang="de-DE" sz="1400" i="1">
                            <a:latin typeface="Cambria Math" panose="02040503050406030204" pitchFamily="18" charset="0"/>
                          </a:rPr>
                        </m:ctrlPr>
                      </m:accPr>
                      <m:e>
                        <m:sSub>
                          <m:sSubPr>
                            <m:ctrlPr>
                              <a:rPr lang="de-DE" sz="1400" i="1">
                                <a:latin typeface="Cambria Math" panose="02040503050406030204" pitchFamily="18" charset="0"/>
                              </a:rPr>
                            </m:ctrlPr>
                          </m:sSubPr>
                          <m:e>
                            <m:r>
                              <a:rPr lang="de-DE" sz="1400" i="1">
                                <a:latin typeface="Cambria Math" panose="02040503050406030204" pitchFamily="18" charset="0"/>
                              </a:rPr>
                              <m:t>𝑚</m:t>
                            </m:r>
                          </m:e>
                          <m:sub>
                            <m:r>
                              <a:rPr lang="de-DE" sz="1400" i="1">
                                <a:latin typeface="Cambria Math" panose="02040503050406030204" pitchFamily="18" charset="0"/>
                              </a:rPr>
                              <m:t>𝑔</m:t>
                            </m:r>
                          </m:sub>
                        </m:sSub>
                      </m:e>
                    </m:acc>
                    <m:sSub>
                      <m:sSubPr>
                        <m:ctrlPr>
                          <a:rPr lang="de-DE" sz="1400" i="1">
                            <a:latin typeface="Cambria Math" panose="02040503050406030204" pitchFamily="18" charset="0"/>
                          </a:rPr>
                        </m:ctrlPr>
                      </m:sSubPr>
                      <m:e>
                        <m:r>
                          <a:rPr lang="de-DE" sz="1400" i="1">
                            <a:latin typeface="Cambria Math" panose="02040503050406030204" pitchFamily="18" charset="0"/>
                          </a:rPr>
                          <m:t>h</m:t>
                        </m:r>
                      </m:e>
                      <m:sub>
                        <m:r>
                          <a:rPr lang="de-DE" sz="1400" i="1">
                            <a:latin typeface="Cambria Math" panose="02040503050406030204" pitchFamily="18" charset="0"/>
                          </a:rPr>
                          <m:t>𝑔</m:t>
                        </m:r>
                      </m:sub>
                    </m:sSub>
                  </m:oMath>
                </a14:m>
                <a:endParaRPr lang="en-US" sz="1400" dirty="0"/>
              </a:p>
            </p:txBody>
          </p:sp>
        </mc:Choice>
        <mc:Fallback xmlns="">
          <p:sp>
            <p:nvSpPr>
              <p:cNvPr id="10" name="Rectangle 9">
                <a:extLst>
                  <a:ext uri="{FF2B5EF4-FFF2-40B4-BE49-F238E27FC236}">
                    <a16:creationId xmlns:a16="http://schemas.microsoft.com/office/drawing/2014/main" id="{E7EC8A1E-1A8D-4080-A623-D4EF14CA0681}"/>
                  </a:ext>
                </a:extLst>
              </p:cNvPr>
              <p:cNvSpPr>
                <a:spLocks noRot="1" noChangeAspect="1" noMove="1" noResize="1" noEditPoints="1" noAdjustHandles="1" noChangeArrowheads="1" noChangeShapeType="1" noTextEdit="1"/>
              </p:cNvSpPr>
              <p:nvPr/>
            </p:nvSpPr>
            <p:spPr>
              <a:xfrm>
                <a:off x="1114425" y="2686271"/>
                <a:ext cx="4276725" cy="540725"/>
              </a:xfrm>
              <a:prstGeom prst="rect">
                <a:avLst/>
              </a:prstGeom>
              <a:blipFill>
                <a:blip r:embed="rId5"/>
                <a:stretch>
                  <a:fillRect t="-3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551665E-745C-423B-98CB-0CCC762C601B}"/>
                  </a:ext>
                </a:extLst>
              </p:cNvPr>
              <p:cNvSpPr/>
              <p:nvPr/>
            </p:nvSpPr>
            <p:spPr>
              <a:xfrm>
                <a:off x="123825" y="3302791"/>
                <a:ext cx="6466758" cy="989117"/>
              </a:xfrm>
              <a:prstGeom prst="rect">
                <a:avLst/>
              </a:prstGeom>
            </p:spPr>
            <p:txBody>
              <a:bodyPr wrap="square">
                <a:spAutoFit/>
              </a:bodyPr>
              <a:lstStyle/>
              <a:p>
                <a:pPr algn="just"/>
                <a:r>
                  <a:rPr lang="de-DE" sz="1400" dirty="0"/>
                  <a:t>Here, </a:t>
                </a:r>
                <a14:m>
                  <m:oMath xmlns:m="http://schemas.openxmlformats.org/officeDocument/2006/math">
                    <m:acc>
                      <m:accPr>
                        <m:chr m:val="̇"/>
                        <m:ctrlPr>
                          <a:rPr lang="de-DE" sz="1400" i="1">
                            <a:latin typeface="Cambria Math" panose="02040503050406030204" pitchFamily="18" charset="0"/>
                          </a:rPr>
                        </m:ctrlPr>
                      </m:accPr>
                      <m:e>
                        <m:sSub>
                          <m:sSubPr>
                            <m:ctrlPr>
                              <a:rPr lang="de-DE" sz="1400" i="1">
                                <a:latin typeface="Cambria Math" panose="02040503050406030204" pitchFamily="18" charset="0"/>
                              </a:rPr>
                            </m:ctrlPr>
                          </m:sSubPr>
                          <m:e>
                            <m:r>
                              <a:rPr lang="de-DE" sz="1400" i="1">
                                <a:latin typeface="Cambria Math" panose="02040503050406030204" pitchFamily="18" charset="0"/>
                              </a:rPr>
                              <m:t>𝑚</m:t>
                            </m:r>
                          </m:e>
                          <m:sub>
                            <m:r>
                              <a:rPr lang="de-DE" sz="1400" i="1">
                                <a:latin typeface="Cambria Math" panose="02040503050406030204" pitchFamily="18" charset="0"/>
                              </a:rPr>
                              <m:t>𝑖</m:t>
                            </m:r>
                          </m:sub>
                        </m:sSub>
                      </m:e>
                    </m:acc>
                  </m:oMath>
                </a14:m>
                <a:r>
                  <a:rPr lang="de-DE" sz="1400" dirty="0"/>
                  <a:t>, </a:t>
                </a:r>
                <a14:m>
                  <m:oMath xmlns:m="http://schemas.openxmlformats.org/officeDocument/2006/math">
                    <m:acc>
                      <m:accPr>
                        <m:chr m:val="̇"/>
                        <m:ctrlPr>
                          <a:rPr lang="de-DE" sz="1400" i="1">
                            <a:latin typeface="Cambria Math" panose="02040503050406030204" pitchFamily="18" charset="0"/>
                          </a:rPr>
                        </m:ctrlPr>
                      </m:accPr>
                      <m:e>
                        <m:sSub>
                          <m:sSubPr>
                            <m:ctrlPr>
                              <a:rPr lang="de-DE" sz="1400" i="1">
                                <a:latin typeface="Cambria Math" panose="02040503050406030204" pitchFamily="18" charset="0"/>
                              </a:rPr>
                            </m:ctrlPr>
                          </m:sSubPr>
                          <m:e>
                            <m:r>
                              <a:rPr lang="de-DE" sz="1400" i="1">
                                <a:latin typeface="Cambria Math" panose="02040503050406030204" pitchFamily="18" charset="0"/>
                              </a:rPr>
                              <m:t>𝑚</m:t>
                            </m:r>
                          </m:e>
                          <m:sub>
                            <m:r>
                              <a:rPr lang="de-DE" sz="1400" i="1">
                                <a:latin typeface="Cambria Math" panose="02040503050406030204" pitchFamily="18" charset="0"/>
                              </a:rPr>
                              <m:t>𝑙</m:t>
                            </m:r>
                          </m:sub>
                        </m:sSub>
                      </m:e>
                    </m:acc>
                  </m:oMath>
                </a14:m>
                <a:r>
                  <a:rPr lang="de-DE" sz="1400" dirty="0"/>
                  <a:t> and </a:t>
                </a:r>
                <a14:m>
                  <m:oMath xmlns:m="http://schemas.openxmlformats.org/officeDocument/2006/math">
                    <m:acc>
                      <m:accPr>
                        <m:chr m:val="̇"/>
                        <m:ctrlPr>
                          <a:rPr lang="de-DE" sz="1400" i="1">
                            <a:latin typeface="Cambria Math" panose="02040503050406030204" pitchFamily="18" charset="0"/>
                          </a:rPr>
                        </m:ctrlPr>
                      </m:accPr>
                      <m:e>
                        <m:sSub>
                          <m:sSubPr>
                            <m:ctrlPr>
                              <a:rPr lang="de-DE" sz="1400" i="1">
                                <a:latin typeface="Cambria Math" panose="02040503050406030204" pitchFamily="18" charset="0"/>
                              </a:rPr>
                            </m:ctrlPr>
                          </m:sSubPr>
                          <m:e>
                            <m:r>
                              <a:rPr lang="de-DE" sz="1400" i="1">
                                <a:latin typeface="Cambria Math" panose="02040503050406030204" pitchFamily="18" charset="0"/>
                              </a:rPr>
                              <m:t>𝑚</m:t>
                            </m:r>
                          </m:e>
                          <m:sub>
                            <m:r>
                              <a:rPr lang="de-DE" sz="1400" i="1">
                                <a:latin typeface="Cambria Math" panose="02040503050406030204" pitchFamily="18" charset="0"/>
                              </a:rPr>
                              <m:t>𝑔</m:t>
                            </m:r>
                          </m:sub>
                        </m:sSub>
                      </m:e>
                    </m:acc>
                  </m:oMath>
                </a14:m>
                <a:r>
                  <a:rPr lang="de-DE" sz="1400" dirty="0"/>
                  <a:t> </a:t>
                </a:r>
                <a:r>
                  <a:rPr lang="en-US" sz="1400" dirty="0"/>
                  <a:t>represent the mass flow rates of the inlet liquid, outlet liquid, and outlet gas, respectively. Meanwhile</a:t>
                </a:r>
                <a:r>
                  <a:rPr lang="de-DE" sz="1400" dirty="0"/>
                  <a:t>, </a:t>
                </a:r>
                <a14:m>
                  <m:oMath xmlns:m="http://schemas.openxmlformats.org/officeDocument/2006/math">
                    <m:sSub>
                      <m:sSubPr>
                        <m:ctrlPr>
                          <a:rPr lang="de-DE" sz="1400" i="1">
                            <a:solidFill>
                              <a:srgbClr val="C00000"/>
                            </a:solidFill>
                            <a:latin typeface="Cambria Math" panose="02040503050406030204" pitchFamily="18" charset="0"/>
                          </a:rPr>
                        </m:ctrlPr>
                      </m:sSubPr>
                      <m:e>
                        <m:r>
                          <a:rPr lang="de-DE" sz="1400" i="1">
                            <a:solidFill>
                              <a:srgbClr val="C00000"/>
                            </a:solidFill>
                            <a:latin typeface="Cambria Math" panose="02040503050406030204" pitchFamily="18" charset="0"/>
                          </a:rPr>
                          <m:t>h</m:t>
                        </m:r>
                      </m:e>
                      <m:sub>
                        <m:r>
                          <a:rPr lang="de-DE" sz="1400" i="1">
                            <a:solidFill>
                              <a:srgbClr val="C00000"/>
                            </a:solidFill>
                            <a:latin typeface="Cambria Math" panose="02040503050406030204" pitchFamily="18" charset="0"/>
                          </a:rPr>
                          <m:t>𝑖</m:t>
                        </m:r>
                      </m:sub>
                    </m:sSub>
                  </m:oMath>
                </a14:m>
                <a:r>
                  <a:rPr lang="de-DE" sz="1400" dirty="0"/>
                  <a:t>, </a:t>
                </a:r>
                <a14:m>
                  <m:oMath xmlns:m="http://schemas.openxmlformats.org/officeDocument/2006/math">
                    <m:sSub>
                      <m:sSubPr>
                        <m:ctrlPr>
                          <a:rPr lang="de-DE" sz="1400" i="1">
                            <a:solidFill>
                              <a:srgbClr val="C00000"/>
                            </a:solidFill>
                            <a:latin typeface="Cambria Math" panose="02040503050406030204" pitchFamily="18" charset="0"/>
                          </a:rPr>
                        </m:ctrlPr>
                      </m:sSubPr>
                      <m:e>
                        <m:r>
                          <a:rPr lang="de-DE" sz="1400" i="1">
                            <a:solidFill>
                              <a:srgbClr val="C00000"/>
                            </a:solidFill>
                            <a:latin typeface="Cambria Math" panose="02040503050406030204" pitchFamily="18" charset="0"/>
                          </a:rPr>
                          <m:t>h</m:t>
                        </m:r>
                      </m:e>
                      <m:sub>
                        <m:r>
                          <a:rPr lang="de-DE" sz="1400" i="1">
                            <a:solidFill>
                              <a:srgbClr val="C00000"/>
                            </a:solidFill>
                            <a:latin typeface="Cambria Math" panose="02040503050406030204" pitchFamily="18" charset="0"/>
                          </a:rPr>
                          <m:t>𝑔</m:t>
                        </m:r>
                      </m:sub>
                    </m:sSub>
                  </m:oMath>
                </a14:m>
                <a:r>
                  <a:rPr lang="de-DE" sz="1400" dirty="0"/>
                  <a:t> and </a:t>
                </a:r>
                <a14:m>
                  <m:oMath xmlns:m="http://schemas.openxmlformats.org/officeDocument/2006/math">
                    <m:sSub>
                      <m:sSubPr>
                        <m:ctrlPr>
                          <a:rPr lang="de-DE" sz="1400" i="1">
                            <a:solidFill>
                              <a:srgbClr val="C00000"/>
                            </a:solidFill>
                            <a:latin typeface="Cambria Math" panose="02040503050406030204" pitchFamily="18" charset="0"/>
                          </a:rPr>
                        </m:ctrlPr>
                      </m:sSubPr>
                      <m:e>
                        <m:r>
                          <a:rPr lang="de-DE" sz="1400" i="1">
                            <a:solidFill>
                              <a:srgbClr val="C00000"/>
                            </a:solidFill>
                            <a:latin typeface="Cambria Math" panose="02040503050406030204" pitchFamily="18" charset="0"/>
                          </a:rPr>
                          <m:t>h</m:t>
                        </m:r>
                      </m:e>
                      <m:sub>
                        <m:r>
                          <a:rPr lang="de-DE" sz="1400" i="1">
                            <a:solidFill>
                              <a:srgbClr val="C00000"/>
                            </a:solidFill>
                            <a:latin typeface="Cambria Math" panose="02040503050406030204" pitchFamily="18" charset="0"/>
                          </a:rPr>
                          <m:t>𝑙</m:t>
                        </m:r>
                      </m:sub>
                    </m:sSub>
                  </m:oMath>
                </a14:m>
                <a:r>
                  <a:rPr lang="de-DE" sz="1400" dirty="0">
                    <a:solidFill>
                      <a:srgbClr val="C00000"/>
                    </a:solidFill>
                  </a:rPr>
                  <a:t> </a:t>
                </a:r>
                <a:r>
                  <a:rPr lang="en-US" sz="1400" dirty="0"/>
                  <a:t>are the inlet enthalpy of helium, the outlet enthalpy of gaseous helium, and the outlet enthalpy of liquid helium, respectively</a:t>
                </a:r>
                <a:r>
                  <a:rPr lang="en-US" sz="1400" dirty="0">
                    <a:solidFill>
                      <a:srgbClr val="C00000"/>
                    </a:solidFill>
                  </a:rPr>
                  <a:t>.</a:t>
                </a:r>
                <a:endParaRPr lang="de-DE" sz="1400" dirty="0"/>
              </a:p>
            </p:txBody>
          </p:sp>
        </mc:Choice>
        <mc:Fallback xmlns="">
          <p:sp>
            <p:nvSpPr>
              <p:cNvPr id="11" name="Rectangle 10">
                <a:extLst>
                  <a:ext uri="{FF2B5EF4-FFF2-40B4-BE49-F238E27FC236}">
                    <a16:creationId xmlns:a16="http://schemas.microsoft.com/office/drawing/2014/main" id="{3551665E-745C-423B-98CB-0CCC762C601B}"/>
                  </a:ext>
                </a:extLst>
              </p:cNvPr>
              <p:cNvSpPr>
                <a:spLocks noRot="1" noChangeAspect="1" noMove="1" noResize="1" noEditPoints="1" noAdjustHandles="1" noChangeArrowheads="1" noChangeShapeType="1" noTextEdit="1"/>
              </p:cNvSpPr>
              <p:nvPr/>
            </p:nvSpPr>
            <p:spPr>
              <a:xfrm>
                <a:off x="123825" y="3302791"/>
                <a:ext cx="6466758" cy="989117"/>
              </a:xfrm>
              <a:prstGeom prst="rect">
                <a:avLst/>
              </a:prstGeom>
              <a:blipFill>
                <a:blip r:embed="rId6"/>
                <a:stretch>
                  <a:fillRect l="-283" t="-617" r="-283"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895D8A7-CD7A-45AB-9697-6D5731F6780D}"/>
                  </a:ext>
                </a:extLst>
              </p:cNvPr>
              <p:cNvSpPr/>
              <p:nvPr/>
            </p:nvSpPr>
            <p:spPr>
              <a:xfrm>
                <a:off x="1114425" y="4862670"/>
                <a:ext cx="2771775" cy="577017"/>
              </a:xfrm>
              <a:prstGeom prst="rect">
                <a:avLst/>
              </a:prstGeom>
            </p:spPr>
            <p:txBody>
              <a:bodyPr wrap="square">
                <a:spAutoFit/>
              </a:bodyPr>
              <a:lstStyle/>
              <a:p>
                <a:pPr lvl="0"/>
                <a14:m>
                  <m:oMath xmlns:m="http://schemas.openxmlformats.org/officeDocument/2006/math">
                    <m:acc>
                      <m:accPr>
                        <m:chr m:val="̇"/>
                        <m:ctrlPr>
                          <a:rPr lang="de-DE" sz="1400" i="1">
                            <a:solidFill>
                              <a:prstClr val="black"/>
                            </a:solidFill>
                            <a:latin typeface="Cambria Math" panose="02040503050406030204" pitchFamily="18" charset="0"/>
                          </a:rPr>
                        </m:ctrlPr>
                      </m:accPr>
                      <m:e>
                        <m:sSub>
                          <m:sSubPr>
                            <m:ctrlPr>
                              <a:rPr lang="de-DE" sz="1400" i="1">
                                <a:solidFill>
                                  <a:prstClr val="black"/>
                                </a:solidFill>
                                <a:latin typeface="Cambria Math" panose="02040503050406030204" pitchFamily="18" charset="0"/>
                              </a:rPr>
                            </m:ctrlPr>
                          </m:sSubPr>
                          <m:e>
                            <m:r>
                              <a:rPr lang="de-DE" sz="1400" i="1">
                                <a:solidFill>
                                  <a:prstClr val="black"/>
                                </a:solidFill>
                                <a:latin typeface="Cambria Math" panose="02040503050406030204" pitchFamily="18" charset="0"/>
                              </a:rPr>
                              <m:t>𝑚</m:t>
                            </m:r>
                          </m:e>
                          <m:sub>
                            <m:r>
                              <a:rPr lang="de-DE" sz="1400" i="1">
                                <a:solidFill>
                                  <a:prstClr val="black"/>
                                </a:solidFill>
                                <a:latin typeface="Cambria Math" panose="02040503050406030204" pitchFamily="18" charset="0"/>
                              </a:rPr>
                              <m:t>𝑖</m:t>
                            </m:r>
                          </m:sub>
                        </m:sSub>
                      </m:e>
                    </m:acc>
                    <m:sSub>
                      <m:sSubPr>
                        <m:ctrlPr>
                          <a:rPr lang="de-DE" sz="1400" i="1">
                            <a:solidFill>
                              <a:prstClr val="black"/>
                            </a:solidFill>
                            <a:latin typeface="Cambria Math" panose="02040503050406030204" pitchFamily="18" charset="0"/>
                          </a:rPr>
                        </m:ctrlPr>
                      </m:sSubPr>
                      <m:e>
                        <m:r>
                          <a:rPr lang="de-DE" sz="1400" i="1">
                            <a:solidFill>
                              <a:prstClr val="black"/>
                            </a:solidFill>
                            <a:latin typeface="Cambria Math" panose="02040503050406030204" pitchFamily="18" charset="0"/>
                          </a:rPr>
                          <m:t>h</m:t>
                        </m:r>
                      </m:e>
                      <m:sub>
                        <m:r>
                          <a:rPr lang="de-DE"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oMath>
                </a14:m>
                <a:r>
                  <a:rPr lang="de-DE" sz="1400" dirty="0">
                    <a:solidFill>
                      <a:prstClr val="black"/>
                    </a:solidFill>
                  </a:rPr>
                  <a:t> </a:t>
                </a:r>
                <a14:m>
                  <m:oMath xmlns:m="http://schemas.openxmlformats.org/officeDocument/2006/math">
                    <m:acc>
                      <m:accPr>
                        <m:chr m:val="̇"/>
                        <m:ctrlPr>
                          <a:rPr lang="de-DE" sz="1400" i="1">
                            <a:solidFill>
                              <a:prstClr val="black"/>
                            </a:solidFill>
                            <a:latin typeface="Cambria Math" panose="02040503050406030204" pitchFamily="18" charset="0"/>
                          </a:rPr>
                        </m:ctrlPr>
                      </m:accPr>
                      <m:e>
                        <m:sSub>
                          <m:sSubPr>
                            <m:ctrlPr>
                              <a:rPr lang="de-DE" sz="1400" i="1">
                                <a:solidFill>
                                  <a:prstClr val="black"/>
                                </a:solidFill>
                                <a:latin typeface="Cambria Math" panose="02040503050406030204" pitchFamily="18" charset="0"/>
                              </a:rPr>
                            </m:ctrlPr>
                          </m:sSubPr>
                          <m:e>
                            <m:r>
                              <a:rPr lang="de-DE" sz="1400" i="1">
                                <a:solidFill>
                                  <a:prstClr val="black"/>
                                </a:solidFill>
                                <a:latin typeface="Cambria Math" panose="02040503050406030204" pitchFamily="18" charset="0"/>
                              </a:rPr>
                              <m:t>𝑚</m:t>
                            </m:r>
                          </m:e>
                          <m:sub>
                            <m:r>
                              <a:rPr lang="de-DE" sz="1400" i="1">
                                <a:solidFill>
                                  <a:prstClr val="black"/>
                                </a:solidFill>
                                <a:latin typeface="Cambria Math" panose="02040503050406030204" pitchFamily="18" charset="0"/>
                              </a:rPr>
                              <m:t>𝑙</m:t>
                            </m:r>
                          </m:sub>
                        </m:sSub>
                      </m:e>
                    </m:acc>
                    <m:sSub>
                      <m:sSubPr>
                        <m:ctrlPr>
                          <a:rPr lang="de-DE" sz="1400" i="1">
                            <a:solidFill>
                              <a:prstClr val="black"/>
                            </a:solidFill>
                            <a:latin typeface="Cambria Math" panose="02040503050406030204" pitchFamily="18" charset="0"/>
                          </a:rPr>
                        </m:ctrlPr>
                      </m:sSubPr>
                      <m:e>
                        <m:r>
                          <a:rPr lang="de-DE" sz="1400" i="1">
                            <a:solidFill>
                              <a:prstClr val="black"/>
                            </a:solidFill>
                            <a:latin typeface="Cambria Math" panose="02040503050406030204" pitchFamily="18" charset="0"/>
                          </a:rPr>
                          <m:t>h</m:t>
                        </m:r>
                      </m:e>
                      <m:sub>
                        <m:r>
                          <a:rPr lang="de-DE" sz="1400" i="1">
                            <a:solidFill>
                              <a:prstClr val="black"/>
                            </a:solidFill>
                            <a:latin typeface="Cambria Math" panose="02040503050406030204" pitchFamily="18" charset="0"/>
                          </a:rPr>
                          <m:t>𝑙</m:t>
                        </m:r>
                      </m:sub>
                    </m:sSub>
                    <m:r>
                      <a:rPr lang="de-DE" sz="1400" i="1">
                        <a:solidFill>
                          <a:prstClr val="black"/>
                        </a:solidFill>
                        <a:latin typeface="Cambria Math" panose="02040503050406030204" pitchFamily="18" charset="0"/>
                      </a:rPr>
                      <m:t>+</m:t>
                    </m:r>
                    <m:sSub>
                      <m:sSubPr>
                        <m:ctrlPr>
                          <a:rPr lang="de-DE" sz="1400" i="1">
                            <a:solidFill>
                              <a:prstClr val="black"/>
                            </a:solidFill>
                            <a:latin typeface="Cambria Math" panose="02040503050406030204" pitchFamily="18" charset="0"/>
                          </a:rPr>
                        </m:ctrlPr>
                      </m:sSubPr>
                      <m:e>
                        <m:acc>
                          <m:accPr>
                            <m:chr m:val="̇"/>
                            <m:ctrlPr>
                              <a:rPr lang="de-DE" sz="1400" i="1">
                                <a:solidFill>
                                  <a:prstClr val="black"/>
                                </a:solidFill>
                                <a:latin typeface="Cambria Math" panose="02040503050406030204" pitchFamily="18" charset="0"/>
                              </a:rPr>
                            </m:ctrlPr>
                          </m:accPr>
                          <m:e>
                            <m:sSub>
                              <m:sSubPr>
                                <m:ctrlPr>
                                  <a:rPr lang="de-DE" sz="1400" i="1">
                                    <a:solidFill>
                                      <a:prstClr val="black"/>
                                    </a:solidFill>
                                    <a:latin typeface="Cambria Math" panose="02040503050406030204" pitchFamily="18" charset="0"/>
                                  </a:rPr>
                                </m:ctrlPr>
                              </m:sSubPr>
                              <m:e>
                                <m:r>
                                  <a:rPr lang="de-DE" sz="1400" i="1">
                                    <a:solidFill>
                                      <a:prstClr val="black"/>
                                    </a:solidFill>
                                    <a:latin typeface="Cambria Math" panose="02040503050406030204" pitchFamily="18" charset="0"/>
                                  </a:rPr>
                                  <m:t>(</m:t>
                                </m:r>
                                <m:r>
                                  <a:rPr lang="de-DE" sz="1400" i="1">
                                    <a:solidFill>
                                      <a:prstClr val="black"/>
                                    </a:solidFill>
                                    <a:latin typeface="Cambria Math" panose="02040503050406030204" pitchFamily="18" charset="0"/>
                                  </a:rPr>
                                  <m:t>𝑚</m:t>
                                </m:r>
                              </m:e>
                              <m:sub>
                                <m:r>
                                  <a:rPr lang="de-DE" sz="1400" i="1">
                                    <a:solidFill>
                                      <a:prstClr val="black"/>
                                    </a:solidFill>
                                    <a:latin typeface="Cambria Math" panose="02040503050406030204" pitchFamily="18" charset="0"/>
                                  </a:rPr>
                                  <m:t>𝑖</m:t>
                                </m:r>
                              </m:sub>
                            </m:sSub>
                          </m:e>
                        </m:acc>
                        <m:r>
                          <a:rPr lang="de-DE" sz="1400" i="1">
                            <a:solidFill>
                              <a:prstClr val="black"/>
                            </a:solidFill>
                            <a:latin typeface="Cambria Math" panose="02040503050406030204" pitchFamily="18" charset="0"/>
                          </a:rPr>
                          <m:t>−</m:t>
                        </m:r>
                        <m:acc>
                          <m:accPr>
                            <m:chr m:val="̇"/>
                            <m:ctrlPr>
                              <a:rPr lang="de-DE" sz="1400" i="1">
                                <a:solidFill>
                                  <a:prstClr val="black"/>
                                </a:solidFill>
                                <a:latin typeface="Cambria Math" panose="02040503050406030204" pitchFamily="18" charset="0"/>
                              </a:rPr>
                            </m:ctrlPr>
                          </m:accPr>
                          <m:e>
                            <m:sSub>
                              <m:sSubPr>
                                <m:ctrlPr>
                                  <a:rPr lang="de-DE" sz="1400" i="1">
                                    <a:solidFill>
                                      <a:prstClr val="black"/>
                                    </a:solidFill>
                                    <a:latin typeface="Cambria Math" panose="02040503050406030204" pitchFamily="18" charset="0"/>
                                  </a:rPr>
                                </m:ctrlPr>
                              </m:sSubPr>
                              <m:e>
                                <m:r>
                                  <a:rPr lang="de-DE" sz="1400" i="1">
                                    <a:solidFill>
                                      <a:prstClr val="black"/>
                                    </a:solidFill>
                                    <a:latin typeface="Cambria Math" panose="02040503050406030204" pitchFamily="18" charset="0"/>
                                  </a:rPr>
                                  <m:t>𝑚</m:t>
                                </m:r>
                              </m:e>
                              <m:sub>
                                <m:r>
                                  <a:rPr lang="de-DE" sz="1400" i="1">
                                    <a:solidFill>
                                      <a:prstClr val="black"/>
                                    </a:solidFill>
                                    <a:latin typeface="Cambria Math" panose="02040503050406030204" pitchFamily="18" charset="0"/>
                                  </a:rPr>
                                  <m:t>𝑙</m:t>
                                </m:r>
                              </m:sub>
                            </m:sSub>
                          </m:e>
                        </m:acc>
                        <m:r>
                          <a:rPr lang="de-DE" sz="1400" i="1">
                            <a:solidFill>
                              <a:prstClr val="black"/>
                            </a:solidFill>
                            <a:latin typeface="Cambria Math" panose="02040503050406030204" pitchFamily="18" charset="0"/>
                          </a:rPr>
                          <m:t>)</m:t>
                        </m:r>
                        <m:r>
                          <a:rPr lang="de-DE" sz="1400" i="1">
                            <a:solidFill>
                              <a:prstClr val="black"/>
                            </a:solidFill>
                            <a:latin typeface="Cambria Math" panose="02040503050406030204" pitchFamily="18" charset="0"/>
                          </a:rPr>
                          <m:t>h</m:t>
                        </m:r>
                      </m:e>
                      <m:sub>
                        <m:r>
                          <a:rPr lang="de-DE" sz="1400" i="1">
                            <a:solidFill>
                              <a:prstClr val="black"/>
                            </a:solidFill>
                            <a:latin typeface="Cambria Math" panose="02040503050406030204" pitchFamily="18" charset="0"/>
                          </a:rPr>
                          <m:t>𝑔</m:t>
                        </m:r>
                      </m:sub>
                    </m:sSub>
                  </m:oMath>
                </a14:m>
                <a:endParaRPr lang="de-DE" sz="1400" dirty="0">
                  <a:solidFill>
                    <a:prstClr val="black"/>
                  </a:solidFill>
                </a:endParaRPr>
              </a:p>
              <a:p>
                <a:pPr lvl="0"/>
                <a14:m>
                  <m:oMath xmlns:m="http://schemas.openxmlformats.org/officeDocument/2006/math">
                    <m:acc>
                      <m:accPr>
                        <m:chr m:val="̇"/>
                        <m:ctrlPr>
                          <a:rPr lang="de-DE" sz="1400" i="1">
                            <a:solidFill>
                              <a:prstClr val="black"/>
                            </a:solidFill>
                            <a:latin typeface="Cambria Math" panose="02040503050406030204" pitchFamily="18" charset="0"/>
                          </a:rPr>
                        </m:ctrlPr>
                      </m:accPr>
                      <m:e>
                        <m:sSub>
                          <m:sSubPr>
                            <m:ctrlPr>
                              <a:rPr lang="de-DE" sz="1400" i="1">
                                <a:solidFill>
                                  <a:prstClr val="black"/>
                                </a:solidFill>
                                <a:latin typeface="Cambria Math" panose="02040503050406030204" pitchFamily="18" charset="0"/>
                              </a:rPr>
                            </m:ctrlPr>
                          </m:sSubPr>
                          <m:e>
                            <m:r>
                              <a:rPr lang="de-DE" sz="1400" i="1">
                                <a:solidFill>
                                  <a:prstClr val="black"/>
                                </a:solidFill>
                                <a:latin typeface="Cambria Math" panose="02040503050406030204" pitchFamily="18" charset="0"/>
                              </a:rPr>
                              <m:t>𝑚</m:t>
                            </m:r>
                          </m:e>
                          <m:sub>
                            <m:r>
                              <a:rPr lang="de-DE" sz="1400" i="1">
                                <a:solidFill>
                                  <a:prstClr val="black"/>
                                </a:solidFill>
                                <a:latin typeface="Cambria Math" panose="02040503050406030204" pitchFamily="18" charset="0"/>
                              </a:rPr>
                              <m:t>𝑙</m:t>
                            </m:r>
                          </m:sub>
                        </m:sSub>
                      </m:e>
                    </m:acc>
                  </m:oMath>
                </a14:m>
                <a:r>
                  <a:rPr lang="de-DE" sz="1400" dirty="0">
                    <a:solidFill>
                      <a:prstClr val="black"/>
                    </a:solidFill>
                  </a:rPr>
                  <a:t>/ </a:t>
                </a:r>
                <a14:m>
                  <m:oMath xmlns:m="http://schemas.openxmlformats.org/officeDocument/2006/math">
                    <m:acc>
                      <m:accPr>
                        <m:chr m:val="̇"/>
                        <m:ctrlPr>
                          <a:rPr lang="de-DE" sz="1400" i="1">
                            <a:solidFill>
                              <a:prstClr val="black"/>
                            </a:solidFill>
                            <a:latin typeface="Cambria Math" panose="02040503050406030204" pitchFamily="18" charset="0"/>
                          </a:rPr>
                        </m:ctrlPr>
                      </m:accPr>
                      <m:e>
                        <m:sSub>
                          <m:sSubPr>
                            <m:ctrlPr>
                              <a:rPr lang="de-DE" sz="1400" i="1">
                                <a:solidFill>
                                  <a:prstClr val="black"/>
                                </a:solidFill>
                                <a:latin typeface="Cambria Math" panose="02040503050406030204" pitchFamily="18" charset="0"/>
                              </a:rPr>
                            </m:ctrlPr>
                          </m:sSubPr>
                          <m:e>
                            <m:r>
                              <a:rPr lang="de-DE" sz="1400" i="1">
                                <a:solidFill>
                                  <a:prstClr val="black"/>
                                </a:solidFill>
                                <a:latin typeface="Cambria Math" panose="02040503050406030204" pitchFamily="18" charset="0"/>
                              </a:rPr>
                              <m:t>𝑚</m:t>
                            </m:r>
                          </m:e>
                          <m:sub>
                            <m:r>
                              <a:rPr lang="de-DE" sz="1400" i="1">
                                <a:solidFill>
                                  <a:prstClr val="black"/>
                                </a:solidFill>
                                <a:latin typeface="Cambria Math" panose="02040503050406030204" pitchFamily="18" charset="0"/>
                              </a:rPr>
                              <m:t>𝑖</m:t>
                            </m:r>
                          </m:sub>
                        </m:sSub>
                      </m:e>
                    </m:acc>
                  </m:oMath>
                </a14:m>
                <a:r>
                  <a:rPr lang="de-DE" sz="1400" dirty="0">
                    <a:solidFill>
                      <a:prstClr val="black"/>
                    </a:solidFill>
                  </a:rPr>
                  <a:t> = (</a:t>
                </a:r>
                <a14:m>
                  <m:oMath xmlns:m="http://schemas.openxmlformats.org/officeDocument/2006/math">
                    <m:sSub>
                      <m:sSubPr>
                        <m:ctrlPr>
                          <a:rPr lang="de-DE" sz="1400" i="1">
                            <a:solidFill>
                              <a:prstClr val="black"/>
                            </a:solidFill>
                            <a:latin typeface="Cambria Math" panose="02040503050406030204" pitchFamily="18" charset="0"/>
                          </a:rPr>
                        </m:ctrlPr>
                      </m:sSubPr>
                      <m:e>
                        <m:r>
                          <a:rPr lang="de-DE" sz="1400" i="1">
                            <a:solidFill>
                              <a:prstClr val="black"/>
                            </a:solidFill>
                            <a:latin typeface="Cambria Math" panose="02040503050406030204" pitchFamily="18" charset="0"/>
                          </a:rPr>
                          <m:t>h</m:t>
                        </m:r>
                      </m:e>
                      <m:sub>
                        <m:r>
                          <a:rPr lang="de-DE" sz="1400" i="1">
                            <a:solidFill>
                              <a:prstClr val="black"/>
                            </a:solidFill>
                            <a:latin typeface="Cambria Math" panose="02040503050406030204" pitchFamily="18" charset="0"/>
                          </a:rPr>
                          <m:t>𝑖</m:t>
                        </m:r>
                      </m:sub>
                    </m:sSub>
                    <m:r>
                      <a:rPr lang="de-DE" sz="1400" i="1">
                        <a:solidFill>
                          <a:prstClr val="black"/>
                        </a:solidFill>
                        <a:latin typeface="Cambria Math" panose="02040503050406030204" pitchFamily="18" charset="0"/>
                      </a:rPr>
                      <m:t>−</m:t>
                    </m:r>
                  </m:oMath>
                </a14:m>
                <a:r>
                  <a:rPr lang="de-DE" sz="1400" dirty="0">
                    <a:solidFill>
                      <a:prstClr val="black"/>
                    </a:solidFill>
                  </a:rPr>
                  <a:t> </a:t>
                </a:r>
                <a14:m>
                  <m:oMath xmlns:m="http://schemas.openxmlformats.org/officeDocument/2006/math">
                    <m:sSub>
                      <m:sSubPr>
                        <m:ctrlPr>
                          <a:rPr lang="de-DE" sz="1400" i="1">
                            <a:solidFill>
                              <a:prstClr val="black"/>
                            </a:solidFill>
                            <a:latin typeface="Cambria Math" panose="02040503050406030204" pitchFamily="18" charset="0"/>
                          </a:rPr>
                        </m:ctrlPr>
                      </m:sSubPr>
                      <m:e>
                        <m:r>
                          <a:rPr lang="de-DE" sz="1400" i="1">
                            <a:solidFill>
                              <a:prstClr val="black"/>
                            </a:solidFill>
                            <a:latin typeface="Cambria Math" panose="02040503050406030204" pitchFamily="18" charset="0"/>
                          </a:rPr>
                          <m:t>h</m:t>
                        </m:r>
                      </m:e>
                      <m:sub>
                        <m:r>
                          <a:rPr lang="de-DE" sz="1400" i="1">
                            <a:solidFill>
                              <a:prstClr val="black"/>
                            </a:solidFill>
                            <a:latin typeface="Cambria Math" panose="02040503050406030204" pitchFamily="18" charset="0"/>
                          </a:rPr>
                          <m:t>𝑔</m:t>
                        </m:r>
                      </m:sub>
                    </m:sSub>
                    <m:r>
                      <a:rPr lang="de-DE" sz="1400" i="1">
                        <a:solidFill>
                          <a:prstClr val="black"/>
                        </a:solidFill>
                        <a:latin typeface="Cambria Math" panose="02040503050406030204" pitchFamily="18" charset="0"/>
                      </a:rPr>
                      <m:t>)</m:t>
                    </m:r>
                  </m:oMath>
                </a14:m>
                <a:r>
                  <a:rPr lang="de-DE" sz="1400" i="1" dirty="0">
                    <a:solidFill>
                      <a:prstClr val="black"/>
                    </a:solidFill>
                    <a:latin typeface="Cambria Math" panose="02040503050406030204" pitchFamily="18" charset="0"/>
                  </a:rPr>
                  <a:t>/</a:t>
                </a:r>
                <a:r>
                  <a:rPr lang="de-DE" sz="1400" dirty="0">
                    <a:solidFill>
                      <a:prstClr val="black"/>
                    </a:solidFill>
                  </a:rPr>
                  <a:t> (</a:t>
                </a:r>
                <a14:m>
                  <m:oMath xmlns:m="http://schemas.openxmlformats.org/officeDocument/2006/math">
                    <m:sSub>
                      <m:sSubPr>
                        <m:ctrlPr>
                          <a:rPr lang="de-DE" sz="1400" i="1">
                            <a:solidFill>
                              <a:prstClr val="black"/>
                            </a:solidFill>
                            <a:latin typeface="Cambria Math" panose="02040503050406030204" pitchFamily="18" charset="0"/>
                          </a:rPr>
                        </m:ctrlPr>
                      </m:sSubPr>
                      <m:e>
                        <m:r>
                          <a:rPr lang="de-DE" sz="1400" i="1">
                            <a:solidFill>
                              <a:prstClr val="black"/>
                            </a:solidFill>
                            <a:latin typeface="Cambria Math" panose="02040503050406030204" pitchFamily="18" charset="0"/>
                          </a:rPr>
                          <m:t>h</m:t>
                        </m:r>
                      </m:e>
                      <m:sub>
                        <m:r>
                          <a:rPr lang="de-DE" sz="1400" i="1">
                            <a:solidFill>
                              <a:prstClr val="black"/>
                            </a:solidFill>
                            <a:latin typeface="Cambria Math" panose="02040503050406030204" pitchFamily="18" charset="0"/>
                          </a:rPr>
                          <m:t>𝑙</m:t>
                        </m:r>
                      </m:sub>
                    </m:sSub>
                    <m:r>
                      <a:rPr lang="de-DE" sz="1400" i="1">
                        <a:solidFill>
                          <a:prstClr val="black"/>
                        </a:solidFill>
                        <a:latin typeface="Cambria Math" panose="02040503050406030204" pitchFamily="18" charset="0"/>
                      </a:rPr>
                      <m:t>−</m:t>
                    </m:r>
                  </m:oMath>
                </a14:m>
                <a:r>
                  <a:rPr lang="de-DE" sz="1400" dirty="0">
                    <a:solidFill>
                      <a:prstClr val="black"/>
                    </a:solidFill>
                  </a:rPr>
                  <a:t> </a:t>
                </a:r>
                <a14:m>
                  <m:oMath xmlns:m="http://schemas.openxmlformats.org/officeDocument/2006/math">
                    <m:sSub>
                      <m:sSubPr>
                        <m:ctrlPr>
                          <a:rPr lang="de-DE" sz="1400" i="1">
                            <a:solidFill>
                              <a:prstClr val="black"/>
                            </a:solidFill>
                            <a:latin typeface="Cambria Math" panose="02040503050406030204" pitchFamily="18" charset="0"/>
                          </a:rPr>
                        </m:ctrlPr>
                      </m:sSubPr>
                      <m:e>
                        <m:r>
                          <a:rPr lang="de-DE" sz="1400" i="1">
                            <a:solidFill>
                              <a:prstClr val="black"/>
                            </a:solidFill>
                            <a:latin typeface="Cambria Math" panose="02040503050406030204" pitchFamily="18" charset="0"/>
                          </a:rPr>
                          <m:t>h</m:t>
                        </m:r>
                      </m:e>
                      <m:sub>
                        <m:r>
                          <a:rPr lang="de-DE" sz="1400" i="1">
                            <a:solidFill>
                              <a:prstClr val="black"/>
                            </a:solidFill>
                            <a:latin typeface="Cambria Math" panose="02040503050406030204" pitchFamily="18" charset="0"/>
                          </a:rPr>
                          <m:t>𝑔</m:t>
                        </m:r>
                      </m:sub>
                    </m:sSub>
                    <m:r>
                      <a:rPr lang="de-DE" sz="1400" i="1">
                        <a:solidFill>
                          <a:prstClr val="black"/>
                        </a:solidFill>
                        <a:latin typeface="Cambria Math" panose="02040503050406030204" pitchFamily="18" charset="0"/>
                      </a:rPr>
                      <m:t>)</m:t>
                    </m:r>
                  </m:oMath>
                </a14:m>
                <a:endParaRPr lang="de-DE" sz="1400" i="1" dirty="0">
                  <a:solidFill>
                    <a:prstClr val="black"/>
                  </a:solidFill>
                  <a:latin typeface="Cambria Math" panose="02040503050406030204" pitchFamily="18" charset="0"/>
                </a:endParaRPr>
              </a:p>
            </p:txBody>
          </p:sp>
        </mc:Choice>
        <mc:Fallback xmlns="">
          <p:sp>
            <p:nvSpPr>
              <p:cNvPr id="13" name="Rectangle 12">
                <a:extLst>
                  <a:ext uri="{FF2B5EF4-FFF2-40B4-BE49-F238E27FC236}">
                    <a16:creationId xmlns:a16="http://schemas.microsoft.com/office/drawing/2014/main" id="{5895D8A7-CD7A-45AB-9697-6D5731F6780D}"/>
                  </a:ext>
                </a:extLst>
              </p:cNvPr>
              <p:cNvSpPr>
                <a:spLocks noRot="1" noChangeAspect="1" noMove="1" noResize="1" noEditPoints="1" noAdjustHandles="1" noChangeArrowheads="1" noChangeShapeType="1" noTextEdit="1"/>
              </p:cNvSpPr>
              <p:nvPr/>
            </p:nvSpPr>
            <p:spPr>
              <a:xfrm>
                <a:off x="1114425" y="4862670"/>
                <a:ext cx="2771775" cy="577017"/>
              </a:xfrm>
              <a:prstGeom prst="rect">
                <a:avLst/>
              </a:prstGeom>
              <a:blipFill>
                <a:blip r:embed="rId7"/>
                <a:stretch>
                  <a:fillRect b="-8511"/>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898DFF49-0252-4CB0-B562-930E85AC7437}"/>
              </a:ext>
            </a:extLst>
          </p:cNvPr>
          <p:cNvSpPr/>
          <p:nvPr/>
        </p:nvSpPr>
        <p:spPr>
          <a:xfrm>
            <a:off x="123825" y="5675429"/>
            <a:ext cx="6096000" cy="307777"/>
          </a:xfrm>
          <a:prstGeom prst="rect">
            <a:avLst/>
          </a:prstGeom>
        </p:spPr>
        <p:txBody>
          <a:bodyPr>
            <a:spAutoFit/>
          </a:bodyPr>
          <a:lstStyle/>
          <a:p>
            <a:pPr marL="285750" lvl="0" indent="-285750">
              <a:buFont typeface="Wingdings" panose="05000000000000000000" pitchFamily="2" charset="2"/>
              <a:buChar char="v"/>
            </a:pPr>
            <a:r>
              <a:rPr lang="en-US" sz="1400" dirty="0">
                <a:solidFill>
                  <a:prstClr val="black"/>
                </a:solidFill>
              </a:rPr>
              <a:t>In addition, the fraction of mass flow liquefied or yield is defined, </a:t>
            </a:r>
            <a:endParaRPr lang="de-DE" sz="1400" dirty="0">
              <a:solidFill>
                <a:prstClr val="black"/>
              </a:solidFill>
            </a:endParaRPr>
          </a:p>
        </p:txBody>
      </p:sp>
      <p:pic>
        <p:nvPicPr>
          <p:cNvPr id="15" name="Picture 14">
            <a:extLst>
              <a:ext uri="{FF2B5EF4-FFF2-40B4-BE49-F238E27FC236}">
                <a16:creationId xmlns:a16="http://schemas.microsoft.com/office/drawing/2014/main" id="{4CF9DB1A-B388-4635-8786-9CBCE660C10F}"/>
              </a:ext>
            </a:extLst>
          </p:cNvPr>
          <p:cNvPicPr>
            <a:picLocks noChangeAspect="1"/>
          </p:cNvPicPr>
          <p:nvPr/>
        </p:nvPicPr>
        <p:blipFill>
          <a:blip r:embed="rId8"/>
          <a:stretch>
            <a:fillRect/>
          </a:stretch>
        </p:blipFill>
        <p:spPr>
          <a:xfrm>
            <a:off x="6735168" y="2222603"/>
            <a:ext cx="5333007" cy="3606715"/>
          </a:xfrm>
          <a:prstGeom prst="rect">
            <a:avLst/>
          </a:prstGeom>
        </p:spPr>
      </p:pic>
      <p:sp>
        <p:nvSpPr>
          <p:cNvPr id="16" name="Rectangle 15">
            <a:extLst>
              <a:ext uri="{FF2B5EF4-FFF2-40B4-BE49-F238E27FC236}">
                <a16:creationId xmlns:a16="http://schemas.microsoft.com/office/drawing/2014/main" id="{696C43A1-C7B6-48BB-BC13-F3CE491B5D66}"/>
              </a:ext>
            </a:extLst>
          </p:cNvPr>
          <p:cNvSpPr/>
          <p:nvPr/>
        </p:nvSpPr>
        <p:spPr>
          <a:xfrm>
            <a:off x="7560462" y="6098736"/>
            <a:ext cx="3682418" cy="369332"/>
          </a:xfrm>
          <a:prstGeom prst="rect">
            <a:avLst/>
          </a:prstGeom>
        </p:spPr>
        <p:txBody>
          <a:bodyPr wrap="none">
            <a:spAutoFit/>
          </a:bodyPr>
          <a:lstStyle/>
          <a:p>
            <a:r>
              <a:rPr lang="pt-BR" i="1" dirty="0">
                <a:solidFill>
                  <a:srgbClr val="C00000"/>
                </a:solidFill>
              </a:rPr>
              <a:t>J. Phys.: Conf. Ser. 969 012084 (2008)</a:t>
            </a:r>
            <a:endParaRPr lang="de-DE" i="1" dirty="0">
              <a:solidFill>
                <a:srgbClr val="C00000"/>
              </a:solidFill>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0CCB76AA-EE0B-4683-994B-AA23A18CC8E8}"/>
                  </a:ext>
                </a:extLst>
              </p:cNvPr>
              <p:cNvSpPr/>
              <p:nvPr/>
            </p:nvSpPr>
            <p:spPr>
              <a:xfrm>
                <a:off x="1114425" y="6043092"/>
                <a:ext cx="1168140" cy="307777"/>
              </a:xfrm>
              <a:prstGeom prst="rect">
                <a:avLst/>
              </a:prstGeom>
            </p:spPr>
            <p:txBody>
              <a:bodyPr wrap="none">
                <a:spAutoFit/>
              </a:bodyPr>
              <a:lstStyle/>
              <a:p>
                <a:pPr lvl="0"/>
                <a14:m>
                  <m:oMath xmlns:m="http://schemas.openxmlformats.org/officeDocument/2006/math">
                    <m:r>
                      <a:rPr lang="de-DE" sz="1400" i="1">
                        <a:solidFill>
                          <a:srgbClr val="C00000"/>
                        </a:solidFill>
                        <a:latin typeface="Cambria Math" panose="02040503050406030204" pitchFamily="18" charset="0"/>
                      </a:rPr>
                      <m:t>𝑥</m:t>
                    </m:r>
                    <m:r>
                      <a:rPr lang="de-DE" sz="1400" i="1">
                        <a:solidFill>
                          <a:srgbClr val="C00000"/>
                        </a:solidFill>
                        <a:latin typeface="Cambria Math" panose="02040503050406030204" pitchFamily="18" charset="0"/>
                      </a:rPr>
                      <m:t>= </m:t>
                    </m:r>
                    <m:acc>
                      <m:accPr>
                        <m:chr m:val="̇"/>
                        <m:ctrlPr>
                          <a:rPr lang="de-DE" sz="1400" i="1">
                            <a:solidFill>
                              <a:srgbClr val="C00000"/>
                            </a:solidFill>
                            <a:latin typeface="Cambria Math" panose="02040503050406030204" pitchFamily="18" charset="0"/>
                          </a:rPr>
                        </m:ctrlPr>
                      </m:accPr>
                      <m:e>
                        <m:sSub>
                          <m:sSubPr>
                            <m:ctrlPr>
                              <a:rPr lang="de-DE" sz="1400" i="1">
                                <a:solidFill>
                                  <a:srgbClr val="C00000"/>
                                </a:solidFill>
                                <a:latin typeface="Cambria Math" panose="02040503050406030204" pitchFamily="18" charset="0"/>
                              </a:rPr>
                            </m:ctrlPr>
                          </m:sSubPr>
                          <m:e>
                            <m:r>
                              <a:rPr lang="de-DE" sz="1400" i="1">
                                <a:solidFill>
                                  <a:srgbClr val="C00000"/>
                                </a:solidFill>
                                <a:latin typeface="Cambria Math" panose="02040503050406030204" pitchFamily="18" charset="0"/>
                              </a:rPr>
                              <m:t>𝑚</m:t>
                            </m:r>
                          </m:e>
                          <m:sub>
                            <m:r>
                              <a:rPr lang="de-DE" sz="1400" i="1">
                                <a:solidFill>
                                  <a:srgbClr val="C00000"/>
                                </a:solidFill>
                                <a:latin typeface="Cambria Math" panose="02040503050406030204" pitchFamily="18" charset="0"/>
                              </a:rPr>
                              <m:t>𝑙</m:t>
                            </m:r>
                          </m:sub>
                        </m:sSub>
                      </m:e>
                    </m:acc>
                  </m:oMath>
                </a14:m>
                <a:r>
                  <a:rPr lang="de-DE" sz="1400" dirty="0">
                    <a:solidFill>
                      <a:srgbClr val="C00000"/>
                    </a:solidFill>
                  </a:rPr>
                  <a:t>/ </a:t>
                </a:r>
                <a14:m>
                  <m:oMath xmlns:m="http://schemas.openxmlformats.org/officeDocument/2006/math">
                    <m:acc>
                      <m:accPr>
                        <m:chr m:val="̇"/>
                        <m:ctrlPr>
                          <a:rPr lang="de-DE" sz="1400" i="1">
                            <a:solidFill>
                              <a:srgbClr val="C00000"/>
                            </a:solidFill>
                            <a:latin typeface="Cambria Math" panose="02040503050406030204" pitchFamily="18" charset="0"/>
                          </a:rPr>
                        </m:ctrlPr>
                      </m:accPr>
                      <m:e>
                        <m:sSub>
                          <m:sSubPr>
                            <m:ctrlPr>
                              <a:rPr lang="de-DE" sz="1400" i="1">
                                <a:solidFill>
                                  <a:srgbClr val="C00000"/>
                                </a:solidFill>
                                <a:latin typeface="Cambria Math" panose="02040503050406030204" pitchFamily="18" charset="0"/>
                              </a:rPr>
                            </m:ctrlPr>
                          </m:sSubPr>
                          <m:e>
                            <m:r>
                              <a:rPr lang="de-DE" sz="1400" i="1">
                                <a:solidFill>
                                  <a:srgbClr val="C00000"/>
                                </a:solidFill>
                                <a:latin typeface="Cambria Math" panose="02040503050406030204" pitchFamily="18" charset="0"/>
                              </a:rPr>
                              <m:t>𝑚</m:t>
                            </m:r>
                          </m:e>
                          <m:sub>
                            <m:r>
                              <a:rPr lang="de-DE" sz="1400" i="1">
                                <a:solidFill>
                                  <a:srgbClr val="C00000"/>
                                </a:solidFill>
                                <a:latin typeface="Cambria Math" panose="02040503050406030204" pitchFamily="18" charset="0"/>
                              </a:rPr>
                              <m:t>𝑖</m:t>
                            </m:r>
                          </m:sub>
                        </m:sSub>
                      </m:e>
                    </m:acc>
                  </m:oMath>
                </a14:m>
                <a:r>
                  <a:rPr lang="de-DE" sz="1400" dirty="0">
                    <a:solidFill>
                      <a:srgbClr val="C00000"/>
                    </a:solidFill>
                  </a:rPr>
                  <a:t>  </a:t>
                </a:r>
                <a:endParaRPr lang="de-DE" sz="1400" i="1" dirty="0">
                  <a:solidFill>
                    <a:srgbClr val="C00000"/>
                  </a:solidFill>
                  <a:latin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0CCB76AA-EE0B-4683-994B-AA23A18CC8E8}"/>
                  </a:ext>
                </a:extLst>
              </p:cNvPr>
              <p:cNvSpPr>
                <a:spLocks noRot="1" noChangeAspect="1" noMove="1" noResize="1" noEditPoints="1" noAdjustHandles="1" noChangeArrowheads="1" noChangeShapeType="1" noTextEdit="1"/>
              </p:cNvSpPr>
              <p:nvPr/>
            </p:nvSpPr>
            <p:spPr>
              <a:xfrm>
                <a:off x="1114425" y="6043092"/>
                <a:ext cx="1168140" cy="307777"/>
              </a:xfrm>
              <a:prstGeom prst="rect">
                <a:avLst/>
              </a:prstGeom>
              <a:blipFill>
                <a:blip r:embed="rId9"/>
                <a:stretch>
                  <a:fillRect b="-21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804DC3D-1210-46DB-8226-5254EC9B2CB6}"/>
                  </a:ext>
                </a:extLst>
              </p:cNvPr>
              <p:cNvSpPr/>
              <p:nvPr/>
            </p:nvSpPr>
            <p:spPr>
              <a:xfrm>
                <a:off x="123825" y="4334883"/>
                <a:ext cx="6466758" cy="543610"/>
              </a:xfrm>
              <a:prstGeom prst="rect">
                <a:avLst/>
              </a:prstGeom>
            </p:spPr>
            <p:txBody>
              <a:bodyPr wrap="square">
                <a:spAutoFit/>
              </a:bodyPr>
              <a:lstStyle/>
              <a:p>
                <a:pPr marL="285750" lvl="0" indent="-285750" algn="just">
                  <a:buFont typeface="Wingdings" panose="05000000000000000000" pitchFamily="2" charset="2"/>
                  <a:buChar char="v"/>
                </a:pPr>
                <a:r>
                  <a:rPr lang="en-US" sz="1400" dirty="0">
                    <a:solidFill>
                      <a:prstClr val="black"/>
                    </a:solidFill>
                  </a:rPr>
                  <a:t>Furthermore, the mass flow rate through the JT valve is determined by</a:t>
                </a:r>
              </a:p>
              <a:p>
                <a:pPr lvl="0" algn="just"/>
                <a:r>
                  <a:rPr lang="en-US" sz="1400" dirty="0">
                    <a:solidFill>
                      <a:prstClr val="black"/>
                    </a:solidFill>
                  </a:rPr>
                  <a:t> </a:t>
                </a:r>
                <a14:m>
                  <m:oMath xmlns:m="http://schemas.openxmlformats.org/officeDocument/2006/math">
                    <m:acc>
                      <m:accPr>
                        <m:chr m:val="̇"/>
                        <m:ctrlPr>
                          <a:rPr lang="de-DE" sz="1400" i="1">
                            <a:solidFill>
                              <a:prstClr val="black"/>
                            </a:solidFill>
                            <a:latin typeface="Cambria Math" panose="02040503050406030204" pitchFamily="18" charset="0"/>
                          </a:rPr>
                        </m:ctrlPr>
                      </m:accPr>
                      <m:e>
                        <m:sSub>
                          <m:sSubPr>
                            <m:ctrlPr>
                              <a:rPr lang="de-DE" sz="1400" i="1">
                                <a:solidFill>
                                  <a:prstClr val="black"/>
                                </a:solidFill>
                                <a:latin typeface="Cambria Math" panose="02040503050406030204" pitchFamily="18" charset="0"/>
                              </a:rPr>
                            </m:ctrlPr>
                          </m:sSubPr>
                          <m:e>
                            <m:r>
                              <a:rPr lang="de-DE" sz="1400" i="1">
                                <a:solidFill>
                                  <a:prstClr val="black"/>
                                </a:solidFill>
                                <a:latin typeface="Cambria Math" panose="02040503050406030204" pitchFamily="18" charset="0"/>
                              </a:rPr>
                              <m:t>𝑚</m:t>
                            </m:r>
                          </m:e>
                          <m:sub>
                            <m:r>
                              <a:rPr lang="de-DE" sz="1400" i="1">
                                <a:solidFill>
                                  <a:prstClr val="black"/>
                                </a:solidFill>
                                <a:latin typeface="Cambria Math" panose="02040503050406030204" pitchFamily="18" charset="0"/>
                              </a:rPr>
                              <m:t>𝑖</m:t>
                            </m:r>
                          </m:sub>
                        </m:sSub>
                      </m:e>
                    </m:acc>
                    <m:r>
                      <a:rPr lang="de-DE" sz="1400" i="1">
                        <a:solidFill>
                          <a:prstClr val="black"/>
                        </a:solidFill>
                        <a:latin typeface="Cambria Math" panose="02040503050406030204" pitchFamily="18" charset="0"/>
                      </a:rPr>
                      <m:t> </m:t>
                    </m:r>
                  </m:oMath>
                </a14:m>
                <a:r>
                  <a:rPr lang="de-DE" sz="1400" dirty="0">
                    <a:solidFill>
                      <a:prstClr val="black"/>
                    </a:solidFill>
                  </a:rPr>
                  <a:t>= </a:t>
                </a:r>
                <a14:m>
                  <m:oMath xmlns:m="http://schemas.openxmlformats.org/officeDocument/2006/math">
                    <m:acc>
                      <m:accPr>
                        <m:chr m:val="̇"/>
                        <m:ctrlPr>
                          <a:rPr lang="de-DE" sz="1400" i="1">
                            <a:solidFill>
                              <a:prstClr val="black"/>
                            </a:solidFill>
                            <a:latin typeface="Cambria Math" panose="02040503050406030204" pitchFamily="18" charset="0"/>
                          </a:rPr>
                        </m:ctrlPr>
                      </m:accPr>
                      <m:e>
                        <m:sSub>
                          <m:sSubPr>
                            <m:ctrlPr>
                              <a:rPr lang="de-DE" sz="1400" i="1">
                                <a:solidFill>
                                  <a:prstClr val="black"/>
                                </a:solidFill>
                                <a:latin typeface="Cambria Math" panose="02040503050406030204" pitchFamily="18" charset="0"/>
                              </a:rPr>
                            </m:ctrlPr>
                          </m:sSubPr>
                          <m:e>
                            <m:r>
                              <a:rPr lang="de-DE" sz="1400" i="1">
                                <a:solidFill>
                                  <a:prstClr val="black"/>
                                </a:solidFill>
                                <a:latin typeface="Cambria Math" panose="02040503050406030204" pitchFamily="18" charset="0"/>
                              </a:rPr>
                              <m:t>𝑚</m:t>
                            </m:r>
                          </m:e>
                          <m:sub>
                            <m:r>
                              <a:rPr lang="de-DE" sz="1400" i="1">
                                <a:solidFill>
                                  <a:prstClr val="black"/>
                                </a:solidFill>
                                <a:latin typeface="Cambria Math" panose="02040503050406030204" pitchFamily="18" charset="0"/>
                              </a:rPr>
                              <m:t>𝑙</m:t>
                            </m:r>
                          </m:sub>
                        </m:sSub>
                      </m:e>
                    </m:acc>
                    <m:r>
                      <a:rPr lang="de-DE" sz="1400" i="1">
                        <a:solidFill>
                          <a:prstClr val="black"/>
                        </a:solidFill>
                        <a:latin typeface="Cambria Math" panose="02040503050406030204" pitchFamily="18" charset="0"/>
                      </a:rPr>
                      <m:t>+</m:t>
                    </m:r>
                    <m:acc>
                      <m:accPr>
                        <m:chr m:val="̇"/>
                        <m:ctrlPr>
                          <a:rPr lang="de-DE" sz="1400" i="1">
                            <a:solidFill>
                              <a:prstClr val="black"/>
                            </a:solidFill>
                            <a:latin typeface="Cambria Math" panose="02040503050406030204" pitchFamily="18" charset="0"/>
                          </a:rPr>
                        </m:ctrlPr>
                      </m:accPr>
                      <m:e>
                        <m:sSub>
                          <m:sSubPr>
                            <m:ctrlPr>
                              <a:rPr lang="de-DE" sz="1400" i="1">
                                <a:solidFill>
                                  <a:prstClr val="black"/>
                                </a:solidFill>
                                <a:latin typeface="Cambria Math" panose="02040503050406030204" pitchFamily="18" charset="0"/>
                              </a:rPr>
                            </m:ctrlPr>
                          </m:sSubPr>
                          <m:e>
                            <m:r>
                              <a:rPr lang="de-DE" sz="1400" i="1">
                                <a:solidFill>
                                  <a:prstClr val="black"/>
                                </a:solidFill>
                                <a:latin typeface="Cambria Math" panose="02040503050406030204" pitchFamily="18" charset="0"/>
                              </a:rPr>
                              <m:t>𝑚</m:t>
                            </m:r>
                          </m:e>
                          <m:sub>
                            <m:r>
                              <a:rPr lang="de-DE" sz="1400" i="1">
                                <a:solidFill>
                                  <a:prstClr val="black"/>
                                </a:solidFill>
                                <a:latin typeface="Cambria Math" panose="02040503050406030204" pitchFamily="18" charset="0"/>
                              </a:rPr>
                              <m:t>𝑔</m:t>
                            </m:r>
                          </m:sub>
                        </m:sSub>
                      </m:e>
                    </m:acc>
                  </m:oMath>
                </a14:m>
                <a:r>
                  <a:rPr lang="de-DE" sz="1400" dirty="0">
                    <a:solidFill>
                      <a:prstClr val="black"/>
                    </a:solidFill>
                  </a:rPr>
                  <a:t>. </a:t>
                </a:r>
                <a:r>
                  <a:rPr lang="de-DE" sz="1400" dirty="0" err="1">
                    <a:solidFill>
                      <a:prstClr val="black"/>
                    </a:solidFill>
                  </a:rPr>
                  <a:t>Consequently</a:t>
                </a:r>
                <a:r>
                  <a:rPr lang="de-DE" sz="1400" dirty="0">
                    <a:solidFill>
                      <a:prstClr val="black"/>
                    </a:solidFill>
                  </a:rPr>
                  <a:t>,</a:t>
                </a:r>
              </a:p>
            </p:txBody>
          </p:sp>
        </mc:Choice>
        <mc:Fallback xmlns="">
          <p:sp>
            <p:nvSpPr>
              <p:cNvPr id="18" name="Rectangle 17">
                <a:extLst>
                  <a:ext uri="{FF2B5EF4-FFF2-40B4-BE49-F238E27FC236}">
                    <a16:creationId xmlns:a16="http://schemas.microsoft.com/office/drawing/2014/main" id="{7804DC3D-1210-46DB-8226-5254EC9B2CB6}"/>
                  </a:ext>
                </a:extLst>
              </p:cNvPr>
              <p:cNvSpPr>
                <a:spLocks noRot="1" noChangeAspect="1" noMove="1" noResize="1" noEditPoints="1" noAdjustHandles="1" noChangeArrowheads="1" noChangeShapeType="1" noTextEdit="1"/>
              </p:cNvSpPr>
              <p:nvPr/>
            </p:nvSpPr>
            <p:spPr>
              <a:xfrm>
                <a:off x="123825" y="4334883"/>
                <a:ext cx="6466758" cy="543610"/>
              </a:xfrm>
              <a:prstGeom prst="rect">
                <a:avLst/>
              </a:prstGeom>
              <a:blipFill>
                <a:blip r:embed="rId10"/>
                <a:stretch>
                  <a:fillRect l="-94" t="-2247" b="-8989"/>
                </a:stretch>
              </a:blipFill>
            </p:spPr>
            <p:txBody>
              <a:bodyPr/>
              <a:lstStyle/>
              <a:p>
                <a:r>
                  <a:rPr lang="en-US">
                    <a:noFill/>
                  </a:rPr>
                  <a:t> </a:t>
                </a:r>
              </a:p>
            </p:txBody>
          </p:sp>
        </mc:Fallback>
      </mc:AlternateContent>
    </p:spTree>
    <p:extLst>
      <p:ext uri="{BB962C8B-B14F-4D97-AF65-F5344CB8AC3E}">
        <p14:creationId xmlns:p14="http://schemas.microsoft.com/office/powerpoint/2010/main" val="309778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306F15-1E8C-47E3-9A29-A16947F72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339" y="555575"/>
            <a:ext cx="5714246" cy="4237959"/>
          </a:xfrm>
          <a:prstGeom prst="rect">
            <a:avLst/>
          </a:prstGeom>
        </p:spPr>
      </p:pic>
      <p:pic>
        <p:nvPicPr>
          <p:cNvPr id="2" name="Picture 1">
            <a:extLst>
              <a:ext uri="{FF2B5EF4-FFF2-40B4-BE49-F238E27FC236}">
                <a16:creationId xmlns:a16="http://schemas.microsoft.com/office/drawing/2014/main" id="{F6D7306B-CF16-494F-AC70-7D91F6C372C4}"/>
              </a:ext>
            </a:extLst>
          </p:cNvPr>
          <p:cNvPicPr>
            <a:picLocks noChangeAspect="1"/>
          </p:cNvPicPr>
          <p:nvPr/>
        </p:nvPicPr>
        <p:blipFill rotWithShape="1">
          <a:blip r:embed="rId3"/>
          <a:srcRect l="2769"/>
          <a:stretch/>
        </p:blipFill>
        <p:spPr>
          <a:xfrm>
            <a:off x="7408971" y="5038046"/>
            <a:ext cx="3650981" cy="1484039"/>
          </a:xfrm>
          <a:prstGeom prst="rect">
            <a:avLst/>
          </a:prstGeom>
        </p:spPr>
      </p:pic>
      <p:sp>
        <p:nvSpPr>
          <p:cNvPr id="5" name="TextBox 4">
            <a:extLst>
              <a:ext uri="{FF2B5EF4-FFF2-40B4-BE49-F238E27FC236}">
                <a16:creationId xmlns:a16="http://schemas.microsoft.com/office/drawing/2014/main" id="{7D18E1EE-DC81-4F07-A90F-D22806018817}"/>
              </a:ext>
            </a:extLst>
          </p:cNvPr>
          <p:cNvSpPr txBox="1"/>
          <p:nvPr/>
        </p:nvSpPr>
        <p:spPr>
          <a:xfrm>
            <a:off x="0" y="0"/>
            <a:ext cx="12192000" cy="461665"/>
          </a:xfrm>
          <a:prstGeom prst="rect">
            <a:avLst/>
          </a:prstGeom>
          <a:solidFill>
            <a:srgbClr val="0070C0"/>
          </a:solidFill>
        </p:spPr>
        <p:txBody>
          <a:bodyPr wrap="square" rtlCol="0">
            <a:spAutoFit/>
          </a:bodyPr>
          <a:lstStyle/>
          <a:p>
            <a:pPr lvl="0">
              <a:defRPr/>
            </a:pPr>
            <a:r>
              <a:rPr lang="de-DE" sz="2400" dirty="0">
                <a:solidFill>
                  <a:prstClr val="white"/>
                </a:solidFill>
              </a:rPr>
              <a:t>Lambda </a:t>
            </a:r>
            <a:r>
              <a:rPr lang="de-DE" sz="2400" dirty="0" err="1">
                <a:solidFill>
                  <a:prstClr val="white"/>
                </a:solidFill>
              </a:rPr>
              <a:t>plate</a:t>
            </a:r>
            <a:r>
              <a:rPr lang="de-DE" sz="2400" dirty="0">
                <a:solidFill>
                  <a:prstClr val="white"/>
                </a:solidFill>
              </a:rPr>
              <a:t> in </a:t>
            </a:r>
            <a:r>
              <a:rPr lang="en-US" sz="2400" dirty="0">
                <a:solidFill>
                  <a:prstClr val="white"/>
                </a:solidFill>
              </a:rPr>
              <a:t>the </a:t>
            </a:r>
            <a:r>
              <a:rPr lang="en-US" sz="2400" dirty="0" err="1">
                <a:solidFill>
                  <a:prstClr val="white"/>
                </a:solidFill>
              </a:rPr>
              <a:t>Claudet</a:t>
            </a:r>
            <a:r>
              <a:rPr lang="en-US" sz="2400" dirty="0">
                <a:solidFill>
                  <a:prstClr val="white"/>
                </a:solidFill>
              </a:rPr>
              <a:t> bath</a:t>
            </a:r>
            <a:endParaRPr kumimoji="0" lang="de-D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FEDFCA7-46AB-4F23-ACC3-11D8D96D052E}"/>
              </a:ext>
            </a:extLst>
          </p:cNvPr>
          <p:cNvPicPr>
            <a:picLocks noChangeAspect="1"/>
          </p:cNvPicPr>
          <p:nvPr/>
        </p:nvPicPr>
        <p:blipFill>
          <a:blip r:embed="rId4"/>
          <a:stretch>
            <a:fillRect/>
          </a:stretch>
        </p:blipFill>
        <p:spPr>
          <a:xfrm>
            <a:off x="167545" y="582884"/>
            <a:ext cx="5856171" cy="4734325"/>
          </a:xfrm>
          <a:prstGeom prst="rect">
            <a:avLst/>
          </a:prstGeom>
        </p:spPr>
      </p:pic>
      <p:pic>
        <p:nvPicPr>
          <p:cNvPr id="10" name="Picture 9">
            <a:extLst>
              <a:ext uri="{FF2B5EF4-FFF2-40B4-BE49-F238E27FC236}">
                <a16:creationId xmlns:a16="http://schemas.microsoft.com/office/drawing/2014/main" id="{49D94D0F-7945-430F-A17A-0EEC42BEF8B9}"/>
              </a:ext>
            </a:extLst>
          </p:cNvPr>
          <p:cNvPicPr>
            <a:picLocks noChangeAspect="1"/>
          </p:cNvPicPr>
          <p:nvPr/>
        </p:nvPicPr>
        <p:blipFill>
          <a:blip r:embed="rId5"/>
          <a:stretch>
            <a:fillRect/>
          </a:stretch>
        </p:blipFill>
        <p:spPr>
          <a:xfrm>
            <a:off x="1699862" y="5551550"/>
            <a:ext cx="1603158" cy="1141898"/>
          </a:xfrm>
          <a:prstGeom prst="rect">
            <a:avLst/>
          </a:prstGeom>
        </p:spPr>
      </p:pic>
    </p:spTree>
    <p:extLst>
      <p:ext uri="{BB962C8B-B14F-4D97-AF65-F5344CB8AC3E}">
        <p14:creationId xmlns:p14="http://schemas.microsoft.com/office/powerpoint/2010/main" val="2509917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2855</Words>
  <Application>Microsoft Office PowerPoint</Application>
  <PresentationFormat>Widescreen</PresentationFormat>
  <Paragraphs>370</Paragraphs>
  <Slides>40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Calibri</vt:lpstr>
      <vt:lpstr>Calibri Light</vt:lpstr>
      <vt:lpstr>Cambria Math</vt:lpstr>
      <vt:lpstr>Courier New</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Singh, Udai Raj</dc:creator>
  <cp:lastModifiedBy>Singh, Udai Raj</cp:lastModifiedBy>
  <cp:revision>243</cp:revision>
  <dcterms:created xsi:type="dcterms:W3CDTF">2023-09-25T07:56:04Z</dcterms:created>
  <dcterms:modified xsi:type="dcterms:W3CDTF">2023-11-01T09:40:35Z</dcterms:modified>
</cp:coreProperties>
</file>