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sldIdLst>
    <p:sldId id="258" r:id="rId2"/>
    <p:sldId id="276" r:id="rId3"/>
    <p:sldId id="275" r:id="rId4"/>
    <p:sldId id="281" r:id="rId5"/>
    <p:sldId id="293" r:id="rId6"/>
    <p:sldId id="292" r:id="rId7"/>
    <p:sldId id="294" r:id="rId8"/>
    <p:sldId id="298" r:id="rId9"/>
    <p:sldId id="299" r:id="rId10"/>
    <p:sldId id="300" r:id="rId11"/>
    <p:sldId id="302" r:id="rId12"/>
    <p:sldId id="303" r:id="rId13"/>
    <p:sldId id="304" r:id="rId14"/>
    <p:sldId id="297" r:id="rId15"/>
    <p:sldId id="296" r:id="rId16"/>
    <p:sldId id="306" r:id="rId17"/>
    <p:sldId id="295" r:id="rId18"/>
    <p:sldId id="307" r:id="rId19"/>
    <p:sldId id="308" r:id="rId20"/>
    <p:sldId id="309" r:id="rId21"/>
    <p:sldId id="305" r:id="rId22"/>
    <p:sldId id="310" r:id="rId23"/>
    <p:sldId id="301" r:id="rId24"/>
    <p:sldId id="262" r:id="rId25"/>
    <p:sldId id="277" r:id="rId26"/>
    <p:sldId id="279" r:id="rId27"/>
    <p:sldId id="280" r:id="rId28"/>
    <p:sldId id="282" r:id="rId29"/>
    <p:sldId id="283" r:id="rId30"/>
    <p:sldId id="284" r:id="rId31"/>
    <p:sldId id="278" r:id="rId32"/>
    <p:sldId id="288" r:id="rId33"/>
    <p:sldId id="286" r:id="rId34"/>
    <p:sldId id="289" r:id="rId35"/>
    <p:sldId id="285" r:id="rId36"/>
    <p:sldId id="290" r:id="rId37"/>
    <p:sldId id="291" r:id="rId38"/>
    <p:sldId id="273" r:id="rId39"/>
  </p:sldIdLst>
  <p:sldSz cx="9144000" cy="5145088"/>
  <p:notesSz cx="9144000" cy="5145088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6997" autoAdjust="0"/>
    <p:restoredTop sz="94660"/>
  </p:normalViewPr>
  <p:slideViewPr>
    <p:cSldViewPr>
      <p:cViewPr>
        <p:scale>
          <a:sx n="120" d="100"/>
          <a:sy n="120" d="100"/>
        </p:scale>
        <p:origin x="40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helmholtz-imaging.de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helmholtz-imaging.de/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chart_1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793"/>
            <a:ext cx="9144000" cy="51435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Chart 4 – wei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90073" y="4768735"/>
            <a:ext cx="6172200" cy="376353"/>
          </a:xfrm>
        </p:spPr>
        <p:txBody>
          <a:bodyPr anchor="ctr" anchorCtr="0"/>
          <a:lstStyle/>
          <a:p>
            <a:pPr lvl="6">
              <a:defRPr/>
            </a:pPr>
            <a:r>
              <a:rPr lang="de-DE"/>
              <a:t>Sternchentext oder Bildunterschrift</a:t>
            </a:r>
            <a:endParaRPr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06435" y="4768735"/>
            <a:ext cx="218430" cy="3763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0" i="0">
                <a:solidFill>
                  <a:schemeClr val="tx1"/>
                </a:solidFill>
                <a:latin typeface="Urbanist"/>
              </a:defRPr>
            </a:lvl1pPr>
          </a:lstStyle>
          <a:p>
            <a:pPr>
              <a:defRPr/>
            </a:pPr>
            <a:fld id="{96C5DD1B-39A6-CE49-9885-90F6E99658B4}" type="slidenum">
              <a:rPr lang="de-DE"/>
              <a:t>‹Nr.›</a:t>
            </a:fld>
            <a:endParaRPr lang="de-DE"/>
          </a:p>
        </p:txBody>
      </p:sp>
      <p:sp>
        <p:nvSpPr>
          <p:cNvPr id="23" name="Textfeld 22"/>
          <p:cNvSpPr txBox="1"/>
          <p:nvPr userDrawn="1"/>
        </p:nvSpPr>
        <p:spPr bwMode="auto">
          <a:xfrm>
            <a:off x="6888184" y="4868088"/>
            <a:ext cx="1766509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900" dirty="0" smtClean="0"/>
              <a:t>2023  </a:t>
            </a:r>
            <a:r>
              <a:rPr lang="de-DE" sz="900" dirty="0"/>
              <a:t>|  </a:t>
            </a:r>
            <a:r>
              <a:rPr lang="de-DE" sz="900" b="1" dirty="0">
                <a:latin typeface="Urbanist ExtraBold"/>
                <a:ea typeface="Urbanist ExtraBold"/>
                <a:cs typeface="Urbanist ExtraBold"/>
              </a:rPr>
              <a:t>HELMHOLTZ IMAGING</a:t>
            </a:r>
            <a:r>
              <a:rPr lang="de-DE" sz="900" dirty="0"/>
              <a:t>  | </a:t>
            </a:r>
            <a:endParaRPr lang="de-DE" sz="900" b="1" dirty="0">
              <a:latin typeface="Urbanist ExtraBold"/>
              <a:ea typeface="Urbanist ExtraBold"/>
              <a:cs typeface="Urbanist ExtraBold"/>
            </a:endParaRPr>
          </a:p>
          <a:p>
            <a:pPr marL="0" algn="l">
              <a:defRPr/>
            </a:pPr>
            <a:endParaRPr lang="de-DE" sz="900" dirty="0">
              <a:solidFill>
                <a:schemeClr val="tx2"/>
              </a:solidFill>
              <a:latin typeface="Urbanist"/>
              <a:ea typeface="Urbanist"/>
              <a:cs typeface="Urbanist"/>
            </a:endParaRPr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Platz für eine zweizeilige Headline</a:t>
            </a:r>
            <a:br>
              <a:rPr lang="de-DE"/>
            </a:br>
            <a:r>
              <a:rPr lang="de-DE"/>
              <a:t>Lorem ipsum dolor sit amet. </a:t>
            </a:r>
            <a:endParaRPr lang="en-US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2925444" y="1741922"/>
            <a:ext cx="3319238" cy="2916299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Platzhalter Bild</a:t>
            </a:r>
            <a:endParaRPr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7719991" y="1741782"/>
            <a:ext cx="1252557" cy="1044736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Platzhalter Bild</a:t>
            </a:r>
            <a:endParaRPr/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290073" y="3194191"/>
            <a:ext cx="2524973" cy="1464031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Platzhalter Bild</a:t>
            </a:r>
            <a:endParaRPr/>
          </a:p>
        </p:txBody>
      </p:sp>
      <p:sp>
        <p:nvSpPr>
          <p:cNvPr id="33" name="Textplatzhalter 7"/>
          <p:cNvSpPr>
            <a:spLocks noGrp="1"/>
          </p:cNvSpPr>
          <p:nvPr>
            <p:ph type="body" sz="quarter" idx="20"/>
          </p:nvPr>
        </p:nvSpPr>
        <p:spPr bwMode="auto">
          <a:xfrm>
            <a:off x="290513" y="1741922"/>
            <a:ext cx="2524125" cy="1347353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36" name="Textplatzhalter 7"/>
          <p:cNvSpPr>
            <a:spLocks noGrp="1"/>
          </p:cNvSpPr>
          <p:nvPr>
            <p:ph type="body" sz="quarter" idx="22"/>
          </p:nvPr>
        </p:nvSpPr>
        <p:spPr bwMode="auto">
          <a:xfrm>
            <a:off x="6355082" y="1750654"/>
            <a:ext cx="1246133" cy="1044596"/>
          </a:xfrm>
          <a:prstGeom prst="rect">
            <a:avLst/>
          </a:prstGeom>
          <a:solidFill>
            <a:schemeClr val="accent4"/>
          </a:solidFill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290512" y="1076325"/>
            <a:ext cx="6070993" cy="555085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22" name="Inhaltsplatzhalter 2"/>
          <p:cNvSpPr>
            <a:spLocks noGrp="1"/>
          </p:cNvSpPr>
          <p:nvPr>
            <p:ph sz="quarter" idx="23"/>
          </p:nvPr>
        </p:nvSpPr>
        <p:spPr bwMode="auto">
          <a:xfrm>
            <a:off x="6361113" y="2894013"/>
            <a:ext cx="2611437" cy="1763712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400" y="192765"/>
            <a:ext cx="370085" cy="370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Fullscre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9144000" cy="5145088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400" y="192765"/>
            <a:ext cx="370085" cy="370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ighlights &amp; Zita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 bwMode="auto"/>
        <p:txBody>
          <a:bodyPr/>
          <a:lstStyle/>
          <a:p>
            <a:pPr algn="r">
              <a:defRPr/>
            </a:pPr>
            <a:r>
              <a:rPr lang="de-DE" dirty="0" smtClean="0"/>
              <a:t>2023  </a:t>
            </a:r>
            <a:r>
              <a:rPr lang="de-DE" dirty="0"/>
              <a:t>|  </a:t>
            </a:r>
            <a:r>
              <a:rPr lang="de-DE" b="1" dirty="0">
                <a:latin typeface="Urbanist ExtraBold"/>
                <a:ea typeface="Urbanist ExtraBold"/>
                <a:cs typeface="Urbanist ExtraBold"/>
              </a:rPr>
              <a:t>HELMHOLTZ IMAGING</a:t>
            </a:r>
            <a:r>
              <a:rPr lang="de-DE" dirty="0"/>
              <a:t>  | </a:t>
            </a:r>
            <a:endParaRPr lang="de-DE" b="1" dirty="0">
              <a:latin typeface="Urbanist ExtraBold"/>
              <a:ea typeface="Urbanist ExtraBold"/>
              <a:cs typeface="Urbanist ExtraBold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‹Nr.›</a:t>
            </a:fld>
            <a:endParaRPr lang="de-DE"/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8556604" y="0"/>
            <a:ext cx="587396" cy="593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47654"/>
            <a:ext cx="9144000" cy="5143500"/>
          </a:xfrm>
          <a:prstGeom prst="rect">
            <a:avLst/>
          </a:prstGeom>
        </p:spPr>
      </p:pic>
      <p:sp>
        <p:nvSpPr>
          <p:cNvPr id="10" name="Textplatzhalter 13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1889062" y="1325370"/>
            <a:ext cx="5365876" cy="1840415"/>
          </a:xfrm>
        </p:spPr>
        <p:txBody>
          <a:bodyPr anchor="ctr" anchorCtr="0"/>
          <a:lstStyle>
            <a:lvl1pPr algn="ctr">
              <a:lnSpc>
                <a:spcPts val="3600"/>
              </a:lnSpc>
              <a:spcBef>
                <a:spcPts val="0"/>
              </a:spcBef>
              <a:defRPr lang="de-DE" sz="3000" b="0" i="0">
                <a:solidFill>
                  <a:schemeClr val="tx1"/>
                </a:solidFill>
                <a:latin typeface="Urbanist"/>
                <a:ea typeface="Urbanist"/>
                <a:cs typeface="Urbanist"/>
              </a:defRPr>
            </a:lvl1pPr>
            <a:lvl8pPr marL="0" indent="0" algn="ctr">
              <a:lnSpc>
                <a:spcPts val="3000"/>
              </a:lnSpc>
              <a:spcBef>
                <a:spcPts val="0"/>
              </a:spcBef>
              <a:buNone/>
              <a:defRPr sz="2500" b="0" i="0">
                <a:solidFill>
                  <a:schemeClr val="accent1"/>
                </a:solidFill>
                <a:latin typeface="Urbanist"/>
                <a:ea typeface="Urbanist"/>
                <a:cs typeface="Urbanist"/>
              </a:defRPr>
            </a:lvl8pPr>
          </a:lstStyle>
          <a:p>
            <a:pPr lvl="7">
              <a:defRPr/>
            </a:pPr>
            <a:r>
              <a:rPr lang="de-DE"/>
              <a:t>„Hier kann ein Inhalt </a:t>
            </a:r>
            <a:br>
              <a:rPr lang="de-DE"/>
            </a:br>
            <a:r>
              <a:rPr lang="de-DE"/>
              <a:t>hervorgehoben werden.</a:t>
            </a:r>
            <a:br>
              <a:rPr lang="de-DE"/>
            </a:br>
            <a:r>
              <a:rPr lang="de-DE"/>
              <a:t>Lorem ipsum dolor sit amet, consetetur sadipscing elitr,</a:t>
            </a:r>
            <a:br>
              <a:rPr lang="de-DE"/>
            </a:br>
            <a:r>
              <a:rPr lang="de-DE"/>
              <a:t>sed diam nonumy eirmod.“</a:t>
            </a:r>
            <a:endParaRPr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1889062" y="3424250"/>
            <a:ext cx="5365876" cy="539750"/>
          </a:xfrm>
        </p:spPr>
        <p:txBody>
          <a:bodyPr/>
          <a:lstStyle>
            <a:lvl1pPr marL="0" indent="0">
              <a:buFont typeface="+mj-lt"/>
              <a:buNone/>
              <a:defRPr/>
            </a:lvl1pPr>
            <a:lvl3pPr algn="ctr">
              <a:defRPr/>
            </a:lvl3pPr>
          </a:lstStyle>
          <a:p>
            <a:pPr lvl="2">
              <a:defRPr/>
            </a:pPr>
            <a:r>
              <a:rPr lang="de-DE"/>
              <a:t>Optionale Ergänzung wie z.B. Quelle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dschart – schwarz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5755640" y="2464786"/>
            <a:ext cx="2926080" cy="219611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>
              <a:lnSpc>
                <a:spcPts val="1920"/>
              </a:lnSpc>
              <a:defRPr/>
            </a:pPr>
            <a:r>
              <a:rPr lang="de-DE" sz="1600" b="0" i="0">
                <a:latin typeface="Urbanist"/>
                <a:ea typeface="Urbanist"/>
                <a:cs typeface="Urbanist"/>
              </a:rPr>
              <a:t>Notkestraße 85</a:t>
            </a:r>
            <a:endParaRPr/>
          </a:p>
          <a:p>
            <a:pPr>
              <a:lnSpc>
                <a:spcPts val="1920"/>
              </a:lnSpc>
              <a:defRPr/>
            </a:pPr>
            <a:r>
              <a:rPr lang="de-DE" sz="1600" b="0" i="0">
                <a:latin typeface="Urbanist"/>
                <a:ea typeface="Urbanist"/>
                <a:cs typeface="Urbanist"/>
              </a:rPr>
              <a:t>22607 Hamburg</a:t>
            </a:r>
            <a:br>
              <a:rPr lang="de-DE" sz="1600" b="0" i="0">
                <a:latin typeface="Urbanist"/>
                <a:ea typeface="Urbanist"/>
                <a:cs typeface="Urbanist"/>
              </a:rPr>
            </a:br>
            <a:endParaRPr lang="de-DE" sz="1600" b="0" i="0">
              <a:latin typeface="Urbanist"/>
              <a:ea typeface="Urbanist"/>
              <a:cs typeface="Urbanist"/>
            </a:endParaRPr>
          </a:p>
          <a:p>
            <a:pPr>
              <a:lnSpc>
                <a:spcPts val="1920"/>
              </a:lnSpc>
              <a:defRPr/>
            </a:pPr>
            <a:r>
              <a:rPr lang="de-DE" sz="1600" b="0" i="0">
                <a:latin typeface="Urbanist"/>
                <a:ea typeface="Urbanist"/>
                <a:cs typeface="Urbanist"/>
              </a:rPr>
              <a:t>+49 40 8998-4198</a:t>
            </a:r>
            <a:endParaRPr/>
          </a:p>
          <a:p>
            <a:pPr>
              <a:lnSpc>
                <a:spcPts val="1920"/>
              </a:lnSpc>
              <a:defRPr/>
            </a:pPr>
            <a:r>
              <a:rPr lang="de-DE" sz="1600" b="0" i="0">
                <a:latin typeface="Urbanist"/>
                <a:ea typeface="Urbanist"/>
                <a:cs typeface="Urbanist"/>
              </a:rPr>
              <a:t>info@helmholtz-imaging.de</a:t>
            </a:r>
            <a:br>
              <a:rPr lang="de-DE" sz="1600" b="0" i="0">
                <a:latin typeface="Urbanist"/>
                <a:ea typeface="Urbanist"/>
                <a:cs typeface="Urbanist"/>
              </a:rPr>
            </a:br>
            <a:endParaRPr lang="de-DE" sz="1600" b="0" i="0">
              <a:latin typeface="Urbanist"/>
              <a:ea typeface="Urbanist"/>
              <a:cs typeface="Urbanist"/>
            </a:endParaRPr>
          </a:p>
          <a:p>
            <a:pPr>
              <a:lnSpc>
                <a:spcPts val="1920"/>
              </a:lnSpc>
              <a:defRPr/>
            </a:pPr>
            <a:r>
              <a:rPr lang="de-DE" sz="1600" b="0" i="0" u="sng">
                <a:solidFill>
                  <a:schemeClr val="tx1"/>
                </a:solidFill>
                <a:latin typeface="Urbanist"/>
                <a:ea typeface="Urbanist"/>
                <a:cs typeface="Urbanist"/>
                <a:hlinkClick r:id="rId2" tooltip="http://www.helmholtz-imaging.de/"/>
              </a:rPr>
              <a:t>www.helmholtz-imaging.de</a:t>
            </a:r>
            <a:endParaRPr lang="de-DE" sz="1600" b="0" i="0">
              <a:solidFill>
                <a:schemeClr val="tx1"/>
              </a:solidFill>
              <a:latin typeface="Urbanist"/>
              <a:ea typeface="Urbanist"/>
              <a:cs typeface="Urbanist"/>
            </a:endParaRPr>
          </a:p>
          <a:p>
            <a:pPr>
              <a:lnSpc>
                <a:spcPts val="1920"/>
              </a:lnSpc>
              <a:defRPr/>
            </a:pPr>
            <a:endParaRPr lang="de-DE" sz="1600" b="0" i="0">
              <a:latin typeface="Urbanist"/>
              <a:ea typeface="Urbanist"/>
              <a:cs typeface="Urbanist"/>
            </a:endParaRPr>
          </a:p>
          <a:p>
            <a:pPr marL="0" marR="0" lvl="0" indent="0" algn="l" defTabSz="457200">
              <a:lnSpc>
                <a:spcPts val="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70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© 2021, Helmholtz Imaging. Unauthorized use and reproduction, as well </a:t>
            </a:r>
            <a:br>
              <a:rPr lang="de-DE" sz="700">
                <a:solidFill>
                  <a:schemeClr val="tx1"/>
                </a:solidFill>
                <a:latin typeface="Urbanist"/>
                <a:ea typeface="Urbanist"/>
                <a:cs typeface="Urbanist"/>
              </a:rPr>
            </a:br>
            <a:r>
              <a:rPr lang="de-DE" sz="70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as any transfer to third parties without consultation is not permitted.</a:t>
            </a:r>
            <a:endParaRPr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8295640" y="0"/>
            <a:ext cx="84836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5152" y="4278774"/>
            <a:ext cx="1910630" cy="3821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2447312"/>
            <a:ext cx="1440160" cy="144016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Endchart – weiß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8295640" y="0"/>
            <a:ext cx="84836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5744618" y="2464786"/>
            <a:ext cx="2926080" cy="219611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/>
          <a:p>
            <a:pPr>
              <a:lnSpc>
                <a:spcPts val="1920"/>
              </a:lnSpc>
              <a:defRPr/>
            </a:pPr>
            <a:r>
              <a:rPr lang="de-DE" sz="1600" b="0" i="0">
                <a:latin typeface="Urbanist"/>
                <a:ea typeface="Urbanist"/>
                <a:cs typeface="Urbanist"/>
              </a:rPr>
              <a:t>Notkestraße 85</a:t>
            </a:r>
            <a:endParaRPr/>
          </a:p>
          <a:p>
            <a:pPr>
              <a:lnSpc>
                <a:spcPts val="1920"/>
              </a:lnSpc>
              <a:defRPr/>
            </a:pPr>
            <a:r>
              <a:rPr lang="de-DE" sz="1600" b="0" i="0">
                <a:latin typeface="Urbanist"/>
                <a:ea typeface="Urbanist"/>
                <a:cs typeface="Urbanist"/>
              </a:rPr>
              <a:t>22607 Hamburg</a:t>
            </a:r>
            <a:br>
              <a:rPr lang="de-DE" sz="1600" b="0" i="0">
                <a:latin typeface="Urbanist"/>
                <a:ea typeface="Urbanist"/>
                <a:cs typeface="Urbanist"/>
              </a:rPr>
            </a:br>
            <a:endParaRPr lang="de-DE" sz="1600" b="0" i="0">
              <a:latin typeface="Urbanist"/>
              <a:ea typeface="Urbanist"/>
              <a:cs typeface="Urbanist"/>
            </a:endParaRPr>
          </a:p>
          <a:p>
            <a:pPr>
              <a:lnSpc>
                <a:spcPts val="1920"/>
              </a:lnSpc>
              <a:defRPr/>
            </a:pPr>
            <a:r>
              <a:rPr lang="de-DE" sz="1600" b="0" i="0">
                <a:latin typeface="Urbanist"/>
                <a:ea typeface="Urbanist"/>
                <a:cs typeface="Urbanist"/>
              </a:rPr>
              <a:t>+49 40 8998-4198</a:t>
            </a:r>
            <a:endParaRPr/>
          </a:p>
          <a:p>
            <a:pPr>
              <a:lnSpc>
                <a:spcPts val="1920"/>
              </a:lnSpc>
              <a:defRPr/>
            </a:pPr>
            <a:r>
              <a:rPr lang="de-DE" sz="1600" b="0" i="0">
                <a:latin typeface="Urbanist"/>
                <a:ea typeface="Urbanist"/>
                <a:cs typeface="Urbanist"/>
              </a:rPr>
              <a:t>info@helmholtz-imaging.de</a:t>
            </a:r>
            <a:br>
              <a:rPr lang="de-DE" sz="1600" b="0" i="0">
                <a:latin typeface="Urbanist"/>
                <a:ea typeface="Urbanist"/>
                <a:cs typeface="Urbanist"/>
              </a:rPr>
            </a:br>
            <a:endParaRPr lang="de-DE" sz="1600" b="0" i="0">
              <a:latin typeface="Urbanist"/>
              <a:ea typeface="Urbanist"/>
              <a:cs typeface="Urbanist"/>
            </a:endParaRPr>
          </a:p>
          <a:p>
            <a:pPr>
              <a:lnSpc>
                <a:spcPts val="1920"/>
              </a:lnSpc>
              <a:defRPr/>
            </a:pPr>
            <a:r>
              <a:rPr lang="de-DE" sz="1600" b="0" i="0" u="sng">
                <a:solidFill>
                  <a:schemeClr val="tx1"/>
                </a:solidFill>
                <a:latin typeface="Urbanist"/>
                <a:ea typeface="Urbanist"/>
                <a:cs typeface="Urbanist"/>
                <a:hlinkClick r:id="rId2" tooltip="http://www.helmholtz-imaging.de/"/>
              </a:rPr>
              <a:t>www.helmholtz-imaging.de</a:t>
            </a:r>
            <a:endParaRPr lang="de-DE" sz="1600" b="0" i="0">
              <a:solidFill>
                <a:schemeClr val="tx1"/>
              </a:solidFill>
              <a:latin typeface="Urbanist"/>
              <a:ea typeface="Urbanist"/>
              <a:cs typeface="Urbanist"/>
            </a:endParaRPr>
          </a:p>
          <a:p>
            <a:pPr>
              <a:lnSpc>
                <a:spcPts val="1920"/>
              </a:lnSpc>
              <a:defRPr/>
            </a:pPr>
            <a:endParaRPr lang="de-DE" sz="1600" b="0" i="0">
              <a:latin typeface="Urbanist"/>
              <a:ea typeface="Urbanist"/>
              <a:cs typeface="Urbanist"/>
            </a:endParaRPr>
          </a:p>
          <a:p>
            <a:pPr marL="0" marR="0" lvl="0" indent="0" algn="l" defTabSz="457200">
              <a:lnSpc>
                <a:spcPts val="9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70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© 2021, Helmholtz Imaging. Unauthorized use and reproduction, as well </a:t>
            </a:r>
            <a:br>
              <a:rPr lang="de-DE" sz="700">
                <a:solidFill>
                  <a:schemeClr val="tx1"/>
                </a:solidFill>
                <a:latin typeface="Urbanist"/>
                <a:ea typeface="Urbanist"/>
                <a:cs typeface="Urbanist"/>
              </a:rPr>
            </a:br>
            <a:r>
              <a:rPr lang="de-DE" sz="70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as any transfer to third parties without consultation is not permitted.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87338" y="4278774"/>
            <a:ext cx="1910628" cy="3821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05991" y="613314"/>
            <a:ext cx="8532019" cy="28452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00025" indent="0">
              <a:buNone/>
              <a:defRPr/>
            </a:lvl2pPr>
          </a:lstStyle>
          <a:p>
            <a:pPr lvl="0"/>
            <a:r>
              <a:rPr lang="de-DE" noProof="0" smtClean="0"/>
              <a:t>Formatvorlagen des Textmasters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305991" y="1055146"/>
            <a:ext cx="5643563" cy="1841349"/>
          </a:xfrm>
        </p:spPr>
        <p:txBody>
          <a:bodyPr/>
          <a:lstStyle/>
          <a:p>
            <a:pPr lvl="0"/>
            <a:r>
              <a:rPr lang="de-DE" noProof="0" smtClean="0"/>
              <a:t>Formatvorlagen des Textmasters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305991" y="2973567"/>
            <a:ext cx="5643563" cy="1841349"/>
          </a:xfrm>
        </p:spPr>
        <p:txBody>
          <a:bodyPr/>
          <a:lstStyle/>
          <a:p>
            <a:pPr lvl="0"/>
            <a:r>
              <a:rPr lang="de-DE" noProof="0" smtClean="0"/>
              <a:t>Formatvorlagen des Textmasters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056709" y="1087378"/>
            <a:ext cx="2781301" cy="18091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056709" y="3004875"/>
            <a:ext cx="2781301" cy="181004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FS-CI  | Martin Burger, 21.6.2023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642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chart_2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9144000" cy="5145088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806631" y="2006598"/>
            <a:ext cx="6023957" cy="1204791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– schwarz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4572000" y="0"/>
            <a:ext cx="4572000" cy="5145088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0" name="Textplatzhalter 7"/>
          <p:cNvSpPr txBox="1"/>
          <p:nvPr userDrawn="1"/>
        </p:nvSpPr>
        <p:spPr bwMode="auto">
          <a:xfrm>
            <a:off x="283434" y="2566036"/>
            <a:ext cx="4222750" cy="125571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685800">
              <a:lnSpc>
                <a:spcPts val="2200"/>
              </a:lnSpc>
              <a:spcBef>
                <a:spcPts val="750"/>
              </a:spcBef>
              <a:buFont typeface="Arial"/>
              <a:buNone/>
              <a:defRPr sz="1800" b="0" i="0" strike="noStrike" spc="50">
                <a:solidFill>
                  <a:schemeClr val="accent1"/>
                </a:solidFill>
                <a:latin typeface="Urbanist ExtraBold"/>
                <a:ea typeface="Urbanist ExtraBold"/>
                <a:cs typeface="Urbanist ExtraBold"/>
              </a:defRPr>
            </a:lvl1pPr>
            <a:lvl2pPr marL="0" indent="0" algn="l" defTabSz="685800">
              <a:lnSpc>
                <a:spcPts val="1440"/>
              </a:lnSpc>
              <a:spcBef>
                <a:spcPts val="0"/>
              </a:spcBef>
              <a:buFont typeface="Arial"/>
              <a:buNone/>
              <a:defRPr sz="1200" b="0" i="0" spc="50">
                <a:solidFill>
                  <a:schemeClr val="tx1"/>
                </a:solidFill>
                <a:latin typeface="Urbanist"/>
                <a:ea typeface="Urbanist"/>
                <a:cs typeface="Urbanist"/>
              </a:defRPr>
            </a:lvl2pPr>
            <a:lvl3pPr marL="0" indent="0" algn="l" defTabSz="685800">
              <a:lnSpc>
                <a:spcPts val="1900"/>
              </a:lnSpc>
              <a:spcBef>
                <a:spcPts val="0"/>
              </a:spcBef>
              <a:buFont typeface="Arial"/>
              <a:buNone/>
              <a:defRPr sz="15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3pPr>
            <a:lvl4pPr marL="357188" indent="-268288" algn="l" defTabSz="685800">
              <a:lnSpc>
                <a:spcPts val="19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/>
              <a:buChar char="•"/>
              <a:defRPr sz="15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4pPr>
            <a:lvl5pPr marL="357188" indent="-268288" algn="l" defTabSz="685800">
              <a:lnSpc>
                <a:spcPts val="1900"/>
              </a:lnSpc>
              <a:spcBef>
                <a:spcPts val="0"/>
              </a:spcBef>
              <a:buClr>
                <a:schemeClr val="accent1"/>
              </a:buClr>
              <a:buFont typeface="+mj-lt"/>
              <a:buAutoNum type="arabicPeriod"/>
              <a:defRPr sz="15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5pPr>
            <a:lvl6pPr marL="0" indent="0" algn="l" defTabSz="685800">
              <a:lnSpc>
                <a:spcPts val="1380"/>
              </a:lnSpc>
              <a:spcBef>
                <a:spcPts val="0"/>
              </a:spcBef>
              <a:buFont typeface="Arial"/>
              <a:buNone/>
              <a:defRPr sz="900">
                <a:solidFill>
                  <a:schemeClr val="tx2"/>
                </a:solidFill>
                <a:latin typeface="Urbanist"/>
                <a:ea typeface="Urbanist"/>
                <a:cs typeface="Urbanist"/>
              </a:defRPr>
            </a:lvl6pPr>
            <a:lvl7pPr marL="0" indent="0" algn="l" defTabSz="685800">
              <a:lnSpc>
                <a:spcPts val="1440"/>
              </a:lnSpc>
              <a:spcBef>
                <a:spcPts val="375"/>
              </a:spcBef>
              <a:buFont typeface="Arial"/>
              <a:buNone/>
              <a:defRPr sz="1200" b="0" i="0">
                <a:solidFill>
                  <a:schemeClr val="tx1"/>
                </a:solidFill>
                <a:latin typeface="Urbanist Thin"/>
                <a:ea typeface="Urbanist Thin"/>
                <a:cs typeface="Urbanist Thin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endParaRPr lang="de-DE" sz="1200" b="0" i="0" strike="noStrike" spc="50">
              <a:solidFill>
                <a:schemeClr val="tx1"/>
              </a:solidFill>
              <a:latin typeface="Urbanist"/>
              <a:ea typeface="Urbanist"/>
              <a:cs typeface="Urbanist"/>
            </a:endParaRPr>
          </a:p>
        </p:txBody>
      </p:sp>
      <p:sp>
        <p:nvSpPr>
          <p:cNvPr id="2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5152" y="141965"/>
            <a:ext cx="4009029" cy="179696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3600"/>
              </a:lnSpc>
              <a:defRPr lang="de-DE" sz="3000" b="0" i="0">
                <a:latin typeface="Urbanist ExtraBold"/>
                <a:ea typeface="Urbanist ExtraBold"/>
                <a:cs typeface="Urbanist ExtraBold"/>
              </a:defRPr>
            </a:lvl1pPr>
          </a:lstStyle>
          <a:p>
            <a:pPr>
              <a:defRPr/>
            </a:pPr>
            <a:r>
              <a:rPr lang="de-DE" b="1">
                <a:latin typeface="Urbanist"/>
              </a:rPr>
              <a:t>Titel der Präsentation: Lorem ipsum dolor </a:t>
            </a:r>
            <a:br>
              <a:rPr lang="de-DE" b="1">
                <a:latin typeface="Urbanist"/>
              </a:rPr>
            </a:br>
            <a:r>
              <a:rPr lang="de-DE" b="1">
                <a:latin typeface="Urbanist"/>
              </a:rPr>
              <a:t>sit amet consetetur.</a:t>
            </a:r>
            <a:endParaRPr lang="de-DE">
              <a:latin typeface="Urbanist"/>
            </a:endParaRP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95152" y="4278774"/>
            <a:ext cx="1910630" cy="382126"/>
          </a:xfrm>
          <a:prstGeom prst="rect">
            <a:avLst/>
          </a:prstGeom>
        </p:spPr>
      </p:pic>
      <p:sp>
        <p:nvSpPr>
          <p:cNvPr id="30" name="Textplatzhalter 2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295152" y="2578260"/>
            <a:ext cx="4016375" cy="1438275"/>
          </a:xfrm>
        </p:spPr>
        <p:txBody>
          <a:bodyPr wrap="square"/>
          <a:lstStyle>
            <a:lvl1pPr>
              <a:lnSpc>
                <a:spcPts val="1440"/>
              </a:lnSpc>
              <a:defRPr sz="1500"/>
            </a:lvl1pPr>
            <a:lvl2pPr>
              <a:lnSpc>
                <a:spcPts val="1440"/>
              </a:lnSpc>
              <a:defRPr sz="2800"/>
            </a:lvl2pPr>
          </a:lstStyle>
          <a:p>
            <a:pPr lvl="1">
              <a:defRPr/>
            </a:pPr>
            <a:r>
              <a:rPr lang="de-DE" sz="1200" b="1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Prof. Max Mustermann &amp; </a:t>
            </a:r>
            <a:br>
              <a:rPr lang="de-DE" sz="1200" b="1">
                <a:solidFill>
                  <a:schemeClr val="tx1"/>
                </a:solidFill>
                <a:latin typeface="Urbanist"/>
                <a:ea typeface="Urbanist"/>
                <a:cs typeface="Urbanist"/>
              </a:rPr>
            </a:br>
            <a:r>
              <a:rPr lang="de-DE" sz="1200" b="1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Dr. Erika Musterfrau</a:t>
            </a:r>
            <a:endParaRPr/>
          </a:p>
          <a:p>
            <a:pPr>
              <a:lnSpc>
                <a:spcPts val="1440"/>
              </a:lnSpc>
              <a:spcBef>
                <a:spcPts val="0"/>
              </a:spcBef>
              <a:defRPr/>
            </a:pPr>
            <a:r>
              <a:rPr lang="de-DE" sz="1200" b="0" i="0" strike="noStrike" spc="5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Helmholtz Imaging Helpdesk, DESY</a:t>
            </a:r>
            <a:endParaRPr/>
          </a:p>
          <a:p>
            <a:pPr>
              <a:lnSpc>
                <a:spcPts val="1440"/>
              </a:lnSpc>
              <a:spcBef>
                <a:spcPts val="0"/>
              </a:spcBef>
              <a:defRPr/>
            </a:pPr>
            <a:r>
              <a:rPr lang="de-DE" sz="1200" b="0" i="0" strike="noStrike" spc="5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Anlass der Präsentation</a:t>
            </a:r>
            <a:br>
              <a:rPr lang="de-DE" sz="1200" b="0" i="0" strike="noStrike" spc="50">
                <a:solidFill>
                  <a:schemeClr val="tx1"/>
                </a:solidFill>
                <a:latin typeface="Urbanist"/>
                <a:ea typeface="Urbanist"/>
                <a:cs typeface="Urbanist"/>
              </a:rPr>
            </a:br>
            <a:r>
              <a:rPr lang="de-DE" sz="1200" b="0" i="0" strike="noStrike" spc="5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Hamburg, XX.XX.2021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4228728"/>
            <a:ext cx="720080" cy="72008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folie – weiß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4"/>
          </p:nvPr>
        </p:nvSpPr>
        <p:spPr bwMode="auto">
          <a:xfrm>
            <a:off x="4572000" y="0"/>
            <a:ext cx="4572000" cy="5145088"/>
          </a:xfrm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78039" y="4479796"/>
            <a:ext cx="1910630" cy="382126"/>
          </a:xfrm>
          <a:prstGeom prst="rect">
            <a:avLst/>
          </a:prstGeom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5152" y="141965"/>
            <a:ext cx="4009029" cy="179696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lnSpc>
                <a:spcPts val="3600"/>
              </a:lnSpc>
              <a:defRPr lang="de-DE" sz="3000" b="1" i="0">
                <a:latin typeface="Urbanist ExtraBold"/>
                <a:ea typeface="Urbanist ExtraBold"/>
                <a:cs typeface="Urbanist ExtraBold"/>
              </a:defRPr>
            </a:lvl1pPr>
          </a:lstStyle>
          <a:p>
            <a:pPr>
              <a:defRPr/>
            </a:pPr>
            <a:r>
              <a:rPr lang="de-DE" b="1">
                <a:latin typeface="Urbanist"/>
              </a:rPr>
              <a:t>Titel der Präsentation: Lorem ipsum dolor </a:t>
            </a:r>
            <a:br>
              <a:rPr lang="de-DE" b="1">
                <a:latin typeface="Urbanist"/>
              </a:rPr>
            </a:br>
            <a:r>
              <a:rPr lang="de-DE" b="1">
                <a:latin typeface="Urbanist"/>
              </a:rPr>
              <a:t>sit amet consetetur.</a:t>
            </a:r>
            <a:endParaRPr lang="de-DE">
              <a:latin typeface="Urbanist"/>
            </a:endParaRPr>
          </a:p>
        </p:txBody>
      </p:sp>
      <p:sp>
        <p:nvSpPr>
          <p:cNvPr id="13" name="Textplatzhalter 2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295152" y="2578260"/>
            <a:ext cx="4016375" cy="1438275"/>
          </a:xfrm>
        </p:spPr>
        <p:txBody>
          <a:bodyPr wrap="square"/>
          <a:lstStyle>
            <a:lvl1pPr>
              <a:lnSpc>
                <a:spcPts val="1440"/>
              </a:lnSpc>
              <a:defRPr/>
            </a:lvl1pPr>
            <a:lvl2pPr>
              <a:lnSpc>
                <a:spcPts val="1440"/>
              </a:lnSpc>
              <a:defRPr sz="2400" b="0"/>
            </a:lvl2pPr>
          </a:lstStyle>
          <a:p>
            <a:pPr lvl="1">
              <a:defRPr/>
            </a:pPr>
            <a:r>
              <a:rPr lang="de-DE" sz="1200" b="1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Prof. Max Mustermann &amp; </a:t>
            </a:r>
            <a:br>
              <a:rPr lang="de-DE" sz="1200" b="1">
                <a:solidFill>
                  <a:schemeClr val="tx1"/>
                </a:solidFill>
                <a:latin typeface="Urbanist"/>
                <a:ea typeface="Urbanist"/>
                <a:cs typeface="Urbanist"/>
              </a:rPr>
            </a:br>
            <a:r>
              <a:rPr lang="de-DE" sz="1200" b="1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Dr. Erika Musterfrau</a:t>
            </a:r>
            <a:endParaRPr/>
          </a:p>
          <a:p>
            <a:pPr>
              <a:lnSpc>
                <a:spcPts val="1440"/>
              </a:lnSpc>
              <a:spcBef>
                <a:spcPts val="0"/>
              </a:spcBef>
              <a:defRPr/>
            </a:pPr>
            <a:r>
              <a:rPr lang="de-DE" sz="1200" b="0" i="0" strike="noStrike" spc="5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Helmholtz Imaging Helpdesk, DESY</a:t>
            </a:r>
            <a:endParaRPr/>
          </a:p>
          <a:p>
            <a:pPr>
              <a:lnSpc>
                <a:spcPts val="1440"/>
              </a:lnSpc>
              <a:spcBef>
                <a:spcPts val="0"/>
              </a:spcBef>
              <a:defRPr/>
            </a:pPr>
            <a:r>
              <a:rPr lang="de-DE" sz="1200" b="0" i="0" strike="noStrike" spc="5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Anlass der Präsentation</a:t>
            </a:r>
            <a:br>
              <a:rPr lang="de-DE" sz="1200" b="0" i="0" strike="noStrike" spc="50">
                <a:solidFill>
                  <a:schemeClr val="tx1"/>
                </a:solidFill>
                <a:latin typeface="Urbanist"/>
                <a:ea typeface="Urbanist"/>
                <a:cs typeface="Urbanist"/>
              </a:rPr>
            </a:br>
            <a:r>
              <a:rPr lang="de-DE" sz="1200" b="0" i="0" strike="noStrike" spc="5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Hamburg, XX.XX.2021</a:t>
            </a:r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98360" y="4288733"/>
            <a:ext cx="1910628" cy="3821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sverzeichni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auto">
          <a:xfrm>
            <a:off x="8422640" y="0"/>
            <a:ext cx="721360" cy="70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45009"/>
            <a:ext cx="9144000" cy="5143500"/>
          </a:xfrm>
          <a:prstGeom prst="rect">
            <a:avLst/>
          </a:prstGeom>
        </p:spPr>
      </p:pic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06435" y="4768735"/>
            <a:ext cx="218430" cy="3763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0" i="0">
                <a:solidFill>
                  <a:schemeClr val="tx1"/>
                </a:solidFill>
                <a:latin typeface="Urbanist"/>
              </a:defRPr>
            </a:lvl1pPr>
          </a:lstStyle>
          <a:p>
            <a:pPr>
              <a:defRPr/>
            </a:pPr>
            <a:fld id="{96C5DD1B-39A6-CE49-9885-90F6E99658B4}" type="slidenum">
              <a:rPr lang="de-DE"/>
              <a:t>‹Nr.›</a:t>
            </a:fld>
            <a:endParaRPr lang="de-DE"/>
          </a:p>
        </p:txBody>
      </p:sp>
      <p:sp>
        <p:nvSpPr>
          <p:cNvPr id="23" name="Textfeld 22"/>
          <p:cNvSpPr txBox="1"/>
          <p:nvPr userDrawn="1"/>
        </p:nvSpPr>
        <p:spPr bwMode="auto">
          <a:xfrm>
            <a:off x="6888184" y="4868088"/>
            <a:ext cx="1766509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900" dirty="0" smtClean="0"/>
              <a:t>2023  </a:t>
            </a:r>
            <a:r>
              <a:rPr lang="de-DE" sz="900" dirty="0"/>
              <a:t>|  </a:t>
            </a:r>
            <a:r>
              <a:rPr lang="de-DE" sz="900" b="1" dirty="0">
                <a:latin typeface="Urbanist ExtraBold"/>
                <a:ea typeface="Urbanist ExtraBold"/>
                <a:cs typeface="Urbanist ExtraBold"/>
              </a:rPr>
              <a:t>HELMHOLTZ IMAGING</a:t>
            </a:r>
            <a:r>
              <a:rPr lang="de-DE" sz="900" dirty="0"/>
              <a:t>  | </a:t>
            </a:r>
            <a:endParaRPr lang="de-DE" sz="900" b="1" dirty="0">
              <a:latin typeface="Urbanist ExtraBold"/>
              <a:ea typeface="Urbanist ExtraBold"/>
              <a:cs typeface="Urbanist ExtraBold"/>
            </a:endParaRPr>
          </a:p>
          <a:p>
            <a:pPr marL="0" algn="l">
              <a:defRPr/>
            </a:pPr>
            <a:endParaRPr lang="de-DE" sz="900" dirty="0">
              <a:solidFill>
                <a:schemeClr val="tx2"/>
              </a:solidFill>
              <a:latin typeface="Urbanist"/>
              <a:ea typeface="Urbanist"/>
              <a:cs typeface="Urbanist"/>
            </a:endParaRPr>
          </a:p>
        </p:txBody>
      </p:sp>
      <p:sp>
        <p:nvSpPr>
          <p:cNvPr id="2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934879" y="830421"/>
            <a:ext cx="6065008" cy="64047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>
              <a:defRPr/>
            </a:pPr>
            <a:r>
              <a:rPr lang="de-DE"/>
              <a:t>Contents</a:t>
            </a:r>
            <a:br>
              <a:rPr lang="de-DE"/>
            </a:br>
            <a:r>
              <a:rPr lang="de-DE"/>
              <a:t>ggf. 2te Zeile 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935037" y="1792536"/>
            <a:ext cx="7273925" cy="2404014"/>
          </a:xfrm>
        </p:spPr>
        <p:txBody>
          <a:bodyPr wrap="square" numCol="2" spcCol="54000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rennchart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auto">
          <a:xfrm>
            <a:off x="8625840" y="0"/>
            <a:ext cx="51816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-50006"/>
            <a:ext cx="9144000" cy="5143500"/>
          </a:xfrm>
          <a:prstGeom prst="rect">
            <a:avLst/>
          </a:prstGeom>
        </p:spPr>
      </p:pic>
      <p:sp>
        <p:nvSpPr>
          <p:cNvPr id="14" name="Textplatzhalter 13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89000" y="1642666"/>
            <a:ext cx="7305675" cy="1859756"/>
          </a:xfrm>
        </p:spPr>
        <p:txBody>
          <a:bodyPr anchor="ctr" anchorCtr="0"/>
          <a:lstStyle>
            <a:lvl1pPr algn="ctr">
              <a:lnSpc>
                <a:spcPts val="4330"/>
              </a:lnSpc>
              <a:spcBef>
                <a:spcPts val="0"/>
              </a:spcBef>
              <a:defRPr lang="de-DE" sz="3600" b="1" i="0">
                <a:solidFill>
                  <a:schemeClr val="tx1"/>
                </a:solidFill>
                <a:latin typeface="Urbanist ExtraBold"/>
                <a:ea typeface="Urbanist ExtraBold"/>
                <a:cs typeface="Urbanist ExtraBold"/>
              </a:defRPr>
            </a:lvl1pPr>
          </a:lstStyle>
          <a:p>
            <a:pPr>
              <a:defRPr/>
            </a:pPr>
            <a:r>
              <a:rPr lang="de-DE" b="1">
                <a:latin typeface="Urbanist"/>
              </a:rPr>
              <a:t>Dies ist ein Trennchart</a:t>
            </a:r>
            <a:br>
              <a:rPr lang="de-DE" b="1">
                <a:latin typeface="Urbanist"/>
              </a:rPr>
            </a:br>
            <a:r>
              <a:rPr lang="de-DE" b="1">
                <a:latin typeface="Urbanist"/>
              </a:rPr>
              <a:t>ggf. mit 2 Zeilen</a:t>
            </a:r>
            <a:endParaRPr lang="de-DE">
              <a:latin typeface="Urbanis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Chart 1 – wei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90073" y="4768735"/>
            <a:ext cx="6065008" cy="376353"/>
          </a:xfrm>
        </p:spPr>
        <p:txBody>
          <a:bodyPr anchor="ctr" anchorCtr="0"/>
          <a:lstStyle/>
          <a:p>
            <a:pPr lvl="6">
              <a:defRPr/>
            </a:pPr>
            <a:r>
              <a:rPr lang="de-DE"/>
              <a:t>Sternchentext oder Bildunterschrift</a:t>
            </a:r>
            <a:endParaRPr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06435" y="4768735"/>
            <a:ext cx="218430" cy="3763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0" i="0">
                <a:solidFill>
                  <a:schemeClr val="tx1"/>
                </a:solidFill>
                <a:latin typeface="Urbanist"/>
              </a:defRPr>
            </a:lvl1pPr>
          </a:lstStyle>
          <a:p>
            <a:pPr>
              <a:defRPr/>
            </a:pPr>
            <a:fld id="{96C5DD1B-39A6-CE49-9885-90F6E99658B4}" type="slidenum">
              <a:rPr lang="de-DE"/>
              <a:t>‹Nr.›</a:t>
            </a:fld>
            <a:endParaRPr lang="de-DE"/>
          </a:p>
        </p:txBody>
      </p:sp>
      <p:sp>
        <p:nvSpPr>
          <p:cNvPr id="23" name="Textfeld 22"/>
          <p:cNvSpPr txBox="1"/>
          <p:nvPr userDrawn="1"/>
        </p:nvSpPr>
        <p:spPr bwMode="auto">
          <a:xfrm>
            <a:off x="6888184" y="4868088"/>
            <a:ext cx="1766509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900" dirty="0" smtClean="0"/>
              <a:t>2023  </a:t>
            </a:r>
            <a:r>
              <a:rPr lang="de-DE" sz="900" dirty="0"/>
              <a:t>|  </a:t>
            </a:r>
            <a:r>
              <a:rPr lang="de-DE" sz="900" b="1" dirty="0">
                <a:latin typeface="Urbanist ExtraBold"/>
                <a:ea typeface="Urbanist ExtraBold"/>
                <a:cs typeface="Urbanist ExtraBold"/>
              </a:rPr>
              <a:t>HELMHOLTZ IMAGING</a:t>
            </a:r>
            <a:r>
              <a:rPr lang="de-DE" sz="900" dirty="0"/>
              <a:t>  | </a:t>
            </a:r>
            <a:endParaRPr lang="de-DE" sz="900" b="1" dirty="0">
              <a:latin typeface="Urbanist ExtraBold"/>
              <a:ea typeface="Urbanist ExtraBold"/>
              <a:cs typeface="Urbanist ExtraBold"/>
            </a:endParaRPr>
          </a:p>
          <a:p>
            <a:pPr marL="0" algn="l">
              <a:defRPr/>
            </a:pPr>
            <a:endParaRPr lang="de-DE" sz="900" dirty="0">
              <a:solidFill>
                <a:schemeClr val="tx2"/>
              </a:solidFill>
              <a:latin typeface="Urbanist"/>
              <a:ea typeface="Urbanist"/>
              <a:cs typeface="Urbanist"/>
            </a:endParaRPr>
          </a:p>
        </p:txBody>
      </p:sp>
      <p:sp>
        <p:nvSpPr>
          <p:cNvPr id="2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0074" y="192765"/>
            <a:ext cx="6065008" cy="64047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Platz für eine zweizeilige Headline</a:t>
            </a:r>
            <a:br>
              <a:rPr lang="de-DE"/>
            </a:br>
            <a:r>
              <a:rPr lang="de-DE"/>
              <a:t>Lorem ipsum dolor sit amet. </a:t>
            </a:r>
            <a:endParaRPr lang="en-US"/>
          </a:p>
        </p:txBody>
      </p:sp>
      <p:sp>
        <p:nvSpPr>
          <p:cNvPr id="20" name="Textplatzhalter 12"/>
          <p:cNvSpPr>
            <a:spLocks noGrp="1"/>
          </p:cNvSpPr>
          <p:nvPr>
            <p:ph type="body" sz="quarter" idx="12"/>
          </p:nvPr>
        </p:nvSpPr>
        <p:spPr bwMode="auto">
          <a:xfrm>
            <a:off x="290513" y="1079500"/>
            <a:ext cx="6064250" cy="3581400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92765"/>
            <a:ext cx="370085" cy="370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Chart 2 – wei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06435" y="4768735"/>
            <a:ext cx="218430" cy="3763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0" i="0">
                <a:solidFill>
                  <a:schemeClr val="tx1"/>
                </a:solidFill>
                <a:latin typeface="Urbanist"/>
              </a:defRPr>
            </a:lvl1pPr>
          </a:lstStyle>
          <a:p>
            <a:pPr>
              <a:defRPr/>
            </a:pPr>
            <a:fld id="{96C5DD1B-39A6-CE49-9885-90F6E99658B4}" type="slidenum">
              <a:rPr lang="de-DE"/>
              <a:t>‹Nr.›</a:t>
            </a:fld>
            <a:endParaRPr lang="de-DE"/>
          </a:p>
        </p:txBody>
      </p:sp>
      <p:sp>
        <p:nvSpPr>
          <p:cNvPr id="23" name="Textfeld 22"/>
          <p:cNvSpPr txBox="1"/>
          <p:nvPr userDrawn="1"/>
        </p:nvSpPr>
        <p:spPr bwMode="auto">
          <a:xfrm>
            <a:off x="6888184" y="4868088"/>
            <a:ext cx="1766509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900" dirty="0" smtClean="0"/>
              <a:t>2023  </a:t>
            </a:r>
            <a:r>
              <a:rPr lang="de-DE" sz="900" dirty="0"/>
              <a:t>|  </a:t>
            </a:r>
            <a:r>
              <a:rPr lang="de-DE" sz="900" b="1" dirty="0">
                <a:latin typeface="Urbanist ExtraBold"/>
                <a:ea typeface="Urbanist ExtraBold"/>
                <a:cs typeface="Urbanist ExtraBold"/>
              </a:rPr>
              <a:t>HELMHOLTZ IMAGING</a:t>
            </a:r>
            <a:r>
              <a:rPr lang="de-DE" sz="900" dirty="0"/>
              <a:t>  | </a:t>
            </a:r>
            <a:endParaRPr lang="de-DE" sz="900" b="1" dirty="0">
              <a:latin typeface="Urbanist ExtraBold"/>
              <a:ea typeface="Urbanist ExtraBold"/>
              <a:cs typeface="Urbanist ExtraBold"/>
            </a:endParaRPr>
          </a:p>
          <a:p>
            <a:pPr marL="0" algn="l">
              <a:defRPr/>
            </a:pPr>
            <a:endParaRPr lang="de-DE" sz="900" dirty="0">
              <a:solidFill>
                <a:schemeClr val="tx2"/>
              </a:solidFill>
              <a:latin typeface="Urbanist"/>
              <a:ea typeface="Urbanist"/>
              <a:cs typeface="Urbanist"/>
            </a:endParaRPr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Platz für eine zweizeilige Headline</a:t>
            </a:r>
            <a:br>
              <a:rPr lang="de-DE"/>
            </a:br>
            <a:r>
              <a:rPr lang="de-DE"/>
              <a:t>Lorem ipsum dolor sit amet. 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679440" y="1076324"/>
            <a:ext cx="3245425" cy="3584575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Platzhalter Bild</a:t>
            </a:r>
            <a:endParaRPr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90073" y="4768735"/>
            <a:ext cx="5061361" cy="376353"/>
          </a:xfrm>
        </p:spPr>
        <p:txBody>
          <a:bodyPr anchor="ctr" anchorCtr="0"/>
          <a:lstStyle/>
          <a:p>
            <a:pPr lvl="6">
              <a:defRPr/>
            </a:pPr>
            <a:r>
              <a:rPr lang="de-DE"/>
              <a:t>Sternchentext oder Bildunterschrift</a:t>
            </a:r>
            <a:endParaRPr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290513" y="1076325"/>
            <a:ext cx="5060950" cy="3576339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400" y="192765"/>
            <a:ext cx="370085" cy="370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Chart 3 – wei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06435" y="4768735"/>
            <a:ext cx="218430" cy="3763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0" i="0">
                <a:solidFill>
                  <a:schemeClr val="tx1"/>
                </a:solidFill>
                <a:latin typeface="Urbanist"/>
              </a:defRPr>
            </a:lvl1pPr>
          </a:lstStyle>
          <a:p>
            <a:pPr>
              <a:defRPr/>
            </a:pPr>
            <a:fld id="{96C5DD1B-39A6-CE49-9885-90F6E99658B4}" type="slidenum">
              <a:rPr lang="de-DE"/>
              <a:t>‹Nr.›</a:t>
            </a:fld>
            <a:endParaRPr lang="de-DE"/>
          </a:p>
        </p:txBody>
      </p:sp>
      <p:sp>
        <p:nvSpPr>
          <p:cNvPr id="23" name="Textfeld 22"/>
          <p:cNvSpPr txBox="1"/>
          <p:nvPr userDrawn="1"/>
        </p:nvSpPr>
        <p:spPr bwMode="auto">
          <a:xfrm>
            <a:off x="6888184" y="4868088"/>
            <a:ext cx="1766509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900" dirty="0" smtClean="0"/>
              <a:t>2023  </a:t>
            </a:r>
            <a:r>
              <a:rPr lang="de-DE" sz="900" dirty="0"/>
              <a:t>|  </a:t>
            </a:r>
            <a:r>
              <a:rPr lang="de-DE" sz="900" b="1" dirty="0">
                <a:latin typeface="Urbanist ExtraBold"/>
                <a:ea typeface="Urbanist ExtraBold"/>
                <a:cs typeface="Urbanist ExtraBold"/>
              </a:rPr>
              <a:t>HELMHOLTZ IMAGING</a:t>
            </a:r>
            <a:r>
              <a:rPr lang="de-DE" sz="900" dirty="0"/>
              <a:t>  | </a:t>
            </a:r>
            <a:endParaRPr lang="de-DE" sz="900" b="1" dirty="0">
              <a:latin typeface="Urbanist ExtraBold"/>
              <a:ea typeface="Urbanist ExtraBold"/>
              <a:cs typeface="Urbanist ExtraBold"/>
            </a:endParaRPr>
          </a:p>
          <a:p>
            <a:pPr marL="0" algn="l">
              <a:defRPr/>
            </a:pPr>
            <a:endParaRPr lang="de-DE" sz="900" dirty="0">
              <a:solidFill>
                <a:schemeClr val="tx2"/>
              </a:solidFill>
              <a:latin typeface="Urbanist"/>
              <a:ea typeface="Urbanist"/>
              <a:cs typeface="Urbanist"/>
            </a:endParaRPr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Platz für eine zweizeilige Headline</a:t>
            </a:r>
            <a:br>
              <a:rPr lang="de-DE"/>
            </a:br>
            <a:r>
              <a:rPr lang="de-DE"/>
              <a:t>Lorem ipsum dolor sit amet. 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5679440" y="1076326"/>
            <a:ext cx="3245425" cy="2308376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Platzhalter Bild</a:t>
            </a:r>
            <a:endParaRPr/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7396481" y="3556000"/>
            <a:ext cx="1529080" cy="1104900"/>
          </a:xfrm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Platzhalter Bild</a:t>
            </a:r>
            <a:endParaRPr/>
          </a:p>
        </p:txBody>
      </p:sp>
      <p:sp>
        <p:nvSpPr>
          <p:cNvPr id="10" name="Textplatzhalter 1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290073" y="4768735"/>
            <a:ext cx="5061361" cy="376353"/>
          </a:xfrm>
        </p:spPr>
        <p:txBody>
          <a:bodyPr anchor="ctr" anchorCtr="0"/>
          <a:lstStyle/>
          <a:p>
            <a:pPr lvl="6">
              <a:defRPr/>
            </a:pPr>
            <a:r>
              <a:rPr lang="de-DE"/>
              <a:t>Sternchentext oder Bildunterschrift</a:t>
            </a:r>
            <a:endParaRPr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5"/>
          </p:nvPr>
        </p:nvSpPr>
        <p:spPr bwMode="auto">
          <a:xfrm>
            <a:off x="290513" y="1076325"/>
            <a:ext cx="5060950" cy="3584575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20" name="Textplatzhalter 5"/>
          <p:cNvSpPr>
            <a:spLocks noGrp="1"/>
          </p:cNvSpPr>
          <p:nvPr>
            <p:ph type="body" sz="quarter" idx="16"/>
          </p:nvPr>
        </p:nvSpPr>
        <p:spPr bwMode="auto">
          <a:xfrm>
            <a:off x="5680075" y="3556000"/>
            <a:ext cx="1531937" cy="1104900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400" y="192765"/>
            <a:ext cx="370085" cy="37008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7295429" y="4768735"/>
            <a:ext cx="1411006" cy="3763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 b="0" i="0">
                <a:solidFill>
                  <a:schemeClr val="tx1"/>
                </a:solidFill>
                <a:latin typeface="Urbanist"/>
              </a:defRPr>
            </a:lvl1pPr>
          </a:lstStyle>
          <a:p>
            <a:pPr algn="r">
              <a:defRPr/>
            </a:pPr>
            <a:r>
              <a:rPr lang="de-DE" dirty="0" smtClean="0"/>
              <a:t>2023  </a:t>
            </a:r>
            <a:r>
              <a:rPr lang="de-DE" dirty="0"/>
              <a:t>|  </a:t>
            </a:r>
            <a:r>
              <a:rPr lang="de-DE" b="1" dirty="0">
                <a:latin typeface="Urbanist ExtraBold"/>
                <a:ea typeface="Urbanist ExtraBold"/>
                <a:cs typeface="Urbanist ExtraBold"/>
              </a:rPr>
              <a:t>HELMHOLTZ IMAGING</a:t>
            </a:r>
            <a:r>
              <a:rPr lang="de-DE" dirty="0"/>
              <a:t>  | </a:t>
            </a:r>
            <a:endParaRPr lang="de-DE" b="1" dirty="0">
              <a:latin typeface="Urbanist ExtraBold"/>
              <a:ea typeface="Urbanist ExtraBold"/>
              <a:cs typeface="Urbanist Extra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06435" y="4768735"/>
            <a:ext cx="218430" cy="3763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 b="0" i="0">
                <a:solidFill>
                  <a:schemeClr val="tx1"/>
                </a:solidFill>
                <a:latin typeface="Urbanist"/>
              </a:defRPr>
            </a:lvl1pPr>
          </a:lstStyle>
          <a:p>
            <a:pPr>
              <a:defRPr/>
            </a:pPr>
            <a:fld id="{96C5DD1B-39A6-CE49-9885-90F6E99658B4}" type="slidenum">
              <a:rPr lang="de-DE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7"/>
          <a:stretch/>
        </p:blipFill>
        <p:spPr bwMode="auto">
          <a:xfrm>
            <a:off x="8693851" y="243007"/>
            <a:ext cx="231014" cy="23358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95152" y="1079195"/>
            <a:ext cx="6065008" cy="34435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>
              <a:defRPr/>
            </a:pPr>
            <a:r>
              <a:rPr lang="de-DE"/>
              <a:t>Erste Ebene – Einleitungstext</a:t>
            </a:r>
            <a:endParaRPr/>
          </a:p>
          <a:p>
            <a:pPr lvl="1">
              <a:defRPr/>
            </a:pPr>
            <a:r>
              <a:rPr lang="de-DE"/>
              <a:t>Zweite Ebene – Fließtext groß</a:t>
            </a:r>
            <a:endParaRPr/>
          </a:p>
          <a:p>
            <a:pPr lvl="2">
              <a:defRPr/>
            </a:pPr>
            <a:r>
              <a:rPr lang="de-DE"/>
              <a:t>Dritte Ebene – Fließtext klein</a:t>
            </a:r>
            <a:endParaRPr/>
          </a:p>
          <a:p>
            <a:pPr lvl="3">
              <a:defRPr/>
            </a:pPr>
            <a:r>
              <a:rPr lang="de-DE"/>
              <a:t>Vierte Ebene – Aufzählung</a:t>
            </a:r>
            <a:endParaRPr/>
          </a:p>
          <a:p>
            <a:pPr lvl="4">
              <a:defRPr/>
            </a:pPr>
            <a:r>
              <a:rPr lang="de-DE"/>
              <a:t>Fünfte Ebene – Nummerierung 1</a:t>
            </a:r>
            <a:endParaRPr/>
          </a:p>
          <a:p>
            <a:pPr lvl="5">
              <a:defRPr/>
            </a:pPr>
            <a:r>
              <a:rPr lang="de-DE"/>
              <a:t>Sechste Ebene – Nummerierung 2</a:t>
            </a:r>
            <a:endParaRPr/>
          </a:p>
          <a:p>
            <a:pPr lvl="6">
              <a:defRPr/>
            </a:pPr>
            <a:r>
              <a:rPr lang="de-DE"/>
              <a:t>Siebte Ebene – Bildunterschrift oder Sternchentext</a:t>
            </a:r>
            <a:endParaRPr/>
          </a:p>
          <a:p>
            <a:pPr lvl="4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Platz für eine zweizeilige Headline</a:t>
            </a:r>
            <a:br>
              <a:rPr lang="de-DE"/>
            </a:br>
            <a:r>
              <a:rPr lang="de-DE"/>
              <a:t>Lorem ipsum dolor sit amet. 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l" defTabSz="685800">
        <a:lnSpc>
          <a:spcPts val="2800"/>
        </a:lnSpc>
        <a:spcBef>
          <a:spcPts val="0"/>
        </a:spcBef>
        <a:buNone/>
        <a:defRPr sz="2400" b="0" i="0" spc="50">
          <a:solidFill>
            <a:schemeClr val="tx1"/>
          </a:solidFill>
          <a:latin typeface="Urbanist ExtraBold"/>
          <a:ea typeface="Urbanist ExtraBold"/>
          <a:cs typeface="Urbanist ExtraBold"/>
        </a:defRPr>
      </a:lvl1pPr>
    </p:titleStyle>
    <p:bodyStyle>
      <a:lvl1pPr marL="0" indent="0" algn="l" defTabSz="685800">
        <a:lnSpc>
          <a:spcPts val="1900"/>
        </a:lnSpc>
        <a:spcBef>
          <a:spcPts val="500"/>
        </a:spcBef>
        <a:spcAft>
          <a:spcPts val="500"/>
        </a:spcAft>
        <a:buFont typeface="Arial"/>
        <a:buNone/>
        <a:defRPr sz="1700" b="0" i="0" strike="noStrike" spc="50">
          <a:solidFill>
            <a:schemeClr val="accent1"/>
          </a:solidFill>
          <a:latin typeface="Urbanist ExtraBold"/>
          <a:ea typeface="Urbanist ExtraBold"/>
          <a:cs typeface="Urbanist ExtraBold"/>
        </a:defRPr>
      </a:lvl1pPr>
      <a:lvl2pPr marL="0" indent="0" algn="l" defTabSz="685800">
        <a:lnSpc>
          <a:spcPts val="2200"/>
        </a:lnSpc>
        <a:spcBef>
          <a:spcPts val="500"/>
        </a:spcBef>
        <a:spcAft>
          <a:spcPts val="500"/>
        </a:spcAft>
        <a:buFont typeface="Arial"/>
        <a:buNone/>
        <a:defRPr sz="1700" b="0" i="0" spc="50">
          <a:solidFill>
            <a:schemeClr val="tx1"/>
          </a:solidFill>
          <a:latin typeface="Urbanist"/>
          <a:ea typeface="+mn-ea"/>
          <a:cs typeface="+mn-cs"/>
        </a:defRPr>
      </a:lvl2pPr>
      <a:lvl3pPr marL="0" indent="0" algn="l" defTabSz="685800">
        <a:lnSpc>
          <a:spcPts val="1900"/>
        </a:lnSpc>
        <a:spcBef>
          <a:spcPts val="0"/>
        </a:spcBef>
        <a:buFont typeface="Arial"/>
        <a:buNone/>
        <a:defRPr sz="1500" b="0" i="0" spc="50">
          <a:solidFill>
            <a:schemeClr val="tx1"/>
          </a:solidFill>
          <a:latin typeface="Urbanist"/>
          <a:ea typeface="+mn-ea"/>
          <a:cs typeface="+mn-cs"/>
        </a:defRPr>
      </a:lvl3pPr>
      <a:lvl4pPr marL="357188" indent="-268288" algn="l" defTabSz="685800">
        <a:lnSpc>
          <a:spcPts val="2000"/>
        </a:lnSpc>
        <a:spcBef>
          <a:spcPts val="500"/>
        </a:spcBef>
        <a:spcAft>
          <a:spcPts val="500"/>
        </a:spcAft>
        <a:buClr>
          <a:schemeClr val="tx1"/>
        </a:buClr>
        <a:buSzPct val="100000"/>
        <a:buFont typeface="Arial"/>
        <a:buChar char="•"/>
        <a:defRPr sz="1500" b="0" i="0" spc="50">
          <a:solidFill>
            <a:schemeClr val="tx1"/>
          </a:solidFill>
          <a:latin typeface="Urbanist"/>
          <a:ea typeface="+mn-ea"/>
          <a:cs typeface="+mn-cs"/>
        </a:defRPr>
      </a:lvl4pPr>
      <a:lvl5pPr marL="357188" indent="-268288" algn="l" defTabSz="685800">
        <a:lnSpc>
          <a:spcPts val="2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rabicPeriod"/>
        <a:defRPr sz="1500" b="0" i="0" spc="50">
          <a:solidFill>
            <a:schemeClr val="tx1"/>
          </a:solidFill>
          <a:latin typeface="Urbanist"/>
          <a:ea typeface="+mn-ea"/>
          <a:cs typeface="+mn-cs"/>
        </a:defRPr>
      </a:lvl5pPr>
      <a:lvl6pPr marL="669600" indent="-309600" algn="l" defTabSz="685800">
        <a:lnSpc>
          <a:spcPts val="2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lphaLcPeriod"/>
        <a:defRPr sz="1500">
          <a:solidFill>
            <a:schemeClr val="tx1"/>
          </a:solidFill>
          <a:latin typeface="Urbanist"/>
          <a:ea typeface="Urbanist"/>
          <a:cs typeface="Urbanist"/>
        </a:defRPr>
      </a:lvl6pPr>
      <a:lvl7pPr marL="0" indent="0" algn="l" defTabSz="685800">
        <a:lnSpc>
          <a:spcPts val="1380"/>
        </a:lnSpc>
        <a:spcBef>
          <a:spcPts val="0"/>
        </a:spcBef>
        <a:buClr>
          <a:schemeClr val="accent1"/>
        </a:buClr>
        <a:buFont typeface="+mj-lt"/>
        <a:buNone/>
        <a:defRPr sz="900">
          <a:solidFill>
            <a:schemeClr val="bg1">
              <a:lumMod val="65000"/>
            </a:schemeClr>
          </a:solidFill>
          <a:latin typeface="Urbanist"/>
          <a:ea typeface="Urbanist"/>
          <a:cs typeface="Urbanist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99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295152" y="141965"/>
            <a:ext cx="4276848" cy="179696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600"/>
              </a:lnSpc>
              <a:defRPr lang="de-DE" sz="3000" b="1" i="0">
                <a:latin typeface="Urbanist ExtraBold"/>
                <a:ea typeface="Urbanist ExtraBold"/>
                <a:cs typeface="Urbanist ExtraBold"/>
              </a:defRPr>
            </a:lvl1pPr>
          </a:lstStyle>
          <a:p>
            <a:pPr>
              <a:defRPr/>
            </a:pPr>
            <a:r>
              <a:rPr lang="de-DE" sz="2800" dirty="0" err="1" smtClean="0"/>
              <a:t>Uncertainty-awareness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energy-efficency</a:t>
            </a:r>
            <a:r>
              <a:rPr lang="de-DE" sz="2800" dirty="0" smtClean="0"/>
              <a:t> in </a:t>
            </a:r>
            <a:r>
              <a:rPr lang="de-DE" sz="2800" dirty="0" err="1" smtClean="0"/>
              <a:t>Deep</a:t>
            </a:r>
            <a:r>
              <a:rPr lang="de-DE" sz="2800" dirty="0" smtClean="0"/>
              <a:t> Learning</a:t>
            </a:r>
            <a:endParaRPr sz="2800" dirty="0"/>
          </a:p>
        </p:txBody>
      </p:sp>
      <p:sp>
        <p:nvSpPr>
          <p:cNvPr id="8" name="Textplatzhalter 29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295152" y="2578260"/>
            <a:ext cx="4016375" cy="1438275"/>
          </a:xfrm>
        </p:spPr>
        <p:txBody>
          <a:bodyPr/>
          <a:lstStyle>
            <a:lvl1pPr>
              <a:lnSpc>
                <a:spcPts val="1440"/>
              </a:lnSpc>
              <a:defRPr/>
            </a:lvl1pPr>
            <a:lvl2pPr>
              <a:lnSpc>
                <a:spcPts val="1440"/>
              </a:lnSpc>
              <a:defRPr sz="2400" b="0"/>
            </a:lvl2pPr>
          </a:lstStyle>
          <a:p>
            <a:pPr lvl="1">
              <a:defRPr/>
            </a:pPr>
            <a:r>
              <a:rPr lang="de-DE" sz="1200" b="1" dirty="0" smtClean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Martin Burger</a:t>
            </a:r>
            <a:endParaRPr dirty="0"/>
          </a:p>
          <a:p>
            <a:pPr>
              <a:lnSpc>
                <a:spcPts val="1440"/>
              </a:lnSpc>
              <a:spcBef>
                <a:spcPts val="0"/>
              </a:spcBef>
              <a:defRPr/>
            </a:pPr>
            <a:r>
              <a:rPr lang="de-DE" sz="1200" b="0" i="0" strike="noStrike" spc="50" dirty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Helmholtz </a:t>
            </a:r>
            <a:r>
              <a:rPr lang="de-DE" sz="1200" b="0" i="0" strike="noStrike" spc="50" dirty="0" smtClean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Imaging, </a:t>
            </a:r>
            <a:r>
              <a:rPr lang="de-DE" sz="1200" b="0" i="0" strike="noStrike" spc="50" dirty="0" smtClean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FS-CI, </a:t>
            </a:r>
            <a:r>
              <a:rPr lang="de-DE" sz="1200" b="0" i="0" strike="noStrike" spc="50" dirty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DESY</a:t>
            </a:r>
            <a:endParaRPr dirty="0"/>
          </a:p>
          <a:p>
            <a:pPr>
              <a:lnSpc>
                <a:spcPts val="1440"/>
              </a:lnSpc>
              <a:spcBef>
                <a:spcPts val="0"/>
              </a:spcBef>
              <a:defRPr/>
            </a:pPr>
            <a:r>
              <a:rPr lang="de-DE" sz="1200" b="0" i="0" strike="noStrike" spc="50" dirty="0" err="1" smtClean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Deep</a:t>
            </a:r>
            <a:r>
              <a:rPr lang="de-DE" sz="1200" b="0" i="0" strike="noStrike" spc="50" dirty="0" smtClean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 Learning </a:t>
            </a:r>
            <a:r>
              <a:rPr lang="de-DE" sz="1200" b="0" i="0" strike="noStrike" spc="50" dirty="0" err="1" smtClean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Summit</a:t>
            </a:r>
            <a:r>
              <a:rPr lang="de-DE" sz="1200" b="0" i="0" strike="noStrike" spc="50" dirty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/>
            </a:r>
            <a:br>
              <a:rPr lang="de-DE" sz="1200" b="0" i="0" strike="noStrike" spc="50" dirty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</a:br>
            <a:r>
              <a:rPr lang="de-DE" sz="1200" b="0" i="0" strike="noStrike" spc="50" dirty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Hamburg, </a:t>
            </a:r>
            <a:r>
              <a:rPr lang="de-DE" sz="1200" b="0" i="0" strike="noStrike" spc="50" dirty="0" smtClean="0">
                <a:solidFill>
                  <a:schemeClr val="tx1"/>
                </a:solidFill>
                <a:latin typeface="Urbanist"/>
                <a:ea typeface="Urbanist"/>
                <a:cs typeface="Urbanist"/>
              </a:rPr>
              <a:t>08.12.2023</a:t>
            </a:r>
            <a:endParaRPr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72000" y="-50800"/>
            <a:ext cx="4572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10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Training Data </a:t>
            </a:r>
            <a:r>
              <a:rPr lang="de-DE" dirty="0" err="1" smtClean="0"/>
              <a:t>Uncertainty</a:t>
            </a:r>
            <a:r>
              <a:rPr lang="de-DE" dirty="0" smtClean="0"/>
              <a:t> </a:t>
            </a:r>
            <a:endParaRPr dirty="0"/>
          </a:p>
          <a:p>
            <a:pPr lvl="1">
              <a:defRPr/>
            </a:pP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pPr lvl="1">
              <a:defRPr/>
            </a:pPr>
            <a:r>
              <a:rPr lang="de-DE" dirty="0" smtClean="0"/>
              <a:t>Further </a:t>
            </a:r>
            <a:r>
              <a:rPr lang="de-DE" dirty="0" err="1" smtClean="0"/>
              <a:t>issues</a:t>
            </a:r>
            <a:r>
              <a:rPr lang="de-DE" dirty="0" smtClean="0"/>
              <a:t>: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shifts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  <a:p>
            <a:pPr lvl="1">
              <a:defRPr/>
            </a:pPr>
            <a:r>
              <a:rPr lang="de-DE" dirty="0" smtClean="0"/>
              <a:t>Training </a:t>
            </a:r>
            <a:r>
              <a:rPr lang="de-DE" dirty="0" err="1" smtClean="0"/>
              <a:t>data</a:t>
            </a:r>
            <a:r>
              <a:rPr lang="de-DE" dirty="0" smtClean="0"/>
              <a:t> not </a:t>
            </a: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i="1" dirty="0" smtClean="0">
                <a:latin typeface="Symbol" panose="05050102010706020507" pitchFamily="18" charset="2"/>
              </a:rPr>
              <a:t>m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err="1" smtClean="0"/>
              <a:t>Typical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: </a:t>
            </a:r>
            <a:r>
              <a:rPr lang="de-DE" dirty="0" err="1" smtClean="0"/>
              <a:t>simulated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, e.g. in inverse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Model </a:t>
            </a:r>
            <a:r>
              <a:rPr lang="de-DE" dirty="0" err="1" smtClean="0"/>
              <a:t>errors</a:t>
            </a:r>
            <a:r>
              <a:rPr lang="de-DE" dirty="0" smtClean="0"/>
              <a:t>, </a:t>
            </a:r>
            <a:r>
              <a:rPr lang="de-DE" dirty="0" err="1" smtClean="0"/>
              <a:t>wrong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statistics</a:t>
            </a:r>
            <a:r>
              <a:rPr lang="de-DE" dirty="0" smtClean="0"/>
              <a:t>, </a:t>
            </a:r>
            <a:r>
              <a:rPr lang="de-DE" dirty="0" err="1" smtClean="0"/>
              <a:t>missing</a:t>
            </a:r>
            <a:r>
              <a:rPr lang="de-DE" dirty="0" smtClean="0"/>
              <a:t> </a:t>
            </a:r>
            <a:r>
              <a:rPr lang="de-DE" dirty="0" err="1" smtClean="0"/>
              <a:t>ground</a:t>
            </a:r>
            <a:r>
              <a:rPr lang="de-DE" dirty="0" smtClean="0"/>
              <a:t> </a:t>
            </a:r>
            <a:r>
              <a:rPr lang="de-DE" dirty="0" err="1" smtClean="0"/>
              <a:t>truth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Even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i="1" dirty="0">
                <a:latin typeface="Symbol" panose="05050102010706020507" pitchFamily="18" charset="2"/>
              </a:rPr>
              <a:t>m</a:t>
            </a:r>
            <a:r>
              <a:rPr lang="de-DE" dirty="0" smtClean="0"/>
              <a:t>, not </a:t>
            </a:r>
            <a:r>
              <a:rPr lang="de-DE" dirty="0" err="1" smtClean="0"/>
              <a:t>i.i.d</a:t>
            </a:r>
            <a:r>
              <a:rPr lang="de-DE" dirty="0" smtClean="0"/>
              <a:t>. </a:t>
            </a:r>
            <a:r>
              <a:rPr lang="de-DE" dirty="0" err="1" smtClean="0"/>
              <a:t>or</a:t>
            </a:r>
            <a:r>
              <a:rPr lang="de-DE" dirty="0" smtClean="0"/>
              <a:t> not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population</a:t>
            </a: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 </a:t>
            </a:r>
            <a:endParaRPr lang="de-DE" i="1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Uncertainties</a:t>
            </a:r>
            <a:r>
              <a:rPr lang="de-DE" dirty="0" smtClean="0"/>
              <a:t> in </a:t>
            </a:r>
            <a:r>
              <a:rPr lang="de-DE" dirty="0" err="1" smtClean="0"/>
              <a:t>Deep</a:t>
            </a:r>
            <a:r>
              <a:rPr lang="de-DE" dirty="0" smtClean="0"/>
              <a:t> Learning</a:t>
            </a:r>
            <a:endParaRPr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8408"/>
            <a:ext cx="2654436" cy="272429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420416"/>
            <a:ext cx="2520280" cy="4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in Image Reconstruction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02668" indent="-102465">
              <a:spcBef>
                <a:spcPts val="269"/>
              </a:spcBef>
            </a:pPr>
            <a:r>
              <a:rPr lang="de-DE" b="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Undersampled</a:t>
            </a:r>
            <a:r>
              <a:rPr lang="de-DE" b="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MRI</a:t>
            </a:r>
            <a:endParaRPr lang="de-DE" b="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05991" y="1055614"/>
            <a:ext cx="8424471" cy="2110996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Undersampling</a:t>
            </a:r>
            <a:r>
              <a:rPr lang="en-US" dirty="0" smtClean="0">
                <a:solidFill>
                  <a:schemeClr val="tx1"/>
                </a:solidFill>
              </a:rPr>
              <a:t> in MRI </a:t>
            </a:r>
            <a:r>
              <a:rPr lang="en-US" dirty="0" smtClean="0">
                <a:solidFill>
                  <a:schemeClr val="tx1"/>
                </a:solidFill>
              </a:rPr>
              <a:t>is attractive since it does not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Lower complexity, since forward operator just Fourier transform, low noise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Isometry property of Fourier transform leads to low Lipschitz constant of inverse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Data pairs from existing fully sampled measurements and reconstructions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467544" y="4227450"/>
            <a:ext cx="8748507" cy="1377584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Radmanesh</a:t>
            </a:r>
            <a:r>
              <a:rPr lang="en-US" dirty="0" smtClean="0">
                <a:solidFill>
                  <a:schemeClr val="tx1"/>
                </a:solidFill>
              </a:rPr>
              <a:t> Radiology AI 2022		</a:t>
            </a:r>
            <a:r>
              <a:rPr lang="en-US" dirty="0" smtClean="0">
                <a:solidFill>
                  <a:schemeClr val="tx1"/>
                </a:solidFill>
              </a:rPr>
              <a:t>Knoll </a:t>
            </a:r>
            <a:r>
              <a:rPr lang="en-US" dirty="0" smtClean="0">
                <a:solidFill>
                  <a:schemeClr val="tx1"/>
                </a:solidFill>
              </a:rPr>
              <a:t>MRM 2019 / 2020 (fast MRI challenge)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EED7BDB-0AE5-FC46-AA9B-F26247B711F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06" y="2465699"/>
            <a:ext cx="4527610" cy="1667819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0469C207-365A-9743-8423-2A2758FBDE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06323"/>
            <a:ext cx="4517994" cy="163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in Image Reconstruction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290074" y="707868"/>
            <a:ext cx="8532019" cy="284527"/>
          </a:xfrm>
        </p:spPr>
        <p:txBody>
          <a:bodyPr/>
          <a:lstStyle/>
          <a:p>
            <a:pPr marL="102668" indent="-102465">
              <a:spcBef>
                <a:spcPts val="269"/>
              </a:spcBef>
            </a:pPr>
            <a:r>
              <a:rPr lang="de-DE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Undersampled</a:t>
            </a:r>
            <a:r>
              <a:rPr lang="de-DE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MRI</a:t>
            </a:r>
            <a:endParaRPr lang="de-DE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5"/>
          </p:nvPr>
        </p:nvSpPr>
        <p:spPr>
          <a:xfrm>
            <a:off x="305991" y="1055614"/>
            <a:ext cx="8424471" cy="211099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Majority of results convincing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But possible hallucinations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on few data sets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Not recognizable by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experienced radiologists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(courtesy Florian Knoll, Erlangen)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686625" y="3854083"/>
            <a:ext cx="8748507" cy="1377584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Muckley</a:t>
            </a:r>
            <a:r>
              <a:rPr lang="en-US" dirty="0" smtClean="0">
                <a:solidFill>
                  <a:schemeClr val="tx1"/>
                </a:solidFill>
              </a:rPr>
              <a:t> TMI 2021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| The mathematics of image reconstruction | Martin Burger, 24.8.2023</a:t>
            </a:r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ED136CD-D2B8-7844-B472-5E71C5921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06" b="50632"/>
          <a:stretch/>
        </p:blipFill>
        <p:spPr>
          <a:xfrm>
            <a:off x="4244928" y="723862"/>
            <a:ext cx="1607521" cy="2073323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5DE45177-8300-264F-8394-268E5E3EBDA1}"/>
              </a:ext>
            </a:extLst>
          </p:cNvPr>
          <p:cNvSpPr txBox="1"/>
          <p:nvPr/>
        </p:nvSpPr>
        <p:spPr>
          <a:xfrm rot="16200000">
            <a:off x="3303742" y="3785476"/>
            <a:ext cx="15147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Reconstruction</a:t>
            </a:r>
            <a:endParaRPr lang="en-US" sz="1200" baseline="30000" dirty="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63555989-5F21-1048-A84D-AF0C2E67BF9D}"/>
              </a:ext>
            </a:extLst>
          </p:cNvPr>
          <p:cNvSpPr txBox="1"/>
          <p:nvPr/>
        </p:nvSpPr>
        <p:spPr>
          <a:xfrm rot="16200000">
            <a:off x="3274219" y="1480445"/>
            <a:ext cx="14449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Ground truth</a:t>
            </a:r>
            <a:endParaRPr lang="en-US" sz="1200" baseline="30000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0CB67B8-47E8-EB4F-AC1B-2C3F130CC4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2" r="64906"/>
          <a:stretch/>
        </p:blipFill>
        <p:spPr>
          <a:xfrm>
            <a:off x="4247965" y="2764045"/>
            <a:ext cx="1625828" cy="208293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482E35D3-18D4-1641-9CFD-C1BA9C121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4" t="50962" r="34340"/>
          <a:stretch/>
        </p:blipFill>
        <p:spPr>
          <a:xfrm>
            <a:off x="5922151" y="2743588"/>
            <a:ext cx="1409804" cy="2073751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513440F0-DDD7-EA43-AF45-12913BB5D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5" t="50962"/>
          <a:stretch/>
        </p:blipFill>
        <p:spPr>
          <a:xfrm>
            <a:off x="7380313" y="2765393"/>
            <a:ext cx="1551503" cy="2071464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23CB5025-92D3-644F-B099-E188FA6417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9" b="50632"/>
          <a:stretch/>
        </p:blipFill>
        <p:spPr>
          <a:xfrm>
            <a:off x="7380312" y="700336"/>
            <a:ext cx="1551503" cy="207275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2513E73E-15F4-564D-9686-CC81CD98D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2" r="33500" b="50632"/>
          <a:stretch/>
        </p:blipFill>
        <p:spPr>
          <a:xfrm>
            <a:off x="5908544" y="714509"/>
            <a:ext cx="1423411" cy="202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1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13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Single Data </a:t>
            </a:r>
            <a:r>
              <a:rPr lang="de-DE" dirty="0" err="1" smtClean="0"/>
              <a:t>Uncertainty</a:t>
            </a:r>
            <a:r>
              <a:rPr lang="de-DE" dirty="0" smtClean="0"/>
              <a:t> </a:t>
            </a:r>
            <a:endParaRPr dirty="0"/>
          </a:p>
          <a:p>
            <a:pPr lvl="1">
              <a:defRPr/>
            </a:pP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Even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trained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,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inputs</a:t>
            </a:r>
            <a:r>
              <a:rPr lang="de-DE" dirty="0" smtClean="0"/>
              <a:t> </a:t>
            </a:r>
            <a:r>
              <a:rPr lang="de-DE" i="1" dirty="0" smtClean="0"/>
              <a:t>x</a:t>
            </a:r>
            <a:r>
              <a:rPr lang="de-DE" dirty="0" smtClean="0"/>
              <a:t> (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r>
              <a:rPr lang="de-DE" dirty="0" err="1" smtClean="0"/>
              <a:t>s</a:t>
            </a:r>
            <a:r>
              <a:rPr lang="de-DE" dirty="0" smtClean="0"/>
              <a:t> </a:t>
            </a:r>
            <a:r>
              <a:rPr lang="de-DE" i="1" dirty="0" smtClean="0"/>
              <a:t>y</a:t>
            </a:r>
            <a:r>
              <a:rPr lang="de-DE" dirty="0" smtClean="0"/>
              <a:t>) </a:t>
            </a: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Basic </a:t>
            </a:r>
            <a:r>
              <a:rPr lang="de-DE" dirty="0" err="1" smtClean="0"/>
              <a:t>smoothness</a:t>
            </a:r>
            <a:r>
              <a:rPr lang="de-DE" dirty="0" smtClean="0"/>
              <a:t> </a:t>
            </a:r>
            <a:r>
              <a:rPr lang="de-DE" dirty="0" err="1" smtClean="0"/>
              <a:t>assumption</a:t>
            </a:r>
            <a:endParaRPr lang="de-DE" dirty="0"/>
          </a:p>
          <a:p>
            <a:pPr lvl="1">
              <a:defRPr/>
            </a:pPr>
            <a:r>
              <a:rPr lang="de-DE" dirty="0" smtClean="0"/>
              <a:t> </a:t>
            </a:r>
            <a:endParaRPr lang="de-DE" i="1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violated</a:t>
            </a: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Uncertainties</a:t>
            </a:r>
            <a:r>
              <a:rPr lang="de-DE" dirty="0" smtClean="0"/>
              <a:t> in </a:t>
            </a:r>
            <a:r>
              <a:rPr lang="de-DE" dirty="0" err="1" smtClean="0"/>
              <a:t>Deep</a:t>
            </a:r>
            <a:r>
              <a:rPr lang="de-DE" dirty="0" smtClean="0"/>
              <a:t> Learning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749" y="2888473"/>
            <a:ext cx="4267419" cy="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5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14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Even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worst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happen</a:t>
            </a:r>
            <a:endParaRPr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 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Adversarial</a:t>
            </a:r>
            <a:r>
              <a:rPr lang="de-DE" dirty="0" smtClean="0"/>
              <a:t> </a:t>
            </a:r>
            <a:r>
              <a:rPr lang="de-DE" dirty="0" err="1" smtClean="0"/>
              <a:t>Attacks</a:t>
            </a:r>
            <a:endParaRPr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96480"/>
            <a:ext cx="1413918" cy="106043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03" y="2006788"/>
            <a:ext cx="1413918" cy="106043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32" y="2006788"/>
            <a:ext cx="1424855" cy="1068642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189464" y="2295868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+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098392" y="2306174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=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946817" y="3048028"/>
            <a:ext cx="96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HSV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601527" y="3048028"/>
            <a:ext cx="143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latin typeface="Symbol" panose="05050102010706020507" pitchFamily="18" charset="2"/>
              </a:rPr>
              <a:t>d</a:t>
            </a:r>
            <a:r>
              <a:rPr lang="de-DE" sz="2400" b="1" dirty="0" smtClean="0"/>
              <a:t> = 0.02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504647" y="3021862"/>
            <a:ext cx="1434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St. Pauli</a:t>
            </a:r>
          </a:p>
        </p:txBody>
      </p:sp>
    </p:spTree>
    <p:extLst>
      <p:ext uri="{BB962C8B-B14F-4D97-AF65-F5344CB8AC3E}">
        <p14:creationId xmlns:p14="http://schemas.microsoft.com/office/powerpoint/2010/main" val="3154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15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Carefully</a:t>
            </a:r>
            <a:r>
              <a:rPr lang="de-DE" dirty="0" smtClean="0"/>
              <a:t> </a:t>
            </a:r>
            <a:r>
              <a:rPr lang="de-DE" dirty="0" err="1" smtClean="0"/>
              <a:t>manipulate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endParaRPr lang="de-DE" dirty="0" smtClean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Ideal </a:t>
            </a:r>
            <a:r>
              <a:rPr lang="de-DE" dirty="0" err="1" smtClean="0">
                <a:solidFill>
                  <a:schemeClr val="tx1"/>
                </a:solidFill>
              </a:rPr>
              <a:t>attack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around</a:t>
            </a:r>
            <a:r>
              <a:rPr lang="de-DE" dirty="0" smtClean="0">
                <a:solidFill>
                  <a:schemeClr val="tx1"/>
                </a:solidFill>
              </a:rPr>
              <a:t> a </a:t>
            </a:r>
            <a:r>
              <a:rPr lang="de-DE" dirty="0" err="1" smtClean="0">
                <a:solidFill>
                  <a:schemeClr val="tx1"/>
                </a:solidFill>
              </a:rPr>
              <a:t>given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point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dirty="0" err="1" smtClean="0">
                <a:solidFill>
                  <a:schemeClr val="tx1"/>
                </a:solidFill>
              </a:rPr>
              <a:t>Difficult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compute</a:t>
            </a:r>
            <a:r>
              <a:rPr lang="de-DE" dirty="0" smtClean="0">
                <a:solidFill>
                  <a:schemeClr val="tx1"/>
                </a:solidFill>
              </a:rPr>
              <a:t>, </a:t>
            </a:r>
            <a:r>
              <a:rPr lang="de-DE" dirty="0" err="1" smtClean="0">
                <a:solidFill>
                  <a:schemeClr val="tx1"/>
                </a:solidFill>
              </a:rPr>
              <a:t>approximate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to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first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order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 smtClean="0">
                <a:solidFill>
                  <a:schemeClr val="tx1"/>
                </a:solidFill>
              </a:rPr>
              <a:t>Thus, </a:t>
            </a:r>
            <a:r>
              <a:rPr lang="de-DE" dirty="0" err="1" smtClean="0">
                <a:solidFill>
                  <a:schemeClr val="tx1"/>
                </a:solidFill>
              </a:rPr>
              <a:t>for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small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perturbations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we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can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maximize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 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Adversarial</a:t>
            </a:r>
            <a:r>
              <a:rPr lang="de-DE" dirty="0" smtClean="0"/>
              <a:t> </a:t>
            </a:r>
            <a:r>
              <a:rPr lang="de-DE" dirty="0" err="1" smtClean="0"/>
              <a:t>Attacks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2140496"/>
            <a:ext cx="2273417" cy="6667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317839"/>
            <a:ext cx="4750044" cy="40642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4235308"/>
            <a:ext cx="6648792" cy="5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16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Different </a:t>
            </a:r>
            <a:r>
              <a:rPr lang="de-DE" dirty="0" err="1" smtClean="0"/>
              <a:t>ways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compute</a:t>
            </a:r>
            <a:r>
              <a:rPr lang="de-DE" dirty="0" smtClean="0"/>
              <a:t> </a:t>
            </a:r>
            <a:r>
              <a:rPr lang="de-DE" dirty="0" err="1" smtClean="0"/>
              <a:t>attacks</a:t>
            </a:r>
            <a:endParaRPr lang="de-DE" dirty="0" smtClean="0"/>
          </a:p>
          <a:p>
            <a:pPr>
              <a:defRPr/>
            </a:pPr>
            <a:r>
              <a:rPr lang="de-DE" dirty="0" smtClean="0"/>
              <a:t> </a:t>
            </a:r>
            <a:endParaRPr lang="de-DE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de-DE" dirty="0"/>
          </a:p>
          <a:p>
            <a:pPr>
              <a:defRPr/>
            </a:pPr>
            <a:endParaRPr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 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Adversarial</a:t>
            </a:r>
            <a:r>
              <a:rPr lang="de-DE" dirty="0" smtClean="0"/>
              <a:t> </a:t>
            </a:r>
            <a:r>
              <a:rPr lang="de-DE" dirty="0" err="1" smtClean="0"/>
              <a:t>Attacks</a:t>
            </a:r>
            <a:endParaRPr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2" y="1492424"/>
            <a:ext cx="8045863" cy="30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17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Fooling</a:t>
            </a:r>
            <a:r>
              <a:rPr lang="de-DE" dirty="0" smtClean="0"/>
              <a:t> AI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endParaRPr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 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Adversarial</a:t>
            </a:r>
            <a:r>
              <a:rPr lang="de-DE" dirty="0" smtClean="0"/>
              <a:t> </a:t>
            </a:r>
            <a:r>
              <a:rPr lang="de-DE" dirty="0" err="1" smtClean="0"/>
              <a:t>Attacks</a:t>
            </a:r>
            <a:endParaRPr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50937"/>
            <a:ext cx="7982360" cy="2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0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18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Adversarial</a:t>
            </a:r>
            <a:r>
              <a:rPr lang="de-DE" dirty="0" smtClean="0"/>
              <a:t> </a:t>
            </a:r>
            <a:r>
              <a:rPr lang="de-DE" dirty="0" err="1" smtClean="0"/>
              <a:t>defense</a:t>
            </a:r>
            <a:endParaRPr dirty="0"/>
          </a:p>
          <a:p>
            <a:pPr lvl="1">
              <a:defRPr/>
            </a:pP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Incorporate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</a:t>
            </a:r>
            <a:r>
              <a:rPr lang="de-DE" dirty="0" err="1" smtClean="0"/>
              <a:t>already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Alternatives: </a:t>
            </a:r>
            <a:r>
              <a:rPr lang="de-DE" dirty="0" err="1" smtClean="0"/>
              <a:t>stochastic</a:t>
            </a:r>
            <a:r>
              <a:rPr lang="de-DE" dirty="0" smtClean="0"/>
              <a:t> </a:t>
            </a:r>
            <a:r>
              <a:rPr lang="de-DE" dirty="0" err="1" smtClean="0"/>
              <a:t>formulations</a:t>
            </a:r>
            <a:r>
              <a:rPr lang="de-DE" dirty="0" smtClean="0"/>
              <a:t>, </a:t>
            </a:r>
            <a:r>
              <a:rPr lang="de-DE" dirty="0" err="1" smtClean="0"/>
              <a:t>expectation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perturbations</a:t>
            </a:r>
            <a:r>
              <a:rPr lang="de-DE" dirty="0" smtClean="0"/>
              <a:t> </a:t>
            </a:r>
            <a:r>
              <a:rPr lang="de-DE" dirty="0" err="1" smtClean="0"/>
              <a:t>instead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r>
              <a:rPr lang="de-DE" dirty="0" smtClean="0"/>
              <a:t> 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 </a:t>
            </a:r>
            <a:endParaRPr lang="de-DE" i="1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Robust </a:t>
            </a:r>
            <a:r>
              <a:rPr lang="de-DE" dirty="0" err="1" smtClean="0"/>
              <a:t>training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068488"/>
            <a:ext cx="7547029" cy="12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19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Total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  <a:r>
              <a:rPr lang="de-DE" dirty="0" err="1" smtClean="0"/>
              <a:t>regularization</a:t>
            </a:r>
            <a:endParaRPr dirty="0"/>
          </a:p>
          <a:p>
            <a:pPr lvl="1">
              <a:defRPr/>
            </a:pPr>
            <a:r>
              <a:rPr lang="de-DE" dirty="0" smtClean="0"/>
              <a:t> 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 </a:t>
            </a:r>
            <a:endParaRPr lang="de-DE" i="1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Robust </a:t>
            </a:r>
            <a:r>
              <a:rPr lang="de-DE" dirty="0" err="1" smtClean="0"/>
              <a:t>training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2424"/>
            <a:ext cx="871861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6657751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Learning ?</a:t>
            </a:r>
            <a:endParaRPr dirty="0"/>
          </a:p>
          <a:p>
            <a:pPr lvl="1">
              <a:defRPr/>
            </a:pP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ubiquituos</a:t>
            </a:r>
            <a:r>
              <a:rPr lang="de-DE" dirty="0" smtClean="0"/>
              <a:t>,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/>
              <a:t> </a:t>
            </a:r>
            <a:r>
              <a:rPr lang="de-DE" dirty="0" err="1" smtClean="0"/>
              <a:t>even</a:t>
            </a:r>
            <a:r>
              <a:rPr lang="de-DE" dirty="0" smtClean="0"/>
              <a:t> </a:t>
            </a:r>
            <a:r>
              <a:rPr lang="de-DE" dirty="0" err="1" smtClean="0"/>
              <a:t>think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AI*</a:t>
            </a:r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,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> ? </a:t>
            </a:r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theoretical</a:t>
            </a:r>
            <a:r>
              <a:rPr lang="de-DE" dirty="0" smtClean="0"/>
              <a:t> </a:t>
            </a:r>
            <a:r>
              <a:rPr lang="de-DE" dirty="0" err="1" smtClean="0"/>
              <a:t>foundations</a:t>
            </a:r>
            <a:r>
              <a:rPr lang="de-DE" dirty="0" smtClean="0"/>
              <a:t> ?</a:t>
            </a:r>
            <a:endParaRPr lang="de-DE" dirty="0"/>
          </a:p>
        </p:txBody>
      </p:sp>
      <p:sp>
        <p:nvSpPr>
          <p:cNvPr id="6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 dirty="0" smtClean="0"/>
              <a:t>*</a:t>
            </a:r>
            <a:r>
              <a:rPr lang="de-DE" dirty="0" err="1" smtClean="0"/>
              <a:t>Remember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I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intelligence</a:t>
            </a: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Deep</a:t>
            </a:r>
            <a:r>
              <a:rPr lang="de-DE" dirty="0" smtClean="0"/>
              <a:t> Learning – A </a:t>
            </a:r>
            <a:r>
              <a:rPr lang="de-DE" dirty="0" err="1" smtClean="0"/>
              <a:t>Math</a:t>
            </a:r>
            <a:r>
              <a:rPr lang="de-DE" dirty="0" smtClean="0"/>
              <a:t> </a:t>
            </a:r>
            <a:r>
              <a:rPr lang="de-DE" dirty="0" err="1" smtClean="0"/>
              <a:t>Perspective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26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20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Distributional </a:t>
            </a:r>
            <a:r>
              <a:rPr lang="de-DE" dirty="0" err="1" smtClean="0"/>
              <a:t>adversaries</a:t>
            </a:r>
            <a:endParaRPr dirty="0"/>
          </a:p>
          <a:p>
            <a:pPr lvl="1">
              <a:defRPr/>
            </a:pP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Generalize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inputs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i="1" dirty="0" smtClean="0"/>
              <a:t>G</a:t>
            </a:r>
            <a:r>
              <a:rPr lang="de-DE" dirty="0" smtClean="0"/>
              <a:t> </a:t>
            </a:r>
            <a:r>
              <a:rPr lang="de-DE" dirty="0" err="1" smtClean="0"/>
              <a:t>suitable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on </a:t>
            </a:r>
            <a:r>
              <a:rPr lang="de-DE" dirty="0" err="1" smtClean="0"/>
              <a:t>distributions</a:t>
            </a:r>
            <a:r>
              <a:rPr lang="de-DE" dirty="0" smtClean="0"/>
              <a:t>, e.g. Wasserstein </a:t>
            </a:r>
            <a:r>
              <a:rPr lang="de-DE" dirty="0" err="1" smtClean="0"/>
              <a:t>metric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certain</a:t>
            </a:r>
            <a:r>
              <a:rPr lang="de-DE" dirty="0" smtClean="0"/>
              <a:t> Wasserstein </a:t>
            </a:r>
            <a:r>
              <a:rPr lang="de-DE" dirty="0" err="1" smtClean="0"/>
              <a:t>metrics</a:t>
            </a:r>
            <a:r>
              <a:rPr lang="de-DE" dirty="0" smtClean="0"/>
              <a:t> </a:t>
            </a:r>
            <a:r>
              <a:rPr lang="de-DE" dirty="0" err="1" smtClean="0"/>
              <a:t>equivalence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pointwise</a:t>
            </a:r>
            <a:r>
              <a:rPr lang="de-DE" dirty="0" smtClean="0"/>
              <a:t> </a:t>
            </a:r>
            <a:r>
              <a:rPr lang="de-DE" dirty="0" err="1" smtClean="0"/>
              <a:t>formulation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 </a:t>
            </a:r>
            <a:endParaRPr lang="de-DE" i="1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Robust </a:t>
            </a:r>
            <a:r>
              <a:rPr lang="de-DE" dirty="0" err="1" smtClean="0"/>
              <a:t>training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12504"/>
            <a:ext cx="322304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21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Generative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endParaRPr dirty="0"/>
          </a:p>
          <a:p>
            <a:pPr lvl="1">
              <a:defRPr/>
            </a:pPr>
            <a:r>
              <a:rPr lang="de-DE" dirty="0" smtClean="0"/>
              <a:t>Diffusion </a:t>
            </a:r>
            <a:r>
              <a:rPr lang="de-DE" dirty="0" err="1" smtClean="0"/>
              <a:t>models</a:t>
            </a:r>
            <a:r>
              <a:rPr lang="de-DE" dirty="0" smtClean="0"/>
              <a:t>, </a:t>
            </a:r>
            <a:r>
              <a:rPr lang="de-DE" dirty="0" err="1" smtClean="0"/>
              <a:t>normalizing</a:t>
            </a:r>
            <a:r>
              <a:rPr lang="de-DE" dirty="0" smtClean="0"/>
              <a:t> </a:t>
            </a:r>
            <a:r>
              <a:rPr lang="de-DE" dirty="0" err="1" smtClean="0"/>
              <a:t>flows</a:t>
            </a:r>
            <a:r>
              <a:rPr lang="de-DE" dirty="0" smtClean="0"/>
              <a:t>, GANs …</a:t>
            </a:r>
          </a:p>
          <a:p>
            <a:pPr lvl="1">
              <a:defRPr/>
            </a:pPr>
            <a:r>
              <a:rPr lang="de-DE" dirty="0" smtClean="0"/>
              <a:t>Basic </a:t>
            </a:r>
            <a:r>
              <a:rPr lang="de-DE" dirty="0" err="1" smtClean="0"/>
              <a:t>structure</a:t>
            </a:r>
            <a:r>
              <a:rPr lang="de-DE" dirty="0" smtClean="0"/>
              <a:t>: </a:t>
            </a:r>
            <a:r>
              <a:rPr lang="de-DE" dirty="0" err="1" smtClean="0"/>
              <a:t>map</a:t>
            </a:r>
            <a:r>
              <a:rPr lang="de-DE" dirty="0" smtClean="0"/>
              <a:t> an </a:t>
            </a:r>
            <a:r>
              <a:rPr lang="de-DE" dirty="0" err="1" smtClean="0"/>
              <a:t>empirical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a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sampled</a:t>
            </a:r>
            <a:r>
              <a:rPr lang="de-DE" dirty="0" smtClean="0"/>
              <a:t> (</a:t>
            </a: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parametrizes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/>
              <a:t> </a:t>
            </a:r>
            <a:r>
              <a:rPr lang="de-DE" dirty="0" smtClean="0"/>
              <a:t>/ </a:t>
            </a:r>
            <a:r>
              <a:rPr lang="de-DE" dirty="0" err="1" smtClean="0"/>
              <a:t>transport</a:t>
            </a:r>
            <a:r>
              <a:rPr lang="de-DE" dirty="0" smtClean="0"/>
              <a:t>)</a:t>
            </a:r>
          </a:p>
          <a:p>
            <a:pPr lvl="1">
              <a:defRPr/>
            </a:pP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pPr lvl="1">
              <a:defRPr/>
            </a:pPr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r>
              <a:rPr lang="de-DE" dirty="0" smtClean="0"/>
              <a:t>: </a:t>
            </a:r>
            <a:r>
              <a:rPr lang="de-DE" dirty="0" err="1" smtClean="0"/>
              <a:t>generalization</a:t>
            </a:r>
            <a:r>
              <a:rPr lang="de-DE" dirty="0" smtClean="0"/>
              <a:t>, </a:t>
            </a:r>
            <a:r>
              <a:rPr lang="de-DE" dirty="0" err="1" smtClean="0"/>
              <a:t>distribution</a:t>
            </a:r>
            <a:r>
              <a:rPr lang="de-DE" dirty="0" smtClean="0"/>
              <a:t> </a:t>
            </a:r>
            <a:r>
              <a:rPr lang="de-DE" dirty="0" err="1" smtClean="0"/>
              <a:t>shifts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smtClean="0"/>
              <a:t>Further </a:t>
            </a:r>
            <a:r>
              <a:rPr lang="de-DE" dirty="0" err="1" smtClean="0"/>
              <a:t>issue</a:t>
            </a:r>
            <a:r>
              <a:rPr lang="de-DE" dirty="0" smtClean="0"/>
              <a:t>: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(</a:t>
            </a:r>
            <a:r>
              <a:rPr lang="de-DE" dirty="0" err="1" smtClean="0"/>
              <a:t>privacy</a:t>
            </a:r>
            <a:r>
              <a:rPr lang="de-DE" dirty="0" smtClean="0"/>
              <a:t> </a:t>
            </a:r>
            <a:r>
              <a:rPr lang="de-DE" dirty="0" err="1" smtClean="0"/>
              <a:t>etc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smtClean="0"/>
              <a:t> 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 </a:t>
            </a:r>
            <a:endParaRPr lang="de-DE" i="1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Uncertainties</a:t>
            </a:r>
            <a:r>
              <a:rPr lang="de-DE" dirty="0" smtClean="0"/>
              <a:t> in </a:t>
            </a:r>
            <a:r>
              <a:rPr lang="de-DE" dirty="0" err="1" smtClean="0"/>
              <a:t>Deep</a:t>
            </a:r>
            <a:r>
              <a:rPr lang="de-DE" dirty="0" smtClean="0"/>
              <a:t> Learning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500536"/>
            <a:ext cx="4672702" cy="6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22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8415923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Scientific </a:t>
            </a:r>
            <a:r>
              <a:rPr lang="de-DE" dirty="0" err="1" smtClean="0"/>
              <a:t>data</a:t>
            </a:r>
            <a:r>
              <a:rPr lang="de-DE" dirty="0" smtClean="0"/>
              <a:t> / </a:t>
            </a:r>
            <a:r>
              <a:rPr lang="de-DE" dirty="0" err="1" smtClean="0"/>
              <a:t>questions</a:t>
            </a:r>
            <a:endParaRPr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err="1" smtClean="0"/>
              <a:t>Importance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adversarial</a:t>
            </a:r>
            <a:r>
              <a:rPr lang="de-DE" dirty="0" smtClean="0"/>
              <a:t> </a:t>
            </a:r>
            <a:r>
              <a:rPr lang="de-DE" dirty="0" err="1" smtClean="0"/>
              <a:t>attacks</a:t>
            </a:r>
            <a:r>
              <a:rPr lang="de-DE" dirty="0" smtClean="0"/>
              <a:t> / </a:t>
            </a:r>
            <a:r>
              <a:rPr lang="de-DE" dirty="0" err="1" smtClean="0"/>
              <a:t>robustness</a:t>
            </a:r>
            <a:r>
              <a:rPr lang="de-DE" dirty="0" smtClean="0"/>
              <a:t> </a:t>
            </a:r>
            <a:r>
              <a:rPr lang="de-DE" dirty="0" err="1" smtClean="0"/>
              <a:t>demonstrated</a:t>
            </a:r>
            <a:r>
              <a:rPr lang="de-DE" dirty="0" smtClean="0"/>
              <a:t> in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err="1" smtClean="0"/>
              <a:t>Unclear</a:t>
            </a:r>
            <a:r>
              <a:rPr lang="de-DE" dirty="0" smtClean="0"/>
              <a:t>: </a:t>
            </a:r>
            <a:r>
              <a:rPr lang="de-DE" dirty="0" err="1" smtClean="0"/>
              <a:t>use</a:t>
            </a:r>
            <a:r>
              <a:rPr lang="de-DE" dirty="0" smtClean="0"/>
              <a:t> in </a:t>
            </a:r>
            <a:r>
              <a:rPr lang="de-DE" dirty="0" err="1" smtClean="0"/>
              <a:t>scientific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Can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 / </a:t>
            </a:r>
            <a:r>
              <a:rPr lang="de-DE" dirty="0" err="1" smtClean="0"/>
              <a:t>errors</a:t>
            </a:r>
            <a:r>
              <a:rPr lang="de-DE" dirty="0" smtClean="0"/>
              <a:t> </a:t>
            </a:r>
            <a:r>
              <a:rPr lang="de-DE" dirty="0" err="1" smtClean="0"/>
              <a:t>act</a:t>
            </a:r>
            <a:r>
              <a:rPr lang="de-DE" dirty="0" smtClean="0"/>
              <a:t> like </a:t>
            </a:r>
            <a:r>
              <a:rPr lang="de-DE" dirty="0" err="1" smtClean="0"/>
              <a:t>adversaries</a:t>
            </a:r>
            <a:r>
              <a:rPr lang="de-DE" dirty="0" smtClean="0"/>
              <a:t> ? 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robustness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enforce</a:t>
            </a:r>
            <a:r>
              <a:rPr lang="de-DE" dirty="0" smtClean="0"/>
              <a:t> ?</a:t>
            </a:r>
          </a:p>
          <a:p>
            <a:pPr lvl="1">
              <a:defRPr/>
            </a:pPr>
            <a:endParaRPr lang="de-DE" sz="2000" b="1" dirty="0"/>
          </a:p>
          <a:p>
            <a:pPr lvl="1">
              <a:defRPr/>
            </a:pPr>
            <a:r>
              <a:rPr lang="de-DE" sz="2000" b="1" dirty="0" smtClean="0"/>
              <a:t>Open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your</a:t>
            </a:r>
            <a:r>
              <a:rPr lang="de-DE" sz="2000" b="1" dirty="0" smtClean="0"/>
              <a:t> Input !!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 </a:t>
            </a:r>
            <a:endParaRPr lang="de-DE" i="1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Uncertainties</a:t>
            </a:r>
            <a:r>
              <a:rPr lang="de-DE" dirty="0" smtClean="0"/>
              <a:t> in </a:t>
            </a:r>
            <a:r>
              <a:rPr lang="de-DE" dirty="0" err="1" smtClean="0"/>
              <a:t>Deep</a:t>
            </a:r>
            <a:r>
              <a:rPr lang="de-DE" dirty="0" smtClean="0"/>
              <a:t> Learning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98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23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Options</a:t>
            </a:r>
            <a:endParaRPr dirty="0"/>
          </a:p>
          <a:p>
            <a:pPr lvl="1">
              <a:defRPr/>
            </a:pPr>
            <a:r>
              <a:rPr lang="de-DE" dirty="0" err="1" smtClean="0"/>
              <a:t>Avoid</a:t>
            </a:r>
            <a:r>
              <a:rPr lang="de-DE" dirty="0" smtClean="0"/>
              <a:t> </a:t>
            </a:r>
            <a:r>
              <a:rPr lang="de-DE" dirty="0" err="1" smtClean="0"/>
              <a:t>overuse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(</a:t>
            </a:r>
            <a:r>
              <a:rPr lang="de-DE" dirty="0" err="1" smtClean="0"/>
              <a:t>remember</a:t>
            </a:r>
            <a:r>
              <a:rPr lang="de-DE" dirty="0" smtClean="0"/>
              <a:t> </a:t>
            </a: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 / </a:t>
            </a:r>
            <a:r>
              <a:rPr lang="de-DE" dirty="0" err="1" smtClean="0"/>
              <a:t>marry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model-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approaches</a:t>
            </a:r>
            <a:r>
              <a:rPr lang="de-DE" dirty="0" smtClean="0"/>
              <a:t>)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New </a:t>
            </a:r>
            <a:r>
              <a:rPr lang="de-DE" dirty="0" err="1" smtClean="0"/>
              <a:t>methods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deal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More </a:t>
            </a:r>
            <a:r>
              <a:rPr lang="de-DE" dirty="0" err="1" smtClean="0"/>
              <a:t>efficient</a:t>
            </a:r>
            <a:r>
              <a:rPr lang="de-DE" dirty="0" smtClean="0"/>
              <a:t> / </a:t>
            </a:r>
            <a:r>
              <a:rPr lang="de-DE" dirty="0" err="1" smtClean="0"/>
              <a:t>sparse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endParaRPr lang="de-DE" i="1" dirty="0" smtClean="0">
              <a:latin typeface="Symbol" panose="05050102010706020507" pitchFamily="18" charset="2"/>
            </a:endParaRP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err="1" smtClean="0"/>
              <a:t>Novel</a:t>
            </a:r>
            <a:r>
              <a:rPr lang="de-DE" dirty="0" smtClean="0"/>
              <a:t> </a:t>
            </a:r>
            <a:r>
              <a:rPr lang="de-DE" dirty="0" err="1" smtClean="0"/>
              <a:t>computing</a:t>
            </a:r>
            <a:r>
              <a:rPr lang="de-DE" dirty="0" smtClean="0"/>
              <a:t> </a:t>
            </a:r>
            <a:r>
              <a:rPr lang="de-DE" dirty="0" err="1" smtClean="0"/>
              <a:t>architectures</a:t>
            </a:r>
            <a:r>
              <a:rPr lang="de-DE" dirty="0" smtClean="0"/>
              <a:t> (</a:t>
            </a:r>
            <a:r>
              <a:rPr lang="de-DE" dirty="0" err="1" smtClean="0"/>
              <a:t>quantum</a:t>
            </a:r>
            <a:r>
              <a:rPr lang="de-DE" dirty="0" smtClean="0"/>
              <a:t> / </a:t>
            </a:r>
            <a:r>
              <a:rPr lang="de-DE" dirty="0" err="1" smtClean="0"/>
              <a:t>neural</a:t>
            </a:r>
            <a:r>
              <a:rPr lang="de-DE" dirty="0" smtClean="0"/>
              <a:t> …)</a:t>
            </a:r>
            <a:br>
              <a:rPr lang="de-DE" dirty="0" smtClean="0"/>
            </a:br>
            <a:r>
              <a:rPr lang="de-DE" dirty="0" smtClean="0"/>
              <a:t> </a:t>
            </a: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 </a:t>
            </a:r>
            <a:endParaRPr lang="de-DE" i="1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Efficiency in </a:t>
            </a:r>
            <a:r>
              <a:rPr lang="de-DE" dirty="0" err="1" smtClean="0"/>
              <a:t>Deep</a:t>
            </a:r>
            <a:r>
              <a:rPr lang="de-DE" dirty="0" smtClean="0"/>
              <a:t> Learning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92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24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 smtClean="0"/>
              <a:t>Lottery</a:t>
            </a:r>
            <a:r>
              <a:rPr lang="de-DE" dirty="0" smtClean="0"/>
              <a:t> ticket </a:t>
            </a:r>
            <a:r>
              <a:rPr lang="de-DE" dirty="0" err="1" smtClean="0"/>
              <a:t>hypothesis</a:t>
            </a:r>
            <a:r>
              <a:rPr lang="de-DE" dirty="0" smtClean="0"/>
              <a:t>*</a:t>
            </a:r>
            <a:endParaRPr dirty="0"/>
          </a:p>
          <a:p>
            <a:pPr lvl="1">
              <a:defRPr/>
            </a:pP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dense</a:t>
            </a:r>
            <a:r>
              <a:rPr lang="de-DE" dirty="0" smtClean="0"/>
              <a:t> </a:t>
            </a: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</a:t>
            </a:r>
            <a:r>
              <a:rPr lang="de-DE" dirty="0" err="1" smtClean="0"/>
              <a:t>k</a:t>
            </a:r>
            <a:r>
              <a:rPr lang="de-DE" dirty="0" smtClean="0"/>
              <a:t> </a:t>
            </a:r>
            <a:r>
              <a:rPr lang="de-DE" dirty="0" err="1" smtClean="0"/>
              <a:t>contains</a:t>
            </a:r>
            <a:r>
              <a:rPr lang="de-DE" dirty="0" smtClean="0"/>
              <a:t> an </a:t>
            </a:r>
            <a:r>
              <a:rPr lang="de-DE" dirty="0" err="1" smtClean="0"/>
              <a:t>equally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performing</a:t>
            </a:r>
            <a:r>
              <a:rPr lang="de-DE" dirty="0" smtClean="0"/>
              <a:t> </a:t>
            </a:r>
            <a:r>
              <a:rPr lang="de-DE" dirty="0" err="1" smtClean="0"/>
              <a:t>sparse</a:t>
            </a:r>
            <a:r>
              <a:rPr lang="de-DE" dirty="0" smtClean="0"/>
              <a:t> </a:t>
            </a:r>
            <a:r>
              <a:rPr lang="de-DE" dirty="0" err="1" smtClean="0"/>
              <a:t>subnetwork</a:t>
            </a:r>
            <a:r>
              <a:rPr lang="de-DE" dirty="0" smtClean="0"/>
              <a:t> 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</a:t>
            </a:r>
            <a:r>
              <a:rPr lang="de-DE" dirty="0" err="1" smtClean="0"/>
              <a:t>sparse</a:t>
            </a:r>
            <a:r>
              <a:rPr lang="de-DE" dirty="0" smtClean="0"/>
              <a:t> </a:t>
            </a: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> ? </a:t>
            </a:r>
          </a:p>
          <a:p>
            <a:pPr marL="285750" lvl="1" indent="-285750">
              <a:buFontTx/>
              <a:buChar char="-"/>
              <a:defRPr/>
            </a:pPr>
            <a:r>
              <a:rPr lang="de-DE" dirty="0" err="1" smtClean="0"/>
              <a:t>dense-to-sparse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(</a:t>
            </a:r>
            <a:r>
              <a:rPr lang="de-DE" dirty="0" err="1" smtClean="0"/>
              <a:t>pruning</a:t>
            </a:r>
            <a:r>
              <a:rPr lang="de-DE" dirty="0" smtClean="0"/>
              <a:t>)</a:t>
            </a:r>
          </a:p>
          <a:p>
            <a:pPr marL="285750" lvl="1" indent="-285750">
              <a:buFontTx/>
              <a:buChar char="-"/>
              <a:defRPr/>
            </a:pPr>
            <a:r>
              <a:rPr lang="de-DE" dirty="0" err="1" smtClean="0"/>
              <a:t>sparse-to-sparse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endParaRPr lang="de-DE" dirty="0" smtClean="0"/>
          </a:p>
          <a:p>
            <a:pPr marL="285750" lvl="1" indent="-285750">
              <a:buFontTx/>
              <a:buChar char="-"/>
              <a:defRPr/>
            </a:pPr>
            <a:r>
              <a:rPr lang="de-DE" dirty="0" err="1" smtClean="0"/>
              <a:t>sparse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possibly</a:t>
            </a:r>
            <a:r>
              <a:rPr lang="de-DE" dirty="0" smtClean="0"/>
              <a:t> </a:t>
            </a:r>
            <a:r>
              <a:rPr lang="de-DE" dirty="0" err="1" smtClean="0"/>
              <a:t>hidden</a:t>
            </a:r>
            <a:r>
              <a:rPr lang="de-DE" dirty="0" smtClean="0"/>
              <a:t> </a:t>
            </a:r>
            <a:r>
              <a:rPr lang="de-DE" dirty="0" err="1" smtClean="0"/>
              <a:t>dense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6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 dirty="0" smtClean="0"/>
              <a:t>*</a:t>
            </a:r>
            <a:r>
              <a:rPr lang="de-DE" dirty="0" err="1" smtClean="0"/>
              <a:t>Frankle</a:t>
            </a:r>
            <a:r>
              <a:rPr lang="de-DE" dirty="0" smtClean="0"/>
              <a:t> et al 2018</a:t>
            </a: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Sparse</a:t>
            </a:r>
            <a:r>
              <a:rPr lang="de-DE" dirty="0" smtClean="0"/>
              <a:t> </a:t>
            </a:r>
            <a:r>
              <a:rPr lang="de-DE" dirty="0" err="1" smtClean="0"/>
              <a:t>Neural</a:t>
            </a:r>
            <a:r>
              <a:rPr lang="de-DE" dirty="0" smtClean="0"/>
              <a:t> Networks</a:t>
            </a:r>
            <a:endParaRPr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907783"/>
            <a:ext cx="3500175" cy="2421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25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Image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Analysis</a:t>
            </a:r>
            <a:endParaRPr dirty="0"/>
          </a:p>
          <a:p>
            <a:pPr lvl="1">
              <a:defRPr/>
            </a:pPr>
            <a:r>
              <a:rPr lang="de-DE" dirty="0" err="1" smtClean="0"/>
              <a:t>Use</a:t>
            </a:r>
            <a:r>
              <a:rPr lang="de-DE" dirty="0" smtClean="0"/>
              <a:t> variational </a:t>
            </a:r>
            <a:r>
              <a:rPr lang="de-DE" dirty="0" err="1" smtClean="0"/>
              <a:t>regularization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define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Perform</a:t>
            </a:r>
            <a:r>
              <a:rPr lang="de-DE" dirty="0" smtClean="0"/>
              <a:t> an </a:t>
            </a:r>
            <a:r>
              <a:rPr lang="de-DE" dirty="0" err="1" smtClean="0"/>
              <a:t>iteration</a:t>
            </a:r>
            <a:r>
              <a:rPr lang="de-DE" dirty="0" smtClean="0"/>
              <a:t> /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iteratively</a:t>
            </a:r>
            <a:r>
              <a:rPr lang="de-DE" dirty="0" smtClean="0"/>
              <a:t> </a:t>
            </a:r>
            <a:r>
              <a:rPr lang="de-DE" dirty="0" err="1" smtClean="0"/>
              <a:t>adds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Image </a:t>
            </a:r>
            <a:r>
              <a:rPr lang="de-DE" dirty="0" err="1" smtClean="0"/>
              <a:t>reconstruction</a:t>
            </a:r>
            <a:r>
              <a:rPr lang="de-DE" dirty="0" smtClean="0"/>
              <a:t>: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geometric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Regularization</a:t>
            </a:r>
            <a:r>
              <a:rPr lang="de-DE" dirty="0" smtClean="0"/>
              <a:t> = total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smtClean="0"/>
              <a:t>Interpretation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Scale</a:t>
            </a:r>
            <a:r>
              <a:rPr lang="de-DE" dirty="0" smtClean="0"/>
              <a:t>: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vs. </a:t>
            </a:r>
            <a:r>
              <a:rPr lang="de-DE" dirty="0" err="1" smtClean="0"/>
              <a:t>volume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6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 dirty="0" smtClean="0"/>
              <a:t>MB-</a:t>
            </a:r>
            <a:r>
              <a:rPr lang="de-DE" dirty="0" err="1" smtClean="0"/>
              <a:t>Gilboa</a:t>
            </a:r>
            <a:r>
              <a:rPr lang="de-DE" dirty="0" smtClean="0"/>
              <a:t>-</a:t>
            </a:r>
            <a:r>
              <a:rPr lang="de-DE" dirty="0" err="1" smtClean="0"/>
              <a:t>Osher</a:t>
            </a:r>
            <a:r>
              <a:rPr lang="de-DE" dirty="0" smtClean="0"/>
              <a:t>-</a:t>
            </a:r>
            <a:r>
              <a:rPr lang="de-DE" dirty="0" err="1" smtClean="0"/>
              <a:t>Xu</a:t>
            </a:r>
            <a:r>
              <a:rPr lang="de-DE" dirty="0" smtClean="0"/>
              <a:t>-Yin 2005,  Benning-MB 2018</a:t>
            </a: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Inverse </a:t>
            </a:r>
            <a:r>
              <a:rPr lang="de-DE" dirty="0" err="1" smtClean="0"/>
              <a:t>Scale</a:t>
            </a:r>
            <a:r>
              <a:rPr lang="de-DE" dirty="0" smtClean="0"/>
              <a:t> Space / </a:t>
            </a:r>
            <a:r>
              <a:rPr lang="de-DE" dirty="0" err="1" smtClean="0"/>
              <a:t>Bregman</a:t>
            </a:r>
            <a:r>
              <a:rPr lang="de-DE" dirty="0" smtClean="0"/>
              <a:t> </a:t>
            </a:r>
            <a:r>
              <a:rPr lang="de-DE" dirty="0" err="1" smtClean="0"/>
              <a:t>Iterations</a:t>
            </a:r>
            <a:r>
              <a:rPr lang="de-DE" dirty="0" smtClean="0"/>
              <a:t>  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082325"/>
            <a:ext cx="288395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26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Image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Analysis</a:t>
            </a:r>
            <a:endParaRPr dirty="0"/>
          </a:p>
          <a:p>
            <a:pPr lvl="1">
              <a:defRPr/>
            </a:pPr>
            <a:r>
              <a:rPr lang="de-DE" dirty="0" err="1" smtClean="0"/>
              <a:t>Use</a:t>
            </a:r>
            <a:r>
              <a:rPr lang="de-DE" dirty="0" smtClean="0"/>
              <a:t> variational </a:t>
            </a:r>
            <a:r>
              <a:rPr lang="de-DE" dirty="0" err="1" smtClean="0"/>
              <a:t>regularization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define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Perform</a:t>
            </a:r>
            <a:r>
              <a:rPr lang="de-DE" dirty="0" smtClean="0"/>
              <a:t> an </a:t>
            </a:r>
            <a:r>
              <a:rPr lang="de-DE" dirty="0" err="1" smtClean="0"/>
              <a:t>iteration</a:t>
            </a:r>
            <a:r>
              <a:rPr lang="de-DE" dirty="0" smtClean="0"/>
              <a:t> /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iteratively</a:t>
            </a:r>
            <a:r>
              <a:rPr lang="de-DE" dirty="0" smtClean="0"/>
              <a:t> </a:t>
            </a:r>
            <a:r>
              <a:rPr lang="de-DE" dirty="0" err="1" smtClean="0"/>
              <a:t>adds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Image </a:t>
            </a:r>
            <a:r>
              <a:rPr lang="de-DE" dirty="0" err="1" smtClean="0"/>
              <a:t>reconstruction</a:t>
            </a:r>
            <a:r>
              <a:rPr lang="de-DE" dirty="0" smtClean="0"/>
              <a:t>: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geometric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Regularization</a:t>
            </a:r>
            <a:r>
              <a:rPr lang="de-DE" dirty="0" smtClean="0"/>
              <a:t> = total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smtClean="0"/>
              <a:t>Interpretation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Scale</a:t>
            </a:r>
            <a:r>
              <a:rPr lang="de-DE" dirty="0" smtClean="0"/>
              <a:t>: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vs. </a:t>
            </a:r>
            <a:r>
              <a:rPr lang="de-DE" dirty="0" err="1" smtClean="0"/>
              <a:t>volume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Inverse </a:t>
            </a:r>
            <a:r>
              <a:rPr lang="de-DE" dirty="0" err="1" smtClean="0"/>
              <a:t>Scale</a:t>
            </a:r>
            <a:r>
              <a:rPr lang="de-DE" dirty="0" smtClean="0"/>
              <a:t> Space / </a:t>
            </a:r>
            <a:r>
              <a:rPr lang="de-DE" dirty="0" err="1" smtClean="0"/>
              <a:t>Bregman</a:t>
            </a:r>
            <a:r>
              <a:rPr lang="de-DE" dirty="0" smtClean="0"/>
              <a:t> </a:t>
            </a:r>
            <a:r>
              <a:rPr lang="de-DE" dirty="0" err="1" smtClean="0"/>
              <a:t>Iterations</a:t>
            </a:r>
            <a:r>
              <a:rPr lang="de-DE" dirty="0" smtClean="0"/>
              <a:t>  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358" y="1079500"/>
            <a:ext cx="286819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27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Image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Analysis</a:t>
            </a:r>
            <a:endParaRPr dirty="0"/>
          </a:p>
          <a:p>
            <a:pPr lvl="1">
              <a:defRPr/>
            </a:pPr>
            <a:r>
              <a:rPr lang="de-DE" dirty="0" err="1" smtClean="0"/>
              <a:t>Use</a:t>
            </a:r>
            <a:r>
              <a:rPr lang="de-DE" dirty="0" smtClean="0"/>
              <a:t> variational </a:t>
            </a:r>
            <a:r>
              <a:rPr lang="de-DE" dirty="0" err="1" smtClean="0"/>
              <a:t>regularization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define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Perform</a:t>
            </a:r>
            <a:r>
              <a:rPr lang="de-DE" dirty="0" smtClean="0"/>
              <a:t> an </a:t>
            </a:r>
            <a:r>
              <a:rPr lang="de-DE" dirty="0" err="1" smtClean="0"/>
              <a:t>iteration</a:t>
            </a:r>
            <a:r>
              <a:rPr lang="de-DE" dirty="0" smtClean="0"/>
              <a:t> /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iteratively</a:t>
            </a:r>
            <a:r>
              <a:rPr lang="de-DE" dirty="0" smtClean="0"/>
              <a:t> </a:t>
            </a:r>
            <a:r>
              <a:rPr lang="de-DE" dirty="0" err="1" smtClean="0"/>
              <a:t>adds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Image </a:t>
            </a:r>
            <a:r>
              <a:rPr lang="de-DE" dirty="0" err="1" smtClean="0"/>
              <a:t>reconstruction</a:t>
            </a:r>
            <a:r>
              <a:rPr lang="de-DE" dirty="0" smtClean="0"/>
              <a:t>: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geometric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Regularization</a:t>
            </a:r>
            <a:r>
              <a:rPr lang="de-DE" dirty="0" smtClean="0"/>
              <a:t> = total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smtClean="0"/>
              <a:t>Interpretation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Scale</a:t>
            </a:r>
            <a:r>
              <a:rPr lang="de-DE" dirty="0" smtClean="0"/>
              <a:t>: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vs. </a:t>
            </a:r>
            <a:r>
              <a:rPr lang="de-DE" dirty="0" err="1" smtClean="0"/>
              <a:t>volume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Inverse </a:t>
            </a:r>
            <a:r>
              <a:rPr lang="de-DE" dirty="0" err="1" smtClean="0"/>
              <a:t>Scale</a:t>
            </a:r>
            <a:r>
              <a:rPr lang="de-DE" dirty="0" smtClean="0"/>
              <a:t> Space / </a:t>
            </a:r>
            <a:r>
              <a:rPr lang="de-DE" dirty="0" err="1" smtClean="0"/>
              <a:t>Bregman</a:t>
            </a:r>
            <a:r>
              <a:rPr lang="de-DE" dirty="0" smtClean="0"/>
              <a:t> </a:t>
            </a:r>
            <a:r>
              <a:rPr lang="de-DE" dirty="0" err="1" smtClean="0"/>
              <a:t>Iterations</a:t>
            </a:r>
            <a:r>
              <a:rPr lang="de-DE" dirty="0" smtClean="0"/>
              <a:t>  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151" y="1079500"/>
            <a:ext cx="289178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28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Image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Analysis</a:t>
            </a:r>
            <a:endParaRPr dirty="0"/>
          </a:p>
          <a:p>
            <a:pPr lvl="1">
              <a:defRPr/>
            </a:pPr>
            <a:r>
              <a:rPr lang="de-DE" dirty="0" err="1" smtClean="0"/>
              <a:t>Use</a:t>
            </a:r>
            <a:r>
              <a:rPr lang="de-DE" dirty="0" smtClean="0"/>
              <a:t> variational </a:t>
            </a:r>
            <a:r>
              <a:rPr lang="de-DE" dirty="0" err="1" smtClean="0"/>
              <a:t>regularization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define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Perform</a:t>
            </a:r>
            <a:r>
              <a:rPr lang="de-DE" dirty="0" smtClean="0"/>
              <a:t> an </a:t>
            </a:r>
            <a:r>
              <a:rPr lang="de-DE" dirty="0" err="1" smtClean="0"/>
              <a:t>iteration</a:t>
            </a:r>
            <a:r>
              <a:rPr lang="de-DE" dirty="0" smtClean="0"/>
              <a:t> /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iteratively</a:t>
            </a:r>
            <a:r>
              <a:rPr lang="de-DE" dirty="0" smtClean="0"/>
              <a:t> </a:t>
            </a:r>
            <a:r>
              <a:rPr lang="de-DE" dirty="0" err="1" smtClean="0"/>
              <a:t>adds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Image </a:t>
            </a:r>
            <a:r>
              <a:rPr lang="de-DE" dirty="0" err="1" smtClean="0"/>
              <a:t>reconstruction</a:t>
            </a:r>
            <a:r>
              <a:rPr lang="de-DE" dirty="0" smtClean="0"/>
              <a:t>: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geometric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Regularization</a:t>
            </a:r>
            <a:r>
              <a:rPr lang="de-DE" dirty="0" smtClean="0"/>
              <a:t> = total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smtClean="0"/>
              <a:t>Interpretation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Scale</a:t>
            </a:r>
            <a:r>
              <a:rPr lang="de-DE" dirty="0" smtClean="0"/>
              <a:t>: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vs. </a:t>
            </a:r>
            <a:r>
              <a:rPr lang="de-DE" dirty="0" err="1" smtClean="0"/>
              <a:t>volume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Inverse </a:t>
            </a:r>
            <a:r>
              <a:rPr lang="de-DE" dirty="0" err="1" smtClean="0"/>
              <a:t>Scale</a:t>
            </a:r>
            <a:r>
              <a:rPr lang="de-DE" dirty="0" smtClean="0"/>
              <a:t> Space / </a:t>
            </a:r>
            <a:r>
              <a:rPr lang="de-DE" dirty="0" err="1" smtClean="0"/>
              <a:t>Bregman</a:t>
            </a:r>
            <a:r>
              <a:rPr lang="de-DE" dirty="0" smtClean="0"/>
              <a:t> </a:t>
            </a:r>
            <a:r>
              <a:rPr lang="de-DE" dirty="0" err="1" smtClean="0"/>
              <a:t>Iterations</a:t>
            </a:r>
            <a:r>
              <a:rPr lang="de-DE" dirty="0" smtClean="0"/>
              <a:t>  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174" y="1079500"/>
            <a:ext cx="288782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29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Image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Analysis</a:t>
            </a:r>
            <a:endParaRPr dirty="0"/>
          </a:p>
          <a:p>
            <a:pPr lvl="1">
              <a:defRPr/>
            </a:pPr>
            <a:r>
              <a:rPr lang="de-DE" dirty="0" err="1" smtClean="0"/>
              <a:t>Use</a:t>
            </a:r>
            <a:r>
              <a:rPr lang="de-DE" dirty="0" smtClean="0"/>
              <a:t> variational </a:t>
            </a:r>
            <a:r>
              <a:rPr lang="de-DE" dirty="0" err="1" smtClean="0"/>
              <a:t>regularization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define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Perform</a:t>
            </a:r>
            <a:r>
              <a:rPr lang="de-DE" dirty="0" smtClean="0"/>
              <a:t> an </a:t>
            </a:r>
            <a:r>
              <a:rPr lang="de-DE" dirty="0" err="1" smtClean="0"/>
              <a:t>iteration</a:t>
            </a:r>
            <a:r>
              <a:rPr lang="de-DE" dirty="0" smtClean="0"/>
              <a:t> /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iteratively</a:t>
            </a:r>
            <a:r>
              <a:rPr lang="de-DE" dirty="0" smtClean="0"/>
              <a:t> </a:t>
            </a:r>
            <a:r>
              <a:rPr lang="de-DE" dirty="0" err="1" smtClean="0"/>
              <a:t>adds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Image </a:t>
            </a:r>
            <a:r>
              <a:rPr lang="de-DE" dirty="0" err="1" smtClean="0"/>
              <a:t>reconstruction</a:t>
            </a:r>
            <a:r>
              <a:rPr lang="de-DE" dirty="0" smtClean="0"/>
              <a:t>: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geometric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Regularization</a:t>
            </a:r>
            <a:r>
              <a:rPr lang="de-DE" dirty="0" smtClean="0"/>
              <a:t> = total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smtClean="0"/>
              <a:t>Interpretation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Scale</a:t>
            </a:r>
            <a:r>
              <a:rPr lang="de-DE" dirty="0" smtClean="0"/>
              <a:t>: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vs. </a:t>
            </a:r>
            <a:r>
              <a:rPr lang="de-DE" dirty="0" err="1" smtClean="0"/>
              <a:t>volume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Inverse </a:t>
            </a:r>
            <a:r>
              <a:rPr lang="de-DE" dirty="0" err="1" smtClean="0"/>
              <a:t>Scale</a:t>
            </a:r>
            <a:r>
              <a:rPr lang="de-DE" dirty="0" smtClean="0"/>
              <a:t> Space / </a:t>
            </a:r>
            <a:r>
              <a:rPr lang="de-DE" dirty="0" err="1" smtClean="0"/>
              <a:t>Bregman</a:t>
            </a:r>
            <a:r>
              <a:rPr lang="de-DE" dirty="0" smtClean="0"/>
              <a:t> </a:t>
            </a:r>
            <a:r>
              <a:rPr lang="de-DE" dirty="0" err="1" smtClean="0"/>
              <a:t>Iterations</a:t>
            </a:r>
            <a:r>
              <a:rPr lang="de-DE" dirty="0" smtClean="0"/>
              <a:t>  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079500"/>
            <a:ext cx="288395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7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3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Universal </a:t>
            </a:r>
            <a:r>
              <a:rPr lang="de-DE" dirty="0" err="1" smtClean="0"/>
              <a:t>approximation</a:t>
            </a:r>
            <a:r>
              <a:rPr lang="de-DE" dirty="0" smtClean="0"/>
              <a:t> </a:t>
            </a:r>
            <a:r>
              <a:rPr lang="de-DE" dirty="0" err="1" smtClean="0"/>
              <a:t>property</a:t>
            </a:r>
            <a:endParaRPr dirty="0"/>
          </a:p>
          <a:p>
            <a:pPr lvl="1">
              <a:defRPr/>
            </a:pPr>
            <a:r>
              <a:rPr lang="de-DE" dirty="0" err="1" smtClean="0"/>
              <a:t>Famous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Cybenko</a:t>
            </a:r>
            <a:r>
              <a:rPr lang="de-DE" dirty="0" smtClean="0"/>
              <a:t> 1989 / </a:t>
            </a:r>
            <a:r>
              <a:rPr lang="de-DE" dirty="0" err="1" smtClean="0"/>
              <a:t>Hornik</a:t>
            </a:r>
            <a:r>
              <a:rPr lang="de-DE" dirty="0" smtClean="0"/>
              <a:t>, </a:t>
            </a:r>
            <a:r>
              <a:rPr lang="de-DE" dirty="0" err="1" smtClean="0"/>
              <a:t>Stinchcombe</a:t>
            </a:r>
            <a:r>
              <a:rPr lang="de-DE" dirty="0"/>
              <a:t> </a:t>
            </a:r>
            <a:r>
              <a:rPr lang="de-DE" dirty="0" smtClean="0"/>
              <a:t>/ White 1989:</a:t>
            </a:r>
          </a:p>
          <a:p>
            <a:pPr lvl="1">
              <a:defRPr/>
            </a:pPr>
            <a:r>
              <a:rPr lang="de-DE" dirty="0" smtClean="0"/>
              <a:t>Every </a:t>
            </a:r>
            <a:r>
              <a:rPr lang="de-DE" dirty="0" err="1" smtClean="0"/>
              <a:t>continuous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approximated</a:t>
            </a:r>
            <a:r>
              <a:rPr lang="de-DE" dirty="0" smtClean="0"/>
              <a:t> </a:t>
            </a:r>
            <a:r>
              <a:rPr lang="de-DE" dirty="0" err="1" smtClean="0"/>
              <a:t>arbitrarily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(</a:t>
            </a:r>
            <a:r>
              <a:rPr lang="de-DE" dirty="0" err="1" smtClean="0"/>
              <a:t>even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shallow</a:t>
            </a:r>
            <a:r>
              <a:rPr lang="de-DE" dirty="0" smtClean="0"/>
              <a:t>) </a:t>
            </a:r>
            <a:r>
              <a:rPr lang="de-DE" dirty="0" err="1" smtClean="0"/>
              <a:t>networks</a:t>
            </a:r>
            <a:r>
              <a:rPr lang="de-DE" dirty="0" smtClean="0"/>
              <a:t>*</a:t>
            </a:r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Even </a:t>
            </a:r>
            <a:r>
              <a:rPr lang="de-DE" dirty="0" err="1" smtClean="0"/>
              <a:t>better</a:t>
            </a:r>
            <a:r>
              <a:rPr lang="de-DE" dirty="0" smtClean="0"/>
              <a:t>: </a:t>
            </a:r>
            <a:r>
              <a:rPr lang="de-DE" dirty="0" err="1" smtClean="0"/>
              <a:t>dimension-independence</a:t>
            </a:r>
            <a:endParaRPr lang="de-DE" dirty="0"/>
          </a:p>
          <a:p>
            <a:pPr lvl="1">
              <a:defRPr/>
            </a:pPr>
            <a:r>
              <a:rPr lang="de-DE" dirty="0" smtClean="0"/>
              <a:t>Barron 1992 / 1995 </a:t>
            </a:r>
            <a:r>
              <a:rPr lang="de-DE" dirty="0" err="1" smtClean="0"/>
              <a:t>shows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r>
              <a:rPr lang="de-DE" dirty="0" smtClean="0"/>
              <a:t> in </a:t>
            </a:r>
            <a:r>
              <a:rPr lang="de-DE" dirty="0" err="1" smtClean="0"/>
              <a:t>arbitrary</a:t>
            </a:r>
            <a:r>
              <a:rPr lang="de-DE" dirty="0" smtClean="0"/>
              <a:t> </a:t>
            </a:r>
            <a:r>
              <a:rPr lang="de-DE" dirty="0" err="1" smtClean="0"/>
              <a:t>dimension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approximated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rate </a:t>
            </a:r>
            <a:r>
              <a:rPr lang="de-DE" i="1" dirty="0" smtClean="0"/>
              <a:t>n</a:t>
            </a:r>
            <a:r>
              <a:rPr lang="de-DE" baseline="30000" dirty="0" smtClean="0"/>
              <a:t>-1/2</a:t>
            </a:r>
            <a:r>
              <a:rPr lang="de-DE" dirty="0" smtClean="0"/>
              <a:t>,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i="1" dirty="0" smtClean="0"/>
              <a:t>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**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6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 dirty="0" smtClean="0"/>
              <a:t>*The </a:t>
            </a:r>
            <a:r>
              <a:rPr lang="de-DE" dirty="0" err="1" smtClean="0"/>
              <a:t>proof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actually</a:t>
            </a:r>
            <a:r>
              <a:rPr lang="de-DE" dirty="0" smtClean="0"/>
              <a:t> a </a:t>
            </a:r>
            <a:r>
              <a:rPr lang="de-DE" dirty="0" err="1" smtClean="0"/>
              <a:t>quite</a:t>
            </a:r>
            <a:r>
              <a:rPr lang="de-DE" dirty="0" smtClean="0"/>
              <a:t> simple </a:t>
            </a:r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Stone-</a:t>
            </a:r>
            <a:r>
              <a:rPr lang="de-DE" dirty="0" err="1" smtClean="0"/>
              <a:t>Weierstrass</a:t>
            </a:r>
            <a:r>
              <a:rPr lang="de-DE" dirty="0" smtClean="0"/>
              <a:t> Theorem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**Ok, </a:t>
            </a:r>
            <a:r>
              <a:rPr lang="de-DE" dirty="0" err="1" smtClean="0"/>
              <a:t>this</a:t>
            </a:r>
            <a:r>
              <a:rPr lang="de-DE" dirty="0" smtClean="0"/>
              <a:t> was </a:t>
            </a:r>
            <a:r>
              <a:rPr lang="de-DE" dirty="0" err="1" smtClean="0"/>
              <a:t>cheated</a:t>
            </a:r>
            <a:r>
              <a:rPr lang="de-DE" dirty="0" smtClean="0"/>
              <a:t>, </a:t>
            </a:r>
            <a:r>
              <a:rPr lang="de-DE" dirty="0" err="1" smtClean="0"/>
              <a:t>there</a:t>
            </a:r>
            <a:r>
              <a:rPr lang="de-DE" dirty="0" smtClean="0"/>
              <a:t> was a </a:t>
            </a:r>
            <a:r>
              <a:rPr lang="de-DE" dirty="0" err="1" smtClean="0"/>
              <a:t>hidden</a:t>
            </a:r>
            <a:r>
              <a:rPr lang="de-DE" dirty="0" smtClean="0"/>
              <a:t> </a:t>
            </a:r>
            <a:r>
              <a:rPr lang="de-DE" dirty="0" err="1" smtClean="0"/>
              <a:t>assumption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implies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admissible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dimension</a:t>
            </a:r>
            <a:r>
              <a:rPr lang="de-DE" dirty="0" smtClean="0"/>
              <a:t> </a:t>
            </a:r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Deep</a:t>
            </a:r>
            <a:r>
              <a:rPr lang="de-DE" dirty="0" smtClean="0"/>
              <a:t> Learning </a:t>
            </a:r>
            <a:r>
              <a:rPr lang="de-DE" dirty="0" err="1" smtClean="0"/>
              <a:t>Architectures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High Dimensional </a:t>
            </a:r>
            <a:r>
              <a:rPr lang="de-DE" dirty="0" err="1" smtClean="0"/>
              <a:t>Function</a:t>
            </a:r>
            <a:r>
              <a:rPr lang="de-DE" dirty="0" smtClean="0"/>
              <a:t> Approximation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32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30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 smtClean="0"/>
              <a:t>Idea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Image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Analysis</a:t>
            </a:r>
            <a:endParaRPr dirty="0"/>
          </a:p>
          <a:p>
            <a:pPr lvl="1">
              <a:defRPr/>
            </a:pPr>
            <a:r>
              <a:rPr lang="de-DE" dirty="0" err="1" smtClean="0"/>
              <a:t>Use</a:t>
            </a:r>
            <a:r>
              <a:rPr lang="de-DE" dirty="0" smtClean="0"/>
              <a:t> variational </a:t>
            </a:r>
            <a:r>
              <a:rPr lang="de-DE" dirty="0" err="1" smtClean="0"/>
              <a:t>regularization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define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Perform</a:t>
            </a:r>
            <a:r>
              <a:rPr lang="de-DE" dirty="0" smtClean="0"/>
              <a:t> an </a:t>
            </a:r>
            <a:r>
              <a:rPr lang="de-DE" dirty="0" err="1" smtClean="0"/>
              <a:t>iteration</a:t>
            </a:r>
            <a:r>
              <a:rPr lang="de-DE" dirty="0" smtClean="0"/>
              <a:t> / </a:t>
            </a:r>
            <a:r>
              <a:rPr lang="de-DE" dirty="0" err="1" smtClean="0"/>
              <a:t>flow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iteratively</a:t>
            </a:r>
            <a:r>
              <a:rPr lang="de-DE" dirty="0" smtClean="0"/>
              <a:t> </a:t>
            </a:r>
            <a:r>
              <a:rPr lang="de-DE" dirty="0" err="1" smtClean="0"/>
              <a:t>adds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finer</a:t>
            </a:r>
            <a:r>
              <a:rPr lang="de-DE" dirty="0" smtClean="0"/>
              <a:t> </a:t>
            </a:r>
            <a:r>
              <a:rPr lang="de-DE" dirty="0" err="1" smtClean="0"/>
              <a:t>scales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Image </a:t>
            </a:r>
            <a:r>
              <a:rPr lang="de-DE" dirty="0" err="1" smtClean="0"/>
              <a:t>reconstruction</a:t>
            </a:r>
            <a:r>
              <a:rPr lang="de-DE" dirty="0" smtClean="0"/>
              <a:t>: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geometric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Regularization</a:t>
            </a:r>
            <a:r>
              <a:rPr lang="de-DE" dirty="0" smtClean="0"/>
              <a:t> = total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smtClean="0"/>
              <a:t>Interpretation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sets</a:t>
            </a:r>
            <a:r>
              <a:rPr lang="de-DE" dirty="0" smtClean="0"/>
              <a:t> </a:t>
            </a:r>
          </a:p>
          <a:p>
            <a:pPr lvl="1">
              <a:defRPr/>
            </a:pPr>
            <a:r>
              <a:rPr lang="de-DE" dirty="0" err="1" smtClean="0"/>
              <a:t>Scale</a:t>
            </a:r>
            <a:r>
              <a:rPr lang="de-DE" dirty="0" smtClean="0"/>
              <a:t>: </a:t>
            </a:r>
            <a:r>
              <a:rPr lang="de-DE" dirty="0" err="1" smtClean="0"/>
              <a:t>boundary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vs. </a:t>
            </a:r>
            <a:r>
              <a:rPr lang="de-DE" dirty="0" err="1" smtClean="0"/>
              <a:t>volume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Inverse </a:t>
            </a:r>
            <a:r>
              <a:rPr lang="de-DE" dirty="0" err="1" smtClean="0"/>
              <a:t>Scale</a:t>
            </a:r>
            <a:r>
              <a:rPr lang="de-DE" dirty="0" smtClean="0"/>
              <a:t> Space / </a:t>
            </a:r>
            <a:r>
              <a:rPr lang="de-DE" dirty="0" err="1" smtClean="0"/>
              <a:t>Bregman</a:t>
            </a:r>
            <a:r>
              <a:rPr lang="de-DE" dirty="0" smtClean="0"/>
              <a:t> </a:t>
            </a:r>
            <a:r>
              <a:rPr lang="de-DE" dirty="0" err="1" smtClean="0"/>
              <a:t>Iterations</a:t>
            </a:r>
            <a:r>
              <a:rPr lang="de-DE" dirty="0" smtClean="0"/>
              <a:t>  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1079500"/>
            <a:ext cx="285652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31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err="1" smtClean="0"/>
              <a:t>Enforcing</a:t>
            </a:r>
            <a:r>
              <a:rPr lang="de-DE" dirty="0" smtClean="0"/>
              <a:t> </a:t>
            </a:r>
            <a:r>
              <a:rPr lang="de-DE" dirty="0" err="1" smtClean="0"/>
              <a:t>Sparsity</a:t>
            </a:r>
            <a:r>
              <a:rPr lang="de-DE" dirty="0" smtClean="0"/>
              <a:t>: 1- norm</a:t>
            </a:r>
            <a:endParaRPr dirty="0"/>
          </a:p>
          <a:p>
            <a:pPr lvl="1">
              <a:defRPr/>
            </a:pPr>
            <a:r>
              <a:rPr lang="de-DE" dirty="0" smtClean="0"/>
              <a:t>Basic </a:t>
            </a:r>
            <a:r>
              <a:rPr lang="de-DE" dirty="0" err="1" smtClean="0"/>
              <a:t>iteration</a:t>
            </a:r>
            <a:r>
              <a:rPr lang="de-DE" dirty="0" smtClean="0"/>
              <a:t> </a:t>
            </a:r>
            <a:r>
              <a:rPr lang="de-DE" dirty="0" err="1" smtClean="0"/>
              <a:t>scheme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(</a:t>
            </a:r>
            <a:r>
              <a:rPr lang="de-DE" dirty="0" err="1" smtClean="0"/>
              <a:t>gradient</a:t>
            </a:r>
            <a:r>
              <a:rPr lang="de-DE" dirty="0" smtClean="0"/>
              <a:t> </a:t>
            </a:r>
            <a:r>
              <a:rPr lang="de-DE" dirty="0" err="1" smtClean="0"/>
              <a:t>descent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Euclidean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replaced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Bregman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)</a:t>
            </a:r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6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 dirty="0" err="1" smtClean="0"/>
              <a:t>Bungert</a:t>
            </a:r>
            <a:r>
              <a:rPr lang="de-DE" dirty="0" smtClean="0"/>
              <a:t>-</a:t>
            </a:r>
            <a:r>
              <a:rPr lang="de-DE" dirty="0" err="1" smtClean="0"/>
              <a:t>Roith</a:t>
            </a:r>
            <a:r>
              <a:rPr lang="de-DE" dirty="0" smtClean="0"/>
              <a:t>-</a:t>
            </a:r>
            <a:r>
              <a:rPr lang="de-DE" dirty="0" err="1" smtClean="0"/>
              <a:t>Tenbrinck</a:t>
            </a:r>
            <a:r>
              <a:rPr lang="de-DE" dirty="0" smtClean="0"/>
              <a:t>-MB 2022</a:t>
            </a: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Inverse </a:t>
            </a:r>
            <a:r>
              <a:rPr lang="de-DE" dirty="0" err="1" smtClean="0"/>
              <a:t>Scale</a:t>
            </a:r>
            <a:r>
              <a:rPr lang="de-DE" dirty="0" smtClean="0"/>
              <a:t> Space / </a:t>
            </a:r>
            <a:r>
              <a:rPr lang="de-DE" dirty="0" err="1" smtClean="0"/>
              <a:t>Bregman</a:t>
            </a:r>
            <a:r>
              <a:rPr lang="de-DE" dirty="0" smtClean="0"/>
              <a:t> </a:t>
            </a:r>
            <a:r>
              <a:rPr lang="de-DE" dirty="0" err="1" smtClean="0"/>
              <a:t>Iterations</a:t>
            </a:r>
            <a:r>
              <a:rPr lang="de-DE" dirty="0" smtClean="0"/>
              <a:t>  </a:t>
            </a:r>
            <a:endParaRPr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2133654"/>
            <a:ext cx="2808312" cy="10264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901711"/>
            <a:ext cx="4464496" cy="5765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304" y="2188240"/>
            <a:ext cx="3658696" cy="22899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917" y="3294399"/>
            <a:ext cx="3297739" cy="51080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684" y="4526232"/>
            <a:ext cx="3102620" cy="5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32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smtClean="0"/>
              <a:t> 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LinBreg</a:t>
            </a:r>
            <a:r>
              <a:rPr lang="de-DE" dirty="0" smtClean="0"/>
              <a:t> </a:t>
            </a:r>
            <a:r>
              <a:rPr lang="de-DE" dirty="0" err="1" smtClean="0"/>
              <a:t>Algorithm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76" y="1032984"/>
            <a:ext cx="5180128" cy="98729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76" y="2500536"/>
            <a:ext cx="6830737" cy="18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33</a:t>
            </a:fld>
            <a:endParaRPr lang="de-DE"/>
          </a:p>
        </p:txBody>
      </p:sp>
      <p:sp>
        <p:nvSpPr>
          <p:cNvPr id="19" name="Textplatzhalter 10"/>
          <p:cNvSpPr txBox="1"/>
          <p:nvPr/>
        </p:nvSpPr>
        <p:spPr bwMode="auto">
          <a:xfrm>
            <a:off x="290512" y="1076325"/>
            <a:ext cx="8849162" cy="555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685800">
              <a:lnSpc>
                <a:spcPts val="1900"/>
              </a:lnSpc>
              <a:spcBef>
                <a:spcPts val="500"/>
              </a:spcBef>
              <a:spcAft>
                <a:spcPts val="500"/>
              </a:spcAft>
              <a:buFont typeface="Arial"/>
              <a:buNone/>
              <a:defRPr sz="1700" b="0" i="0" strike="noStrike" spc="50">
                <a:solidFill>
                  <a:schemeClr val="accent1"/>
                </a:solidFill>
                <a:latin typeface="Urbanist ExtraBold"/>
                <a:ea typeface="Urbanist ExtraBold"/>
                <a:cs typeface="Urbanist ExtraBold"/>
              </a:defRPr>
            </a:lvl1pPr>
            <a:lvl2pPr marL="0" indent="0" algn="l" defTabSz="68580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Font typeface="Arial"/>
              <a:buNone/>
              <a:defRPr sz="17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2pPr>
            <a:lvl3pPr marL="0" indent="0" algn="l" defTabSz="685800">
              <a:lnSpc>
                <a:spcPts val="1900"/>
              </a:lnSpc>
              <a:spcBef>
                <a:spcPts val="0"/>
              </a:spcBef>
              <a:buFont typeface="Arial"/>
              <a:buNone/>
              <a:defRPr sz="15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3pPr>
            <a:lvl4pPr marL="357188" indent="-268288" algn="l" defTabSz="68580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Arial"/>
              <a:buChar char="•"/>
              <a:defRPr sz="15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4pPr>
            <a:lvl5pPr marL="357188" indent="-268288" algn="l" defTabSz="68580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5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5pPr>
            <a:lvl6pPr marL="669600" indent="-309600" algn="l" defTabSz="68580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defRPr sz="1500">
                <a:solidFill>
                  <a:schemeClr val="tx1"/>
                </a:solidFill>
                <a:latin typeface="Urbanist"/>
                <a:ea typeface="Urbanist"/>
                <a:cs typeface="Urbanist"/>
              </a:defRPr>
            </a:lvl6pPr>
            <a:lvl7pPr marL="0" indent="0" algn="l" defTabSz="685800">
              <a:lnSpc>
                <a:spcPts val="138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900">
                <a:solidFill>
                  <a:schemeClr val="bg1">
                    <a:lumMod val="65000"/>
                  </a:schemeClr>
                </a:solidFill>
                <a:latin typeface="Urbanist"/>
                <a:ea typeface="Urbanist"/>
                <a:cs typeface="Urbanist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defRPr/>
            </a:pPr>
            <a:r>
              <a:rPr lang="de-DE" dirty="0" smtClean="0"/>
              <a:t>	</a:t>
            </a:r>
            <a:r>
              <a:rPr lang="de-DE" dirty="0"/>
              <a:t> </a:t>
            </a:r>
            <a:r>
              <a:rPr lang="de-DE" dirty="0" smtClean="0"/>
              <a:t>             </a:t>
            </a:r>
            <a:endParaRPr lang="de-DE" b="1" dirty="0" smtClean="0"/>
          </a:p>
        </p:txBody>
      </p:sp>
      <p:sp>
        <p:nvSpPr>
          <p:cNvPr id="20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/>
              <a:t>Platzhalter Sternchentext oder Quellenangabe</a:t>
            </a:r>
            <a:endParaRPr/>
          </a:p>
        </p:txBody>
      </p:sp>
      <p:sp>
        <p:nvSpPr>
          <p:cNvPr id="21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Sparse</a:t>
            </a:r>
            <a:r>
              <a:rPr lang="de-DE" dirty="0" smtClean="0"/>
              <a:t> </a:t>
            </a:r>
            <a:r>
              <a:rPr lang="de-DE" dirty="0" err="1" smtClean="0"/>
              <a:t>Convnet</a:t>
            </a:r>
            <a:endParaRPr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2"/>
          </p:nvPr>
        </p:nvSpPr>
        <p:spPr>
          <a:xfrm>
            <a:off x="6012160" y="5452864"/>
            <a:ext cx="1246133" cy="104459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851985"/>
            <a:ext cx="7944555" cy="360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34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089799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 </a:t>
            </a:r>
            <a:r>
              <a:rPr lang="de-DE" dirty="0" err="1" smtClean="0"/>
              <a:t>sparsity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</a:t>
            </a:r>
            <a:r>
              <a:rPr lang="de-DE" dirty="0" err="1" smtClean="0"/>
              <a:t>groups</a:t>
            </a:r>
            <a:endParaRPr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marL="285750" lvl="1" indent="-285750">
              <a:buFontTx/>
              <a:buChar char="-"/>
              <a:defRPr/>
            </a:pP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neurons</a:t>
            </a:r>
            <a:r>
              <a:rPr lang="de-DE" dirty="0" smtClean="0"/>
              <a:t>: </a:t>
            </a:r>
            <a:r>
              <a:rPr lang="de-DE" dirty="0" err="1" smtClean="0"/>
              <a:t>group</a:t>
            </a:r>
            <a:r>
              <a:rPr lang="de-DE" dirty="0" smtClean="0"/>
              <a:t> </a:t>
            </a:r>
            <a:r>
              <a:rPr lang="de-DE" dirty="0" err="1" smtClean="0"/>
              <a:t>weights</a:t>
            </a:r>
            <a:r>
              <a:rPr lang="de-DE" dirty="0" smtClean="0"/>
              <a:t> </a:t>
            </a:r>
            <a:r>
              <a:rPr lang="de-DE" dirty="0" err="1" smtClean="0"/>
              <a:t>corresponding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neuron</a:t>
            </a:r>
            <a:endParaRPr lang="de-DE" dirty="0" smtClean="0"/>
          </a:p>
          <a:p>
            <a:pPr marL="285750" lvl="1" indent="-285750">
              <a:buFontTx/>
              <a:buChar char="-"/>
              <a:defRPr/>
            </a:pPr>
            <a:r>
              <a:rPr lang="de-DE" dirty="0" err="1"/>
              <a:t>f</a:t>
            </a:r>
            <a:r>
              <a:rPr lang="de-DE" dirty="0" err="1" smtClean="0"/>
              <a:t>ew</a:t>
            </a:r>
            <a:r>
              <a:rPr lang="de-DE" dirty="0" smtClean="0"/>
              <a:t> </a:t>
            </a:r>
            <a:r>
              <a:rPr lang="de-DE" dirty="0" err="1" smtClean="0"/>
              <a:t>skip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endParaRPr lang="de-DE" dirty="0" smtClean="0"/>
          </a:p>
          <a:p>
            <a:pPr marL="285750" lvl="1" indent="-285750">
              <a:buFontTx/>
              <a:buChar char="-"/>
              <a:defRPr/>
            </a:pP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r>
              <a:rPr lang="de-DE" dirty="0" smtClean="0"/>
              <a:t> (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residual </a:t>
            </a:r>
            <a:r>
              <a:rPr lang="de-DE" dirty="0" err="1" smtClean="0"/>
              <a:t>network</a:t>
            </a:r>
            <a:r>
              <a:rPr lang="de-DE" dirty="0" smtClean="0"/>
              <a:t>)</a:t>
            </a: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Architecture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endParaRPr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48408"/>
            <a:ext cx="3098752" cy="72292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677" y="2788568"/>
            <a:ext cx="4435188" cy="22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35</a:t>
            </a:fld>
            <a:endParaRPr lang="de-DE"/>
          </a:p>
        </p:txBody>
      </p:sp>
      <p:sp>
        <p:nvSpPr>
          <p:cNvPr id="19" name="Textplatzhalter 10"/>
          <p:cNvSpPr txBox="1"/>
          <p:nvPr/>
        </p:nvSpPr>
        <p:spPr bwMode="auto">
          <a:xfrm>
            <a:off x="290512" y="1076325"/>
            <a:ext cx="8849162" cy="5550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685800">
              <a:lnSpc>
                <a:spcPts val="1900"/>
              </a:lnSpc>
              <a:spcBef>
                <a:spcPts val="500"/>
              </a:spcBef>
              <a:spcAft>
                <a:spcPts val="500"/>
              </a:spcAft>
              <a:buFont typeface="Arial"/>
              <a:buNone/>
              <a:defRPr sz="1700" b="0" i="0" strike="noStrike" spc="50">
                <a:solidFill>
                  <a:schemeClr val="accent1"/>
                </a:solidFill>
                <a:latin typeface="Urbanist ExtraBold"/>
                <a:ea typeface="Urbanist ExtraBold"/>
                <a:cs typeface="Urbanist ExtraBold"/>
              </a:defRPr>
            </a:lvl1pPr>
            <a:lvl2pPr marL="0" indent="0" algn="l" defTabSz="685800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Font typeface="Arial"/>
              <a:buNone/>
              <a:defRPr sz="17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2pPr>
            <a:lvl3pPr marL="0" indent="0" algn="l" defTabSz="685800">
              <a:lnSpc>
                <a:spcPts val="1900"/>
              </a:lnSpc>
              <a:spcBef>
                <a:spcPts val="0"/>
              </a:spcBef>
              <a:buFont typeface="Arial"/>
              <a:buNone/>
              <a:defRPr sz="15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3pPr>
            <a:lvl4pPr marL="357188" indent="-268288" algn="l" defTabSz="68580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chemeClr val="tx1"/>
              </a:buClr>
              <a:buSzPct val="100000"/>
              <a:buFont typeface="Arial"/>
              <a:buChar char="•"/>
              <a:defRPr sz="15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4pPr>
            <a:lvl5pPr marL="357188" indent="-268288" algn="l" defTabSz="68580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defRPr sz="1500" b="0" i="0" spc="50">
                <a:solidFill>
                  <a:schemeClr val="tx1"/>
                </a:solidFill>
                <a:latin typeface="Urbanist"/>
                <a:ea typeface="+mn-ea"/>
                <a:cs typeface="+mn-cs"/>
              </a:defRPr>
            </a:lvl5pPr>
            <a:lvl6pPr marL="669600" indent="-309600" algn="l" defTabSz="685800">
              <a:lnSpc>
                <a:spcPts val="2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defRPr sz="1500">
                <a:solidFill>
                  <a:schemeClr val="tx1"/>
                </a:solidFill>
                <a:latin typeface="Urbanist"/>
                <a:ea typeface="Urbanist"/>
                <a:cs typeface="Urbanist"/>
              </a:defRPr>
            </a:lvl6pPr>
            <a:lvl7pPr marL="0" indent="0" algn="l" defTabSz="685800">
              <a:lnSpc>
                <a:spcPts val="138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900">
                <a:solidFill>
                  <a:schemeClr val="bg1">
                    <a:lumMod val="65000"/>
                  </a:schemeClr>
                </a:solidFill>
                <a:latin typeface="Urbanist"/>
                <a:ea typeface="Urbanist"/>
                <a:cs typeface="Urbanist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defRPr/>
            </a:pPr>
            <a:r>
              <a:rPr lang="de-DE" dirty="0" smtClean="0"/>
              <a:t>	</a:t>
            </a:r>
            <a:r>
              <a:rPr lang="de-DE" dirty="0"/>
              <a:t> </a:t>
            </a:r>
            <a:r>
              <a:rPr lang="de-DE" dirty="0" smtClean="0"/>
              <a:t>             </a:t>
            </a:r>
            <a:r>
              <a:rPr lang="de-DE" b="1" dirty="0" err="1" smtClean="0"/>
              <a:t>Denoising</a:t>
            </a:r>
            <a:r>
              <a:rPr lang="de-DE" b="1" dirty="0" smtClean="0"/>
              <a:t>						</a:t>
            </a:r>
            <a:r>
              <a:rPr lang="de-DE" b="1" dirty="0" err="1" smtClean="0"/>
              <a:t>Deblurring</a:t>
            </a:r>
            <a:endParaRPr lang="de-DE" b="1" dirty="0" smtClean="0"/>
          </a:p>
          <a:p>
            <a:pPr lvl="2">
              <a:defRPr/>
            </a:pPr>
            <a:r>
              <a:rPr lang="de-DE" dirty="0" smtClean="0"/>
              <a:t> 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skip</a:t>
            </a:r>
            <a:r>
              <a:rPr lang="de-DE" dirty="0" smtClean="0"/>
              <a:t>		   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skip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r>
              <a:rPr lang="de-DE" dirty="0" smtClean="0"/>
              <a:t>      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skip</a:t>
            </a:r>
            <a:r>
              <a:rPr lang="de-DE" dirty="0" smtClean="0"/>
              <a:t> </a:t>
            </a:r>
            <a:r>
              <a:rPr lang="de-DE" dirty="0" err="1" smtClean="0"/>
              <a:t>connections</a:t>
            </a:r>
            <a:r>
              <a:rPr lang="de-DE" dirty="0" smtClean="0"/>
              <a:t>	   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skip</a:t>
            </a:r>
            <a:endParaRPr dirty="0"/>
          </a:p>
        </p:txBody>
      </p:sp>
      <p:sp>
        <p:nvSpPr>
          <p:cNvPr id="20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/>
              <a:t>Platzhalter Sternchentext oder Quellenangabe</a:t>
            </a:r>
            <a:endParaRPr/>
          </a:p>
        </p:txBody>
      </p:sp>
      <p:sp>
        <p:nvSpPr>
          <p:cNvPr id="21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Sparsity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Different Tasks</a:t>
            </a:r>
            <a:endParaRPr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2"/>
          </p:nvPr>
        </p:nvSpPr>
        <p:spPr>
          <a:xfrm>
            <a:off x="6012160" y="5452864"/>
            <a:ext cx="1246133" cy="1044596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261" y="1691196"/>
            <a:ext cx="5018430" cy="342871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96" y="1691197"/>
            <a:ext cx="2327765" cy="174022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774" y="1742934"/>
            <a:ext cx="1932900" cy="16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36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8025904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architecture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reconstruction</a:t>
            </a:r>
            <a:endParaRPr dirty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Train an </a:t>
            </a:r>
            <a:r>
              <a:rPr lang="de-DE" dirty="0" err="1" smtClean="0"/>
              <a:t>autoencoder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complexity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middle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(</a:t>
            </a:r>
            <a:r>
              <a:rPr lang="de-DE" dirty="0" err="1" smtClean="0"/>
              <a:t>encoder</a:t>
            </a:r>
            <a:r>
              <a:rPr lang="de-DE" dirty="0" smtClean="0"/>
              <a:t>)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Save </a:t>
            </a:r>
            <a:r>
              <a:rPr lang="de-DE" dirty="0" err="1" smtClean="0"/>
              <a:t>encoded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decoder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dirty="0"/>
          </a:p>
        </p:txBody>
      </p:sp>
      <p:sp>
        <p:nvSpPr>
          <p:cNvPr id="6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 dirty="0"/>
              <a:t>Platzhalter Sternchentext oder Quellenangabe</a:t>
            </a: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Outlook: </a:t>
            </a:r>
            <a:r>
              <a:rPr lang="de-DE" dirty="0" err="1" smtClean="0"/>
              <a:t>Lossless</a:t>
            </a:r>
            <a:r>
              <a:rPr lang="de-DE" dirty="0" smtClean="0"/>
              <a:t> Data </a:t>
            </a:r>
            <a:r>
              <a:rPr lang="de-DE" dirty="0" err="1" smtClean="0"/>
              <a:t>Compression</a:t>
            </a:r>
            <a:endParaRPr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03463" y="2212504"/>
            <a:ext cx="4861237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37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8025904" cy="3581400"/>
          </a:xfrm>
        </p:spPr>
        <p:txBody>
          <a:bodyPr/>
          <a:lstStyle/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gain</a:t>
            </a:r>
            <a:r>
              <a:rPr lang="de-DE" dirty="0" smtClean="0"/>
              <a:t> </a:t>
            </a:r>
            <a:r>
              <a:rPr lang="de-DE" dirty="0" err="1" smtClean="0"/>
              <a:t>robustness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sparse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err="1" smtClean="0"/>
              <a:t>s</a:t>
            </a:r>
            <a:r>
              <a:rPr lang="de-DE" dirty="0" smtClean="0"/>
              <a:t> ?</a:t>
            </a:r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loose</a:t>
            </a:r>
            <a:r>
              <a:rPr lang="de-DE" dirty="0" smtClean="0"/>
              <a:t> </a:t>
            </a:r>
            <a:r>
              <a:rPr lang="de-DE" dirty="0" err="1" smtClean="0"/>
              <a:t>robustness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sparse</a:t>
            </a:r>
            <a:r>
              <a:rPr lang="de-DE" dirty="0" smtClean="0"/>
              <a:t> </a:t>
            </a:r>
            <a:r>
              <a:rPr lang="de-DE" dirty="0" err="1" smtClean="0"/>
              <a:t>network</a:t>
            </a:r>
            <a:r>
              <a:rPr lang="de-DE" dirty="0" err="1" smtClean="0"/>
              <a:t>s</a:t>
            </a:r>
            <a:r>
              <a:rPr lang="de-DE" dirty="0" smtClean="0"/>
              <a:t> ? (larger </a:t>
            </a:r>
            <a:r>
              <a:rPr lang="de-DE" dirty="0" err="1" smtClean="0"/>
              <a:t>Lipschitz</a:t>
            </a:r>
            <a:r>
              <a:rPr lang="de-DE" dirty="0" smtClean="0"/>
              <a:t> </a:t>
            </a:r>
            <a:r>
              <a:rPr lang="de-DE" dirty="0" err="1" smtClean="0"/>
              <a:t>constant</a:t>
            </a:r>
            <a:r>
              <a:rPr lang="de-DE" dirty="0" smtClean="0"/>
              <a:t> ?)</a:t>
            </a:r>
            <a:endParaRPr dirty="0"/>
          </a:p>
        </p:txBody>
      </p:sp>
      <p:sp>
        <p:nvSpPr>
          <p:cNvPr id="6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 dirty="0"/>
              <a:t>Platzhalter Sternchentext oder Quellenangabe</a:t>
            </a:r>
            <a:endParaRPr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Outlook: </a:t>
            </a:r>
            <a:r>
              <a:rPr lang="de-DE" dirty="0" err="1" smtClean="0"/>
              <a:t>Robustness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Sparsity</a:t>
            </a:r>
            <a:r>
              <a:rPr lang="de-DE" dirty="0"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849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4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Universal </a:t>
            </a:r>
            <a:r>
              <a:rPr lang="de-DE" dirty="0" err="1" smtClean="0"/>
              <a:t>approximation</a:t>
            </a:r>
            <a:r>
              <a:rPr lang="de-DE" dirty="0" smtClean="0"/>
              <a:t> </a:t>
            </a:r>
            <a:r>
              <a:rPr lang="de-DE" dirty="0" err="1" smtClean="0"/>
              <a:t>property</a:t>
            </a:r>
            <a:endParaRPr dirty="0"/>
          </a:p>
          <a:p>
            <a:pPr lvl="1">
              <a:defRPr/>
            </a:pPr>
            <a:r>
              <a:rPr lang="de-DE" dirty="0" err="1" smtClean="0"/>
              <a:t>Famous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Cybenko</a:t>
            </a:r>
            <a:r>
              <a:rPr lang="de-DE" dirty="0" smtClean="0"/>
              <a:t> 1989 / </a:t>
            </a:r>
            <a:r>
              <a:rPr lang="de-DE" dirty="0" err="1" smtClean="0"/>
              <a:t>Hornik</a:t>
            </a:r>
            <a:r>
              <a:rPr lang="de-DE" dirty="0" smtClean="0"/>
              <a:t>, </a:t>
            </a:r>
            <a:r>
              <a:rPr lang="de-DE" dirty="0" err="1" smtClean="0"/>
              <a:t>Stinchcombe</a:t>
            </a:r>
            <a:r>
              <a:rPr lang="de-DE" dirty="0"/>
              <a:t> </a:t>
            </a:r>
            <a:r>
              <a:rPr lang="de-DE" dirty="0" smtClean="0"/>
              <a:t>/ White 1989:</a:t>
            </a:r>
          </a:p>
          <a:p>
            <a:pPr lvl="1">
              <a:defRPr/>
            </a:pPr>
            <a:r>
              <a:rPr lang="de-DE" dirty="0" smtClean="0"/>
              <a:t>Every </a:t>
            </a:r>
            <a:r>
              <a:rPr lang="de-DE" dirty="0" err="1" smtClean="0"/>
              <a:t>continuous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approximated</a:t>
            </a:r>
            <a:r>
              <a:rPr lang="de-DE" dirty="0" smtClean="0"/>
              <a:t> </a:t>
            </a:r>
            <a:r>
              <a:rPr lang="de-DE" dirty="0" err="1" smtClean="0"/>
              <a:t>arbitrarily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(</a:t>
            </a:r>
            <a:r>
              <a:rPr lang="de-DE" dirty="0" err="1" smtClean="0"/>
              <a:t>even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shallow</a:t>
            </a:r>
            <a:r>
              <a:rPr lang="de-DE" dirty="0" smtClean="0"/>
              <a:t>) </a:t>
            </a:r>
            <a:r>
              <a:rPr lang="de-DE" dirty="0" err="1" smtClean="0"/>
              <a:t>networks</a:t>
            </a:r>
            <a:r>
              <a:rPr lang="de-DE" dirty="0" smtClean="0"/>
              <a:t>*</a:t>
            </a:r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Even </a:t>
            </a:r>
            <a:r>
              <a:rPr lang="de-DE" dirty="0" err="1" smtClean="0"/>
              <a:t>better</a:t>
            </a:r>
            <a:r>
              <a:rPr lang="de-DE" dirty="0" smtClean="0"/>
              <a:t>: </a:t>
            </a:r>
            <a:r>
              <a:rPr lang="de-DE" dirty="0" err="1" smtClean="0"/>
              <a:t>dimension-independence</a:t>
            </a:r>
            <a:endParaRPr lang="de-DE" dirty="0"/>
          </a:p>
          <a:p>
            <a:pPr lvl="1">
              <a:defRPr/>
            </a:pPr>
            <a:r>
              <a:rPr lang="de-DE" dirty="0" smtClean="0"/>
              <a:t>Barron 1992 / 1995 </a:t>
            </a:r>
            <a:r>
              <a:rPr lang="de-DE" dirty="0" err="1" smtClean="0"/>
              <a:t>shows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functions</a:t>
            </a:r>
            <a:r>
              <a:rPr lang="de-DE" dirty="0" smtClean="0"/>
              <a:t> in </a:t>
            </a:r>
            <a:r>
              <a:rPr lang="de-DE" dirty="0" err="1" smtClean="0"/>
              <a:t>arbitrary</a:t>
            </a:r>
            <a:r>
              <a:rPr lang="de-DE" dirty="0" smtClean="0"/>
              <a:t> </a:t>
            </a:r>
            <a:r>
              <a:rPr lang="de-DE" dirty="0" err="1" smtClean="0"/>
              <a:t>dimension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approximated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rate </a:t>
            </a:r>
            <a:r>
              <a:rPr lang="de-DE" i="1" dirty="0" smtClean="0"/>
              <a:t>n</a:t>
            </a:r>
            <a:r>
              <a:rPr lang="de-DE" baseline="30000" dirty="0" smtClean="0"/>
              <a:t>-1/2</a:t>
            </a:r>
            <a:r>
              <a:rPr lang="de-DE" dirty="0" smtClean="0"/>
              <a:t>,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i="1" dirty="0" smtClean="0"/>
              <a:t>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parameters</a:t>
            </a:r>
            <a:r>
              <a:rPr lang="de-DE" dirty="0" smtClean="0"/>
              <a:t>**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6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 dirty="0" smtClean="0"/>
              <a:t>*The </a:t>
            </a:r>
            <a:r>
              <a:rPr lang="de-DE" dirty="0" err="1" smtClean="0"/>
              <a:t>proof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actually</a:t>
            </a:r>
            <a:r>
              <a:rPr lang="de-DE" dirty="0" smtClean="0"/>
              <a:t> a </a:t>
            </a:r>
            <a:r>
              <a:rPr lang="de-DE" dirty="0" err="1" smtClean="0"/>
              <a:t>quite</a:t>
            </a:r>
            <a:r>
              <a:rPr lang="de-DE" dirty="0" smtClean="0"/>
              <a:t> simple </a:t>
            </a:r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Stone-</a:t>
            </a:r>
            <a:r>
              <a:rPr lang="de-DE" dirty="0" err="1" smtClean="0"/>
              <a:t>Weierstrass</a:t>
            </a:r>
            <a:r>
              <a:rPr lang="de-DE" dirty="0" smtClean="0"/>
              <a:t> Theorem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**Ok, </a:t>
            </a:r>
            <a:r>
              <a:rPr lang="de-DE" dirty="0" err="1" smtClean="0"/>
              <a:t>this</a:t>
            </a:r>
            <a:r>
              <a:rPr lang="de-DE" dirty="0" smtClean="0"/>
              <a:t> was </a:t>
            </a:r>
            <a:r>
              <a:rPr lang="de-DE" dirty="0" err="1" smtClean="0"/>
              <a:t>cheated</a:t>
            </a:r>
            <a:r>
              <a:rPr lang="de-DE" dirty="0" smtClean="0"/>
              <a:t>, </a:t>
            </a:r>
            <a:r>
              <a:rPr lang="de-DE" dirty="0" err="1" smtClean="0"/>
              <a:t>there</a:t>
            </a:r>
            <a:r>
              <a:rPr lang="de-DE" dirty="0" smtClean="0"/>
              <a:t> was a </a:t>
            </a:r>
            <a:r>
              <a:rPr lang="de-DE" dirty="0" err="1" smtClean="0"/>
              <a:t>hidden</a:t>
            </a:r>
            <a:r>
              <a:rPr lang="de-DE" dirty="0" smtClean="0"/>
              <a:t> </a:t>
            </a:r>
            <a:r>
              <a:rPr lang="de-DE" dirty="0" err="1" smtClean="0"/>
              <a:t>assumption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implies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admissible</a:t>
            </a:r>
            <a:r>
              <a:rPr lang="de-DE" dirty="0" smtClean="0"/>
              <a:t> 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dimension</a:t>
            </a:r>
            <a:r>
              <a:rPr lang="de-DE" dirty="0" smtClean="0"/>
              <a:t> </a:t>
            </a:r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Deep</a:t>
            </a:r>
            <a:r>
              <a:rPr lang="de-DE" dirty="0" smtClean="0"/>
              <a:t> Learning </a:t>
            </a:r>
            <a:r>
              <a:rPr lang="de-DE" dirty="0" err="1" smtClean="0"/>
              <a:t>Architectures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High Dimensional </a:t>
            </a:r>
            <a:r>
              <a:rPr lang="de-DE" dirty="0" err="1" smtClean="0"/>
              <a:t>Function</a:t>
            </a:r>
            <a:r>
              <a:rPr lang="de-DE" dirty="0" smtClean="0"/>
              <a:t> Approximation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39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5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nobody</a:t>
            </a:r>
            <a:r>
              <a:rPr lang="de-DE" dirty="0" smtClean="0"/>
              <a:t> </a:t>
            </a:r>
            <a:r>
              <a:rPr lang="de-DE" dirty="0" err="1" smtClean="0"/>
              <a:t>tells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endParaRPr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/>
              <a:t>U</a:t>
            </a:r>
            <a:r>
              <a:rPr lang="de-DE" dirty="0" smtClean="0"/>
              <a:t>niversal </a:t>
            </a:r>
            <a:r>
              <a:rPr lang="de-DE" dirty="0" err="1" smtClean="0"/>
              <a:t>approximation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endParaRPr lang="de-DE" dirty="0" smtClean="0"/>
          </a:p>
          <a:p>
            <a:pPr lvl="1">
              <a:defRPr/>
            </a:pP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Even </a:t>
            </a:r>
            <a:r>
              <a:rPr lang="de-DE" dirty="0" err="1" smtClean="0"/>
              <a:t>dimension</a:t>
            </a:r>
            <a:r>
              <a:rPr lang="de-DE" dirty="0" smtClean="0"/>
              <a:t>-independent </a:t>
            </a:r>
            <a:r>
              <a:rPr lang="de-DE" dirty="0" err="1" smtClean="0"/>
              <a:t>bound</a:t>
            </a:r>
            <a:r>
              <a:rPr lang="de-DE" dirty="0" smtClean="0"/>
              <a:t> </a:t>
            </a:r>
            <a:r>
              <a:rPr lang="de-DE" dirty="0" err="1" smtClean="0"/>
              <a:t>generic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nonlinear</a:t>
            </a:r>
            <a:r>
              <a:rPr lang="de-DE" dirty="0" smtClean="0"/>
              <a:t> </a:t>
            </a:r>
            <a:r>
              <a:rPr lang="de-DE" dirty="0" err="1" smtClean="0"/>
              <a:t>approximation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So </a:t>
            </a:r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really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> ?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Deep</a:t>
            </a:r>
            <a:r>
              <a:rPr lang="de-DE" dirty="0" smtClean="0"/>
              <a:t> Learning </a:t>
            </a:r>
            <a:r>
              <a:rPr lang="de-DE" dirty="0" err="1" smtClean="0"/>
              <a:t>Architectures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/>
              <a:t>High Dimensional </a:t>
            </a:r>
            <a:r>
              <a:rPr lang="de-DE" dirty="0" err="1" smtClean="0"/>
              <a:t>Function</a:t>
            </a:r>
            <a:r>
              <a:rPr lang="de-DE" dirty="0" smtClean="0"/>
              <a:t> Approximation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56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6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neural</a:t>
            </a:r>
            <a:r>
              <a:rPr lang="de-DE" dirty="0" smtClean="0"/>
              <a:t> </a:t>
            </a:r>
            <a:r>
              <a:rPr lang="de-DE" dirty="0" err="1" smtClean="0"/>
              <a:t>networks</a:t>
            </a:r>
            <a:r>
              <a:rPr lang="de-DE" dirty="0" smtClean="0"/>
              <a:t> ?</a:t>
            </a:r>
          </a:p>
          <a:p>
            <a:pPr>
              <a:defRPr/>
            </a:pPr>
            <a:endParaRPr dirty="0" smtClean="0"/>
          </a:p>
          <a:p>
            <a:pPr lvl="1">
              <a:defRPr/>
            </a:pP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fit </a:t>
            </a:r>
            <a:r>
              <a:rPr lang="de-DE" dirty="0" err="1" smtClean="0"/>
              <a:t>to</a:t>
            </a:r>
            <a:r>
              <a:rPr lang="de-DE" dirty="0" smtClean="0"/>
              <a:t> NVIDIA GPU </a:t>
            </a:r>
            <a:r>
              <a:rPr lang="de-DE" dirty="0" err="1" smtClean="0"/>
              <a:t>architectures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Because</a:t>
            </a:r>
            <a:r>
              <a:rPr lang="de-DE" dirty="0" smtClean="0"/>
              <a:t> Google </a:t>
            </a:r>
            <a:r>
              <a:rPr lang="de-DE" dirty="0" err="1" smtClean="0"/>
              <a:t>and</a:t>
            </a:r>
            <a:r>
              <a:rPr lang="de-DE" dirty="0" smtClean="0"/>
              <a:t> Facebook </a:t>
            </a:r>
            <a:r>
              <a:rPr lang="de-DE" dirty="0" err="1" smtClean="0"/>
              <a:t>implemented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*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amount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concerned</a:t>
            </a:r>
            <a:r>
              <a:rPr lang="de-DE" dirty="0" smtClean="0"/>
              <a:t> ?**</a:t>
            </a:r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Deep</a:t>
            </a:r>
            <a:r>
              <a:rPr lang="de-DE" dirty="0" smtClean="0"/>
              <a:t> Learning on GPUs</a:t>
            </a:r>
            <a:endParaRPr dirty="0"/>
          </a:p>
        </p:txBody>
      </p:sp>
      <p:sp>
        <p:nvSpPr>
          <p:cNvPr id="8" name="Textplatzhalter 1"/>
          <p:cNvSpPr>
            <a:spLocks noGrp="1"/>
          </p:cNvSpPr>
          <p:nvPr>
            <p:ph type="body" sz="quarter" idx="11"/>
          </p:nvPr>
        </p:nvSpPr>
        <p:spPr bwMode="auto">
          <a:xfrm>
            <a:off x="290073" y="4768735"/>
            <a:ext cx="6065008" cy="376353"/>
          </a:xfrm>
        </p:spPr>
        <p:txBody>
          <a:bodyPr/>
          <a:lstStyle/>
          <a:p>
            <a:pPr lvl="6">
              <a:defRPr/>
            </a:pPr>
            <a:r>
              <a:rPr lang="de-DE" dirty="0" smtClean="0"/>
              <a:t>*</a:t>
            </a:r>
            <a:r>
              <a:rPr lang="de-DE" dirty="0" err="1" smtClean="0"/>
              <a:t>TensorFlow</a:t>
            </a:r>
            <a:r>
              <a:rPr lang="de-DE" dirty="0" smtClean="0"/>
              <a:t> / </a:t>
            </a:r>
            <a:r>
              <a:rPr lang="de-DE" dirty="0" err="1" smtClean="0"/>
              <a:t>Pytorch</a:t>
            </a: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**</a:t>
            </a:r>
            <a:r>
              <a:rPr lang="de-DE" dirty="0" err="1" smtClean="0"/>
              <a:t>If</a:t>
            </a:r>
            <a:r>
              <a:rPr lang="de-DE" dirty="0" smtClean="0"/>
              <a:t> Google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optimize</a:t>
            </a:r>
            <a:r>
              <a:rPr lang="de-DE" dirty="0" smtClean="0"/>
              <a:t> </a:t>
            </a:r>
            <a:r>
              <a:rPr lang="de-DE" dirty="0" err="1" smtClean="0"/>
              <a:t>everything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diffusion</a:t>
            </a:r>
            <a:r>
              <a:rPr lang="de-DE" dirty="0" smtClean="0"/>
              <a:t> </a:t>
            </a:r>
            <a:r>
              <a:rPr lang="de-DE" dirty="0" err="1" smtClean="0"/>
              <a:t>equations</a:t>
            </a:r>
            <a:r>
              <a:rPr lang="de-DE" dirty="0" smtClean="0"/>
              <a:t>,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simulate</a:t>
            </a:r>
            <a:r>
              <a:rPr lang="de-DE" dirty="0" smtClean="0"/>
              <a:t> </a:t>
            </a:r>
            <a:r>
              <a:rPr lang="de-DE" dirty="0" err="1" smtClean="0"/>
              <a:t>waves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diffusion</a:t>
            </a:r>
            <a:r>
              <a:rPr lang="de-DE" dirty="0" smtClean="0"/>
              <a:t> </a:t>
            </a:r>
            <a:r>
              <a:rPr lang="de-DE" dirty="0" err="1" smtClean="0"/>
              <a:t>equations</a:t>
            </a:r>
            <a:r>
              <a:rPr lang="de-DE" dirty="0" smtClean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9264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7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else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concerned</a:t>
            </a:r>
            <a:r>
              <a:rPr lang="de-DE" dirty="0" smtClean="0"/>
              <a:t> </a:t>
            </a:r>
            <a:endParaRPr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err="1" smtClean="0"/>
              <a:t>Uncertainties</a:t>
            </a:r>
            <a:r>
              <a:rPr lang="de-DE" dirty="0" smtClean="0"/>
              <a:t>: </a:t>
            </a: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learnin</a:t>
            </a:r>
            <a:r>
              <a:rPr lang="de-DE" dirty="0" err="1" smtClean="0"/>
              <a:t>g</a:t>
            </a:r>
            <a:r>
              <a:rPr lang="de-DE" dirty="0" smtClean="0"/>
              <a:t> </a:t>
            </a:r>
            <a:r>
              <a:rPr lang="de-DE" dirty="0" err="1" smtClean="0"/>
              <a:t>performs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statistical</a:t>
            </a:r>
            <a:r>
              <a:rPr lang="de-DE" dirty="0" smtClean="0"/>
              <a:t> </a:t>
            </a:r>
            <a:r>
              <a:rPr lang="de-DE" dirty="0" err="1" smtClean="0"/>
              <a:t>computations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/>
              <a:t> </a:t>
            </a:r>
            <a:r>
              <a:rPr lang="de-DE" dirty="0" err="1" smtClean="0"/>
              <a:t>bars</a:t>
            </a:r>
            <a:endParaRPr lang="de-DE" dirty="0" smtClean="0"/>
          </a:p>
          <a:p>
            <a:pPr lvl="1">
              <a:defRPr/>
            </a:pP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fooled</a:t>
            </a:r>
            <a:r>
              <a:rPr lang="de-DE" dirty="0" smtClean="0"/>
              <a:t> </a:t>
            </a:r>
            <a:r>
              <a:rPr lang="de-DE" dirty="0" err="1" smtClean="0"/>
              <a:t>easily</a:t>
            </a: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 </a:t>
            </a:r>
            <a:r>
              <a:rPr lang="de-DE" dirty="0" err="1" smtClean="0"/>
              <a:t>often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br>
              <a:rPr lang="de-DE" dirty="0" smtClean="0"/>
            </a:br>
            <a:r>
              <a:rPr lang="de-DE" dirty="0" err="1" smtClean="0"/>
              <a:t>brute-force</a:t>
            </a:r>
            <a:r>
              <a:rPr lang="de-DE" dirty="0" smtClean="0"/>
              <a:t> </a:t>
            </a:r>
            <a:r>
              <a:rPr lang="de-DE" dirty="0" err="1" smtClean="0"/>
              <a:t>computing</a:t>
            </a:r>
            <a:r>
              <a:rPr lang="de-DE" dirty="0" smtClean="0"/>
              <a:t>, </a:t>
            </a:r>
            <a:r>
              <a:rPr lang="de-DE" dirty="0" err="1" smtClean="0"/>
              <a:t>horrible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footprint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Deep</a:t>
            </a:r>
            <a:r>
              <a:rPr lang="de-DE" dirty="0" smtClean="0"/>
              <a:t> Learning </a:t>
            </a:r>
            <a:endParaRPr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031" y="1852464"/>
            <a:ext cx="4238715" cy="194105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9155"/>
            <a:ext cx="2436919" cy="13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8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Supervised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endParaRPr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Standard </a:t>
            </a:r>
            <a:r>
              <a:rPr lang="de-DE" dirty="0" err="1" smtClean="0"/>
              <a:t>formulation</a:t>
            </a:r>
            <a:r>
              <a:rPr lang="de-DE" dirty="0" smtClean="0"/>
              <a:t>: </a:t>
            </a:r>
            <a:r>
              <a:rPr lang="de-DE" dirty="0" err="1" smtClean="0"/>
              <a:t>empirical</a:t>
            </a:r>
            <a:r>
              <a:rPr lang="de-DE" dirty="0" smtClean="0"/>
              <a:t> </a:t>
            </a:r>
            <a:r>
              <a:rPr lang="de-DE" dirty="0" err="1" smtClean="0"/>
              <a:t>risk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r>
              <a:rPr lang="de-DE" dirty="0" smtClean="0"/>
              <a:t> </a:t>
            </a:r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smtClean="0"/>
              <a:t>Train </a:t>
            </a:r>
            <a:r>
              <a:rPr lang="de-DE" dirty="0" err="1" smtClean="0"/>
              <a:t>parameters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obtain</a:t>
            </a:r>
            <a:r>
              <a:rPr lang="de-DE" dirty="0" smtClean="0"/>
              <a:t> a </a:t>
            </a:r>
            <a:r>
              <a:rPr lang="de-DE" dirty="0" err="1" smtClean="0"/>
              <a:t>network</a:t>
            </a:r>
            <a:r>
              <a:rPr lang="de-DE" dirty="0" smtClean="0"/>
              <a:t> </a:t>
            </a:r>
            <a:r>
              <a:rPr lang="de-DE" i="1" dirty="0" smtClean="0"/>
              <a:t>f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/>
              <a:t> </a:t>
            </a:r>
            <a:r>
              <a:rPr lang="de-DE" dirty="0" err="1" smtClean="0"/>
              <a:t>approximates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i="1" dirty="0" smtClean="0"/>
              <a:t>y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</a:t>
            </a:r>
            <a:r>
              <a:rPr lang="de-DE" i="1" dirty="0" smtClean="0"/>
              <a:t>x</a:t>
            </a:r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Uncertainties</a:t>
            </a:r>
            <a:r>
              <a:rPr lang="de-DE" dirty="0" smtClean="0"/>
              <a:t> in </a:t>
            </a:r>
            <a:r>
              <a:rPr lang="de-DE" dirty="0" err="1" smtClean="0"/>
              <a:t>Deep</a:t>
            </a:r>
            <a:r>
              <a:rPr lang="de-DE" dirty="0" smtClean="0"/>
              <a:t> Learning</a:t>
            </a:r>
            <a:endParaRPr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206457"/>
            <a:ext cx="2654436" cy="27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96C5DD1B-39A6-CE49-9885-90F6E99658B4}" type="slidenum">
              <a:rPr lang="de-DE"/>
              <a:t>9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 bwMode="auto">
          <a:xfrm>
            <a:off x="290512" y="1079500"/>
            <a:ext cx="7953895" cy="35814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Training Data </a:t>
            </a:r>
            <a:r>
              <a:rPr lang="de-DE" dirty="0" err="1" smtClean="0"/>
              <a:t>Uncertainty</a:t>
            </a:r>
            <a:r>
              <a:rPr lang="de-DE" dirty="0" smtClean="0"/>
              <a:t> </a:t>
            </a:r>
            <a:endParaRPr dirty="0"/>
          </a:p>
          <a:p>
            <a:pPr lvl="1">
              <a:defRPr/>
            </a:pPr>
            <a:r>
              <a:rPr lang="de-DE" dirty="0"/>
              <a:t/>
            </a:r>
            <a:br>
              <a:rPr lang="de-DE" dirty="0"/>
            </a:br>
            <a:endParaRPr lang="de-DE" dirty="0" smtClean="0"/>
          </a:p>
          <a:p>
            <a:pPr lvl="1">
              <a:defRPr/>
            </a:pPr>
            <a:r>
              <a:rPr lang="de-DE" dirty="0" smtClean="0"/>
              <a:t>Standard </a:t>
            </a:r>
            <a:r>
              <a:rPr lang="de-DE" dirty="0" err="1" smtClean="0"/>
              <a:t>question</a:t>
            </a:r>
            <a:r>
              <a:rPr lang="de-DE" dirty="0" smtClean="0"/>
              <a:t>: </a:t>
            </a:r>
            <a:r>
              <a:rPr lang="de-DE" dirty="0" err="1" smtClean="0"/>
              <a:t>generalization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from</a:t>
            </a:r>
            <a:r>
              <a:rPr lang="de-DE" dirty="0" smtClean="0"/>
              <a:t> finite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population</a:t>
            </a:r>
            <a:r>
              <a:rPr lang="de-DE" dirty="0" smtClean="0"/>
              <a:t>) </a:t>
            </a:r>
            <a:br>
              <a:rPr lang="de-DE" dirty="0" smtClean="0"/>
            </a:br>
            <a:endParaRPr lang="de-DE" dirty="0"/>
          </a:p>
          <a:p>
            <a:pPr lvl="1">
              <a:defRPr/>
            </a:pPr>
            <a:r>
              <a:rPr lang="de-DE" dirty="0" smtClean="0"/>
              <a:t>Standard </a:t>
            </a:r>
            <a:r>
              <a:rPr lang="de-DE" dirty="0" err="1" smtClean="0"/>
              <a:t>results</a:t>
            </a:r>
            <a:r>
              <a:rPr lang="de-DE" dirty="0" smtClean="0"/>
              <a:t>: </a:t>
            </a:r>
            <a:r>
              <a:rPr lang="de-DE" dirty="0" err="1" smtClean="0"/>
              <a:t>statistical</a:t>
            </a:r>
            <a:r>
              <a:rPr lang="de-DE" dirty="0" smtClean="0"/>
              <a:t> </a:t>
            </a:r>
            <a:r>
              <a:rPr lang="de-DE" dirty="0" err="1" smtClean="0"/>
              <a:t>estimates</a:t>
            </a:r>
            <a:r>
              <a:rPr lang="de-DE" dirty="0" smtClean="0"/>
              <a:t> on </a:t>
            </a:r>
            <a:r>
              <a:rPr lang="de-DE" dirty="0" err="1" smtClean="0"/>
              <a:t>generalization</a:t>
            </a:r>
            <a:r>
              <a:rPr lang="de-DE" dirty="0" smtClean="0"/>
              <a:t> </a:t>
            </a:r>
            <a:r>
              <a:rPr lang="de-DE" dirty="0" err="1" smtClean="0"/>
              <a:t>error</a:t>
            </a:r>
            <a:r>
              <a:rPr lang="de-DE" dirty="0"/>
              <a:t> </a:t>
            </a:r>
            <a:r>
              <a:rPr lang="de-DE" dirty="0" smtClean="0"/>
              <a:t>/ </a:t>
            </a:r>
            <a:r>
              <a:rPr lang="de-DE" dirty="0" err="1" smtClean="0"/>
              <a:t>population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endParaRPr lang="de-DE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assumption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i.i.d</a:t>
            </a:r>
            <a:r>
              <a:rPr lang="de-DE" dirty="0" smtClean="0"/>
              <a:t>. </a:t>
            </a:r>
            <a:r>
              <a:rPr lang="de-DE" dirty="0" err="1" smtClean="0"/>
              <a:t>sampled</a:t>
            </a:r>
            <a:endParaRPr lang="de-DE" dirty="0" smtClean="0"/>
          </a:p>
          <a:p>
            <a:pPr lvl="1">
              <a:defRPr/>
            </a:pPr>
            <a:r>
              <a:rPr lang="de-DE" dirty="0" smtClean="0"/>
              <a:t>Note: </a:t>
            </a:r>
            <a:r>
              <a:rPr lang="de-DE" dirty="0" err="1" smtClean="0"/>
              <a:t>even</a:t>
            </a:r>
            <a:r>
              <a:rPr lang="de-DE" dirty="0" smtClean="0"/>
              <a:t> </a:t>
            </a:r>
            <a:r>
              <a:rPr lang="de-DE" dirty="0" err="1" smtClean="0"/>
              <a:t>exact</a:t>
            </a:r>
            <a:r>
              <a:rPr lang="de-DE" dirty="0" smtClean="0"/>
              <a:t> </a:t>
            </a:r>
            <a:r>
              <a:rPr lang="de-DE" dirty="0" err="1" smtClean="0"/>
              <a:t>knowledge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not </a:t>
            </a:r>
            <a:r>
              <a:rPr lang="de-DE" dirty="0" err="1" smtClean="0"/>
              <a:t>tell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</a:t>
            </a: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 smtClean="0"/>
              <a:t> </a:t>
            </a:r>
            <a:endParaRPr lang="de-DE" i="1" dirty="0" smtClean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 smtClean="0"/>
          </a:p>
          <a:p>
            <a:pPr lvl="1">
              <a:defRPr/>
            </a:pPr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 bwMode="auto">
          <a:xfrm>
            <a:off x="290074" y="192765"/>
            <a:ext cx="6065008" cy="640471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Uncertainties</a:t>
            </a:r>
            <a:r>
              <a:rPr lang="de-DE" dirty="0" smtClean="0"/>
              <a:t> in </a:t>
            </a:r>
            <a:r>
              <a:rPr lang="de-DE" dirty="0" err="1" smtClean="0"/>
              <a:t>Deep</a:t>
            </a:r>
            <a:r>
              <a:rPr lang="de-DE" dirty="0" smtClean="0"/>
              <a:t> Learning</a:t>
            </a:r>
            <a:endParaRPr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695" y="1348408"/>
            <a:ext cx="2654436" cy="272429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436640"/>
            <a:ext cx="2520280" cy="41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theme/theme1.xml><?xml version="1.0" encoding="utf-8"?>
<a:theme xmlns:a="http://schemas.openxmlformats.org/drawingml/2006/main" name="Helmholtz Imaging Master">
  <a:themeElements>
    <a:clrScheme name="Helmholtz Imaging">
      <a:dk1>
        <a:srgbClr val="000000"/>
      </a:dk1>
      <a:lt1>
        <a:srgbClr val="FFFFFF"/>
      </a:lt1>
      <a:dk2>
        <a:srgbClr val="0059A0"/>
      </a:dk2>
      <a:lt2>
        <a:srgbClr val="CEDEEB"/>
      </a:lt2>
      <a:accent1>
        <a:srgbClr val="0059A0"/>
      </a:accent1>
      <a:accent2>
        <a:srgbClr val="0A2C6E"/>
      </a:accent2>
      <a:accent3>
        <a:srgbClr val="CEDEEB"/>
      </a:accent3>
      <a:accent4>
        <a:srgbClr val="E1462C"/>
      </a:accent4>
      <a:accent5>
        <a:srgbClr val="FF8777"/>
      </a:accent5>
      <a:accent6>
        <a:srgbClr val="5F3893"/>
      </a:accent6>
      <a:hlink>
        <a:srgbClr val="0059A0"/>
      </a:hlink>
      <a:folHlink>
        <a:srgbClr val="0059A0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1581</Words>
  <Application>Microsoft Office PowerPoint</Application>
  <DocSecurity>0</DocSecurity>
  <PresentationFormat>Benutzerdefiniert</PresentationFormat>
  <Paragraphs>359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Urbanist ExtraBold</vt:lpstr>
      <vt:lpstr>Calibri</vt:lpstr>
      <vt:lpstr>Urbanist</vt:lpstr>
      <vt:lpstr>Symbol</vt:lpstr>
      <vt:lpstr>Arial</vt:lpstr>
      <vt:lpstr>Helmholtz Imaging Master</vt:lpstr>
      <vt:lpstr>Uncertainty-awareness and energy-efficency in Deep Learning</vt:lpstr>
      <vt:lpstr>Deep Learning – A Math Perspective</vt:lpstr>
      <vt:lpstr>Deep Learning Architectures: High Dimensional Function Approximation</vt:lpstr>
      <vt:lpstr>Deep Learning Architectures: High Dimensional Function Approximation</vt:lpstr>
      <vt:lpstr>Deep Learning Architectures: High Dimensional Function Approximation</vt:lpstr>
      <vt:lpstr>Deep Learning on GPUs</vt:lpstr>
      <vt:lpstr>Deep Learning </vt:lpstr>
      <vt:lpstr>Uncertainties in Deep Learning</vt:lpstr>
      <vt:lpstr>Uncertainties in Deep Learning</vt:lpstr>
      <vt:lpstr>Uncertainties in Deep Learning</vt:lpstr>
      <vt:lpstr>Learning in Image Reconstruction</vt:lpstr>
      <vt:lpstr>Learning in Image Reconstruction</vt:lpstr>
      <vt:lpstr>Uncertainties in Deep Learning</vt:lpstr>
      <vt:lpstr>Adversarial Attacks</vt:lpstr>
      <vt:lpstr>Adversarial Attacks</vt:lpstr>
      <vt:lpstr>Adversarial Attacks</vt:lpstr>
      <vt:lpstr>Adversarial Attacks</vt:lpstr>
      <vt:lpstr>Robust training</vt:lpstr>
      <vt:lpstr>Robust training</vt:lpstr>
      <vt:lpstr>Robust training</vt:lpstr>
      <vt:lpstr>Uncertainties in Deep Learning</vt:lpstr>
      <vt:lpstr>Uncertainties in Deep Learning</vt:lpstr>
      <vt:lpstr>Efficiency in Deep Learning</vt:lpstr>
      <vt:lpstr>Sparse Neural Networks</vt:lpstr>
      <vt:lpstr>Inverse Scale Space / Bregman Iterations  </vt:lpstr>
      <vt:lpstr>Inverse Scale Space / Bregman Iterations  </vt:lpstr>
      <vt:lpstr>Inverse Scale Space / Bregman Iterations  </vt:lpstr>
      <vt:lpstr>Inverse Scale Space / Bregman Iterations  </vt:lpstr>
      <vt:lpstr>Inverse Scale Space / Bregman Iterations  </vt:lpstr>
      <vt:lpstr>Inverse Scale Space / Bregman Iterations  </vt:lpstr>
      <vt:lpstr>Inverse Scale Space / Bregman Iterations  </vt:lpstr>
      <vt:lpstr>LinBreg Algorithm</vt:lpstr>
      <vt:lpstr>Sparse Convnet</vt:lpstr>
      <vt:lpstr>Neural Architecture search</vt:lpstr>
      <vt:lpstr>Sparsity for Different Tasks</vt:lpstr>
      <vt:lpstr>Outlook: Lossless Data Compression</vt:lpstr>
      <vt:lpstr>Outlook: Robustness and Sparsity 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Microsoft Office User</dc:creator>
  <cp:keywords/>
  <dc:description/>
  <cp:lastModifiedBy>IVV 5</cp:lastModifiedBy>
  <cp:revision>75</cp:revision>
  <dcterms:created xsi:type="dcterms:W3CDTF">2022-02-04T10:56:52Z</dcterms:created>
  <dcterms:modified xsi:type="dcterms:W3CDTF">2023-12-05T18:06:04Z</dcterms:modified>
  <cp:category/>
  <dc:identifier/>
  <cp:contentStatus/>
  <dc:language/>
  <cp:version/>
</cp:coreProperties>
</file>