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1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1"/>
    <p:restoredTop sz="95788"/>
  </p:normalViewPr>
  <p:slideViewPr>
    <p:cSldViewPr snapToGrid="0" snapToObjects="1">
      <p:cViewPr varScale="1">
        <p:scale>
          <a:sx n="71" d="100"/>
          <a:sy n="71" d="100"/>
        </p:scale>
        <p:origin x="43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F43C8-1070-1C4A-B297-93D7F646E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E43381-4D91-C24C-956F-F990E5BEE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04D6F-0EC8-7848-B743-B4F79650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76E8C-89FA-2448-9EDF-990C902F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16768-E995-4640-B173-634D4CD5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5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0150-ACD1-2840-B305-048F032CB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C733C-05C1-3747-B21B-55EDF8AF4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654A9-F55B-4F4E-B213-A2178919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F3F9F-F529-884A-934B-E93ADA28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3D640-4E48-434D-927C-3DE936E09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7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AC8B48-2E84-D34B-B150-BB98449FA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D5818-3A66-524F-AE91-E75E1C7D5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708A0-D545-2548-94B5-552060250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AE4BD-F2EF-E645-9D11-564280C9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1A1C4-DBD1-DE44-9D23-97DC215B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35E96-1DF7-904D-9401-6DA48283A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1FA43-C2AF-2A4C-B347-0B1C88BD2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132E-3A8D-8340-B7BE-93BF9A8E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1A205-6D90-E142-BA43-EBC582E01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3D174-244E-0249-A79F-9FAB1DEC8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6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D4CB0-E246-014B-8327-833DE9706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5005B-F268-F245-B25C-038155DE9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C9393-72AB-2C47-B235-1BF697DB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2E79F-AB62-2547-9B66-7C33AEE6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CD53B-7B0B-0742-A1EA-27A79C84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6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41F6-A8D0-1C4C-8D07-B676729AF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EA00-2E16-BE45-BA1D-17975C58C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D3044-E06D-7049-8627-A64633DE1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D9664-D5C6-3E4B-9B48-18846D1D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6F30F-D93D-1146-9340-96ED9FB0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F9DFB-AD67-6048-AA0F-9D706A34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2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3382C-9C17-7C43-B118-8216A856C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7562F-9369-0842-97E6-7AE01BAE0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0D2C1-5F3D-324F-8AFC-F36356C3D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5D9F3B-C791-944A-8BD8-50F97F2A1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9B4EC-6301-7A41-B0F8-94AE775E2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8E9905-59C3-6340-8F97-ADB7F97A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DEEC7-AD13-8547-ADC3-8B4EC457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9579F7-CDA5-CE40-A9D7-5E7F5E6C6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0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6733-162B-D243-B08E-AF6051B5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03C79B-9D92-1940-A67F-87E9A860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0BE8D-9D32-C549-A68C-3DC53072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780F7F-18B1-D949-BEC8-18476920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7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734878-7C51-C048-A268-3D1FAE5E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21ACE-48C8-0E49-ACF4-87041DB1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B74E8-0903-2E44-A395-C7753820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2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F1C8-3C7B-9D41-AF90-E3703370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4ED15-2AAF-064A-9A54-205BD8420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8A6DC-E3C8-D94C-B8B7-20A24BFDA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8194E-E168-7744-8AAD-C6B94EB6A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5617C-AA7C-DB46-A6BF-465D6479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42186-E64C-104B-A79B-4EDCF8CB4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6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E8A6-5BF5-A849-B7F1-EA57C170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0C285B-9751-3749-A607-072BFCB7D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B37BB-8C71-4A4A-951F-FA0A0B482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90801-7BA0-C24C-9DD1-AAB77F8A1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5BF25-F27D-FF4F-B0CC-069F8105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9BE08-6F68-CB41-A7A5-1C6BE4AF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0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DF5323-DABA-A547-9D85-D82D6A89D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DEDE6-3A0C-9E47-AFA0-ACBC12799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08347-A9C6-4E4D-9732-DE2DB8925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97934-C857-5349-B13C-E62FF9C81D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FBEEF-6DE5-5343-8B4F-2A26FC420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CCAA8-B45E-3646-AF37-BB671E9EF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DC4C-1219-D841-A59E-82C5B5A5BC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0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1F016-9112-AE4C-A110-1F0F452759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Cost estimation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FB2BA-FE08-B84C-8927-B8DC122E90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Doesn’t take into account the cost for test beam and experiment installation stays</a:t>
            </a:r>
          </a:p>
        </p:txBody>
      </p:sp>
    </p:spTree>
    <p:extLst>
      <p:ext uri="{BB962C8B-B14F-4D97-AF65-F5344CB8AC3E}">
        <p14:creationId xmlns:p14="http://schemas.microsoft.com/office/powerpoint/2010/main" val="223224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ircular Arrow 34">
            <a:extLst>
              <a:ext uri="{FF2B5EF4-FFF2-40B4-BE49-F238E27FC236}">
                <a16:creationId xmlns:a16="http://schemas.microsoft.com/office/drawing/2014/main" id="{3A896326-9E3F-3A4A-AF03-4C0A971395D6}"/>
              </a:ext>
            </a:extLst>
          </p:cNvPr>
          <p:cNvSpPr/>
          <p:nvPr/>
        </p:nvSpPr>
        <p:spPr>
          <a:xfrm rot="810118">
            <a:off x="3759120" y="4043241"/>
            <a:ext cx="2031439" cy="1876044"/>
          </a:xfrm>
          <a:prstGeom prst="circularArrow">
            <a:avLst>
              <a:gd name="adj1" fmla="val 7205"/>
              <a:gd name="adj2" fmla="val 2089985"/>
              <a:gd name="adj3" fmla="val 2057235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3B07E9-BA1F-C349-AAA8-999539755ED0}"/>
              </a:ext>
            </a:extLst>
          </p:cNvPr>
          <p:cNvSpPr/>
          <p:nvPr/>
        </p:nvSpPr>
        <p:spPr>
          <a:xfrm>
            <a:off x="152400" y="5839968"/>
            <a:ext cx="1097280" cy="6705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Silicon sensors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7AE50551-362E-464F-A6B7-776566D3A997}"/>
              </a:ext>
            </a:extLst>
          </p:cNvPr>
          <p:cNvSpPr/>
          <p:nvPr/>
        </p:nvSpPr>
        <p:spPr>
          <a:xfrm>
            <a:off x="2231136" y="5638800"/>
            <a:ext cx="1682496" cy="107289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Tel Aviv:</a:t>
            </a:r>
          </a:p>
          <a:p>
            <a:pPr algn="ctr"/>
            <a:r>
              <a:rPr lang="en-US" dirty="0"/>
              <a:t>IV test</a:t>
            </a:r>
          </a:p>
        </p:txBody>
      </p:sp>
      <p:sp>
        <p:nvSpPr>
          <p:cNvPr id="6" name="Circular Arrow 5">
            <a:extLst>
              <a:ext uri="{FF2B5EF4-FFF2-40B4-BE49-F238E27FC236}">
                <a16:creationId xmlns:a16="http://schemas.microsoft.com/office/drawing/2014/main" id="{C7B2B6CB-9653-1245-B43F-436D0B608C04}"/>
              </a:ext>
            </a:extLst>
          </p:cNvPr>
          <p:cNvSpPr/>
          <p:nvPr/>
        </p:nvSpPr>
        <p:spPr>
          <a:xfrm>
            <a:off x="371856" y="4634484"/>
            <a:ext cx="2389632" cy="1901952"/>
          </a:xfrm>
          <a:prstGeom prst="circularArrow">
            <a:avLst>
              <a:gd name="adj1" fmla="val 7205"/>
              <a:gd name="adj2" fmla="val 2089985"/>
              <a:gd name="adj3" fmla="val 2057235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ircular Arrow 6">
            <a:extLst>
              <a:ext uri="{FF2B5EF4-FFF2-40B4-BE49-F238E27FC236}">
                <a16:creationId xmlns:a16="http://schemas.microsoft.com/office/drawing/2014/main" id="{2B91504D-5A4D-B44F-876C-FEA5C8DE976E}"/>
              </a:ext>
            </a:extLst>
          </p:cNvPr>
          <p:cNvSpPr/>
          <p:nvPr/>
        </p:nvSpPr>
        <p:spPr>
          <a:xfrm>
            <a:off x="3060192" y="4832604"/>
            <a:ext cx="2389632" cy="1505712"/>
          </a:xfrm>
          <a:prstGeom prst="circularArrow">
            <a:avLst>
              <a:gd name="adj1" fmla="val 7205"/>
              <a:gd name="adj2" fmla="val 2089985"/>
              <a:gd name="adj3" fmla="val 2057235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22393472-3E5C-0D43-9645-3527F5BB3B10}"/>
              </a:ext>
            </a:extLst>
          </p:cNvPr>
          <p:cNvSpPr/>
          <p:nvPr/>
        </p:nvSpPr>
        <p:spPr>
          <a:xfrm>
            <a:off x="4480560" y="5680645"/>
            <a:ext cx="1682496" cy="107289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IFIC: gluing,</a:t>
            </a:r>
          </a:p>
          <a:p>
            <a:pPr algn="ctr"/>
            <a:r>
              <a:rPr lang="en-US" dirty="0"/>
              <a:t>test</a:t>
            </a:r>
          </a:p>
        </p:txBody>
      </p:sp>
      <p:sp>
        <p:nvSpPr>
          <p:cNvPr id="9" name="Circular Arrow 8">
            <a:extLst>
              <a:ext uri="{FF2B5EF4-FFF2-40B4-BE49-F238E27FC236}">
                <a16:creationId xmlns:a16="http://schemas.microsoft.com/office/drawing/2014/main" id="{8C27A3DE-2F4F-2645-A41B-D228657D99E5}"/>
              </a:ext>
            </a:extLst>
          </p:cNvPr>
          <p:cNvSpPr/>
          <p:nvPr/>
        </p:nvSpPr>
        <p:spPr>
          <a:xfrm>
            <a:off x="5425440" y="4477512"/>
            <a:ext cx="2389632" cy="2322576"/>
          </a:xfrm>
          <a:prstGeom prst="circularArrow">
            <a:avLst>
              <a:gd name="adj1" fmla="val 7205"/>
              <a:gd name="adj2" fmla="val 2089985"/>
              <a:gd name="adj3" fmla="val 2057235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7CEA52-C715-E14D-9C79-AF5078866093}"/>
              </a:ext>
            </a:extLst>
          </p:cNvPr>
          <p:cNvSpPr/>
          <p:nvPr/>
        </p:nvSpPr>
        <p:spPr>
          <a:xfrm>
            <a:off x="146304" y="3712464"/>
            <a:ext cx="1097280" cy="6705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FLAXE</a:t>
            </a:r>
          </a:p>
        </p:txBody>
      </p:sp>
      <p:sp>
        <p:nvSpPr>
          <p:cNvPr id="11" name="Circular Arrow 10">
            <a:extLst>
              <a:ext uri="{FF2B5EF4-FFF2-40B4-BE49-F238E27FC236}">
                <a16:creationId xmlns:a16="http://schemas.microsoft.com/office/drawing/2014/main" id="{522B453A-2294-FE46-9F91-D318BFDD5F1E}"/>
              </a:ext>
            </a:extLst>
          </p:cNvPr>
          <p:cNvSpPr/>
          <p:nvPr/>
        </p:nvSpPr>
        <p:spPr>
          <a:xfrm>
            <a:off x="402336" y="2756916"/>
            <a:ext cx="2389632" cy="1876044"/>
          </a:xfrm>
          <a:prstGeom prst="circularArrow">
            <a:avLst>
              <a:gd name="adj1" fmla="val 7205"/>
              <a:gd name="adj2" fmla="val 2089985"/>
              <a:gd name="adj3" fmla="val 2057235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04D13FF0-B574-A44B-864C-8DC342F26EB8}"/>
              </a:ext>
            </a:extLst>
          </p:cNvPr>
          <p:cNvSpPr/>
          <p:nvPr/>
        </p:nvSpPr>
        <p:spPr>
          <a:xfrm>
            <a:off x="1901952" y="3759708"/>
            <a:ext cx="1950720" cy="107289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AGH:</a:t>
            </a:r>
          </a:p>
          <a:p>
            <a:pPr algn="ctr"/>
            <a:r>
              <a:rPr lang="en-US" dirty="0"/>
              <a:t>Integration, test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195781-9669-CA4D-874F-65C7347B2F77}"/>
              </a:ext>
            </a:extLst>
          </p:cNvPr>
          <p:cNvSpPr/>
          <p:nvPr/>
        </p:nvSpPr>
        <p:spPr>
          <a:xfrm>
            <a:off x="146304" y="995200"/>
            <a:ext cx="1298448" cy="6705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mechanics</a:t>
            </a:r>
          </a:p>
        </p:txBody>
      </p:sp>
      <p:sp>
        <p:nvSpPr>
          <p:cNvPr id="14" name="Circular Arrow 13">
            <a:extLst>
              <a:ext uri="{FF2B5EF4-FFF2-40B4-BE49-F238E27FC236}">
                <a16:creationId xmlns:a16="http://schemas.microsoft.com/office/drawing/2014/main" id="{1F4EEFF0-C548-4144-816E-7D1FA3BF9F98}"/>
              </a:ext>
            </a:extLst>
          </p:cNvPr>
          <p:cNvSpPr/>
          <p:nvPr/>
        </p:nvSpPr>
        <p:spPr>
          <a:xfrm rot="21130987">
            <a:off x="642514" y="-89851"/>
            <a:ext cx="2717810" cy="1901952"/>
          </a:xfrm>
          <a:prstGeom prst="circularArrow">
            <a:avLst>
              <a:gd name="adj1" fmla="val 7205"/>
              <a:gd name="adj2" fmla="val 2089985"/>
              <a:gd name="adj3" fmla="val 2057235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FF05F778-9F66-4F42-BA3A-871AB0D19087}"/>
              </a:ext>
            </a:extLst>
          </p:cNvPr>
          <p:cNvSpPr/>
          <p:nvPr/>
        </p:nvSpPr>
        <p:spPr>
          <a:xfrm>
            <a:off x="1639824" y="757223"/>
            <a:ext cx="3011424" cy="139057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FUW: W planes, assembling,</a:t>
            </a:r>
          </a:p>
          <a:p>
            <a:pPr algn="ctr"/>
            <a:r>
              <a:rPr lang="en-US" dirty="0"/>
              <a:t>Envelop production, CF</a:t>
            </a:r>
          </a:p>
        </p:txBody>
      </p:sp>
      <p:sp>
        <p:nvSpPr>
          <p:cNvPr id="16" name="Cloud 15">
            <a:extLst>
              <a:ext uri="{FF2B5EF4-FFF2-40B4-BE49-F238E27FC236}">
                <a16:creationId xmlns:a16="http://schemas.microsoft.com/office/drawing/2014/main" id="{68DD5EAA-D431-B343-B9B1-4BDE44AB6184}"/>
              </a:ext>
            </a:extLst>
          </p:cNvPr>
          <p:cNvSpPr/>
          <p:nvPr/>
        </p:nvSpPr>
        <p:spPr>
          <a:xfrm>
            <a:off x="6394704" y="5727192"/>
            <a:ext cx="2459736" cy="107289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IFIC: Envelop gluing, test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8B58D423-6507-2B47-A697-8C28545F4CD5}"/>
              </a:ext>
            </a:extLst>
          </p:cNvPr>
          <p:cNvSpPr/>
          <p:nvPr/>
        </p:nvSpPr>
        <p:spPr>
          <a:xfrm rot="20875395">
            <a:off x="3889435" y="3413866"/>
            <a:ext cx="2555930" cy="62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7E8C0445-9D26-1F47-AA33-D807AF68FB0B}"/>
              </a:ext>
            </a:extLst>
          </p:cNvPr>
          <p:cNvSpPr/>
          <p:nvPr/>
        </p:nvSpPr>
        <p:spPr>
          <a:xfrm rot="15584475">
            <a:off x="6800608" y="4275789"/>
            <a:ext cx="2307152" cy="739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>
            <a:extLst>
              <a:ext uri="{FF2B5EF4-FFF2-40B4-BE49-F238E27FC236}">
                <a16:creationId xmlns:a16="http://schemas.microsoft.com/office/drawing/2014/main" id="{EE2A55CE-544F-C142-A9A6-BFCFD617564A}"/>
              </a:ext>
            </a:extLst>
          </p:cNvPr>
          <p:cNvSpPr/>
          <p:nvPr/>
        </p:nvSpPr>
        <p:spPr>
          <a:xfrm>
            <a:off x="6163056" y="2451289"/>
            <a:ext cx="2459736" cy="107289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??: test</a:t>
            </a:r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CDC78CF4-EDAD-1A49-A7A3-78E2FE6044DB}"/>
              </a:ext>
            </a:extLst>
          </p:cNvPr>
          <p:cNvSpPr/>
          <p:nvPr/>
        </p:nvSpPr>
        <p:spPr>
          <a:xfrm rot="17688841">
            <a:off x="7888349" y="1544966"/>
            <a:ext cx="1199417" cy="62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DFD416A2-4CE7-7247-90BA-0CC99F9D3845}"/>
              </a:ext>
            </a:extLst>
          </p:cNvPr>
          <p:cNvSpPr/>
          <p:nvPr/>
        </p:nvSpPr>
        <p:spPr>
          <a:xfrm rot="21140038">
            <a:off x="4625735" y="543378"/>
            <a:ext cx="3177958" cy="62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>
            <a:extLst>
              <a:ext uri="{FF2B5EF4-FFF2-40B4-BE49-F238E27FC236}">
                <a16:creationId xmlns:a16="http://schemas.microsoft.com/office/drawing/2014/main" id="{AD9A8610-A33C-9743-9F88-DA96B8378C50}"/>
              </a:ext>
            </a:extLst>
          </p:cNvPr>
          <p:cNvSpPr/>
          <p:nvPr/>
        </p:nvSpPr>
        <p:spPr>
          <a:xfrm>
            <a:off x="7804960" y="205299"/>
            <a:ext cx="2459736" cy="107289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DESY: integration and test</a:t>
            </a:r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876F49F4-F095-1546-A920-B78108D9DAF5}"/>
              </a:ext>
            </a:extLst>
          </p:cNvPr>
          <p:cNvSpPr/>
          <p:nvPr/>
        </p:nvSpPr>
        <p:spPr>
          <a:xfrm>
            <a:off x="3237087" y="2097052"/>
            <a:ext cx="1711571" cy="858997"/>
          </a:xfrm>
          <a:prstGeom prst="cloud">
            <a:avLst/>
          </a:prstGeom>
          <a:solidFill>
            <a:srgbClr val="E61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??:DAQ</a:t>
            </a:r>
          </a:p>
        </p:txBody>
      </p:sp>
      <p:sp>
        <p:nvSpPr>
          <p:cNvPr id="26" name="Cloud 25">
            <a:extLst>
              <a:ext uri="{FF2B5EF4-FFF2-40B4-BE49-F238E27FC236}">
                <a16:creationId xmlns:a16="http://schemas.microsoft.com/office/drawing/2014/main" id="{6E7F7A74-9F1E-0448-AFAA-9DE1B77FA20C}"/>
              </a:ext>
            </a:extLst>
          </p:cNvPr>
          <p:cNvSpPr/>
          <p:nvPr/>
        </p:nvSpPr>
        <p:spPr>
          <a:xfrm>
            <a:off x="9627142" y="2987737"/>
            <a:ext cx="1711571" cy="858997"/>
          </a:xfrm>
          <a:prstGeom prst="cloud">
            <a:avLst/>
          </a:prstGeom>
          <a:solidFill>
            <a:srgbClr val="E61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??:SC</a:t>
            </a: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9CBD8EBA-3BDE-8147-AD47-1EC62A66472B}"/>
              </a:ext>
            </a:extLst>
          </p:cNvPr>
          <p:cNvSpPr/>
          <p:nvPr/>
        </p:nvSpPr>
        <p:spPr>
          <a:xfrm rot="6856026">
            <a:off x="3031919" y="3052628"/>
            <a:ext cx="800820" cy="621792"/>
          </a:xfrm>
          <a:prstGeom prst="rightArrow">
            <a:avLst>
              <a:gd name="adj1" fmla="val 25263"/>
              <a:gd name="adj2" fmla="val 50000"/>
            </a:avLst>
          </a:prstGeom>
          <a:solidFill>
            <a:srgbClr val="E61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D26378B9-357D-E948-9FF0-80C730D85BD9}"/>
              </a:ext>
            </a:extLst>
          </p:cNvPr>
          <p:cNvSpPr/>
          <p:nvPr/>
        </p:nvSpPr>
        <p:spPr>
          <a:xfrm rot="1041430">
            <a:off x="5004148" y="2410861"/>
            <a:ext cx="1125862" cy="621792"/>
          </a:xfrm>
          <a:prstGeom prst="rightArrow">
            <a:avLst>
              <a:gd name="adj1" fmla="val 25263"/>
              <a:gd name="adj2" fmla="val 50000"/>
            </a:avLst>
          </a:prstGeom>
          <a:solidFill>
            <a:srgbClr val="E61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3909E4CE-D572-174E-8C7A-7D3681298D74}"/>
              </a:ext>
            </a:extLst>
          </p:cNvPr>
          <p:cNvSpPr/>
          <p:nvPr/>
        </p:nvSpPr>
        <p:spPr>
          <a:xfrm rot="12062827">
            <a:off x="8417006" y="3132032"/>
            <a:ext cx="1125862" cy="621792"/>
          </a:xfrm>
          <a:prstGeom prst="rightArrow">
            <a:avLst>
              <a:gd name="adj1" fmla="val 25263"/>
              <a:gd name="adj2" fmla="val 50000"/>
            </a:avLst>
          </a:prstGeom>
          <a:solidFill>
            <a:srgbClr val="E61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8A7EAA75-567B-8F44-96DC-FED904D444D1}"/>
              </a:ext>
            </a:extLst>
          </p:cNvPr>
          <p:cNvSpPr/>
          <p:nvPr/>
        </p:nvSpPr>
        <p:spPr>
          <a:xfrm rot="14843827">
            <a:off x="8861199" y="1822071"/>
            <a:ext cx="1862910" cy="621792"/>
          </a:xfrm>
          <a:prstGeom prst="rightArrow">
            <a:avLst>
              <a:gd name="adj1" fmla="val 25263"/>
              <a:gd name="adj2" fmla="val 50000"/>
            </a:avLst>
          </a:prstGeom>
          <a:solidFill>
            <a:srgbClr val="E61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loud 30">
            <a:extLst>
              <a:ext uri="{FF2B5EF4-FFF2-40B4-BE49-F238E27FC236}">
                <a16:creationId xmlns:a16="http://schemas.microsoft.com/office/drawing/2014/main" id="{CD3480BC-AE17-4C48-B657-0239CA75965F}"/>
              </a:ext>
            </a:extLst>
          </p:cNvPr>
          <p:cNvSpPr/>
          <p:nvPr/>
        </p:nvSpPr>
        <p:spPr>
          <a:xfrm>
            <a:off x="5490177" y="1334203"/>
            <a:ext cx="1922485" cy="858997"/>
          </a:xfrm>
          <a:prstGeom prst="cloud">
            <a:avLst/>
          </a:prstGeom>
          <a:solidFill>
            <a:srgbClr val="E61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??:Online monitoring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819FB9-4288-104C-89D6-E0F1799A2241}"/>
              </a:ext>
            </a:extLst>
          </p:cNvPr>
          <p:cNvSpPr/>
          <p:nvPr/>
        </p:nvSpPr>
        <p:spPr>
          <a:xfrm>
            <a:off x="9157427" y="5593892"/>
            <a:ext cx="1097280" cy="6705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Carbon envelop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FCA0CF1-C2C2-5045-A0F8-0AA3396CF58D}"/>
              </a:ext>
            </a:extLst>
          </p:cNvPr>
          <p:cNvSpPr/>
          <p:nvPr/>
        </p:nvSpPr>
        <p:spPr>
          <a:xfrm>
            <a:off x="3852672" y="4186668"/>
            <a:ext cx="1278404" cy="6705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Flex (HV, RO)</a:t>
            </a:r>
          </a:p>
        </p:txBody>
      </p:sp>
      <p:sp>
        <p:nvSpPr>
          <p:cNvPr id="3" name="Curved Up Arrow 2">
            <a:extLst>
              <a:ext uri="{FF2B5EF4-FFF2-40B4-BE49-F238E27FC236}">
                <a16:creationId xmlns:a16="http://schemas.microsoft.com/office/drawing/2014/main" id="{13D52784-594B-8C4A-9B5C-8C97D8C2FEE8}"/>
              </a:ext>
            </a:extLst>
          </p:cNvPr>
          <p:cNvSpPr/>
          <p:nvPr/>
        </p:nvSpPr>
        <p:spPr>
          <a:xfrm rot="10800000">
            <a:off x="8488057" y="4799296"/>
            <a:ext cx="1278082" cy="7945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1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93929-5847-BB45-BEB7-3B613145B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6105-A8B3-D64B-B195-283FF18D0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14888" cy="4918075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Carbon fiber : substrate + cutting: ~6 k$</a:t>
            </a:r>
          </a:p>
          <a:p>
            <a:r>
              <a:rPr lang="en-US" dirty="0"/>
              <a:t>Single tungsten plate: ~700$ (+VAT)</a:t>
            </a:r>
            <a:br>
              <a:rPr lang="en-US" dirty="0"/>
            </a:br>
            <a:r>
              <a:rPr lang="en-US" dirty="0"/>
              <a:t>Tungsten for the whole detector     : 700$ * 30 = 21 k$ (+ VAT) = ~26k $</a:t>
            </a:r>
          </a:p>
          <a:p>
            <a:r>
              <a:rPr lang="en-US" dirty="0"/>
              <a:t>Materials for the </a:t>
            </a:r>
            <a:r>
              <a:rPr lang="en-US" dirty="0" err="1"/>
              <a:t>ecal</a:t>
            </a:r>
            <a:r>
              <a:rPr lang="en-US" dirty="0"/>
              <a:t> prototype body : 6 k$</a:t>
            </a:r>
          </a:p>
          <a:p>
            <a:r>
              <a:rPr lang="en-US" dirty="0"/>
              <a:t>Equipment : 3 k$</a:t>
            </a:r>
          </a:p>
          <a:p>
            <a:r>
              <a:rPr lang="en-US" dirty="0"/>
              <a:t>Remuneration : 6 k$ + 3 k$ (auxiliary equipment)</a:t>
            </a:r>
          </a:p>
          <a:p>
            <a:r>
              <a:rPr lang="en-US" dirty="0"/>
              <a:t>Rotary table : 2 k$</a:t>
            </a:r>
          </a:p>
          <a:p>
            <a:r>
              <a:rPr lang="en-US" dirty="0"/>
              <a:t>Tools : 2 k$</a:t>
            </a:r>
          </a:p>
          <a:p>
            <a:r>
              <a:rPr lang="en-US" dirty="0">
                <a:solidFill>
                  <a:srgbClr val="FF0000"/>
                </a:solidFill>
              </a:rPr>
              <a:t>Not including table and pillars</a:t>
            </a:r>
          </a:p>
        </p:txBody>
      </p:sp>
    </p:spTree>
    <p:extLst>
      <p:ext uri="{BB962C8B-B14F-4D97-AF65-F5344CB8AC3E}">
        <p14:creationId xmlns:p14="http://schemas.microsoft.com/office/powerpoint/2010/main" val="390812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8B666-30A1-8F44-ADC6-8DFFA0EC8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10515600" cy="813499"/>
          </a:xfrm>
        </p:spPr>
        <p:txBody>
          <a:bodyPr/>
          <a:lstStyle/>
          <a:p>
            <a:r>
              <a:rPr lang="en-US" dirty="0"/>
              <a:t>electronics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20C06-FEAD-0B4D-8DCE-2A0C8B4C3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1935"/>
            <a:ext cx="10515600" cy="553933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Power supply : 80 LV + 40 HV (low granularity) is 120 channels. Range for single channel 500-2000 euro so worst estimation : 240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CAEN 48 HV channels : 10 </a:t>
            </a:r>
            <a:r>
              <a:rPr lang="en-US" dirty="0" err="1"/>
              <a:t>keuro</a:t>
            </a:r>
            <a:r>
              <a:rPr lang="en-US" dirty="0"/>
              <a:t>. In discussion with CAEN to get one at TAU for tests.</a:t>
            </a:r>
          </a:p>
          <a:p>
            <a:r>
              <a:rPr lang="en-US" dirty="0"/>
              <a:t>Cables : 5keuro to 20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Patch panel : 5keuro</a:t>
            </a:r>
          </a:p>
          <a:p>
            <a:r>
              <a:rPr lang="en-US" dirty="0"/>
              <a:t>FPGA (DAQ) : 30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FLAXE : 30-40 </a:t>
            </a:r>
            <a:r>
              <a:rPr lang="en-US" dirty="0" err="1"/>
              <a:t>keuro</a:t>
            </a:r>
            <a:r>
              <a:rPr lang="en-US" dirty="0"/>
              <a:t> (best price if part of production run), 250 </a:t>
            </a:r>
            <a:r>
              <a:rPr lang="en-US" dirty="0" err="1"/>
              <a:t>keuro</a:t>
            </a:r>
            <a:r>
              <a:rPr lang="en-US" dirty="0"/>
              <a:t> (for a run alone)</a:t>
            </a:r>
          </a:p>
          <a:p>
            <a:r>
              <a:rPr lang="en-US" dirty="0"/>
              <a:t>FEB : 15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Interface with the central </a:t>
            </a:r>
            <a:r>
              <a:rPr lang="en-US" dirty="0" err="1">
                <a:solidFill>
                  <a:srgbClr val="FF0000"/>
                </a:solidFill>
              </a:rPr>
              <a:t>daq</a:t>
            </a:r>
            <a:r>
              <a:rPr lang="en-US" dirty="0">
                <a:solidFill>
                  <a:srgbClr val="FF0000"/>
                </a:solidFill>
              </a:rPr>
              <a:t> is only via network? How is the SC designed (hardware)?</a:t>
            </a:r>
          </a:p>
        </p:txBody>
      </p:sp>
    </p:spTree>
    <p:extLst>
      <p:ext uri="{BB962C8B-B14F-4D97-AF65-F5344CB8AC3E}">
        <p14:creationId xmlns:p14="http://schemas.microsoft.com/office/powerpoint/2010/main" val="263504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6159D-AD39-F84B-90B9-84D2F01D8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Gluing and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1E15A-F681-8D41-9D27-DE22D4299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55197" cy="4351338"/>
          </a:xfrm>
        </p:spPr>
        <p:txBody>
          <a:bodyPr/>
          <a:lstStyle/>
          <a:p>
            <a:r>
              <a:rPr lang="en-US" dirty="0"/>
              <a:t>Clean room : 30keuro</a:t>
            </a:r>
          </a:p>
          <a:p>
            <a:r>
              <a:rPr lang="en-US" dirty="0"/>
              <a:t>Cabinets (dry, curing): 20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Glue robot + other tools : 10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Sensor characterization : 12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Computers, tools : 10 </a:t>
            </a:r>
            <a:r>
              <a:rPr lang="en-US" dirty="0" err="1"/>
              <a:t>keuro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FLAXE setup @ IFIC 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1DAFC8-58E6-D144-B3C4-0B4C6978DB9F}"/>
              </a:ext>
            </a:extLst>
          </p:cNvPr>
          <p:cNvSpPr txBox="1"/>
          <p:nvPr/>
        </p:nvSpPr>
        <p:spPr>
          <a:xfrm>
            <a:off x="7434564" y="4401344"/>
            <a:ext cx="1875385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FLAXE setup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FPGA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TLU (no need)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Trigger sensors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cables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9713E054-7E84-444A-90AF-8B2175F0D151}"/>
              </a:ext>
            </a:extLst>
          </p:cNvPr>
          <p:cNvSpPr/>
          <p:nvPr/>
        </p:nvSpPr>
        <p:spPr>
          <a:xfrm>
            <a:off x="4543425" y="4957763"/>
            <a:ext cx="2514600" cy="485775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06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A2758-0B40-904D-901F-48D216955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Sensors and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5AD60-98D5-7846-9C7A-2194CA447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Sensors : 94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Test boards : 6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Fanout flex:  3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HV flex: 3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Tooling : 10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FLAXE setup @ TAU :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0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FC13A-E36C-9B47-AB76-BC2E09E8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F501B-8D7D-344D-AEA5-32B49C378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Mechanics : 53 k$</a:t>
            </a:r>
          </a:p>
          <a:p>
            <a:r>
              <a:rPr lang="en-US" dirty="0"/>
              <a:t> Electronics : 90 </a:t>
            </a:r>
            <a:r>
              <a:rPr lang="en-US" dirty="0" err="1"/>
              <a:t>keuro</a:t>
            </a:r>
            <a:r>
              <a:rPr lang="en-US" dirty="0"/>
              <a:t> + (from 30-40 </a:t>
            </a:r>
            <a:r>
              <a:rPr lang="en-US" dirty="0" err="1"/>
              <a:t>keuro</a:t>
            </a:r>
            <a:r>
              <a:rPr lang="en-US" dirty="0"/>
              <a:t> to 250 </a:t>
            </a:r>
            <a:r>
              <a:rPr lang="en-US" dirty="0" err="1"/>
              <a:t>keuro</a:t>
            </a:r>
            <a:r>
              <a:rPr lang="en-US" dirty="0"/>
              <a:t> for FLAXE) + (from 60 </a:t>
            </a:r>
            <a:r>
              <a:rPr lang="en-US" dirty="0" err="1"/>
              <a:t>keuro</a:t>
            </a:r>
            <a:r>
              <a:rPr lang="en-US" dirty="0"/>
              <a:t> to 240 </a:t>
            </a:r>
            <a:r>
              <a:rPr lang="en-US" dirty="0" err="1"/>
              <a:t>keuro</a:t>
            </a:r>
            <a:r>
              <a:rPr lang="en-US" dirty="0"/>
              <a:t> for HV+LV)</a:t>
            </a:r>
          </a:p>
          <a:p>
            <a:r>
              <a:rPr lang="en-US" dirty="0"/>
              <a:t>Gluing and testing :  82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Detector and testing : 119 </a:t>
            </a:r>
            <a:r>
              <a:rPr lang="en-US" dirty="0" err="1"/>
              <a:t>keuro</a:t>
            </a:r>
            <a:endParaRPr lang="en-US" dirty="0"/>
          </a:p>
          <a:p>
            <a:r>
              <a:rPr lang="en-US" dirty="0"/>
              <a:t>Open questions:</a:t>
            </a:r>
          </a:p>
          <a:p>
            <a:pPr lvl="1"/>
            <a:r>
              <a:rPr lang="en-US" dirty="0"/>
              <a:t>Dedicated tools and material for the assembly @ DESY  :  is it possible that detectors arrive at DESY when TAU/IFIC/AGH/FUW are still in test mode: needs to duplicate test ?</a:t>
            </a:r>
          </a:p>
          <a:p>
            <a:pPr lvl="1"/>
            <a:r>
              <a:rPr lang="en-US" dirty="0"/>
              <a:t>Material transport  cost </a:t>
            </a:r>
          </a:p>
          <a:p>
            <a:pPr lvl="1"/>
            <a:r>
              <a:rPr lang="en-US" dirty="0"/>
              <a:t>nitrogen and other infrastructure : payed by DESY ?</a:t>
            </a:r>
          </a:p>
        </p:txBody>
      </p:sp>
    </p:spTree>
    <p:extLst>
      <p:ext uri="{BB962C8B-B14F-4D97-AF65-F5344CB8AC3E}">
        <p14:creationId xmlns:p14="http://schemas.microsoft.com/office/powerpoint/2010/main" val="2669518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Breitbild</PresentationFormat>
  <Paragraphs>70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Cost estimation</vt:lpstr>
      <vt:lpstr>PowerPoint-Präsentation</vt:lpstr>
      <vt:lpstr>Mechanics</vt:lpstr>
      <vt:lpstr>electronics</vt:lpstr>
      <vt:lpstr>Gluing and testing</vt:lpstr>
      <vt:lpstr>Sensors and testing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etimation</dc:title>
  <dc:creator>yan bb</dc:creator>
  <cp:lastModifiedBy>Wolfgang Lohmann</cp:lastModifiedBy>
  <cp:revision>32</cp:revision>
  <dcterms:created xsi:type="dcterms:W3CDTF">2023-11-07T20:28:22Z</dcterms:created>
  <dcterms:modified xsi:type="dcterms:W3CDTF">2023-11-08T17:06:24Z</dcterms:modified>
</cp:coreProperties>
</file>