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97139F5-C7D0-4184-9679-B6C164BF20F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0C7108E-19EC-4922-9043-280C3262086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01E8FF6-0FEF-491C-B3DD-3E3861D9D27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0AFD5BE-21E6-487D-A3ED-854872BEA83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D9DF0B0-08D8-46BF-94A8-6722C56F973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18631A0-D9A3-43A5-BB5A-3D50C6B9C28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271C542-349C-4D32-94A6-FE296C039A4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A359430-55D3-46BC-9A34-5470E01B7FE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52C8C78-25DE-4005-8707-E3CF96FA018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51C66D2-E91C-405E-9247-69A835DC0BE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685B974-E54C-4333-8DD0-4CFF6B75C58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B8F8851-AEA7-4A79-8694-EF5477CE2A0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E9DC487-4EE5-47C8-BFA9-AE226906635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2E8F78C-2C62-4D67-8821-62C70508C56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734B3A2-F6FA-47DC-AE11-81B6271CDB8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F4E57A8-3B96-4B0B-AC3E-F9802A56AE0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EC5FD79-EEB5-46AC-A93F-C9D7FA418CB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F20D31-A6B7-4432-8078-08BE52F66D7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2E6C89B-B37A-4BDC-9F35-D022FB591F6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AA2A4DD-2EA8-43E4-984A-7D15CBA76C9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CA5F088-652B-4604-A468-87E20013F9D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D4D1BE5-E98C-47A0-9765-C21AD048BC4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D4C6DE0-62A9-4BF4-92AC-D2DFA0130A0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6DE8D8D-16C1-4AE3-B975-C56FA45AA98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Haga 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clic 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para 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modifi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car el 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estilo 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de 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título 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del 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patró</a:t>
            </a: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n</a:t>
            </a:r>
            <a:endParaRPr b="0" lang="es-E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s-ES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es-E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s-E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s-ES" sz="1400" spc="-1" strike="noStrike">
                <a:latin typeface="Times New Roman"/>
              </a:rPr>
              <a:t> 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816C2CA-4464-447A-B345-DA3EACBBC925}" type="slidenum">
              <a:rPr b="0" lang="es-ES" sz="1200" spc="-1" strike="noStrike">
                <a:solidFill>
                  <a:srgbClr val="8b8b8b"/>
                </a:solidFill>
                <a:latin typeface="Calibri"/>
              </a:rPr>
              <a:t>4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s-E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s-ES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s-E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s-ES" sz="1400" spc="-1" strike="noStrike">
                <a:latin typeface="Times New Roman"/>
              </a:rPr>
              <a:t>&lt;footer&gt;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32DC1E3-085C-4F6B-91D3-B51FAD663F18}" type="slidenum">
              <a:rPr b="0" lang="es-E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Click to edit </a:t>
            </a: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the title text </a:t>
            </a: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format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Imagen 10" descr=""/>
          <p:cNvPicPr/>
          <p:nvPr/>
        </p:nvPicPr>
        <p:blipFill>
          <a:blip r:embed="rId1"/>
          <a:stretch/>
        </p:blipFill>
        <p:spPr>
          <a:xfrm>
            <a:off x="0" y="1454760"/>
            <a:ext cx="6184080" cy="4404600"/>
          </a:xfrm>
          <a:prstGeom prst="rect">
            <a:avLst/>
          </a:prstGeom>
          <a:ln w="0">
            <a:noFill/>
          </a:ln>
        </p:spPr>
      </p:pic>
      <p:pic>
        <p:nvPicPr>
          <p:cNvPr id="83" name="Imagen 12" descr=""/>
          <p:cNvPicPr/>
          <p:nvPr/>
        </p:nvPicPr>
        <p:blipFill>
          <a:blip r:embed="rId2"/>
          <a:stretch/>
        </p:blipFill>
        <p:spPr>
          <a:xfrm>
            <a:off x="6095880" y="1454760"/>
            <a:ext cx="6095520" cy="4637160"/>
          </a:xfrm>
          <a:prstGeom prst="rect">
            <a:avLst/>
          </a:prstGeom>
          <a:ln w="0">
            <a:noFill/>
          </a:ln>
        </p:spPr>
      </p:pic>
      <p:sp>
        <p:nvSpPr>
          <p:cNvPr id="84" name="CuadroTexto 16"/>
          <p:cNvSpPr/>
          <p:nvPr/>
        </p:nvSpPr>
        <p:spPr>
          <a:xfrm>
            <a:off x="4822200" y="101160"/>
            <a:ext cx="2655720" cy="69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SANDWICH STRUCTURE</a:t>
            </a:r>
            <a:endParaRPr b="0" lang="es-E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upo 69"/>
          <p:cNvGrpSpPr/>
          <p:nvPr/>
        </p:nvGrpSpPr>
        <p:grpSpPr>
          <a:xfrm>
            <a:off x="42480" y="301320"/>
            <a:ext cx="4588560" cy="3391920"/>
            <a:chOff x="42480" y="301320"/>
            <a:chExt cx="4588560" cy="3391920"/>
          </a:xfrm>
        </p:grpSpPr>
        <p:grpSp>
          <p:nvGrpSpPr>
            <p:cNvPr id="86" name="Grupo 47"/>
            <p:cNvGrpSpPr/>
            <p:nvPr/>
          </p:nvGrpSpPr>
          <p:grpSpPr>
            <a:xfrm>
              <a:off x="42480" y="301320"/>
              <a:ext cx="3731760" cy="3391920"/>
              <a:chOff x="42480" y="301320"/>
              <a:chExt cx="3731760" cy="3391920"/>
            </a:xfrm>
          </p:grpSpPr>
          <p:pic>
            <p:nvPicPr>
              <p:cNvPr id="87" name="Imagen 2" descr=""/>
              <p:cNvPicPr/>
              <p:nvPr/>
            </p:nvPicPr>
            <p:blipFill>
              <a:blip r:embed="rId1"/>
              <a:stretch/>
            </p:blipFill>
            <p:spPr>
              <a:xfrm>
                <a:off x="42480" y="301320"/>
                <a:ext cx="3731760" cy="339192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8" name="Conector recto de flecha 4"/>
              <p:cNvSpPr/>
              <p:nvPr/>
            </p:nvSpPr>
            <p:spPr>
              <a:xfrm>
                <a:off x="1254600" y="688320"/>
                <a:ext cx="586800" cy="5551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12700">
                <a:solidFill>
                  <a:srgbClr val="4472c4"/>
                </a:solidFill>
                <a:tailEnd len="med" type="triangl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89" name="Conector recto de flecha 5"/>
              <p:cNvSpPr/>
              <p:nvPr/>
            </p:nvSpPr>
            <p:spPr>
              <a:xfrm flipH="1">
                <a:off x="1149120" y="688320"/>
                <a:ext cx="105120" cy="63360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12700">
                <a:solidFill>
                  <a:srgbClr val="4472c4"/>
                </a:solidFill>
                <a:tailEnd len="med" type="triangl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90" name="CuadroTexto 11"/>
              <p:cNvSpPr/>
              <p:nvPr/>
            </p:nvSpPr>
            <p:spPr>
              <a:xfrm>
                <a:off x="324720" y="375120"/>
                <a:ext cx="1982880" cy="363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>
                  <a:lnSpc>
                    <a:spcPct val="100000"/>
                  </a:lnSpc>
                  <a:buNone/>
                </a:pPr>
                <a:r>
                  <a:rPr b="0" lang="es-ES" sz="1800" spc="-1" strike="noStrike">
                    <a:solidFill>
                      <a:srgbClr val="000000"/>
                    </a:solidFill>
                    <a:latin typeface="Calibri"/>
                  </a:rPr>
                  <a:t>Positioning pins</a:t>
                </a:r>
                <a:endParaRPr b="0" lang="es-ES" sz="1800" spc="-1" strike="noStrike">
                  <a:latin typeface="Arial"/>
                </a:endParaRPr>
              </a:p>
            </p:txBody>
          </p:sp>
        </p:grpSp>
        <p:grpSp>
          <p:nvGrpSpPr>
            <p:cNvPr id="91" name="Grupo 68"/>
            <p:cNvGrpSpPr/>
            <p:nvPr/>
          </p:nvGrpSpPr>
          <p:grpSpPr>
            <a:xfrm>
              <a:off x="2060640" y="393120"/>
              <a:ext cx="2570400" cy="1509120"/>
              <a:chOff x="2060640" y="393120"/>
              <a:chExt cx="2570400" cy="1509120"/>
            </a:xfrm>
          </p:grpSpPr>
          <p:sp>
            <p:nvSpPr>
              <p:cNvPr id="92" name="CuadroTexto 52"/>
              <p:cNvSpPr/>
              <p:nvPr/>
            </p:nvSpPr>
            <p:spPr>
              <a:xfrm>
                <a:off x="2648160" y="1137960"/>
                <a:ext cx="1982880" cy="3639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>
                  <a:lnSpc>
                    <a:spcPct val="100000"/>
                  </a:lnSpc>
                  <a:buNone/>
                </a:pPr>
                <a:r>
                  <a:rPr b="0" lang="es-ES" sz="1800" spc="-1" strike="noStrike">
                    <a:solidFill>
                      <a:srgbClr val="000000"/>
                    </a:solidFill>
                    <a:latin typeface="Calibri"/>
                  </a:rPr>
                  <a:t>HV Kapton</a:t>
                </a:r>
                <a:endParaRPr b="0" lang="es-ES" sz="1800" spc="-1" strike="noStrike">
                  <a:latin typeface="Arial"/>
                </a:endParaRPr>
              </a:p>
            </p:txBody>
          </p:sp>
          <p:sp>
            <p:nvSpPr>
              <p:cNvPr id="93" name="CuadroTexto 53"/>
              <p:cNvSpPr/>
              <p:nvPr/>
            </p:nvSpPr>
            <p:spPr>
              <a:xfrm>
                <a:off x="2219400" y="393120"/>
                <a:ext cx="1982880" cy="6382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>
                  <a:lnSpc>
                    <a:spcPct val="100000"/>
                  </a:lnSpc>
                  <a:buNone/>
                </a:pPr>
                <a:r>
                  <a:rPr b="0" lang="es-ES" sz="1800" spc="-1" strike="noStrike">
                    <a:solidFill>
                      <a:srgbClr val="000000"/>
                    </a:solidFill>
                    <a:latin typeface="Calibri"/>
                  </a:rPr>
                  <a:t>Aspiration plate</a:t>
                </a:r>
                <a:endParaRPr b="0" lang="es-ES" sz="1800" spc="-1" strike="noStrike">
                  <a:latin typeface="Arial"/>
                </a:endParaRPr>
              </a:p>
            </p:txBody>
          </p:sp>
          <p:sp>
            <p:nvSpPr>
              <p:cNvPr id="94" name="Conector recto de flecha 54"/>
              <p:cNvSpPr/>
              <p:nvPr/>
            </p:nvSpPr>
            <p:spPr>
              <a:xfrm flipH="1">
                <a:off x="2283840" y="762480"/>
                <a:ext cx="926280" cy="4053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12700">
                <a:solidFill>
                  <a:srgbClr val="4472c4"/>
                </a:solidFill>
                <a:tailEnd len="med" type="triangl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95" name="Conector recto de flecha 57"/>
              <p:cNvSpPr/>
              <p:nvPr/>
            </p:nvSpPr>
            <p:spPr>
              <a:xfrm flipH="1">
                <a:off x="2060280" y="1357560"/>
                <a:ext cx="568440" cy="54468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0" y="0"/>
                    </a:moveTo>
                    <a:lnTo>
                      <a:pt x="21600" y="21600"/>
                    </a:lnTo>
                  </a:path>
                </a:pathLst>
              </a:custGeom>
              <a:noFill/>
              <a:ln w="12700">
                <a:solidFill>
                  <a:srgbClr val="4472c4"/>
                </a:solidFill>
                <a:tailEnd len="med" type="triangl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</p:grpSp>
      <p:grpSp>
        <p:nvGrpSpPr>
          <p:cNvPr id="96" name="Grupo 72"/>
          <p:cNvGrpSpPr/>
          <p:nvPr/>
        </p:nvGrpSpPr>
        <p:grpSpPr>
          <a:xfrm>
            <a:off x="181800" y="3724920"/>
            <a:ext cx="3700800" cy="3013920"/>
            <a:chOff x="181800" y="3724920"/>
            <a:chExt cx="3700800" cy="3013920"/>
          </a:xfrm>
        </p:grpSpPr>
        <p:pic>
          <p:nvPicPr>
            <p:cNvPr id="97" name="Imagen 61" descr=""/>
            <p:cNvPicPr/>
            <p:nvPr/>
          </p:nvPicPr>
          <p:blipFill>
            <a:blip r:embed="rId2"/>
            <a:stretch/>
          </p:blipFill>
          <p:spPr>
            <a:xfrm>
              <a:off x="181800" y="3812040"/>
              <a:ext cx="3517920" cy="29268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8" name="CuadroTexto 62"/>
            <p:cNvSpPr/>
            <p:nvPr/>
          </p:nvSpPr>
          <p:spPr>
            <a:xfrm>
              <a:off x="2555640" y="4330800"/>
              <a:ext cx="926280" cy="638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s-ES" sz="1800" spc="-1" strike="noStrike">
                  <a:solidFill>
                    <a:srgbClr val="000000"/>
                  </a:solidFill>
                  <a:latin typeface="Calibri"/>
                </a:rPr>
                <a:t>Kapton</a:t>
              </a:r>
              <a:endParaRPr b="0" lang="es-ES" sz="1800" spc="-1" strike="noStrike">
                <a:latin typeface="Arial"/>
              </a:endParaRPr>
            </a:p>
          </p:txBody>
        </p:sp>
        <p:sp>
          <p:nvSpPr>
            <p:cNvPr id="99" name="Conector recto de flecha 63"/>
            <p:cNvSpPr/>
            <p:nvPr/>
          </p:nvSpPr>
          <p:spPr>
            <a:xfrm flipH="1">
              <a:off x="1968120" y="4550400"/>
              <a:ext cx="568440" cy="54468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700">
              <a:solidFill>
                <a:srgbClr val="4472c4"/>
              </a:solidFill>
              <a:tailEnd len="med" type="triangl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0" name="CuadroTexto 66"/>
            <p:cNvSpPr/>
            <p:nvPr/>
          </p:nvSpPr>
          <p:spPr>
            <a:xfrm>
              <a:off x="1899720" y="3724920"/>
              <a:ext cx="1982880" cy="638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s-ES" sz="1800" spc="-1" strike="noStrike">
                  <a:solidFill>
                    <a:srgbClr val="000000"/>
                  </a:solidFill>
                  <a:latin typeface="Calibri"/>
                </a:rPr>
                <a:t>Aspiration plate</a:t>
              </a:r>
              <a:endParaRPr b="0" lang="es-ES" sz="1800" spc="-1" strike="noStrike">
                <a:latin typeface="Arial"/>
              </a:endParaRPr>
            </a:p>
          </p:txBody>
        </p:sp>
        <p:sp>
          <p:nvSpPr>
            <p:cNvPr id="101" name="Conector recto de flecha 67"/>
            <p:cNvSpPr/>
            <p:nvPr/>
          </p:nvSpPr>
          <p:spPr>
            <a:xfrm flipH="1">
              <a:off x="1964160" y="4094280"/>
              <a:ext cx="926280" cy="4053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700">
              <a:solidFill>
                <a:srgbClr val="4472c4"/>
              </a:solidFill>
              <a:tailEnd len="med" type="triangl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2" name="CuadroTexto 73"/>
          <p:cNvSpPr/>
          <p:nvPr/>
        </p:nvSpPr>
        <p:spPr>
          <a:xfrm>
            <a:off x="4822200" y="101160"/>
            <a:ext cx="2655720" cy="69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ASPIRATION PLATES</a:t>
            </a:r>
            <a:endParaRPr b="0" lang="es-ES" sz="2000" spc="-1" strike="noStrike">
              <a:latin typeface="Arial"/>
            </a:endParaRPr>
          </a:p>
        </p:txBody>
      </p:sp>
      <p:grpSp>
        <p:nvGrpSpPr>
          <p:cNvPr id="103" name="Grupo 85"/>
          <p:cNvGrpSpPr/>
          <p:nvPr/>
        </p:nvGrpSpPr>
        <p:grpSpPr>
          <a:xfrm>
            <a:off x="4566240" y="736560"/>
            <a:ext cx="7311240" cy="5417280"/>
            <a:chOff x="4566240" y="736560"/>
            <a:chExt cx="7311240" cy="5417280"/>
          </a:xfrm>
        </p:grpSpPr>
        <p:pic>
          <p:nvPicPr>
            <p:cNvPr id="104" name="Imagen 13" descr=""/>
            <p:cNvPicPr/>
            <p:nvPr/>
          </p:nvPicPr>
          <p:blipFill>
            <a:blip r:embed="rId3"/>
            <a:stretch/>
          </p:blipFill>
          <p:spPr>
            <a:xfrm>
              <a:off x="4566240" y="1070640"/>
              <a:ext cx="4794120" cy="35762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5" name="Imagen 15" descr=""/>
            <p:cNvPicPr/>
            <p:nvPr/>
          </p:nvPicPr>
          <p:blipFill>
            <a:blip r:embed="rId4"/>
            <a:stretch/>
          </p:blipFill>
          <p:spPr>
            <a:xfrm>
              <a:off x="8829720" y="3559680"/>
              <a:ext cx="2748600" cy="23407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06" name="Elipse 16"/>
            <p:cNvSpPr/>
            <p:nvPr/>
          </p:nvSpPr>
          <p:spPr>
            <a:xfrm>
              <a:off x="6337800" y="3498120"/>
              <a:ext cx="719640" cy="7196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7" name="Conector recto 18"/>
            <p:cNvSpPr/>
            <p:nvPr/>
          </p:nvSpPr>
          <p:spPr>
            <a:xfrm>
              <a:off x="7076160" y="3875400"/>
              <a:ext cx="1753200" cy="67140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8" name="Elipse 19"/>
            <p:cNvSpPr/>
            <p:nvPr/>
          </p:nvSpPr>
          <p:spPr>
            <a:xfrm>
              <a:off x="8829720" y="3527280"/>
              <a:ext cx="2625480" cy="240516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9" name="Conector recto de flecha 21"/>
            <p:cNvSpPr/>
            <p:nvPr/>
          </p:nvSpPr>
          <p:spPr>
            <a:xfrm flipH="1">
              <a:off x="8257680" y="4145400"/>
              <a:ext cx="1686960" cy="1144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700">
              <a:solidFill>
                <a:srgbClr val="4472c4"/>
              </a:solidFill>
              <a:headEnd len="med" type="triangl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0" name="CuadroTexto 23"/>
            <p:cNvSpPr/>
            <p:nvPr/>
          </p:nvSpPr>
          <p:spPr>
            <a:xfrm>
              <a:off x="5858280" y="4966920"/>
              <a:ext cx="2399040" cy="1186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s-ES" sz="1800" spc="-1" strike="noStrike">
                  <a:solidFill>
                    <a:srgbClr val="000000"/>
                  </a:solidFill>
                  <a:latin typeface="Calibri"/>
                </a:rPr>
                <a:t>Surface depth: 0,15mm</a:t>
              </a:r>
              <a:endParaRPr b="0" lang="es-ES" sz="1800" spc="-1" strike="noStrike">
                <a:latin typeface="Arial"/>
              </a:endParaRPr>
            </a:p>
            <a:p>
              <a:pPr>
                <a:lnSpc>
                  <a:spcPct val="100000"/>
                </a:lnSpc>
                <a:buNone/>
              </a:pPr>
              <a:r>
                <a:rPr b="0" lang="es-ES" sz="1800" spc="-1" strike="noStrike">
                  <a:solidFill>
                    <a:srgbClr val="000000"/>
                  </a:solidFill>
                  <a:latin typeface="Calibri"/>
                </a:rPr>
                <a:t>Si thickness: 0,32mm</a:t>
              </a:r>
              <a:endParaRPr b="0" lang="es-ES" sz="1800" spc="-1" strike="noStrike">
                <a:latin typeface="Arial"/>
              </a:endParaRPr>
            </a:p>
          </p:txBody>
        </p:sp>
        <p:sp>
          <p:nvSpPr>
            <p:cNvPr id="111" name="Conector recto de flecha 25"/>
            <p:cNvSpPr/>
            <p:nvPr/>
          </p:nvSpPr>
          <p:spPr>
            <a:xfrm flipV="1">
              <a:off x="9821880" y="2395800"/>
              <a:ext cx="531360" cy="14065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700">
              <a:solidFill>
                <a:srgbClr val="4472c4"/>
              </a:solidFill>
              <a:headEnd len="med" type="triangl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2" name="Conector recto de flecha 29"/>
            <p:cNvSpPr/>
            <p:nvPr/>
          </p:nvSpPr>
          <p:spPr>
            <a:xfrm flipH="1" flipV="1">
              <a:off x="10353600" y="2395800"/>
              <a:ext cx="614880" cy="18212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700">
              <a:solidFill>
                <a:srgbClr val="4472c4"/>
              </a:solidFill>
              <a:headEnd len="med" type="triangl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3" name="CuadroTexto 38"/>
            <p:cNvSpPr/>
            <p:nvPr/>
          </p:nvSpPr>
          <p:spPr>
            <a:xfrm>
              <a:off x="8829720" y="2027160"/>
              <a:ext cx="3047760" cy="638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s-ES" sz="1800" spc="-1" strike="noStrike">
                  <a:solidFill>
                    <a:srgbClr val="000000"/>
                  </a:solidFill>
                  <a:latin typeface="Calibri"/>
                </a:rPr>
                <a:t>Si alignment/positioning edges</a:t>
              </a:r>
              <a:endParaRPr b="0" lang="es-ES" sz="1800" spc="-1" strike="noStrike">
                <a:latin typeface="Arial"/>
              </a:endParaRPr>
            </a:p>
          </p:txBody>
        </p:sp>
        <p:sp>
          <p:nvSpPr>
            <p:cNvPr id="114" name="CuadroTexto 76"/>
            <p:cNvSpPr/>
            <p:nvPr/>
          </p:nvSpPr>
          <p:spPr>
            <a:xfrm>
              <a:off x="5447880" y="736560"/>
              <a:ext cx="1982880" cy="638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s-ES" sz="1800" spc="-1" strike="noStrike">
                  <a:solidFill>
                    <a:srgbClr val="000000"/>
                  </a:solidFill>
                  <a:latin typeface="Calibri"/>
                </a:rPr>
                <a:t>Aspiration plate</a:t>
              </a:r>
              <a:endParaRPr b="0" lang="es-ES" sz="1800" spc="-1" strike="noStrike">
                <a:latin typeface="Arial"/>
              </a:endParaRPr>
            </a:p>
          </p:txBody>
        </p:sp>
        <p:sp>
          <p:nvSpPr>
            <p:cNvPr id="115" name="Conector recto de flecha 77"/>
            <p:cNvSpPr/>
            <p:nvPr/>
          </p:nvSpPr>
          <p:spPr>
            <a:xfrm>
              <a:off x="6439680" y="1105920"/>
              <a:ext cx="365400" cy="51768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700">
              <a:solidFill>
                <a:srgbClr val="4472c4"/>
              </a:solidFill>
              <a:tailEnd len="med" type="triangl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6" name="CuadroTexto 82"/>
            <p:cNvSpPr/>
            <p:nvPr/>
          </p:nvSpPr>
          <p:spPr>
            <a:xfrm>
              <a:off x="8133480" y="1328040"/>
              <a:ext cx="1037160" cy="6382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>
                <a:lnSpc>
                  <a:spcPct val="100000"/>
                </a:lnSpc>
                <a:buNone/>
              </a:pPr>
              <a:r>
                <a:rPr b="0" lang="es-ES" sz="1800" spc="-1" strike="noStrike">
                  <a:solidFill>
                    <a:srgbClr val="000000"/>
                  </a:solidFill>
                  <a:latin typeface="Calibri"/>
                </a:rPr>
                <a:t>Si sensor</a:t>
              </a:r>
              <a:endParaRPr b="0" lang="es-ES" sz="1800" spc="-1" strike="noStrike">
                <a:latin typeface="Arial"/>
              </a:endParaRPr>
            </a:p>
          </p:txBody>
        </p:sp>
        <p:sp>
          <p:nvSpPr>
            <p:cNvPr id="117" name="Conector recto de flecha 83"/>
            <p:cNvSpPr/>
            <p:nvPr/>
          </p:nvSpPr>
          <p:spPr>
            <a:xfrm flipH="1">
              <a:off x="7478280" y="1697400"/>
              <a:ext cx="1173600" cy="955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2700">
              <a:solidFill>
                <a:srgbClr val="4472c4"/>
              </a:solidFill>
              <a:tailEnd len="med" type="triangl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Imagen 2" descr=""/>
          <p:cNvPicPr/>
          <p:nvPr/>
        </p:nvPicPr>
        <p:blipFill>
          <a:blip r:embed="rId1"/>
          <a:stretch/>
        </p:blipFill>
        <p:spPr>
          <a:xfrm>
            <a:off x="0" y="864000"/>
            <a:ext cx="4168800" cy="2971440"/>
          </a:xfrm>
          <a:prstGeom prst="rect">
            <a:avLst/>
          </a:prstGeom>
          <a:ln w="0">
            <a:noFill/>
          </a:ln>
        </p:spPr>
      </p:pic>
      <p:pic>
        <p:nvPicPr>
          <p:cNvPr id="119" name="Imagen 4" descr=""/>
          <p:cNvPicPr/>
          <p:nvPr/>
        </p:nvPicPr>
        <p:blipFill>
          <a:blip r:embed="rId2"/>
          <a:stretch/>
        </p:blipFill>
        <p:spPr>
          <a:xfrm>
            <a:off x="8121600" y="751680"/>
            <a:ext cx="3805920" cy="3083400"/>
          </a:xfrm>
          <a:prstGeom prst="rect">
            <a:avLst/>
          </a:prstGeom>
          <a:ln w="0">
            <a:noFill/>
          </a:ln>
        </p:spPr>
      </p:pic>
      <p:sp>
        <p:nvSpPr>
          <p:cNvPr id="120" name="CuadroTexto 5"/>
          <p:cNvSpPr/>
          <p:nvPr/>
        </p:nvSpPr>
        <p:spPr>
          <a:xfrm>
            <a:off x="352800" y="494640"/>
            <a:ext cx="33134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1st glueing step: HV kapton + Si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21" name="CuadroTexto 6"/>
          <p:cNvSpPr/>
          <p:nvPr/>
        </p:nvSpPr>
        <p:spPr>
          <a:xfrm>
            <a:off x="8022600" y="363240"/>
            <a:ext cx="416880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2nd glueing step: (HV kapton + Si)+Kapton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122" name="CuadroTexto 7"/>
          <p:cNvSpPr/>
          <p:nvPr/>
        </p:nvSpPr>
        <p:spPr>
          <a:xfrm>
            <a:off x="5476680" y="163080"/>
            <a:ext cx="265572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GLUEING</a:t>
            </a:r>
            <a:endParaRPr b="0" lang="es-ES" sz="2000" spc="-1" strike="noStrike">
              <a:latin typeface="Arial"/>
            </a:endParaRPr>
          </a:p>
        </p:txBody>
      </p:sp>
      <p:pic>
        <p:nvPicPr>
          <p:cNvPr id="123" name="Imagen 9" descr=""/>
          <p:cNvPicPr/>
          <p:nvPr/>
        </p:nvPicPr>
        <p:blipFill>
          <a:blip r:embed="rId3"/>
          <a:stretch/>
        </p:blipFill>
        <p:spPr>
          <a:xfrm>
            <a:off x="3816000" y="3570480"/>
            <a:ext cx="4419360" cy="3287160"/>
          </a:xfrm>
          <a:prstGeom prst="rect">
            <a:avLst/>
          </a:prstGeom>
          <a:ln w="0">
            <a:noFill/>
          </a:ln>
        </p:spPr>
      </p:pic>
      <p:sp>
        <p:nvSpPr>
          <p:cNvPr id="124" name="CuadroTexto 10"/>
          <p:cNvSpPr/>
          <p:nvPr/>
        </p:nvSpPr>
        <p:spPr>
          <a:xfrm>
            <a:off x="3974400" y="3287520"/>
            <a:ext cx="441936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3rd glueing step: (HV kapton + Si+Kapton)+CF</a:t>
            </a:r>
            <a:endParaRPr b="0" lang="es-E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"/>
          <p:cNvSpPr txBox="1"/>
          <p:nvPr/>
        </p:nvSpPr>
        <p:spPr>
          <a:xfrm>
            <a:off x="1143000" y="685800"/>
            <a:ext cx="10515600" cy="3417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es-ES" sz="1800" spc="-1" strike="noStrike">
                <a:latin typeface="Arial"/>
              </a:rPr>
              <a:t>Tentative to-do list:</a:t>
            </a:r>
            <a:endParaRPr b="1" lang="es-ES" sz="1800" spc="-1" strike="noStrike">
              <a:latin typeface="Arial"/>
            </a:endParaRPr>
          </a:p>
          <a:p>
            <a:endParaRPr b="1" lang="es-ES" sz="1800" spc="-1" strike="noStrike">
              <a:latin typeface="Arial"/>
            </a:endParaRPr>
          </a:p>
          <a:p>
            <a:endParaRPr b="1" lang="es-ES" sz="1800" spc="-1" strike="noStrike">
              <a:latin typeface="Arial"/>
            </a:endParaRPr>
          </a:p>
          <a:p>
            <a:endParaRPr b="1" lang="es-ES" sz="1800" spc="-1" strike="noStrike">
              <a:latin typeface="Arial"/>
            </a:endParaRPr>
          </a:p>
          <a:p>
            <a:r>
              <a:rPr b="0" lang="es-ES" sz="1800" spc="-1" strike="noStrike">
                <a:latin typeface="Arial"/>
              </a:rPr>
              <a:t>- Decide the mechanical geometry of the kaptons</a:t>
            </a:r>
            <a:endParaRPr b="1" lang="es-ES" sz="1800" spc="-1" strike="noStrike">
              <a:latin typeface="Arial"/>
            </a:endParaRPr>
          </a:p>
          <a:p>
            <a:endParaRPr b="1" lang="es-ES" sz="1800" spc="-1" strike="noStrike">
              <a:latin typeface="Arial"/>
            </a:endParaRPr>
          </a:p>
          <a:p>
            <a:r>
              <a:rPr b="0" lang="es-ES" sz="1800" spc="-1" strike="noStrike">
                <a:latin typeface="Arial"/>
              </a:rPr>
              <a:t>- Finalize design of jigs according to the previous point.</a:t>
            </a:r>
            <a:endParaRPr b="1" lang="es-ES" sz="1800" spc="-1" strike="noStrike">
              <a:latin typeface="Arial"/>
            </a:endParaRPr>
          </a:p>
          <a:p>
            <a:endParaRPr b="1" lang="es-ES" sz="1800" spc="-1" strike="noStrike">
              <a:latin typeface="Arial"/>
            </a:endParaRPr>
          </a:p>
          <a:p>
            <a:r>
              <a:rPr b="0" lang="es-ES" sz="1800" spc="-1" strike="noStrike">
                <a:latin typeface="Arial"/>
              </a:rPr>
              <a:t>- Get mechanical prototypes of: CF, kaptons, jigs (wafers? I have few glass wafers… but not many)</a:t>
            </a:r>
            <a:endParaRPr b="1" lang="es-ES" sz="1800" spc="-1" strike="noStrike">
              <a:latin typeface="Arial"/>
            </a:endParaRPr>
          </a:p>
          <a:p>
            <a:endParaRPr b="1" lang="es-ES" sz="1800" spc="-1" strike="noStrike">
              <a:latin typeface="Arial"/>
            </a:endParaRPr>
          </a:p>
          <a:p>
            <a:r>
              <a:rPr b="0" lang="es-ES" sz="1800" spc="-1" strike="noStrike">
                <a:latin typeface="Arial"/>
              </a:rPr>
              <a:t>- jig first prototypes: to be done at IFIC. Can we meet the required tolerances? To be seen. If not, we will ontact external companies.</a:t>
            </a:r>
            <a:endParaRPr b="1" lang="es-ES" sz="1800" spc="-1" strike="noStrike">
              <a:latin typeface="Arial"/>
            </a:endParaRPr>
          </a:p>
          <a:p>
            <a:endParaRPr b="1" lang="es-E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Application>LibreOffice/7.3.7.2$Linux_X86_64 LibreOffice_project/30$Build-2</Application>
  <AppVersion>15.0000</AppVersion>
  <Words>63</Words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2023-11-03T11:47:38Z</dcterms:created>
  <dc:creator>Cesar Blanch Gutierrez</dc:creator>
  <dc:description/>
  <dc:language>en-US</dc:language>
  <cp:lastModifiedBy/>
  <dcterms:modified xsi:type="dcterms:W3CDTF">2023-11-08T16:01:30Z</dcterms:modified>
  <cp:revision>9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3</vt:i4>
  </property>
</Properties>
</file>