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emf" ContentType="image/x-emf"/>
  <Default Extension="rels" ContentType="application/vnd.openxmlformats-package.relationships+xml"/>
  <Default Extension="bin" ContentType="application/vnd.openxmlformats-officedocument.oleObject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docProps/custom.xml" ContentType="application/vnd.openxmlformats-officedocument.custom-properties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12192000" cy="6858000"/>
  <p:defaultTextStyle>
    <a:defPPr>
      <a:defRPr lang="en-US"/>
    </a:defPPr>
    <a:lvl1pPr marL="0" algn="l" defTabSz="4572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74FB7FA-34C4-8166-C639-C660832F4394}">
  <a:tblStyle styleId="{574FB7FA-34C4-8166-C639-C660832F4394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137" d="100"/>
          <a:sy n="137" d="100"/>
        </p:scale>
        <p:origin x="156" y="216"/>
      </p:cViewPr>
      <p:guideLst>
        <p:guide pos="2160" orient="horz"/>
        <p:guide pos="2880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presProps" Target="presProps.xml" /><Relationship Id="rId12" Type="http://schemas.openxmlformats.org/officeDocument/2006/relationships/tableStyles" Target="tableStyles.xml" /><Relationship Id="rId13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emf"/><Relationship Id="rId3" Type="http://schemas.openxmlformats.org/officeDocument/2006/relationships/image" Target="../media/image1.emf"/><Relationship Id="rId4" Type="http://schemas.openxmlformats.org/officeDocument/2006/relationships/image" Target="../media/image2.jpg"/><Relationship Id="rId5" Type="http://schemas.openxmlformats.org/officeDocument/2006/relationships/image" Target="../media/image3.png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itle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612000" y="1120776"/>
            <a:ext cx="8039624" cy="1050925"/>
          </a:xfrm>
        </p:spPr>
        <p:txBody>
          <a:bodyPr anchor="b"/>
          <a:lstStyle>
            <a:lvl1pPr algn="l">
              <a:defRPr sz="28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623889" y="2583180"/>
            <a:ext cx="8039624" cy="333025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  <a:endParaRPr lang="en-US"/>
          </a:p>
        </p:txBody>
      </p:sp>
      <p:pic>
        <p:nvPicPr>
          <p:cNvPr id="7" name="Grafik 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0144125" y="771527"/>
            <a:ext cx="1423988" cy="1422341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623888" y="6413956"/>
            <a:ext cx="2275200" cy="120448"/>
          </a:xfrm>
          <a:prstGeom prst="rect">
            <a:avLst/>
          </a:prstGeom>
        </p:spPr>
      </p:pic>
      <p:pic>
        <p:nvPicPr>
          <p:cNvPr id="4" name="Picture 3" descr="DESY_logo_3C_web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10144125" y="2493010"/>
            <a:ext cx="1440000" cy="1440000"/>
          </a:xfrm>
          <a:prstGeom prst="rect">
            <a:avLst/>
          </a:prstGeom>
        </p:spPr>
      </p:pic>
      <p:pic>
        <p:nvPicPr>
          <p:cNvPr id="5" name="Picture 4" descr="Helmholtz-Logo-Blue-RGB"/>
          <p:cNvPicPr>
            <a:picLocks noChangeAspect="1"/>
          </p:cNvPicPr>
          <p:nvPr userDrawn="1"/>
        </p:nvPicPr>
        <p:blipFill>
          <a:blip r:embed="rId5"/>
          <a:stretch/>
        </p:blipFill>
        <p:spPr bwMode="auto">
          <a:xfrm>
            <a:off x="9887585" y="4437380"/>
            <a:ext cx="1936750" cy="2635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Title, Picture,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 bwMode="auto">
          <a:xfrm>
            <a:off x="623888" y="2024063"/>
            <a:ext cx="8101013" cy="3889375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23887" y="5913438"/>
            <a:ext cx="8101013" cy="241299"/>
          </a:xfrm>
        </p:spPr>
        <p:txBody>
          <a:bodyPr tIns="36000" rIns="0"/>
          <a:lstStyle>
            <a:lvl1pPr marL="0" indent="0">
              <a:buFont typeface="Arial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 bwMode="auto">
          <a:xfrm>
            <a:off x="8934451" y="2033590"/>
            <a:ext cx="2633662" cy="3879847"/>
          </a:xfrm>
        </p:spPr>
        <p:txBody>
          <a:bodyPr/>
          <a:lstStyle>
            <a:lvl1pPr marL="266700" indent="-266700">
              <a:defRPr sz="1400"/>
            </a:lvl1pPr>
            <a:lvl2pPr marL="542925" indent="-276225">
              <a:defRPr sz="1400"/>
            </a:lvl2pPr>
            <a:lvl3pPr marL="809625" indent="-266700">
              <a:defRPr sz="1400"/>
            </a:lvl3pPr>
            <a:lvl4pPr marL="990600" indent="-180975">
              <a:defRPr sz="1400"/>
            </a:lvl4pPr>
            <a:lvl5pPr marL="1162050" indent="-171450">
              <a:defRPr sz="1400"/>
            </a:lvl5pPr>
          </a:lstStyle>
          <a:p>
            <a:pPr lvl="0">
              <a:defRPr/>
            </a:pPr>
            <a:r>
              <a:rPr lang="en-US"/>
              <a:t>Click to edit Master text styles</a:t>
            </a:r>
            <a:endParaRPr lang="en-US"/>
          </a:p>
          <a:p>
            <a:pPr lvl="1">
              <a:defRPr/>
            </a:pPr>
            <a:r>
              <a:rPr lang="en-US"/>
              <a:t>Second level</a:t>
            </a:r>
            <a:endParaRPr lang="en-US"/>
          </a:p>
          <a:p>
            <a:pPr lvl="2">
              <a:defRPr/>
            </a:pPr>
            <a:r>
              <a:rPr lang="en-US"/>
              <a:t>Third level</a:t>
            </a:r>
            <a:endParaRPr lang="en-US"/>
          </a:p>
          <a:p>
            <a:pPr lvl="3">
              <a:defRPr/>
            </a:pPr>
            <a:r>
              <a:rPr lang="en-US"/>
              <a:t>Fourth level</a:t>
            </a:r>
            <a:endParaRPr lang="en-US"/>
          </a:p>
          <a:p>
            <a:pPr lvl="4">
              <a:defRPr/>
            </a:pPr>
            <a:r>
              <a:rPr lang="en-US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en-US"/>
              <a:t>Click to edit Master text styles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Chapter brea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06635" y="1552576"/>
            <a:ext cx="10961477" cy="3814764"/>
          </a:xfrm>
        </p:spPr>
        <p:txBody>
          <a:bodyPr anchor="ctr"/>
          <a:lstStyle>
            <a:lvl1pPr>
              <a:defRPr sz="6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3887" y="5448300"/>
            <a:ext cx="10944225" cy="57467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Title and Big Pictu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Picture Placeholder 5"/>
          <p:cNvSpPr>
            <a:spLocks noGrp="1"/>
          </p:cNvSpPr>
          <p:nvPr>
            <p:ph type="pic" sz="quarter" idx="12"/>
          </p:nvPr>
        </p:nvSpPr>
        <p:spPr bwMode="auto">
          <a:xfrm>
            <a:off x="623888" y="2024063"/>
            <a:ext cx="10944224" cy="3889375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Big Pictu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 bwMode="auto">
          <a:xfrm>
            <a:off x="623888" y="828675"/>
            <a:ext cx="10944224" cy="5084763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623887" y="5913438"/>
            <a:ext cx="10944225" cy="241299"/>
          </a:xfrm>
        </p:spPr>
        <p:txBody>
          <a:bodyPr tIns="36000" rIns="0"/>
          <a:lstStyle>
            <a:lvl1pPr marL="0" indent="0">
              <a:buFont typeface="Arial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2 Pictu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 bwMode="auto">
          <a:xfrm>
            <a:off x="623889" y="1196976"/>
            <a:ext cx="5292723" cy="4716463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 bwMode="auto">
          <a:xfrm>
            <a:off x="6275388" y="1196976"/>
            <a:ext cx="5292725" cy="4716463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23888" y="5913438"/>
            <a:ext cx="5292726" cy="241299"/>
          </a:xfrm>
        </p:spPr>
        <p:txBody>
          <a:bodyPr tIns="36000" rIns="0"/>
          <a:lstStyle>
            <a:lvl1pPr marL="0" indent="0">
              <a:buFont typeface="Arial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  <a:endParaRPr lang="de-DE"/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275385" y="5913438"/>
            <a:ext cx="5292727" cy="241299"/>
          </a:xfrm>
        </p:spPr>
        <p:txBody>
          <a:bodyPr tIns="36000" rIns="0"/>
          <a:lstStyle>
            <a:lvl1pPr marL="0" indent="0">
              <a:buFont typeface="Arial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Title and 2 Pictu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 bwMode="auto">
          <a:xfrm>
            <a:off x="623887" y="2024063"/>
            <a:ext cx="5292725" cy="3062288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 bwMode="auto">
          <a:xfrm>
            <a:off x="6275389" y="2024063"/>
            <a:ext cx="5292724" cy="3062288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23888" y="5086351"/>
            <a:ext cx="5292726" cy="241299"/>
          </a:xfrm>
        </p:spPr>
        <p:txBody>
          <a:bodyPr tIns="36000" rIns="0"/>
          <a:lstStyle>
            <a:lvl1pPr marL="0" indent="0">
              <a:buFont typeface="Arial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  <a:endParaRPr lang="de-DE"/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275385" y="5086351"/>
            <a:ext cx="5292727" cy="241299"/>
          </a:xfrm>
        </p:spPr>
        <p:txBody>
          <a:bodyPr tIns="36000" rIns="0"/>
          <a:lstStyle>
            <a:lvl1pPr marL="0" indent="0">
              <a:buFont typeface="Arial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2" Type="http://schemas.openxmlformats.org/officeDocument/2006/relationships/image" Target="../media/image1.emf"/><Relationship Id="rId13" Type="http://schemas.openxmlformats.org/officeDocument/2006/relationships/image" Target="../media/image2.jpg"/><Relationship Id="rId14" Type="http://schemas.openxmlformats.org/officeDocument/2006/relationships/image" Target="../media/image3.png"/><Relationship Id="rId15" Type="http://schemas.openxmlformats.org/officeDocument/2006/relationships/image" Target="../media/image4.emf"/><Relationship Id="rId16" Type="http://schemas.openxmlformats.org/officeDocument/2006/relationships/image" Target="../media/image5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611189" y="712232"/>
            <a:ext cx="10956924" cy="78054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3889" y="2024063"/>
            <a:ext cx="10944224" cy="38893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defRPr/>
            </a:pPr>
            <a:r>
              <a:rPr lang="en-US"/>
              <a:t>Level 1</a:t>
            </a:r>
            <a:endParaRPr lang="en-US"/>
          </a:p>
          <a:p>
            <a:pPr lvl="1">
              <a:defRPr/>
            </a:pPr>
            <a:r>
              <a:rPr lang="en-US"/>
              <a:t>Level 2</a:t>
            </a:r>
            <a:endParaRPr lang="en-US"/>
          </a:p>
          <a:p>
            <a:pPr lvl="2">
              <a:defRPr/>
            </a:pPr>
            <a:r>
              <a:rPr lang="en-US"/>
              <a:t>Level 3</a:t>
            </a:r>
            <a:endParaRPr lang="en-US"/>
          </a:p>
          <a:p>
            <a:pPr lvl="3">
              <a:defRPr/>
            </a:pPr>
            <a:r>
              <a:rPr lang="en-US"/>
              <a:t>Level 4</a:t>
            </a:r>
            <a:endParaRPr lang="en-US"/>
          </a:p>
          <a:p>
            <a:pPr lvl="4">
              <a:defRPr/>
            </a:pPr>
            <a:r>
              <a:rPr lang="en-US"/>
              <a:t>Level 5</a:t>
            </a:r>
            <a:endParaRPr lang="en-US"/>
          </a:p>
        </p:txBody>
      </p:sp>
      <p:sp>
        <p:nvSpPr>
          <p:cNvPr id="9" name="Textfeld 8"/>
          <p:cNvSpPr txBox="1"/>
          <p:nvPr userDrawn="1"/>
        </p:nvSpPr>
        <p:spPr bwMode="auto">
          <a:xfrm>
            <a:off x="11377083" y="293577"/>
            <a:ext cx="514351" cy="2937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defRPr/>
            </a:pPr>
            <a:fld id="{A5DEC3FA-4FB7-4309-A077-6BB31CA8E81A}" type="slidenum">
              <a:rPr lang="en-US" sz="1600"/>
              <a:t/>
            </a:fld>
            <a:endParaRPr lang="en-US" sz="1600"/>
          </a:p>
        </p:txBody>
      </p:sp>
      <p:cxnSp>
        <p:nvCxnSpPr>
          <p:cNvPr id="11" name="Gerader Verbinder 10"/>
          <p:cNvCxnSpPr>
            <a:cxnSpLocks/>
          </p:cNvCxnSpPr>
          <p:nvPr userDrawn="1"/>
        </p:nvCxnSpPr>
        <p:spPr bwMode="auto">
          <a:xfrm>
            <a:off x="623889" y="339297"/>
            <a:ext cx="5292724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>
            <a:cxnSpLocks/>
          </p:cNvCxnSpPr>
          <p:nvPr userDrawn="1"/>
        </p:nvCxnSpPr>
        <p:spPr bwMode="auto">
          <a:xfrm>
            <a:off x="6275389" y="339297"/>
            <a:ext cx="52927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12"/>
          <a:stretch/>
        </p:blipFill>
        <p:spPr bwMode="auto">
          <a:xfrm>
            <a:off x="623888" y="6413956"/>
            <a:ext cx="2275200" cy="120448"/>
          </a:xfrm>
          <a:prstGeom prst="rect">
            <a:avLst/>
          </a:prstGeom>
        </p:spPr>
      </p:pic>
      <p:sp>
        <p:nvSpPr>
          <p:cNvPr id="7" name="Rechteck 6"/>
          <p:cNvSpPr/>
          <p:nvPr userDrawn="1"/>
        </p:nvSpPr>
        <p:spPr bwMode="auto">
          <a:xfrm>
            <a:off x="623888" y="381001"/>
            <a:ext cx="52927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defRPr/>
            </a:pPr>
            <a:r>
              <a:rPr lang="de-DE" sz="900">
                <a:latin typeface="Calibri"/>
              </a:rPr>
              <a:t>XFEL Accelerator R&amp;D Proposal</a:t>
            </a:r>
            <a:endParaRPr lang="de-DE" sz="900">
              <a:latin typeface="Calibri"/>
            </a:endParaRPr>
          </a:p>
        </p:txBody>
      </p:sp>
      <p:sp>
        <p:nvSpPr>
          <p:cNvPr id="8" name="Rechteck 7"/>
          <p:cNvSpPr/>
          <p:nvPr userDrawn="1"/>
        </p:nvSpPr>
        <p:spPr bwMode="auto">
          <a:xfrm>
            <a:off x="6275389" y="381001"/>
            <a:ext cx="5292724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defRPr/>
            </a:pPr>
            <a:r>
              <a:rPr lang="en-US" sz="900"/>
              <a:t>Your name, position / group , date</a:t>
            </a:r>
            <a:endParaRPr lang="en-US" sz="900"/>
          </a:p>
        </p:txBody>
      </p:sp>
      <p:pic>
        <p:nvPicPr>
          <p:cNvPr id="5" name="Picture 4" descr="DESY_logo_3C_web"/>
          <p:cNvPicPr>
            <a:picLocks noChangeAspect="1"/>
          </p:cNvPicPr>
          <p:nvPr userDrawn="1"/>
        </p:nvPicPr>
        <p:blipFill>
          <a:blip r:embed="rId13"/>
          <a:stretch/>
        </p:blipFill>
        <p:spPr bwMode="auto">
          <a:xfrm>
            <a:off x="10920730" y="6029960"/>
            <a:ext cx="723900" cy="723900"/>
          </a:xfrm>
          <a:prstGeom prst="rect">
            <a:avLst/>
          </a:prstGeom>
        </p:spPr>
      </p:pic>
      <p:pic>
        <p:nvPicPr>
          <p:cNvPr id="12" name="Picture 11" descr="Helmholtz-Logo-Blue-RGB"/>
          <p:cNvPicPr>
            <a:picLocks noChangeAspect="1"/>
          </p:cNvPicPr>
          <p:nvPr userDrawn="1"/>
        </p:nvPicPr>
        <p:blipFill>
          <a:blip r:embed="rId14"/>
          <a:stretch/>
        </p:blipFill>
        <p:spPr bwMode="auto">
          <a:xfrm>
            <a:off x="9330690" y="6259830"/>
            <a:ext cx="1366520" cy="18605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dt="0" ftr="0" hdr="0" sldNum="0"/>
  <p:txStyles>
    <p:titleStyle>
      <a:lvl1pPr algn="l" defTabSz="914400">
        <a:lnSpc>
          <a:spcPct val="100000"/>
        </a:lnSpc>
        <a:spcBef>
          <a:spcPts val="0"/>
        </a:spcBef>
        <a:buNone/>
        <a:defRPr sz="2200" b="1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7505" indent="-357505" algn="l" defTabSz="914400">
        <a:lnSpc>
          <a:spcPct val="113999"/>
        </a:lnSpc>
        <a:spcBef>
          <a:spcPts val="1800"/>
        </a:spcBef>
        <a:buClr>
          <a:schemeClr val="bg2"/>
        </a:buClr>
        <a:buFontTx/>
        <a:buBlip>
          <a:blip r:embed="rId15"/>
        </a:buBlip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714375" indent="-357505" algn="l" defTabSz="914400">
        <a:lnSpc>
          <a:spcPct val="113999"/>
        </a:lnSpc>
        <a:spcBef>
          <a:spcPts val="0"/>
        </a:spcBef>
        <a:buClr>
          <a:schemeClr val="accent2"/>
        </a:buClr>
        <a:buFontTx/>
        <a:buBlip>
          <a:blip r:embed="rId16"/>
        </a:buBlip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82980" indent="-268605" algn="l" defTabSz="914400">
        <a:lnSpc>
          <a:spcPct val="113999"/>
        </a:lnSpc>
        <a:spcBef>
          <a:spcPts val="0"/>
        </a:spcBef>
        <a:buFont typeface="Arial"/>
        <a:buChar char="►"/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173355" algn="l" defTabSz="914400">
        <a:lnSpc>
          <a:spcPct val="113999"/>
        </a:lnSpc>
        <a:spcBef>
          <a:spcPts val="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348105" indent="-180975" algn="l" defTabSz="914400">
        <a:lnSpc>
          <a:spcPct val="113999"/>
        </a:lnSpc>
        <a:spcBef>
          <a:spcPts val="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Relationship Id="rId3" Type="http://schemas.openxmlformats.org/officeDocument/2006/relationships/image" Target="../media/image5.emf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>
                <a:latin typeface="Calibri"/>
              </a:rPr>
              <a:t>XFEL Accelerator R&amp;D Proposal</a:t>
            </a:r>
            <a:br>
              <a:rPr lang="en-US"/>
            </a:br>
            <a:r>
              <a:rPr lang="en-US">
                <a:latin typeface="Calibri"/>
              </a:rPr>
              <a:t>Name_of_your_project</a:t>
            </a:r>
            <a:endParaRPr lang="en-US">
              <a:latin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>
              <a:defRPr/>
            </a:pPr>
            <a:r>
              <a:rPr lang="en-US">
                <a:latin typeface="Calibri"/>
              </a:rPr>
              <a:t>Your name</a:t>
            </a:r>
            <a:endParaRPr lang="en-US"/>
          </a:p>
          <a:p>
            <a:pPr>
              <a:defRPr/>
            </a:pPr>
            <a:r>
              <a:rPr lang="en-US">
                <a:latin typeface="Calibri"/>
                <a:cs typeface="Calibri"/>
              </a:rPr>
              <a:t>Date</a:t>
            </a:r>
            <a:endParaRPr lang="en-US">
              <a:latin typeface="Calibri"/>
              <a:cs typeface="Calibri"/>
            </a:endParaRPr>
          </a:p>
        </p:txBody>
      </p:sp>
      <p:sp>
        <p:nvSpPr>
          <p:cNvPr id="4" name="Text Box 3"/>
          <p:cNvSpPr txBox="1"/>
          <p:nvPr/>
        </p:nvSpPr>
        <p:spPr bwMode="auto">
          <a:xfrm>
            <a:off x="687705" y="4078605"/>
            <a:ext cx="8432800" cy="1438275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en-US" b="1">
                <a:latin typeface="Calibri"/>
              </a:rPr>
              <a:t>Hint:</a:t>
            </a:r>
            <a:endParaRPr lang="en-US">
              <a:latin typeface="Calibri"/>
            </a:endParaRPr>
          </a:p>
          <a:p>
            <a:pPr>
              <a:defRPr/>
            </a:pPr>
            <a:r>
              <a:rPr lang="en-US" i="1">
                <a:latin typeface="Calibri"/>
              </a:rPr>
              <a:t>Please remove the descriptive text on the next slides and replace with your own explanations.</a:t>
            </a:r>
            <a:endParaRPr lang="en-US" i="1"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11504" y="712470"/>
            <a:ext cx="10956925" cy="360045"/>
          </a:xfrm>
        </p:spPr>
        <p:txBody>
          <a:bodyPr/>
          <a:lstStyle/>
          <a:p>
            <a:pPr>
              <a:defRPr/>
            </a:pPr>
            <a:r>
              <a:rPr lang="en-US">
                <a:latin typeface="Calibri"/>
              </a:rPr>
              <a:t>Scope of the R&amp;D Activity</a:t>
            </a:r>
            <a:endParaRPr lang="en-US">
              <a:latin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624204" y="1344295"/>
            <a:ext cx="10944225" cy="4526280"/>
          </a:xfrm>
        </p:spPr>
        <p:txBody>
          <a:bodyPr/>
          <a:lstStyle/>
          <a:p>
            <a:pPr>
              <a:defRPr/>
            </a:pPr>
            <a:r>
              <a:rPr lang="en-US">
                <a:latin typeface="Calibri"/>
              </a:rPr>
              <a:t>g</a:t>
            </a:r>
            <a:r>
              <a:rPr lang="en-US" i="1">
                <a:latin typeface="Calibri"/>
              </a:rPr>
              <a:t>ive a short summary of what your project is about</a:t>
            </a:r>
            <a:endParaRPr i="1">
              <a:latin typeface="Calibri"/>
            </a:endParaRPr>
          </a:p>
          <a:p>
            <a:pPr>
              <a:defRPr/>
            </a:pPr>
            <a:r>
              <a:rPr lang="en-US" i="1">
                <a:latin typeface="Calibri"/>
              </a:rPr>
              <a:t>mention in particular also interfaces with other XFEL R&amp;D or operation activities both on the accelerator and/or photon system side</a:t>
            </a:r>
            <a:endParaRPr i="1"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11504" y="712470"/>
            <a:ext cx="10956925" cy="360045"/>
          </a:xfrm>
        </p:spPr>
        <p:txBody>
          <a:bodyPr/>
          <a:lstStyle/>
          <a:p>
            <a:pPr>
              <a:defRPr/>
            </a:pPr>
            <a:r>
              <a:rPr lang="en-US">
                <a:latin typeface="Calibri"/>
              </a:rPr>
              <a:t>Deliverable of the R&amp;D Proposal and it‘s benefit for the XFEL</a:t>
            </a:r>
            <a:endParaRPr lang="en-US">
              <a:latin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624204" y="1344295"/>
            <a:ext cx="10944225" cy="4526280"/>
          </a:xfrm>
        </p:spPr>
        <p:txBody>
          <a:bodyPr/>
          <a:lstStyle/>
          <a:p>
            <a:pPr>
              <a:defRPr/>
            </a:pPr>
            <a:r>
              <a:rPr lang="en-US" i="1">
                <a:latin typeface="Calibri"/>
              </a:rPr>
              <a:t>What is the final deliverable with completion of this R&amp;D activity</a:t>
            </a:r>
            <a:endParaRPr i="1">
              <a:latin typeface="Calibri"/>
            </a:endParaRPr>
          </a:p>
          <a:p>
            <a:pPr lvl="1">
              <a:defRPr/>
            </a:pPr>
            <a:r>
              <a:rPr lang="en-US" i="1">
                <a:latin typeface="Calibri"/>
              </a:rPr>
              <a:t>concept, new method, prototype, implemented measurement technique ...</a:t>
            </a:r>
            <a:endParaRPr i="1">
              <a:latin typeface="Calibri"/>
            </a:endParaRPr>
          </a:p>
          <a:p>
            <a:pPr lvl="0">
              <a:defRPr/>
            </a:pPr>
            <a:r>
              <a:rPr lang="en-US" i="1">
                <a:latin typeface="Calibri"/>
              </a:rPr>
              <a:t>Is the deliverable of the proposal already beneficial for the XFEL or is an extension proposal needed after the initial funding</a:t>
            </a:r>
            <a:endParaRPr i="1">
              <a:latin typeface="Calibri"/>
            </a:endParaRPr>
          </a:p>
          <a:p>
            <a:pPr lvl="0">
              <a:defRPr/>
            </a:pPr>
            <a:r>
              <a:rPr lang="en-US" i="1">
                <a:latin typeface="Calibri"/>
              </a:rPr>
              <a:t>Clearly outline the benefit of this proposal for the XFEL in particular for the accelerator?</a:t>
            </a:r>
            <a:endParaRPr i="1">
              <a:latin typeface="Calibri"/>
            </a:endParaRPr>
          </a:p>
          <a:p>
            <a:pPr lvl="1">
              <a:defRPr/>
            </a:pPr>
            <a:r>
              <a:rPr lang="en-US" i="1">
                <a:latin typeface="Calibri"/>
              </a:rPr>
              <a:t>Why should this proposal be funded?</a:t>
            </a:r>
            <a:endParaRPr i="1">
              <a:latin typeface="Calibri"/>
            </a:endParaRPr>
          </a:p>
          <a:p>
            <a:pPr lvl="0">
              <a:defRPr/>
            </a:pPr>
            <a:r>
              <a:rPr lang="en-US" i="1">
                <a:latin typeface="Calibri"/>
              </a:rPr>
              <a:t>This is the most important slide.</a:t>
            </a:r>
            <a:endParaRPr i="1">
              <a:latin typeface="Calibri"/>
            </a:endParaRPr>
          </a:p>
          <a:p>
            <a:pPr lvl="0">
              <a:defRPr/>
            </a:pPr>
            <a:endParaRPr i="1"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11504" y="712470"/>
            <a:ext cx="10956925" cy="360045"/>
          </a:xfrm>
        </p:spPr>
        <p:txBody>
          <a:bodyPr/>
          <a:lstStyle/>
          <a:p>
            <a:pPr>
              <a:defRPr/>
            </a:pPr>
            <a:r>
              <a:rPr lang="en-US">
                <a:latin typeface="Calibri"/>
              </a:rPr>
              <a:t>Timeline of this R&amp;D Activity </a:t>
            </a:r>
            <a:endParaRPr lang="en-US">
              <a:latin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624204" y="1344295"/>
            <a:ext cx="10944225" cy="4526280"/>
          </a:xfrm>
        </p:spPr>
        <p:txBody>
          <a:bodyPr/>
          <a:lstStyle/>
          <a:p>
            <a:pPr>
              <a:defRPr/>
            </a:pPr>
            <a:r>
              <a:rPr lang="en-US" i="1">
                <a:latin typeface="Calibri"/>
              </a:rPr>
              <a:t>Outline the major development steps within the timeframe of the proposal</a:t>
            </a:r>
            <a:endParaRPr i="1">
              <a:latin typeface="Calibri"/>
            </a:endParaRPr>
          </a:p>
          <a:p>
            <a:pPr>
              <a:defRPr/>
            </a:pPr>
            <a:r>
              <a:rPr lang="en-US" i="1">
                <a:latin typeface="Calibri"/>
              </a:rPr>
              <a:t>define milestones  that allow tracking of the progress </a:t>
            </a:r>
            <a:endParaRPr i="1">
              <a:latin typeface="Calibri"/>
            </a:endParaRPr>
          </a:p>
          <a:p>
            <a:pPr lvl="1">
              <a:defRPr/>
            </a:pPr>
            <a:r>
              <a:rPr lang="en-US" i="1">
                <a:latin typeface="Calibri"/>
              </a:rPr>
              <a:t>milestones should be more or less evenly spaces across the project lifetime</a:t>
            </a:r>
            <a:endParaRPr i="1">
              <a:latin typeface="Calibri"/>
            </a:endParaRPr>
          </a:p>
          <a:p>
            <a:pPr lvl="1">
              <a:defRPr/>
            </a:pPr>
            <a:r>
              <a:rPr lang="en-US" i="1">
                <a:latin typeface="Calibri"/>
              </a:rPr>
              <a:t>units in quarters or month ar</a:t>
            </a:r>
            <a:r>
              <a:rPr lang="de-DE" i="1">
                <a:latin typeface="Calibri"/>
              </a:rPr>
              <a:t>e</a:t>
            </a:r>
            <a:r>
              <a:rPr lang="en-US" i="1">
                <a:latin typeface="Calibri"/>
              </a:rPr>
              <a:t> sufficient</a:t>
            </a:r>
            <a:endParaRPr i="1">
              <a:latin typeface="Calibri"/>
            </a:endParaRPr>
          </a:p>
        </p:txBody>
      </p:sp>
      <p:graphicFrame>
        <p:nvGraphicFramePr>
          <p:cNvPr id="4" name="Table 3"/>
          <p:cNvGraphicFramePr>
            <a:graphicFrameLocks xmlns:a="http://schemas.openxmlformats.org/drawingml/2006/main"/>
          </p:cNvGraphicFramePr>
          <p:nvPr/>
        </p:nvGraphicFramePr>
        <p:xfrm>
          <a:off x="624203" y="3050568"/>
          <a:ext cx="10960735" cy="2041480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{574FB7FA-34C4-8166-C639-C660832F4394}</a:tableStyleId>
              </a:tblPr>
              <a:tblGrid>
                <a:gridCol w="8645525"/>
                <a:gridCol w="2315210"/>
              </a:tblGrid>
              <a:tr h="476840">
                <a:tc>
                  <a:txBody>
                    <a:bodyPr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Milestone Description</a:t>
                      </a:r>
                      <a:endParaRPr lang="en-US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Target MTH / QTR</a:t>
                      </a:r>
                      <a:endParaRPr lang="en-US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91160">
                <a:tc>
                  <a:txBody>
                    <a:bodyPr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91160">
                <a:tc>
                  <a:txBody>
                    <a:bodyPr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91160">
                <a:tc>
                  <a:txBody>
                    <a:bodyPr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91160">
                <a:tc>
                  <a:txBody>
                    <a:bodyPr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53466275" name="Title 1"/>
          <p:cNvSpPr>
            <a:spLocks noGrp="1"/>
          </p:cNvSpPr>
          <p:nvPr>
            <p:ph type="title"/>
          </p:nvPr>
        </p:nvSpPr>
        <p:spPr bwMode="auto">
          <a:xfrm>
            <a:off x="611503" y="712469"/>
            <a:ext cx="10956924" cy="360045"/>
          </a:xfrm>
        </p:spPr>
        <p:txBody>
          <a:bodyPr/>
          <a:lstStyle/>
          <a:p>
            <a:pPr>
              <a:defRPr/>
            </a:pPr>
            <a:r>
              <a:rPr lang="en-US" sz="2200" b="1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Personnel Resource Needs of the R&amp;D Project</a:t>
            </a:r>
            <a:endParaRPr lang="en-US">
              <a:latin typeface="Calibri"/>
            </a:endParaRPr>
          </a:p>
        </p:txBody>
      </p:sp>
      <p:sp>
        <p:nvSpPr>
          <p:cNvPr id="1720109134" name="Content Placeholder 2"/>
          <p:cNvSpPr>
            <a:spLocks noGrp="1"/>
          </p:cNvSpPr>
          <p:nvPr/>
        </p:nvSpPr>
        <p:spPr bwMode="auto">
          <a:xfrm>
            <a:off x="624203" y="1344294"/>
            <a:ext cx="10944225" cy="1256663"/>
          </a:xfrm>
        </p:spPr>
        <p:txBody>
          <a:bodyPr vert="horz" lIns="0" tIns="0" rIns="0" bIns="0" rtlCol="0" anchor="t" anchorCtr="0">
            <a:noAutofit/>
          </a:bodyPr>
          <a:lstStyle>
            <a:lvl1pPr marL="357505" indent="-357505" algn="l" defTabSz="914400">
              <a:lnSpc>
                <a:spcPct val="113999"/>
              </a:lnSpc>
              <a:spcBef>
                <a:spcPts val="1800"/>
              </a:spcBef>
              <a:buClr>
                <a:schemeClr val="bg2"/>
              </a:buClr>
              <a:buFontTx/>
              <a:buBlip>
                <a:blip r:embed="rId2"/>
              </a:buBlip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4375" indent="-357505" algn="l" defTabSz="914400">
              <a:lnSpc>
                <a:spcPct val="113999"/>
              </a:lnSpc>
              <a:spcBef>
                <a:spcPts val="0"/>
              </a:spcBef>
              <a:buClr>
                <a:schemeClr val="accent2"/>
              </a:buClr>
              <a:buFontTx/>
              <a:buBlip>
                <a:blip r:embed="rId3"/>
              </a:buBlip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82980" indent="-268605" algn="l" defTabSz="914400">
              <a:lnSpc>
                <a:spcPct val="113999"/>
              </a:lnSpc>
              <a:spcBef>
                <a:spcPts val="0"/>
              </a:spcBef>
              <a:buFont typeface="Arial"/>
              <a:buChar char="►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2050" indent="-173355" algn="l" defTabSz="914400">
              <a:lnSpc>
                <a:spcPct val="113999"/>
              </a:lnSpc>
              <a:spcBef>
                <a:spcPts val="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8105" indent="-180975" algn="l" defTabSz="914400">
              <a:lnSpc>
                <a:spcPct val="113999"/>
              </a:lnSpc>
              <a:spcBef>
                <a:spcPts val="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i="1">
                <a:latin typeface="Calibri"/>
              </a:rPr>
              <a:t>Give an overview about the personnel resource needed for this activity </a:t>
            </a:r>
            <a:endParaRPr i="1">
              <a:latin typeface="Calibri"/>
            </a:endParaRPr>
          </a:p>
          <a:p>
            <a:pPr lvl="1">
              <a:defRPr/>
            </a:pPr>
            <a:r>
              <a:rPr lang="en-US" i="1">
                <a:latin typeface="Calibri"/>
              </a:rPr>
              <a:t>list skill needed or task description</a:t>
            </a:r>
            <a:endParaRPr i="1">
              <a:latin typeface="Calibri"/>
            </a:endParaRPr>
          </a:p>
          <a:p>
            <a:pPr lvl="1">
              <a:defRPr/>
            </a:pPr>
            <a:r>
              <a:rPr lang="en-US" i="1">
                <a:latin typeface="Calibri"/>
              </a:rPr>
              <a:t>from when to when this personnel is need</a:t>
            </a:r>
            <a:r>
              <a:rPr lang="de-DE" i="1">
                <a:latin typeface="Calibri"/>
              </a:rPr>
              <a:t>ed</a:t>
            </a:r>
            <a:r>
              <a:rPr lang="en-US" i="1">
                <a:latin typeface="Calibri"/>
              </a:rPr>
              <a:t>?</a:t>
            </a:r>
            <a:endParaRPr i="1">
              <a:latin typeface="Calibri"/>
            </a:endParaRPr>
          </a:p>
          <a:p>
            <a:pPr lvl="1">
              <a:defRPr/>
            </a:pPr>
            <a:r>
              <a:rPr lang="en-US" i="1">
                <a:latin typeface="Calibri"/>
              </a:rPr>
              <a:t>indicate if new hires are needed or if available personnel is participating</a:t>
            </a:r>
            <a:endParaRPr i="1">
              <a:latin typeface="Calibri"/>
            </a:endParaRPr>
          </a:p>
          <a:p>
            <a:pPr lvl="2">
              <a:defRPr/>
            </a:pPr>
            <a:r>
              <a:rPr lang="de-DE" i="1">
                <a:latin typeface="Calibri"/>
              </a:rPr>
              <a:t>PhD student, postdoc, scientist or Engineer</a:t>
            </a:r>
            <a:endParaRPr i="1">
              <a:latin typeface="Calibri"/>
            </a:endParaRPr>
          </a:p>
        </p:txBody>
      </p:sp>
      <p:graphicFrame>
        <p:nvGraphicFramePr>
          <p:cNvPr id="1709993429" name="Table 3"/>
          <p:cNvGraphicFramePr>
            <a:graphicFrameLocks xmlns:a="http://schemas.openxmlformats.org/drawingml/2006/main"/>
          </p:cNvGraphicFramePr>
          <p:nvPr/>
        </p:nvGraphicFramePr>
        <p:xfrm>
          <a:off x="537612" y="3161607"/>
          <a:ext cx="10960732" cy="2000245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{574FB7FA-34C4-8166-C639-C660832F4394}</a:tableStyleId>
              </a:tblPr>
              <a:tblGrid>
                <a:gridCol w="8017509"/>
                <a:gridCol w="1019809"/>
                <a:gridCol w="1028700"/>
                <a:gridCol w="894714"/>
              </a:tblGrid>
              <a:tr h="410209">
                <a:tc>
                  <a:txBody>
                    <a:bodyPr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Skill or Task Description</a:t>
                      </a:r>
                      <a:r>
                        <a:rPr lang="de-DE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 </a:t>
                      </a:r>
                      <a:endParaRPr lang="de-DE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FTE</a:t>
                      </a:r>
                      <a:endParaRPr lang="en-US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from</a:t>
                      </a:r>
                      <a:endParaRPr lang="en-US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to</a:t>
                      </a:r>
                      <a:endParaRPr lang="en-US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97509">
                <a:tc>
                  <a:txBody>
                    <a:bodyPr/>
                    <a:p>
                      <a:pPr>
                        <a:buNone/>
                        <a:defRPr/>
                      </a:pPr>
                      <a:r>
                        <a:rPr lang="en-US">
                          <a:latin typeface="Calibri"/>
                          <a:cs typeface="Calibri"/>
                        </a:rPr>
                        <a:t>new: </a:t>
                      </a: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97509">
                <a:tc>
                  <a:txBody>
                    <a:bodyPr/>
                    <a:p>
                      <a:pPr>
                        <a:buNone/>
                        <a:defRPr/>
                      </a:pPr>
                      <a:r>
                        <a:rPr lang="en-US">
                          <a:latin typeface="Calibri"/>
                          <a:cs typeface="Calibri"/>
                        </a:rPr>
                        <a:t>available</a:t>
                      </a: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97509">
                <a:tc>
                  <a:txBody>
                    <a:bodyPr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97509">
                <a:tc>
                  <a:txBody>
                    <a:bodyPr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11765167" name="Title 1"/>
          <p:cNvSpPr>
            <a:spLocks noGrp="1"/>
          </p:cNvSpPr>
          <p:nvPr>
            <p:ph type="title"/>
          </p:nvPr>
        </p:nvSpPr>
        <p:spPr bwMode="auto">
          <a:xfrm>
            <a:off x="611503" y="712469"/>
            <a:ext cx="10956924" cy="360045"/>
          </a:xfrm>
        </p:spPr>
        <p:txBody>
          <a:bodyPr/>
          <a:lstStyle/>
          <a:p>
            <a:pPr>
              <a:defRPr/>
            </a:pPr>
            <a:r>
              <a:rPr lang="en-US" sz="2200" b="1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Expenditure</a:t>
            </a:r>
            <a:endParaRPr lang="en-US">
              <a:latin typeface="Calibri"/>
            </a:endParaRPr>
          </a:p>
        </p:txBody>
      </p:sp>
      <p:sp>
        <p:nvSpPr>
          <p:cNvPr id="881849265" name="Content Placeholder 2"/>
          <p:cNvSpPr>
            <a:spLocks noGrp="1"/>
          </p:cNvSpPr>
          <p:nvPr>
            <p:ph idx="1"/>
          </p:nvPr>
        </p:nvSpPr>
        <p:spPr bwMode="auto">
          <a:xfrm>
            <a:off x="624203" y="1344294"/>
            <a:ext cx="10944225" cy="947418"/>
          </a:xfrm>
        </p:spPr>
        <p:txBody>
          <a:bodyPr/>
          <a:lstStyle/>
          <a:p>
            <a:pPr>
              <a:defRPr/>
            </a:pPr>
            <a:r>
              <a:rPr lang="en-US">
                <a:latin typeface="Calibri"/>
              </a:rPr>
              <a:t>L</a:t>
            </a:r>
            <a:r>
              <a:rPr lang="en-US" i="1">
                <a:latin typeface="Calibri"/>
              </a:rPr>
              <a:t>ist individual items 50 k€ and above</a:t>
            </a:r>
            <a:r>
              <a:rPr lang="de-DE" i="1">
                <a:latin typeface="Calibri"/>
              </a:rPr>
              <a:t> (if any)</a:t>
            </a:r>
            <a:endParaRPr i="1">
              <a:latin typeface="Calibri"/>
            </a:endParaRPr>
          </a:p>
          <a:p>
            <a:pPr>
              <a:defRPr/>
            </a:pPr>
            <a:r>
              <a:rPr lang="en-US" i="1">
                <a:latin typeface="Calibri"/>
              </a:rPr>
              <a:t>indicate when the purchase in planned, quarter would be nice, year is necessary</a:t>
            </a:r>
            <a:endParaRPr i="1">
              <a:latin typeface="Calibri"/>
            </a:endParaRPr>
          </a:p>
          <a:p>
            <a:pPr>
              <a:defRPr/>
            </a:pPr>
            <a:endParaRPr lang="en-US">
              <a:latin typeface="Calibri"/>
            </a:endParaRPr>
          </a:p>
        </p:txBody>
      </p:sp>
      <p:graphicFrame>
        <p:nvGraphicFramePr>
          <p:cNvPr id="1872356760" name="Table 3"/>
          <p:cNvGraphicFramePr>
            <a:graphicFrameLocks xmlns:a="http://schemas.openxmlformats.org/drawingml/2006/main"/>
          </p:cNvGraphicFramePr>
          <p:nvPr/>
        </p:nvGraphicFramePr>
        <p:xfrm>
          <a:off x="624203" y="2563494"/>
          <a:ext cx="11060427" cy="2000245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{574FB7FA-34C4-8166-C639-C660832F4394}</a:tableStyleId>
              </a:tblPr>
              <a:tblGrid>
                <a:gridCol w="8645524"/>
                <a:gridCol w="1141729"/>
                <a:gridCol w="1273174"/>
              </a:tblGrid>
              <a:tr h="410209">
                <a:tc>
                  <a:txBody>
                    <a:bodyPr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Items to be purchased / Task Name</a:t>
                      </a:r>
                      <a:endParaRPr lang="en-US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When </a:t>
                      </a:r>
                      <a:endParaRPr lang="en-US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Cost/k€</a:t>
                      </a:r>
                      <a:endParaRPr lang="en-US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97509">
                <a:tc>
                  <a:txBody>
                    <a:bodyPr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97509">
                <a:tc>
                  <a:txBody>
                    <a:bodyPr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97509">
                <a:tc>
                  <a:txBody>
                    <a:bodyPr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97509">
                <a:tc>
                  <a:txBody>
                    <a:bodyPr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77098012" name="Title 1"/>
          <p:cNvSpPr>
            <a:spLocks noGrp="1"/>
          </p:cNvSpPr>
          <p:nvPr>
            <p:ph type="title"/>
          </p:nvPr>
        </p:nvSpPr>
        <p:spPr bwMode="auto">
          <a:xfrm>
            <a:off x="611503" y="712469"/>
            <a:ext cx="10956924" cy="360045"/>
          </a:xfrm>
        </p:spPr>
        <p:txBody>
          <a:bodyPr/>
          <a:lstStyle/>
          <a:p>
            <a:pPr>
              <a:defRPr/>
            </a:pPr>
            <a:r>
              <a:rPr lang="en-US" sz="2200" b="1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Resource </a:t>
            </a:r>
            <a:r>
              <a:rPr lang="de-DE" sz="2200" b="1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and Cost </a:t>
            </a:r>
            <a:r>
              <a:rPr lang="en-US" sz="2200" b="1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 Profile of Proposal</a:t>
            </a:r>
            <a:endParaRPr lang="en-US">
              <a:latin typeface="Calibri"/>
            </a:endParaRPr>
          </a:p>
        </p:txBody>
      </p:sp>
      <p:sp>
        <p:nvSpPr>
          <p:cNvPr id="1127867732" name="Content Placeholder 2"/>
          <p:cNvSpPr>
            <a:spLocks noGrp="1"/>
          </p:cNvSpPr>
          <p:nvPr>
            <p:ph idx="1"/>
          </p:nvPr>
        </p:nvSpPr>
        <p:spPr bwMode="auto">
          <a:xfrm>
            <a:off x="624203" y="1344294"/>
            <a:ext cx="10944225" cy="947418"/>
          </a:xfrm>
        </p:spPr>
        <p:txBody>
          <a:bodyPr/>
          <a:lstStyle/>
          <a:p>
            <a:pPr>
              <a:defRPr/>
            </a:pPr>
            <a:r>
              <a:rPr lang="en-US" i="1">
                <a:latin typeface="Calibri"/>
              </a:rPr>
              <a:t>Give here to total investments and FTEs per year</a:t>
            </a:r>
            <a:endParaRPr lang="en-US" i="1">
              <a:latin typeface="Calibri"/>
            </a:endParaRPr>
          </a:p>
          <a:p>
            <a:pPr lvl="1">
              <a:defRPr/>
            </a:pPr>
            <a:r>
              <a:rPr lang="en-US" i="1">
                <a:latin typeface="Calibri"/>
              </a:rPr>
              <a:t>Invest + Recurrent cost can be different from slide  6, if smaller (&lt;50 k€) </a:t>
            </a:r>
            <a:r>
              <a:rPr lang="en-US" i="1">
                <a:latin typeface="Calibri"/>
              </a:rPr>
              <a:t>expenditurs </a:t>
            </a:r>
            <a:r>
              <a:rPr lang="en-US" i="1">
                <a:latin typeface="Calibri"/>
              </a:rPr>
              <a:t>are expected</a:t>
            </a:r>
            <a:endParaRPr lang="en-US" i="1">
              <a:latin typeface="Calibri"/>
            </a:endParaRPr>
          </a:p>
          <a:p>
            <a:pPr marL="0" indent="0">
              <a:buClr>
                <a:schemeClr val="bg2"/>
              </a:buClr>
              <a:buFontTx/>
              <a:buNone/>
              <a:defRPr/>
            </a:pPr>
            <a:endParaRPr lang="en-US" i="1">
              <a:latin typeface="Calibri"/>
            </a:endParaRPr>
          </a:p>
        </p:txBody>
      </p:sp>
      <p:graphicFrame>
        <p:nvGraphicFramePr>
          <p:cNvPr id="1724549048" name="Table 3"/>
          <p:cNvGraphicFramePr>
            <a:graphicFrameLocks xmlns:a="http://schemas.openxmlformats.org/drawingml/2006/main"/>
          </p:cNvGraphicFramePr>
          <p:nvPr/>
        </p:nvGraphicFramePr>
        <p:xfrm>
          <a:off x="617220" y="2998469"/>
          <a:ext cx="9233529" cy="2353304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{574FB7FA-34C4-8166-C639-C660832F4394}</a:tableStyleId>
              </a:tblPr>
              <a:tblGrid>
                <a:gridCol w="1381195"/>
                <a:gridCol w="1291470"/>
                <a:gridCol w="1517695"/>
                <a:gridCol w="2168677"/>
                <a:gridCol w="4190362"/>
              </a:tblGrid>
              <a:tr h="384809">
                <a:tc>
                  <a:txBody>
                    <a:bodyPr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Year</a:t>
                      </a:r>
                      <a:endParaRPr lang="en-US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FTE</a:t>
                      </a:r>
                      <a:endParaRPr lang="en-US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 gridSpan="2">
                  <a:txBody>
                    <a:bodyPr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Invest + Recurrent / k€</a:t>
                      </a:r>
                      <a:endParaRPr lang="en-US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>
                  <a:txBody>
                    <a:bodyPr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Comment</a:t>
                      </a:r>
                      <a:endParaRPr lang="en-US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93699">
                <a:tc>
                  <a:txBody>
                    <a:bodyPr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  <a:tc gridSpan="2">
                  <a:txBody>
                    <a:bodyPr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>
                  <a:txBody>
                    <a:bodyPr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93699">
                <a:tc>
                  <a:txBody>
                    <a:bodyPr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  <a:tc gridSpan="2">
                  <a:txBody>
                    <a:bodyPr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>
                  <a:txBody>
                    <a:bodyPr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93699">
                <a:tc>
                  <a:txBody>
                    <a:bodyPr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  <a:tc gridSpan="2">
                  <a:txBody>
                    <a:bodyPr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>
                  <a:txBody>
                    <a:bodyPr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93699">
                <a:tc>
                  <a:txBody>
                    <a:bodyPr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  <a:tc gridSpan="2">
                  <a:txBody>
                    <a:bodyPr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>
                  <a:txBody>
                    <a:bodyPr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20474374" name="Title 1"/>
          <p:cNvSpPr>
            <a:spLocks noGrp="1"/>
          </p:cNvSpPr>
          <p:nvPr>
            <p:ph type="title"/>
          </p:nvPr>
        </p:nvSpPr>
        <p:spPr bwMode="auto">
          <a:xfrm>
            <a:off x="611503" y="712469"/>
            <a:ext cx="10956924" cy="360045"/>
          </a:xfrm>
        </p:spPr>
        <p:txBody>
          <a:bodyPr/>
          <a:lstStyle/>
          <a:p>
            <a:pPr>
              <a:defRPr/>
            </a:pPr>
            <a:r>
              <a:rPr lang="en-US" sz="2200" b="1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Summary</a:t>
            </a:r>
            <a:endParaRPr lang="en-US">
              <a:latin typeface="Calibri"/>
            </a:endParaRPr>
          </a:p>
        </p:txBody>
      </p:sp>
      <p:sp>
        <p:nvSpPr>
          <p:cNvPr id="323352276" name="Content Placeholder 2"/>
          <p:cNvSpPr>
            <a:spLocks noGrp="1"/>
          </p:cNvSpPr>
          <p:nvPr>
            <p:ph idx="1"/>
          </p:nvPr>
        </p:nvSpPr>
        <p:spPr bwMode="auto">
          <a:xfrm>
            <a:off x="623889" y="1378267"/>
            <a:ext cx="10944222" cy="3889374"/>
          </a:xfrm>
        </p:spPr>
        <p:txBody>
          <a:bodyPr/>
          <a:lstStyle/>
          <a:p>
            <a:pPr>
              <a:defRPr/>
            </a:pPr>
            <a:r>
              <a:rPr lang="en-US" i="1">
                <a:latin typeface="Calibri"/>
              </a:rPr>
              <a:t>if you wish</a:t>
            </a:r>
            <a:endParaRPr i="1">
              <a:latin typeface="Calibri"/>
            </a:endParaRPr>
          </a:p>
          <a:p>
            <a:pPr>
              <a:defRPr/>
            </a:pPr>
            <a:r>
              <a:rPr lang="en-US" i="1">
                <a:latin typeface="Calibri"/>
              </a:rPr>
              <a:t>should focus on the benefits and achievements for XFEL</a:t>
            </a:r>
            <a:endParaRPr lang="en-US"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2_XFEL_PowerPoint_16x9_v3_RW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prstGeom prst="line">
          <a:avLst/>
        </a:prstGeom>
        <a:solidFill>
          <a:schemeClr val="accent6"/>
        </a:solidFill>
      </a:spPr>
      <a:bodyPr/>
      <a:lstStyle/>
    </a:spDef>
    <a:lnDef>
      <a:spPr bwMode="auto">
        <a:prstGeom prst="line">
          <a:avLst/>
        </a:prstGeom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auto">
        <a:prstGeom prst="line">
          <a:avLst/>
        </a:prstGeom>
        <a:noFill/>
      </a:spPr>
      <a:bodyPr/>
      <a:lstStyle/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>
  <Template>XFEL_PowerPoint_16x9_v3_RW</Template>
  <TotalTime>0</TotalTime>
  <Words>0</Words>
  <Application>ONLYOFFICE/7.4.0.163</Application>
  <DocSecurity>0</DocSecurity>
  <PresentationFormat>Widescreen</PresentationFormat>
  <Paragraphs>0</Paragraphs>
  <Slides>8</Slides>
  <Notes>8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in one line (or two lines)</dc:title>
  <dc:subject/>
  <dc:creator>Riko Wichmann</dc:creator>
  <cp:keywords/>
  <dc:description/>
  <dc:identifier/>
  <dc:language/>
  <cp:lastModifiedBy/>
  <cp:revision>23</cp:revision>
  <dcterms:created xsi:type="dcterms:W3CDTF">2023-06-19T09:07:42Z</dcterms:created>
  <dcterms:modified xsi:type="dcterms:W3CDTF">2023-11-15T14:47:38Z</dcterms:modified>
  <cp:category/>
  <cp:contentStatus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/>
  </property>
  <property fmtid="{D5CDD505-2E9C-101B-9397-08002B2CF9AE}" pid="3" name="KSOProductBuildVer">
    <vt:lpwstr>1033-11.1.0.11698</vt:lpwstr>
  </property>
</Properties>
</file>