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74FB7FA-34C4-8166-C639-C660832F4394}">
  <a:tblStyle styleId="{574FB7FA-34C4-8166-C639-C660832F4394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37" d="100"/>
          <a:sy n="137" d="100"/>
        </p:scale>
        <p:origin x="156" y="216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Relationship Id="rId3" Type="http://schemas.openxmlformats.org/officeDocument/2006/relationships/image" Target="../media/image1.emf"/><Relationship Id="rId4" Type="http://schemas.openxmlformats.org/officeDocument/2006/relationships/image" Target="../media/image2.jpg"/><Relationship Id="rId5" Type="http://schemas.openxmlformats.org/officeDocument/2006/relationships/image" Target="../media/image3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4" name="Picture 3" descr="DESY_logo_3C_web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144125" y="2493010"/>
            <a:ext cx="1440000" cy="1440000"/>
          </a:xfrm>
          <a:prstGeom prst="rect">
            <a:avLst/>
          </a:prstGeom>
        </p:spPr>
      </p:pic>
      <p:pic>
        <p:nvPicPr>
          <p:cNvPr id="5" name="Picture 4" descr="Helmholtz-Logo-Blue-RGB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9887585" y="4437380"/>
            <a:ext cx="1936750" cy="263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/>
            </a:pPr>
            <a:r>
              <a:rPr lang="en-US"/>
              <a:t>Second level</a:t>
            </a:r>
            <a:endParaRPr lang="en-US"/>
          </a:p>
          <a:p>
            <a:pPr lvl="2">
              <a:defRPr/>
            </a:pPr>
            <a:r>
              <a:rPr lang="en-US"/>
              <a:t>Third level</a:t>
            </a:r>
            <a:endParaRPr lang="en-US"/>
          </a:p>
          <a:p>
            <a:pPr lvl="3">
              <a:defRPr/>
            </a:pPr>
            <a:r>
              <a:rPr lang="en-US"/>
              <a:t>Fourth level</a:t>
            </a:r>
            <a:endParaRPr lang="en-US"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3" Type="http://schemas.openxmlformats.org/officeDocument/2006/relationships/image" Target="../media/image2.jpg"/><Relationship Id="rId14" Type="http://schemas.openxmlformats.org/officeDocument/2006/relationships/image" Target="../media/image3.png"/><Relationship Id="rId15" Type="http://schemas.openxmlformats.org/officeDocument/2006/relationships/image" Target="../media/image4.emf"/><Relationship Id="rId16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  <a:endParaRPr lang="en-US"/>
          </a:p>
          <a:p>
            <a:pPr lvl="1">
              <a:defRPr/>
            </a:pPr>
            <a:r>
              <a:rPr lang="en-US"/>
              <a:t>Level 2</a:t>
            </a:r>
            <a:endParaRPr lang="en-US"/>
          </a:p>
          <a:p>
            <a:pPr lvl="2">
              <a:defRPr/>
            </a:pPr>
            <a:r>
              <a:rPr lang="en-US"/>
              <a:t>Level 3</a:t>
            </a:r>
            <a:endParaRPr lang="en-US"/>
          </a:p>
          <a:p>
            <a:pPr lvl="3">
              <a:defRPr/>
            </a:pPr>
            <a:r>
              <a:rPr lang="en-US"/>
              <a:t>Level 4</a:t>
            </a:r>
            <a:endParaRPr lang="en-US"/>
          </a:p>
          <a:p>
            <a:pPr lvl="4">
              <a:defRPr/>
            </a:pPr>
            <a:r>
              <a:rPr lang="en-US"/>
              <a:t>Level 5</a:t>
            </a:r>
            <a:endParaRPr lang="en-US"/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/>
            </a:fld>
            <a:endParaRPr lang="en-US" sz="1600"/>
          </a:p>
        </p:txBody>
      </p:sp>
      <p:cxnSp>
        <p:nvCxnSpPr>
          <p:cNvPr id="11" name="Gerader Verbinder 10"/>
          <p:cNvCxnSpPr>
            <a:cxnSpLocks/>
          </p:cNvCxnSpPr>
          <p:nvPr userDrawn="1"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 userDrawn="1"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2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/>
              </a:rPr>
              <a:t>XFEL Accelerator R&amp;D Proposal</a:t>
            </a:r>
            <a:endParaRPr lang="de-DE" sz="900">
              <a:latin typeface="Calibri"/>
            </a:endParaRP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/>
              <a:t>Your name, position / group , date</a:t>
            </a:r>
            <a:endParaRPr lang="en-US" sz="900"/>
          </a:p>
        </p:txBody>
      </p:sp>
      <p:pic>
        <p:nvPicPr>
          <p:cNvPr id="5" name="Picture 4" descr="DESY_logo_3C_web"/>
          <p:cNvPicPr>
            <a:picLocks noChangeAspect="1"/>
          </p:cNvPicPr>
          <p:nvPr userDrawn="1"/>
        </p:nvPicPr>
        <p:blipFill>
          <a:blip r:embed="rId13"/>
          <a:stretch/>
        </p:blipFill>
        <p:spPr bwMode="auto">
          <a:xfrm>
            <a:off x="10920730" y="6029960"/>
            <a:ext cx="723900" cy="7239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4"/>
          <a:stretch/>
        </p:blipFill>
        <p:spPr bwMode="auto">
          <a:xfrm>
            <a:off x="9330690" y="6259830"/>
            <a:ext cx="1366520" cy="1860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3999"/>
        </a:lnSpc>
        <a:spcBef>
          <a:spcPts val="1800"/>
        </a:spcBef>
        <a:buClr>
          <a:schemeClr val="bg2"/>
        </a:buClr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3999"/>
        </a:lnSpc>
        <a:spcBef>
          <a:spcPts val="0"/>
        </a:spcBef>
        <a:buClr>
          <a:schemeClr val="accent2"/>
        </a:buClr>
        <a:buFontTx/>
        <a:buBlip>
          <a:blip r:embed="rId16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3999"/>
        </a:lnSpc>
        <a:spcBef>
          <a:spcPts val="0"/>
        </a:spcBef>
        <a:buFont typeface="Arial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XFEL Accelerator R&amp;D Proposal</a:t>
            </a:r>
            <a:br>
              <a:rPr lang="en-US"/>
            </a:br>
            <a:r>
              <a:rPr lang="en-US">
                <a:latin typeface="Calibri"/>
              </a:rPr>
              <a:t>Name_of_your_project</a:t>
            </a:r>
            <a:endParaRPr lang="en-US">
              <a:latin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Your name</a:t>
            </a:r>
            <a:endParaRPr lang="en-US"/>
          </a:p>
          <a:p>
            <a:pPr>
              <a:defRPr/>
            </a:pPr>
            <a:r>
              <a:rPr lang="en-US">
                <a:latin typeface="Calibri"/>
                <a:cs typeface="Calibri"/>
              </a:rPr>
              <a:t>Date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4" name="Text Box 3"/>
          <p:cNvSpPr txBox="1"/>
          <p:nvPr/>
        </p:nvSpPr>
        <p:spPr bwMode="auto">
          <a:xfrm>
            <a:off x="687705" y="4078605"/>
            <a:ext cx="8432800" cy="14382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b="1">
                <a:latin typeface="Calibri"/>
              </a:rPr>
              <a:t>Hint:</a:t>
            </a:r>
            <a:endParaRPr lang="en-US">
              <a:latin typeface="Calibri"/>
            </a:endParaRPr>
          </a:p>
          <a:p>
            <a:pPr>
              <a:defRPr/>
            </a:pPr>
            <a:r>
              <a:rPr lang="en-US" i="1">
                <a:latin typeface="Calibri"/>
              </a:rPr>
              <a:t>Please remove the descriptive text on the next slides and replace with your own explanations.</a:t>
            </a:r>
            <a:endParaRPr lang="en-US" i="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Scope of the R&amp;D Activity</a:t>
            </a:r>
            <a:endParaRPr lang="en-US"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g</a:t>
            </a:r>
            <a:r>
              <a:rPr lang="en-US" i="1">
                <a:latin typeface="Calibri"/>
              </a:rPr>
              <a:t>ive a short summary of what your project is about</a:t>
            </a:r>
            <a:endParaRPr i="1">
              <a:latin typeface="Calibri"/>
            </a:endParaRPr>
          </a:p>
          <a:p>
            <a:pPr>
              <a:defRPr/>
            </a:pPr>
            <a:r>
              <a:rPr lang="en-US" i="1">
                <a:latin typeface="Calibri"/>
              </a:rPr>
              <a:t>mention in particular also interfaces with other XFEL R&amp;D or operation activities both on the accelerator and/or photon system side</a:t>
            </a:r>
            <a:endParaRPr i="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Deliverable of the R&amp;D Proposal and it‘s benefit for the XFEL</a:t>
            </a:r>
            <a:endParaRPr lang="en-US"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i="1">
                <a:latin typeface="Calibri"/>
              </a:rPr>
              <a:t>What is the final deliverable with completion of this R&amp;D activity</a:t>
            </a:r>
            <a:endParaRPr i="1">
              <a:latin typeface="Calibri"/>
            </a:endParaRPr>
          </a:p>
          <a:p>
            <a:pPr lvl="1">
              <a:defRPr/>
            </a:pPr>
            <a:r>
              <a:rPr lang="en-US" i="1">
                <a:latin typeface="Calibri"/>
              </a:rPr>
              <a:t>concept, new method, prototype, implemented measurement technique ...</a:t>
            </a:r>
            <a:endParaRPr i="1">
              <a:latin typeface="Calibri"/>
            </a:endParaRPr>
          </a:p>
          <a:p>
            <a:pPr lvl="0">
              <a:defRPr/>
            </a:pPr>
            <a:r>
              <a:rPr lang="en-US" i="1">
                <a:latin typeface="Calibri"/>
              </a:rPr>
              <a:t>Is the deliverable of the proposal already beneficial for the XFEL or is an extension proposal needed after the initial funding</a:t>
            </a:r>
            <a:endParaRPr i="1">
              <a:latin typeface="Calibri"/>
            </a:endParaRPr>
          </a:p>
          <a:p>
            <a:pPr lvl="0">
              <a:defRPr/>
            </a:pPr>
            <a:r>
              <a:rPr lang="en-US" i="1">
                <a:latin typeface="Calibri"/>
              </a:rPr>
              <a:t>Clearly outline the benefit of this proposal for the XFEL in particular for the accelerator?</a:t>
            </a:r>
            <a:endParaRPr i="1">
              <a:latin typeface="Calibri"/>
            </a:endParaRPr>
          </a:p>
          <a:p>
            <a:pPr lvl="1">
              <a:defRPr/>
            </a:pPr>
            <a:r>
              <a:rPr lang="en-US" i="1">
                <a:latin typeface="Calibri"/>
              </a:rPr>
              <a:t>Why should this proposal be funded?</a:t>
            </a:r>
            <a:endParaRPr i="1">
              <a:latin typeface="Calibri"/>
            </a:endParaRPr>
          </a:p>
          <a:p>
            <a:pPr lvl="0">
              <a:defRPr/>
            </a:pPr>
            <a:r>
              <a:rPr lang="en-US" i="1">
                <a:latin typeface="Calibri"/>
              </a:rPr>
              <a:t>This is the most important slide.</a:t>
            </a:r>
            <a:endParaRPr i="1">
              <a:latin typeface="Calibri"/>
            </a:endParaRPr>
          </a:p>
          <a:p>
            <a:pPr lvl="0">
              <a:defRPr/>
            </a:pPr>
            <a:endParaRPr i="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Timeline of this R&amp;D Activity </a:t>
            </a:r>
            <a:endParaRPr lang="en-US"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i="1">
                <a:latin typeface="Calibri"/>
              </a:rPr>
              <a:t>Outline the major development steps within the timeframe of the proposal</a:t>
            </a:r>
            <a:endParaRPr i="1">
              <a:latin typeface="Calibri"/>
            </a:endParaRPr>
          </a:p>
          <a:p>
            <a:pPr>
              <a:defRPr/>
            </a:pPr>
            <a:r>
              <a:rPr lang="en-US" i="1">
                <a:latin typeface="Calibri"/>
              </a:rPr>
              <a:t>define milestones  that allow tracking of the progress </a:t>
            </a:r>
            <a:endParaRPr i="1">
              <a:latin typeface="Calibri"/>
            </a:endParaRPr>
          </a:p>
          <a:p>
            <a:pPr lvl="1">
              <a:defRPr/>
            </a:pPr>
            <a:r>
              <a:rPr lang="en-US" i="1">
                <a:latin typeface="Calibri"/>
              </a:rPr>
              <a:t>milestones should be more or less evenly spaces across the project lifetime</a:t>
            </a:r>
            <a:endParaRPr i="1">
              <a:latin typeface="Calibri"/>
            </a:endParaRPr>
          </a:p>
          <a:p>
            <a:pPr lvl="1">
              <a:defRPr/>
            </a:pPr>
            <a:r>
              <a:rPr lang="en-US" i="1">
                <a:latin typeface="Calibri"/>
              </a:rPr>
              <a:t>units in quarters or month ar</a:t>
            </a:r>
            <a:r>
              <a:rPr lang="de-DE" i="1">
                <a:latin typeface="Calibri"/>
              </a:rPr>
              <a:t>e</a:t>
            </a:r>
            <a:r>
              <a:rPr lang="en-US" i="1">
                <a:latin typeface="Calibri"/>
              </a:rPr>
              <a:t> sufficient</a:t>
            </a:r>
            <a:endParaRPr i="1"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xmlns:a="http://schemas.openxmlformats.org/drawingml/2006/main"/>
          </p:cNvGraphicFramePr>
          <p:nvPr/>
        </p:nvGraphicFramePr>
        <p:xfrm>
          <a:off x="624203" y="3050568"/>
          <a:ext cx="10960735" cy="204148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{574FB7FA-34C4-8166-C639-C660832F4394}</a:tableStyleId>
              </a:tblPr>
              <a:tblGrid>
                <a:gridCol w="8645525"/>
                <a:gridCol w="2315210"/>
              </a:tblGrid>
              <a:tr h="476840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Milestone Description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Target MTH / QTR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3466275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Personnel Resource Needs of the R&amp;D Project</a:t>
            </a:r>
            <a:endParaRPr lang="en-US">
              <a:latin typeface="Calibri"/>
            </a:endParaRPr>
          </a:p>
        </p:txBody>
      </p:sp>
      <p:sp>
        <p:nvSpPr>
          <p:cNvPr id="1720109134" name="Content Placeholder 2"/>
          <p:cNvSpPr>
            <a:spLocks noGrp="1"/>
          </p:cNvSpPr>
          <p:nvPr/>
        </p:nvSpPr>
        <p:spPr bwMode="auto">
          <a:xfrm>
            <a:off x="624203" y="1344294"/>
            <a:ext cx="10944225" cy="1256663"/>
          </a:xfrm>
        </p:spPr>
        <p:txBody>
          <a:bodyPr vert="horz" lIns="0" tIns="0" rIns="0" bIns="0" rtlCol="0" anchor="t" anchorCtr="0">
            <a:noAutofit/>
          </a:bodyPr>
          <a:lstStyle>
            <a:lvl1pPr marL="357505" indent="-357505" algn="l" defTabSz="914400">
              <a:lnSpc>
                <a:spcPct val="113999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2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505" algn="l" defTabSz="914400">
              <a:lnSpc>
                <a:spcPct val="113999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3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980" indent="-268605" algn="l" defTabSz="914400">
              <a:lnSpc>
                <a:spcPct val="113999"/>
              </a:lnSpc>
              <a:spcBef>
                <a:spcPts val="0"/>
              </a:spcBef>
              <a:buFont typeface="Arial"/>
              <a:buChar char="►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355" algn="l" defTabSz="914400">
              <a:lnSpc>
                <a:spcPct val="113999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8105" indent="-180975" algn="l" defTabSz="914400">
              <a:lnSpc>
                <a:spcPct val="113999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i="1">
                <a:latin typeface="Calibri"/>
              </a:rPr>
              <a:t>Give an overview about the personnel resource needed for this activity </a:t>
            </a:r>
            <a:endParaRPr i="1">
              <a:latin typeface="Calibri"/>
            </a:endParaRPr>
          </a:p>
          <a:p>
            <a:pPr lvl="1">
              <a:defRPr/>
            </a:pPr>
            <a:r>
              <a:rPr lang="en-US" i="1">
                <a:latin typeface="Calibri"/>
              </a:rPr>
              <a:t>list skill needed or task description</a:t>
            </a:r>
            <a:endParaRPr i="1">
              <a:latin typeface="Calibri"/>
            </a:endParaRPr>
          </a:p>
          <a:p>
            <a:pPr lvl="1">
              <a:defRPr/>
            </a:pPr>
            <a:r>
              <a:rPr lang="en-US" i="1">
                <a:latin typeface="Calibri"/>
              </a:rPr>
              <a:t>from when to when this personnel is need</a:t>
            </a:r>
            <a:r>
              <a:rPr lang="de-DE" i="1">
                <a:latin typeface="Calibri"/>
              </a:rPr>
              <a:t>ed</a:t>
            </a:r>
            <a:r>
              <a:rPr lang="en-US" i="1">
                <a:latin typeface="Calibri"/>
              </a:rPr>
              <a:t>?</a:t>
            </a:r>
            <a:endParaRPr i="1">
              <a:latin typeface="Calibri"/>
            </a:endParaRPr>
          </a:p>
          <a:p>
            <a:pPr lvl="1">
              <a:defRPr/>
            </a:pPr>
            <a:r>
              <a:rPr lang="en-US" i="1">
                <a:latin typeface="Calibri"/>
              </a:rPr>
              <a:t>indicate if new hires are needed or if available personnel is participating</a:t>
            </a:r>
            <a:endParaRPr i="1">
              <a:latin typeface="Calibri"/>
            </a:endParaRPr>
          </a:p>
          <a:p>
            <a:pPr lvl="2">
              <a:defRPr/>
            </a:pPr>
            <a:r>
              <a:rPr lang="de-DE" i="1">
                <a:latin typeface="Calibri"/>
              </a:rPr>
              <a:t>PhD student, postdoc, scientist or Engineer</a:t>
            </a:r>
            <a:endParaRPr i="1">
              <a:latin typeface="Calibri"/>
            </a:endParaRPr>
          </a:p>
        </p:txBody>
      </p:sp>
      <p:graphicFrame>
        <p:nvGraphicFramePr>
          <p:cNvPr id="1709993429" name="Table 3"/>
          <p:cNvGraphicFramePr>
            <a:graphicFrameLocks xmlns:a="http://schemas.openxmlformats.org/drawingml/2006/main"/>
          </p:cNvGraphicFramePr>
          <p:nvPr/>
        </p:nvGraphicFramePr>
        <p:xfrm>
          <a:off x="537612" y="3161607"/>
          <a:ext cx="10960732" cy="2000245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{574FB7FA-34C4-8166-C639-C660832F4394}</a:tableStyleId>
              </a:tblPr>
              <a:tblGrid>
                <a:gridCol w="8017509"/>
                <a:gridCol w="1019809"/>
                <a:gridCol w="1028700"/>
                <a:gridCol w="894714"/>
              </a:tblGrid>
              <a:tr h="410209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Skill or Task Description</a:t>
                      </a:r>
                      <a:r>
                        <a:rPr lang="de-DE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de-DE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FTE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/>
                          <a:cs typeface="Calibri"/>
                        </a:rPr>
                        <a:t>new: </a:t>
                      </a: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/>
                          <a:cs typeface="Calibri"/>
                        </a:rPr>
                        <a:t>available</a:t>
                      </a: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1765167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Expenditure</a:t>
            </a:r>
            <a:endParaRPr lang="en-US">
              <a:latin typeface="Calibri"/>
            </a:endParaRPr>
          </a:p>
        </p:txBody>
      </p:sp>
      <p:sp>
        <p:nvSpPr>
          <p:cNvPr id="881849265" name="Content Placeholder 2"/>
          <p:cNvSpPr>
            <a:spLocks noGrp="1"/>
          </p:cNvSpPr>
          <p:nvPr>
            <p:ph idx="1"/>
          </p:nvPr>
        </p:nvSpPr>
        <p:spPr bwMode="auto">
          <a:xfrm>
            <a:off x="624203" y="1344294"/>
            <a:ext cx="10944225" cy="947418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L</a:t>
            </a:r>
            <a:r>
              <a:rPr lang="en-US" i="1">
                <a:latin typeface="Calibri"/>
              </a:rPr>
              <a:t>ist individual items 50 k€ and above</a:t>
            </a:r>
            <a:r>
              <a:rPr lang="de-DE" i="1">
                <a:latin typeface="Calibri"/>
              </a:rPr>
              <a:t> (if any)</a:t>
            </a:r>
            <a:endParaRPr i="1">
              <a:latin typeface="Calibri"/>
            </a:endParaRPr>
          </a:p>
          <a:p>
            <a:pPr>
              <a:defRPr/>
            </a:pPr>
            <a:r>
              <a:rPr lang="en-US" i="1">
                <a:latin typeface="Calibri"/>
              </a:rPr>
              <a:t>indicate when the purchase in planned, quarter would be nice, year is necessary</a:t>
            </a:r>
            <a:endParaRPr i="1">
              <a:latin typeface="Calibri"/>
            </a:endParaRPr>
          </a:p>
          <a:p>
            <a:pPr>
              <a:defRPr/>
            </a:pPr>
            <a:endParaRPr lang="en-US">
              <a:latin typeface="Calibri"/>
            </a:endParaRPr>
          </a:p>
        </p:txBody>
      </p:sp>
      <p:graphicFrame>
        <p:nvGraphicFramePr>
          <p:cNvPr id="1872356760" name="Table 3"/>
          <p:cNvGraphicFramePr>
            <a:graphicFrameLocks xmlns:a="http://schemas.openxmlformats.org/drawingml/2006/main"/>
          </p:cNvGraphicFramePr>
          <p:nvPr/>
        </p:nvGraphicFramePr>
        <p:xfrm>
          <a:off x="624203" y="2563494"/>
          <a:ext cx="11060427" cy="2000245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{574FB7FA-34C4-8166-C639-C660832F4394}</a:tableStyleId>
              </a:tblPr>
              <a:tblGrid>
                <a:gridCol w="8645524"/>
                <a:gridCol w="1141729"/>
                <a:gridCol w="1273174"/>
              </a:tblGrid>
              <a:tr h="410209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Items to be purchased / Task Name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Cost/k€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7098012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Resource </a:t>
            </a:r>
            <a:r>
              <a:rPr lang="de-DE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and Cost </a:t>
            </a: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Profile of Proposal</a:t>
            </a:r>
            <a:endParaRPr lang="en-US">
              <a:latin typeface="Calibri"/>
            </a:endParaRPr>
          </a:p>
        </p:txBody>
      </p:sp>
      <p:sp>
        <p:nvSpPr>
          <p:cNvPr id="1127867732" name="Content Placeholder 2"/>
          <p:cNvSpPr>
            <a:spLocks noGrp="1"/>
          </p:cNvSpPr>
          <p:nvPr>
            <p:ph idx="1"/>
          </p:nvPr>
        </p:nvSpPr>
        <p:spPr bwMode="auto">
          <a:xfrm>
            <a:off x="624203" y="1344294"/>
            <a:ext cx="10944225" cy="947418"/>
          </a:xfrm>
        </p:spPr>
        <p:txBody>
          <a:bodyPr/>
          <a:lstStyle/>
          <a:p>
            <a:pPr>
              <a:defRPr/>
            </a:pPr>
            <a:r>
              <a:rPr lang="en-US" i="1">
                <a:latin typeface="Calibri"/>
              </a:rPr>
              <a:t>Give here to total investments and FTEs per year</a:t>
            </a:r>
            <a:endParaRPr lang="en-US" i="1">
              <a:latin typeface="Calibri"/>
            </a:endParaRPr>
          </a:p>
          <a:p>
            <a:pPr lvl="1">
              <a:defRPr/>
            </a:pPr>
            <a:r>
              <a:rPr lang="en-US" i="1">
                <a:latin typeface="Calibri"/>
              </a:rPr>
              <a:t>Invest + Recurrent cost can be different from slide  6, if smaller (&lt;50 k€) </a:t>
            </a:r>
            <a:r>
              <a:rPr lang="en-US" i="1">
                <a:latin typeface="Calibri"/>
              </a:rPr>
              <a:t>expenditurs </a:t>
            </a:r>
            <a:r>
              <a:rPr lang="en-US" i="1">
                <a:latin typeface="Calibri"/>
              </a:rPr>
              <a:t>are expected</a:t>
            </a:r>
            <a:endParaRPr lang="en-US" i="1">
              <a:latin typeface="Calibri"/>
            </a:endParaRPr>
          </a:p>
          <a:p>
            <a:pPr marL="0" indent="0">
              <a:buClr>
                <a:schemeClr val="bg2"/>
              </a:buClr>
              <a:buFontTx/>
              <a:buNone/>
              <a:defRPr/>
            </a:pPr>
            <a:endParaRPr lang="en-US" i="1">
              <a:latin typeface="Calibri"/>
            </a:endParaRPr>
          </a:p>
        </p:txBody>
      </p:sp>
      <p:graphicFrame>
        <p:nvGraphicFramePr>
          <p:cNvPr id="1724549048" name="Table 3"/>
          <p:cNvGraphicFramePr>
            <a:graphicFrameLocks xmlns:a="http://schemas.openxmlformats.org/drawingml/2006/main"/>
          </p:cNvGraphicFramePr>
          <p:nvPr/>
        </p:nvGraphicFramePr>
        <p:xfrm>
          <a:off x="617220" y="2998469"/>
          <a:ext cx="9233529" cy="2353304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{574FB7FA-34C4-8166-C639-C660832F4394}</a:tableStyleId>
              </a:tblPr>
              <a:tblGrid>
                <a:gridCol w="1381195"/>
                <a:gridCol w="1291470"/>
                <a:gridCol w="1517695"/>
                <a:gridCol w="2168677"/>
                <a:gridCol w="4190362"/>
              </a:tblGrid>
              <a:tr h="384809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FTE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Invest + Recurrent / k€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Comment</a:t>
                      </a:r>
                      <a:endParaRPr lang="en-US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0474374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Summary</a:t>
            </a:r>
            <a:endParaRPr lang="en-US">
              <a:latin typeface="Calibri"/>
            </a:endParaRPr>
          </a:p>
        </p:txBody>
      </p:sp>
      <p:sp>
        <p:nvSpPr>
          <p:cNvPr id="323352276" name="Content Placeholder 2"/>
          <p:cNvSpPr>
            <a:spLocks noGrp="1"/>
          </p:cNvSpPr>
          <p:nvPr>
            <p:ph idx="1"/>
          </p:nvPr>
        </p:nvSpPr>
        <p:spPr bwMode="auto">
          <a:xfrm>
            <a:off x="623889" y="1378267"/>
            <a:ext cx="10944222" cy="3889374"/>
          </a:xfrm>
        </p:spPr>
        <p:txBody>
          <a:bodyPr/>
          <a:lstStyle/>
          <a:p>
            <a:pPr>
              <a:defRPr/>
            </a:pPr>
            <a:r>
              <a:rPr lang="en-US" i="1">
                <a:latin typeface="Calibri"/>
              </a:rPr>
              <a:t>if you wish</a:t>
            </a:r>
            <a:endParaRPr i="1">
              <a:latin typeface="Calibri"/>
            </a:endParaRPr>
          </a:p>
          <a:p>
            <a:pPr>
              <a:defRPr/>
            </a:pPr>
            <a:r>
              <a:rPr lang="en-US" i="1">
                <a:latin typeface="Calibri"/>
              </a:rPr>
              <a:t>should focus on the benefits and achievements for XFEL</a:t>
            </a:r>
            <a:endParaRPr lang="en-US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line">
          <a:avLst/>
        </a:prstGeom>
        <a:solidFill>
          <a:schemeClr val="accent6"/>
        </a:solidFill>
      </a:spPr>
      <a:bodyPr/>
      <a:lstStyle/>
    </a:spDef>
    <a:lnDef>
      <a:spPr bwMode="auto">
        <a:prstGeom prst="line">
          <a:avLst/>
        </a:prstGeom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prstGeom prst="line">
          <a:avLst/>
        </a:prstGeom>
        <a:noFill/>
      </a:spPr>
      <a:bodyPr/>
      <a:lstStyle/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0</TotalTime>
  <Words>0</Words>
  <Application>ONLYOFFICE/7.4.0.163</Application>
  <DocSecurity>0</DocSecurity>
  <PresentationFormat>Widescreen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subject/>
  <dc:creator>Riko Wichmann</dc:creator>
  <cp:keywords/>
  <dc:description/>
  <dc:identifier/>
  <dc:language/>
  <cp:lastModifiedBy/>
  <cp:revision>23</cp:revision>
  <dcterms:created xsi:type="dcterms:W3CDTF">2023-06-19T09:07:42Z</dcterms:created>
  <dcterms:modified xsi:type="dcterms:W3CDTF">2023-11-15T14:47:38Z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1033-11.1.0.11698</vt:lpwstr>
  </property>
</Properties>
</file>