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74FB7FA-34C4-8166-C639-C660832F4394}">
  <a:tblStyle styleId="{574FB7FA-34C4-8166-C639-C660832F4394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4" name="Picture 3" descr="DESY_logo_3C_web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0144125" y="2493010"/>
            <a:ext cx="1440000" cy="1440000"/>
          </a:xfrm>
          <a:prstGeom prst="rect">
            <a:avLst/>
          </a:prstGeom>
        </p:spPr>
      </p:pic>
      <p:pic>
        <p:nvPicPr>
          <p:cNvPr id="5" name="Picture 4" descr="Helmholtz-Logo-Blue-RGB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9887585" y="4437380"/>
            <a:ext cx="1936750" cy="2635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Picture,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6915F5-D490-4C35-8FB5-0D44A38A7A7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816725" y="404813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Chapter brea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</a:p>
          <a:p>
            <a:pPr lvl="1">
              <a:defRPr/>
            </a:pPr>
            <a:r>
              <a:rPr lang="en-US"/>
              <a:t>Level 2</a:t>
            </a:r>
          </a:p>
          <a:p>
            <a:pPr lvl="2">
              <a:defRPr/>
            </a:pPr>
            <a:r>
              <a:rPr lang="en-US"/>
              <a:t>Level 3</a:t>
            </a:r>
          </a:p>
          <a:p>
            <a:pPr lvl="3">
              <a:defRPr/>
            </a:pPr>
            <a:r>
              <a:rPr lang="en-US"/>
              <a:t>Level 4</a:t>
            </a:r>
          </a:p>
          <a:p>
            <a:pPr lvl="4">
              <a:defRPr/>
            </a:pPr>
            <a:r>
              <a:rPr lang="en-US"/>
              <a:t>Level 5</a:t>
            </a:r>
          </a:p>
        </p:txBody>
      </p:sp>
      <p:sp>
        <p:nvSpPr>
          <p:cNvPr id="9" name="Textfeld 8"/>
          <p:cNvSpPr txBox="1"/>
          <p:nvPr userDrawn="1"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  <a:t>‹#›</a:t>
            </a:fld>
            <a:endParaRPr lang="en-US" sz="1600"/>
          </a:p>
        </p:txBody>
      </p:sp>
      <p:cxnSp>
        <p:nvCxnSpPr>
          <p:cNvPr id="11" name="Gerader Verbinder 10"/>
          <p:cNvCxnSpPr>
            <a:cxnSpLocks/>
          </p:cNvCxnSpPr>
          <p:nvPr userDrawn="1"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>
            <a:cxnSpLocks/>
          </p:cNvCxnSpPr>
          <p:nvPr userDrawn="1"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2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/>
              </a:rPr>
              <a:t>XFEL Accelerator R&amp;D Proposal RP211 new</a:t>
            </a:r>
            <a:endParaRPr lang="de-DE" sz="900" dirty="0">
              <a:latin typeface="Calibri"/>
            </a:endParaRPr>
          </a:p>
        </p:txBody>
      </p:sp>
      <p:sp>
        <p:nvSpPr>
          <p:cNvPr id="8" name="Rechteck 7"/>
          <p:cNvSpPr/>
          <p:nvPr userDrawn="1"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 dirty="0"/>
              <a:t>Hans Weise, SRF Lead / MSL , Dec 15, 2023</a:t>
            </a:r>
          </a:p>
        </p:txBody>
      </p:sp>
      <p:pic>
        <p:nvPicPr>
          <p:cNvPr id="5" name="Picture 4" descr="DESY_logo_3C_web"/>
          <p:cNvPicPr>
            <a:picLocks noChangeAspect="1"/>
          </p:cNvPicPr>
          <p:nvPr userDrawn="1"/>
        </p:nvPicPr>
        <p:blipFill>
          <a:blip r:embed="rId13"/>
          <a:stretch/>
        </p:blipFill>
        <p:spPr bwMode="auto">
          <a:xfrm>
            <a:off x="10920730" y="6029960"/>
            <a:ext cx="723900" cy="7239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14"/>
          <a:stretch/>
        </p:blipFill>
        <p:spPr bwMode="auto">
          <a:xfrm>
            <a:off x="9330690" y="6259830"/>
            <a:ext cx="1366520" cy="1860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3999"/>
        </a:lnSpc>
        <a:spcBef>
          <a:spcPts val="1800"/>
        </a:spcBef>
        <a:buClr>
          <a:schemeClr val="bg2"/>
        </a:buClr>
        <a:buFontTx/>
        <a:buBlip>
          <a:blip r:embed="rId15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3999"/>
        </a:lnSpc>
        <a:spcBef>
          <a:spcPts val="0"/>
        </a:spcBef>
        <a:buClr>
          <a:schemeClr val="accent2"/>
        </a:buClr>
        <a:buFontTx/>
        <a:buBlip>
          <a:blip r:embed="rId16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3999"/>
        </a:lnSpc>
        <a:spcBef>
          <a:spcPts val="0"/>
        </a:spcBef>
        <a:buFont typeface="Arial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XFEL Accelerator R&amp;D Proposal</a:t>
            </a:r>
            <a:br>
              <a:rPr lang="en-US" dirty="0"/>
            </a:br>
            <a:r>
              <a:rPr lang="en-US" dirty="0"/>
              <a:t>CW Accelerator Cavities &amp; Modules</a:t>
            </a:r>
            <a:br>
              <a:rPr lang="en-US" dirty="0"/>
            </a:br>
            <a:r>
              <a:rPr lang="en-US" dirty="0"/>
              <a:t>RP211new</a:t>
            </a:r>
            <a:endParaRPr lang="en-US" dirty="0">
              <a:latin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Hans Weise / Detlef Reschke / Serena Barbanotti</a:t>
            </a:r>
          </a:p>
          <a:p>
            <a:pPr>
              <a:defRPr/>
            </a:pPr>
            <a:r>
              <a:rPr lang="en-US" dirty="0">
                <a:latin typeface="Calibri"/>
                <a:cs typeface="Calibri"/>
              </a:rPr>
              <a:t>31.10.2023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Scope of the R&amp;D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1448460" cy="452628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libri"/>
              </a:rPr>
              <a:t>The development of the E-XFEL CW module started already in the frame of RP-211 activities which are coming to an end around end of 2023. </a:t>
            </a:r>
          </a:p>
          <a:p>
            <a:pPr>
              <a:spcBef>
                <a:spcPts val="1200"/>
              </a:spcBef>
              <a:defRPr/>
            </a:pPr>
            <a:r>
              <a:rPr lang="en-US" i="1" dirty="0">
                <a:latin typeface="Calibri"/>
              </a:rPr>
              <a:t>During the next years additional R&amp;D is required, and a number of issues are to be addressed in order to become ready for take-off in the year 2030+. </a:t>
            </a:r>
          </a:p>
          <a:p>
            <a:pPr>
              <a:spcBef>
                <a:spcPts val="1200"/>
              </a:spcBef>
              <a:defRPr/>
            </a:pPr>
            <a:r>
              <a:rPr lang="en-US" i="1" dirty="0">
                <a:latin typeface="Calibri"/>
              </a:rPr>
              <a:t>This proposal describes the planned work, emphasizes the remaining work referring to the RP-211 status, and avoids doubling with the operation package OP-220 which includes all activities towards sustaining the E-XFEL SRF technology.</a:t>
            </a:r>
          </a:p>
          <a:p>
            <a:pPr>
              <a:spcBef>
                <a:spcPts val="1200"/>
              </a:spcBef>
              <a:defRPr/>
            </a:pPr>
            <a:r>
              <a:rPr lang="en-US" i="1" dirty="0">
                <a:latin typeface="Calibri"/>
              </a:rPr>
              <a:t>Activities are: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SRF Cavities – Niobium material, seamless tubes, end-group design, cavity string assembly, Helium vessel, frequency tuner, magnetic shielding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RF Power Coupler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(Quadrupole Absorber, Beamline Absorber)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Cryogenic aspects of the Accelerator Module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Single cavity – horizontal test stand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PhD Support for cavity measurement systems &amp; cavity R&amp;D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Deliverable of the R&amp;D Proposal and it‘s benefit for the XFEL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4"/>
            <a:ext cx="10944225" cy="4801235"/>
          </a:xfrm>
        </p:spPr>
        <p:txBody>
          <a:bodyPr/>
          <a:lstStyle/>
          <a:p>
            <a:pPr>
              <a:defRPr/>
            </a:pPr>
            <a:r>
              <a:rPr lang="en-US" b="1" i="1" dirty="0">
                <a:latin typeface="Calibri"/>
              </a:rPr>
              <a:t>The final deliverable of this proposal is a first preliminary design of an E-XFEL HDC/CW optimized cryomodule before end of 2026.</a:t>
            </a:r>
          </a:p>
          <a:p>
            <a:pPr>
              <a:defRPr/>
            </a:pPr>
            <a:r>
              <a:rPr lang="en-US" i="1" dirty="0">
                <a:latin typeface="Calibri"/>
              </a:rPr>
              <a:t>OP220 addresses milestones in 2024 </a:t>
            </a:r>
            <a:r>
              <a:rPr lang="en-US" i="1" dirty="0" err="1">
                <a:latin typeface="Calibri"/>
              </a:rPr>
              <a:t>til</a:t>
            </a:r>
            <a:r>
              <a:rPr lang="en-US" i="1" dirty="0">
                <a:latin typeface="Calibri"/>
              </a:rPr>
              <a:t> 2026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Q1/2024 Finish and implement update of the SRF cavity specification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Q1/2024 Seamless tubes used for cavity production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Q2/2024  Order ten state-of-the-art cavities based on new specification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12/2026 Verify technology sustainability of quadrupole package &amp; beamline absorber</a:t>
            </a:r>
          </a:p>
          <a:p>
            <a:pPr lvl="0">
              <a:defRPr/>
            </a:pPr>
            <a:r>
              <a:rPr lang="en-US" i="1" dirty="0">
                <a:latin typeface="Calibri"/>
              </a:rPr>
              <a:t>In 2025/2026 accelerator module XM99 should get a new cavity string to support the preliminary E-XFEL HDC/CW optimized cryomodule design</a:t>
            </a:r>
          </a:p>
          <a:p>
            <a:pPr lvl="0">
              <a:defRPr/>
            </a:pPr>
            <a:r>
              <a:rPr lang="en-US" i="1" dirty="0">
                <a:latin typeface="Calibri"/>
              </a:rPr>
              <a:t>Decision about the need for a single cavity horizontal test-stand in 2025</a:t>
            </a:r>
          </a:p>
          <a:p>
            <a:pPr lvl="0">
              <a:defRPr/>
            </a:pPr>
            <a:r>
              <a:rPr lang="en-US" i="1" dirty="0">
                <a:latin typeface="Calibri"/>
              </a:rPr>
              <a:t>PhD Support for cavity measurement systems &amp; cavity R&amp;D is urgently required; detailed program depends on availability of students and supervisors &amp; technical support</a:t>
            </a:r>
          </a:p>
          <a:p>
            <a:pPr lvl="0">
              <a:defRPr/>
            </a:pPr>
            <a:endParaRPr lang="en-US" i="1" dirty="0"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Timeline of this R&amp;D Activity </a:t>
            </a:r>
          </a:p>
        </p:txBody>
      </p:sp>
      <p:graphicFrame>
        <p:nvGraphicFramePr>
          <p:cNvPr id="4" name="Tabl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186685"/>
              </p:ext>
            </p:extLst>
          </p:nvPr>
        </p:nvGraphicFramePr>
        <p:xfrm>
          <a:off x="624203" y="1340768"/>
          <a:ext cx="10960735" cy="3660394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864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5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71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Milestone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Target MTH / QTR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710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Finish the implementation of mechanically modified coupler tuners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12/2024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022342"/>
                  </a:ext>
                </a:extLst>
              </a:tr>
              <a:tr h="291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Finish initial RF testing of the new cavities</a:t>
                      </a:r>
                      <a:endParaRPr lang="de-DE" sz="14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Q3/2025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cavity string assembly procedure under vacuum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Q4/2025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Verification thermal connections of all ports (RF power coupler, HOM coupler),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SimSun" panose="02010600030101010101" pitchFamily="2" charset="-122"/>
                        </a:rPr>
                        <a:t>Helium vessel, frequency tuner</a:t>
                      </a:r>
                      <a:endParaRPr lang="de-DE" sz="18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12/2025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71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Preliminary design of E-XFEL HDC/CW optimized cryomodule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12/2026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71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PhD Support for cavity measurement systems &amp; cavity R&amp;D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correlation of furnace treatment and surface analysis of SRF cavities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magnetic hygiene impacting the performance of mid-T baked cavities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 of cool-down velocity on cavity performance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(exact milestones depend on the availability of PhD students)</a:t>
                      </a:r>
                      <a:endParaRPr lang="en-US" sz="1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2024/2025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5400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3466275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Personnel Resource Needs of the R&amp;D Project</a:t>
            </a:r>
            <a:endParaRPr lang="en-US">
              <a:latin typeface="Calibri"/>
            </a:endParaRPr>
          </a:p>
        </p:txBody>
      </p:sp>
      <p:sp>
        <p:nvSpPr>
          <p:cNvPr id="1720109134" name="Content Placeholder 2"/>
          <p:cNvSpPr>
            <a:spLocks noGrp="1"/>
          </p:cNvSpPr>
          <p:nvPr/>
        </p:nvSpPr>
        <p:spPr bwMode="auto">
          <a:xfrm>
            <a:off x="624203" y="1344294"/>
            <a:ext cx="10944225" cy="1256663"/>
          </a:xfrm>
        </p:spPr>
        <p:txBody>
          <a:bodyPr vert="horz" lIns="0" tIns="0" rIns="0" bIns="0" rtlCol="0" anchor="t" anchorCtr="0">
            <a:noAutofit/>
          </a:bodyPr>
          <a:lstStyle>
            <a:lvl1pPr marL="357505" indent="-357505" algn="l" defTabSz="914400">
              <a:lnSpc>
                <a:spcPct val="113999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505" algn="l" defTabSz="914400">
              <a:lnSpc>
                <a:spcPct val="113999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980" indent="-268605" algn="l" defTabSz="914400">
              <a:lnSpc>
                <a:spcPct val="113999"/>
              </a:lnSpc>
              <a:spcBef>
                <a:spcPts val="0"/>
              </a:spcBef>
              <a:buFont typeface="Arial"/>
              <a:buChar char="►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355" algn="l" defTabSz="914400">
              <a:lnSpc>
                <a:spcPct val="113999"/>
              </a:lnSpc>
              <a:spcBef>
                <a:spcPts val="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8105" indent="-180975" algn="l" defTabSz="914400">
              <a:lnSpc>
                <a:spcPct val="113999"/>
              </a:lnSpc>
              <a:spcBef>
                <a:spcPts val="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i="1" dirty="0">
              <a:latin typeface="Calibri"/>
            </a:endParaRPr>
          </a:p>
        </p:txBody>
      </p:sp>
      <p:graphicFrame>
        <p:nvGraphicFramePr>
          <p:cNvPr id="1709993429" name="Tabl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854606"/>
              </p:ext>
            </p:extLst>
          </p:nvPr>
        </p:nvGraphicFramePr>
        <p:xfrm>
          <a:off x="537612" y="1268760"/>
          <a:ext cx="10960732" cy="3308347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6710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6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4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02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Skill or Task Description</a:t>
                      </a:r>
                      <a:r>
                        <a:rPr lang="de-DE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 dirty="0">
                          <a:latin typeface="Calibri"/>
                          <a:cs typeface="Calibri"/>
                        </a:rPr>
                        <a:t>new: (100% RP211)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PhD Student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PhD Student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 err="1">
                          <a:latin typeface="Calibri"/>
                          <a:cs typeface="Calibri"/>
                        </a:rPr>
                        <a:t>Eng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lang="en-US" dirty="0" err="1">
                          <a:latin typeface="Calibri"/>
                          <a:cs typeface="Calibri"/>
                        </a:rPr>
                        <a:t>Techn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2024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2025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2026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2027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 dirty="0">
                          <a:latin typeface="Calibri"/>
                          <a:cs typeface="Calibri"/>
                        </a:rPr>
                        <a:t>available: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Scientist/</a:t>
                      </a:r>
                      <a:r>
                        <a:rPr lang="en-US" dirty="0" err="1">
                          <a:latin typeface="Calibri"/>
                          <a:cs typeface="Calibri"/>
                        </a:rPr>
                        <a:t>Eng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/Tech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i="1" dirty="0">
                          <a:latin typeface="Calibri"/>
                          <a:cs typeface="Calibri"/>
                        </a:rPr>
                        <a:t>Scientist/</a:t>
                      </a:r>
                      <a:r>
                        <a:rPr lang="en-US" i="1" dirty="0" err="1">
                          <a:latin typeface="Calibri"/>
                          <a:cs typeface="Calibri"/>
                        </a:rPr>
                        <a:t>Eng</a:t>
                      </a:r>
                      <a:r>
                        <a:rPr lang="en-US" i="1" dirty="0">
                          <a:latin typeface="Calibri"/>
                          <a:cs typeface="Calibri"/>
                        </a:rPr>
                        <a:t>/Tech (‘vacant’ OP220 &amp; RP211)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4,75 (1,35/1,5/1,9)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i="1" dirty="0">
                          <a:latin typeface="Calibri"/>
                          <a:cs typeface="Calibri"/>
                        </a:rPr>
                        <a:t>2,25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2024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i="1" dirty="0">
                          <a:latin typeface="Calibri"/>
                          <a:cs typeface="Calibri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2026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i="1" dirty="0">
                          <a:latin typeface="Calibri"/>
                          <a:cs typeface="Calibri"/>
                        </a:rPr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1765167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Expenditure</a:t>
            </a:r>
            <a:endParaRPr lang="en-US">
              <a:latin typeface="Calibri"/>
            </a:endParaRPr>
          </a:p>
        </p:txBody>
      </p:sp>
      <p:sp>
        <p:nvSpPr>
          <p:cNvPr id="881849265" name="Content Placeholder 2"/>
          <p:cNvSpPr>
            <a:spLocks noGrp="1"/>
          </p:cNvSpPr>
          <p:nvPr>
            <p:ph idx="1"/>
          </p:nvPr>
        </p:nvSpPr>
        <p:spPr bwMode="auto">
          <a:xfrm>
            <a:off x="624203" y="1344294"/>
            <a:ext cx="10944225" cy="947418"/>
          </a:xfrm>
        </p:spPr>
        <p:txBody>
          <a:bodyPr/>
          <a:lstStyle/>
          <a:p>
            <a:pPr marL="0" indent="0">
              <a:buNone/>
              <a:defRPr/>
            </a:pPr>
            <a:endParaRPr lang="en-US" dirty="0">
              <a:latin typeface="Calibri"/>
            </a:endParaRPr>
          </a:p>
        </p:txBody>
      </p:sp>
      <p:graphicFrame>
        <p:nvGraphicFramePr>
          <p:cNvPr id="1872356760" name="Tabl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623196"/>
              </p:ext>
            </p:extLst>
          </p:nvPr>
        </p:nvGraphicFramePr>
        <p:xfrm>
          <a:off x="624203" y="1340768"/>
          <a:ext cx="11060427" cy="2595876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8352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791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Items to be purchased / Task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When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Cost/k€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509">
                <a:tc gridSpan="3"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sz="1800" b="1" i="1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Remark: activities are aligned with and co-funded through XFEL OP-220, OP-530</a:t>
                      </a:r>
                      <a:endParaRPr lang="en-US" b="1" i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264785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x MG single cells (fabrication incl. Electro Polishing) (related </a:t>
                      </a:r>
                      <a:r>
                        <a:rPr lang="en-US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Nb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&lt;50k€)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Medium Grain Niobium Sheets (</a:t>
                      </a:r>
                      <a:r>
                        <a:rPr lang="en-US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see above)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Niobium parts for MG cavity end groups (</a:t>
                      </a:r>
                      <a:r>
                        <a:rPr lang="en-US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External study to investigate HDC cryogenic operation (2</a:t>
                      </a:r>
                      <a:r>
                        <a:rPr lang="en-US" sz="18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cold box)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2024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50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7098012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Resource </a:t>
            </a:r>
            <a:r>
              <a:rPr lang="de-DE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and Cost </a:t>
            </a: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Profile of Proposal</a:t>
            </a:r>
            <a:endParaRPr lang="en-US">
              <a:latin typeface="Calibri"/>
            </a:endParaRPr>
          </a:p>
        </p:txBody>
      </p:sp>
      <p:graphicFrame>
        <p:nvGraphicFramePr>
          <p:cNvPr id="1724549048" name="Tabl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624865"/>
              </p:ext>
            </p:extLst>
          </p:nvPr>
        </p:nvGraphicFramePr>
        <p:xfrm>
          <a:off x="617220" y="1484784"/>
          <a:ext cx="10549399" cy="2452367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1381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48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Invest + Recurrent /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7 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requires ramp-up by 2 FTE                               (1 PhD student, 1 </a:t>
                      </a:r>
                      <a:r>
                        <a:rPr lang="en-US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8 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further ramp-up by 1 PhD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8 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699">
                <a:tc gridSpan="4"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*) Remark: the currently shared ‘vacant’ personnel is not included here</a:t>
                      </a:r>
                    </a:p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baseline="30000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 Remark: small invest not included here; expected as part of OP220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0474374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Summary</a:t>
            </a:r>
            <a:endParaRPr lang="en-US">
              <a:latin typeface="Calibri"/>
            </a:endParaRPr>
          </a:p>
        </p:txBody>
      </p:sp>
      <p:sp>
        <p:nvSpPr>
          <p:cNvPr id="323352276" name="Content Placeholder 2"/>
          <p:cNvSpPr>
            <a:spLocks noGrp="1"/>
          </p:cNvSpPr>
          <p:nvPr>
            <p:ph idx="1"/>
          </p:nvPr>
        </p:nvSpPr>
        <p:spPr bwMode="auto">
          <a:xfrm>
            <a:off x="623889" y="1378267"/>
            <a:ext cx="10944222" cy="3889374"/>
          </a:xfrm>
        </p:spPr>
        <p:txBody>
          <a:bodyPr/>
          <a:lstStyle/>
          <a:p>
            <a:pPr>
              <a:defRPr/>
            </a:pPr>
            <a:r>
              <a:rPr lang="en-US" i="1">
                <a:latin typeface="Calibri"/>
              </a:rPr>
              <a:t>see above…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line">
          <a:avLst/>
        </a:prstGeom>
        <a:solidFill>
          <a:schemeClr val="accent6"/>
        </a:solidFill>
      </a:spPr>
      <a:bodyPr/>
      <a:lstStyle/>
    </a:spDef>
    <a:lnDef>
      <a:spPr bwMode="auto">
        <a:prstGeom prst="line">
          <a:avLst/>
        </a:prstGeom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prstGeom prst="line">
          <a:avLst/>
        </a:prstGeom>
        <a:noFill/>
      </a:spPr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XFEL_PowerPoint_16x9_v3_RW</Template>
  <TotalTime>0</TotalTime>
  <Words>678</Words>
  <Application>Microsoft Office PowerPoint</Application>
  <DocSecurity>0</DocSecurity>
  <PresentationFormat>Widescreen</PresentationFormat>
  <Paragraphs>116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SimSun</vt:lpstr>
      <vt:lpstr>Arial</vt:lpstr>
      <vt:lpstr>Calibri</vt:lpstr>
      <vt:lpstr>2_XFEL_PowerPoint_16x9_v3_RW</vt:lpstr>
      <vt:lpstr>XFEL Accelerator R&amp;D Proposal CW Accelerator Cavities &amp; Modules RP211new</vt:lpstr>
      <vt:lpstr>Scope of the R&amp;D Activity</vt:lpstr>
      <vt:lpstr>Deliverable of the R&amp;D Proposal and it‘s benefit for the XFEL</vt:lpstr>
      <vt:lpstr>Timeline of this R&amp;D Activity </vt:lpstr>
      <vt:lpstr>Personnel Resource Needs of the R&amp;D Project</vt:lpstr>
      <vt:lpstr>Expenditure</vt:lpstr>
      <vt:lpstr>Resource and Cost  Profile of Proposal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subject/>
  <dc:creator>Riko Wichmann</dc:creator>
  <cp:keywords/>
  <dc:description/>
  <cp:lastModifiedBy>Weise, Hans</cp:lastModifiedBy>
  <cp:revision>35</cp:revision>
  <dcterms:created xsi:type="dcterms:W3CDTF">2023-06-19T09:07:42Z</dcterms:created>
  <dcterms:modified xsi:type="dcterms:W3CDTF">2023-12-15T13:25:21Z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1033-11.1.0.11698</vt:lpwstr>
  </property>
</Properties>
</file>