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12192000" cy="6858000"/>
  <p:defaultTextStyle>
    <a:defPPr>
      <a:defRPr lang="en-US"/>
    </a:defPPr>
    <a:lvl1pPr marL="0" algn="l" defTabSz="4572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74FB7FA-34C4-8166-C639-C660832F4394}">
  <a:tblStyle styleId="{574FB7FA-34C4-8166-C639-C660832F4394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  <a:fill>
          <a:solidFill>
            <a:schemeClr val="accent1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114" y="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319016-E778-478D-AE33-9206E1DAD679}" type="datetimeFigureOut">
              <a:rPr lang="en-US" smtClean="0"/>
              <a:t>12/15/2023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50C138-B8FB-4C20-BC01-1ED8A6ACD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2200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612000" y="1120776"/>
            <a:ext cx="8039624" cy="1050925"/>
          </a:xfrm>
        </p:spPr>
        <p:txBody>
          <a:bodyPr anchor="b"/>
          <a:lstStyle>
            <a:lvl1pPr algn="l">
              <a:defRPr sz="2800"/>
            </a:lvl1pPr>
          </a:lstStyle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623889" y="2583180"/>
            <a:ext cx="8039624" cy="3330258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en-US"/>
              <a:t>Click to edit Master subtitle style</a:t>
            </a:r>
          </a:p>
        </p:txBody>
      </p:sp>
      <p:pic>
        <p:nvPicPr>
          <p:cNvPr id="7" name="Grafik 2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10144125" y="771527"/>
            <a:ext cx="1423988" cy="1422341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 userDrawn="1"/>
        </p:nvPicPr>
        <p:blipFill>
          <a:blip r:embed="rId3"/>
          <a:stretch/>
        </p:blipFill>
        <p:spPr bwMode="auto">
          <a:xfrm>
            <a:off x="623888" y="6413956"/>
            <a:ext cx="2275200" cy="120448"/>
          </a:xfrm>
          <a:prstGeom prst="rect">
            <a:avLst/>
          </a:prstGeom>
        </p:spPr>
      </p:pic>
      <p:pic>
        <p:nvPicPr>
          <p:cNvPr id="4" name="Picture 3" descr="DESY_logo_3C_web"/>
          <p:cNvPicPr>
            <a:picLocks noChangeAspect="1"/>
          </p:cNvPicPr>
          <p:nvPr userDrawn="1"/>
        </p:nvPicPr>
        <p:blipFill>
          <a:blip r:embed="rId4"/>
          <a:stretch/>
        </p:blipFill>
        <p:spPr bwMode="auto">
          <a:xfrm>
            <a:off x="10144125" y="2493010"/>
            <a:ext cx="1440000" cy="1440000"/>
          </a:xfrm>
          <a:prstGeom prst="rect">
            <a:avLst/>
          </a:prstGeom>
        </p:spPr>
      </p:pic>
      <p:pic>
        <p:nvPicPr>
          <p:cNvPr id="5" name="Picture 4" descr="Helmholtz-Logo-Blue-RGB"/>
          <p:cNvPicPr>
            <a:picLocks noChangeAspect="1"/>
          </p:cNvPicPr>
          <p:nvPr userDrawn="1"/>
        </p:nvPicPr>
        <p:blipFill>
          <a:blip r:embed="rId5"/>
          <a:stretch/>
        </p:blipFill>
        <p:spPr bwMode="auto">
          <a:xfrm>
            <a:off x="9887585" y="4437380"/>
            <a:ext cx="1936750" cy="26352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le, Picture,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 bwMode="auto">
          <a:xfrm>
            <a:off x="623888" y="2024063"/>
            <a:ext cx="8101013" cy="3889375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Font typeface="Arial"/>
              <a:buNone/>
              <a:defRPr/>
            </a:lvl1pPr>
          </a:lstStyle>
          <a:p>
            <a:pPr>
              <a:defRPr/>
            </a:pPr>
            <a:r>
              <a:rPr lang="en-US"/>
              <a:t>Click icon to add picture</a:t>
            </a:r>
            <a:endParaRPr lang="en-GB"/>
          </a:p>
        </p:txBody>
      </p:sp>
      <p:sp>
        <p:nvSpPr>
          <p:cNvPr id="7" name="Textplatzhalter 4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623887" y="5913438"/>
            <a:ext cx="8101013" cy="241299"/>
          </a:xfrm>
        </p:spPr>
        <p:txBody>
          <a:bodyPr tIns="36000" rIns="0"/>
          <a:lstStyle>
            <a:lvl1pPr marL="0" indent="0">
              <a:buFont typeface="Arial"/>
              <a:buNone/>
              <a:defRPr sz="900"/>
            </a:lvl1pPr>
          </a:lstStyle>
          <a:p>
            <a:pPr lvl="0">
              <a:defRPr/>
            </a:pPr>
            <a:r>
              <a:rPr lang="de-DE"/>
              <a:t>Caption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5"/>
          </p:nvPr>
        </p:nvSpPr>
        <p:spPr bwMode="auto">
          <a:xfrm>
            <a:off x="8934451" y="2033590"/>
            <a:ext cx="2633662" cy="3879847"/>
          </a:xfrm>
        </p:spPr>
        <p:txBody>
          <a:bodyPr/>
          <a:lstStyle>
            <a:lvl1pPr marL="266700" indent="-266700">
              <a:defRPr sz="1400"/>
            </a:lvl1pPr>
            <a:lvl2pPr marL="542925" indent="-276225">
              <a:defRPr sz="1400"/>
            </a:lvl2pPr>
            <a:lvl3pPr marL="809625" indent="-266700">
              <a:defRPr sz="1400"/>
            </a:lvl3pPr>
            <a:lvl4pPr marL="990600" indent="-180975">
              <a:defRPr sz="1400"/>
            </a:lvl4pPr>
            <a:lvl5pPr marL="1162050" indent="-171450">
              <a:defRPr sz="1400"/>
            </a:lvl5pPr>
          </a:lstStyle>
          <a:p>
            <a:pPr lvl="0">
              <a:defRPr/>
            </a:pPr>
            <a:r>
              <a:rPr lang="en-US"/>
              <a:t>Click to edit Master text styles</a:t>
            </a:r>
          </a:p>
          <a:p>
            <a:pPr lvl="1">
              <a:defRPr/>
            </a:pPr>
            <a:r>
              <a:rPr lang="en-US"/>
              <a:t>Second level</a:t>
            </a:r>
          </a:p>
          <a:p>
            <a:pPr lvl="2">
              <a:defRPr/>
            </a:pPr>
            <a:r>
              <a:rPr lang="en-US"/>
              <a:t>Third level</a:t>
            </a:r>
          </a:p>
          <a:p>
            <a:pPr lvl="3">
              <a:defRPr/>
            </a:pPr>
            <a:r>
              <a:rPr lang="en-US"/>
              <a:t>Fourth level</a:t>
            </a:r>
          </a:p>
          <a:p>
            <a:pPr lvl="4">
              <a:defRPr/>
            </a:pPr>
            <a:r>
              <a:rPr lang="en-US"/>
              <a:t>Fifth level</a:t>
            </a:r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Chapter brea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06635" y="1552576"/>
            <a:ext cx="10961477" cy="3814764"/>
          </a:xfrm>
        </p:spPr>
        <p:txBody>
          <a:bodyPr anchor="ctr"/>
          <a:lstStyle>
            <a:lvl1pPr>
              <a:defRPr sz="6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3887" y="5448300"/>
            <a:ext cx="10944225" cy="574676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le and Big Pictu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5" name="Picture Placeholder 5"/>
          <p:cNvSpPr>
            <a:spLocks noGrp="1"/>
          </p:cNvSpPr>
          <p:nvPr>
            <p:ph type="pic" sz="quarter" idx="12"/>
          </p:nvPr>
        </p:nvSpPr>
        <p:spPr bwMode="auto">
          <a:xfrm>
            <a:off x="623888" y="2024063"/>
            <a:ext cx="10944224" cy="3889375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Font typeface="Arial"/>
              <a:buNone/>
              <a:defRPr/>
            </a:lvl1pPr>
          </a:lstStyle>
          <a:p>
            <a:pPr>
              <a:defRPr/>
            </a:pPr>
            <a:r>
              <a:rPr lang="en-US"/>
              <a:t>Click icon to add picture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Big Pictu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 bwMode="auto">
          <a:xfrm>
            <a:off x="623888" y="828675"/>
            <a:ext cx="10944224" cy="5084763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Font typeface="Arial"/>
              <a:buNone/>
              <a:defRPr/>
            </a:lvl1pPr>
          </a:lstStyle>
          <a:p>
            <a:pPr>
              <a:defRPr/>
            </a:pPr>
            <a:r>
              <a:rPr lang="en-US"/>
              <a:t>Click icon to add picture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623887" y="5913438"/>
            <a:ext cx="10944225" cy="241299"/>
          </a:xfrm>
        </p:spPr>
        <p:txBody>
          <a:bodyPr tIns="36000" rIns="0"/>
          <a:lstStyle>
            <a:lvl1pPr marL="0" indent="0">
              <a:buFont typeface="Arial"/>
              <a:buNone/>
              <a:defRPr sz="900"/>
            </a:lvl1pPr>
          </a:lstStyle>
          <a:p>
            <a:pPr lvl="0">
              <a:defRPr/>
            </a:pPr>
            <a:r>
              <a:rPr lang="de-DE"/>
              <a:t>Caption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2 Pictur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 bwMode="auto">
          <a:xfrm>
            <a:off x="623889" y="1196976"/>
            <a:ext cx="5292723" cy="4716463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Font typeface="Arial"/>
              <a:buNone/>
              <a:defRPr/>
            </a:lvl1pPr>
          </a:lstStyle>
          <a:p>
            <a:pPr>
              <a:defRPr/>
            </a:pPr>
            <a:r>
              <a:rPr lang="en-US"/>
              <a:t>Click icon to add picture</a:t>
            </a:r>
            <a:endParaRPr lang="en-GB"/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3"/>
          </p:nvPr>
        </p:nvSpPr>
        <p:spPr bwMode="auto">
          <a:xfrm>
            <a:off x="6275388" y="1196976"/>
            <a:ext cx="5292725" cy="4716463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Font typeface="Arial"/>
              <a:buNone/>
              <a:defRPr/>
            </a:lvl1pPr>
          </a:lstStyle>
          <a:p>
            <a:pPr>
              <a:defRPr/>
            </a:pPr>
            <a:r>
              <a:rPr lang="en-US"/>
              <a:t>Click icon to add picture</a:t>
            </a:r>
            <a:endParaRPr lang="en-GB"/>
          </a:p>
        </p:txBody>
      </p:sp>
      <p:sp>
        <p:nvSpPr>
          <p:cNvPr id="8" name="Textplatzhalter 4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623888" y="5913438"/>
            <a:ext cx="5292726" cy="241299"/>
          </a:xfrm>
        </p:spPr>
        <p:txBody>
          <a:bodyPr tIns="36000" rIns="0"/>
          <a:lstStyle>
            <a:lvl1pPr marL="0" indent="0">
              <a:buFont typeface="Arial"/>
              <a:buNone/>
              <a:defRPr sz="900"/>
            </a:lvl1pPr>
          </a:lstStyle>
          <a:p>
            <a:pPr lvl="0">
              <a:defRPr/>
            </a:pPr>
            <a:r>
              <a:rPr lang="de-DE"/>
              <a:t>Caption</a:t>
            </a:r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6275385" y="5913438"/>
            <a:ext cx="5292727" cy="241299"/>
          </a:xfrm>
        </p:spPr>
        <p:txBody>
          <a:bodyPr tIns="36000" rIns="0"/>
          <a:lstStyle>
            <a:lvl1pPr marL="0" indent="0">
              <a:buFont typeface="Arial"/>
              <a:buNone/>
              <a:defRPr sz="900"/>
            </a:lvl1pPr>
          </a:lstStyle>
          <a:p>
            <a:pPr lvl="0">
              <a:defRPr/>
            </a:pPr>
            <a:r>
              <a:rPr lang="de-DE"/>
              <a:t>Caption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le and 2 Pictur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 bwMode="auto">
          <a:xfrm>
            <a:off x="623887" y="2024063"/>
            <a:ext cx="5292725" cy="3062288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Font typeface="Arial"/>
              <a:buNone/>
              <a:defRPr/>
            </a:lvl1pPr>
          </a:lstStyle>
          <a:p>
            <a:pPr>
              <a:defRPr/>
            </a:pPr>
            <a:r>
              <a:rPr lang="en-US"/>
              <a:t>Click icon to add picture</a:t>
            </a:r>
            <a:endParaRPr lang="en-GB"/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3"/>
          </p:nvPr>
        </p:nvSpPr>
        <p:spPr bwMode="auto">
          <a:xfrm>
            <a:off x="6275389" y="2024063"/>
            <a:ext cx="5292724" cy="3062288"/>
          </a:xfrm>
          <a:prstGeom prst="rect">
            <a:avLst/>
          </a:prstGeom>
          <a:noFill/>
        </p:spPr>
        <p:txBody>
          <a:bodyPr anchor="ctr"/>
          <a:lstStyle>
            <a:lvl1pPr marL="0" indent="0" algn="ctr">
              <a:buFont typeface="Arial"/>
              <a:buNone/>
              <a:defRPr/>
            </a:lvl1pPr>
          </a:lstStyle>
          <a:p>
            <a:pPr>
              <a:defRPr/>
            </a:pPr>
            <a:r>
              <a:rPr lang="en-US"/>
              <a:t>Click icon to add picture</a:t>
            </a:r>
            <a:endParaRPr lang="en-GB"/>
          </a:p>
        </p:txBody>
      </p:sp>
      <p:sp>
        <p:nvSpPr>
          <p:cNvPr id="8" name="Textplatzhalter 4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623888" y="5086351"/>
            <a:ext cx="5292726" cy="241299"/>
          </a:xfrm>
        </p:spPr>
        <p:txBody>
          <a:bodyPr tIns="36000" rIns="0"/>
          <a:lstStyle>
            <a:lvl1pPr marL="0" indent="0">
              <a:buFont typeface="Arial"/>
              <a:buNone/>
              <a:defRPr sz="900"/>
            </a:lvl1pPr>
          </a:lstStyle>
          <a:p>
            <a:pPr lvl="0">
              <a:defRPr/>
            </a:pPr>
            <a:r>
              <a:rPr lang="de-DE"/>
              <a:t>Caption</a:t>
            </a:r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6275385" y="5086351"/>
            <a:ext cx="5292727" cy="241299"/>
          </a:xfrm>
        </p:spPr>
        <p:txBody>
          <a:bodyPr tIns="36000" rIns="0"/>
          <a:lstStyle>
            <a:lvl1pPr marL="0" indent="0">
              <a:buFont typeface="Arial"/>
              <a:buNone/>
              <a:defRPr sz="900"/>
            </a:lvl1pPr>
          </a:lstStyle>
          <a:p>
            <a:pPr lvl="0">
              <a:defRPr/>
            </a:pPr>
            <a:r>
              <a:rPr lang="de-DE"/>
              <a:t>Caption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611189" y="712232"/>
            <a:ext cx="10956924" cy="78054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3889" y="2024063"/>
            <a:ext cx="10944224" cy="38893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>
              <a:defRPr/>
            </a:pPr>
            <a:r>
              <a:rPr lang="en-US"/>
              <a:t>Level 1</a:t>
            </a:r>
          </a:p>
          <a:p>
            <a:pPr lvl="1">
              <a:defRPr/>
            </a:pPr>
            <a:r>
              <a:rPr lang="en-US"/>
              <a:t>Level 2</a:t>
            </a:r>
          </a:p>
          <a:p>
            <a:pPr lvl="2">
              <a:defRPr/>
            </a:pPr>
            <a:r>
              <a:rPr lang="en-US"/>
              <a:t>Level 3</a:t>
            </a:r>
          </a:p>
          <a:p>
            <a:pPr lvl="3">
              <a:defRPr/>
            </a:pPr>
            <a:r>
              <a:rPr lang="en-US"/>
              <a:t>Level 4</a:t>
            </a:r>
          </a:p>
          <a:p>
            <a:pPr lvl="4">
              <a:defRPr/>
            </a:pPr>
            <a:r>
              <a:rPr lang="en-US"/>
              <a:t>Level 5</a:t>
            </a:r>
          </a:p>
        </p:txBody>
      </p:sp>
      <p:sp>
        <p:nvSpPr>
          <p:cNvPr id="9" name="Textfeld 8"/>
          <p:cNvSpPr txBox="1"/>
          <p:nvPr userDrawn="1"/>
        </p:nvSpPr>
        <p:spPr bwMode="auto">
          <a:xfrm>
            <a:off x="11377083" y="293577"/>
            <a:ext cx="514351" cy="293798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>
              <a:defRPr/>
            </a:pPr>
            <a:fld id="{A5DEC3FA-4FB7-4309-A077-6BB31CA8E81A}" type="slidenum">
              <a:rPr lang="en-US" sz="1600"/>
              <a:t>‹#›</a:t>
            </a:fld>
            <a:endParaRPr lang="en-US" sz="1600"/>
          </a:p>
        </p:txBody>
      </p:sp>
      <p:cxnSp>
        <p:nvCxnSpPr>
          <p:cNvPr id="11" name="Gerader Verbinder 10"/>
          <p:cNvCxnSpPr>
            <a:cxnSpLocks/>
          </p:cNvCxnSpPr>
          <p:nvPr userDrawn="1"/>
        </p:nvCxnSpPr>
        <p:spPr bwMode="auto">
          <a:xfrm>
            <a:off x="623889" y="339297"/>
            <a:ext cx="5292724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/>
          <p:cNvCxnSpPr>
            <a:cxnSpLocks/>
          </p:cNvCxnSpPr>
          <p:nvPr userDrawn="1"/>
        </p:nvCxnSpPr>
        <p:spPr bwMode="auto">
          <a:xfrm>
            <a:off x="6275389" y="339297"/>
            <a:ext cx="5292726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Grafik 9"/>
          <p:cNvPicPr>
            <a:picLocks noChangeAspect="1"/>
          </p:cNvPicPr>
          <p:nvPr userDrawn="1"/>
        </p:nvPicPr>
        <p:blipFill>
          <a:blip r:embed="rId12"/>
          <a:stretch/>
        </p:blipFill>
        <p:spPr bwMode="auto">
          <a:xfrm>
            <a:off x="623888" y="6413956"/>
            <a:ext cx="2275200" cy="120448"/>
          </a:xfrm>
          <a:prstGeom prst="rect">
            <a:avLst/>
          </a:prstGeom>
        </p:spPr>
      </p:pic>
      <p:sp>
        <p:nvSpPr>
          <p:cNvPr id="7" name="Rechteck 6"/>
          <p:cNvSpPr/>
          <p:nvPr userDrawn="1"/>
        </p:nvSpPr>
        <p:spPr bwMode="auto">
          <a:xfrm>
            <a:off x="623888" y="381001"/>
            <a:ext cx="5292725" cy="2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>
              <a:defRPr/>
            </a:pPr>
            <a:r>
              <a:rPr lang="de-DE" sz="900">
                <a:latin typeface="Calibri"/>
              </a:rPr>
              <a:t>XFEL Accelerator R&amp;D Proposal</a:t>
            </a:r>
          </a:p>
        </p:txBody>
      </p:sp>
      <p:sp>
        <p:nvSpPr>
          <p:cNvPr id="8" name="Rechteck 7"/>
          <p:cNvSpPr/>
          <p:nvPr userDrawn="1"/>
        </p:nvSpPr>
        <p:spPr bwMode="auto">
          <a:xfrm>
            <a:off x="6275389" y="381001"/>
            <a:ext cx="5292724" cy="2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>
              <a:defRPr/>
            </a:pPr>
            <a:r>
              <a:rPr lang="en-US" sz="900" dirty="0"/>
              <a:t>Julien Branlard, head LLRF group / MSK , 15.12.2023</a:t>
            </a:r>
          </a:p>
        </p:txBody>
      </p:sp>
      <p:pic>
        <p:nvPicPr>
          <p:cNvPr id="5" name="Picture 4" descr="DESY_logo_3C_web"/>
          <p:cNvPicPr>
            <a:picLocks noChangeAspect="1"/>
          </p:cNvPicPr>
          <p:nvPr userDrawn="1"/>
        </p:nvPicPr>
        <p:blipFill>
          <a:blip r:embed="rId13"/>
          <a:stretch/>
        </p:blipFill>
        <p:spPr bwMode="auto">
          <a:xfrm>
            <a:off x="10920730" y="6029960"/>
            <a:ext cx="723900" cy="723900"/>
          </a:xfrm>
          <a:prstGeom prst="rect">
            <a:avLst/>
          </a:prstGeom>
        </p:spPr>
      </p:pic>
      <p:pic>
        <p:nvPicPr>
          <p:cNvPr id="12" name="Picture 11" descr="Helmholtz-Logo-Blue-RGB"/>
          <p:cNvPicPr>
            <a:picLocks noChangeAspect="1"/>
          </p:cNvPicPr>
          <p:nvPr userDrawn="1"/>
        </p:nvPicPr>
        <p:blipFill>
          <a:blip r:embed="rId14"/>
          <a:stretch/>
        </p:blipFill>
        <p:spPr bwMode="auto">
          <a:xfrm>
            <a:off x="9330690" y="6259830"/>
            <a:ext cx="1366520" cy="18605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lvl1pPr algn="l" defTabSz="914400">
        <a:lnSpc>
          <a:spcPct val="100000"/>
        </a:lnSpc>
        <a:spcBef>
          <a:spcPts val="0"/>
        </a:spcBef>
        <a:buNone/>
        <a:defRPr sz="2200" b="1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7505" indent="-357505" algn="l" defTabSz="914400">
        <a:lnSpc>
          <a:spcPct val="113999"/>
        </a:lnSpc>
        <a:spcBef>
          <a:spcPts val="1800"/>
        </a:spcBef>
        <a:buClr>
          <a:schemeClr val="bg2"/>
        </a:buClr>
        <a:buFontTx/>
        <a:buBlip>
          <a:blip r:embed="rId15"/>
        </a:buBlip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714375" indent="-357505" algn="l" defTabSz="914400">
        <a:lnSpc>
          <a:spcPct val="113999"/>
        </a:lnSpc>
        <a:spcBef>
          <a:spcPts val="0"/>
        </a:spcBef>
        <a:buClr>
          <a:schemeClr val="accent2"/>
        </a:buClr>
        <a:buFontTx/>
        <a:buBlip>
          <a:blip r:embed="rId16"/>
        </a:buBlip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82980" indent="-268605" algn="l" defTabSz="914400">
        <a:lnSpc>
          <a:spcPct val="113999"/>
        </a:lnSpc>
        <a:spcBef>
          <a:spcPts val="0"/>
        </a:spcBef>
        <a:buFont typeface="Arial"/>
        <a:buChar char="►"/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162050" indent="-173355" algn="l" defTabSz="914400">
        <a:lnSpc>
          <a:spcPct val="113999"/>
        </a:lnSpc>
        <a:spcBef>
          <a:spcPts val="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348105" indent="-180975" algn="l" defTabSz="914400">
        <a:lnSpc>
          <a:spcPct val="113999"/>
        </a:lnSpc>
        <a:spcBef>
          <a:spcPts val="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 dirty="0">
                <a:latin typeface="Calibri"/>
              </a:rPr>
              <a:t>XFEL Accelerator R&amp;D Proposal</a:t>
            </a:r>
            <a:br>
              <a:rPr lang="en-US" dirty="0">
                <a:latin typeface="Calibri"/>
              </a:rPr>
            </a:br>
            <a:br>
              <a:rPr lang="en-US" dirty="0"/>
            </a:br>
            <a:r>
              <a:rPr lang="en-US" dirty="0"/>
              <a:t>LLRF system preparation for continuous wave operation of the European XFEL</a:t>
            </a:r>
            <a:endParaRPr lang="en-US" dirty="0">
              <a:latin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/>
        <p:txBody>
          <a:bodyPr/>
          <a:lstStyle/>
          <a:p>
            <a:pPr>
              <a:defRPr/>
            </a:pPr>
            <a:r>
              <a:rPr lang="en-US" dirty="0">
                <a:latin typeface="Calibri"/>
              </a:rPr>
              <a:t>Julien Branlard</a:t>
            </a:r>
            <a:endParaRPr lang="en-US" dirty="0"/>
          </a:p>
          <a:p>
            <a:pPr>
              <a:defRPr/>
            </a:pPr>
            <a:r>
              <a:rPr lang="en-US" dirty="0">
                <a:latin typeface="Calibri"/>
                <a:cs typeface="Calibri"/>
              </a:rPr>
              <a:t>15.12.2023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11504" y="712470"/>
            <a:ext cx="10956925" cy="360045"/>
          </a:xfrm>
        </p:spPr>
        <p:txBody>
          <a:bodyPr/>
          <a:lstStyle/>
          <a:p>
            <a:pPr>
              <a:defRPr/>
            </a:pPr>
            <a:r>
              <a:rPr lang="en-US">
                <a:latin typeface="Calibri"/>
              </a:rPr>
              <a:t>Scope of the R&amp;D Activity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624204" y="1344295"/>
            <a:ext cx="11160428" cy="4526280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Calibri"/>
              </a:rPr>
              <a:t>Perform the </a:t>
            </a:r>
            <a:r>
              <a:rPr lang="en-US" b="1" dirty="0">
                <a:latin typeface="Calibri"/>
              </a:rPr>
              <a:t>R&amp;D necessary to adapt the LLRF system to continuous wave operation</a:t>
            </a:r>
            <a:r>
              <a:rPr lang="en-US" dirty="0">
                <a:latin typeface="Calibri"/>
              </a:rPr>
              <a:t> in preparation of a possible upgrade of the European XFEL</a:t>
            </a:r>
          </a:p>
          <a:p>
            <a:pPr>
              <a:defRPr/>
            </a:pPr>
            <a:r>
              <a:rPr lang="en-US" dirty="0">
                <a:latin typeface="Calibri"/>
              </a:rPr>
              <a:t>In particular, this project interfaces with </a:t>
            </a:r>
          </a:p>
          <a:p>
            <a:pPr lvl="1">
              <a:defRPr/>
            </a:pPr>
            <a:r>
              <a:rPr lang="en-US" b="1" dirty="0">
                <a:latin typeface="Calibri"/>
              </a:rPr>
              <a:t>High power RF solutions</a:t>
            </a:r>
            <a:r>
              <a:rPr lang="en-US" dirty="0">
                <a:latin typeface="Calibri"/>
              </a:rPr>
              <a:t> (type of sources, waveguide </a:t>
            </a:r>
            <a:r>
              <a:rPr lang="en-US" i="1" dirty="0">
                <a:latin typeface="Calibri"/>
              </a:rPr>
              <a:t>Q</a:t>
            </a:r>
            <a:r>
              <a:rPr lang="en-US" i="1" baseline="-25000" dirty="0">
                <a:latin typeface="Calibri"/>
              </a:rPr>
              <a:t>L</a:t>
            </a:r>
            <a:r>
              <a:rPr lang="en-US" dirty="0">
                <a:latin typeface="Calibri"/>
              </a:rPr>
              <a:t> tuner, operation efficiency, power budget, ...)</a:t>
            </a:r>
          </a:p>
          <a:p>
            <a:pPr lvl="1">
              <a:defRPr/>
            </a:pPr>
            <a:r>
              <a:rPr lang="en-US" b="1" dirty="0">
                <a:latin typeface="Calibri"/>
              </a:rPr>
              <a:t>SRF cryomodules</a:t>
            </a:r>
            <a:r>
              <a:rPr lang="en-US" dirty="0">
                <a:latin typeface="Calibri"/>
              </a:rPr>
              <a:t> and </a:t>
            </a:r>
            <a:r>
              <a:rPr lang="en-US" b="1" dirty="0">
                <a:latin typeface="Calibri"/>
              </a:rPr>
              <a:t>cryogenics</a:t>
            </a:r>
            <a:r>
              <a:rPr lang="en-US" dirty="0">
                <a:latin typeface="Calibri"/>
              </a:rPr>
              <a:t>  (couplers, microphonics control, heat load, …)</a:t>
            </a:r>
          </a:p>
          <a:p>
            <a:pPr lvl="1">
              <a:defRPr/>
            </a:pPr>
            <a:r>
              <a:rPr lang="en-US" b="1" dirty="0">
                <a:latin typeface="Calibri"/>
              </a:rPr>
              <a:t>Operations</a:t>
            </a:r>
            <a:r>
              <a:rPr lang="en-US" dirty="0">
                <a:latin typeface="Calibri"/>
              </a:rPr>
              <a:t> and </a:t>
            </a:r>
            <a:r>
              <a:rPr lang="en-US" b="1" dirty="0">
                <a:latin typeface="Calibri"/>
              </a:rPr>
              <a:t>beam-based feedbacks</a:t>
            </a:r>
            <a:r>
              <a:rPr lang="en-US" dirty="0">
                <a:latin typeface="Calibri"/>
              </a:rPr>
              <a:t> (timing, controls, cavity bandwidth and tuning, beam manipulation…)</a:t>
            </a:r>
          </a:p>
          <a:p>
            <a:pPr lvl="1">
              <a:defRPr/>
            </a:pPr>
            <a:r>
              <a:rPr lang="en-US" b="1" dirty="0">
                <a:latin typeface="Calibri"/>
              </a:rPr>
              <a:t>Other XFEL R&amp;D proposals</a:t>
            </a:r>
          </a:p>
          <a:p>
            <a:pPr lvl="2">
              <a:defRPr/>
            </a:pPr>
            <a:r>
              <a:rPr lang="en-US" dirty="0">
                <a:latin typeface="Calibri"/>
              </a:rPr>
              <a:t>Improved diagnostics using machine learning </a:t>
            </a:r>
          </a:p>
          <a:p>
            <a:pPr lvl="2">
              <a:defRPr/>
            </a:pPr>
            <a:r>
              <a:rPr lang="en-US" dirty="0">
                <a:latin typeface="Calibri"/>
              </a:rPr>
              <a:t>TS4i : LLRF development for SRF gun</a:t>
            </a:r>
          </a:p>
          <a:p>
            <a:pPr lvl="2">
              <a:defRPr/>
            </a:pPr>
            <a:endParaRPr lang="en-US" dirty="0">
              <a:latin typeface="Calibri"/>
            </a:endParaRPr>
          </a:p>
          <a:p>
            <a:pPr lvl="3">
              <a:defRPr/>
            </a:pPr>
            <a:endParaRPr lang="en-US" dirty="0">
              <a:latin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11504" y="712470"/>
            <a:ext cx="10956925" cy="360045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Calibri"/>
              </a:rPr>
              <a:t>Deliverable of the R&amp;D Proposal and its benefit for the XFEL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624204" y="1344295"/>
            <a:ext cx="10944225" cy="452628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libri"/>
              </a:rPr>
              <a:t>What is </a:t>
            </a:r>
            <a:r>
              <a:rPr lang="en-US" b="1" i="1" dirty="0">
                <a:latin typeface="Calibri"/>
              </a:rPr>
              <a:t>the final deliverable </a:t>
            </a:r>
            <a:r>
              <a:rPr lang="en-US" i="1" dirty="0">
                <a:latin typeface="Calibri"/>
              </a:rPr>
              <a:t>with completion of this R&amp;D activity?</a:t>
            </a:r>
            <a:endParaRPr i="1" dirty="0">
              <a:latin typeface="Calibri"/>
            </a:endParaRPr>
          </a:p>
          <a:p>
            <a:pPr lvl="1">
              <a:defRPr/>
            </a:pPr>
            <a:r>
              <a:rPr lang="en-US" i="1" dirty="0">
                <a:latin typeface="Calibri"/>
              </a:rPr>
              <a:t>LLRF </a:t>
            </a:r>
            <a:r>
              <a:rPr lang="en-US" b="1" i="1" dirty="0">
                <a:latin typeface="Calibri"/>
              </a:rPr>
              <a:t>CDR</a:t>
            </a:r>
            <a:r>
              <a:rPr lang="en-US" i="1" dirty="0">
                <a:latin typeface="Calibri"/>
              </a:rPr>
              <a:t> for the XFEL continuous wave / high duty cycle upgrade</a:t>
            </a:r>
          </a:p>
          <a:p>
            <a:pPr lvl="1">
              <a:defRPr/>
            </a:pPr>
            <a:r>
              <a:rPr lang="en-US" i="1" dirty="0">
                <a:latin typeface="Calibri"/>
              </a:rPr>
              <a:t>LLRF </a:t>
            </a:r>
            <a:r>
              <a:rPr lang="en-US" b="1" i="1" dirty="0">
                <a:latin typeface="Calibri"/>
              </a:rPr>
              <a:t>system prototype</a:t>
            </a:r>
            <a:r>
              <a:rPr lang="en-US" i="1" dirty="0">
                <a:latin typeface="Calibri"/>
              </a:rPr>
              <a:t> for an SRF injector / TS4i</a:t>
            </a:r>
          </a:p>
          <a:p>
            <a:pPr lvl="0">
              <a:defRPr/>
            </a:pPr>
            <a:r>
              <a:rPr lang="en-US" i="1" dirty="0">
                <a:latin typeface="Calibri"/>
              </a:rPr>
              <a:t>Is the deliverable of the proposal already beneficial for the XFEL or is an </a:t>
            </a:r>
            <a:r>
              <a:rPr lang="en-US" b="1" i="1" dirty="0">
                <a:latin typeface="Calibri"/>
              </a:rPr>
              <a:t>extension</a:t>
            </a:r>
            <a:r>
              <a:rPr lang="en-US" i="1" dirty="0">
                <a:latin typeface="Calibri"/>
              </a:rPr>
              <a:t> proposal needed after the initial funding?</a:t>
            </a:r>
          </a:p>
          <a:p>
            <a:pPr lvl="1">
              <a:defRPr/>
            </a:pPr>
            <a:r>
              <a:rPr lang="en-US" i="1" dirty="0">
                <a:latin typeface="Calibri"/>
              </a:rPr>
              <a:t>This proposal already constitutes an extension</a:t>
            </a:r>
          </a:p>
          <a:p>
            <a:pPr lvl="1">
              <a:defRPr/>
            </a:pPr>
            <a:r>
              <a:rPr lang="en-US" i="1" dirty="0">
                <a:latin typeface="Calibri"/>
              </a:rPr>
              <a:t>The 3-year scope of this proposal (2024  - 2027) should </a:t>
            </a:r>
            <a:r>
              <a:rPr lang="en-US" b="1" i="1" dirty="0">
                <a:latin typeface="Calibri"/>
              </a:rPr>
              <a:t>cover the CDR delivery time</a:t>
            </a:r>
            <a:r>
              <a:rPr lang="en-US" i="1" dirty="0">
                <a:latin typeface="Calibri"/>
              </a:rPr>
              <a:t>.</a:t>
            </a:r>
            <a:endParaRPr i="1" dirty="0">
              <a:latin typeface="Calibri"/>
            </a:endParaRPr>
          </a:p>
          <a:p>
            <a:pPr lvl="0">
              <a:defRPr/>
            </a:pPr>
            <a:r>
              <a:rPr lang="en-US" i="1" dirty="0">
                <a:latin typeface="Calibri"/>
              </a:rPr>
              <a:t>Clearly outline the </a:t>
            </a:r>
            <a:r>
              <a:rPr lang="en-US" b="1" i="1" dirty="0">
                <a:latin typeface="Calibri"/>
              </a:rPr>
              <a:t>benefit</a:t>
            </a:r>
            <a:r>
              <a:rPr lang="en-US" i="1" dirty="0">
                <a:latin typeface="Calibri"/>
              </a:rPr>
              <a:t> of this proposal for the XFEL in particular for the accelerator</a:t>
            </a:r>
            <a:endParaRPr i="1" dirty="0">
              <a:latin typeface="Calibri"/>
            </a:endParaRPr>
          </a:p>
          <a:p>
            <a:pPr lvl="1">
              <a:defRPr/>
            </a:pPr>
            <a:r>
              <a:rPr lang="en-US" i="1" dirty="0">
                <a:latin typeface="Calibri"/>
              </a:rPr>
              <a:t>The LLRF system requires </a:t>
            </a:r>
            <a:r>
              <a:rPr lang="en-US" b="1" i="1" dirty="0">
                <a:latin typeface="Calibri"/>
              </a:rPr>
              <a:t>substantial modification </a:t>
            </a:r>
            <a:r>
              <a:rPr lang="en-US" i="1" dirty="0">
                <a:latin typeface="Calibri"/>
              </a:rPr>
              <a:t>for the upgrade</a:t>
            </a:r>
          </a:p>
          <a:p>
            <a:pPr lvl="1">
              <a:defRPr/>
            </a:pPr>
            <a:r>
              <a:rPr lang="en-US" i="1" dirty="0">
                <a:latin typeface="Calibri"/>
              </a:rPr>
              <a:t>The R&amp;D required for this upgrade requires resources </a:t>
            </a:r>
            <a:r>
              <a:rPr lang="en-US" b="1" i="1" dirty="0">
                <a:latin typeface="Calibri"/>
              </a:rPr>
              <a:t>beyond normal operation </a:t>
            </a:r>
            <a:r>
              <a:rPr lang="en-US" i="1" dirty="0">
                <a:latin typeface="Calibri"/>
              </a:rPr>
              <a:t>(personnel, skill set, invest)</a:t>
            </a:r>
          </a:p>
          <a:p>
            <a:pPr lvl="1">
              <a:defRPr/>
            </a:pPr>
            <a:r>
              <a:rPr lang="en-US" i="1" dirty="0">
                <a:latin typeface="Calibri"/>
              </a:rPr>
              <a:t>Due to its interfaces with many other subsystems, a CW-optimized LLRF system would </a:t>
            </a:r>
            <a:r>
              <a:rPr lang="en-US" b="1" i="1" dirty="0">
                <a:latin typeface="Calibri"/>
              </a:rPr>
              <a:t>benefit the overall accelerator</a:t>
            </a:r>
            <a:r>
              <a:rPr lang="en-US" i="1" dirty="0">
                <a:latin typeface="Calibri"/>
              </a:rPr>
              <a:t> operation, flexibility, efficiency, availability and cost</a:t>
            </a:r>
            <a:endParaRPr i="1" dirty="0">
              <a:latin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611504" y="712470"/>
            <a:ext cx="10956925" cy="360045"/>
          </a:xfrm>
        </p:spPr>
        <p:txBody>
          <a:bodyPr/>
          <a:lstStyle/>
          <a:p>
            <a:pPr>
              <a:defRPr/>
            </a:pPr>
            <a:r>
              <a:rPr lang="en-US">
                <a:latin typeface="Calibri"/>
              </a:rPr>
              <a:t>Timeline of this R&amp;D Activity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624204" y="1344295"/>
            <a:ext cx="10944225" cy="4526280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libri"/>
              </a:rPr>
              <a:t>Outline the </a:t>
            </a:r>
            <a:r>
              <a:rPr lang="en-US" b="1" i="1" dirty="0">
                <a:latin typeface="Calibri"/>
              </a:rPr>
              <a:t>major development steps </a:t>
            </a:r>
            <a:r>
              <a:rPr lang="en-US" i="1" dirty="0">
                <a:latin typeface="Calibri"/>
              </a:rPr>
              <a:t>within the timeframe of the proposal</a:t>
            </a:r>
          </a:p>
          <a:p>
            <a:pPr lvl="1">
              <a:defRPr/>
            </a:pPr>
            <a:r>
              <a:rPr lang="en-US" i="1" dirty="0">
                <a:latin typeface="Calibri"/>
              </a:rPr>
              <a:t>CW control of the cavity field and resonant frequency in narrow bandwidth (high Q</a:t>
            </a:r>
            <a:r>
              <a:rPr lang="en-US" i="1" baseline="-25000" dirty="0">
                <a:latin typeface="Calibri"/>
              </a:rPr>
              <a:t>L</a:t>
            </a:r>
            <a:r>
              <a:rPr lang="en-US" i="1" dirty="0">
                <a:latin typeface="Calibri"/>
              </a:rPr>
              <a:t>)</a:t>
            </a:r>
          </a:p>
          <a:p>
            <a:pPr lvl="1">
              <a:defRPr/>
            </a:pPr>
            <a:r>
              <a:rPr lang="en-US" i="1" dirty="0">
                <a:latin typeface="Calibri"/>
              </a:rPr>
              <a:t>Third harmonic CW operations</a:t>
            </a:r>
          </a:p>
          <a:p>
            <a:pPr lvl="1">
              <a:defRPr/>
            </a:pPr>
            <a:r>
              <a:rPr lang="en-US" i="1" dirty="0">
                <a:latin typeface="Calibri"/>
              </a:rPr>
              <a:t>Modernization of LLRF system and performance improvement</a:t>
            </a:r>
          </a:p>
          <a:p>
            <a:pPr lvl="1">
              <a:defRPr/>
            </a:pPr>
            <a:r>
              <a:rPr lang="en-US" i="1" dirty="0">
                <a:latin typeface="Calibri"/>
              </a:rPr>
              <a:t>LLRF system for CW injector (TS4i)</a:t>
            </a:r>
          </a:p>
          <a:p>
            <a:pPr lvl="1">
              <a:defRPr/>
            </a:pPr>
            <a:r>
              <a:rPr lang="en-US" i="1" dirty="0">
                <a:latin typeface="Calibri"/>
              </a:rPr>
              <a:t>Documentation and CDR </a:t>
            </a:r>
          </a:p>
          <a:p>
            <a:pPr>
              <a:defRPr/>
            </a:pPr>
            <a:r>
              <a:rPr lang="en-US" i="1" dirty="0">
                <a:latin typeface="Calibri"/>
              </a:rPr>
              <a:t>Define </a:t>
            </a:r>
            <a:r>
              <a:rPr lang="en-US" b="1" i="1" dirty="0">
                <a:latin typeface="Calibri"/>
              </a:rPr>
              <a:t>milestones</a:t>
            </a:r>
            <a:r>
              <a:rPr lang="en-US" i="1" dirty="0">
                <a:latin typeface="Calibri"/>
              </a:rPr>
              <a:t>  that allow tracking of the progress </a:t>
            </a:r>
          </a:p>
        </p:txBody>
      </p:sp>
      <p:graphicFrame>
        <p:nvGraphicFramePr>
          <p:cNvPr id="4" name="Table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8011706"/>
              </p:ext>
            </p:extLst>
          </p:nvPr>
        </p:nvGraphicFramePr>
        <p:xfrm>
          <a:off x="615948" y="3789040"/>
          <a:ext cx="10960735" cy="2432640"/>
        </p:xfrm>
        <a:graphic>
          <a:graphicData uri="http://schemas.openxmlformats.org/drawingml/2006/table">
            <a:tbl>
              <a:tblPr firstRow="1" bandRow="1">
                <a:tableStyleId>{574FB7FA-34C4-8166-C639-C660832F4394}</a:tableStyleId>
              </a:tblPr>
              <a:tblGrid>
                <a:gridCol w="8645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52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6840"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Milestone 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Target MTH / QTR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b="1" dirty="0">
                          <a:latin typeface="Calibri"/>
                          <a:cs typeface="Calibri"/>
                        </a:rPr>
                        <a:t>M2024.3 </a:t>
                      </a:r>
                      <a:r>
                        <a:rPr lang="en-US" dirty="0">
                          <a:latin typeface="Calibri"/>
                          <a:cs typeface="Calibri"/>
                        </a:rPr>
                        <a:t>algorithms for cavity parameter estimation (bandwidth, tuning) developed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/>
                          <a:cs typeface="Calibri"/>
                        </a:rPr>
                        <a:t>Q4.2024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b="1" dirty="0">
                          <a:latin typeface="Calibri"/>
                          <a:cs typeface="Calibri"/>
                        </a:rPr>
                        <a:t>M2025.1 </a:t>
                      </a:r>
                      <a:r>
                        <a:rPr lang="en-US" b="0" dirty="0">
                          <a:latin typeface="Calibri"/>
                          <a:cs typeface="Calibri"/>
                        </a:rPr>
                        <a:t>cavity resonance control tested at CMTB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/>
                          <a:cs typeface="Calibri"/>
                        </a:rPr>
                        <a:t>Q1.2025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b="1" dirty="0">
                          <a:latin typeface="Calibri"/>
                          <a:cs typeface="Calibri"/>
                        </a:rPr>
                        <a:t>M2025.2</a:t>
                      </a:r>
                      <a:r>
                        <a:rPr lang="en-US" dirty="0">
                          <a:latin typeface="Calibri"/>
                          <a:cs typeface="Calibri"/>
                        </a:rPr>
                        <a:t> next generation digitizer prototypes produced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/>
                          <a:cs typeface="Calibri"/>
                        </a:rPr>
                        <a:t>Q3.2025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b="1" dirty="0">
                          <a:latin typeface="Calibri"/>
                          <a:cs typeface="Calibri"/>
                        </a:rPr>
                        <a:t>M2026.1</a:t>
                      </a:r>
                      <a:r>
                        <a:rPr lang="en-US" dirty="0">
                          <a:latin typeface="Calibri"/>
                          <a:cs typeface="Calibri"/>
                        </a:rPr>
                        <a:t> LLRF system for TS4i installed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/>
                          <a:cs typeface="Calibri"/>
                        </a:rPr>
                        <a:t>Q2.2026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4754258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b="1" dirty="0">
                          <a:latin typeface="Calibri"/>
                          <a:cs typeface="Calibri"/>
                        </a:rPr>
                        <a:t>M2026.2</a:t>
                      </a:r>
                      <a:r>
                        <a:rPr lang="en-US" dirty="0">
                          <a:latin typeface="Calibri"/>
                          <a:cs typeface="Calibri"/>
                        </a:rPr>
                        <a:t> LLRF CDR first draft 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/>
                          <a:cs typeface="Calibri"/>
                        </a:rPr>
                        <a:t>Q4.2026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041613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853466275" name="Title 1"/>
          <p:cNvSpPr>
            <a:spLocks noGrp="1"/>
          </p:cNvSpPr>
          <p:nvPr>
            <p:ph type="title"/>
          </p:nvPr>
        </p:nvSpPr>
        <p:spPr bwMode="auto">
          <a:xfrm>
            <a:off x="611503" y="712469"/>
            <a:ext cx="10956924" cy="360045"/>
          </a:xfrm>
        </p:spPr>
        <p:txBody>
          <a:bodyPr/>
          <a:lstStyle/>
          <a:p>
            <a:pPr>
              <a:defRPr/>
            </a:pPr>
            <a:r>
              <a:rPr lang="en-US" sz="2200" b="1" i="0" u="none" strike="noStrike" cap="none" spc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Personnel Resource Needs of the R&amp;D Project</a:t>
            </a:r>
            <a:endParaRPr lang="en-US">
              <a:latin typeface="Calibri"/>
            </a:endParaRPr>
          </a:p>
        </p:txBody>
      </p:sp>
      <p:sp>
        <p:nvSpPr>
          <p:cNvPr id="1720109134" name="Content Placeholder 2"/>
          <p:cNvSpPr>
            <a:spLocks noGrp="1"/>
          </p:cNvSpPr>
          <p:nvPr/>
        </p:nvSpPr>
        <p:spPr bwMode="auto">
          <a:xfrm>
            <a:off x="624203" y="1344294"/>
            <a:ext cx="10944225" cy="1256663"/>
          </a:xfrm>
        </p:spPr>
        <p:txBody>
          <a:bodyPr vert="horz" lIns="0" tIns="0" rIns="0" bIns="0" rtlCol="0" anchor="t" anchorCtr="0">
            <a:noAutofit/>
          </a:bodyPr>
          <a:lstStyle>
            <a:lvl1pPr marL="357505" indent="-357505" algn="l" defTabSz="914400">
              <a:lnSpc>
                <a:spcPct val="113999"/>
              </a:lnSpc>
              <a:spcBef>
                <a:spcPts val="1800"/>
              </a:spcBef>
              <a:buClr>
                <a:schemeClr val="bg2"/>
              </a:buClr>
              <a:buFontTx/>
              <a:buBlip>
                <a:blip r:embed="rId2"/>
              </a:buBlip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14375" indent="-357505" algn="l" defTabSz="914400">
              <a:lnSpc>
                <a:spcPct val="113999"/>
              </a:lnSpc>
              <a:spcBef>
                <a:spcPts val="0"/>
              </a:spcBef>
              <a:buClr>
                <a:schemeClr val="accent2"/>
              </a:buClr>
              <a:buFontTx/>
              <a:buBlip>
                <a:blip r:embed="rId3"/>
              </a:buBlip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82980" indent="-268605" algn="l" defTabSz="914400">
              <a:lnSpc>
                <a:spcPct val="113999"/>
              </a:lnSpc>
              <a:spcBef>
                <a:spcPts val="0"/>
              </a:spcBef>
              <a:buFont typeface="Arial"/>
              <a:buChar char="►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2050" indent="-173355" algn="l" defTabSz="914400">
              <a:lnSpc>
                <a:spcPct val="113999"/>
              </a:lnSpc>
              <a:spcBef>
                <a:spcPts val="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48105" indent="-180975" algn="l" defTabSz="914400">
              <a:lnSpc>
                <a:spcPct val="113999"/>
              </a:lnSpc>
              <a:spcBef>
                <a:spcPts val="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i="1" dirty="0">
                <a:latin typeface="Calibri"/>
              </a:rPr>
              <a:t>Give an overview about the </a:t>
            </a:r>
            <a:r>
              <a:rPr lang="en-US" b="1" i="1" dirty="0">
                <a:latin typeface="Calibri"/>
              </a:rPr>
              <a:t>personnel resource </a:t>
            </a:r>
            <a:r>
              <a:rPr lang="en-US" i="1" dirty="0">
                <a:latin typeface="Calibri"/>
              </a:rPr>
              <a:t>needed for this activity </a:t>
            </a:r>
            <a:endParaRPr i="1" dirty="0">
              <a:latin typeface="Calibri"/>
            </a:endParaRPr>
          </a:p>
          <a:p>
            <a:pPr lvl="1">
              <a:defRPr/>
            </a:pPr>
            <a:r>
              <a:rPr lang="en-US" i="1" dirty="0">
                <a:latin typeface="Calibri"/>
              </a:rPr>
              <a:t>list skill needed or task description</a:t>
            </a:r>
            <a:endParaRPr i="1" dirty="0">
              <a:latin typeface="Calibri"/>
            </a:endParaRPr>
          </a:p>
          <a:p>
            <a:pPr lvl="1">
              <a:defRPr/>
            </a:pPr>
            <a:r>
              <a:rPr lang="en-US" i="1" dirty="0">
                <a:latin typeface="Calibri"/>
              </a:rPr>
              <a:t>from when to when this personnel is need</a:t>
            </a:r>
            <a:r>
              <a:rPr lang="de-DE" i="1" dirty="0" err="1">
                <a:latin typeface="Calibri"/>
              </a:rPr>
              <a:t>ed</a:t>
            </a:r>
            <a:r>
              <a:rPr lang="en-US" i="1" dirty="0">
                <a:latin typeface="Calibri"/>
              </a:rPr>
              <a:t>?</a:t>
            </a:r>
            <a:endParaRPr i="1" dirty="0">
              <a:latin typeface="Calibri"/>
            </a:endParaRPr>
          </a:p>
          <a:p>
            <a:pPr lvl="1">
              <a:defRPr/>
            </a:pPr>
            <a:r>
              <a:rPr lang="en-US" i="1" dirty="0">
                <a:latin typeface="Calibri"/>
              </a:rPr>
              <a:t>indicate if new hires are needed or if available personnel is participating</a:t>
            </a:r>
            <a:endParaRPr i="1" dirty="0">
              <a:latin typeface="Calibri"/>
            </a:endParaRPr>
          </a:p>
          <a:p>
            <a:pPr lvl="2">
              <a:defRPr/>
            </a:pPr>
            <a:r>
              <a:rPr lang="de-DE" i="1" dirty="0">
                <a:latin typeface="Calibri"/>
              </a:rPr>
              <a:t>PhD </a:t>
            </a:r>
            <a:r>
              <a:rPr lang="de-DE" i="1" dirty="0" err="1">
                <a:latin typeface="Calibri"/>
              </a:rPr>
              <a:t>student</a:t>
            </a:r>
            <a:r>
              <a:rPr lang="de-DE" i="1" dirty="0">
                <a:latin typeface="Calibri"/>
              </a:rPr>
              <a:t>, </a:t>
            </a:r>
            <a:r>
              <a:rPr lang="de-DE" i="1" dirty="0" err="1">
                <a:latin typeface="Calibri"/>
              </a:rPr>
              <a:t>postdoc</a:t>
            </a:r>
            <a:r>
              <a:rPr lang="de-DE" i="1" dirty="0">
                <a:latin typeface="Calibri"/>
              </a:rPr>
              <a:t>, </a:t>
            </a:r>
            <a:r>
              <a:rPr lang="de-DE" i="1" dirty="0" err="1">
                <a:latin typeface="Calibri"/>
              </a:rPr>
              <a:t>scientist</a:t>
            </a:r>
            <a:r>
              <a:rPr lang="de-DE" i="1" dirty="0">
                <a:latin typeface="Calibri"/>
              </a:rPr>
              <a:t> </a:t>
            </a:r>
            <a:r>
              <a:rPr lang="de-DE" i="1" dirty="0" err="1">
                <a:latin typeface="Calibri"/>
              </a:rPr>
              <a:t>or</a:t>
            </a:r>
            <a:r>
              <a:rPr lang="de-DE" i="1" dirty="0">
                <a:latin typeface="Calibri"/>
              </a:rPr>
              <a:t> Engineer</a:t>
            </a:r>
            <a:endParaRPr i="1" dirty="0">
              <a:latin typeface="Calibri"/>
            </a:endParaRPr>
          </a:p>
        </p:txBody>
      </p:sp>
      <p:graphicFrame>
        <p:nvGraphicFramePr>
          <p:cNvPr id="1709993429" name="Table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9161165"/>
              </p:ext>
            </p:extLst>
          </p:nvPr>
        </p:nvGraphicFramePr>
        <p:xfrm>
          <a:off x="551384" y="3161607"/>
          <a:ext cx="10946960" cy="2795263"/>
        </p:xfrm>
        <a:graphic>
          <a:graphicData uri="http://schemas.openxmlformats.org/drawingml/2006/table">
            <a:tbl>
              <a:tblPr firstRow="1" bandRow="1">
                <a:tableStyleId>{574FB7FA-34C4-8166-C639-C660832F4394}</a:tableStyleId>
              </a:tblPr>
              <a:tblGrid>
                <a:gridCol w="8003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98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47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10209"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Skill or Task Description</a:t>
                      </a:r>
                      <a:r>
                        <a:rPr lang="de-DE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FTE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from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7509"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/>
                          <a:cs typeface="Calibri"/>
                        </a:rPr>
                        <a:t>New: postdoc (diagnostics, machine learning, LLRF)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/>
                          <a:cs typeface="Calibri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/>
                          <a:cs typeface="Calibri"/>
                        </a:rPr>
                        <a:t>1.2024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/>
                          <a:cs typeface="Calibri"/>
                        </a:rPr>
                        <a:t>1.2027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7509"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/>
                          <a:cs typeface="Calibri"/>
                        </a:rPr>
                        <a:t>New: PhD student (control techniques)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/>
                          <a:cs typeface="Calibri"/>
                        </a:rPr>
                        <a:t>0.6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/>
                          <a:cs typeface="Calibri"/>
                        </a:rPr>
                        <a:t>1.2024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/>
                          <a:cs typeface="Calibri"/>
                        </a:rPr>
                        <a:t>1.2027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1256643"/>
                  </a:ext>
                </a:extLst>
              </a:tr>
              <a:tr h="397509"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/>
                          <a:cs typeface="Calibri"/>
                        </a:rPr>
                        <a:t>New: 1-2 Master student(s)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/>
                          <a:cs typeface="Calibri"/>
                        </a:rPr>
                        <a:t>1.2024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/>
                          <a:cs typeface="Calibri"/>
                        </a:rPr>
                        <a:t>1.2027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0242411"/>
                  </a:ext>
                </a:extLst>
              </a:tr>
              <a:tr h="397509"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/>
                          <a:cs typeface="Calibri"/>
                        </a:rPr>
                        <a:t>Available: postdoc (LLRF expert, CW expert)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/>
                          <a:cs typeface="Calibri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/>
                          <a:cs typeface="Calibri"/>
                        </a:rPr>
                        <a:t>1.2024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/>
                          <a:cs typeface="Calibri"/>
                        </a:rPr>
                        <a:t>1.2027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7509"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Calibri"/>
                          <a:cs typeface="Calibri"/>
                        </a:rPr>
                        <a:t>Available: FW / SW Engineer (implementation support)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/>
                          <a:cs typeface="Calibri"/>
                        </a:rPr>
                        <a:t>0.2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/>
                          <a:cs typeface="Calibri"/>
                        </a:rPr>
                        <a:t>1.2024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/>
                          <a:cs typeface="Calibri"/>
                        </a:rPr>
                        <a:t>1.2027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7509"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b="1" dirty="0">
                          <a:latin typeface="Calibri"/>
                          <a:cs typeface="Calibri"/>
                        </a:rPr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b="1" dirty="0">
                          <a:latin typeface="Calibri"/>
                          <a:cs typeface="Calibri"/>
                        </a:rPr>
                        <a:t>2.8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11765167" name="Title 1"/>
          <p:cNvSpPr>
            <a:spLocks noGrp="1"/>
          </p:cNvSpPr>
          <p:nvPr>
            <p:ph type="title"/>
          </p:nvPr>
        </p:nvSpPr>
        <p:spPr bwMode="auto">
          <a:xfrm>
            <a:off x="611503" y="712469"/>
            <a:ext cx="10956924" cy="360045"/>
          </a:xfrm>
        </p:spPr>
        <p:txBody>
          <a:bodyPr/>
          <a:lstStyle/>
          <a:p>
            <a:pPr>
              <a:defRPr/>
            </a:pPr>
            <a:r>
              <a:rPr lang="en-US" sz="2200" b="1" i="0" u="none" strike="noStrike" cap="none" spc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Expenditure</a:t>
            </a:r>
            <a:endParaRPr lang="en-US">
              <a:latin typeface="Calibri"/>
            </a:endParaRPr>
          </a:p>
        </p:txBody>
      </p:sp>
      <p:sp>
        <p:nvSpPr>
          <p:cNvPr id="881849265" name="Content Placeholder 2"/>
          <p:cNvSpPr>
            <a:spLocks noGrp="1"/>
          </p:cNvSpPr>
          <p:nvPr>
            <p:ph idx="1"/>
          </p:nvPr>
        </p:nvSpPr>
        <p:spPr bwMode="auto">
          <a:xfrm>
            <a:off x="624203" y="1344294"/>
            <a:ext cx="10944225" cy="947418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Calibri"/>
              </a:rPr>
              <a:t>L</a:t>
            </a:r>
            <a:r>
              <a:rPr lang="en-US" i="1" dirty="0">
                <a:latin typeface="Calibri"/>
              </a:rPr>
              <a:t>ist individual items 50 k€ and above</a:t>
            </a:r>
            <a:r>
              <a:rPr lang="de-DE" i="1" dirty="0">
                <a:latin typeface="Calibri"/>
              </a:rPr>
              <a:t> (</a:t>
            </a:r>
            <a:r>
              <a:rPr lang="de-DE" i="1" dirty="0" err="1">
                <a:latin typeface="Calibri"/>
              </a:rPr>
              <a:t>if</a:t>
            </a:r>
            <a:r>
              <a:rPr lang="de-DE" i="1" dirty="0">
                <a:latin typeface="Calibri"/>
              </a:rPr>
              <a:t> </a:t>
            </a:r>
            <a:r>
              <a:rPr lang="de-DE" i="1" dirty="0" err="1">
                <a:latin typeface="Calibri"/>
              </a:rPr>
              <a:t>any</a:t>
            </a:r>
            <a:r>
              <a:rPr lang="de-DE" i="1" dirty="0">
                <a:latin typeface="Calibri"/>
              </a:rPr>
              <a:t>)</a:t>
            </a:r>
            <a:endParaRPr i="1" dirty="0">
              <a:latin typeface="Calibri"/>
            </a:endParaRPr>
          </a:p>
          <a:p>
            <a:pPr>
              <a:defRPr/>
            </a:pPr>
            <a:r>
              <a:rPr lang="en-US" i="1" dirty="0">
                <a:latin typeface="Calibri"/>
              </a:rPr>
              <a:t>indicate when the purchase in planned, quarter would be nice, year is necessary</a:t>
            </a:r>
            <a:endParaRPr i="1" dirty="0">
              <a:latin typeface="Calibri"/>
            </a:endParaRPr>
          </a:p>
          <a:p>
            <a:pPr>
              <a:defRPr/>
            </a:pPr>
            <a:endParaRPr lang="en-US" dirty="0">
              <a:latin typeface="Calibri"/>
            </a:endParaRPr>
          </a:p>
        </p:txBody>
      </p:sp>
      <p:graphicFrame>
        <p:nvGraphicFramePr>
          <p:cNvPr id="1872356760" name="Table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4922963"/>
              </p:ext>
            </p:extLst>
          </p:nvPr>
        </p:nvGraphicFramePr>
        <p:xfrm>
          <a:off x="624203" y="2563494"/>
          <a:ext cx="11060427" cy="1845307"/>
        </p:xfrm>
        <a:graphic>
          <a:graphicData uri="http://schemas.openxmlformats.org/drawingml/2006/table">
            <a:tbl>
              <a:tblPr firstRow="1" bandRow="1">
                <a:tableStyleId>{574FB7FA-34C4-8166-C639-C660832F4394}</a:tableStyleId>
              </a:tblPr>
              <a:tblGrid>
                <a:gridCol w="70559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0209"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Items to be purchased / Task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When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Cost/k€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7509"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/>
                          <a:cs typeface="Calibri"/>
                        </a:rPr>
                        <a:t>Selected components for evaluation (new generation ADCs, piezo drive, FPGA controller boards)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/>
                          <a:cs typeface="Calibri"/>
                        </a:rPr>
                        <a:t>Q1.2024 – Q4.2025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/>
                          <a:cs typeface="Calibri"/>
                        </a:rPr>
                        <a:t>100 – 150k€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7509"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/>
                          <a:cs typeface="Calibri"/>
                        </a:rPr>
                        <a:t>LLRF demonstrator for a single cavity CW drive with SSA control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/>
                          <a:cs typeface="Calibri"/>
                        </a:rPr>
                        <a:t>Q3.2025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/>
                          <a:cs typeface="Calibri"/>
                        </a:rPr>
                        <a:t>50 k€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7509"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/>
                          <a:cs typeface="Calibri"/>
                        </a:rPr>
                        <a:t>LLRF demonstrator for a complete RF station with SSA or with IOT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/>
                          <a:cs typeface="Calibri"/>
                        </a:rPr>
                        <a:t>Q3.2026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/>
                          <a:cs typeface="Calibri"/>
                        </a:rPr>
                        <a:t>150 k€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777098012" name="Title 1"/>
          <p:cNvSpPr>
            <a:spLocks noGrp="1"/>
          </p:cNvSpPr>
          <p:nvPr>
            <p:ph type="title"/>
          </p:nvPr>
        </p:nvSpPr>
        <p:spPr bwMode="auto">
          <a:xfrm>
            <a:off x="611503" y="712469"/>
            <a:ext cx="10956924" cy="360045"/>
          </a:xfrm>
        </p:spPr>
        <p:txBody>
          <a:bodyPr/>
          <a:lstStyle/>
          <a:p>
            <a:pPr>
              <a:defRPr/>
            </a:pPr>
            <a:r>
              <a:rPr lang="en-US" sz="2200" b="1" i="0" u="none" strike="noStrike" cap="none" spc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Resource </a:t>
            </a:r>
            <a:r>
              <a:rPr lang="de-DE" sz="2200" b="1" i="0" u="none" strike="noStrike" cap="none" spc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and Cost </a:t>
            </a:r>
            <a:r>
              <a:rPr lang="en-US" sz="2200" b="1" i="0" u="none" strike="noStrike" cap="none" spc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 Profile of Proposal</a:t>
            </a:r>
            <a:endParaRPr lang="en-US">
              <a:latin typeface="Calibri"/>
            </a:endParaRPr>
          </a:p>
        </p:txBody>
      </p:sp>
      <p:sp>
        <p:nvSpPr>
          <p:cNvPr id="1127867732" name="Content Placeholder 2"/>
          <p:cNvSpPr>
            <a:spLocks noGrp="1"/>
          </p:cNvSpPr>
          <p:nvPr>
            <p:ph idx="1"/>
          </p:nvPr>
        </p:nvSpPr>
        <p:spPr bwMode="auto">
          <a:xfrm>
            <a:off x="624203" y="1344294"/>
            <a:ext cx="10944225" cy="947418"/>
          </a:xfrm>
        </p:spPr>
        <p:txBody>
          <a:bodyPr/>
          <a:lstStyle/>
          <a:p>
            <a:pPr>
              <a:defRPr/>
            </a:pPr>
            <a:r>
              <a:rPr lang="en-US" i="1" dirty="0">
                <a:latin typeface="Calibri"/>
              </a:rPr>
              <a:t>Give here to total </a:t>
            </a:r>
            <a:r>
              <a:rPr lang="en-US" b="1" i="1" dirty="0">
                <a:latin typeface="Calibri"/>
              </a:rPr>
              <a:t>investments</a:t>
            </a:r>
            <a:r>
              <a:rPr lang="en-US" i="1" dirty="0">
                <a:latin typeface="Calibri"/>
              </a:rPr>
              <a:t> and </a:t>
            </a:r>
            <a:r>
              <a:rPr lang="en-US" b="1" i="1" dirty="0">
                <a:latin typeface="Calibri"/>
              </a:rPr>
              <a:t>FTEs</a:t>
            </a:r>
            <a:r>
              <a:rPr lang="en-US" i="1" dirty="0">
                <a:latin typeface="Calibri"/>
              </a:rPr>
              <a:t> per year</a:t>
            </a:r>
          </a:p>
          <a:p>
            <a:pPr lvl="1">
              <a:defRPr/>
            </a:pPr>
            <a:r>
              <a:rPr lang="en-US" i="1" dirty="0">
                <a:latin typeface="Calibri"/>
              </a:rPr>
              <a:t>Invest + Recurrent cost can be different from slide  6, if smaller (&lt;50 k€) expenditures are expected</a:t>
            </a:r>
          </a:p>
          <a:p>
            <a:pPr marL="0" indent="0">
              <a:buClr>
                <a:schemeClr val="bg2"/>
              </a:buClr>
              <a:buFontTx/>
              <a:buNone/>
              <a:defRPr/>
            </a:pPr>
            <a:endParaRPr lang="en-US" i="1" dirty="0">
              <a:latin typeface="Calibri"/>
            </a:endParaRPr>
          </a:p>
        </p:txBody>
      </p:sp>
      <p:graphicFrame>
        <p:nvGraphicFramePr>
          <p:cNvPr id="1724549048" name="Table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9735239"/>
              </p:ext>
            </p:extLst>
          </p:nvPr>
        </p:nvGraphicFramePr>
        <p:xfrm>
          <a:off x="617220" y="2998469"/>
          <a:ext cx="10549399" cy="1565906"/>
        </p:xfrm>
        <a:graphic>
          <a:graphicData uri="http://schemas.openxmlformats.org/drawingml/2006/table">
            <a:tbl>
              <a:tblPr firstRow="1" bandRow="1">
                <a:tableStyleId>{574FB7FA-34C4-8166-C639-C660832F4394}</a:tableStyleId>
              </a:tblPr>
              <a:tblGrid>
                <a:gridCol w="13811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14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863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903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4809"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FTE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Invest + Recurrent / k€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>
                          <a:solidFill>
                            <a:schemeClr val="bg1"/>
                          </a:solidFill>
                          <a:latin typeface="Calibri"/>
                          <a:cs typeface="Calibri"/>
                        </a:rPr>
                        <a:t>Comment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699"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/>
                          <a:cs typeface="Calibri"/>
                        </a:rPr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/>
                          <a:cs typeface="Calibri"/>
                        </a:rPr>
                        <a:t>2.8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/>
                          <a:cs typeface="Calibri"/>
                        </a:rPr>
                        <a:t>invest 100 k€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>
                          <a:latin typeface="Calibri"/>
                          <a:cs typeface="Calibri"/>
                        </a:rPr>
                        <a:t>prototyping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3699"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/>
                          <a:cs typeface="Calibri"/>
                        </a:rPr>
                        <a:t>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/>
                          <a:cs typeface="Calibri"/>
                        </a:rPr>
                        <a:t>2.8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/>
                          <a:cs typeface="Calibri"/>
                        </a:rPr>
                        <a:t>invest 100 k€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Calibri"/>
                          <a:cs typeface="Calibri"/>
                        </a:rPr>
                        <a:t>small production quantity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699"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/>
                          <a:cs typeface="Calibri"/>
                        </a:rPr>
                        <a:t>2026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/>
                          <a:cs typeface="Calibri"/>
                        </a:rPr>
                        <a:t>2.8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/>
                          <a:cs typeface="Calibri"/>
                        </a:rPr>
                        <a:t>invest 150 k€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  <a:defRPr/>
                      </a:pPr>
                      <a:r>
                        <a:rPr lang="en-US" dirty="0">
                          <a:latin typeface="Calibri"/>
                          <a:cs typeface="Calibri"/>
                        </a:rPr>
                        <a:t>LLRF system demonstrator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620474374" name="Title 1"/>
          <p:cNvSpPr>
            <a:spLocks noGrp="1"/>
          </p:cNvSpPr>
          <p:nvPr>
            <p:ph type="title"/>
          </p:nvPr>
        </p:nvSpPr>
        <p:spPr bwMode="auto">
          <a:xfrm>
            <a:off x="611503" y="712469"/>
            <a:ext cx="10956924" cy="360045"/>
          </a:xfrm>
        </p:spPr>
        <p:txBody>
          <a:bodyPr/>
          <a:lstStyle/>
          <a:p>
            <a:pPr>
              <a:defRPr/>
            </a:pPr>
            <a:r>
              <a:rPr lang="en-US" sz="2200" b="1" i="0" u="none" strike="noStrike" cap="none" spc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Summary</a:t>
            </a:r>
            <a:endParaRPr lang="en-US">
              <a:latin typeface="Calibri"/>
            </a:endParaRPr>
          </a:p>
        </p:txBody>
      </p:sp>
      <p:sp>
        <p:nvSpPr>
          <p:cNvPr id="323352276" name="Content Placeholder 2"/>
          <p:cNvSpPr>
            <a:spLocks noGrp="1"/>
          </p:cNvSpPr>
          <p:nvPr>
            <p:ph idx="1"/>
          </p:nvPr>
        </p:nvSpPr>
        <p:spPr bwMode="auto">
          <a:xfrm>
            <a:off x="623889" y="1378266"/>
            <a:ext cx="10944222" cy="5003061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i="1" dirty="0">
                <a:latin typeface="Calibri"/>
              </a:rPr>
              <a:t>Emphasize the </a:t>
            </a:r>
            <a:r>
              <a:rPr lang="en-US" b="1" i="1" dirty="0">
                <a:latin typeface="Calibri"/>
              </a:rPr>
              <a:t>collaborative aspect</a:t>
            </a:r>
            <a:r>
              <a:rPr lang="en-US" i="1" dirty="0">
                <a:latin typeface="Calibri"/>
              </a:rPr>
              <a:t> of this proposal </a:t>
            </a:r>
          </a:p>
          <a:p>
            <a:pPr lvl="1">
              <a:defRPr/>
            </a:pPr>
            <a:r>
              <a:rPr lang="en-US" i="1" dirty="0">
                <a:latin typeface="Calibri"/>
              </a:rPr>
              <a:t>Many tests planned in collaboration </a:t>
            </a:r>
            <a:r>
              <a:rPr lang="en-US" b="1" i="1" dirty="0">
                <a:latin typeface="Calibri"/>
              </a:rPr>
              <a:t>with other M-groups at DESY</a:t>
            </a:r>
          </a:p>
          <a:p>
            <a:pPr lvl="2">
              <a:defRPr/>
            </a:pPr>
            <a:r>
              <a:rPr lang="en-US" i="1" dirty="0">
                <a:latin typeface="Calibri"/>
              </a:rPr>
              <a:t>Collaboration with MHF (SSA, waveguide tuner, IOT, </a:t>
            </a:r>
            <a:r>
              <a:rPr lang="en-US" i="1" dirty="0" err="1">
                <a:latin typeface="Calibri"/>
              </a:rPr>
              <a:t>etc</a:t>
            </a:r>
            <a:r>
              <a:rPr lang="en-US" i="1" dirty="0">
                <a:latin typeface="Calibri"/>
              </a:rPr>
              <a:t>…)</a:t>
            </a:r>
          </a:p>
          <a:p>
            <a:pPr lvl="2">
              <a:defRPr/>
            </a:pPr>
            <a:r>
              <a:rPr lang="en-US" i="1" dirty="0">
                <a:latin typeface="Calibri"/>
              </a:rPr>
              <a:t>Collaboration with MKS (heat load tests at XFEL / CMTB / AMTF </a:t>
            </a:r>
            <a:r>
              <a:rPr lang="en-US" i="1" dirty="0" err="1">
                <a:latin typeface="Calibri"/>
              </a:rPr>
              <a:t>etc</a:t>
            </a:r>
            <a:r>
              <a:rPr lang="en-US" i="1" dirty="0">
                <a:latin typeface="Calibri"/>
              </a:rPr>
              <a:t>…) </a:t>
            </a:r>
          </a:p>
          <a:p>
            <a:pPr lvl="2">
              <a:defRPr/>
            </a:pPr>
            <a:r>
              <a:rPr lang="en-US" i="1" dirty="0">
                <a:latin typeface="Calibri"/>
              </a:rPr>
              <a:t>Collaboration with MXL (HDC </a:t>
            </a:r>
            <a:r>
              <a:rPr lang="en-US" i="1" dirty="0" err="1">
                <a:latin typeface="Calibri"/>
              </a:rPr>
              <a:t>Jork</a:t>
            </a:r>
            <a:r>
              <a:rPr lang="en-US" i="1" dirty="0">
                <a:latin typeface="Calibri"/>
              </a:rPr>
              <a:t> workshops)</a:t>
            </a:r>
          </a:p>
          <a:p>
            <a:pPr lvl="2">
              <a:defRPr/>
            </a:pPr>
            <a:endParaRPr lang="en-US" i="1" dirty="0">
              <a:latin typeface="Calibri"/>
            </a:endParaRPr>
          </a:p>
          <a:p>
            <a:pPr lvl="1">
              <a:defRPr/>
            </a:pPr>
            <a:r>
              <a:rPr lang="en-US" i="1" dirty="0">
                <a:latin typeface="Calibri"/>
              </a:rPr>
              <a:t>Collaboration </a:t>
            </a:r>
            <a:r>
              <a:rPr lang="en-US" b="1" i="1" dirty="0">
                <a:latin typeface="Calibri"/>
              </a:rPr>
              <a:t>with industrial partners</a:t>
            </a:r>
          </a:p>
          <a:p>
            <a:pPr lvl="2">
              <a:defRPr/>
            </a:pPr>
            <a:r>
              <a:rPr lang="en-US" i="1" dirty="0" err="1">
                <a:latin typeface="Calibri"/>
              </a:rPr>
              <a:t>Cryoelectra</a:t>
            </a:r>
            <a:r>
              <a:rPr lang="en-US" i="1" dirty="0">
                <a:latin typeface="Calibri"/>
              </a:rPr>
              <a:t> : SSA efficiency control</a:t>
            </a:r>
          </a:p>
          <a:p>
            <a:pPr lvl="2">
              <a:defRPr/>
            </a:pPr>
            <a:r>
              <a:rPr lang="en-US" i="1" dirty="0">
                <a:latin typeface="Calibri"/>
              </a:rPr>
              <a:t>Struck System : new ADC production</a:t>
            </a:r>
          </a:p>
          <a:p>
            <a:pPr lvl="2">
              <a:defRPr/>
            </a:pPr>
            <a:r>
              <a:rPr lang="en-US" i="1" dirty="0">
                <a:latin typeface="Calibri"/>
              </a:rPr>
              <a:t>MTCA community </a:t>
            </a:r>
            <a:r>
              <a:rPr lang="en-US" i="1" dirty="0">
                <a:latin typeface="Calibri"/>
                <a:sym typeface="Wingdings" panose="05000000000000000000" pitchFamily="2" charset="2"/>
              </a:rPr>
              <a:t> benefits for other MTCA users</a:t>
            </a:r>
          </a:p>
          <a:p>
            <a:pPr lvl="2">
              <a:defRPr/>
            </a:pPr>
            <a:endParaRPr lang="en-US" i="1" dirty="0">
              <a:latin typeface="Calibri"/>
            </a:endParaRPr>
          </a:p>
          <a:p>
            <a:pPr lvl="1">
              <a:defRPr/>
            </a:pPr>
            <a:r>
              <a:rPr lang="en-US" i="1" dirty="0">
                <a:latin typeface="Calibri"/>
              </a:rPr>
              <a:t>Collaboration</a:t>
            </a:r>
            <a:r>
              <a:rPr lang="en-US" b="1" i="1" dirty="0">
                <a:latin typeface="Calibri"/>
              </a:rPr>
              <a:t> with other Helmholtz institutes</a:t>
            </a:r>
          </a:p>
          <a:p>
            <a:pPr lvl="2">
              <a:defRPr/>
            </a:pPr>
            <a:r>
              <a:rPr lang="en-US" i="1" dirty="0">
                <a:latin typeface="Calibri"/>
              </a:rPr>
              <a:t>Test of algorithms / software / firmware / hardware </a:t>
            </a:r>
          </a:p>
          <a:p>
            <a:pPr lvl="2">
              <a:defRPr/>
            </a:pPr>
            <a:r>
              <a:rPr lang="en-US" i="1" dirty="0">
                <a:latin typeface="Calibri"/>
              </a:rPr>
              <a:t>ELBE (HZDR), </a:t>
            </a:r>
            <a:r>
              <a:rPr lang="en-US" i="1" dirty="0" err="1">
                <a:latin typeface="Calibri"/>
              </a:rPr>
              <a:t>HobiCat</a:t>
            </a:r>
            <a:r>
              <a:rPr lang="en-US" i="1" dirty="0">
                <a:latin typeface="Calibri"/>
              </a:rPr>
              <a:t>/BESSY (HZB) </a:t>
            </a:r>
          </a:p>
          <a:p>
            <a:pPr lvl="2">
              <a:defRPr/>
            </a:pPr>
            <a:endParaRPr lang="en-US" i="1" dirty="0">
              <a:latin typeface="Calibri"/>
            </a:endParaRPr>
          </a:p>
          <a:p>
            <a:pPr lvl="1">
              <a:defRPr/>
            </a:pPr>
            <a:r>
              <a:rPr lang="en-US" i="1" dirty="0">
                <a:latin typeface="Calibri"/>
              </a:rPr>
              <a:t>Synergies with </a:t>
            </a:r>
            <a:r>
              <a:rPr lang="en-US" b="1" i="1" dirty="0">
                <a:latin typeface="Calibri"/>
              </a:rPr>
              <a:t>R&amp;D financed by third party grants </a:t>
            </a:r>
          </a:p>
          <a:p>
            <a:pPr lvl="2">
              <a:defRPr/>
            </a:pPr>
            <a:r>
              <a:rPr lang="en-US" i="1" dirty="0" err="1">
                <a:latin typeface="Calibri"/>
              </a:rPr>
              <a:t>iSAS</a:t>
            </a:r>
            <a:r>
              <a:rPr lang="en-US" i="1" dirty="0">
                <a:latin typeface="Calibri"/>
              </a:rPr>
              <a:t> : initiative for sustainable accelerator systems</a:t>
            </a:r>
          </a:p>
          <a:p>
            <a:pPr lvl="1">
              <a:defRPr/>
            </a:pPr>
            <a:endParaRPr lang="en-US" i="1" dirty="0">
              <a:latin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_XFEL_PowerPoint_16x9_v3_RW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prstGeom prst="line">
          <a:avLst/>
        </a:prstGeom>
        <a:solidFill>
          <a:schemeClr val="accent6"/>
        </a:solidFill>
      </a:spPr>
      <a:bodyPr/>
      <a:lstStyle/>
    </a:spDef>
    <a:lnDef>
      <a:spPr bwMode="auto">
        <a:prstGeom prst="line">
          <a:avLst/>
        </a:prstGeom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 bwMode="auto">
        <a:prstGeom prst="line">
          <a:avLst/>
        </a:prstGeom>
        <a:noFill/>
      </a:spPr>
      <a:bodyPr/>
      <a:lstStyle/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XFEL_PowerPoint_16x9_v3_RW</Template>
  <TotalTime>0</TotalTime>
  <Words>816</Words>
  <Application>Microsoft Office PowerPoint</Application>
  <DocSecurity>0</DocSecurity>
  <PresentationFormat>Widescreen</PresentationFormat>
  <Paragraphs>126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2_XFEL_PowerPoint_16x9_v3_RW</vt:lpstr>
      <vt:lpstr>XFEL Accelerator R&amp;D Proposal  LLRF system preparation for continuous wave operation of the European XFEL</vt:lpstr>
      <vt:lpstr>Scope of the R&amp;D Activity</vt:lpstr>
      <vt:lpstr>Deliverable of the R&amp;D Proposal and its benefit for the XFEL</vt:lpstr>
      <vt:lpstr>Timeline of this R&amp;D Activity </vt:lpstr>
      <vt:lpstr>Personnel Resource Needs of the R&amp;D Project</vt:lpstr>
      <vt:lpstr>Expenditure</vt:lpstr>
      <vt:lpstr>Resource and Cost  Profile of Proposal</vt:lpstr>
      <vt:lpstr>Summary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in one line (or two lines)</dc:title>
  <dc:subject/>
  <dc:creator>Riko Wichmann</dc:creator>
  <cp:keywords/>
  <dc:description/>
  <cp:lastModifiedBy>Branlard, Julien</cp:lastModifiedBy>
  <cp:revision>37</cp:revision>
  <dcterms:created xsi:type="dcterms:W3CDTF">2023-06-19T09:07:42Z</dcterms:created>
  <dcterms:modified xsi:type="dcterms:W3CDTF">2023-12-15T13:12:31Z</dcterms:modified>
  <cp:category/>
  <dc:identifier/>
  <cp:contentStatus/>
  <dc:language/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/>
  </property>
  <property fmtid="{D5CDD505-2E9C-101B-9397-08002B2CF9AE}" pid="3" name="KSOProductBuildVer">
    <vt:lpwstr>1033-11.1.0.11698</vt:lpwstr>
  </property>
</Properties>
</file>