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B5FF-66C1-429F-BDA7-3094962B1D2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E96CB-0163-46AD-826E-30440EE601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36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E96CB-0163-46AD-826E-30440EE601C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78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E89E1-472C-47E2-BD53-FF36A97EC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486999-F3A9-49E9-8EE1-84339E868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A2B094-8E8D-44D6-81D4-2BCD09A9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73611-E30F-4EB8-AF59-9CCB5E22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CDC8E1-5ECB-4F12-A13F-88D238C0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55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EAB0F-977F-478F-8C41-761F5225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3126ED-8AA2-4290-A49E-5F1BB8D9D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A79AB-8266-4646-9DE1-FCDB009C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649C66-B944-4EF1-AA3E-AD112BDC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9A11E9-226C-48DE-96B6-D001D533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43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5102127-9995-4104-9D54-3EAA92399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43F226-3F06-4263-9A08-0FAA8BF57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424717-EC8A-4E31-BA11-94D14922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026789-5A14-4C82-BF60-B99587AC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56F113-A924-4E99-9EB4-8B56E023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90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7E32D-FD2D-4082-A8CD-1D460B5D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6BADDA-9173-4150-932B-6A0BE2E71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C0B797-6886-40DF-8785-1655C7D1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B5FA2A-3C36-4ADF-BBA2-71AD9402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52F04C-F5BB-4DED-BBBE-1378CB54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6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4F0AA-AC75-4441-8531-FABD5831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315235-F00F-41FB-9BD2-41128172F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F18676-1B3C-4A3F-87FE-56757C3F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60AC4C-4530-45C7-A7E3-FBEE46BB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E4DE67-1231-4234-BA5A-543A0142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66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B72E0-849D-4BA2-8A5D-DF67BC26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77F243-4F73-4408-A71B-F0C004591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A69D0A-97F7-4264-9C1A-0FFC5CFBD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48B3B9-F751-45F5-B602-09F2304E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3569BA-FCC2-486F-AD5F-1F4782A1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EE4CAE-3A98-4E12-A4AF-2094F8A6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6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1C31E-FB0D-449B-82B3-500D45B1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B1125B-D8F8-4522-B09E-2AB13CDC2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4956C45-89A9-4F0D-83F9-F232DA67D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7E047A-FAAB-414A-BED6-08C038539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91DECD1-D2A5-45A4-8167-A180DF335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025792-818E-4C76-989B-DDE6A68E5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D712207-3825-484C-838C-FB386592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F5ABD4-A20E-4B34-8466-DBC954D13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04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696A8-52A1-4D87-85EE-39AECFCF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C63664-9F53-4DA8-807F-9B345E5A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D9D898-EFD9-40CD-A84B-8A0869BE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DB2A92-26D4-44BF-98CF-5A9E70A4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37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FA5F2E-8F49-4AEF-A403-E1378DCC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D43507-6B45-4DD7-AA98-413906EE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D533D-E6F7-4DA7-8505-DB057811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6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67DAB-769E-4188-B12C-A4D96EB1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D20FF3-97B2-4F09-988B-88CCE83A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8E95CE-BCFA-4B05-948C-A9688B81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C3F22F-30F0-4D3B-8793-4DFBA49E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FDE756-9037-413C-A252-681BA5AE7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7E6EA8-2547-4CC1-A745-2CE977B1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96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6D4DF-78FD-4149-BFED-7DE2FF55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735BBA7-4263-4BDD-906B-1A1AB553D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946C11-45EE-4916-8DFD-B50F1B5C5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6B44B8-542B-4BC1-9F42-271C6C7C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AE2D12-141E-4090-B440-3D3B24BA1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E03F50-B3CF-4E83-BBC2-38766A23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089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6B019F2-A222-49AF-BBE4-CA040339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084D8A-9B26-4710-B02C-D983F68DD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73FED-9D98-4F20-9E3B-19CD4FC48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6FA1-EC90-493D-BE8B-11F7D1FB29FE}" type="datetimeFigureOut">
              <a:rPr lang="de-DE" smtClean="0"/>
              <a:t>12.11.2023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C6F2AB-0CCF-42BE-B294-865A25B812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635FAB-33BD-4289-AFA0-9FE40FFD8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DA60-6191-447C-89D7-58A426298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5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0DB8D-F61A-4185-A5E2-AA1BA3B54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22363"/>
            <a:ext cx="12192000" cy="2387600"/>
          </a:xfrm>
        </p:spPr>
        <p:txBody>
          <a:bodyPr>
            <a:normAutofit/>
          </a:bodyPr>
          <a:lstStyle/>
          <a:p>
            <a:r>
              <a:rPr lang="de-DE" sz="5400" dirty="0" err="1">
                <a:latin typeface="Arial Black" panose="020B0A04020102020204" pitchFamily="34" charset="0"/>
              </a:rPr>
              <a:t>What</a:t>
            </a:r>
            <a:r>
              <a:rPr lang="de-DE" sz="5400" dirty="0">
                <a:latin typeface="Arial Black" panose="020B0A04020102020204" pitchFamily="34" charset="0"/>
              </a:rPr>
              <a:t> </a:t>
            </a:r>
            <a:r>
              <a:rPr lang="de-DE" sz="5400" dirty="0" err="1">
                <a:latin typeface="Arial Black" panose="020B0A04020102020204" pitchFamily="34" charset="0"/>
              </a:rPr>
              <a:t>can</a:t>
            </a:r>
            <a:r>
              <a:rPr lang="de-DE" sz="5400" dirty="0">
                <a:latin typeface="Arial Black" panose="020B0A04020102020204" pitchFamily="34" charset="0"/>
              </a:rPr>
              <a:t> Rostock do </a:t>
            </a:r>
            <a:r>
              <a:rPr lang="de-DE" sz="5400" dirty="0" err="1">
                <a:latin typeface="Arial Black" panose="020B0A04020102020204" pitchFamily="34" charset="0"/>
              </a:rPr>
              <a:t>for</a:t>
            </a:r>
            <a:r>
              <a:rPr lang="de-DE" sz="5400" dirty="0">
                <a:latin typeface="Arial Black" panose="020B0A04020102020204" pitchFamily="34" charset="0"/>
              </a:rPr>
              <a:t> </a:t>
            </a:r>
            <a:r>
              <a:rPr lang="de-DE" sz="5400" dirty="0" err="1">
                <a:latin typeface="Arial Black" panose="020B0A04020102020204" pitchFamily="34" charset="0"/>
              </a:rPr>
              <a:t>us</a:t>
            </a:r>
            <a:r>
              <a:rPr lang="de-DE" sz="54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2864D-A96A-456A-A669-5B990104C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Arial Black" panose="020B0A04020102020204" pitchFamily="34" charset="0"/>
              </a:rPr>
              <a:t>and </a:t>
            </a:r>
            <a:r>
              <a:rPr lang="de-DE" dirty="0" err="1">
                <a:latin typeface="Arial Black" panose="020B0A04020102020204" pitchFamily="34" charset="0"/>
              </a:rPr>
              <a:t>what</a:t>
            </a:r>
            <a:r>
              <a:rPr lang="de-DE" dirty="0">
                <a:latin typeface="Arial Black" panose="020B0A04020102020204" pitchFamily="34" charset="0"/>
              </a:rPr>
              <a:t> do </a:t>
            </a:r>
            <a:r>
              <a:rPr lang="de-DE" dirty="0" err="1">
                <a:latin typeface="Arial Black" panose="020B0A04020102020204" pitchFamily="34" charset="0"/>
              </a:rPr>
              <a:t>they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need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from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us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to</a:t>
            </a:r>
            <a:r>
              <a:rPr lang="de-DE" dirty="0">
                <a:latin typeface="Arial Black" panose="020B0A04020102020204" pitchFamily="34" charset="0"/>
              </a:rPr>
              <a:t> </a:t>
            </a:r>
            <a:r>
              <a:rPr lang="de-DE" dirty="0" err="1">
                <a:latin typeface="Arial Black" panose="020B0A04020102020204" pitchFamily="34" charset="0"/>
              </a:rPr>
              <a:t>succeed</a:t>
            </a:r>
            <a:r>
              <a:rPr lang="de-DE" dirty="0">
                <a:latin typeface="Arial Black" panose="020B0A04020102020204" pitchFamily="34" charset="0"/>
              </a:rPr>
              <a:t>?</a:t>
            </a:r>
          </a:p>
          <a:p>
            <a:endParaRPr lang="de-DE" dirty="0">
              <a:latin typeface="Arial Black" panose="020B0A040201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20.11.</a:t>
            </a:r>
          </a:p>
        </p:txBody>
      </p:sp>
    </p:spTree>
    <p:extLst>
      <p:ext uri="{BB962C8B-B14F-4D97-AF65-F5344CB8AC3E}">
        <p14:creationId xmlns:p14="http://schemas.microsoft.com/office/powerpoint/2010/main" val="239404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F556B-0848-4513-A364-AC7FB6903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2891" cy="1325563"/>
          </a:xfrm>
        </p:spPr>
        <p:txBody>
          <a:bodyPr/>
          <a:lstStyle/>
          <a:p>
            <a:r>
              <a:rPr lang="de-DE" b="1" dirty="0" err="1">
                <a:latin typeface="Arial Black" panose="020B0A04020102020204" pitchFamily="34" charset="0"/>
              </a:rPr>
              <a:t>To</a:t>
            </a:r>
            <a:r>
              <a:rPr lang="de-DE" b="1" dirty="0">
                <a:latin typeface="Arial Black" panose="020B0A04020102020204" pitchFamily="34" charset="0"/>
              </a:rPr>
              <a:t> find </a:t>
            </a:r>
            <a:r>
              <a:rPr lang="de-DE" b="1" dirty="0" err="1">
                <a:latin typeface="Arial Black" panose="020B0A04020102020204" pitchFamily="34" charset="0"/>
              </a:rPr>
              <a:t>the</a:t>
            </a:r>
            <a:r>
              <a:rPr lang="de-DE" b="1" dirty="0">
                <a:latin typeface="Arial Black" panose="020B0A04020102020204" pitchFamily="34" charset="0"/>
              </a:rPr>
              <a:t> „</a:t>
            </a:r>
            <a:r>
              <a:rPr lang="de-DE" b="1" dirty="0" err="1">
                <a:latin typeface="Arial Black" panose="020B0A04020102020204" pitchFamily="34" charset="0"/>
              </a:rPr>
              <a:t>best</a:t>
            </a:r>
            <a:r>
              <a:rPr lang="de-DE" b="1" dirty="0">
                <a:latin typeface="Arial Black" panose="020B0A04020102020204" pitchFamily="34" charset="0"/>
              </a:rPr>
              <a:t>“ </a:t>
            </a:r>
            <a:r>
              <a:rPr lang="de-DE" b="1" dirty="0" err="1">
                <a:latin typeface="Arial Black" panose="020B0A04020102020204" pitchFamily="34" charset="0"/>
              </a:rPr>
              <a:t>cavity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geometry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DCEB47-36F1-489F-8459-C7A7F6A9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9" y="1825624"/>
            <a:ext cx="11702472" cy="5138593"/>
          </a:xfrm>
        </p:spPr>
        <p:txBody>
          <a:bodyPr>
            <a:normAutofit/>
          </a:bodyPr>
          <a:lstStyle/>
          <a:p>
            <a:r>
              <a:rPr lang="en-US" dirty="0"/>
              <a:t>We tell them what values of properties or „figures of merit“ we want to achieve or optimize (maximize/minimize values) </a:t>
            </a:r>
          </a:p>
          <a:p>
            <a:pPr marL="0" indent="0">
              <a:buNone/>
            </a:pPr>
            <a:r>
              <a:rPr lang="en-US" dirty="0"/>
              <a:t>and</a:t>
            </a:r>
          </a:p>
          <a:p>
            <a:r>
              <a:rPr lang="en-US" dirty="0"/>
              <a:t>give them the geometry and let them tune it to achieve a local or global optimum for all/most of properties</a:t>
            </a:r>
          </a:p>
          <a:p>
            <a:endParaRPr lang="en-US" dirty="0"/>
          </a:p>
          <a:p>
            <a:r>
              <a:rPr lang="en-US" dirty="0"/>
              <a:t>How do they do this: The skills they have (and we don‘t) is </a:t>
            </a:r>
          </a:p>
          <a:p>
            <a:pPr lvl="1"/>
            <a:r>
              <a:rPr lang="en-US" dirty="0"/>
              <a:t>to define a smart way to create a multidimensional phase space,…</a:t>
            </a:r>
          </a:p>
          <a:p>
            <a:pPr lvl="1"/>
            <a:r>
              <a:rPr lang="en-US" dirty="0"/>
              <a:t>scan it efficiently,…</a:t>
            </a:r>
          </a:p>
          <a:p>
            <a:pPr lvl="1"/>
            <a:r>
              <a:rPr lang="en-US" dirty="0"/>
              <a:t>and a metric to assess the solutions to optimize the geometry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039EDB-2AE9-4E31-8D43-CA9C96474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58" t="26621" r="17930" b="16364"/>
          <a:stretch/>
        </p:blipFill>
        <p:spPr>
          <a:xfrm>
            <a:off x="9162598" y="3634219"/>
            <a:ext cx="2927802" cy="316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1E89DDC-A349-4932-A281-1C00C257B7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50" t="17508" r="9413" b="20165"/>
          <a:stretch/>
        </p:blipFill>
        <p:spPr>
          <a:xfrm>
            <a:off x="836612" y="2502340"/>
            <a:ext cx="4933243" cy="406825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5D4DD2A-EAA0-4AB7-ADF0-F2CA56EF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352212" cy="1325563"/>
          </a:xfrm>
        </p:spPr>
        <p:txBody>
          <a:bodyPr/>
          <a:lstStyle/>
          <a:p>
            <a:r>
              <a:rPr lang="de-DE" b="1" dirty="0" err="1">
                <a:latin typeface="Arial Black" panose="020B0A04020102020204" pitchFamily="34" charset="0"/>
              </a:rPr>
              <a:t>What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is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the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outcome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of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their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work</a:t>
            </a:r>
            <a:r>
              <a:rPr lang="de-DE" b="1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FF783B2-3ADA-451E-A78D-15260F11E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geometrical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matter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B2DD27B-6245-4430-9BF2-EE3EF189A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global </a:t>
            </a:r>
            <a:r>
              <a:rPr lang="de-DE" dirty="0" err="1"/>
              <a:t>optimum</a:t>
            </a:r>
            <a:r>
              <a:rPr lang="de-DE" dirty="0"/>
              <a:t> aka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geometry</a:t>
            </a:r>
            <a:r>
              <a:rPr lang="de-DE" dirty="0"/>
              <a:t>?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D506613-5FB0-407C-8A88-A8F94A6DD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269" t="15488" r="21128" b="14209"/>
          <a:stretch/>
        </p:blipFill>
        <p:spPr>
          <a:xfrm>
            <a:off x="97703" y="3178722"/>
            <a:ext cx="3541424" cy="226823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674C7F0-8275-4F98-8602-5C549259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92" t="36528" r="52622" b="16768"/>
          <a:stretch/>
        </p:blipFill>
        <p:spPr>
          <a:xfrm>
            <a:off x="9591184" y="2694059"/>
            <a:ext cx="2259071" cy="165330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A021380-50C4-423F-ADD6-CB8998EBD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12" t="18317" r="41751" b="8013"/>
          <a:stretch/>
        </p:blipFill>
        <p:spPr>
          <a:xfrm>
            <a:off x="6172200" y="2502340"/>
            <a:ext cx="3332018" cy="43292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6377ACC-52AB-4BDB-A24F-A2FC7AB0A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06" t="36528" r="27020" b="16768"/>
          <a:stretch/>
        </p:blipFill>
        <p:spPr>
          <a:xfrm>
            <a:off x="9987986" y="4494499"/>
            <a:ext cx="1465466" cy="165330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1333E22-7450-44D0-B205-3AD7CA42C4BA}"/>
              </a:ext>
            </a:extLst>
          </p:cNvPr>
          <p:cNvSpPr/>
          <p:nvPr/>
        </p:nvSpPr>
        <p:spPr>
          <a:xfrm>
            <a:off x="836612" y="1382897"/>
            <a:ext cx="82942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Putek</a:t>
            </a:r>
            <a:r>
              <a:rPr lang="en-US" sz="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Piotr, et al. "</a:t>
            </a:r>
            <a:r>
              <a:rPr lang="en-US" sz="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Multiobjective</a:t>
            </a:r>
            <a:r>
              <a:rPr lang="en-US" sz="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design optimization of a quadrupole resonator under uncertainties." </a:t>
            </a:r>
            <a:r>
              <a:rPr lang="en-US" sz="8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Physical Review Accelerators and Beams</a:t>
            </a:r>
            <a:r>
              <a:rPr lang="en-US" sz="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25.1 (2022): 012002.</a:t>
            </a:r>
            <a:endParaRPr lang="de-DE" sz="8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1F9FEFF-691E-49E1-A5CD-6E3C1DC41E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94" t="44444" r="51936" b="11291"/>
          <a:stretch/>
        </p:blipFill>
        <p:spPr>
          <a:xfrm>
            <a:off x="6195278" y="3135095"/>
            <a:ext cx="3308940" cy="27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925870-2D38-42E2-893E-32C98E90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latin typeface="Arial Black" panose="020B0A04020102020204" pitchFamily="34" charset="0"/>
              </a:rPr>
              <a:t>What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are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our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figures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of</a:t>
            </a:r>
            <a:r>
              <a:rPr lang="de-DE" b="1" dirty="0">
                <a:latin typeface="Arial Black" panose="020B0A04020102020204" pitchFamily="34" charset="0"/>
              </a:rPr>
              <a:t> </a:t>
            </a:r>
            <a:r>
              <a:rPr lang="de-DE" b="1" dirty="0" err="1">
                <a:latin typeface="Arial Black" panose="020B0A04020102020204" pitchFamily="34" charset="0"/>
              </a:rPr>
              <a:t>merit</a:t>
            </a:r>
            <a:r>
              <a:rPr lang="de-DE" b="1" dirty="0">
                <a:latin typeface="Arial Black" panose="020B0A0402010202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Inhaltsplatzhalter 10">
                <a:extLst>
                  <a:ext uri="{FF2B5EF4-FFF2-40B4-BE49-F238E27FC236}">
                    <a16:creationId xmlns:a16="http://schemas.microsoft.com/office/drawing/2014/main" id="{69058A4E-4EF1-4D70-82FC-C0D3E17AC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775036"/>
                  </p:ext>
                </p:extLst>
              </p:nvPr>
            </p:nvGraphicFramePr>
            <p:xfrm>
              <a:off x="267854" y="1825625"/>
              <a:ext cx="11831781" cy="4362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4421">
                      <a:extLst>
                        <a:ext uri="{9D8B030D-6E8A-4147-A177-3AD203B41FA5}">
                          <a16:colId xmlns:a16="http://schemas.microsoft.com/office/drawing/2014/main" val="1276412688"/>
                        </a:ext>
                      </a:extLst>
                    </a:gridCol>
                    <a:gridCol w="6817360">
                      <a:extLst>
                        <a:ext uri="{9D8B030D-6E8A-4147-A177-3AD203B41FA5}">
                          <a16:colId xmlns:a16="http://schemas.microsoft.com/office/drawing/2014/main" val="31962821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/>
                            <a:t>F.o.m</a:t>
                          </a:r>
                          <a:r>
                            <a:rPr lang="de-DE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/>
                            <a:t>Limits / Target / 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65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op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TE</a:t>
                          </a:r>
                          <a:r>
                            <a:rPr lang="de-DE" baseline="-25000" dirty="0"/>
                            <a:t>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What gives the lower limit?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1881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rf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el-GR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π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What do we want? 10kHz?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86441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  <m:t>𝑐𝑐</m:t>
                                    </m:r>
                                  </m:sub>
                                </m:sSub>
                                <m:r>
                                  <a:rPr lang="de-DE" b="0" i="1" baseline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f>
                                  <m:fPr>
                                    <m:ctrlP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de-DE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As large as possible to relax fabrication tolerances [10</a:t>
                          </a:r>
                          <a:r>
                            <a:rPr lang="en-US" baseline="30000" noProof="0" dirty="0"/>
                            <a:t>-5</a:t>
                          </a:r>
                          <a:r>
                            <a:rPr lang="en-US" noProof="0" dirty="0"/>
                            <a:t>,10</a:t>
                          </a:r>
                          <a:r>
                            <a:rPr lang="en-US" baseline="30000" noProof="0" dirty="0"/>
                            <a:t>-2</a:t>
                          </a:r>
                          <a:r>
                            <a:rPr lang="en-US" noProof="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3080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de-DE" b="0" i="1" baseline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𝑜𝑝</m:t>
                                        </m:r>
                                      </m:sub>
                                    </m:sSub>
                                    <m:r>
                                      <a:rPr lang="de-DE" b="0" i="1" baseline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b="0" i="1" baseline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de-DE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Minimize heat load of cryostat – currently around 15W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9257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Stored energy should be maximal, limit is given by </a:t>
                          </a:r>
                          <a:r>
                            <a:rPr lang="en-US" noProof="0" dirty="0" err="1"/>
                            <a:t>H</a:t>
                          </a:r>
                          <a:r>
                            <a:rPr lang="en-US" baseline="-25000" noProof="0" dirty="0" err="1"/>
                            <a:t>surf</a:t>
                          </a:r>
                          <a:r>
                            <a:rPr lang="en-US" baseline="-25000" noProof="0" dirty="0"/>
                            <a:t> </a:t>
                          </a:r>
                          <a:r>
                            <a:rPr lang="en-US" baseline="0" noProof="0" dirty="0"/>
                            <a:t>= H</a:t>
                          </a:r>
                          <a:r>
                            <a:rPr lang="en-US" baseline="-25000" noProof="0" dirty="0"/>
                            <a:t>c1</a:t>
                          </a:r>
                          <a:r>
                            <a:rPr lang="en-US" baseline="0" noProof="0" dirty="0"/>
                            <a:t> of </a:t>
                          </a:r>
                          <a:r>
                            <a:rPr lang="en-US" baseline="0" noProof="0" dirty="0" err="1"/>
                            <a:t>Niob</a:t>
                          </a:r>
                          <a:endParaRPr lang="en-US" baseline="-25000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13461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  <m:sSubSup>
                                  <m:sSubSup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𝑜𝑝</m:t>
                                    </m:r>
                                  </m:sub>
                                  <m:sup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de-DE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Q</a:t>
                          </a:r>
                          <a:r>
                            <a:rPr lang="en-US" baseline="-25000" noProof="0"/>
                            <a:t>0</a:t>
                          </a:r>
                          <a:r>
                            <a:rPr lang="en-US" noProof="0"/>
                            <a:t> should be as high as possible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396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lowest</a:t>
                          </a:r>
                          <a:r>
                            <a:rPr lang="de-DE" dirty="0"/>
                            <a:t> l=2 </a:t>
                          </a:r>
                          <a:r>
                            <a:rPr lang="de-DE" dirty="0" err="1"/>
                            <a:t>mechanical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mode</a:t>
                          </a:r>
                          <a:r>
                            <a:rPr lang="de-DE" dirty="0"/>
                            <a:t> = f(m)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</m:oMath>
                          </a14:m>
                          <a:r>
                            <a:rPr lang="de-DE" dirty="0"/>
                            <a:t> f(</a:t>
                          </a:r>
                          <a:r>
                            <a:rPr lang="el-GR" dirty="0"/>
                            <a:t>ω</a:t>
                          </a:r>
                          <a:r>
                            <a:rPr lang="de-DE" baseline="-25000" dirty="0"/>
                            <a:t>op</a:t>
                          </a:r>
                          <a:r>
                            <a:rPr lang="de-DE" baseline="30000" dirty="0"/>
                            <a:t>-1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We want it to be some kHz?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9743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rf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:r>
                            <a:rPr lang="de-DE" dirty="0" err="1"/>
                            <a:t>or</a:t>
                          </a:r>
                          <a:r>
                            <a:rPr lang="de-DE" dirty="0"/>
                            <a:t>     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rf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&gt;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What is the better condition? For scanning for broadband?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64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/>
                            <a:t>Lorentz </a:t>
                          </a:r>
                          <a:r>
                            <a:rPr lang="de-DE" dirty="0" err="1"/>
                            <a:t>Damping</a:t>
                          </a:r>
                          <a:r>
                            <a:rPr lang="de-DE" baseline="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∝</m:t>
                              </m:r>
                              <m:sSup>
                                <m:sSupPr>
                                  <m:ctrlPr>
                                    <a:rPr lang="de-DE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de-DE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den>
                                  </m:f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de-DE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de-DE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oMath>
                          </a14:m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Should be minimal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060185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Inhaltsplatzhalter 10">
                <a:extLst>
                  <a:ext uri="{FF2B5EF4-FFF2-40B4-BE49-F238E27FC236}">
                    <a16:creationId xmlns:a16="http://schemas.microsoft.com/office/drawing/2014/main" id="{69058A4E-4EF1-4D70-82FC-C0D3E17AC11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775036"/>
                  </p:ext>
                </p:extLst>
              </p:nvPr>
            </p:nvGraphicFramePr>
            <p:xfrm>
              <a:off x="267854" y="1825625"/>
              <a:ext cx="11831781" cy="43626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4421">
                      <a:extLst>
                        <a:ext uri="{9D8B030D-6E8A-4147-A177-3AD203B41FA5}">
                          <a16:colId xmlns:a16="http://schemas.microsoft.com/office/drawing/2014/main" val="1276412688"/>
                        </a:ext>
                      </a:extLst>
                    </a:gridCol>
                    <a:gridCol w="6817360">
                      <a:extLst>
                        <a:ext uri="{9D8B030D-6E8A-4147-A177-3AD203B41FA5}">
                          <a16:colId xmlns:a16="http://schemas.microsoft.com/office/drawing/2014/main" val="31962821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 err="1"/>
                            <a:t>F.o.m</a:t>
                          </a:r>
                          <a:r>
                            <a:rPr lang="de-DE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dirty="0"/>
                            <a:t>Limits / Target / Comment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365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op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TE</a:t>
                          </a:r>
                          <a:r>
                            <a:rPr lang="de-DE" baseline="-25000" dirty="0"/>
                            <a:t>011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What gives the lower limit?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418811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rf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el-GR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π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What do we want? 10kHz?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8644142"/>
                      </a:ext>
                    </a:extLst>
                  </a:tr>
                  <a:tr h="607822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2" t="-188000" r="-136574" b="-48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As large as possible to relax fabrication tolerances [10</a:t>
                          </a:r>
                          <a:r>
                            <a:rPr lang="en-US" baseline="30000" noProof="0" dirty="0"/>
                            <a:t>-5</a:t>
                          </a:r>
                          <a:r>
                            <a:rPr lang="en-US" noProof="0" dirty="0"/>
                            <a:t>,10</a:t>
                          </a:r>
                          <a:r>
                            <a:rPr lang="en-US" baseline="30000" noProof="0" dirty="0"/>
                            <a:t>-2</a:t>
                          </a:r>
                          <a:r>
                            <a:rPr lang="en-US" noProof="0" dirty="0"/>
                            <a:t>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3080061"/>
                      </a:ext>
                    </a:extLst>
                  </a:tr>
                  <a:tr h="658559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2" t="-266667" r="-136574" b="-350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Minimize heat load of cryostat – currently around 15W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9257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U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Stored energy should be maximal, limit is given by </a:t>
                          </a:r>
                          <a:r>
                            <a:rPr lang="en-US" noProof="0" dirty="0" err="1"/>
                            <a:t>H</a:t>
                          </a:r>
                          <a:r>
                            <a:rPr lang="en-US" baseline="-25000" noProof="0" dirty="0" err="1"/>
                            <a:t>surf</a:t>
                          </a:r>
                          <a:r>
                            <a:rPr lang="en-US" baseline="-25000" noProof="0" dirty="0"/>
                            <a:t> </a:t>
                          </a:r>
                          <a:r>
                            <a:rPr lang="en-US" baseline="0" noProof="0" dirty="0"/>
                            <a:t>= H</a:t>
                          </a:r>
                          <a:r>
                            <a:rPr lang="en-US" baseline="-25000" noProof="0" dirty="0"/>
                            <a:t>c1</a:t>
                          </a:r>
                          <a:r>
                            <a:rPr lang="en-US" baseline="0" noProof="0" dirty="0"/>
                            <a:t> of </a:t>
                          </a:r>
                          <a:r>
                            <a:rPr lang="en-US" baseline="0" noProof="0" dirty="0" err="1"/>
                            <a:t>Niob</a:t>
                          </a:r>
                          <a:endParaRPr lang="en-US" baseline="-25000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71346185"/>
                      </a:ext>
                    </a:extLst>
                  </a:tr>
                  <a:tr h="39243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2" t="-714063" r="-136574" b="-39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Q</a:t>
                          </a:r>
                          <a:r>
                            <a:rPr lang="en-US" baseline="-25000" noProof="0"/>
                            <a:t>0</a:t>
                          </a:r>
                          <a:r>
                            <a:rPr lang="en-US" noProof="0"/>
                            <a:t> should be as high as possible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73967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2" t="-854098" r="-136574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We want it to be some kHz?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99743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rf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=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</a:t>
                          </a:r>
                          <a:r>
                            <a:rPr lang="de-DE" dirty="0" err="1"/>
                            <a:t>or</a:t>
                          </a:r>
                          <a:r>
                            <a:rPr lang="de-DE" dirty="0"/>
                            <a:t>     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Δω</a:t>
                          </a:r>
                          <a:r>
                            <a:rPr lang="de-DE" baseline="-25000" dirty="0" err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rf</a:t>
                          </a:r>
                          <a:r>
                            <a:rPr lang="de-DE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&gt; </a:t>
                          </a:r>
                          <a:r>
                            <a:rPr lang="el-GR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ω</a:t>
                          </a:r>
                          <a:r>
                            <a:rPr lang="de-DE" baseline="-25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m</a:t>
                          </a:r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/>
                            <a:t>What is the better condition? For scanning for broadband?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664333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2" t="-813924" r="-136574" b="-670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noProof="0" dirty="0"/>
                            <a:t>Should be minimal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6060185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DD544643-2C2A-4614-B16F-A52526CED65A}"/>
              </a:ext>
            </a:extLst>
          </p:cNvPr>
          <p:cNvSpPr txBox="1">
            <a:spLocks/>
          </p:cNvSpPr>
          <p:nvPr/>
        </p:nvSpPr>
        <p:spPr>
          <a:xfrm>
            <a:off x="885968" y="1394838"/>
            <a:ext cx="10733376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 err="1"/>
              <a:t>Incomplete</a:t>
            </a:r>
            <a:r>
              <a:rPr lang="de-DE" sz="2400" b="1" dirty="0"/>
              <a:t> </a:t>
            </a:r>
            <a:r>
              <a:rPr lang="de-DE" sz="2400" b="1" dirty="0" err="1"/>
              <a:t>or</a:t>
            </a:r>
            <a:r>
              <a:rPr lang="de-DE" sz="2400" b="1" dirty="0"/>
              <a:t> </a:t>
            </a:r>
            <a:r>
              <a:rPr lang="de-DE" sz="2400" b="1" dirty="0" err="1"/>
              <a:t>imprecise</a:t>
            </a:r>
            <a:r>
              <a:rPr lang="de-DE" sz="2400" b="1" dirty="0"/>
              <a:t> </a:t>
            </a:r>
            <a:r>
              <a:rPr lang="de-DE" sz="2400" b="1" dirty="0" err="1"/>
              <a:t>list</a:t>
            </a:r>
            <a:r>
              <a:rPr lang="de-DE" sz="2400" b="1" dirty="0"/>
              <a:t>? Target </a:t>
            </a:r>
            <a:r>
              <a:rPr lang="de-DE" sz="2400" b="1" dirty="0" err="1"/>
              <a:t>values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discussed</a:t>
            </a:r>
            <a:r>
              <a:rPr lang="de-DE" sz="2400" b="1" dirty="0"/>
              <a:t>.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A7CA33B-68BB-4138-8B54-62E34EC64D25}"/>
                  </a:ext>
                </a:extLst>
              </p:cNvPr>
              <p:cNvSpPr txBox="1"/>
              <p:nvPr/>
            </p:nvSpPr>
            <p:spPr>
              <a:xfrm>
                <a:off x="1625599" y="6249721"/>
                <a:ext cx="88853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Everything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a </a:t>
                </a:r>
                <a:r>
                  <a:rPr lang="de-DE" dirty="0" err="1"/>
                  <a:t>lower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baseline="-25000" dirty="0" err="1"/>
                  <a:t>op</a:t>
                </a:r>
                <a:r>
                  <a:rPr lang="de-DE" dirty="0"/>
                  <a:t> –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mechanisms</a:t>
                </a:r>
                <a:r>
                  <a:rPr lang="de-DE" dirty="0"/>
                  <a:t> </a:t>
                </a:r>
                <a:r>
                  <a:rPr lang="de-DE" dirty="0" err="1"/>
                  <a:t>giving</a:t>
                </a:r>
                <a:r>
                  <a:rPr lang="de-DE" dirty="0"/>
                  <a:t> a </a:t>
                </a:r>
                <a:r>
                  <a:rPr lang="de-DE" dirty="0" err="1"/>
                  <a:t>limit</a:t>
                </a:r>
                <a:r>
                  <a:rPr lang="de-DE" dirty="0"/>
                  <a:t> on </a:t>
                </a:r>
                <a:r>
                  <a:rPr lang="de-DE" dirty="0" err="1"/>
                  <a:t>that</a:t>
                </a:r>
                <a:r>
                  <a:rPr lang="de-DE" dirty="0"/>
                  <a:t>?</a:t>
                </a:r>
              </a:p>
              <a:p>
                <a:r>
                  <a:rPr lang="de-DE" dirty="0" err="1"/>
                  <a:t>Mechanical</a:t>
                </a:r>
                <a:r>
                  <a:rPr lang="de-DE" dirty="0"/>
                  <a:t> </a:t>
                </a:r>
                <a:r>
                  <a:rPr lang="de-DE" dirty="0" err="1"/>
                  <a:t>Resonances</a:t>
                </a:r>
                <a:r>
                  <a:rPr lang="de-DE" dirty="0"/>
                  <a:t>? Minimal </a:t>
                </a:r>
                <a:r>
                  <a:rPr lang="de-DE" dirty="0" err="1"/>
                  <a:t>distance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baseline="-25000" dirty="0"/>
                  <a:t>GW</a:t>
                </a:r>
                <a:r>
                  <a:rPr lang="de-DE" dirty="0"/>
                  <a:t>? </a:t>
                </a:r>
                <a:r>
                  <a:rPr lang="de-DE" dirty="0" err="1"/>
                  <a:t>Mass</a:t>
                </a:r>
                <a:r>
                  <a:rPr lang="de-DE" dirty="0"/>
                  <a:t>? </a:t>
                </a:r>
                <a:r>
                  <a:rPr lang="de-DE" dirty="0" err="1"/>
                  <a:t>Cryostat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? </a:t>
                </a:r>
                <a:r>
                  <a:rPr lang="de-DE" dirty="0" err="1"/>
                  <a:t>Practical</a:t>
                </a:r>
                <a:r>
                  <a:rPr lang="de-DE" dirty="0"/>
                  <a:t> </a:t>
                </a:r>
                <a:r>
                  <a:rPr lang="de-DE" dirty="0" err="1"/>
                  <a:t>Reasons</a:t>
                </a:r>
                <a:r>
                  <a:rPr lang="de-DE" dirty="0"/>
                  <a:t>? </a:t>
                </a:r>
                <a:endParaRPr lang="de-DE" baseline="-25000" dirty="0"/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A7CA33B-68BB-4138-8B54-62E34EC6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599" y="6249721"/>
                <a:ext cx="8885383" cy="646331"/>
              </a:xfrm>
              <a:prstGeom prst="rect">
                <a:avLst/>
              </a:prstGeom>
              <a:blipFill>
                <a:blip r:embed="rId3"/>
                <a:stretch>
                  <a:fillRect l="-61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44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Breitbild</PresentationFormat>
  <Paragraphs>42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Cambria Math</vt:lpstr>
      <vt:lpstr>Office</vt:lpstr>
      <vt:lpstr>What can Rostock do for us?</vt:lpstr>
      <vt:lpstr>To find the „best“ cavity geometry </vt:lpstr>
      <vt:lpstr>What is the outcome of their work?</vt:lpstr>
      <vt:lpstr>What are our figures of merit?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want from Rostock?</dc:title>
  <dc:creator>Wenskat, Marc</dc:creator>
  <cp:lastModifiedBy>Wenskat, Marc</cp:lastModifiedBy>
  <cp:revision>103</cp:revision>
  <dcterms:created xsi:type="dcterms:W3CDTF">2023-11-11T20:13:12Z</dcterms:created>
  <dcterms:modified xsi:type="dcterms:W3CDTF">2023-11-12T23:07:22Z</dcterms:modified>
</cp:coreProperties>
</file>