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623B3D1-5EEB-4F50-AE6B-3709FED3D7AB}">
          <p14:sldIdLst>
            <p14:sldId id="256"/>
            <p14:sldId id="257"/>
            <p14:sldId id="259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D8A55C-A6EC-4095-9B3F-C606F5D94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7BC52C-0CA1-445B-9FE5-D0EAD6858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154FCB-57AE-4E1E-A4DA-203646E5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B02C67-A996-4715-8B58-08582D5B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63004A-93F5-4774-9B61-06882E11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39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950C4-0E1F-46A8-B688-846FF0384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4524E9-78ED-4CFD-9F03-2A6D3090A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978ECE-A025-435A-A768-BAE0CE77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DBBB04-548C-46B7-AAB3-70AD8A778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218741-FA54-4AE9-829B-4ABAE3B12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35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BFFF3BC-0777-4239-97CC-13087C1004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A8E7D0-BC4A-4CA1-BB05-C4B9CCD93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BFFF55-8152-4C75-BE07-1CFA94E64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A91C4E-5301-49AB-BDC1-C892C6BE5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C61EBE-1391-41C7-A179-1DA6D0C36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826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9D5CC-6811-43F7-83A5-1A38632F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6A4DE-8883-4ECA-836A-A203F4352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CEB323-C5A2-4D57-AA2C-A0B8082AE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6A04C1-2F17-4029-81AE-7A0CF692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1D0013-8A88-45B1-8F0F-B92B4A138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9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D37D-C319-4184-83D8-26EA2CD3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5336B1-F1D6-4E47-8B63-D04F79A4C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DC8F9C-A0A0-4642-8D7C-50F002E6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21066C-6EB3-4243-A511-FB96A9A5A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2B479F-5A6F-415E-B80D-36C06D78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03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2DAEF-FC6B-4A7D-BC81-39696D12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B677AD-9298-4AE7-B455-12269FCFA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E16554-D6C0-40C2-952A-EFC21DE55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974C74-9713-4550-A886-49246E4E1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B4043D-6980-4FF6-8FF9-E1B8EC4AC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2FD865-924C-4165-A48A-B671766C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014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FA4D3C-B713-40D6-8CB9-F4F7D2636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8865A3-43FC-4C1E-9B0A-86D880D63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CB65BBB-648B-4C13-899C-336FDDDC64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6D9B3D1-495D-4BE9-AA13-F6E36EB689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E0F9617-A2D6-4097-83ED-FC67B9164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B23B3AC-65D3-4285-9A62-2FA5C038D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AE1E4F-28E8-48A3-888B-67EDCD70C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4FFFC8F-AB74-43ED-9F04-9AD2821F0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99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B8BFC-EB95-44F1-B153-6C7F25547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83CAE46-9E18-4884-9D2A-19519B24D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638604-1656-41B8-8B10-3A22BCCE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01669F-DFF0-4657-9B46-06ADEB20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349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B71959F-FB63-462A-8D2E-4C3D01FD5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2AE244C-C82F-4887-9CC8-EC069B96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904EC3-C26E-4DF5-BC7E-44B469457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043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3394D-645F-4E48-8AE1-0068C83E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1B5B4B-E191-4703-AF30-B9BEEB08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D752E7-BDF0-4CA8-8BB5-3C7640B63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DC8C1D0-4F6A-4594-8D94-C6657F031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156168-7EEE-4C31-A145-8887B046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6D8DE2-0713-459A-819F-DA5B564B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069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38B74-CE3F-44EB-B87C-32FB081D2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FA0BCB5-42DA-416C-88EC-2BF66184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0E28AA-1EE5-4B48-B48A-6ACE10055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DD88B7-3510-431A-ABC5-773A07A4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DB5DBA-44F3-46BE-98B5-7927A885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1B8C0C-9AD4-4A72-B43C-ACFC137D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69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43BD1EF-5EA9-4F7E-9C6B-AA3D8969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EB1BA1-FF56-4DD1-9A4D-53E7212D5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706C06-D640-4865-B968-EA6BCAF08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4F49-6287-497C-A869-BCC1B8319F22}" type="datetimeFigureOut">
              <a:rPr lang="de-DE" smtClean="0"/>
              <a:t>13.11.2023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9F70DE-CCA1-4F66-BFBE-EE9F628F1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D5681D-4266-42D6-A077-6952445B5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F635A-02A2-425D-8AB4-26BB17CE6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8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E717B-EEA7-4BA5-9A22-7A3491ABA7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r>
              <a:rPr lang="de-DE" dirty="0"/>
              <a:t> on </a:t>
            </a:r>
            <a:br>
              <a:rPr lang="de-DE" dirty="0"/>
            </a:br>
            <a:r>
              <a:rPr lang="de-DE" dirty="0"/>
              <a:t>Suspension System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2F578D2-617D-4388-8343-78BDC40777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O. Gerberding</a:t>
            </a:r>
          </a:p>
          <a:p>
            <a:r>
              <a:rPr lang="de-DE" dirty="0"/>
              <a:t>K. Peters</a:t>
            </a:r>
          </a:p>
          <a:p>
            <a:r>
              <a:rPr lang="de-DE" dirty="0"/>
              <a:t>M. Wenskat</a:t>
            </a:r>
          </a:p>
          <a:p>
            <a:r>
              <a:rPr lang="de-DE" dirty="0"/>
              <a:t>10.11.2023</a:t>
            </a:r>
          </a:p>
        </p:txBody>
      </p:sp>
    </p:spTree>
    <p:extLst>
      <p:ext uri="{BB962C8B-B14F-4D97-AF65-F5344CB8AC3E}">
        <p14:creationId xmlns:p14="http://schemas.microsoft.com/office/powerpoint/2010/main" val="138106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4869B-6BC9-43A9-9697-7F795C1C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Physics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…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7650930-28B1-4532-80C4-1F589CFD6AF2}"/>
              </a:ext>
            </a:extLst>
          </p:cNvPr>
          <p:cNvSpPr txBox="1"/>
          <p:nvPr/>
        </p:nvSpPr>
        <p:spPr>
          <a:xfrm>
            <a:off x="4158673" y="5689604"/>
            <a:ext cx="62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</a:t>
            </a:r>
          </a:p>
        </p:txBody>
      </p:sp>
      <p:pic>
        <p:nvPicPr>
          <p:cNvPr id="35" name="Picture 11">
            <a:extLst>
              <a:ext uri="{FF2B5EF4-FFF2-40B4-BE49-F238E27FC236}">
                <a16:creationId xmlns:a16="http://schemas.microsoft.com/office/drawing/2014/main" id="{F4331A54-CECB-4012-B45B-5798D7DA72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03" t="14514" r="55426" b="4525"/>
          <a:stretch/>
        </p:blipFill>
        <p:spPr>
          <a:xfrm>
            <a:off x="4786746" y="1509294"/>
            <a:ext cx="2683074" cy="52202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D74BB1A-561C-42A3-83D0-585C58180F41}"/>
              </a:ext>
            </a:extLst>
          </p:cNvPr>
          <p:cNvSpPr txBox="1"/>
          <p:nvPr/>
        </p:nvSpPr>
        <p:spPr>
          <a:xfrm>
            <a:off x="803096" y="2096631"/>
            <a:ext cx="3820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Mechanical</a:t>
            </a:r>
            <a:r>
              <a:rPr lang="de-DE" dirty="0"/>
              <a:t> </a:t>
            </a:r>
            <a:r>
              <a:rPr lang="de-DE" dirty="0" err="1"/>
              <a:t>resonance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pendulum</a:t>
            </a:r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2FF3DCA-755C-4F6B-A690-6F9527A1CF37}"/>
              </a:ext>
            </a:extLst>
          </p:cNvPr>
          <p:cNvSpPr txBox="1"/>
          <p:nvPr/>
        </p:nvSpPr>
        <p:spPr>
          <a:xfrm>
            <a:off x="7632711" y="1431636"/>
            <a:ext cx="4559289" cy="296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We have a lot of 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Our system would have a resonance around 1 Hz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don‘t care about a relative alignment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Our intended resonance is in the kHz range, so a strong damping expected</a:t>
            </a:r>
          </a:p>
          <a:p>
            <a:endParaRPr lang="en-US" sz="1600" dirty="0"/>
          </a:p>
          <a:p>
            <a:r>
              <a:rPr lang="en-US" sz="1600" dirty="0"/>
              <a:t>Things to discuss: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probably want two pendulums beneath the support plate to get a 1/f</a:t>
            </a:r>
            <a:r>
              <a:rPr lang="en-US" sz="1600" baseline="30000" dirty="0"/>
              <a:t>4 </a:t>
            </a:r>
            <a:r>
              <a:rPr lang="en-US" sz="1600" dirty="0"/>
              <a:t>or 1/f</a:t>
            </a:r>
            <a:r>
              <a:rPr lang="en-US" sz="1600" baseline="30000" dirty="0"/>
              <a:t>2 </a:t>
            </a:r>
            <a:r>
              <a:rPr lang="en-US" sz="1600" dirty="0"/>
              <a:t>suppression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Alignment of wires can be optimized to minimize excitation of modes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aseline="30000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0A3DEAF-A103-4F73-97EB-8CF94BCE23E8}"/>
              </a:ext>
            </a:extLst>
          </p:cNvPr>
          <p:cNvGrpSpPr/>
          <p:nvPr/>
        </p:nvGrpSpPr>
        <p:grpSpPr>
          <a:xfrm>
            <a:off x="526004" y="2938793"/>
            <a:ext cx="3796618" cy="2764278"/>
            <a:chOff x="516768" y="2929557"/>
            <a:chExt cx="3796618" cy="2764278"/>
          </a:xfrm>
        </p:grpSpPr>
        <p:cxnSp>
          <p:nvCxnSpPr>
            <p:cNvPr id="5" name="Gerade Verbindung mit Pfeil 4">
              <a:extLst>
                <a:ext uri="{FF2B5EF4-FFF2-40B4-BE49-F238E27FC236}">
                  <a16:creationId xmlns:a16="http://schemas.microsoft.com/office/drawing/2014/main" id="{515E5C91-6557-4140-9A5E-726F92476E48}"/>
                </a:ext>
              </a:extLst>
            </p:cNvPr>
            <p:cNvCxnSpPr>
              <a:cxnSpLocks/>
            </p:cNvCxnSpPr>
            <p:nvPr/>
          </p:nvCxnSpPr>
          <p:spPr>
            <a:xfrm>
              <a:off x="830480" y="5689604"/>
              <a:ext cx="348290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Gerade Verbindung mit Pfeil 5">
              <a:extLst>
                <a:ext uri="{FF2B5EF4-FFF2-40B4-BE49-F238E27FC236}">
                  <a16:creationId xmlns:a16="http://schemas.microsoft.com/office/drawing/2014/main" id="{AD31FB79-6FFA-4D5E-A840-B2BDA9508D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5098" y="2955636"/>
              <a:ext cx="0" cy="27381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47940DB8-BEB2-4696-A64E-B0DB03142169}"/>
                </a:ext>
              </a:extLst>
            </p:cNvPr>
            <p:cNvSpPr/>
            <p:nvPr/>
          </p:nvSpPr>
          <p:spPr>
            <a:xfrm>
              <a:off x="2540002" y="3186549"/>
              <a:ext cx="1662545" cy="2412594"/>
            </a:xfrm>
            <a:custGeom>
              <a:avLst/>
              <a:gdLst>
                <a:gd name="connsiteX0" fmla="*/ 0 w 1662545"/>
                <a:gd name="connsiteY0" fmla="*/ 0 h 2412594"/>
                <a:gd name="connsiteX1" fmla="*/ 397163 w 1662545"/>
                <a:gd name="connsiteY1" fmla="*/ 1302328 h 2412594"/>
                <a:gd name="connsiteX2" fmla="*/ 1607127 w 1662545"/>
                <a:gd name="connsiteY2" fmla="*/ 2318328 h 2412594"/>
                <a:gd name="connsiteX3" fmla="*/ 1607127 w 1662545"/>
                <a:gd name="connsiteY3" fmla="*/ 2318328 h 2412594"/>
                <a:gd name="connsiteX4" fmla="*/ 1653309 w 1662545"/>
                <a:gd name="connsiteY4" fmla="*/ 2410691 h 2412594"/>
                <a:gd name="connsiteX5" fmla="*/ 1662545 w 1662545"/>
                <a:gd name="connsiteY5" fmla="*/ 2382982 h 2412594"/>
                <a:gd name="connsiteX6" fmla="*/ 1662545 w 1662545"/>
                <a:gd name="connsiteY6" fmla="*/ 2382982 h 2412594"/>
                <a:gd name="connsiteX7" fmla="*/ 1662545 w 1662545"/>
                <a:gd name="connsiteY7" fmla="*/ 2382982 h 241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2545" h="2412594">
                  <a:moveTo>
                    <a:pt x="0" y="0"/>
                  </a:moveTo>
                  <a:cubicBezTo>
                    <a:pt x="64654" y="457970"/>
                    <a:pt x="129309" y="915940"/>
                    <a:pt x="397163" y="1302328"/>
                  </a:cubicBezTo>
                  <a:cubicBezTo>
                    <a:pt x="665017" y="1688716"/>
                    <a:pt x="1607127" y="2318328"/>
                    <a:pt x="1607127" y="2318328"/>
                  </a:cubicBezTo>
                  <a:lnTo>
                    <a:pt x="1607127" y="2318328"/>
                  </a:lnTo>
                  <a:lnTo>
                    <a:pt x="1653309" y="2410691"/>
                  </a:lnTo>
                  <a:cubicBezTo>
                    <a:pt x="1662545" y="2421467"/>
                    <a:pt x="1662545" y="2382982"/>
                    <a:pt x="1662545" y="2382982"/>
                  </a:cubicBezTo>
                  <a:lnTo>
                    <a:pt x="1662545" y="2382982"/>
                  </a:lnTo>
                  <a:lnTo>
                    <a:pt x="1662545" y="2382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B447BDD2-9981-4143-991B-6FDC7FC19821}"/>
                </a:ext>
              </a:extLst>
            </p:cNvPr>
            <p:cNvSpPr txBox="1"/>
            <p:nvPr/>
          </p:nvSpPr>
          <p:spPr>
            <a:xfrm>
              <a:off x="516768" y="2929557"/>
              <a:ext cx="6280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A</a:t>
              </a:r>
            </a:p>
          </p:txBody>
        </p: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D47E608F-73B9-4738-90A7-0BD7073DC88E}"/>
                </a:ext>
              </a:extLst>
            </p:cNvPr>
            <p:cNvCxnSpPr>
              <a:cxnSpLocks/>
            </p:cNvCxnSpPr>
            <p:nvPr/>
          </p:nvCxnSpPr>
          <p:spPr>
            <a:xfrm>
              <a:off x="2540002" y="3178444"/>
              <a:ext cx="0" cy="251116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feld 19">
                  <a:extLst>
                    <a:ext uri="{FF2B5EF4-FFF2-40B4-BE49-F238E27FC236}">
                      <a16:creationId xmlns:a16="http://schemas.microsoft.com/office/drawing/2014/main" id="{85DC0463-524E-4D78-AE85-B2A378A112A6}"/>
                    </a:ext>
                  </a:extLst>
                </p:cNvPr>
                <p:cNvSpPr txBox="1"/>
                <p:nvPr/>
              </p:nvSpPr>
              <p:spPr>
                <a:xfrm>
                  <a:off x="1583110" y="5160753"/>
                  <a:ext cx="956096" cy="4383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de-DE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de-DE" sz="1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de-DE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num>
                              <m:den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de-DE" sz="1400" dirty="0"/>
                </a:p>
              </p:txBody>
            </p:sp>
          </mc:Choice>
          <mc:Fallback xmlns="">
            <p:sp>
              <p:nvSpPr>
                <p:cNvPr id="20" name="Textfeld 19">
                  <a:extLst>
                    <a:ext uri="{FF2B5EF4-FFF2-40B4-BE49-F238E27FC236}">
                      <a16:creationId xmlns:a16="http://schemas.microsoft.com/office/drawing/2014/main" id="{85DC0463-524E-4D78-AE85-B2A378A112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3110" y="5160753"/>
                  <a:ext cx="956096" cy="438390"/>
                </a:xfrm>
                <a:prstGeom prst="rect">
                  <a:avLst/>
                </a:prstGeom>
                <a:blipFill>
                  <a:blip r:embed="rId3"/>
                  <a:stretch>
                    <a:fillRect l="-5732" r="-3822" b="-9722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feld 20">
                  <a:extLst>
                    <a:ext uri="{FF2B5EF4-FFF2-40B4-BE49-F238E27FC236}">
                      <a16:creationId xmlns:a16="http://schemas.microsoft.com/office/drawing/2014/main" id="{8A6D0267-C7DE-4C7C-9D4D-B4BAAC3DC185}"/>
                    </a:ext>
                  </a:extLst>
                </p:cNvPr>
                <p:cNvSpPr txBox="1"/>
                <p:nvPr/>
              </p:nvSpPr>
              <p:spPr>
                <a:xfrm>
                  <a:off x="2790859" y="3740151"/>
                  <a:ext cx="201722" cy="37927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de-DE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de-DE" sz="1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12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de-DE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de-DE" sz="1200" dirty="0"/>
                </a:p>
              </p:txBody>
            </p:sp>
          </mc:Choice>
          <mc:Fallback xmlns="">
            <p:sp>
              <p:nvSpPr>
                <p:cNvPr id="21" name="Textfeld 20">
                  <a:extLst>
                    <a:ext uri="{FF2B5EF4-FFF2-40B4-BE49-F238E27FC236}">
                      <a16:creationId xmlns:a16="http://schemas.microsoft.com/office/drawing/2014/main" id="{8A6D0267-C7DE-4C7C-9D4D-B4BAAC3DC1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0859" y="3740151"/>
                  <a:ext cx="201722" cy="379271"/>
                </a:xfrm>
                <a:prstGeom prst="rect">
                  <a:avLst/>
                </a:prstGeom>
                <a:blipFill>
                  <a:blip r:embed="rId4"/>
                  <a:stretch>
                    <a:fillRect l="-27273" t="-3226" r="-6061" b="-17742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feld 21">
                  <a:extLst>
                    <a:ext uri="{FF2B5EF4-FFF2-40B4-BE49-F238E27FC236}">
                      <a16:creationId xmlns:a16="http://schemas.microsoft.com/office/drawing/2014/main" id="{25546B1B-26A4-4F1E-AB72-E962BB950778}"/>
                    </a:ext>
                  </a:extLst>
                </p:cNvPr>
                <p:cNvSpPr txBox="1"/>
                <p:nvPr/>
              </p:nvSpPr>
              <p:spPr>
                <a:xfrm>
                  <a:off x="3700640" y="4781482"/>
                  <a:ext cx="124714" cy="37927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de-DE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sz="1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den>
                        </m:f>
                      </m:oMath>
                    </m:oMathPara>
                  </a14:m>
                  <a:endParaRPr lang="de-DE" sz="1200" dirty="0"/>
                </a:p>
              </p:txBody>
            </p:sp>
          </mc:Choice>
          <mc:Fallback xmlns="">
            <p:sp>
              <p:nvSpPr>
                <p:cNvPr id="22" name="Textfeld 21">
                  <a:extLst>
                    <a:ext uri="{FF2B5EF4-FFF2-40B4-BE49-F238E27FC236}">
                      <a16:creationId xmlns:a16="http://schemas.microsoft.com/office/drawing/2014/main" id="{25546B1B-26A4-4F1E-AB72-E962BB9507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0640" y="4781482"/>
                  <a:ext cx="124714" cy="379271"/>
                </a:xfrm>
                <a:prstGeom prst="rect">
                  <a:avLst/>
                </a:prstGeom>
                <a:blipFill>
                  <a:blip r:embed="rId5"/>
                  <a:stretch>
                    <a:fillRect l="-45000" t="-3226" r="-45000" b="-17742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" name="Gerade Verbindung mit Pfeil 23">
              <a:extLst>
                <a:ext uri="{FF2B5EF4-FFF2-40B4-BE49-F238E27FC236}">
                  <a16:creationId xmlns:a16="http://schemas.microsoft.com/office/drawing/2014/main" id="{5155FB80-4311-44D1-A01C-18D3968D40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39206" y="4522863"/>
              <a:ext cx="39485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feld 26">
                  <a:extLst>
                    <a:ext uri="{FF2B5EF4-FFF2-40B4-BE49-F238E27FC236}">
                      <a16:creationId xmlns:a16="http://schemas.microsoft.com/office/drawing/2014/main" id="{D43833A2-F1C3-40E8-A74B-715EE9C72EDF}"/>
                    </a:ext>
                  </a:extLst>
                </p:cNvPr>
                <p:cNvSpPr txBox="1"/>
                <p:nvPr/>
              </p:nvSpPr>
              <p:spPr>
                <a:xfrm>
                  <a:off x="1496318" y="4350630"/>
                  <a:ext cx="1233078" cy="34567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de-DE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de-DE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de-DE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de-DE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de-DE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de-DE" sz="1200" dirty="0"/>
                </a:p>
              </p:txBody>
            </p:sp>
          </mc:Choice>
          <mc:Fallback xmlns="">
            <p:sp>
              <p:nvSpPr>
                <p:cNvPr id="27" name="Textfeld 26">
                  <a:extLst>
                    <a:ext uri="{FF2B5EF4-FFF2-40B4-BE49-F238E27FC236}">
                      <a16:creationId xmlns:a16="http://schemas.microsoft.com/office/drawing/2014/main" id="{D43833A2-F1C3-40E8-A74B-715EE9C72E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6318" y="4350630"/>
                  <a:ext cx="1233078" cy="345672"/>
                </a:xfrm>
                <a:prstGeom prst="rect">
                  <a:avLst/>
                </a:prstGeom>
                <a:blipFill>
                  <a:blip r:embed="rId6"/>
                  <a:stretch>
                    <a:fillRect t="-3509" b="-14035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feld 27">
                  <a:extLst>
                    <a:ext uri="{FF2B5EF4-FFF2-40B4-BE49-F238E27FC236}">
                      <a16:creationId xmlns:a16="http://schemas.microsoft.com/office/drawing/2014/main" id="{529B4E03-EDDF-4C9B-A448-D0CC1D79DC86}"/>
                    </a:ext>
                  </a:extLst>
                </p:cNvPr>
                <p:cNvSpPr txBox="1"/>
                <p:nvPr/>
              </p:nvSpPr>
              <p:spPr>
                <a:xfrm>
                  <a:off x="1117531" y="3542242"/>
                  <a:ext cx="1233078" cy="1846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  <m:r>
                          <a:rPr lang="de-DE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sSup>
                          <m:sSupPr>
                            <m:ctrlPr>
                              <a:rPr lang="de-DE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de-DE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oMath>
                    </m:oMathPara>
                  </a14:m>
                  <a:endParaRPr lang="de-DE" sz="1200" dirty="0"/>
                </a:p>
              </p:txBody>
            </p:sp>
          </mc:Choice>
          <mc:Fallback xmlns="">
            <p:sp>
              <p:nvSpPr>
                <p:cNvPr id="28" name="Textfeld 27">
                  <a:extLst>
                    <a:ext uri="{FF2B5EF4-FFF2-40B4-BE49-F238E27FC236}">
                      <a16:creationId xmlns:a16="http://schemas.microsoft.com/office/drawing/2014/main" id="{529B4E03-EDDF-4C9B-A448-D0CC1D79DC8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7531" y="3542242"/>
                  <a:ext cx="1233078" cy="184666"/>
                </a:xfrm>
                <a:prstGeom prst="rect">
                  <a:avLst/>
                </a:prstGeom>
                <a:blipFill>
                  <a:blip r:embed="rId7"/>
                  <a:stretch>
                    <a:fillRect b="-30000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7153D5FF-4FE5-437E-B351-34B67B27DE3B}"/>
                </a:ext>
              </a:extLst>
            </p:cNvPr>
            <p:cNvSpPr/>
            <p:nvPr/>
          </p:nvSpPr>
          <p:spPr>
            <a:xfrm flipH="1">
              <a:off x="876263" y="3178444"/>
              <a:ext cx="1662545" cy="2412594"/>
            </a:xfrm>
            <a:custGeom>
              <a:avLst/>
              <a:gdLst>
                <a:gd name="connsiteX0" fmla="*/ 0 w 1662545"/>
                <a:gd name="connsiteY0" fmla="*/ 0 h 2412594"/>
                <a:gd name="connsiteX1" fmla="*/ 397163 w 1662545"/>
                <a:gd name="connsiteY1" fmla="*/ 1302328 h 2412594"/>
                <a:gd name="connsiteX2" fmla="*/ 1607127 w 1662545"/>
                <a:gd name="connsiteY2" fmla="*/ 2318328 h 2412594"/>
                <a:gd name="connsiteX3" fmla="*/ 1607127 w 1662545"/>
                <a:gd name="connsiteY3" fmla="*/ 2318328 h 2412594"/>
                <a:gd name="connsiteX4" fmla="*/ 1653309 w 1662545"/>
                <a:gd name="connsiteY4" fmla="*/ 2410691 h 2412594"/>
                <a:gd name="connsiteX5" fmla="*/ 1662545 w 1662545"/>
                <a:gd name="connsiteY5" fmla="*/ 2382982 h 2412594"/>
                <a:gd name="connsiteX6" fmla="*/ 1662545 w 1662545"/>
                <a:gd name="connsiteY6" fmla="*/ 2382982 h 2412594"/>
                <a:gd name="connsiteX7" fmla="*/ 1662545 w 1662545"/>
                <a:gd name="connsiteY7" fmla="*/ 2382982 h 241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62545" h="2412594">
                  <a:moveTo>
                    <a:pt x="0" y="0"/>
                  </a:moveTo>
                  <a:cubicBezTo>
                    <a:pt x="64654" y="457970"/>
                    <a:pt x="129309" y="915940"/>
                    <a:pt x="397163" y="1302328"/>
                  </a:cubicBezTo>
                  <a:cubicBezTo>
                    <a:pt x="665017" y="1688716"/>
                    <a:pt x="1607127" y="2318328"/>
                    <a:pt x="1607127" y="2318328"/>
                  </a:cubicBezTo>
                  <a:lnTo>
                    <a:pt x="1607127" y="2318328"/>
                  </a:lnTo>
                  <a:lnTo>
                    <a:pt x="1653309" y="2410691"/>
                  </a:lnTo>
                  <a:cubicBezTo>
                    <a:pt x="1662545" y="2421467"/>
                    <a:pt x="1662545" y="2382982"/>
                    <a:pt x="1662545" y="2382982"/>
                  </a:cubicBezTo>
                  <a:lnTo>
                    <a:pt x="1662545" y="2382982"/>
                  </a:lnTo>
                  <a:lnTo>
                    <a:pt x="1662545" y="2382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15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317B3-69C4-42F6-B26B-551B445E0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discussed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020931-CEFD-4A41-A8CE-0AF5D6CF2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principle layout:</a:t>
            </a:r>
          </a:p>
          <a:p>
            <a:pPr lvl="1"/>
            <a:r>
              <a:rPr lang="en-US"/>
              <a:t>Blattfedern for vertical damping</a:t>
            </a:r>
          </a:p>
          <a:p>
            <a:pPr lvl="1"/>
            <a:r>
              <a:rPr lang="en-US"/>
              <a:t>Connections (Vacuum, RF) as soft as possible or in spiral to act as spring (otherwise mechanical shortcut). But if mass is high, those connections do not matter that much.</a:t>
            </a:r>
          </a:p>
          <a:p>
            <a:pPr lvl="1"/>
            <a:r>
              <a:rPr lang="en-US"/>
              <a:t>1 or 2 levels for pendulum</a:t>
            </a:r>
          </a:p>
          <a:p>
            <a:pPr lvl="2"/>
            <a:r>
              <a:rPr lang="en-US"/>
              <a:t>High mass of cavity/box is ok, second mass needs to be similar</a:t>
            </a:r>
          </a:p>
          <a:p>
            <a:pPr lvl="2"/>
            <a:r>
              <a:rPr lang="en-US"/>
              <a:t>Lenght of pendulum should be similar for both levels</a:t>
            </a:r>
          </a:p>
        </p:txBody>
      </p:sp>
    </p:spTree>
    <p:extLst>
      <p:ext uri="{BB962C8B-B14F-4D97-AF65-F5344CB8AC3E}">
        <p14:creationId xmlns:p14="http://schemas.microsoft.com/office/powerpoint/2010/main" val="55093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2BB3E5-9EEB-4956-8029-5F1F18E48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Homework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EC0C62-81E7-4D48-844D-18735703C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mechanical damping of superfluid helium?</a:t>
            </a:r>
          </a:p>
          <a:p>
            <a:r>
              <a:rPr lang="en-US" dirty="0"/>
              <a:t>Estimate required attenuation or max amplitude to be below thermal noise (or amplifier noise)</a:t>
            </a:r>
          </a:p>
          <a:p>
            <a:r>
              <a:rPr lang="en-US" dirty="0"/>
              <a:t>Spectra for a start-discussion</a:t>
            </a:r>
          </a:p>
          <a:p>
            <a:pPr lvl="1"/>
            <a:r>
              <a:rPr lang="en-US" dirty="0" err="1"/>
              <a:t>Groundmotion</a:t>
            </a:r>
            <a:r>
              <a:rPr lang="en-US" dirty="0"/>
              <a:t> in AMTF</a:t>
            </a:r>
          </a:p>
          <a:p>
            <a:pPr lvl="1"/>
            <a:r>
              <a:rPr lang="en-US" dirty="0"/>
              <a:t>Vibration on top of insert (low and high frequency range)</a:t>
            </a:r>
          </a:p>
          <a:p>
            <a:pPr lvl="1"/>
            <a:r>
              <a:rPr lang="en-US" dirty="0" err="1"/>
              <a:t>Groundmotion</a:t>
            </a:r>
            <a:r>
              <a:rPr lang="en-US" dirty="0"/>
              <a:t> in HERA Nord (</a:t>
            </a:r>
            <a:r>
              <a:rPr lang="en-US" dirty="0" err="1"/>
              <a:t>Cryoplattform</a:t>
            </a:r>
            <a:r>
              <a:rPr lang="en-US" dirty="0"/>
              <a:t>) </a:t>
            </a:r>
            <a:r>
              <a:rPr lang="en-US" dirty="0">
                <a:cs typeface="Arial" panose="020B0604020202020204" pitchFamily="34" charset="0"/>
              </a:rPr>
              <a:t>→ ask ALPS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55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Breitbild</PresentationFormat>
  <Paragraphs>36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</vt:lpstr>
      <vt:lpstr>Discussion on  Suspension System</vt:lpstr>
      <vt:lpstr>Physics to be considered…</vt:lpstr>
      <vt:lpstr>To be discussed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Wenskat, Marc</dc:creator>
  <cp:lastModifiedBy>Wenskat, Marc</cp:lastModifiedBy>
  <cp:revision>58</cp:revision>
  <dcterms:created xsi:type="dcterms:W3CDTF">2023-11-10T14:51:35Z</dcterms:created>
  <dcterms:modified xsi:type="dcterms:W3CDTF">2023-11-13T18:31:50Z</dcterms:modified>
</cp:coreProperties>
</file>