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55945E-0A8F-F402-89D9-59428684C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BBFF04C-7399-4EF4-8DA7-D321FF5ACA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2A982AA-C2C5-98B4-93B3-EEC589C55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0DE7-BBF1-47AE-88B2-BA4642F58D50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F22333-20F9-EBD4-5998-5C2395C38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BB9070-F5FF-B11E-1F9C-4E3C793A3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55BE-052C-4EA1-B0B8-D45CF03E7E6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70F996-B75C-C9BE-3D2D-8F8606ABA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0819F1B-FB61-CD0C-F1F1-7E65B758B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38B85A-9538-689A-7A40-27347EB8B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0DE7-BBF1-47AE-88B2-BA4642F58D50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AD789E-E6EE-9F5E-36B3-571D69A06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016D3E-BDFE-BBAB-EB22-0DB460756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55BE-052C-4EA1-B0B8-D45CF03E7E6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9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342FDCC-5A11-2030-BBBD-C37FE54D0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F419D6B-C9FF-181D-4DD8-95E30E61B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CF8265-9831-6C21-7B81-9BE077634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0DE7-BBF1-47AE-88B2-BA4642F58D50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C17690-785C-DB2C-C9AC-30617534E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571F20-7730-85FE-1575-538B21EB7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55BE-052C-4EA1-B0B8-D45CF03E7E6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4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D48ADB-9166-50A4-B882-D9233003D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7B0475-7D56-D3D0-DADC-90271F0E6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3D6AE8-0908-8B27-7865-AADA17D7F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0DE7-BBF1-47AE-88B2-BA4642F58D50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EE5C1F-8B85-873F-A574-3F306E79A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6FD56D-B888-A5B4-7233-D40B55775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55BE-052C-4EA1-B0B8-D45CF03E7E6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72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9FB374-704E-F675-6926-002F17A5D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D558996-0E8B-EB1A-D5BF-C1E5C95C8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E90E2F-7825-A91A-E4BA-C2C9E01CB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0DE7-BBF1-47AE-88B2-BA4642F58D50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4213EA-63E8-B62D-8720-78E27CCF3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155D4F-E961-9F71-3075-A8801C3F3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55BE-052C-4EA1-B0B8-D45CF03E7E6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3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2BA545-24DD-FBA1-EBDD-CF5B5CCE4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8DDE1A-BE83-BA7D-C632-02B22A59B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DA1BF73-AFE4-FB95-4CD9-158A77C09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7505C7B-A460-59A2-5FCB-83A63E745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0DE7-BBF1-47AE-88B2-BA4642F58D50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0C6F7F3-2BE2-5659-8CF2-0BEA681E7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2872464-3D20-D41F-062A-7D155CCD9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55BE-052C-4EA1-B0B8-D45CF03E7E6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81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6643EB-C847-B6EC-FD6A-37099BA4E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AB560BC-8927-6952-B283-D1259C71C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FDB3FB-07B6-54EC-6E70-00ADD8719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A9B0258-DD7E-A347-FF1A-571ACF002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0D447E2-04F4-6E82-9371-362C0DF20F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B26F65F-258F-133B-7728-CCEC20783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0DE7-BBF1-47AE-88B2-BA4642F58D50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FF21F89-C9B1-94F8-2EFC-BD65057BE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FAE71B6-DF5C-82AA-0805-82CEFFE62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55BE-052C-4EA1-B0B8-D45CF03E7E6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8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02677D-FA02-3CD3-C04B-64B75E5DD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864E94B-D684-91C9-00B5-ECCEBF666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0DE7-BBF1-47AE-88B2-BA4642F58D50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125631-D7DE-F2FE-B91F-ED0155E88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3538957-2CDE-63CB-DCA6-2791E3974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55BE-052C-4EA1-B0B8-D45CF03E7E6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5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70694B6-B2D9-9FFE-0917-05B872654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0DE7-BBF1-47AE-88B2-BA4642F58D50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0FF027D-11B9-A36E-C527-D27318089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3E82D18-D8FB-0BB3-26A8-D58DB9370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55BE-052C-4EA1-B0B8-D45CF03E7E6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37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854167-0F3E-8E08-E985-E0BB65483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541DC9-40A9-F852-650D-EF47C99AE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8F7A3EA-0898-9B03-393A-8E6B238B6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9A2F902-0A31-C559-F1E5-2010F389E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0DE7-BBF1-47AE-88B2-BA4642F58D50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435B83A-C402-3181-9807-621016490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3AAE4BA-7A66-1CAE-2FC5-BEDF3A62C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55BE-052C-4EA1-B0B8-D45CF03E7E6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37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59CCE9-6805-C546-3F41-A3F4A1BB2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795BEE8-4D01-34E2-EE8E-43150FDD68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D1AD890-3FE9-7F89-06A2-09560C3E8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7F8B7DD-B2E5-88AD-DF63-2E4B27D9D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0DE7-BBF1-47AE-88B2-BA4642F58D50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49F49AA-1687-ACF6-2C76-B000E8A11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ACE36EF-E179-35CC-05E8-B14E7B56F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55BE-052C-4EA1-B0B8-D45CF03E7E6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25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F7F085C-82C8-CEF6-634C-E334AD5D5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24A2FF9-7FDD-D78D-0BD2-8B7CE9E17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0F174E-13D0-53DF-803E-FA3561061B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50DE7-BBF1-47AE-88B2-BA4642F58D50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9E5E35-46EC-F610-46C2-60C38472F6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9595EB-4BCF-28E1-CC87-CF695CF5E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855BE-052C-4EA1-B0B8-D45CF03E7E6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9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98ED36-D163-1D66-EF0C-2724CBA60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Finished</a:t>
            </a:r>
            <a:r>
              <a:rPr lang="de-DE" dirty="0"/>
              <a:t> EPS </a:t>
            </a:r>
            <a:r>
              <a:rPr lang="de-DE" dirty="0" err="1"/>
              <a:t>proceeding</a:t>
            </a:r>
            <a:r>
              <a:rPr lang="de-DE" dirty="0"/>
              <a:t> </a:t>
            </a:r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F88997D-6A6C-3346-515B-67019D11A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437" y="1339851"/>
            <a:ext cx="9077084" cy="515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93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DEBDB2-CAD2-9626-382A-CA65EE673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Eigenfrequency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Scanned</a:t>
            </a:r>
            <a:r>
              <a:rPr lang="de-DE" dirty="0"/>
              <a:t> </a:t>
            </a:r>
            <a:r>
              <a:rPr lang="de-DE" dirty="0" err="1"/>
              <a:t>Cavity</a:t>
            </a:r>
            <a:r>
              <a:rPr lang="de-DE" dirty="0"/>
              <a:t> </a:t>
            </a:r>
            <a:endParaRPr lang="en-US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F80B7B0-56F6-E16E-4A51-2565FF48F2F7}"/>
              </a:ext>
            </a:extLst>
          </p:cNvPr>
          <p:cNvSpPr txBox="1"/>
          <p:nvPr/>
        </p:nvSpPr>
        <p:spPr>
          <a:xfrm>
            <a:off x="5486405" y="2464325"/>
            <a:ext cx="2664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W_0 = 2.100 053 648 GHz </a:t>
            </a:r>
            <a:endParaRPr lang="en-US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42F6EA2-3A44-C7A1-226A-5BCEB872F438}"/>
              </a:ext>
            </a:extLst>
          </p:cNvPr>
          <p:cNvSpPr txBox="1"/>
          <p:nvPr/>
        </p:nvSpPr>
        <p:spPr>
          <a:xfrm>
            <a:off x="5428697" y="5149275"/>
            <a:ext cx="272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W_pi</a:t>
            </a:r>
            <a:r>
              <a:rPr lang="de-DE" dirty="0"/>
              <a:t> = 2.102 747 453 GHz </a:t>
            </a:r>
            <a:endParaRPr lang="en-US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28D5A26-EE70-92DC-23BD-099ED8DBC419}"/>
              </a:ext>
            </a:extLst>
          </p:cNvPr>
          <p:cNvSpPr txBox="1"/>
          <p:nvPr/>
        </p:nvSpPr>
        <p:spPr>
          <a:xfrm>
            <a:off x="5486405" y="2833657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Q_0 = 71 150</a:t>
            </a:r>
            <a:endParaRPr lang="en-US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8F5079C-7D71-5143-2B96-7973458CF938}"/>
              </a:ext>
            </a:extLst>
          </p:cNvPr>
          <p:cNvSpPr txBox="1"/>
          <p:nvPr/>
        </p:nvSpPr>
        <p:spPr>
          <a:xfrm>
            <a:off x="5428697" y="5518607"/>
            <a:ext cx="148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Q_pi</a:t>
            </a:r>
            <a:r>
              <a:rPr lang="de-DE" dirty="0"/>
              <a:t> = 71 102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4104AEE-1E3E-8A6F-5C68-61F8A7F1A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398" y="1439833"/>
            <a:ext cx="4060535" cy="260734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6B82FA3-C195-D1C4-A65E-E69E64722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374" y="4068559"/>
            <a:ext cx="4060535" cy="2619853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DA0A6E20-AA3E-0B52-CC06-6D9D1E896E27}"/>
              </a:ext>
            </a:extLst>
          </p:cNvPr>
          <p:cNvSpPr txBox="1"/>
          <p:nvPr/>
        </p:nvSpPr>
        <p:spPr>
          <a:xfrm>
            <a:off x="5486405" y="1657809"/>
            <a:ext cx="3018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For</a:t>
            </a:r>
            <a:r>
              <a:rPr lang="de-DE" dirty="0"/>
              <a:t> normal </a:t>
            </a:r>
            <a:r>
              <a:rPr lang="de-DE" dirty="0" err="1"/>
              <a:t>conducting</a:t>
            </a:r>
            <a:r>
              <a:rPr lang="de-DE" dirty="0"/>
              <a:t> </a:t>
            </a:r>
            <a:r>
              <a:rPr lang="de-DE" dirty="0" err="1"/>
              <a:t>copper</a:t>
            </a:r>
            <a:endParaRPr lang="en-US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44B7B1B-12BC-9892-CE9C-B679AA0BFF4E}"/>
              </a:ext>
            </a:extLst>
          </p:cNvPr>
          <p:cNvSpPr txBox="1"/>
          <p:nvPr/>
        </p:nvSpPr>
        <p:spPr>
          <a:xfrm>
            <a:off x="8598837" y="1657809"/>
            <a:ext cx="2967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perfect</a:t>
            </a:r>
            <a:r>
              <a:rPr lang="de-DE" dirty="0"/>
              <a:t> </a:t>
            </a:r>
            <a:r>
              <a:rPr lang="de-DE" dirty="0" err="1"/>
              <a:t>electric</a:t>
            </a:r>
            <a:r>
              <a:rPr lang="de-DE" dirty="0"/>
              <a:t> </a:t>
            </a:r>
            <a:r>
              <a:rPr lang="de-DE" dirty="0" err="1"/>
              <a:t>conductor</a:t>
            </a:r>
            <a:endParaRPr lang="en-US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772606F-A20B-41EB-9396-5C44EF7616EE}"/>
              </a:ext>
            </a:extLst>
          </p:cNvPr>
          <p:cNvSpPr txBox="1"/>
          <p:nvPr/>
        </p:nvSpPr>
        <p:spPr>
          <a:xfrm>
            <a:off x="5069473" y="6261524"/>
            <a:ext cx="7122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Mesh: </a:t>
            </a:r>
            <a:r>
              <a:rPr lang="de-DE" dirty="0" err="1"/>
              <a:t>MaxEl</a:t>
            </a:r>
            <a:r>
              <a:rPr lang="de-DE" dirty="0"/>
              <a:t> 0.015m, </a:t>
            </a:r>
            <a:r>
              <a:rPr lang="de-DE" dirty="0" err="1"/>
              <a:t>MinEl</a:t>
            </a:r>
            <a:r>
              <a:rPr lang="de-DE" dirty="0"/>
              <a:t>: 0.001m, </a:t>
            </a:r>
            <a:r>
              <a:rPr lang="de-DE" dirty="0" err="1"/>
              <a:t>MaxElgrow</a:t>
            </a:r>
            <a:r>
              <a:rPr lang="de-DE" dirty="0"/>
              <a:t>: 5, </a:t>
            </a:r>
            <a:r>
              <a:rPr lang="de-DE" dirty="0" err="1"/>
              <a:t>Curvf</a:t>
            </a:r>
            <a:r>
              <a:rPr lang="de-DE" dirty="0"/>
              <a:t>: 1, </a:t>
            </a:r>
            <a:r>
              <a:rPr lang="de-DE" dirty="0" err="1"/>
              <a:t>ResNRs</a:t>
            </a:r>
            <a:r>
              <a:rPr lang="de-DE" dirty="0"/>
              <a:t>: 0.1 </a:t>
            </a:r>
            <a:endParaRPr lang="en-US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5EFC78E-B6A4-991C-0D52-9EECE7EF05CC}"/>
              </a:ext>
            </a:extLst>
          </p:cNvPr>
          <p:cNvSpPr txBox="1"/>
          <p:nvPr/>
        </p:nvSpPr>
        <p:spPr>
          <a:xfrm>
            <a:off x="8671270" y="2471532"/>
            <a:ext cx="28223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W_0 = 2.100 068 410 GHz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74DD0B82-8C72-7201-7555-4B2A443341CE}"/>
              </a:ext>
            </a:extLst>
          </p:cNvPr>
          <p:cNvSpPr txBox="1"/>
          <p:nvPr/>
        </p:nvSpPr>
        <p:spPr>
          <a:xfrm>
            <a:off x="8671270" y="5149275"/>
            <a:ext cx="28725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W_pi</a:t>
            </a:r>
            <a:r>
              <a:rPr lang="en-US" dirty="0"/>
              <a:t> = 2.102 762 239 GHz</a:t>
            </a:r>
          </a:p>
        </p:txBody>
      </p:sp>
    </p:spTree>
    <p:extLst>
      <p:ext uri="{BB962C8B-B14F-4D97-AF65-F5344CB8AC3E}">
        <p14:creationId xmlns:p14="http://schemas.microsoft.com/office/powerpoint/2010/main" val="1724004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D64279-7558-8F3F-D41C-B3065F8AA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Single </a:t>
            </a:r>
            <a:r>
              <a:rPr lang="de-DE" dirty="0" err="1"/>
              <a:t>Cell</a:t>
            </a:r>
            <a:r>
              <a:rPr lang="de-DE" dirty="0"/>
              <a:t> </a:t>
            </a:r>
            <a:r>
              <a:rPr lang="de-DE" dirty="0" err="1"/>
              <a:t>frequency</a:t>
            </a:r>
            <a:endParaRPr lang="en-US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4996C94-BA70-6A14-ECBF-CFC75522AB32}"/>
              </a:ext>
            </a:extLst>
          </p:cNvPr>
          <p:cNvSpPr txBox="1"/>
          <p:nvPr/>
        </p:nvSpPr>
        <p:spPr>
          <a:xfrm>
            <a:off x="1154545" y="1764145"/>
            <a:ext cx="1731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Dented</a:t>
            </a:r>
            <a:r>
              <a:rPr lang="de-DE" dirty="0"/>
              <a:t> </a:t>
            </a:r>
            <a:r>
              <a:rPr lang="de-DE" dirty="0" err="1"/>
              <a:t>Cell</a:t>
            </a:r>
            <a:r>
              <a:rPr lang="de-DE" dirty="0"/>
              <a:t> (DC)</a:t>
            </a:r>
            <a:endParaRPr lang="en-US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0BF26B3-3539-93AE-6EAE-544B55F25F39}"/>
              </a:ext>
            </a:extLst>
          </p:cNvPr>
          <p:cNvSpPr txBox="1"/>
          <p:nvPr/>
        </p:nvSpPr>
        <p:spPr>
          <a:xfrm>
            <a:off x="1154545" y="3902364"/>
            <a:ext cx="2127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Undented</a:t>
            </a:r>
            <a:r>
              <a:rPr lang="de-DE" dirty="0"/>
              <a:t> </a:t>
            </a:r>
            <a:r>
              <a:rPr lang="de-DE" dirty="0" err="1"/>
              <a:t>Cell</a:t>
            </a:r>
            <a:r>
              <a:rPr lang="de-DE" dirty="0"/>
              <a:t> (UDC)</a:t>
            </a:r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6A30258-1D79-BD2C-52C0-9BAC08A98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004" y="3900116"/>
            <a:ext cx="2360469" cy="202231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700AE29-FEA3-9C17-E7FF-868AF0EC33C3}"/>
              </a:ext>
            </a:extLst>
          </p:cNvPr>
          <p:cNvSpPr txBox="1"/>
          <p:nvPr/>
        </p:nvSpPr>
        <p:spPr>
          <a:xfrm>
            <a:off x="3888603" y="3902364"/>
            <a:ext cx="2880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w_UDC</a:t>
            </a:r>
            <a:r>
              <a:rPr lang="de-DE" dirty="0"/>
              <a:t> = 2.102 800 022 GHz</a:t>
            </a:r>
            <a:endParaRPr lang="en-US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4C3F7CA-5D8B-419C-1ADC-F82AA3551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8004" y="1547400"/>
            <a:ext cx="2360469" cy="206626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5D400D8-2236-E9B7-1191-AAD96BF50602}"/>
              </a:ext>
            </a:extLst>
          </p:cNvPr>
          <p:cNvSpPr txBox="1"/>
          <p:nvPr/>
        </p:nvSpPr>
        <p:spPr>
          <a:xfrm>
            <a:off x="3888603" y="1764145"/>
            <a:ext cx="2880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W_DC = 2.100 108 389 GHz</a:t>
            </a:r>
          </a:p>
        </p:txBody>
      </p:sp>
    </p:spTree>
    <p:extLst>
      <p:ext uri="{BB962C8B-B14F-4D97-AF65-F5344CB8AC3E}">
        <p14:creationId xmlns:p14="http://schemas.microsoft.com/office/powerpoint/2010/main" val="275601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25715D-055B-60E8-40D3-EA8FC8E8B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Dielectric</a:t>
            </a:r>
            <a:r>
              <a:rPr lang="de-DE" dirty="0"/>
              <a:t> Rod in UDC</a:t>
            </a:r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2EFF2FA-809C-D6D6-B3D6-5B2DCA951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921" y="3778250"/>
            <a:ext cx="6372225" cy="2714625"/>
          </a:xfrm>
          <a:prstGeom prst="rect">
            <a:avLst/>
          </a:prstGeom>
        </p:spPr>
      </p:pic>
      <p:pic>
        <p:nvPicPr>
          <p:cNvPr id="5" name="Grafik 4" descr="Ein Bild, das Reihe, Diagramm, Screenshot, parallel enthält.&#10;&#10;Automatisch generierte Beschreibung">
            <a:extLst>
              <a:ext uri="{FF2B5EF4-FFF2-40B4-BE49-F238E27FC236}">
                <a16:creationId xmlns:a16="http://schemas.microsoft.com/office/drawing/2014/main" id="{17A3C71B-8CCC-3D43-E835-B0A80B4E8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591" y="500242"/>
            <a:ext cx="5163320" cy="309645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CFFD0DE-BD80-D7FE-CE7E-2602C1EEBF2E}"/>
              </a:ext>
            </a:extLst>
          </p:cNvPr>
          <p:cNvSpPr txBox="1"/>
          <p:nvPr/>
        </p:nvSpPr>
        <p:spPr>
          <a:xfrm>
            <a:off x="9886950" y="4486275"/>
            <a:ext cx="8980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/>
              <a:t>DC</a:t>
            </a:r>
            <a:endParaRPr lang="en-US" sz="4800" b="1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104E479-CC3C-2543-2B48-6DF8A8AAC6CD}"/>
              </a:ext>
            </a:extLst>
          </p:cNvPr>
          <p:cNvSpPr txBox="1"/>
          <p:nvPr/>
        </p:nvSpPr>
        <p:spPr>
          <a:xfrm>
            <a:off x="6886575" y="4486180"/>
            <a:ext cx="13003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/>
              <a:t>UDC</a:t>
            </a:r>
            <a:endParaRPr lang="en-US" sz="4800" b="1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5D6F00C-CD54-F19F-9C3D-5B06EA40B1D1}"/>
              </a:ext>
            </a:extLst>
          </p:cNvPr>
          <p:cNvSpPr txBox="1"/>
          <p:nvPr/>
        </p:nvSpPr>
        <p:spPr>
          <a:xfrm>
            <a:off x="838199" y="1690688"/>
            <a:ext cx="5163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Eigenfrequency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pi</a:t>
            </a:r>
            <a:r>
              <a:rPr lang="de-DE" dirty="0"/>
              <a:t>-mode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shifted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expected</a:t>
            </a:r>
            <a:r>
              <a:rPr lang="de-D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pi</a:t>
            </a:r>
            <a:r>
              <a:rPr lang="de-DE" dirty="0"/>
              <a:t> and 0 </a:t>
            </a:r>
            <a:r>
              <a:rPr lang="de-DE" dirty="0" err="1"/>
              <a:t>mode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close</a:t>
            </a:r>
            <a:r>
              <a:rPr lang="de-DE" dirty="0"/>
              <a:t> in </a:t>
            </a:r>
            <a:r>
              <a:rPr lang="de-DE" dirty="0" err="1"/>
              <a:t>value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0-mode falls off  </a:t>
            </a:r>
            <a:endParaRPr lang="en-US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C62CC32-CC1F-595B-C2DB-5CAEC48BF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92" y="3778249"/>
            <a:ext cx="4974678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28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BAC811-CE87-F215-EA7F-7456AC312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Both Cells </a:t>
            </a:r>
            <a:r>
              <a:rPr lang="de-DE" dirty="0" err="1"/>
              <a:t>dented</a:t>
            </a:r>
            <a:r>
              <a:rPr lang="de-DE" dirty="0"/>
              <a:t> (</a:t>
            </a:r>
            <a:r>
              <a:rPr lang="de-DE" dirty="0" err="1"/>
              <a:t>Eigenfrequency</a:t>
            </a:r>
            <a:r>
              <a:rPr lang="de-DE" dirty="0"/>
              <a:t>) </a:t>
            </a:r>
            <a:endParaRPr lang="en-US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CA9AFA0-7D42-2D49-B4B2-0F0642A995FA}"/>
              </a:ext>
            </a:extLst>
          </p:cNvPr>
          <p:cNvSpPr txBox="1"/>
          <p:nvPr/>
        </p:nvSpPr>
        <p:spPr>
          <a:xfrm>
            <a:off x="838200" y="2646919"/>
            <a:ext cx="10335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Maybe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dent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 but </a:t>
            </a:r>
            <a:r>
              <a:rPr lang="de-DE" dirty="0" err="1"/>
              <a:t>the</a:t>
            </a:r>
            <a:r>
              <a:rPr lang="de-DE" dirty="0"/>
              <a:t> different </a:t>
            </a:r>
            <a:r>
              <a:rPr lang="de-DE" dirty="0" err="1"/>
              <a:t>surface</a:t>
            </a:r>
            <a:r>
              <a:rPr lang="de-DE" dirty="0"/>
              <a:t> </a:t>
            </a:r>
            <a:r>
              <a:rPr lang="de-DE" dirty="0" err="1"/>
              <a:t>thicknesses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TC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short</a:t>
            </a:r>
            <a:r>
              <a:rPr lang="de-DE" dirty="0"/>
              <a:t> </a:t>
            </a:r>
            <a:r>
              <a:rPr lang="de-DE" dirty="0" err="1"/>
              <a:t>flanges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? </a:t>
            </a:r>
            <a:endParaRPr lang="en-US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F61699E-B36F-B120-246A-F5445D976F74}"/>
              </a:ext>
            </a:extLst>
          </p:cNvPr>
          <p:cNvSpPr txBox="1"/>
          <p:nvPr/>
        </p:nvSpPr>
        <p:spPr>
          <a:xfrm>
            <a:off x="733425" y="1690688"/>
            <a:ext cx="10665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PEC: 		w_0 = 2.100 070 155 GHz		</a:t>
            </a:r>
            <a:r>
              <a:rPr lang="de-DE" dirty="0" err="1"/>
              <a:t>w_pi</a:t>
            </a:r>
            <a:r>
              <a:rPr lang="de-DE" dirty="0"/>
              <a:t> = 2.102 971 508 GHz   		</a:t>
            </a:r>
            <a:r>
              <a:rPr lang="de-DE" dirty="0" err="1"/>
              <a:t>dw</a:t>
            </a:r>
            <a:r>
              <a:rPr lang="de-DE" dirty="0"/>
              <a:t> = 2.9 MHz </a:t>
            </a:r>
          </a:p>
          <a:p>
            <a:r>
              <a:rPr lang="de-DE" dirty="0"/>
              <a:t>NC </a:t>
            </a:r>
            <a:r>
              <a:rPr lang="de-DE" dirty="0" err="1"/>
              <a:t>copper</a:t>
            </a:r>
            <a:r>
              <a:rPr lang="de-DE" dirty="0"/>
              <a:t>: 	w_0 = 2.100 055 396 GHz		</a:t>
            </a:r>
            <a:r>
              <a:rPr lang="de-DE" dirty="0" err="1"/>
              <a:t>w_pi</a:t>
            </a:r>
            <a:r>
              <a:rPr lang="de-DE" dirty="0"/>
              <a:t> = 2.102 956 719 GHz		</a:t>
            </a:r>
            <a:r>
              <a:rPr lang="de-DE" dirty="0" err="1"/>
              <a:t>dw</a:t>
            </a:r>
            <a:r>
              <a:rPr lang="de-DE" dirty="0"/>
              <a:t> = 2.9 MHz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7BF2677-75FB-4328-AAD0-7498534937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357"/>
          <a:stretch/>
        </p:blipFill>
        <p:spPr>
          <a:xfrm>
            <a:off x="2219325" y="3183494"/>
            <a:ext cx="7124700" cy="330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17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Microsoft Office PowerPoint</Application>
  <PresentationFormat>Breitbild</PresentationFormat>
  <Paragraphs>25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Finished EPS proceeding </vt:lpstr>
      <vt:lpstr>Eigenfrequency of the Scanned Cavity </vt:lpstr>
      <vt:lpstr>Single Cell frequency</vt:lpstr>
      <vt:lpstr>Dielectric Rod in UDC</vt:lpstr>
      <vt:lpstr>Both Cells dented (Eigenfrequency)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Cavity Scan Simulation</dc:title>
  <dc:creator>Lars Fischer</dc:creator>
  <cp:lastModifiedBy>Lars Fischer</cp:lastModifiedBy>
  <cp:revision>26</cp:revision>
  <dcterms:created xsi:type="dcterms:W3CDTF">2023-11-13T13:25:29Z</dcterms:created>
  <dcterms:modified xsi:type="dcterms:W3CDTF">2023-11-15T09:39:14Z</dcterms:modified>
</cp:coreProperties>
</file>