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7" r:id="rId2"/>
    <p:sldId id="268" r:id="rId3"/>
    <p:sldId id="270" r:id="rId4"/>
    <p:sldId id="271" r:id="rId5"/>
    <p:sldId id="272" r:id="rId6"/>
    <p:sldId id="273" r:id="rId7"/>
    <p:sldId id="274" r:id="rId8"/>
    <p:sldId id="275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x Kellermeier" initials="MK" lastIdx="1" clrIdx="0">
    <p:extLst>
      <p:ext uri="{19B8F6BF-5375-455C-9EA6-DF929625EA0E}">
        <p15:presenceInfo xmlns:p15="http://schemas.microsoft.com/office/powerpoint/2012/main" userId="Max Kellermei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5D50"/>
    <a:srgbClr val="FF685C"/>
    <a:srgbClr val="F7F7F7"/>
    <a:srgbClr val="97C3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04" autoAdjust="0"/>
    <p:restoredTop sz="96327" autoAdjust="0"/>
  </p:normalViewPr>
  <p:slideViewPr>
    <p:cSldViewPr showGuides="1">
      <p:cViewPr varScale="1">
        <p:scale>
          <a:sx n="68" d="100"/>
          <a:sy n="68" d="100"/>
        </p:scale>
        <p:origin x="972" y="48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13.11.2023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13.11.2023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13.11.2023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13.11.2023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13.11.2023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13.11.2023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13.11.2023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13.11.2023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13.11.2023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13.11.2023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13.11.2023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13.11.2023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13.11.2023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| ARES Operation Meeting | 13.11.2023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ARES Operation Meeting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Summary of week 45 / 2023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Blae Stacey</a:t>
            </a:r>
            <a:r>
              <a:rPr lang="en-US" dirty="0"/>
              <a:t>, on behalf of the ARES crew</a:t>
            </a:r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6983-9D0C-CA47-ABF6-7132C0F03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69590"/>
            <a:ext cx="11376024" cy="451098"/>
          </a:xfrm>
        </p:spPr>
        <p:txBody>
          <a:bodyPr/>
          <a:lstStyle/>
          <a:p>
            <a:r>
              <a:rPr lang="en-US" dirty="0"/>
              <a:t>Summary of week 45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74E62B-7FDC-D844-A97B-361C24F51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13.11.2023</a:t>
            </a:r>
            <a:endParaRPr lang="en-US" noProof="0" dirty="0"/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18133723-89A3-AC43-BAD4-5C7FC2B7B3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282324"/>
              </p:ext>
            </p:extLst>
          </p:nvPr>
        </p:nvGraphicFramePr>
        <p:xfrm>
          <a:off x="624632" y="697036"/>
          <a:ext cx="11159380" cy="5756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876">
                  <a:extLst>
                    <a:ext uri="{9D8B030D-6E8A-4147-A177-3AD203B41FA5}">
                      <a16:colId xmlns:a16="http://schemas.microsoft.com/office/drawing/2014/main" val="3689221004"/>
                    </a:ext>
                  </a:extLst>
                </a:gridCol>
                <a:gridCol w="2231876">
                  <a:extLst>
                    <a:ext uri="{9D8B030D-6E8A-4147-A177-3AD203B41FA5}">
                      <a16:colId xmlns:a16="http://schemas.microsoft.com/office/drawing/2014/main" val="659369014"/>
                    </a:ext>
                  </a:extLst>
                </a:gridCol>
                <a:gridCol w="2231876">
                  <a:extLst>
                    <a:ext uri="{9D8B030D-6E8A-4147-A177-3AD203B41FA5}">
                      <a16:colId xmlns:a16="http://schemas.microsoft.com/office/drawing/2014/main" val="1597999574"/>
                    </a:ext>
                  </a:extLst>
                </a:gridCol>
                <a:gridCol w="2231876">
                  <a:extLst>
                    <a:ext uri="{9D8B030D-6E8A-4147-A177-3AD203B41FA5}">
                      <a16:colId xmlns:a16="http://schemas.microsoft.com/office/drawing/2014/main" val="822430712"/>
                    </a:ext>
                  </a:extLst>
                </a:gridCol>
                <a:gridCol w="2231876">
                  <a:extLst>
                    <a:ext uri="{9D8B030D-6E8A-4147-A177-3AD203B41FA5}">
                      <a16:colId xmlns:a16="http://schemas.microsoft.com/office/drawing/2014/main" val="1820145738"/>
                    </a:ext>
                  </a:extLst>
                </a:gridCol>
              </a:tblGrid>
              <a:tr h="53836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Mon. 06.11.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Tue. 07.11.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Wed. 08.11.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Thu. 09.11.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Fri. 10.11.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028511"/>
                  </a:ext>
                </a:extLst>
              </a:tr>
              <a:tr h="288183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MIN/MKK investigated water pressure for X-band system – within normal range.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Spot size on cathode looks good after exchange of Pharos mirrors;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Manual attenuator in lab adjusted to reduce charge;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Ballistic on-crest WP used to zero phases;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TWS1 moved off crest;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Transmission </a:t>
                      </a:r>
                      <a:r>
                        <a:rPr lang="en-US" sz="1100" dirty="0" err="1"/>
                        <a:t>optimised</a:t>
                      </a:r>
                      <a:r>
                        <a:rPr lang="en-US" sz="1100" dirty="0"/>
                        <a:t> with DLA in;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Scan TWS1 phases using JAI camera, PDE FWHM, and PDE momentum at peak intensity.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/>
                        <a:t>Transmission recovered with yesterday’s DLA position;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Removed filter on bread board camera and repositioned diode behind cylindrical lens;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Scanning bread board cam stage positions.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Transition radiation observed on silver mirror using JAI camera (incoherent);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TWS1 phase scans using transition radiation;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Detailed bread board camera scans.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TWS1 phase scans with refocusing on YAG screen;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ACHIP undulator in – expected variations in beam;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PolariX conditioning over weekend.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547191"/>
                  </a:ext>
                </a:extLst>
              </a:tr>
              <a:tr h="143831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i="0" dirty="0">
                          <a:sym typeface="Wingdings" pitchFamily="2" charset="2"/>
                        </a:rPr>
                        <a:t>TWS2 error – fixed by MIN.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No signal observed on diode.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Vacuum event in PolariX overnight;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Transition radiation too weak for spectrometer.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6204"/>
                  </a:ext>
                </a:extLst>
              </a:tr>
              <a:tr h="89778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Fire Brigade visit (tunnel open).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Group laptop in tunnel running spectrometer software.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i="1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Polarstern</a:t>
                      </a:r>
                      <a:r>
                        <a:rPr lang="en-US" sz="110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visit (tunnel open);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Group laptop removed from tunnel;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Undulator still in beamline.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573760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6C374A01-B131-4949-9721-B3DE8D4D54EF}"/>
              </a:ext>
            </a:extLst>
          </p:cNvPr>
          <p:cNvSpPr txBox="1"/>
          <p:nvPr/>
        </p:nvSpPr>
        <p:spPr>
          <a:xfrm rot="16200000">
            <a:off x="-477136" y="2544496"/>
            <a:ext cx="1574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Achievements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72B7B8C-9092-E144-A340-397D67D1263C}"/>
              </a:ext>
            </a:extLst>
          </p:cNvPr>
          <p:cNvSpPr txBox="1"/>
          <p:nvPr/>
        </p:nvSpPr>
        <p:spPr>
          <a:xfrm rot="16200000">
            <a:off x="-308020" y="4729837"/>
            <a:ext cx="1236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Difficulties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9722E93-2694-6C47-92C8-ACF8A2FADB5C}"/>
              </a:ext>
            </a:extLst>
          </p:cNvPr>
          <p:cNvSpPr txBox="1"/>
          <p:nvPr/>
        </p:nvSpPr>
        <p:spPr>
          <a:xfrm rot="16200000">
            <a:off x="-66768" y="5835185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1841653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7F9CD-9056-48FA-B27C-40C707EDC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 Board Cam 2D Position Scans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E26F350-07FB-44AF-8C3C-CD739F4167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8" t="3555" r="26003" b="52713"/>
          <a:stretch/>
        </p:blipFill>
        <p:spPr>
          <a:xfrm>
            <a:off x="28545" y="817500"/>
            <a:ext cx="6018712" cy="54000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F0EC14-20D7-42E4-821D-6883AB6E3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13.11.2023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AC026B-98E2-4E15-84BE-2661D66D4E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1AD788-8CE8-43E0-866C-60C5450360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3" t="3983" r="26328" b="52286"/>
          <a:stretch/>
        </p:blipFill>
        <p:spPr>
          <a:xfrm>
            <a:off x="5906279" y="908720"/>
            <a:ext cx="6018712" cy="540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775EAC-D4DE-49E7-8553-389D1EADFB12}"/>
              </a:ext>
            </a:extLst>
          </p:cNvPr>
          <p:cNvSpPr txBox="1"/>
          <p:nvPr/>
        </p:nvSpPr>
        <p:spPr>
          <a:xfrm>
            <a:off x="4018723" y="1468832"/>
            <a:ext cx="1516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PHAROS OFF</a:t>
            </a:r>
            <a:endParaRPr lang="en-GB" sz="1600" b="1" dirty="0" err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690B3A-59E1-4002-8B4B-721C25C53029}"/>
              </a:ext>
            </a:extLst>
          </p:cNvPr>
          <p:cNvSpPr txBox="1"/>
          <p:nvPr/>
        </p:nvSpPr>
        <p:spPr>
          <a:xfrm>
            <a:off x="9608386" y="1468832"/>
            <a:ext cx="1425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PHAROS ON</a:t>
            </a:r>
            <a:endParaRPr lang="en-GB" sz="1600" b="1" dirty="0" err="1"/>
          </a:p>
        </p:txBody>
      </p:sp>
    </p:spTree>
    <p:extLst>
      <p:ext uri="{BB962C8B-B14F-4D97-AF65-F5344CB8AC3E}">
        <p14:creationId xmlns:p14="http://schemas.microsoft.com/office/powerpoint/2010/main" val="378785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DF76E-31A9-4E11-9A07-A9BBF3343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TWS1 Phase Scans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43BBFBF-BDE4-4023-8FB1-EB06B787F3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1030350"/>
            <a:ext cx="6380527" cy="501015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182F5A-CA0D-4F7D-B5A9-2844BAA9A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13.11.2023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315D17-46A7-48B2-8297-F41CBF6338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187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55EB8-DED4-4BEC-A36C-B1B872F12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TWS1 Phase Scan with errors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0B3DCE4-7F0A-4B5B-9984-BD437F845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132" y="1844824"/>
            <a:ext cx="5385827" cy="395021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9595B5-7FEA-4AE0-AAC7-5F0C8E69D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13.11.2023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2E1293-08CE-4A13-9EE2-8747BBC81D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091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B0B11-3A98-4762-891C-C24CDC115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Scan for TWS1 @ 82.4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55739EF-286B-4839-851E-760E0EE42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939" y="1918204"/>
            <a:ext cx="5468123" cy="398679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0D89C-67EE-40DE-B352-6500DDDD8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13.11.2023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FC6BE-345E-4F5A-A2FA-DF2ECDF08D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957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ABAC2-C3A9-49BE-80A3-4C4039B32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ACHIP Undulator 1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9DE1420-C0BD-43F2-8458-EFF75E0FB5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70"/>
          <a:stretch/>
        </p:blipFill>
        <p:spPr>
          <a:xfrm>
            <a:off x="6257417" y="1461186"/>
            <a:ext cx="5543808" cy="46980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09E12-1843-417D-9051-6CD8DBA70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13.11.2023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46E5F1-E9D0-4E86-AF4C-856D8BF91A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2DEFBB-5C4A-4443-9C73-AD4707C442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82"/>
          <a:stretch/>
        </p:blipFill>
        <p:spPr>
          <a:xfrm>
            <a:off x="421961" y="1461186"/>
            <a:ext cx="5562115" cy="46989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5A31814-3977-42A8-9BA2-7365645974FD}"/>
              </a:ext>
            </a:extLst>
          </p:cNvPr>
          <p:cNvSpPr txBox="1"/>
          <p:nvPr/>
        </p:nvSpPr>
        <p:spPr>
          <a:xfrm>
            <a:off x="3432568" y="1155088"/>
            <a:ext cx="2475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WITHOUT UNDULATOR</a:t>
            </a:r>
            <a:endParaRPr lang="en-GB" sz="1600" b="1" dirty="0" err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F38C15-013C-4190-A5AE-2DB0440E6900}"/>
              </a:ext>
            </a:extLst>
          </p:cNvPr>
          <p:cNvSpPr txBox="1"/>
          <p:nvPr/>
        </p:nvSpPr>
        <p:spPr>
          <a:xfrm>
            <a:off x="9758422" y="1122632"/>
            <a:ext cx="2042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WITH UNDULATOR</a:t>
            </a:r>
            <a:endParaRPr lang="en-GB" sz="1600" b="1" dirty="0" err="1"/>
          </a:p>
        </p:txBody>
      </p:sp>
    </p:spTree>
    <p:extLst>
      <p:ext uri="{BB962C8B-B14F-4D97-AF65-F5344CB8AC3E}">
        <p14:creationId xmlns:p14="http://schemas.microsoft.com/office/powerpoint/2010/main" val="1433122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E5445-93ED-4B65-B158-69F615CF3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ACHIP Undulator 2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61336-BD42-4AD7-A4A0-4916C0C3B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94A015-53C1-45AC-A80C-54AF95EEF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13.11.2023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0DB4EF-DDB8-416F-BA8E-064C043BA8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8FBCCC-A84D-42DC-8676-31A61CB76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562551"/>
            <a:ext cx="5380615" cy="469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32440C-3C07-46EA-BC44-C45A26BC4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913" y="1562551"/>
            <a:ext cx="5380615" cy="469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A8ABC2-1B3F-4937-AE21-66D86884E3B4}"/>
              </a:ext>
            </a:extLst>
          </p:cNvPr>
          <p:cNvSpPr txBox="1"/>
          <p:nvPr/>
        </p:nvSpPr>
        <p:spPr>
          <a:xfrm>
            <a:off x="3432568" y="1155088"/>
            <a:ext cx="2475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WITHOUT UNDULATOR</a:t>
            </a:r>
            <a:endParaRPr lang="en-GB" sz="1600" b="1" dirty="0" err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A9B551-D554-4806-8301-9F0AD0FFC886}"/>
              </a:ext>
            </a:extLst>
          </p:cNvPr>
          <p:cNvSpPr txBox="1"/>
          <p:nvPr/>
        </p:nvSpPr>
        <p:spPr>
          <a:xfrm>
            <a:off x="9580725" y="1159931"/>
            <a:ext cx="2042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WITH UNDULATOR</a:t>
            </a:r>
            <a:endParaRPr lang="en-GB" sz="1600" b="1" dirty="0" err="1"/>
          </a:p>
        </p:txBody>
      </p:sp>
    </p:spTree>
    <p:extLst>
      <p:ext uri="{BB962C8B-B14F-4D97-AF65-F5344CB8AC3E}">
        <p14:creationId xmlns:p14="http://schemas.microsoft.com/office/powerpoint/2010/main" val="2858252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AAC0A9-9FC6-2F44-91BD-86BFD8CE7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and Plan for the Week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D01DCD-8CBE-B44E-80C2-A091A3754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13.11.2023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AAADFE7-A8C9-BD4D-B81E-3D07AE08D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Week 46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hteck: abgerundete Ecken 2">
            <a:extLst>
              <a:ext uri="{FF2B5EF4-FFF2-40B4-BE49-F238E27FC236}">
                <a16:creationId xmlns:a16="http://schemas.microsoft.com/office/drawing/2014/main" id="{D014A472-30FC-4547-BA11-625D54F48708}"/>
              </a:ext>
            </a:extLst>
          </p:cNvPr>
          <p:cNvSpPr/>
          <p:nvPr/>
        </p:nvSpPr>
        <p:spPr>
          <a:xfrm>
            <a:off x="378658" y="5733256"/>
            <a:ext cx="11405353" cy="377503"/>
          </a:xfrm>
          <a:prstGeom prst="roundRect">
            <a:avLst>
              <a:gd name="adj" fmla="val 8456"/>
            </a:avLst>
          </a:prstGeom>
          <a:solidFill>
            <a:srgbClr val="FFC000"/>
          </a:solidFill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want to learn or join the shift: please give the shift leader a call (BKR 2840 / SINBAD Box 2454)</a:t>
            </a:r>
          </a:p>
        </p:txBody>
      </p:sp>
      <p:graphicFrame>
        <p:nvGraphicFramePr>
          <p:cNvPr id="3" name="Tabelle 7">
            <a:extLst>
              <a:ext uri="{FF2B5EF4-FFF2-40B4-BE49-F238E27FC236}">
                <a16:creationId xmlns:a16="http://schemas.microsoft.com/office/drawing/2014/main" id="{AF2D3251-B2E0-3A4E-A4CD-AA916845DC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182083"/>
              </p:ext>
            </p:extLst>
          </p:nvPr>
        </p:nvGraphicFramePr>
        <p:xfrm>
          <a:off x="407987" y="1347894"/>
          <a:ext cx="4550410" cy="3289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509">
                  <a:extLst>
                    <a:ext uri="{9D8B030D-6E8A-4147-A177-3AD203B41FA5}">
                      <a16:colId xmlns:a16="http://schemas.microsoft.com/office/drawing/2014/main" val="1623781107"/>
                    </a:ext>
                  </a:extLst>
                </a:gridCol>
                <a:gridCol w="3398901">
                  <a:extLst>
                    <a:ext uri="{9D8B030D-6E8A-4147-A177-3AD203B41FA5}">
                      <a16:colId xmlns:a16="http://schemas.microsoft.com/office/drawing/2014/main" val="3472815013"/>
                    </a:ext>
                  </a:extLst>
                </a:gridCol>
              </a:tblGrid>
              <a:tr h="54817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Shift Crew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144729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13.11.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--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050636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14.11.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Thomas, Max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362042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15.11.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Thomas, Max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479025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16.11.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Thomas, Max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451787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17.11.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Thomas, Max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461623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A0BA4D-5269-56F5-1E3D-897D1A1C0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9976" y="1406427"/>
            <a:ext cx="5904036" cy="3462733"/>
          </a:xfrm>
        </p:spPr>
        <p:txBody>
          <a:bodyPr/>
          <a:lstStyle/>
          <a:p>
            <a:r>
              <a:rPr lang="en-GB" dirty="0"/>
              <a:t>Mon: MIN/MKK cooling water investigation</a:t>
            </a:r>
          </a:p>
          <a:p>
            <a:r>
              <a:rPr lang="en-GB" dirty="0"/>
              <a:t>TWAC</a:t>
            </a:r>
          </a:p>
        </p:txBody>
      </p:sp>
    </p:spTree>
    <p:extLst>
      <p:ext uri="{BB962C8B-B14F-4D97-AF65-F5344CB8AC3E}">
        <p14:creationId xmlns:p14="http://schemas.microsoft.com/office/powerpoint/2010/main" val="213471053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" id="{FF3377BC-8E16-034C-B37F-4D96C015CDA1}" vid="{4C42B158-ADD8-9242-AD54-4E9401BE2496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</Template>
  <TotalTime>0</TotalTime>
  <Words>403</Words>
  <Application>Microsoft Office PowerPoint</Application>
  <PresentationFormat>Widescreen</PresentationFormat>
  <Paragraphs>74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DESY</vt:lpstr>
      <vt:lpstr>ARES Operation Meeting</vt:lpstr>
      <vt:lpstr>Summary of week 45</vt:lpstr>
      <vt:lpstr>Bread Board Cam 2D Position Scans</vt:lpstr>
      <vt:lpstr>TWS1 Phase Scans</vt:lpstr>
      <vt:lpstr>TWS1 Phase Scan with errors</vt:lpstr>
      <vt:lpstr>Charge Scan for TWS1 @ 82.4</vt:lpstr>
      <vt:lpstr>ACHIP Undulator 1</vt:lpstr>
      <vt:lpstr>ACHIP Undulator 2</vt:lpstr>
      <vt:lpstr>Schedule and Plan for the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ARES Operation Meeting</dc:title>
  <dc:creator>Frank Mayet</dc:creator>
  <cp:lastModifiedBy>Stacey, Blae</cp:lastModifiedBy>
  <cp:revision>533</cp:revision>
  <dcterms:created xsi:type="dcterms:W3CDTF">2021-08-09T09:06:11Z</dcterms:created>
  <dcterms:modified xsi:type="dcterms:W3CDTF">2023-11-13T10:03:30Z</dcterms:modified>
</cp:coreProperties>
</file>