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oleObject5.bin" ContentType="application/vnd.openxmlformats-officedocument.oleObject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embeddings/oleObject9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embeddings/Microsoft_Equation2.bin" ContentType="application/vnd.openxmlformats-officedocument.oleObject"/>
  <Override PartName="/ppt/slides/slide46.xml" ContentType="application/vnd.openxmlformats-officedocument.presentationml.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Default Extension="tiff" ContentType="image/tiff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embeddings/Microsoft_Equation3.bin" ContentType="application/vnd.openxmlformats-officedocument.oleObject"/>
  <Override PartName="/ppt/slides/slide31.xml" ContentType="application/vnd.openxmlformats-officedocument.presentationml.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Default Extension="pdf" ContentType="application/pdf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81" r:id="rId2"/>
    <p:sldId id="403" r:id="rId3"/>
    <p:sldId id="536" r:id="rId4"/>
    <p:sldId id="404" r:id="rId5"/>
    <p:sldId id="405" r:id="rId6"/>
    <p:sldId id="408" r:id="rId7"/>
    <p:sldId id="521" r:id="rId8"/>
    <p:sldId id="409" r:id="rId9"/>
    <p:sldId id="410" r:id="rId10"/>
    <p:sldId id="533" r:id="rId11"/>
    <p:sldId id="411" r:id="rId12"/>
    <p:sldId id="480" r:id="rId13"/>
    <p:sldId id="534" r:id="rId14"/>
    <p:sldId id="412" r:id="rId15"/>
    <p:sldId id="413" r:id="rId16"/>
    <p:sldId id="414" r:id="rId17"/>
    <p:sldId id="415" r:id="rId18"/>
    <p:sldId id="417" r:id="rId19"/>
    <p:sldId id="423" r:id="rId20"/>
    <p:sldId id="466" r:id="rId21"/>
    <p:sldId id="535" r:id="rId22"/>
    <p:sldId id="420" r:id="rId23"/>
    <p:sldId id="421" r:id="rId24"/>
    <p:sldId id="422" r:id="rId25"/>
    <p:sldId id="537" r:id="rId26"/>
    <p:sldId id="424" r:id="rId27"/>
    <p:sldId id="425" r:id="rId28"/>
    <p:sldId id="426" r:id="rId29"/>
    <p:sldId id="427" r:id="rId30"/>
    <p:sldId id="515" r:id="rId31"/>
    <p:sldId id="304" r:id="rId32"/>
    <p:sldId id="538" r:id="rId33"/>
    <p:sldId id="523" r:id="rId34"/>
    <p:sldId id="428" r:id="rId35"/>
    <p:sldId id="479" r:id="rId36"/>
    <p:sldId id="539" r:id="rId37"/>
    <p:sldId id="430" r:id="rId38"/>
    <p:sldId id="431" r:id="rId39"/>
    <p:sldId id="432" r:id="rId40"/>
    <p:sldId id="433" r:id="rId41"/>
    <p:sldId id="465" r:id="rId42"/>
    <p:sldId id="484" r:id="rId43"/>
    <p:sldId id="532" r:id="rId44"/>
    <p:sldId id="434" r:id="rId45"/>
    <p:sldId id="293" r:id="rId46"/>
    <p:sldId id="387" r:id="rId47"/>
    <p:sldId id="435" r:id="rId48"/>
    <p:sldId id="524" r:id="rId49"/>
    <p:sldId id="531" r:id="rId50"/>
    <p:sldId id="522" r:id="rId51"/>
    <p:sldId id="488" r:id="rId52"/>
    <p:sldId id="489" r:id="rId53"/>
    <p:sldId id="436" r:id="rId54"/>
    <p:sldId id="540" r:id="rId55"/>
    <p:sldId id="491" r:id="rId56"/>
    <p:sldId id="544" r:id="rId57"/>
    <p:sldId id="493" r:id="rId58"/>
    <p:sldId id="494" r:id="rId59"/>
    <p:sldId id="526" r:id="rId60"/>
    <p:sldId id="527" r:id="rId61"/>
    <p:sldId id="528" r:id="rId62"/>
    <p:sldId id="529" r:id="rId63"/>
    <p:sldId id="495" r:id="rId64"/>
    <p:sldId id="499" r:id="rId65"/>
    <p:sldId id="500" r:id="rId66"/>
    <p:sldId id="507" r:id="rId67"/>
    <p:sldId id="502" r:id="rId68"/>
    <p:sldId id="462" r:id="rId69"/>
    <p:sldId id="369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B1EA"/>
    <a:srgbClr val="FF79D5"/>
    <a:srgbClr val="9F0C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584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ict"/><Relationship Id="rId2" Type="http://schemas.openxmlformats.org/officeDocument/2006/relationships/image" Target="../media/image56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FC2AA4-717A-7445-BE1A-848E9041D6DD}" type="datetime1">
              <a:rPr lang="en-US"/>
              <a:pPr>
                <a:defRPr/>
              </a:pPr>
              <a:t>4/11/11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7B23E5-5A27-924D-B0DF-FA29CF28A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1CC6737-F7E3-5E4A-875A-02BF4C472282}" type="datetime1">
              <a:rPr lang="en-US"/>
              <a:pPr>
                <a:defRPr/>
              </a:pPr>
              <a:t>4/11/11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037221E-A823-F945-8C36-608D29196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C04F2F-0028-2240-AA49-42F0A739816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7221E-A823-F945-8C36-608D29196A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76F8CE-CA4B-284F-9F02-4C59A2AB7F24}" type="slidenum">
              <a:rPr lang="en-GB"/>
              <a:pPr/>
              <a:t>4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FD energy spectrum w/o oscillations is not the same as ND spectrum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(includes pion decay kinematics, beam line geometry)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F96E85-46C2-D04D-82AE-060520CF16D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This is the 2008 e320 result. 7e20 due next summer.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1FCB68-B48B-4D48-92AA-8F4B968E7A2A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33DADC-8872-9347-AED1-39F4CE5AAFB8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7221E-A823-F945-8C36-608D29196A1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5F9DD3-2042-944C-91B5-CC884993458F}" type="slidenum">
              <a:rPr lang="en-GB"/>
              <a:pPr/>
              <a:t>69</a:t>
            </a:fld>
            <a:endParaRPr lang="en-GB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FAEF-9638-9849-B4D1-BCD036B816F3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37F2-3720-6146-A586-CAD079857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4E52-1A77-EF4A-877B-A7F83D6CFBA1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CD60-56CE-414D-B07B-3EBFB0AB2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F33-B20C-EE4D-BF7B-9B370DEB2E8F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C547-C79D-324D-A582-612FC0FD8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6771-7E48-424E-A965-546ED50C5569}" type="datetime1">
              <a:rPr lang="en-US" smtClean="0"/>
              <a:pPr>
                <a:defRPr/>
              </a:pPr>
              <a:t>4/11/11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C611-0D54-084F-B9A4-FE555AFFBE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11413" y="6553200"/>
            <a:ext cx="42481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6913" y="66246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E147-03B2-6741-B95A-99A0C2AB8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4188-F57B-B64B-955A-7D56DE0F0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BE98-2863-0E44-9EA6-34A1EA688095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5B69-E648-9943-A88D-F1D4A11F3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96BF-CA5B-7C46-B4CE-26A199143FFE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AB79-0973-A94E-A324-9B832369B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EA7B-E36F-364F-A087-D6C7724EACAC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AA31-8D89-9E45-ABAD-7D7A68DC2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251A-BB64-8249-8B8F-6FAB8CB1CB78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CB99-CDBA-BA47-8E4C-24623522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3FE1-8CD2-004A-9898-659CFECD6084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ADA5-63C9-EF4C-827C-79A0DE49C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C24A-B5BB-1F47-BD71-69ED92A3EE67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6E8E-1606-9D48-80B3-0F7FE1B9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5E6B-8C9F-5C4B-B3F0-E44EB8F2FBE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59E0-CAAF-DF40-A75C-C2B2915A0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FFB1EA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BD13D67-715B-6D4B-A1FD-EF25479D045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82E1C6E-C31E-1C4F-B710-8265060A3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Princetown LE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tenci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15"/>
        </a:buBlip>
        <a:defRPr sz="2400" kern="1200">
          <a:solidFill>
            <a:srgbClr val="0000FF"/>
          </a:solidFill>
          <a:latin typeface="Jazz LE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15"/>
        </a:buBlip>
        <a:defRPr sz="2800" kern="1200">
          <a:solidFill>
            <a:srgbClr val="FF0000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3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5.png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.gi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5.png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gi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78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df"/><Relationship Id="rId3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vahle/Documents/nu2010/nc/ncplots/nd_spectrum_NCtheta23highAllRuns.png" TargetMode="External"/><Relationship Id="rId4" Type="http://schemas.openxmlformats.org/officeDocument/2006/relationships/image" Target="../media/image83.pn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vahle/Documents/nu2010/nc/ncplots/fd_spectrum_NCAllRuns.png" TargetMode="External"/><Relationship Id="rId4" Type="http://schemas.openxmlformats.org/officeDocument/2006/relationships/image" Target="../media/image1.gif"/><Relationship Id="rId5" Type="http://schemas.openxmlformats.org/officeDocument/2006/relationships/image" Target="../media/image85.pdf"/><Relationship Id="rId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1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df"/><Relationship Id="rId3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df"/><Relationship Id="rId3" Type="http://schemas.openxmlformats.org/officeDocument/2006/relationships/image" Target="../media/image10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Stencil" charset="0"/>
              </a:rPr>
              <a:t>Recent results from the MINOS experiment</a:t>
            </a:r>
            <a:r>
              <a:rPr lang="en-GB" sz="4000" dirty="0" smtClean="0">
                <a:latin typeface="Stencil" charset="0"/>
              </a:rPr>
              <a:t> </a:t>
            </a:r>
            <a:br>
              <a:rPr lang="en-GB" sz="4000" dirty="0" smtClean="0">
                <a:latin typeface="Stencil" charset="0"/>
              </a:rPr>
            </a:br>
            <a:r>
              <a:rPr lang="en-GB" sz="4000" dirty="0" smtClean="0">
                <a:latin typeface="Stencil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>
                <a:solidFill>
                  <a:srgbClr val="9F0CB1"/>
                </a:solidFill>
                <a:latin typeface="Stencil" charset="0"/>
              </a:rPr>
              <a:t>Jenny Thomas</a:t>
            </a:r>
          </a:p>
          <a:p>
            <a:r>
              <a:rPr lang="en-GB" sz="2800">
                <a:solidFill>
                  <a:srgbClr val="9F0CB1"/>
                </a:solidFill>
                <a:latin typeface="Stencil" charset="0"/>
              </a:rPr>
              <a:t> UCL</a:t>
            </a:r>
          </a:p>
          <a:p>
            <a:r>
              <a:rPr lang="en-GB" sz="2800">
                <a:solidFill>
                  <a:srgbClr val="898989"/>
                </a:solidFill>
                <a:latin typeface="Stenci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minos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5kT of steel can measure the lightest particles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D96BF-CA5B-7C46-B4CE-26A199143FFE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AB79-0973-A94E-A324-9B832369B8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MINOS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3530600" cy="2697163"/>
          </a:xfrm>
        </p:spPr>
        <p:txBody>
          <a:bodyPr/>
          <a:lstStyle/>
          <a:p>
            <a:pPr marL="279400" indent="-279400">
              <a:spcAft>
                <a:spcPts val="200"/>
              </a:spcAft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Courier"/>
              </a:rPr>
              <a:t>Two detectors mitigate systematic effects</a:t>
            </a:r>
          </a:p>
          <a:p>
            <a:pPr marL="627063" lvl="2" indent="-174625"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rgbClr val="4C4545"/>
                </a:solidFill>
              </a:rPr>
              <a:t>beam flux </a:t>
            </a:r>
            <a:r>
              <a:rPr lang="en-US" sz="2000" dirty="0" err="1" smtClean="0">
                <a:solidFill>
                  <a:srgbClr val="4C4545"/>
                </a:solidFill>
              </a:rPr>
              <a:t>mis</a:t>
            </a:r>
            <a:r>
              <a:rPr lang="en-US" sz="2000" dirty="0" smtClean="0">
                <a:solidFill>
                  <a:srgbClr val="4C4545"/>
                </a:solidFill>
              </a:rPr>
              <a:t>-modeling</a:t>
            </a:r>
          </a:p>
          <a:p>
            <a:pPr marL="627063" lvl="2" indent="-174625"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rgbClr val="4C4545"/>
                </a:solidFill>
              </a:rPr>
              <a:t>neutrino interaction uncertainties</a:t>
            </a:r>
          </a:p>
          <a:p>
            <a:pPr marL="227013" lvl="1" indent="-174625">
              <a:spcAft>
                <a:spcPts val="200"/>
              </a:spcAft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Magnetic field   measures charge</a:t>
            </a:r>
          </a:p>
          <a:p>
            <a:pPr>
              <a:buSzPct val="100000"/>
              <a:buBlip>
                <a:blip r:embed="rId2"/>
              </a:buBlip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3460750" y="2336800"/>
            <a:ext cx="2222500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297363"/>
            <a:ext cx="2717800" cy="1828800"/>
          </a:xfrm>
          <a:prstGeom prst="rect">
            <a:avLst/>
          </a:prstGeom>
        </p:spPr>
      </p:pic>
      <p:pic>
        <p:nvPicPr>
          <p:cNvPr id="8" name="Picture 112" descr="MINOSd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8763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07000" y="731837"/>
            <a:ext cx="3530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9400" marR="0" lvl="0" indent="-279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FF6600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Long baseline neutrino oscillation experiment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"/>
              <a:ea typeface="ＭＳ Ｐゴシック" charset="-128"/>
              <a:cs typeface="ＭＳ Ｐゴシック" charset="-128"/>
            </a:endParaRPr>
          </a:p>
          <a:p>
            <a:pPr marL="627063" marR="0" lvl="2" indent="-17462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Blip>
                <a:blip r:embed="rId2"/>
              </a:buBlip>
              <a:tabLst/>
              <a:defRPr/>
            </a:pPr>
            <a:r>
              <a:rPr lang="en-US" sz="2000" dirty="0" smtClean="0">
                <a:solidFill>
                  <a:srgbClr val="4C4545"/>
                </a:solidFill>
                <a:latin typeface="+mn-lt"/>
                <a:cs typeface="+mn-cs"/>
              </a:rPr>
              <a:t> Neutrinos from </a:t>
            </a:r>
            <a:r>
              <a:rPr lang="en-US" sz="2000" dirty="0" err="1" smtClean="0">
                <a:solidFill>
                  <a:srgbClr val="4C4545"/>
                </a:solidFill>
                <a:latin typeface="+mn-lt"/>
                <a:cs typeface="+mn-cs"/>
              </a:rPr>
              <a:t>NuMI</a:t>
            </a:r>
            <a:endParaRPr lang="en-US" sz="2000" dirty="0" smtClean="0">
              <a:solidFill>
                <a:srgbClr val="4C4545"/>
              </a:solidFill>
              <a:latin typeface="+mn-lt"/>
              <a:cs typeface="+mn-cs"/>
            </a:endParaRPr>
          </a:p>
          <a:p>
            <a:pPr marL="627063" marR="0" lvl="2" indent="-17462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Blip>
                <a:blip r:embed="rId2"/>
              </a:buBlip>
              <a:tabLst/>
              <a:defRPr/>
            </a:pPr>
            <a:r>
              <a:rPr lang="en-US" sz="2000" noProof="0" dirty="0" smtClean="0">
                <a:solidFill>
                  <a:srgbClr val="4C4545"/>
                </a:solidFill>
                <a:latin typeface="+mn-lt"/>
                <a:cs typeface="+mn-cs"/>
              </a:rPr>
              <a:t> L=732km, E~1-5GeV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C4545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627063" marR="0" lvl="2" indent="-17462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Blip>
                <a:blip r:embed="rId2"/>
              </a:buBlip>
              <a:tabLst/>
              <a:defRPr/>
            </a:pPr>
            <a:r>
              <a:rPr lang="en-US" sz="2000" dirty="0" smtClean="0">
                <a:solidFill>
                  <a:srgbClr val="4C4545"/>
                </a:solidFill>
                <a:latin typeface="+mn-lt"/>
                <a:cs typeface="+mn-cs"/>
              </a:rPr>
              <a:t> L/E ~500 km/</a:t>
            </a:r>
            <a:r>
              <a:rPr lang="en-US" sz="2000" dirty="0" err="1" smtClean="0">
                <a:solidFill>
                  <a:srgbClr val="4C4545"/>
                </a:solidFill>
                <a:latin typeface="+mn-lt"/>
                <a:cs typeface="+mn-cs"/>
              </a:rPr>
              <a:t>GeV</a:t>
            </a:r>
            <a:endParaRPr lang="en-US" sz="2000" dirty="0" smtClean="0">
              <a:solidFill>
                <a:srgbClr val="4C4545"/>
              </a:solidFill>
              <a:latin typeface="+mn-lt"/>
              <a:cs typeface="+mn-cs"/>
            </a:endParaRPr>
          </a:p>
          <a:p>
            <a:pPr marL="627063" marR="0" lvl="2" indent="-17462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Blip>
                <a:blip r:embed="rId2"/>
              </a:buBlip>
              <a:tabLst/>
              <a:defRPr/>
            </a:pPr>
            <a:r>
              <a:rPr lang="en-US" sz="2000" dirty="0" smtClean="0">
                <a:solidFill>
                  <a:srgbClr val="4C4545"/>
                </a:solidFill>
                <a:latin typeface="+mn-lt"/>
                <a:cs typeface="+mn-cs"/>
              </a:rPr>
              <a:t> Atmospheric neutrino L/E</a:t>
            </a:r>
          </a:p>
          <a:p>
            <a:pPr marL="627063" marR="0" lvl="2" indent="-17462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Blip>
                <a:blip r:embed="rId2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C4545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36700" y="1701800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en-US" dirty="0" err="1" smtClean="0">
                <a:solidFill>
                  <a:schemeClr val="bg1"/>
                </a:solidFill>
              </a:rPr>
              <a:t>kT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3100" y="4926568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~1 </a:t>
            </a:r>
            <a:r>
              <a:rPr lang="en-US" dirty="0" err="1" smtClean="0">
                <a:solidFill>
                  <a:schemeClr val="bg1"/>
                </a:solidFill>
              </a:rPr>
              <a:t>kT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82771-16A8-7D48-A243-165E963B71DB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0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Princetown LET"/>
              </a:rPr>
              <a:t>Detector Technology</a:t>
            </a:r>
            <a:endParaRPr lang="en-US" sz="3200" dirty="0">
              <a:solidFill>
                <a:schemeClr val="tx1"/>
              </a:solidFill>
              <a:latin typeface="Princetown LET"/>
            </a:endParaRPr>
          </a:p>
        </p:txBody>
      </p:sp>
      <p:pic>
        <p:nvPicPr>
          <p:cNvPr id="9" name="Picture 8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279" y="-31530"/>
            <a:ext cx="4138019" cy="650019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04538" y="5666307"/>
            <a:ext cx="1820318" cy="329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82966" tIns="41482" rIns="82966" bIns="41482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Multi-anode PMT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74605" y="1940526"/>
            <a:ext cx="1145288" cy="822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82966" tIns="41482" rIns="82966" bIns="41482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Extruded</a:t>
            </a:r>
          </a:p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PS </a:t>
            </a:r>
            <a:r>
              <a:rPr lang="en-US" sz="1600" b="1" dirty="0" err="1">
                <a:solidFill>
                  <a:srgbClr val="4C4545"/>
                </a:solidFill>
                <a:ea typeface="Helvetica"/>
                <a:cs typeface="Helvetica"/>
              </a:rPr>
              <a:t>scint</a:t>
            </a:r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.</a:t>
            </a:r>
          </a:p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4.1 </a:t>
            </a:r>
            <a:r>
              <a:rPr lang="en-US" sz="1600" b="1" dirty="0" err="1">
                <a:solidFill>
                  <a:srgbClr val="4C4545"/>
                </a:solidFill>
                <a:ea typeface="Helvetica"/>
                <a:cs typeface="Helvetica"/>
              </a:rPr>
              <a:t>x</a:t>
            </a:r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 1 </a:t>
            </a:r>
            <a:r>
              <a:rPr lang="en-US" sz="1600" b="1" dirty="0" smtClean="0">
                <a:solidFill>
                  <a:srgbClr val="4C4545"/>
                </a:solidFill>
                <a:ea typeface="Helvetica"/>
                <a:cs typeface="Helvetica"/>
              </a:rPr>
              <a:t>cm</a:t>
            </a:r>
            <a:r>
              <a:rPr lang="en-US" sz="1600" b="1" baseline="30000" dirty="0" smtClean="0">
                <a:solidFill>
                  <a:srgbClr val="4C4545"/>
                </a:solidFill>
                <a:ea typeface="Helvetica"/>
                <a:cs typeface="Helvetica"/>
              </a:rPr>
              <a:t>2</a:t>
            </a:r>
            <a:endParaRPr lang="en-US" sz="1600" b="1" baseline="30000" dirty="0">
              <a:solidFill>
                <a:srgbClr val="4C4545"/>
              </a:solidFill>
              <a:ea typeface="Helvetica"/>
              <a:cs typeface="Helvetica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517035" y="3461681"/>
            <a:ext cx="1191326" cy="329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82966" tIns="41482" rIns="82966" bIns="41482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WLS fiber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780683" y="4382860"/>
            <a:ext cx="1193035" cy="57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82966" tIns="41482" rIns="82966" bIns="41482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1774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Helvetica"/>
                <a:cs typeface="Helvetica"/>
              </a:rPr>
              <a:t>Clear</a:t>
            </a:r>
          </a:p>
          <a:p>
            <a:pPr defTabSz="751774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Helvetica"/>
                <a:cs typeface="Helvetica"/>
              </a:rPr>
              <a:t>Fiber cables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66101" y="379522"/>
            <a:ext cx="1415233" cy="329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82966" tIns="41482" rIns="82966" bIns="41482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2.54 cm Fe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011107" y="2498771"/>
            <a:ext cx="1092191" cy="57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82966" tIns="41482" rIns="82966" bIns="41482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U V planes</a:t>
            </a:r>
          </a:p>
          <a:p>
            <a:pPr defTabSz="751774"/>
            <a:r>
              <a:rPr lang="en-US" sz="1600" b="1" dirty="0">
                <a:solidFill>
                  <a:srgbClr val="4C4545"/>
                </a:solidFill>
                <a:ea typeface="Helvetica"/>
                <a:cs typeface="Helvetica"/>
              </a:rPr>
              <a:t>+/- 45</a:t>
            </a:r>
            <a:r>
              <a:rPr lang="en-US" sz="1600" b="1" baseline="30000" dirty="0">
                <a:solidFill>
                  <a:srgbClr val="4C4545"/>
                </a:solidFill>
                <a:ea typeface="Helvetica"/>
                <a:cs typeface="Helvetica"/>
              </a:rPr>
              <a:t>0</a:t>
            </a:r>
          </a:p>
        </p:txBody>
      </p:sp>
      <p:pic>
        <p:nvPicPr>
          <p:cNvPr id="16" name="Object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474148" y="3296581"/>
            <a:ext cx="114300" cy="165100"/>
          </a:xfrm>
          <a:prstGeom prst="rect">
            <a:avLst/>
          </a:prstGeom>
          <a:noFill/>
        </p:spPr>
      </p:pic>
      <p:sp>
        <p:nvSpPr>
          <p:cNvPr id="17" name="Content Placeholder 4"/>
          <p:cNvSpPr>
            <a:spLocks noGrp="1"/>
          </p:cNvSpPr>
          <p:nvPr/>
        </p:nvSpPr>
        <p:spPr>
          <a:xfrm>
            <a:off x="0" y="860486"/>
            <a:ext cx="4588448" cy="560817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0000FF"/>
                </a:solidFill>
                <a:latin typeface="Courier"/>
              </a:rPr>
              <a:t>Tracking sampling calorimeters</a:t>
            </a:r>
          </a:p>
          <a:p>
            <a:pPr lvl="1"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660066"/>
                </a:solidFill>
                <a:latin typeface="Calibri"/>
              </a:rPr>
              <a:t>steel absorber 2.54 cm thick (1.4 X</a:t>
            </a:r>
            <a:r>
              <a:rPr lang="en-US" baseline="-25000" dirty="0" smtClean="0">
                <a:solidFill>
                  <a:srgbClr val="660066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660066"/>
                </a:solidFill>
                <a:latin typeface="Calibri"/>
              </a:rPr>
              <a:t>)</a:t>
            </a:r>
          </a:p>
          <a:p>
            <a:pPr lvl="1">
              <a:buSzPct val="100000"/>
              <a:buBlip>
                <a:blip r:embed="rId5"/>
              </a:buBlip>
            </a:pPr>
            <a:r>
              <a:rPr lang="en-US" dirty="0" err="1" smtClean="0">
                <a:solidFill>
                  <a:srgbClr val="660066"/>
                </a:solidFill>
                <a:latin typeface="Calibri"/>
              </a:rPr>
              <a:t>scintillator</a:t>
            </a:r>
            <a:r>
              <a:rPr lang="en-US" dirty="0" smtClean="0">
                <a:solidFill>
                  <a:srgbClr val="660066"/>
                </a:solidFill>
                <a:latin typeface="Calibri"/>
              </a:rPr>
              <a:t> strips 4.1 cm wide (1.1 Moliere radii)</a:t>
            </a:r>
          </a:p>
          <a:p>
            <a:pPr marL="685800" lvl="1" indent="-319088"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660066"/>
                </a:solidFill>
                <a:latin typeface="Calibri"/>
              </a:rPr>
              <a:t>1 </a:t>
            </a:r>
            <a:r>
              <a:rPr lang="en-US" dirty="0" err="1" smtClean="0">
                <a:solidFill>
                  <a:srgbClr val="660066"/>
                </a:solidFill>
                <a:latin typeface="Calibri"/>
              </a:rPr>
              <a:t>GeV</a:t>
            </a:r>
            <a:r>
              <a:rPr lang="en-US" dirty="0" smtClean="0">
                <a:solidFill>
                  <a:srgbClr val="660066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Calibri"/>
              </a:rPr>
              <a:t>muons</a:t>
            </a:r>
            <a:r>
              <a:rPr lang="en-US" dirty="0" smtClean="0">
                <a:solidFill>
                  <a:srgbClr val="660066"/>
                </a:solidFill>
                <a:latin typeface="Calibri"/>
              </a:rPr>
              <a:t> penetrate 28 layers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0000FF"/>
                </a:solidFill>
                <a:latin typeface="Courier"/>
              </a:rPr>
              <a:t>Magnetized</a:t>
            </a:r>
          </a:p>
          <a:p>
            <a:pPr lvl="1">
              <a:buSzPct val="100000"/>
              <a:buBlip>
                <a:blip r:embed="rId5"/>
              </a:buBlip>
            </a:pPr>
            <a:r>
              <a:rPr lang="en-US" dirty="0" err="1" smtClean="0">
                <a:solidFill>
                  <a:srgbClr val="660066"/>
                </a:solidFill>
                <a:latin typeface="Calibri"/>
              </a:rPr>
              <a:t>muon</a:t>
            </a:r>
            <a:r>
              <a:rPr lang="en-US" dirty="0" smtClean="0">
                <a:solidFill>
                  <a:srgbClr val="660066"/>
                </a:solidFill>
                <a:latin typeface="Calibri"/>
              </a:rPr>
              <a:t> energy from range/curvature</a:t>
            </a:r>
          </a:p>
          <a:p>
            <a:pPr lvl="1"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660066"/>
                </a:solidFill>
                <a:latin typeface="Calibri"/>
              </a:rPr>
              <a:t>distinguish </a:t>
            </a:r>
            <a:r>
              <a:rPr lang="en-US" dirty="0" err="1" smtClean="0">
                <a:solidFill>
                  <a:srgbClr val="660066"/>
                </a:solidFill>
                <a:latin typeface="Calibri"/>
                <a:cs typeface="Helvetica"/>
              </a:rPr>
              <a:t>μ</a:t>
            </a:r>
            <a:r>
              <a:rPr lang="en-US" baseline="30000" dirty="0" smtClean="0">
                <a:solidFill>
                  <a:srgbClr val="660066"/>
                </a:solidFill>
                <a:latin typeface="Calibri"/>
                <a:cs typeface="Helvetica"/>
              </a:rPr>
              <a:t>+ </a:t>
            </a:r>
            <a:r>
              <a:rPr lang="en-US" dirty="0" smtClean="0">
                <a:solidFill>
                  <a:srgbClr val="660066"/>
                </a:solidFill>
                <a:latin typeface="Calibri"/>
                <a:cs typeface="Helvetica"/>
              </a:rPr>
              <a:t>from</a:t>
            </a:r>
            <a:r>
              <a:rPr lang="en-US" baseline="30000" dirty="0" smtClean="0">
                <a:solidFill>
                  <a:srgbClr val="660066"/>
                </a:solidFill>
                <a:latin typeface="Calibri"/>
                <a:cs typeface="Helvetica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Calibri"/>
                <a:cs typeface="Helvetica"/>
              </a:rPr>
              <a:t>μ</a:t>
            </a:r>
            <a:r>
              <a:rPr lang="en-US" baseline="30000" dirty="0" smtClean="0">
                <a:solidFill>
                  <a:srgbClr val="660066"/>
                </a:solidFill>
                <a:latin typeface="Calibri"/>
                <a:cs typeface="Helvetica"/>
              </a:rPr>
              <a:t>-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Helvetica"/>
              </a:rPr>
              <a:t>Functionally equivalent</a:t>
            </a:r>
          </a:p>
          <a:p>
            <a:pPr lvl="1"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660066"/>
                </a:solidFill>
                <a:latin typeface="Calibri"/>
                <a:cs typeface="Helvetica"/>
              </a:rPr>
              <a:t>same segmentation </a:t>
            </a:r>
          </a:p>
          <a:p>
            <a:pPr lvl="1"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660066"/>
                </a:solidFill>
                <a:latin typeface="Calibri"/>
                <a:cs typeface="Helvetica"/>
              </a:rPr>
              <a:t>same materials</a:t>
            </a:r>
          </a:p>
          <a:p>
            <a:pPr lvl="1">
              <a:buSzPct val="100000"/>
              <a:buBlip>
                <a:blip r:embed="rId5"/>
              </a:buBlip>
            </a:pPr>
            <a:r>
              <a:rPr lang="en-US" dirty="0" smtClean="0">
                <a:solidFill>
                  <a:srgbClr val="660066"/>
                </a:solidFill>
                <a:latin typeface="Calibri"/>
                <a:cs typeface="Helvetica"/>
              </a:rPr>
              <a:t>same mean B field (1.3 T)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9E672-59E7-9F4F-855C-E23E758CBA95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neutrino beam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how you make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neutrino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1326" r="368" b="1938"/>
          <a:stretch>
            <a:fillRect/>
          </a:stretch>
        </p:blipFill>
        <p:spPr bwMode="auto">
          <a:xfrm>
            <a:off x="0" y="1573180"/>
            <a:ext cx="9144000" cy="267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19115-A9EF-F144-A163-539E37C6E7C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neutrino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228904"/>
            <a:ext cx="8531352" cy="226397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Hadron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Production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bombard graphite target with 120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from Main Injector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 interaction lengths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310 kW typical power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produce hadrons, mostly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and 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1326" r="368" b="1938"/>
          <a:stretch>
            <a:fillRect/>
          </a:stretch>
        </p:blipFill>
        <p:spPr bwMode="auto">
          <a:xfrm>
            <a:off x="0" y="1573180"/>
            <a:ext cx="9144000" cy="267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14714" y="1573180"/>
            <a:ext cx="7529286" cy="2675125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3162" y="1573180"/>
            <a:ext cx="511552" cy="1295861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3162" y="3021441"/>
            <a:ext cx="511552" cy="1295861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E63B6-09C6-E643-98D2-03C7C33F8655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neutrino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228904"/>
            <a:ext cx="8153400" cy="2629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Focusing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hadrons focused by 2 magnetic focusing horns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sign selected hadrons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forward current, (+) for standard neutrino beam runs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reverse current, (–) for anti-neutrino beam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1326" r="368" b="1938"/>
          <a:stretch>
            <a:fillRect/>
          </a:stretch>
        </p:blipFill>
        <p:spPr bwMode="auto">
          <a:xfrm>
            <a:off x="0" y="1573180"/>
            <a:ext cx="9144000" cy="267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80994" y="1573180"/>
            <a:ext cx="5863006" cy="2675125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ADC25-F7AD-AD44-9525-F07E08B85839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neutrino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228904"/>
            <a:ext cx="8153400" cy="2629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Decay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diameter decay pipe, 660m length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result: wide band beam, peak determined by target/horn separation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secondary beam  monitored</a:t>
            </a:r>
            <a:endParaRPr lang="en-US" dirty="0" smtClean="0">
              <a:solidFill>
                <a:srgbClr val="7B3D17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1326" r="368" b="1938"/>
          <a:stretch>
            <a:fillRect/>
          </a:stretch>
        </p:blipFill>
        <p:spPr bwMode="auto">
          <a:xfrm>
            <a:off x="0" y="1573180"/>
            <a:ext cx="9144000" cy="267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CDEFD-4B27-CA41-8032-7307320025CB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145843" y="2292083"/>
            <a:ext cx="262770" cy="291985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4259" y="2292083"/>
            <a:ext cx="159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en-US" sz="2800" baseline="30000" dirty="0" smtClean="0">
                <a:solidFill>
                  <a:schemeClr val="accent1">
                    <a:lumMod val="50000"/>
                  </a:schemeClr>
                </a:solidFill>
              </a:rPr>
              <a:t>21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POT!</a:t>
            </a:r>
            <a:endParaRPr lang="en-US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5483" y="5791831"/>
            <a:ext cx="6294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Date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pic>
        <p:nvPicPr>
          <p:cNvPr id="13" name="Picture 12" descr="phillovely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0" y="1368793"/>
            <a:ext cx="8798759" cy="4423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7251782" y="2905698"/>
            <a:ext cx="32612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Total Protons (x10</a:t>
            </a:r>
            <a:r>
              <a:rPr lang="en-US" sz="2800" b="1" baseline="30000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800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75616-0685-5A43-B59D-F65099797FD3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1137" y="1830418"/>
            <a:ext cx="7099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3.0e20 P.O.T </a:t>
            </a:r>
            <a:r>
              <a:rPr lang="en-GB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ymbol"/>
              </a:rPr>
              <a:t>n</a:t>
            </a:r>
            <a:r>
              <a:rPr lang="en-GB" sz="5400" b="0" cap="none" spc="0" baseline="-25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ymbol"/>
              </a:rPr>
              <a:t>m</a:t>
            </a:r>
            <a:r>
              <a:rPr lang="en-GB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today!</a:t>
            </a:r>
            <a:endParaRPr lang="en-GB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64100" y="2044700"/>
            <a:ext cx="596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25060" y="4559678"/>
            <a:ext cx="8153400" cy="192761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4C4545"/>
                </a:solidFill>
              </a:rPr>
              <a:t>Neutrino energy depends on angle </a:t>
            </a:r>
            <a:r>
              <a:rPr lang="en-US" dirty="0" err="1" smtClean="0">
                <a:solidFill>
                  <a:srgbClr val="4C4545"/>
                </a:solidFill>
              </a:rPr>
              <a:t>wrt</a:t>
            </a:r>
            <a:r>
              <a:rPr lang="en-US" dirty="0" smtClean="0">
                <a:solidFill>
                  <a:srgbClr val="4C4545"/>
                </a:solidFill>
              </a:rPr>
              <a:t> original </a:t>
            </a:r>
            <a:r>
              <a:rPr lang="en-US" dirty="0" err="1" smtClean="0">
                <a:solidFill>
                  <a:srgbClr val="4C4545"/>
                </a:solidFill>
              </a:rPr>
              <a:t>pion</a:t>
            </a:r>
            <a:r>
              <a:rPr lang="en-US" dirty="0" smtClean="0">
                <a:solidFill>
                  <a:srgbClr val="4C4545"/>
                </a:solidFill>
              </a:rPr>
              <a:t> direction and parent energy</a:t>
            </a:r>
          </a:p>
          <a:p>
            <a:pPr lvl="1"/>
            <a:r>
              <a:rPr lang="en-US" dirty="0" smtClean="0">
                <a:solidFill>
                  <a:srgbClr val="4C4545"/>
                </a:solidFill>
              </a:rPr>
              <a:t>higher energy </a:t>
            </a:r>
            <a:r>
              <a:rPr lang="en-US" dirty="0" err="1" smtClean="0">
                <a:solidFill>
                  <a:srgbClr val="4C4545"/>
                </a:solidFill>
              </a:rPr>
              <a:t>pions</a:t>
            </a:r>
            <a:r>
              <a:rPr lang="en-US" dirty="0" smtClean="0">
                <a:solidFill>
                  <a:srgbClr val="4C4545"/>
                </a:solidFill>
              </a:rPr>
              <a:t> decay further along decay pipe</a:t>
            </a:r>
          </a:p>
          <a:p>
            <a:pPr lvl="1"/>
            <a:r>
              <a:rPr lang="en-US" dirty="0" smtClean="0">
                <a:solidFill>
                  <a:srgbClr val="4C4545"/>
                </a:solidFill>
              </a:rPr>
              <a:t>angular distributions different between Near and Far </a:t>
            </a:r>
          </a:p>
          <a:p>
            <a:endParaRPr lang="en-US" dirty="0" smtClean="0">
              <a:solidFill>
                <a:srgbClr val="4C4545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247514" y="2793097"/>
            <a:ext cx="148391" cy="30950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863938" y="2110549"/>
            <a:ext cx="7415183" cy="1823906"/>
            <a:chOff x="863938" y="2300336"/>
            <a:chExt cx="7415183" cy="182390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ltGray">
            <a:xfrm>
              <a:off x="863938" y="2300336"/>
              <a:ext cx="7322979" cy="176200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917243" y="2366555"/>
              <a:ext cx="7361878" cy="1757687"/>
              <a:chOff x="738" y="1067"/>
              <a:chExt cx="5110" cy="1221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231" y="1574"/>
                <a:ext cx="254" cy="47"/>
              </a:xfrm>
              <a:prstGeom prst="rect">
                <a:avLst/>
              </a:prstGeom>
              <a:solidFill>
                <a:srgbClr val="FF5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615" y="1176"/>
                <a:ext cx="2864" cy="819"/>
              </a:xfrm>
              <a:prstGeom prst="rect">
                <a:avLst/>
              </a:prstGeom>
              <a:gradFill rotWithShape="1">
                <a:gsLst>
                  <a:gs pos="0">
                    <a:srgbClr val="DDDDDD">
                      <a:gamma/>
                      <a:shade val="63529"/>
                      <a:invGamma/>
                    </a:srgbClr>
                  </a:gs>
                  <a:gs pos="50000">
                    <a:srgbClr val="DDDDDD">
                      <a:alpha val="50000"/>
                    </a:srgbClr>
                  </a:gs>
                  <a:gs pos="100000">
                    <a:srgbClr val="DDDDDD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FontTx/>
                  <a:buNone/>
                </a:pPr>
                <a:endParaRPr lang="en-US" dirty="0">
                  <a:latin typeface="Helvetica"/>
                  <a:ea typeface="Helvetica"/>
                  <a:cs typeface="Helvetica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1358" y="1485"/>
                <a:ext cx="2322" cy="113"/>
              </a:xfrm>
              <a:prstGeom prst="line">
                <a:avLst/>
              </a:prstGeom>
              <a:noFill/>
              <a:ln w="28575">
                <a:solidFill>
                  <a:srgbClr val="0099FF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3680" y="1485"/>
                <a:ext cx="968" cy="322"/>
              </a:xfrm>
              <a:prstGeom prst="line">
                <a:avLst/>
              </a:prstGeom>
              <a:noFill/>
              <a:ln w="28575">
                <a:solidFill>
                  <a:srgbClr val="0099FF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13" name="Arc 12"/>
              <p:cNvSpPr>
                <a:spLocks/>
              </p:cNvSpPr>
              <p:nvPr/>
            </p:nvSpPr>
            <p:spPr bwMode="auto">
              <a:xfrm rot="268826">
                <a:off x="3427" y="1375"/>
                <a:ext cx="2066" cy="63"/>
              </a:xfrm>
              <a:custGeom>
                <a:avLst/>
                <a:gdLst>
                  <a:gd name="G0" fmla="+- 0 0 0"/>
                  <a:gd name="G1" fmla="+- 1153 0 0"/>
                  <a:gd name="G2" fmla="+- 21600 0 0"/>
                  <a:gd name="T0" fmla="*/ 21569 w 21600"/>
                  <a:gd name="T1" fmla="*/ 0 h 3966"/>
                  <a:gd name="T2" fmla="*/ 21416 w 21600"/>
                  <a:gd name="T3" fmla="*/ 3966 h 3966"/>
                  <a:gd name="T4" fmla="*/ 0 w 21600"/>
                  <a:gd name="T5" fmla="*/ 1153 h 3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966" fill="none" extrusionOk="0">
                    <a:moveTo>
                      <a:pt x="21569" y="-1"/>
                    </a:moveTo>
                    <a:cubicBezTo>
                      <a:pt x="21589" y="383"/>
                      <a:pt x="21600" y="768"/>
                      <a:pt x="21600" y="1153"/>
                    </a:cubicBezTo>
                    <a:cubicBezTo>
                      <a:pt x="21600" y="2093"/>
                      <a:pt x="21538" y="3033"/>
                      <a:pt x="21416" y="3966"/>
                    </a:cubicBezTo>
                  </a:path>
                  <a:path w="21600" h="3966" stroke="0" extrusionOk="0">
                    <a:moveTo>
                      <a:pt x="21569" y="-1"/>
                    </a:moveTo>
                    <a:cubicBezTo>
                      <a:pt x="21589" y="383"/>
                      <a:pt x="21600" y="768"/>
                      <a:pt x="21600" y="1153"/>
                    </a:cubicBezTo>
                    <a:cubicBezTo>
                      <a:pt x="21600" y="2093"/>
                      <a:pt x="21538" y="3033"/>
                      <a:pt x="21416" y="3966"/>
                    </a:cubicBezTo>
                    <a:lnTo>
                      <a:pt x="0" y="1153"/>
                    </a:lnTo>
                    <a:close/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14" name="Arc 13"/>
              <p:cNvSpPr>
                <a:spLocks/>
              </p:cNvSpPr>
              <p:nvPr/>
            </p:nvSpPr>
            <p:spPr bwMode="auto">
              <a:xfrm rot="672263">
                <a:off x="3556" y="1440"/>
                <a:ext cx="623" cy="158"/>
              </a:xfrm>
              <a:custGeom>
                <a:avLst/>
                <a:gdLst>
                  <a:gd name="G0" fmla="+- 0 0 0"/>
                  <a:gd name="G1" fmla="+- 2196 0 0"/>
                  <a:gd name="G2" fmla="+- 21600 0 0"/>
                  <a:gd name="T0" fmla="*/ 21488 w 21600"/>
                  <a:gd name="T1" fmla="*/ 0 h 8277"/>
                  <a:gd name="T2" fmla="*/ 20726 w 21600"/>
                  <a:gd name="T3" fmla="*/ 8277 h 8277"/>
                  <a:gd name="T4" fmla="*/ 0 w 21600"/>
                  <a:gd name="T5" fmla="*/ 2196 h 8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8277" fill="none" extrusionOk="0">
                    <a:moveTo>
                      <a:pt x="21488" y="-1"/>
                    </a:moveTo>
                    <a:cubicBezTo>
                      <a:pt x="21562" y="729"/>
                      <a:pt x="21600" y="1462"/>
                      <a:pt x="21600" y="2196"/>
                    </a:cubicBezTo>
                    <a:cubicBezTo>
                      <a:pt x="21600" y="4254"/>
                      <a:pt x="21305" y="6302"/>
                      <a:pt x="20726" y="8277"/>
                    </a:cubicBezTo>
                  </a:path>
                  <a:path w="21600" h="8277" stroke="0" extrusionOk="0">
                    <a:moveTo>
                      <a:pt x="21488" y="-1"/>
                    </a:moveTo>
                    <a:cubicBezTo>
                      <a:pt x="21562" y="729"/>
                      <a:pt x="21600" y="1462"/>
                      <a:pt x="21600" y="2196"/>
                    </a:cubicBezTo>
                    <a:cubicBezTo>
                      <a:pt x="21600" y="4254"/>
                      <a:pt x="21305" y="6302"/>
                      <a:pt x="20726" y="8277"/>
                    </a:cubicBezTo>
                    <a:lnTo>
                      <a:pt x="0" y="2196"/>
                    </a:lnTo>
                    <a:close/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897" y="1067"/>
                <a:ext cx="113" cy="1088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5401" y="1591"/>
                <a:ext cx="12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buFontTx/>
                  <a:buNone/>
                </a:pPr>
                <a:endParaRPr lang="en-US" baseline="-25000" dirty="0">
                  <a:latin typeface="Helvetica"/>
                  <a:ea typeface="Helvetica"/>
                  <a:cs typeface="Helvetica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5542" y="1555"/>
                <a:ext cx="30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500" b="1" dirty="0">
                    <a:latin typeface="Helvetica"/>
                    <a:ea typeface="Helvetica"/>
                    <a:cs typeface="Helvetica"/>
                  </a:rPr>
                  <a:t>FD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991" y="1700"/>
                <a:ext cx="948" cy="2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dirty="0">
                    <a:latin typeface="Helvetica"/>
                    <a:ea typeface="Helvetica"/>
                    <a:cs typeface="Helvetica"/>
                  </a:rPr>
                  <a:t>Decay Pipe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2710" y="1123"/>
                <a:ext cx="370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buFontTx/>
                  <a:buNone/>
                </a:pPr>
                <a:r>
                  <a:rPr lang="el-GR" sz="2900" dirty="0">
                    <a:latin typeface="Helvetica"/>
                    <a:ea typeface="Helvetica"/>
                    <a:cs typeface="Helvetica"/>
                  </a:rPr>
                  <a:t>π</a:t>
                </a:r>
                <a:r>
                  <a:rPr lang="en-US" sz="2900" baseline="30000" dirty="0">
                    <a:latin typeface="Helvetica"/>
                    <a:ea typeface="Helvetica"/>
                    <a:cs typeface="Helvetica"/>
                  </a:rPr>
                  <a:t>+</a:t>
                </a:r>
                <a:endParaRPr lang="el-GR" sz="2900" baseline="30000" dirty="0">
                  <a:latin typeface="Helvetica"/>
                  <a:ea typeface="Helvetica"/>
                  <a:cs typeface="Helvetica"/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3970" y="1682"/>
                <a:ext cx="12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buFontTx/>
                  <a:buNone/>
                </a:pPr>
                <a:endParaRPr lang="en-US" baseline="-25000" dirty="0">
                  <a:latin typeface="Helvetica"/>
                  <a:ea typeface="Helvetica"/>
                  <a:cs typeface="Helvetica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767" y="1598"/>
                <a:ext cx="4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1083" y="1303"/>
                <a:ext cx="573" cy="2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dirty="0">
                    <a:latin typeface="Helvetica"/>
                    <a:ea typeface="Helvetica"/>
                    <a:cs typeface="Helvetica"/>
                  </a:rPr>
                  <a:t>Target</a:t>
                </a: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V="1">
                <a:off x="3680" y="1438"/>
                <a:ext cx="2065" cy="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680" y="1485"/>
                <a:ext cx="2034" cy="81"/>
              </a:xfrm>
              <a:prstGeom prst="line">
                <a:avLst/>
              </a:prstGeom>
              <a:noFill/>
              <a:ln w="28575">
                <a:solidFill>
                  <a:srgbClr val="0099FF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"/>
                </a:endParaRP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4943" y="2064"/>
                <a:ext cx="594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1500" b="1" dirty="0">
                    <a:latin typeface="Helvetica"/>
                    <a:ea typeface="Helvetica"/>
                    <a:cs typeface="Helvetica"/>
                  </a:rPr>
                  <a:t>ND</a:t>
                </a:r>
              </a:p>
            </p:txBody>
          </p: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738" y="1308"/>
                <a:ext cx="217" cy="2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dirty="0" err="1">
                    <a:latin typeface="Helvetica"/>
                    <a:ea typeface="Helvetica"/>
                    <a:cs typeface="Helvetica"/>
                  </a:rPr>
                  <a:t>p</a:t>
                </a:r>
                <a:endParaRPr lang="en-US" dirty="0">
                  <a:latin typeface="Helvetica"/>
                  <a:ea typeface="Helvetica"/>
                  <a:cs typeface="Helvetica"/>
                </a:endParaRPr>
              </a:p>
            </p:txBody>
          </p:sp>
        </p:grp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20402" y="1325574"/>
            <a:ext cx="8691626" cy="8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7" tIns="41474" rIns="82947" bIns="41474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500" b="1" dirty="0">
                <a:solidFill>
                  <a:srgbClr val="B95B22"/>
                </a:solidFill>
              </a:rPr>
              <a:t>Far</a:t>
            </a:r>
            <a:r>
              <a:rPr lang="en-US" sz="2500" b="1" dirty="0" smtClean="0">
                <a:solidFill>
                  <a:srgbClr val="B95B22"/>
                </a:solidFill>
              </a:rPr>
              <a:t> spectrum </a:t>
            </a:r>
            <a:r>
              <a:rPr lang="en-US" sz="2500" b="1" dirty="0">
                <a:solidFill>
                  <a:srgbClr val="B95B22"/>
                </a:solidFill>
              </a:rPr>
              <a:t>without oscillations is similar, but not identical to the Near spectrum!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219713" y="3556466"/>
          <a:ext cx="2590395" cy="967840"/>
        </p:xfrm>
        <a:graphic>
          <a:graphicData uri="http://schemas.openxmlformats.org/presentationml/2006/ole">
            <p:oleObj spid="_x0000_s89090" name="Equation" r:id="rId3" imgW="1155700" imgH="431800" progId="">
              <p:embed/>
            </p:oleObj>
          </a:graphicData>
        </a:graphic>
      </p:graphicFrame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26E05-4232-CF43-B914-383906FA3ABE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tencil" charset="0"/>
              </a:rPr>
              <a:t>Preview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GB" dirty="0" smtClean="0"/>
              <a:t>Whirlwind tour of where we are</a:t>
            </a:r>
          </a:p>
          <a:p>
            <a:pPr lvl="1"/>
            <a:r>
              <a:rPr lang="en-GB" dirty="0" smtClean="0"/>
              <a:t>Introduction to Neutrinos, Oscillations and what the experiments tell us</a:t>
            </a:r>
          </a:p>
          <a:p>
            <a:r>
              <a:rPr lang="en-GB" dirty="0" smtClean="0"/>
              <a:t>Properties of neutrino oscillations</a:t>
            </a:r>
          </a:p>
          <a:p>
            <a:pPr lvl="1"/>
            <a:r>
              <a:rPr lang="en-GB" dirty="0" smtClean="0"/>
              <a:t>Results from MINOS are world’s best</a:t>
            </a:r>
          </a:p>
          <a:p>
            <a:r>
              <a:rPr lang="en-GB" dirty="0" smtClean="0"/>
              <a:t>Future plans for MINOS</a:t>
            </a:r>
          </a:p>
          <a:p>
            <a:pPr lvl="1"/>
            <a:r>
              <a:rPr lang="en-GB" dirty="0" smtClean="0"/>
              <a:t>Analysis of new anti-neutrino running</a:t>
            </a:r>
          </a:p>
          <a:p>
            <a:pPr lvl="1"/>
            <a:r>
              <a:rPr lang="en-GB" dirty="0" smtClean="0"/>
              <a:t>MINOS+?</a:t>
            </a:r>
          </a:p>
          <a:p>
            <a:r>
              <a:rPr lang="en-GB" dirty="0" smtClean="0"/>
              <a:t>Summary</a:t>
            </a:r>
          </a:p>
          <a:p>
            <a:pPr lvl="1"/>
            <a:r>
              <a:rPr lang="en-GB" dirty="0" smtClean="0"/>
              <a:t>Lots still to do, picture still missing pieces</a:t>
            </a:r>
          </a:p>
          <a:p>
            <a:pPr lvl="1">
              <a:buFontTx/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20484" name="Picture 3" descr="jigsa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648200"/>
            <a:ext cx="1117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4FBE9-F758-6342-9E06-2666FB3314A4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762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Stencil" charset="0"/>
              </a:rPr>
              <a:t>Extrapolation</a:t>
            </a:r>
          </a:p>
        </p:txBody>
      </p:sp>
      <p:pic>
        <p:nvPicPr>
          <p:cNvPr id="142339" name="Picture 3" descr="Minos_jol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001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D0FF01-D221-FB4A-AF9C-C8AC2541CDEE}" type="slidenum">
              <a:rPr lang="en-US"/>
              <a:pPr/>
              <a:t>20</a:t>
            </a:fld>
            <a:endParaRPr lang="en-US"/>
          </a:p>
        </p:txBody>
      </p:sp>
      <p:pic>
        <p:nvPicPr>
          <p:cNvPr id="14234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143000"/>
            <a:ext cx="89249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3" name="TextBox 9"/>
          <p:cNvSpPr txBox="1">
            <a:spLocks noChangeArrowheads="1"/>
          </p:cNvSpPr>
          <p:nvPr/>
        </p:nvSpPr>
        <p:spPr bwMode="auto">
          <a:xfrm>
            <a:off x="304800" y="5562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Near Detector energy spectrum extrapolated to Far Detector, using MC to provide energy smearing and correct for detector acceptance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F709D-9421-1F4A-84B6-16A555D46860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Neutrino events in </a:t>
            </a:r>
            <a:r>
              <a:rPr lang="en-US" dirty="0" err="1" smtClean="0"/>
              <a:t>minos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easy they are to find and how hard some of them can be to identify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6187751" y="1574319"/>
            <a:ext cx="2977106" cy="2813516"/>
            <a:chOff x="6187751" y="1574319"/>
            <a:chExt cx="2977106" cy="2813516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3"/>
            <a:srcRect l="4832" t="8873" r="9664" b="6338"/>
            <a:stretch>
              <a:fillRect/>
            </a:stretch>
          </p:blipFill>
          <p:spPr bwMode="auto">
            <a:xfrm>
              <a:off x="6187751" y="1574319"/>
              <a:ext cx="2977106" cy="281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Arrow Connector 85"/>
            <p:cNvCxnSpPr>
              <a:cxnSpLocks noChangeShapeType="1"/>
            </p:cNvCxnSpPr>
            <p:nvPr/>
          </p:nvCxnSpPr>
          <p:spPr bwMode="auto">
            <a:xfrm>
              <a:off x="7174277" y="2857098"/>
              <a:ext cx="1880323" cy="1350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86"/>
            <p:cNvSpPr txBox="1">
              <a:spLocks noChangeArrowheads="1"/>
            </p:cNvSpPr>
            <p:nvPr/>
          </p:nvSpPr>
          <p:spPr bwMode="auto">
            <a:xfrm>
              <a:off x="8665567" y="2338865"/>
              <a:ext cx="389032" cy="69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FF0000"/>
                  </a:solidFill>
                  <a:latin typeface="Helvetica"/>
                </a:rPr>
                <a:t>e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</a:rPr>
                <a:t>-</a:t>
              </a:r>
            </a:p>
          </p:txBody>
        </p:sp>
        <p:sp>
          <p:nvSpPr>
            <p:cNvPr id="23" name="TextBox 91"/>
            <p:cNvSpPr txBox="1">
              <a:spLocks noChangeArrowheads="1"/>
            </p:cNvSpPr>
            <p:nvPr/>
          </p:nvSpPr>
          <p:spPr bwMode="auto">
            <a:xfrm>
              <a:off x="6590729" y="1626298"/>
              <a:ext cx="2269355" cy="46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CC </a:t>
              </a:r>
              <a:r>
                <a:rPr lang="en-US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baseline="-25000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e</a:t>
              </a: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 </a:t>
              </a:r>
              <a:r>
                <a:rPr lang="en-US" dirty="0">
                  <a:latin typeface="Helvetica"/>
                  <a:cs typeface="Helvetica"/>
                </a:rPr>
                <a:t> Event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Events in MINOS</a:t>
            </a:r>
            <a:endParaRPr lang="en-US" dirty="0"/>
          </a:p>
        </p:txBody>
      </p:sp>
      <p:grpSp>
        <p:nvGrpSpPr>
          <p:cNvPr id="6" name="Group 97"/>
          <p:cNvGrpSpPr>
            <a:grpSpLocks noChangeAspect="1"/>
          </p:cNvGrpSpPr>
          <p:nvPr/>
        </p:nvGrpSpPr>
        <p:grpSpPr bwMode="auto">
          <a:xfrm>
            <a:off x="3069170" y="1578972"/>
            <a:ext cx="3122615" cy="2833499"/>
            <a:chOff x="7848599" y="14965488"/>
            <a:chExt cx="3579404" cy="3250099"/>
          </a:xfrm>
        </p:grpSpPr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/>
            <a:srcRect t="8873" r="9664" b="5070"/>
            <a:stretch>
              <a:fillRect/>
            </a:stretch>
          </p:blipFill>
          <p:spPr bwMode="auto">
            <a:xfrm>
              <a:off x="7848599" y="14965488"/>
              <a:ext cx="3579404" cy="325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93"/>
            <p:cNvSpPr txBox="1">
              <a:spLocks noChangeArrowheads="1"/>
            </p:cNvSpPr>
            <p:nvPr/>
          </p:nvSpPr>
          <p:spPr bwMode="auto">
            <a:xfrm>
              <a:off x="8305801" y="15087599"/>
              <a:ext cx="2667000" cy="54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</a:rPr>
                <a:t>NC Event </a:t>
              </a:r>
            </a:p>
          </p:txBody>
        </p:sp>
        <p:cxnSp>
          <p:nvCxnSpPr>
            <p:cNvPr id="14" name="Straight Arrow Connector 107"/>
            <p:cNvCxnSpPr>
              <a:cxnSpLocks noChangeShapeType="1"/>
            </p:cNvCxnSpPr>
            <p:nvPr/>
          </p:nvCxnSpPr>
          <p:spPr bwMode="auto">
            <a:xfrm flipV="1">
              <a:off x="9296400" y="16078200"/>
              <a:ext cx="1981200" cy="38100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15" name="Rectangle 110"/>
            <p:cNvSpPr>
              <a:spLocks noChangeArrowheads="1"/>
            </p:cNvSpPr>
            <p:nvPr/>
          </p:nvSpPr>
          <p:spPr bwMode="auto">
            <a:xfrm>
              <a:off x="10820400" y="15544800"/>
              <a:ext cx="461436" cy="54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008000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dirty="0">
                  <a:solidFill>
                    <a:srgbClr val="008000"/>
                  </a:solidFill>
                  <a:latin typeface="Helvetica"/>
                </a:rPr>
                <a:t> </a:t>
              </a:r>
            </a:p>
          </p:txBody>
        </p:sp>
        <p:cxnSp>
          <p:nvCxnSpPr>
            <p:cNvPr id="16" name="Straight Connector 114"/>
            <p:cNvCxnSpPr>
              <a:cxnSpLocks noChangeShapeType="1"/>
            </p:cNvCxnSpPr>
            <p:nvPr/>
          </p:nvCxnSpPr>
          <p:spPr bwMode="auto">
            <a:xfrm flipV="1">
              <a:off x="9296400" y="15697200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17" name="Straight Connector 115"/>
            <p:cNvCxnSpPr>
              <a:cxnSpLocks noChangeShapeType="1"/>
            </p:cNvCxnSpPr>
            <p:nvPr/>
          </p:nvCxnSpPr>
          <p:spPr bwMode="auto">
            <a:xfrm>
              <a:off x="9372600" y="16459200"/>
              <a:ext cx="9144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18" name="Straight Connector 116"/>
            <p:cNvCxnSpPr>
              <a:cxnSpLocks noChangeShapeType="1"/>
            </p:cNvCxnSpPr>
            <p:nvPr/>
          </p:nvCxnSpPr>
          <p:spPr bwMode="auto">
            <a:xfrm>
              <a:off x="9296400" y="16459200"/>
              <a:ext cx="121920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0598" y="4846955"/>
            <a:ext cx="8323037" cy="116343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4C4545"/>
                </a:solidFill>
                <a:latin typeface="Helvetica"/>
                <a:ea typeface="Helvetica"/>
                <a:cs typeface="Helvetica"/>
              </a:rPr>
              <a:t>ν</a:t>
            </a:r>
            <a:r>
              <a:rPr lang="en-US" sz="2800" baseline="-25000" dirty="0" err="1" smtClean="0">
                <a:solidFill>
                  <a:srgbClr val="4C4545"/>
                </a:solidFill>
                <a:latin typeface="Helvetica"/>
                <a:ea typeface="Helvetica"/>
                <a:cs typeface="Helvetica"/>
              </a:rPr>
              <a:t>μ</a:t>
            </a:r>
            <a:r>
              <a:rPr lang="en-US" sz="2800" baseline="-25000" dirty="0" smtClean="0">
                <a:solidFill>
                  <a:srgbClr val="4C4545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sz="2800" dirty="0" smtClean="0">
                <a:solidFill>
                  <a:srgbClr val="4C4545"/>
                </a:solidFill>
              </a:rPr>
              <a:t>Charged Current events:</a:t>
            </a:r>
          </a:p>
          <a:p>
            <a:pPr lvl="1"/>
            <a:r>
              <a:rPr lang="en-US" sz="2400" dirty="0" smtClean="0">
                <a:solidFill>
                  <a:srgbClr val="4C4545"/>
                </a:solidFill>
              </a:rPr>
              <a:t>long </a:t>
            </a:r>
            <a:r>
              <a:rPr lang="en-US" sz="2400" dirty="0" err="1" smtClean="0">
                <a:solidFill>
                  <a:srgbClr val="4C4545"/>
                </a:solidFill>
                <a:latin typeface="Helvetica"/>
                <a:cs typeface="Helvetica"/>
              </a:rPr>
              <a:t>μ</a:t>
            </a:r>
            <a:r>
              <a:rPr lang="en-US" sz="2400" dirty="0" smtClean="0">
                <a:solidFill>
                  <a:srgbClr val="4C4545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rgbClr val="4C4545"/>
                </a:solidFill>
                <a:cs typeface="Helvetica"/>
              </a:rPr>
              <a:t>track, with </a:t>
            </a:r>
            <a:r>
              <a:rPr lang="en-US" sz="2400" dirty="0" err="1" smtClean="0">
                <a:solidFill>
                  <a:srgbClr val="4C4545"/>
                </a:solidFill>
                <a:cs typeface="Helvetica"/>
              </a:rPr>
              <a:t>hadronic</a:t>
            </a:r>
            <a:r>
              <a:rPr lang="en-US" sz="2400" dirty="0" smtClean="0">
                <a:solidFill>
                  <a:srgbClr val="4C4545"/>
                </a:solidFill>
                <a:cs typeface="Helvetica"/>
              </a:rPr>
              <a:t> activity at vertex</a:t>
            </a:r>
          </a:p>
          <a:p>
            <a:pPr lvl="1"/>
            <a:r>
              <a:rPr lang="en-US" sz="2400" dirty="0" smtClean="0">
                <a:solidFill>
                  <a:srgbClr val="4C4545"/>
                </a:solidFill>
                <a:cs typeface="Helvetica"/>
              </a:rPr>
              <a:t>neutrino energy from sum of </a:t>
            </a:r>
            <a:r>
              <a:rPr lang="en-US" sz="2400" dirty="0" err="1" smtClean="0">
                <a:solidFill>
                  <a:srgbClr val="4C4545"/>
                </a:solidFill>
                <a:cs typeface="Helvetica"/>
              </a:rPr>
              <a:t>muon</a:t>
            </a:r>
            <a:r>
              <a:rPr lang="en-US" sz="2400" dirty="0" smtClean="0">
                <a:solidFill>
                  <a:srgbClr val="4C4545"/>
                </a:solidFill>
                <a:cs typeface="Helvetica"/>
              </a:rPr>
              <a:t> energy (range or curvature) and shower energy</a:t>
            </a:r>
          </a:p>
          <a:p>
            <a:endParaRPr lang="en-US" sz="2800" dirty="0" smtClean="0">
              <a:solidFill>
                <a:srgbClr val="4C4545"/>
              </a:solidFill>
              <a:cs typeface="Helvetica"/>
            </a:endParaRPr>
          </a:p>
        </p:txBody>
      </p:sp>
      <p:grpSp>
        <p:nvGrpSpPr>
          <p:cNvPr id="11" name="Group 123"/>
          <p:cNvGrpSpPr>
            <a:grpSpLocks noChangeAspect="1"/>
          </p:cNvGrpSpPr>
          <p:nvPr/>
        </p:nvGrpSpPr>
        <p:grpSpPr bwMode="auto">
          <a:xfrm>
            <a:off x="110565" y="1575604"/>
            <a:ext cx="3088210" cy="2800735"/>
            <a:chOff x="3962400" y="14275892"/>
            <a:chExt cx="3539252" cy="3213199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5"/>
            <a:srcRect t="8873" r="9664" b="5070"/>
            <a:stretch>
              <a:fillRect/>
            </a:stretch>
          </p:blipFill>
          <p:spPr bwMode="auto">
            <a:xfrm>
              <a:off x="3962400" y="14275892"/>
              <a:ext cx="3539252" cy="321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2"/>
            <p:cNvSpPr txBox="1">
              <a:spLocks noChangeArrowheads="1"/>
            </p:cNvSpPr>
            <p:nvPr/>
          </p:nvSpPr>
          <p:spPr bwMode="auto">
            <a:xfrm>
              <a:off x="4343401" y="14401801"/>
              <a:ext cx="2667000" cy="54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</a:rPr>
                <a:t>CC </a:t>
              </a:r>
              <a:r>
                <a:rPr lang="en-US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baseline="-25000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μ</a:t>
              </a:r>
              <a:r>
                <a:rPr lang="en-US" dirty="0">
                  <a:solidFill>
                    <a:srgbClr val="008000"/>
                  </a:solidFill>
                  <a:latin typeface="Helvetica"/>
                </a:rPr>
                <a:t> </a:t>
              </a:r>
              <a:r>
                <a:rPr lang="en-US" dirty="0">
                  <a:latin typeface="Helvetica"/>
                </a:rPr>
                <a:t> Event </a:t>
              </a:r>
            </a:p>
          </p:txBody>
        </p:sp>
        <p:sp>
          <p:nvSpPr>
            <p:cNvPr id="9" name="Freeform 104"/>
            <p:cNvSpPr>
              <a:spLocks noChangeArrowheads="1"/>
            </p:cNvSpPr>
            <p:nvPr/>
          </p:nvSpPr>
          <p:spPr bwMode="auto">
            <a:xfrm>
              <a:off x="4598859" y="14566260"/>
              <a:ext cx="2732376" cy="2039661"/>
            </a:xfrm>
            <a:custGeom>
              <a:avLst/>
              <a:gdLst>
                <a:gd name="T0" fmla="*/ 0 w 2732376"/>
                <a:gd name="T1" fmla="*/ 2039661 h 2039661"/>
                <a:gd name="T2" fmla="*/ 846652 w 2732376"/>
                <a:gd name="T3" fmla="*/ 1866482 h 2039661"/>
                <a:gd name="T4" fmla="*/ 1827998 w 2732376"/>
                <a:gd name="T5" fmla="*/ 1443156 h 2039661"/>
                <a:gd name="T6" fmla="*/ 2539955 w 2732376"/>
                <a:gd name="T7" fmla="*/ 558020 h 2039661"/>
                <a:gd name="T8" fmla="*/ 2732376 w 2732376"/>
                <a:gd name="T9" fmla="*/ 0 h 2039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2376"/>
                <a:gd name="T16" fmla="*/ 0 h 2039661"/>
                <a:gd name="T17" fmla="*/ 2732376 w 2732376"/>
                <a:gd name="T18" fmla="*/ 2039661 h 2039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2376" h="2039661">
                  <a:moveTo>
                    <a:pt x="0" y="2039661"/>
                  </a:moveTo>
                  <a:cubicBezTo>
                    <a:pt x="270993" y="2002780"/>
                    <a:pt x="541986" y="1965900"/>
                    <a:pt x="846652" y="1866482"/>
                  </a:cubicBezTo>
                  <a:cubicBezTo>
                    <a:pt x="1151318" y="1767064"/>
                    <a:pt x="1545781" y="1661233"/>
                    <a:pt x="1827998" y="1443156"/>
                  </a:cubicBezTo>
                  <a:cubicBezTo>
                    <a:pt x="2110215" y="1225079"/>
                    <a:pt x="2389225" y="798546"/>
                    <a:pt x="2539955" y="558020"/>
                  </a:cubicBezTo>
                  <a:cubicBezTo>
                    <a:pt x="2690685" y="317494"/>
                    <a:pt x="2732376" y="0"/>
                    <a:pt x="2732376" y="0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0" name="TextBox 105"/>
            <p:cNvSpPr txBox="1">
              <a:spLocks noChangeArrowheads="1"/>
            </p:cNvSpPr>
            <p:nvPr/>
          </p:nvSpPr>
          <p:spPr bwMode="auto">
            <a:xfrm>
              <a:off x="6857999" y="15697200"/>
              <a:ext cx="555471" cy="54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FF0000"/>
                  </a:solidFill>
                  <a:latin typeface="Helvetica"/>
                </a:rPr>
                <a:t>μ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</a:rPr>
                <a:t>-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92628" y="4215750"/>
            <a:ext cx="166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C4545"/>
                </a:solidFill>
              </a:rPr>
              <a:t>Depth (</a:t>
            </a:r>
            <a:r>
              <a:rPr lang="en-US" sz="2800" b="1" dirty="0" err="1" smtClean="0">
                <a:solidFill>
                  <a:srgbClr val="4C4545"/>
                </a:solidFill>
              </a:rPr>
              <a:t>m</a:t>
            </a:r>
            <a:r>
              <a:rPr lang="en-US" sz="2800" b="1" dirty="0" smtClean="0">
                <a:solidFill>
                  <a:srgbClr val="4C4545"/>
                </a:solidFill>
              </a:rPr>
              <a:t>)</a:t>
            </a:r>
            <a:endParaRPr lang="en-US" sz="2800" b="1" dirty="0">
              <a:solidFill>
                <a:srgbClr val="4C454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24408" y="2807629"/>
            <a:ext cx="2593374" cy="36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C4545"/>
                </a:solidFill>
              </a:rPr>
              <a:t>Transverse position (</a:t>
            </a:r>
            <a:r>
              <a:rPr lang="en-US" b="1" dirty="0" err="1" smtClean="0">
                <a:solidFill>
                  <a:srgbClr val="4C4545"/>
                </a:solidFill>
              </a:rPr>
              <a:t>m</a:t>
            </a:r>
            <a:r>
              <a:rPr lang="en-US" b="1" dirty="0" smtClean="0">
                <a:solidFill>
                  <a:srgbClr val="4C4545"/>
                </a:solidFill>
              </a:rPr>
              <a:t>)</a:t>
            </a:r>
            <a:endParaRPr lang="en-US" b="1" dirty="0">
              <a:solidFill>
                <a:srgbClr val="4C4545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92628" y="3723330"/>
          <a:ext cx="2291549" cy="503023"/>
        </p:xfrm>
        <a:graphic>
          <a:graphicData uri="http://schemas.openxmlformats.org/presentationml/2006/ole">
            <p:oleObj spid="_x0000_s86018" name="Equation" r:id="rId6" imgW="1041400" imgH="228600" progId="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38078" y="1189674"/>
            <a:ext cx="1880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C4545"/>
                </a:solidFill>
              </a:rPr>
              <a:t>Simulated Events</a:t>
            </a:r>
            <a:endParaRPr lang="en-US" sz="2000" dirty="0">
              <a:solidFill>
                <a:srgbClr val="4C454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43654" y="1735138"/>
            <a:ext cx="1010945" cy="348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06556" y="1573180"/>
            <a:ext cx="2941359" cy="2839291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65197" y="1537048"/>
            <a:ext cx="2941359" cy="2839291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7358" y="4585757"/>
            <a:ext cx="1932726" cy="12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7085C-A41B-C24C-9355-A24AFF297F60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6185234" y="1583832"/>
            <a:ext cx="2977106" cy="2813516"/>
            <a:chOff x="6187751" y="1574319"/>
            <a:chExt cx="2977106" cy="2813516"/>
          </a:xfrm>
        </p:grpSpPr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3"/>
            <a:srcRect l="4832" t="8873" r="9664" b="6338"/>
            <a:stretch>
              <a:fillRect/>
            </a:stretch>
          </p:blipFill>
          <p:spPr bwMode="auto">
            <a:xfrm>
              <a:off x="6187751" y="1574319"/>
              <a:ext cx="2977106" cy="281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Straight Arrow Connector 85"/>
            <p:cNvCxnSpPr>
              <a:cxnSpLocks noChangeShapeType="1"/>
            </p:cNvCxnSpPr>
            <p:nvPr/>
          </p:nvCxnSpPr>
          <p:spPr bwMode="auto">
            <a:xfrm>
              <a:off x="7174277" y="2857098"/>
              <a:ext cx="1880323" cy="1350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5" name="TextBox 86"/>
            <p:cNvSpPr txBox="1">
              <a:spLocks noChangeArrowheads="1"/>
            </p:cNvSpPr>
            <p:nvPr/>
          </p:nvSpPr>
          <p:spPr bwMode="auto">
            <a:xfrm>
              <a:off x="8665567" y="2338865"/>
              <a:ext cx="389032" cy="69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FF0000"/>
                  </a:solidFill>
                  <a:latin typeface="Helvetica"/>
                </a:rPr>
                <a:t>e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</a:rPr>
                <a:t>-</a:t>
              </a:r>
            </a:p>
          </p:txBody>
        </p:sp>
        <p:sp>
          <p:nvSpPr>
            <p:cNvPr id="36" name="TextBox 91"/>
            <p:cNvSpPr txBox="1">
              <a:spLocks noChangeArrowheads="1"/>
            </p:cNvSpPr>
            <p:nvPr/>
          </p:nvSpPr>
          <p:spPr bwMode="auto">
            <a:xfrm>
              <a:off x="6590729" y="1626298"/>
              <a:ext cx="2269355" cy="46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CC </a:t>
              </a:r>
              <a:r>
                <a:rPr lang="en-US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baseline="-25000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e</a:t>
              </a: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 </a:t>
              </a:r>
              <a:r>
                <a:rPr lang="en-US" dirty="0">
                  <a:latin typeface="Helvetica"/>
                  <a:cs typeface="Helvetica"/>
                </a:rPr>
                <a:t> Event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in MINOS</a:t>
            </a:r>
            <a:endParaRPr lang="en-US" dirty="0"/>
          </a:p>
        </p:txBody>
      </p:sp>
      <p:grpSp>
        <p:nvGrpSpPr>
          <p:cNvPr id="5" name="Group 97"/>
          <p:cNvGrpSpPr>
            <a:grpSpLocks noChangeAspect="1"/>
          </p:cNvGrpSpPr>
          <p:nvPr/>
        </p:nvGrpSpPr>
        <p:grpSpPr bwMode="auto">
          <a:xfrm>
            <a:off x="3069170" y="1578972"/>
            <a:ext cx="3122615" cy="2833499"/>
            <a:chOff x="7848599" y="14965488"/>
            <a:chExt cx="3579404" cy="3250099"/>
          </a:xfrm>
        </p:grpSpPr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/>
            <a:srcRect t="8873" r="9664" b="5070"/>
            <a:stretch>
              <a:fillRect/>
            </a:stretch>
          </p:blipFill>
          <p:spPr bwMode="auto">
            <a:xfrm>
              <a:off x="7848599" y="14965488"/>
              <a:ext cx="3579404" cy="325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93"/>
            <p:cNvSpPr txBox="1">
              <a:spLocks noChangeArrowheads="1"/>
            </p:cNvSpPr>
            <p:nvPr/>
          </p:nvSpPr>
          <p:spPr bwMode="auto">
            <a:xfrm>
              <a:off x="8305801" y="15087599"/>
              <a:ext cx="2667000" cy="54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</a:rPr>
                <a:t>NC Event </a:t>
              </a:r>
            </a:p>
          </p:txBody>
        </p:sp>
        <p:cxnSp>
          <p:nvCxnSpPr>
            <p:cNvPr id="14" name="Straight Arrow Connector 107"/>
            <p:cNvCxnSpPr>
              <a:cxnSpLocks noChangeShapeType="1"/>
            </p:cNvCxnSpPr>
            <p:nvPr/>
          </p:nvCxnSpPr>
          <p:spPr bwMode="auto">
            <a:xfrm flipV="1">
              <a:off x="9296400" y="16078200"/>
              <a:ext cx="1981200" cy="38100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15" name="Rectangle 110"/>
            <p:cNvSpPr>
              <a:spLocks noChangeArrowheads="1"/>
            </p:cNvSpPr>
            <p:nvPr/>
          </p:nvSpPr>
          <p:spPr bwMode="auto">
            <a:xfrm>
              <a:off x="10820400" y="15544800"/>
              <a:ext cx="461436" cy="54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008000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dirty="0">
                  <a:solidFill>
                    <a:srgbClr val="008000"/>
                  </a:solidFill>
                  <a:latin typeface="Helvetica"/>
                </a:rPr>
                <a:t> </a:t>
              </a:r>
            </a:p>
          </p:txBody>
        </p:sp>
        <p:cxnSp>
          <p:nvCxnSpPr>
            <p:cNvPr id="16" name="Straight Connector 114"/>
            <p:cNvCxnSpPr>
              <a:cxnSpLocks noChangeShapeType="1"/>
            </p:cNvCxnSpPr>
            <p:nvPr/>
          </p:nvCxnSpPr>
          <p:spPr bwMode="auto">
            <a:xfrm flipV="1">
              <a:off x="9296400" y="15697200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17" name="Straight Connector 115"/>
            <p:cNvCxnSpPr>
              <a:cxnSpLocks noChangeShapeType="1"/>
            </p:cNvCxnSpPr>
            <p:nvPr/>
          </p:nvCxnSpPr>
          <p:spPr bwMode="auto">
            <a:xfrm>
              <a:off x="9372600" y="16459200"/>
              <a:ext cx="9144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18" name="Straight Connector 116"/>
            <p:cNvCxnSpPr>
              <a:cxnSpLocks noChangeShapeType="1"/>
            </p:cNvCxnSpPr>
            <p:nvPr/>
          </p:nvCxnSpPr>
          <p:spPr bwMode="auto">
            <a:xfrm>
              <a:off x="9296400" y="16459200"/>
              <a:ext cx="121920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123"/>
          <p:cNvGrpSpPr>
            <a:grpSpLocks noChangeAspect="1"/>
          </p:cNvGrpSpPr>
          <p:nvPr/>
        </p:nvGrpSpPr>
        <p:grpSpPr bwMode="auto">
          <a:xfrm>
            <a:off x="110565" y="1575604"/>
            <a:ext cx="3088210" cy="2800735"/>
            <a:chOff x="3962400" y="14275892"/>
            <a:chExt cx="3539252" cy="3213199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5"/>
            <a:srcRect t="8873" r="9664" b="5070"/>
            <a:stretch>
              <a:fillRect/>
            </a:stretch>
          </p:blipFill>
          <p:spPr bwMode="auto">
            <a:xfrm>
              <a:off x="3962400" y="14275892"/>
              <a:ext cx="3539252" cy="321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2"/>
            <p:cNvSpPr txBox="1">
              <a:spLocks noChangeArrowheads="1"/>
            </p:cNvSpPr>
            <p:nvPr/>
          </p:nvSpPr>
          <p:spPr bwMode="auto">
            <a:xfrm>
              <a:off x="4343401" y="14401801"/>
              <a:ext cx="2667000" cy="54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</a:rPr>
                <a:t>CC </a:t>
              </a:r>
              <a:r>
                <a:rPr lang="en-US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baseline="-25000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μ</a:t>
              </a:r>
              <a:r>
                <a:rPr lang="en-US" dirty="0">
                  <a:solidFill>
                    <a:srgbClr val="008000"/>
                  </a:solidFill>
                  <a:latin typeface="Helvetica"/>
                </a:rPr>
                <a:t> </a:t>
              </a:r>
              <a:r>
                <a:rPr lang="en-US" dirty="0">
                  <a:latin typeface="Helvetica"/>
                </a:rPr>
                <a:t> Event </a:t>
              </a:r>
            </a:p>
          </p:txBody>
        </p:sp>
        <p:sp>
          <p:nvSpPr>
            <p:cNvPr id="9" name="Freeform 104"/>
            <p:cNvSpPr>
              <a:spLocks noChangeArrowheads="1"/>
            </p:cNvSpPr>
            <p:nvPr/>
          </p:nvSpPr>
          <p:spPr bwMode="auto">
            <a:xfrm>
              <a:off x="4598859" y="14566260"/>
              <a:ext cx="2732376" cy="2039661"/>
            </a:xfrm>
            <a:custGeom>
              <a:avLst/>
              <a:gdLst>
                <a:gd name="T0" fmla="*/ 0 w 2732376"/>
                <a:gd name="T1" fmla="*/ 2039661 h 2039661"/>
                <a:gd name="T2" fmla="*/ 846652 w 2732376"/>
                <a:gd name="T3" fmla="*/ 1866482 h 2039661"/>
                <a:gd name="T4" fmla="*/ 1827998 w 2732376"/>
                <a:gd name="T5" fmla="*/ 1443156 h 2039661"/>
                <a:gd name="T6" fmla="*/ 2539955 w 2732376"/>
                <a:gd name="T7" fmla="*/ 558020 h 2039661"/>
                <a:gd name="T8" fmla="*/ 2732376 w 2732376"/>
                <a:gd name="T9" fmla="*/ 0 h 2039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2376"/>
                <a:gd name="T16" fmla="*/ 0 h 2039661"/>
                <a:gd name="T17" fmla="*/ 2732376 w 2732376"/>
                <a:gd name="T18" fmla="*/ 2039661 h 2039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2376" h="2039661">
                  <a:moveTo>
                    <a:pt x="0" y="2039661"/>
                  </a:moveTo>
                  <a:cubicBezTo>
                    <a:pt x="270993" y="2002780"/>
                    <a:pt x="541986" y="1965900"/>
                    <a:pt x="846652" y="1866482"/>
                  </a:cubicBezTo>
                  <a:cubicBezTo>
                    <a:pt x="1151318" y="1767064"/>
                    <a:pt x="1545781" y="1661233"/>
                    <a:pt x="1827998" y="1443156"/>
                  </a:cubicBezTo>
                  <a:cubicBezTo>
                    <a:pt x="2110215" y="1225079"/>
                    <a:pt x="2389225" y="798546"/>
                    <a:pt x="2539955" y="558020"/>
                  </a:cubicBezTo>
                  <a:cubicBezTo>
                    <a:pt x="2690685" y="317494"/>
                    <a:pt x="2732376" y="0"/>
                    <a:pt x="2732376" y="0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0" name="TextBox 105"/>
            <p:cNvSpPr txBox="1">
              <a:spLocks noChangeArrowheads="1"/>
            </p:cNvSpPr>
            <p:nvPr/>
          </p:nvSpPr>
          <p:spPr bwMode="auto">
            <a:xfrm>
              <a:off x="6857999" y="15697200"/>
              <a:ext cx="555471" cy="54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FF0000"/>
                  </a:solidFill>
                  <a:latin typeface="Helvetica"/>
                </a:rPr>
                <a:t>μ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</a:rPr>
                <a:t>-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042485" y="4253702"/>
            <a:ext cx="166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C4545"/>
                </a:solidFill>
              </a:rPr>
              <a:t>Depth (</a:t>
            </a:r>
            <a:r>
              <a:rPr lang="en-US" sz="2800" b="1" dirty="0" err="1" smtClean="0">
                <a:solidFill>
                  <a:srgbClr val="4C4545"/>
                </a:solidFill>
              </a:rPr>
              <a:t>m</a:t>
            </a:r>
            <a:r>
              <a:rPr lang="en-US" sz="2800" b="1" dirty="0" smtClean="0">
                <a:solidFill>
                  <a:srgbClr val="4C4545"/>
                </a:solidFill>
              </a:rPr>
              <a:t>)</a:t>
            </a:r>
            <a:endParaRPr lang="en-US" sz="2800" b="1" dirty="0">
              <a:solidFill>
                <a:srgbClr val="4C454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6556" y="1573180"/>
            <a:ext cx="2941359" cy="2839291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1573180"/>
            <a:ext cx="3198775" cy="2803159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604800" y="3736807"/>
          <a:ext cx="2430463" cy="503237"/>
        </p:xfrm>
        <a:graphic>
          <a:graphicData uri="http://schemas.openxmlformats.org/presentationml/2006/ole">
            <p:oleObj spid="_x0000_s87042" name="Equation" r:id="rId6" imgW="1104900" imgH="22860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1731099" y="2831685"/>
            <a:ext cx="2593374" cy="36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C4545"/>
                </a:solidFill>
              </a:rPr>
              <a:t>Transverse position (</a:t>
            </a:r>
            <a:r>
              <a:rPr lang="en-US" b="1" dirty="0" err="1" smtClean="0">
                <a:solidFill>
                  <a:srgbClr val="4C4545"/>
                </a:solidFill>
              </a:rPr>
              <a:t>m</a:t>
            </a:r>
            <a:r>
              <a:rPr lang="en-US" b="1" dirty="0" smtClean="0">
                <a:solidFill>
                  <a:srgbClr val="4C4545"/>
                </a:solidFill>
              </a:rPr>
              <a:t>)</a:t>
            </a:r>
            <a:endParaRPr lang="en-US" b="1" dirty="0">
              <a:solidFill>
                <a:srgbClr val="4C4545"/>
              </a:solidFill>
            </a:endParaRP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4846959"/>
            <a:ext cx="8153400" cy="116343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C4545"/>
                </a:solidFill>
                <a:ea typeface="Helvetica"/>
                <a:cs typeface="Helvetica"/>
              </a:rPr>
              <a:t>Neutral</a:t>
            </a:r>
            <a:r>
              <a:rPr lang="en-US" sz="2800" dirty="0" smtClean="0">
                <a:solidFill>
                  <a:srgbClr val="4C4545"/>
                </a:solidFill>
              </a:rPr>
              <a:t> Current events:</a:t>
            </a:r>
          </a:p>
          <a:p>
            <a:pPr lvl="1"/>
            <a:r>
              <a:rPr lang="en-US" sz="2400" dirty="0" smtClean="0">
                <a:solidFill>
                  <a:srgbClr val="4C4545"/>
                </a:solidFill>
                <a:cs typeface="Helvetica"/>
              </a:rPr>
              <a:t>short, diffuse shower event</a:t>
            </a:r>
          </a:p>
          <a:p>
            <a:pPr lvl="1"/>
            <a:r>
              <a:rPr lang="en-US" sz="2400" dirty="0" smtClean="0">
                <a:solidFill>
                  <a:srgbClr val="4C4545"/>
                </a:solidFill>
                <a:cs typeface="Helvetica"/>
              </a:rPr>
              <a:t>shower energy from calorimetric response</a:t>
            </a:r>
          </a:p>
          <a:p>
            <a:endParaRPr lang="en-US" sz="2800" dirty="0" smtClean="0">
              <a:solidFill>
                <a:srgbClr val="4C4545"/>
              </a:solidFill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12" y="989619"/>
            <a:ext cx="1880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C4545"/>
                </a:solidFill>
              </a:rPr>
              <a:t>Simulated Events</a:t>
            </a:r>
            <a:endParaRPr lang="en-US" sz="2000" dirty="0">
              <a:solidFill>
                <a:srgbClr val="4C454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43654" y="1735138"/>
            <a:ext cx="1010945" cy="348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1760" y="4886151"/>
            <a:ext cx="1491290" cy="112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BB63B-FA4A-7F49-ACA2-2B7B06395007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6187751" y="1574319"/>
            <a:ext cx="2977106" cy="2813516"/>
            <a:chOff x="6187751" y="1574319"/>
            <a:chExt cx="2977106" cy="2813516"/>
          </a:xfrm>
        </p:grpSpPr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3"/>
            <a:srcRect l="4832" t="8873" r="9664" b="6338"/>
            <a:stretch>
              <a:fillRect/>
            </a:stretch>
          </p:blipFill>
          <p:spPr bwMode="auto">
            <a:xfrm>
              <a:off x="6187751" y="1574319"/>
              <a:ext cx="2977106" cy="281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Arrow Connector 85"/>
            <p:cNvCxnSpPr>
              <a:cxnSpLocks noChangeShapeType="1"/>
            </p:cNvCxnSpPr>
            <p:nvPr/>
          </p:nvCxnSpPr>
          <p:spPr bwMode="auto">
            <a:xfrm>
              <a:off x="7174277" y="2857098"/>
              <a:ext cx="1880323" cy="1350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4" name="TextBox 86"/>
            <p:cNvSpPr txBox="1">
              <a:spLocks noChangeArrowheads="1"/>
            </p:cNvSpPr>
            <p:nvPr/>
          </p:nvSpPr>
          <p:spPr bwMode="auto">
            <a:xfrm>
              <a:off x="8665567" y="2338865"/>
              <a:ext cx="389032" cy="69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FF0000"/>
                  </a:solidFill>
                  <a:latin typeface="Helvetica"/>
                </a:rPr>
                <a:t>e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</a:rPr>
                <a:t>-</a:t>
              </a:r>
            </a:p>
          </p:txBody>
        </p:sp>
        <p:sp>
          <p:nvSpPr>
            <p:cNvPr id="35" name="TextBox 91"/>
            <p:cNvSpPr txBox="1">
              <a:spLocks noChangeArrowheads="1"/>
            </p:cNvSpPr>
            <p:nvPr/>
          </p:nvSpPr>
          <p:spPr bwMode="auto">
            <a:xfrm>
              <a:off x="6590729" y="1626298"/>
              <a:ext cx="2269355" cy="46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CC </a:t>
              </a:r>
              <a:r>
                <a:rPr lang="en-US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baseline="-25000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e</a:t>
              </a: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 </a:t>
              </a:r>
              <a:r>
                <a:rPr lang="en-US" dirty="0">
                  <a:latin typeface="Helvetica"/>
                  <a:cs typeface="Helvetica"/>
                </a:rPr>
                <a:t> Event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in MINOS</a:t>
            </a:r>
            <a:endParaRPr lang="en-US" dirty="0"/>
          </a:p>
        </p:txBody>
      </p:sp>
      <p:grpSp>
        <p:nvGrpSpPr>
          <p:cNvPr id="5" name="Group 97"/>
          <p:cNvGrpSpPr>
            <a:grpSpLocks noChangeAspect="1"/>
          </p:cNvGrpSpPr>
          <p:nvPr/>
        </p:nvGrpSpPr>
        <p:grpSpPr bwMode="auto">
          <a:xfrm>
            <a:off x="3069170" y="1578972"/>
            <a:ext cx="3122615" cy="2833499"/>
            <a:chOff x="7848599" y="14965488"/>
            <a:chExt cx="3579404" cy="3250099"/>
          </a:xfrm>
        </p:grpSpPr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/>
            <a:srcRect t="8873" r="9664" b="5070"/>
            <a:stretch>
              <a:fillRect/>
            </a:stretch>
          </p:blipFill>
          <p:spPr bwMode="auto">
            <a:xfrm>
              <a:off x="7848599" y="14965488"/>
              <a:ext cx="3579404" cy="325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93"/>
            <p:cNvSpPr txBox="1">
              <a:spLocks noChangeArrowheads="1"/>
            </p:cNvSpPr>
            <p:nvPr/>
          </p:nvSpPr>
          <p:spPr bwMode="auto">
            <a:xfrm>
              <a:off x="8305801" y="15087599"/>
              <a:ext cx="2667000" cy="54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</a:rPr>
                <a:t>NC Event </a:t>
              </a:r>
            </a:p>
          </p:txBody>
        </p:sp>
        <p:cxnSp>
          <p:nvCxnSpPr>
            <p:cNvPr id="14" name="Straight Arrow Connector 107"/>
            <p:cNvCxnSpPr>
              <a:cxnSpLocks noChangeShapeType="1"/>
            </p:cNvCxnSpPr>
            <p:nvPr/>
          </p:nvCxnSpPr>
          <p:spPr bwMode="auto">
            <a:xfrm flipV="1">
              <a:off x="9296400" y="16078200"/>
              <a:ext cx="1981200" cy="38100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15" name="Rectangle 110"/>
            <p:cNvSpPr>
              <a:spLocks noChangeArrowheads="1"/>
            </p:cNvSpPr>
            <p:nvPr/>
          </p:nvSpPr>
          <p:spPr bwMode="auto">
            <a:xfrm>
              <a:off x="10820400" y="15544800"/>
              <a:ext cx="461436" cy="54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008000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dirty="0">
                  <a:solidFill>
                    <a:srgbClr val="008000"/>
                  </a:solidFill>
                  <a:latin typeface="Helvetica"/>
                </a:rPr>
                <a:t> </a:t>
              </a:r>
            </a:p>
          </p:txBody>
        </p:sp>
        <p:cxnSp>
          <p:nvCxnSpPr>
            <p:cNvPr id="16" name="Straight Connector 114"/>
            <p:cNvCxnSpPr>
              <a:cxnSpLocks noChangeShapeType="1"/>
            </p:cNvCxnSpPr>
            <p:nvPr/>
          </p:nvCxnSpPr>
          <p:spPr bwMode="auto">
            <a:xfrm flipV="1">
              <a:off x="9296400" y="15697200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17" name="Straight Connector 115"/>
            <p:cNvCxnSpPr>
              <a:cxnSpLocks noChangeShapeType="1"/>
            </p:cNvCxnSpPr>
            <p:nvPr/>
          </p:nvCxnSpPr>
          <p:spPr bwMode="auto">
            <a:xfrm>
              <a:off x="9372600" y="16459200"/>
              <a:ext cx="9144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18" name="Straight Connector 116"/>
            <p:cNvCxnSpPr>
              <a:cxnSpLocks noChangeShapeType="1"/>
            </p:cNvCxnSpPr>
            <p:nvPr/>
          </p:nvCxnSpPr>
          <p:spPr bwMode="auto">
            <a:xfrm>
              <a:off x="9296400" y="16459200"/>
              <a:ext cx="121920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123"/>
          <p:cNvGrpSpPr>
            <a:grpSpLocks noChangeAspect="1"/>
          </p:cNvGrpSpPr>
          <p:nvPr/>
        </p:nvGrpSpPr>
        <p:grpSpPr bwMode="auto">
          <a:xfrm>
            <a:off x="110565" y="1575604"/>
            <a:ext cx="3088210" cy="2800735"/>
            <a:chOff x="3962400" y="14275892"/>
            <a:chExt cx="3539252" cy="3213199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5"/>
            <a:srcRect t="8873" r="9664" b="5070"/>
            <a:stretch>
              <a:fillRect/>
            </a:stretch>
          </p:blipFill>
          <p:spPr bwMode="auto">
            <a:xfrm>
              <a:off x="3962400" y="14275892"/>
              <a:ext cx="3539252" cy="321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2"/>
            <p:cNvSpPr txBox="1">
              <a:spLocks noChangeArrowheads="1"/>
            </p:cNvSpPr>
            <p:nvPr/>
          </p:nvSpPr>
          <p:spPr bwMode="auto">
            <a:xfrm>
              <a:off x="4343401" y="14401801"/>
              <a:ext cx="2667000" cy="54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</a:rPr>
                <a:t>CC </a:t>
              </a:r>
              <a:r>
                <a:rPr lang="en-US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ν</a:t>
              </a:r>
              <a:r>
                <a:rPr lang="en-US" baseline="-25000" dirty="0" err="1">
                  <a:solidFill>
                    <a:schemeClr val="tx2"/>
                  </a:solidFill>
                  <a:latin typeface="Helvetica"/>
                  <a:ea typeface="Helvetica"/>
                  <a:cs typeface="Helvetica"/>
                </a:rPr>
                <a:t>μ</a:t>
              </a:r>
              <a:r>
                <a:rPr lang="en-US" dirty="0">
                  <a:solidFill>
                    <a:srgbClr val="008000"/>
                  </a:solidFill>
                  <a:latin typeface="Helvetica"/>
                </a:rPr>
                <a:t> </a:t>
              </a:r>
              <a:r>
                <a:rPr lang="en-US" dirty="0">
                  <a:latin typeface="Helvetica"/>
                </a:rPr>
                <a:t> Event </a:t>
              </a:r>
            </a:p>
          </p:txBody>
        </p:sp>
        <p:sp>
          <p:nvSpPr>
            <p:cNvPr id="9" name="Freeform 104"/>
            <p:cNvSpPr>
              <a:spLocks noChangeArrowheads="1"/>
            </p:cNvSpPr>
            <p:nvPr/>
          </p:nvSpPr>
          <p:spPr bwMode="auto">
            <a:xfrm>
              <a:off x="4598859" y="14566260"/>
              <a:ext cx="2732376" cy="2039661"/>
            </a:xfrm>
            <a:custGeom>
              <a:avLst/>
              <a:gdLst>
                <a:gd name="T0" fmla="*/ 0 w 2732376"/>
                <a:gd name="T1" fmla="*/ 2039661 h 2039661"/>
                <a:gd name="T2" fmla="*/ 846652 w 2732376"/>
                <a:gd name="T3" fmla="*/ 1866482 h 2039661"/>
                <a:gd name="T4" fmla="*/ 1827998 w 2732376"/>
                <a:gd name="T5" fmla="*/ 1443156 h 2039661"/>
                <a:gd name="T6" fmla="*/ 2539955 w 2732376"/>
                <a:gd name="T7" fmla="*/ 558020 h 2039661"/>
                <a:gd name="T8" fmla="*/ 2732376 w 2732376"/>
                <a:gd name="T9" fmla="*/ 0 h 2039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2376"/>
                <a:gd name="T16" fmla="*/ 0 h 2039661"/>
                <a:gd name="T17" fmla="*/ 2732376 w 2732376"/>
                <a:gd name="T18" fmla="*/ 2039661 h 2039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2376" h="2039661">
                  <a:moveTo>
                    <a:pt x="0" y="2039661"/>
                  </a:moveTo>
                  <a:cubicBezTo>
                    <a:pt x="270993" y="2002780"/>
                    <a:pt x="541986" y="1965900"/>
                    <a:pt x="846652" y="1866482"/>
                  </a:cubicBezTo>
                  <a:cubicBezTo>
                    <a:pt x="1151318" y="1767064"/>
                    <a:pt x="1545781" y="1661233"/>
                    <a:pt x="1827998" y="1443156"/>
                  </a:cubicBezTo>
                  <a:cubicBezTo>
                    <a:pt x="2110215" y="1225079"/>
                    <a:pt x="2389225" y="798546"/>
                    <a:pt x="2539955" y="558020"/>
                  </a:cubicBezTo>
                  <a:cubicBezTo>
                    <a:pt x="2690685" y="317494"/>
                    <a:pt x="2732376" y="0"/>
                    <a:pt x="2732376" y="0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0" name="TextBox 105"/>
            <p:cNvSpPr txBox="1">
              <a:spLocks noChangeArrowheads="1"/>
            </p:cNvSpPr>
            <p:nvPr/>
          </p:nvSpPr>
          <p:spPr bwMode="auto">
            <a:xfrm>
              <a:off x="6857999" y="15697200"/>
              <a:ext cx="555471" cy="54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FF0000"/>
                  </a:solidFill>
                  <a:latin typeface="Helvetica"/>
                </a:rPr>
                <a:t>μ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</a:rPr>
                <a:t>-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01830" y="4288983"/>
            <a:ext cx="166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C4545"/>
                </a:solidFill>
              </a:rPr>
              <a:t>Depth (</a:t>
            </a:r>
            <a:r>
              <a:rPr lang="en-US" sz="2800" b="1" dirty="0" err="1" smtClean="0">
                <a:solidFill>
                  <a:srgbClr val="4C4545"/>
                </a:solidFill>
              </a:rPr>
              <a:t>m</a:t>
            </a:r>
            <a:r>
              <a:rPr lang="en-US" sz="2800" b="1" dirty="0" smtClean="0">
                <a:solidFill>
                  <a:srgbClr val="4C4545"/>
                </a:solidFill>
              </a:rPr>
              <a:t>)</a:t>
            </a:r>
            <a:endParaRPr lang="en-US" sz="2800" b="1" dirty="0">
              <a:solidFill>
                <a:srgbClr val="4C454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573180"/>
            <a:ext cx="6193204" cy="2803159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507163" y="3692555"/>
          <a:ext cx="2347912" cy="501650"/>
        </p:xfrm>
        <a:graphic>
          <a:graphicData uri="http://schemas.openxmlformats.org/presentationml/2006/ole">
            <p:oleObj spid="_x0000_s88066" name="Equation" r:id="rId6" imgW="1066800" imgH="22860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4711850" y="2801694"/>
            <a:ext cx="2593374" cy="36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C4545"/>
                </a:solidFill>
              </a:rPr>
              <a:t>Transverse position (</a:t>
            </a:r>
            <a:r>
              <a:rPr lang="en-US" b="1" dirty="0" err="1" smtClean="0">
                <a:solidFill>
                  <a:srgbClr val="4C4545"/>
                </a:solidFill>
              </a:rPr>
              <a:t>m</a:t>
            </a:r>
            <a:r>
              <a:rPr lang="en-US" b="1" dirty="0" smtClean="0">
                <a:solidFill>
                  <a:srgbClr val="4C4545"/>
                </a:solidFill>
              </a:rPr>
              <a:t>)</a:t>
            </a:r>
            <a:endParaRPr lang="en-US" b="1" dirty="0">
              <a:solidFill>
                <a:srgbClr val="4C4545"/>
              </a:solidFill>
            </a:endParaRP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"/>
          </p:nvPr>
        </p:nvSpPr>
        <p:spPr>
          <a:xfrm>
            <a:off x="529378" y="4848197"/>
            <a:ext cx="8153400" cy="116343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4C4545"/>
                </a:solidFill>
                <a:latin typeface="Helvetica"/>
                <a:ea typeface="Helvetica"/>
                <a:cs typeface="Helvetica"/>
              </a:rPr>
              <a:t>ν</a:t>
            </a:r>
            <a:r>
              <a:rPr lang="en-US" sz="2800" baseline="-25000" dirty="0" err="1" smtClean="0">
                <a:solidFill>
                  <a:srgbClr val="4C4545"/>
                </a:solidFill>
                <a:latin typeface="Helvetica"/>
                <a:ea typeface="Helvetica"/>
                <a:cs typeface="Helvetica"/>
              </a:rPr>
              <a:t>e</a:t>
            </a:r>
            <a:r>
              <a:rPr lang="en-US" sz="2800" baseline="-25000" dirty="0" smtClean="0">
                <a:solidFill>
                  <a:srgbClr val="4C4545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sz="2800" dirty="0" smtClean="0">
                <a:solidFill>
                  <a:srgbClr val="4C4545"/>
                </a:solidFill>
              </a:rPr>
              <a:t>Charged Current events:</a:t>
            </a:r>
          </a:p>
          <a:p>
            <a:pPr lvl="1"/>
            <a:r>
              <a:rPr lang="en-US" sz="2400" dirty="0" smtClean="0">
                <a:solidFill>
                  <a:srgbClr val="4C4545"/>
                </a:solidFill>
              </a:rPr>
              <a:t>compact shower event with an EM core</a:t>
            </a:r>
            <a:endParaRPr lang="en-US" sz="2400" dirty="0" smtClean="0">
              <a:solidFill>
                <a:srgbClr val="4C4545"/>
              </a:solidFill>
              <a:cs typeface="Helvetica"/>
            </a:endParaRPr>
          </a:p>
          <a:p>
            <a:pPr lvl="1"/>
            <a:r>
              <a:rPr lang="en-US" sz="2400" dirty="0" smtClean="0">
                <a:solidFill>
                  <a:srgbClr val="4C4545"/>
                </a:solidFill>
                <a:cs typeface="Helvetica"/>
              </a:rPr>
              <a:t>neutrino energy from calorimetric response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5099" y="989619"/>
            <a:ext cx="1880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C4545"/>
                </a:solidFill>
              </a:rPr>
              <a:t>Simulated Events</a:t>
            </a:r>
            <a:endParaRPr lang="en-US" sz="2000" dirty="0">
              <a:solidFill>
                <a:srgbClr val="4C4545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43654" y="1735138"/>
            <a:ext cx="1010945" cy="348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1830" y="5084273"/>
            <a:ext cx="1456369" cy="106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1A758-C19B-2F46-AB87-4B228F8D8ED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Neutrino oscillation measurement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simple idea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12700"/>
            <a:ext cx="7162800" cy="5588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Stencil" charset="0"/>
                <a:sym typeface="Symbol" charset="2"/>
              </a:rPr>
              <a:t></a:t>
            </a:r>
            <a:r>
              <a:rPr lang="el-GR" baseline="-25000" dirty="0" smtClean="0">
                <a:latin typeface="Stencil" charset="0"/>
              </a:rPr>
              <a:t> μ</a:t>
            </a:r>
            <a:r>
              <a:rPr lang="en-US" dirty="0" smtClean="0">
                <a:latin typeface="Stencil" charset="0"/>
              </a:rPr>
              <a:t> Disappearance </a:t>
            </a:r>
          </a:p>
        </p:txBody>
      </p:sp>
      <p:sp>
        <p:nvSpPr>
          <p:cNvPr id="27652" name="Rectangle 3"/>
          <p:cNvSpPr>
            <a:spLocks noRot="1" noChangeArrowheads="1"/>
          </p:cNvSpPr>
          <p:nvPr/>
        </p:nvSpPr>
        <p:spPr bwMode="auto">
          <a:xfrm>
            <a:off x="455613" y="749300"/>
            <a:ext cx="78724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Look for  </a:t>
            </a:r>
            <a:r>
              <a:rPr lang="el-GR" dirty="0">
                <a:solidFill>
                  <a:srgbClr val="0000FF"/>
                </a:solidFill>
                <a:latin typeface="Courier"/>
                <a:sym typeface="Symbol" charset="2"/>
              </a:rPr>
              <a:t>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</a:t>
            </a:r>
            <a:r>
              <a:rPr lang="el-GR" baseline="-25000" dirty="0">
                <a:solidFill>
                  <a:srgbClr val="0000FF"/>
                </a:solidFill>
                <a:latin typeface="Courier"/>
              </a:rPr>
              <a:t>μ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disappearance as a function of neutrino energy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Use ND to predict </a:t>
            </a:r>
            <a:r>
              <a:rPr lang="en-US" dirty="0" err="1">
                <a:solidFill>
                  <a:srgbClr val="0000FF"/>
                </a:solidFill>
                <a:latin typeface="Courier"/>
              </a:rPr>
              <a:t>unoscillated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spectrum at Far Detector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Compare with measured spectrum to extract oscillation parameters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 l="67055" t="58981"/>
          <a:stretch>
            <a:fillRect/>
          </a:stretch>
        </p:blipFill>
        <p:spPr bwMode="auto">
          <a:xfrm>
            <a:off x="4902200" y="2841625"/>
            <a:ext cx="3983038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spect="1" noChangeArrowheads="1"/>
          </p:cNvSpPr>
          <p:nvPr/>
        </p:nvSpPr>
        <p:spPr bwMode="auto">
          <a:xfrm>
            <a:off x="6604000" y="3111500"/>
            <a:ext cx="20415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US" sz="1600" b="1">
                <a:latin typeface="Georgia" charset="0"/>
              </a:rPr>
              <a:t>spectrum ratio</a:t>
            </a:r>
          </a:p>
        </p:txBody>
      </p:sp>
      <p:sp>
        <p:nvSpPr>
          <p:cNvPr id="27655" name="Text Box 6"/>
          <p:cNvSpPr txBox="1">
            <a:spLocks noChangeAspect="1" noChangeArrowheads="1"/>
          </p:cNvSpPr>
          <p:nvPr/>
        </p:nvSpPr>
        <p:spPr bwMode="auto">
          <a:xfrm>
            <a:off x="6999288" y="5297488"/>
            <a:ext cx="15001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US" sz="1500" b="1">
                <a:solidFill>
                  <a:schemeClr val="folHlink"/>
                </a:solidFill>
                <a:latin typeface="Tahoma" charset="0"/>
              </a:rPr>
              <a:t>Monte Carlo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455613" y="2841625"/>
            <a:ext cx="4160837" cy="3359150"/>
            <a:chOff x="477" y="2080"/>
            <a:chExt cx="2403" cy="1941"/>
          </a:xfrm>
        </p:grpSpPr>
        <p:pic>
          <p:nvPicPr>
            <p:cNvPr id="27660" name="Picture 8"/>
            <p:cNvPicPr>
              <a:picLocks noChangeAspect="1" noChangeArrowheads="1"/>
            </p:cNvPicPr>
            <p:nvPr/>
          </p:nvPicPr>
          <p:blipFill>
            <a:blip r:embed="rId4"/>
            <a:srcRect l="67055" t="15904" b="44290"/>
            <a:stretch>
              <a:fillRect/>
            </a:stretch>
          </p:blipFill>
          <p:spPr bwMode="auto">
            <a:xfrm>
              <a:off x="477" y="2080"/>
              <a:ext cx="2302" cy="19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661" name="Line 9"/>
            <p:cNvSpPr>
              <a:spLocks noChangeAspect="1" noChangeShapeType="1"/>
            </p:cNvSpPr>
            <p:nvPr/>
          </p:nvSpPr>
          <p:spPr bwMode="auto">
            <a:xfrm flipH="1">
              <a:off x="1618" y="2659"/>
              <a:ext cx="264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Line 10"/>
            <p:cNvSpPr>
              <a:spLocks noChangeAspect="1" noChangeShapeType="1"/>
            </p:cNvSpPr>
            <p:nvPr/>
          </p:nvSpPr>
          <p:spPr bwMode="auto">
            <a:xfrm flipH="1">
              <a:off x="1654" y="2976"/>
              <a:ext cx="273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Text Box 11"/>
            <p:cNvSpPr txBox="1">
              <a:spLocks noChangeAspect="1" noChangeArrowheads="1"/>
            </p:cNvSpPr>
            <p:nvPr/>
          </p:nvSpPr>
          <p:spPr bwMode="auto">
            <a:xfrm>
              <a:off x="1754" y="2419"/>
              <a:ext cx="10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rgbClr val="FF0000"/>
                  </a:solidFill>
                  <a:latin typeface="Tahoma" charset="0"/>
                </a:rPr>
                <a:t>Unoscillated</a:t>
              </a:r>
            </a:p>
          </p:txBody>
        </p:sp>
        <p:sp>
          <p:nvSpPr>
            <p:cNvPr id="27664" name="Text Box 12"/>
            <p:cNvSpPr txBox="1">
              <a:spLocks noChangeAspect="1" noChangeArrowheads="1"/>
            </p:cNvSpPr>
            <p:nvPr/>
          </p:nvSpPr>
          <p:spPr bwMode="auto">
            <a:xfrm>
              <a:off x="1710" y="2772"/>
              <a:ext cx="10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rgbClr val="FF0000"/>
                  </a:solidFill>
                  <a:latin typeface="Tahoma" charset="0"/>
                </a:rPr>
                <a:t>Oscillated</a:t>
              </a:r>
            </a:p>
          </p:txBody>
        </p:sp>
        <p:sp>
          <p:nvSpPr>
            <p:cNvPr id="27665" name="Text Box 13"/>
            <p:cNvSpPr txBox="1">
              <a:spLocks noChangeAspect="1" noChangeArrowheads="1"/>
            </p:cNvSpPr>
            <p:nvPr/>
          </p:nvSpPr>
          <p:spPr bwMode="auto">
            <a:xfrm>
              <a:off x="1701" y="3536"/>
              <a:ext cx="86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chemeClr val="folHlink"/>
                  </a:solidFill>
                  <a:latin typeface="Tahoma" charset="0"/>
                </a:rPr>
                <a:t>Monte Carlo</a:t>
              </a:r>
            </a:p>
          </p:txBody>
        </p:sp>
        <p:sp>
          <p:nvSpPr>
            <p:cNvPr id="27666" name="Text Box 14"/>
            <p:cNvSpPr txBox="1">
              <a:spLocks noChangeAspect="1" noChangeArrowheads="1"/>
            </p:cNvSpPr>
            <p:nvPr/>
          </p:nvSpPr>
          <p:spPr bwMode="auto">
            <a:xfrm>
              <a:off x="1564" y="2160"/>
              <a:ext cx="13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600" b="1">
                  <a:latin typeface="Georgia" charset="0"/>
                </a:rPr>
                <a:t>  </a:t>
              </a:r>
              <a:r>
                <a:rPr lang="el-GR" sz="1600" b="1">
                  <a:latin typeface="Georgia" charset="0"/>
                </a:rPr>
                <a:t>ν</a:t>
              </a:r>
              <a:r>
                <a:rPr lang="el-GR" sz="1600" b="1" baseline="-25000">
                  <a:latin typeface="Georgia" charset="0"/>
                </a:rPr>
                <a:t>μ</a:t>
              </a:r>
              <a:r>
                <a:rPr lang="en-US" sz="1600" b="1">
                  <a:latin typeface="Georgia" charset="0"/>
                </a:rPr>
                <a:t> spectrum</a:t>
              </a:r>
            </a:p>
          </p:txBody>
        </p:sp>
      </p:grp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073275" y="2286000"/>
          <a:ext cx="5048250" cy="457200"/>
        </p:xfrm>
        <a:graphic>
          <a:graphicData uri="http://schemas.openxmlformats.org/presentationml/2006/ole">
            <p:oleObj spid="_x0000_s90114" name="Equation" r:id="rId5" imgW="2806560" imgH="253800" progId="Equation.3">
              <p:embed/>
            </p:oleObj>
          </a:graphicData>
        </a:graphic>
      </p:graphicFrame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750888" y="6369050"/>
            <a:ext cx="70564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54" tIns="41477" rIns="82954" bIns="41477" anchor="ctr">
            <a:prstTxWarp prst="textNoShape">
              <a:avLst/>
            </a:prstTxWarp>
          </a:bodyPr>
          <a:lstStyle/>
          <a:p>
            <a:pPr marL="311150" indent="-311150" algn="ctr" defTabSz="830263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Georgia" charset="0"/>
              </a:rPr>
              <a:t>( Input parameters:  </a:t>
            </a:r>
            <a:r>
              <a:rPr lang="en-US">
                <a:latin typeface="Georgia" charset="0"/>
              </a:rPr>
              <a:t>sin</a:t>
            </a:r>
            <a:r>
              <a:rPr lang="en-US" baseline="30000">
                <a:latin typeface="Georgia" charset="0"/>
              </a:rPr>
              <a:t>2</a:t>
            </a:r>
            <a:r>
              <a:rPr lang="en-US">
                <a:latin typeface="Georgia" charset="0"/>
              </a:rPr>
              <a:t>2</a:t>
            </a:r>
            <a:r>
              <a:rPr lang="el-GR">
                <a:latin typeface="Georgia" charset="0"/>
              </a:rPr>
              <a:t>θ</a:t>
            </a:r>
            <a:r>
              <a:rPr lang="en-US">
                <a:latin typeface="Georgia" charset="0"/>
              </a:rPr>
              <a:t> = 1.0,  </a:t>
            </a:r>
            <a:r>
              <a:rPr lang="el-GR"/>
              <a:t>Δ</a:t>
            </a:r>
            <a:r>
              <a:rPr lang="en-US">
                <a:latin typeface="Georgia" charset="0"/>
              </a:rPr>
              <a:t>m</a:t>
            </a:r>
            <a:r>
              <a:rPr lang="en-US" baseline="30000">
                <a:latin typeface="Georgia" charset="0"/>
              </a:rPr>
              <a:t>2</a:t>
            </a:r>
            <a:r>
              <a:rPr lang="en-US">
                <a:latin typeface="Georgia" charset="0"/>
              </a:rPr>
              <a:t> = 3.35x10</a:t>
            </a:r>
            <a:r>
              <a:rPr lang="en-US" baseline="30000">
                <a:latin typeface="Georgia" charset="0"/>
              </a:rPr>
              <a:t>-3</a:t>
            </a:r>
            <a:r>
              <a:rPr lang="en-US">
                <a:latin typeface="Georgia" charset="0"/>
              </a:rPr>
              <a:t> eV</a:t>
            </a:r>
            <a:r>
              <a:rPr lang="en-US" baseline="30000">
                <a:latin typeface="Georgia" charset="0"/>
              </a:rPr>
              <a:t>2 </a:t>
            </a:r>
            <a:r>
              <a:rPr lang="en-US" b="1">
                <a:latin typeface="Georgia" charset="0"/>
              </a:rPr>
              <a:t>)</a:t>
            </a:r>
          </a:p>
        </p:txBody>
      </p:sp>
      <p:sp>
        <p:nvSpPr>
          <p:cNvPr id="27658" name="Freeform 17"/>
          <p:cNvSpPr>
            <a:spLocks/>
          </p:cNvSpPr>
          <p:nvPr/>
        </p:nvSpPr>
        <p:spPr bwMode="auto">
          <a:xfrm>
            <a:off x="5813425" y="4930775"/>
            <a:ext cx="1373188" cy="698500"/>
          </a:xfrm>
          <a:custGeom>
            <a:avLst/>
            <a:gdLst>
              <a:gd name="T0" fmla="*/ 2147483647 w 953"/>
              <a:gd name="T1" fmla="*/ 0 h 485"/>
              <a:gd name="T2" fmla="*/ 2147483647 w 953"/>
              <a:gd name="T3" fmla="*/ 2147483647 h 485"/>
              <a:gd name="T4" fmla="*/ 2147483647 w 953"/>
              <a:gd name="T5" fmla="*/ 2147483647 h 485"/>
              <a:gd name="T6" fmla="*/ 2147483647 w 953"/>
              <a:gd name="T7" fmla="*/ 2147483647 h 485"/>
              <a:gd name="T8" fmla="*/ 0 w 953"/>
              <a:gd name="T9" fmla="*/ 0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485"/>
              <a:gd name="T17" fmla="*/ 953 w 953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485">
                <a:moveTo>
                  <a:pt x="953" y="0"/>
                </a:moveTo>
                <a:cubicBezTo>
                  <a:pt x="767" y="166"/>
                  <a:pt x="582" y="333"/>
                  <a:pt x="454" y="409"/>
                </a:cubicBezTo>
                <a:cubicBezTo>
                  <a:pt x="326" y="485"/>
                  <a:pt x="250" y="477"/>
                  <a:pt x="182" y="454"/>
                </a:cubicBezTo>
                <a:cubicBezTo>
                  <a:pt x="114" y="431"/>
                  <a:pt x="76" y="348"/>
                  <a:pt x="46" y="272"/>
                </a:cubicBezTo>
                <a:cubicBezTo>
                  <a:pt x="16" y="196"/>
                  <a:pt x="8" y="98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5880100" y="3886200"/>
            <a:ext cx="1651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 eaLnBrk="0" hangingPunct="0"/>
            <a:r>
              <a:rPr lang="en-US">
                <a:solidFill>
                  <a:srgbClr val="FF0000"/>
                </a:solidFill>
                <a:latin typeface="Georgia" charset="0"/>
              </a:rPr>
              <a:t>Characteristic Shape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78060-BCF7-3842-9A41-F18FDC88B06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 l="67055" t="58981"/>
          <a:stretch>
            <a:fillRect/>
          </a:stretch>
        </p:blipFill>
        <p:spPr bwMode="auto">
          <a:xfrm>
            <a:off x="4902200" y="2841625"/>
            <a:ext cx="3983038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Text Box 4"/>
          <p:cNvSpPr txBox="1">
            <a:spLocks noChangeAspect="1" noChangeArrowheads="1"/>
          </p:cNvSpPr>
          <p:nvPr/>
        </p:nvSpPr>
        <p:spPr bwMode="auto">
          <a:xfrm>
            <a:off x="6604000" y="3111500"/>
            <a:ext cx="20415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US" sz="1600" b="1">
                <a:latin typeface="Georgia" charset="0"/>
              </a:rPr>
              <a:t>spectrum ratio</a:t>
            </a:r>
          </a:p>
        </p:txBody>
      </p:sp>
      <p:sp>
        <p:nvSpPr>
          <p:cNvPr id="28678" name="Text Box 5"/>
          <p:cNvSpPr txBox="1">
            <a:spLocks noChangeAspect="1" noChangeArrowheads="1"/>
          </p:cNvSpPr>
          <p:nvPr/>
        </p:nvSpPr>
        <p:spPr bwMode="auto">
          <a:xfrm>
            <a:off x="6999288" y="5297488"/>
            <a:ext cx="1500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US" sz="1500" b="1">
                <a:solidFill>
                  <a:schemeClr val="folHlink"/>
                </a:solidFill>
              </a:rPr>
              <a:t>Monte Carlo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55613" y="2841625"/>
            <a:ext cx="4238625" cy="3359150"/>
            <a:chOff x="477" y="2080"/>
            <a:chExt cx="2448" cy="1941"/>
          </a:xfrm>
        </p:grpSpPr>
        <p:pic>
          <p:nvPicPr>
            <p:cNvPr id="28685" name="Picture 7"/>
            <p:cNvPicPr>
              <a:picLocks noChangeAspect="1" noChangeArrowheads="1"/>
            </p:cNvPicPr>
            <p:nvPr/>
          </p:nvPicPr>
          <p:blipFill>
            <a:blip r:embed="rId3"/>
            <a:srcRect l="67055" t="15904" b="44290"/>
            <a:stretch>
              <a:fillRect/>
            </a:stretch>
          </p:blipFill>
          <p:spPr bwMode="auto">
            <a:xfrm>
              <a:off x="477" y="2080"/>
              <a:ext cx="2302" cy="19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686" name="Line 8"/>
            <p:cNvSpPr>
              <a:spLocks noChangeAspect="1" noChangeShapeType="1"/>
            </p:cNvSpPr>
            <p:nvPr/>
          </p:nvSpPr>
          <p:spPr bwMode="auto">
            <a:xfrm flipH="1">
              <a:off x="1618" y="2659"/>
              <a:ext cx="264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Line 9"/>
            <p:cNvSpPr>
              <a:spLocks noChangeAspect="1" noChangeShapeType="1"/>
            </p:cNvSpPr>
            <p:nvPr/>
          </p:nvSpPr>
          <p:spPr bwMode="auto">
            <a:xfrm flipH="1">
              <a:off x="1654" y="2976"/>
              <a:ext cx="273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8" name="Text Box 10"/>
            <p:cNvSpPr txBox="1">
              <a:spLocks noChangeAspect="1" noChangeArrowheads="1"/>
            </p:cNvSpPr>
            <p:nvPr/>
          </p:nvSpPr>
          <p:spPr bwMode="auto">
            <a:xfrm>
              <a:off x="1701" y="2447"/>
              <a:ext cx="10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rgbClr val="FF0000"/>
                  </a:solidFill>
                  <a:latin typeface="Tahoma" charset="0"/>
                </a:rPr>
                <a:t>Unoscillated</a:t>
              </a:r>
            </a:p>
          </p:txBody>
        </p:sp>
        <p:sp>
          <p:nvSpPr>
            <p:cNvPr id="28689" name="Text Box 11"/>
            <p:cNvSpPr txBox="1">
              <a:spLocks noChangeAspect="1" noChangeArrowheads="1"/>
            </p:cNvSpPr>
            <p:nvPr/>
          </p:nvSpPr>
          <p:spPr bwMode="auto">
            <a:xfrm>
              <a:off x="1845" y="2764"/>
              <a:ext cx="10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rgbClr val="FF0000"/>
                  </a:solidFill>
                  <a:latin typeface="Tahoma" charset="0"/>
                </a:rPr>
                <a:t>Oscillated</a:t>
              </a:r>
            </a:p>
          </p:txBody>
        </p:sp>
        <p:sp>
          <p:nvSpPr>
            <p:cNvPr id="28690" name="Text Box 12"/>
            <p:cNvSpPr txBox="1">
              <a:spLocks noChangeAspect="1" noChangeArrowheads="1"/>
            </p:cNvSpPr>
            <p:nvPr/>
          </p:nvSpPr>
          <p:spPr bwMode="auto">
            <a:xfrm>
              <a:off x="1701" y="3536"/>
              <a:ext cx="86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chemeClr val="folHlink"/>
                  </a:solidFill>
                </a:rPr>
                <a:t>Monte Carlo</a:t>
              </a:r>
            </a:p>
          </p:txBody>
        </p:sp>
        <p:sp>
          <p:nvSpPr>
            <p:cNvPr id="28691" name="Text Box 13"/>
            <p:cNvSpPr txBox="1">
              <a:spLocks noChangeAspect="1" noChangeArrowheads="1"/>
            </p:cNvSpPr>
            <p:nvPr/>
          </p:nvSpPr>
          <p:spPr bwMode="auto">
            <a:xfrm>
              <a:off x="1564" y="2160"/>
              <a:ext cx="13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600" b="1">
                  <a:latin typeface="Georgia" charset="0"/>
                </a:rPr>
                <a:t>  </a:t>
              </a:r>
              <a:r>
                <a:rPr lang="el-GR" sz="1600" b="1">
                  <a:latin typeface="Georgia" charset="0"/>
                </a:rPr>
                <a:t>ν</a:t>
              </a:r>
              <a:r>
                <a:rPr lang="el-GR" sz="1600" b="1" baseline="-25000">
                  <a:latin typeface="Georgia" charset="0"/>
                </a:rPr>
                <a:t>μ</a:t>
              </a:r>
              <a:r>
                <a:rPr lang="en-US" sz="1600" b="1">
                  <a:latin typeface="Georgia" charset="0"/>
                </a:rPr>
                <a:t> spectrum</a:t>
              </a:r>
            </a:p>
          </p:txBody>
        </p:sp>
      </p:grp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73275" y="2187575"/>
          <a:ext cx="5048250" cy="457200"/>
        </p:xfrm>
        <a:graphic>
          <a:graphicData uri="http://schemas.openxmlformats.org/presentationml/2006/ole">
            <p:oleObj spid="_x0000_s91138" name="Equation" r:id="rId4" imgW="2806560" imgH="253800" progId="Equation.3">
              <p:embed/>
            </p:oleObj>
          </a:graphicData>
        </a:graphic>
      </p:graphicFrame>
      <p:sp>
        <p:nvSpPr>
          <p:cNvPr id="28680" name="Rectangle 15"/>
          <p:cNvSpPr>
            <a:spLocks noChangeArrowheads="1"/>
          </p:cNvSpPr>
          <p:nvPr/>
        </p:nvSpPr>
        <p:spPr bwMode="auto">
          <a:xfrm>
            <a:off x="750888" y="6369050"/>
            <a:ext cx="70564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54" tIns="41477" rIns="82954" bIns="41477" anchor="ctr">
            <a:prstTxWarp prst="textNoShape">
              <a:avLst/>
            </a:prstTxWarp>
          </a:bodyPr>
          <a:lstStyle/>
          <a:p>
            <a:pPr marL="311150" indent="-311150" algn="ctr" defTabSz="830263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Georgia" charset="0"/>
              </a:rPr>
              <a:t>( Input parameters:  </a:t>
            </a:r>
            <a:r>
              <a:rPr lang="en-US">
                <a:latin typeface="Georgia" charset="0"/>
              </a:rPr>
              <a:t>sin</a:t>
            </a:r>
            <a:r>
              <a:rPr lang="en-US" baseline="30000">
                <a:latin typeface="Georgia" charset="0"/>
              </a:rPr>
              <a:t>2</a:t>
            </a:r>
            <a:r>
              <a:rPr lang="en-US">
                <a:latin typeface="Georgia" charset="0"/>
              </a:rPr>
              <a:t>2</a:t>
            </a:r>
            <a:r>
              <a:rPr lang="el-GR">
                <a:latin typeface="Georgia" charset="0"/>
              </a:rPr>
              <a:t>θ</a:t>
            </a:r>
            <a:r>
              <a:rPr lang="en-US">
                <a:latin typeface="Georgia" charset="0"/>
              </a:rPr>
              <a:t> = 1.0,  </a:t>
            </a:r>
            <a:r>
              <a:rPr lang="el-GR"/>
              <a:t>Δ</a:t>
            </a:r>
            <a:r>
              <a:rPr lang="en-US">
                <a:latin typeface="Georgia" charset="0"/>
              </a:rPr>
              <a:t>m</a:t>
            </a:r>
            <a:r>
              <a:rPr lang="en-US" baseline="30000">
                <a:latin typeface="Georgia" charset="0"/>
              </a:rPr>
              <a:t>2</a:t>
            </a:r>
            <a:r>
              <a:rPr lang="en-US">
                <a:latin typeface="Georgia" charset="0"/>
              </a:rPr>
              <a:t> = 3.35x10</a:t>
            </a:r>
            <a:r>
              <a:rPr lang="en-US" baseline="30000">
                <a:latin typeface="Georgia" charset="0"/>
              </a:rPr>
              <a:t>-3</a:t>
            </a:r>
            <a:r>
              <a:rPr lang="en-US">
                <a:latin typeface="Georgia" charset="0"/>
              </a:rPr>
              <a:t> eV</a:t>
            </a:r>
            <a:r>
              <a:rPr lang="en-US" baseline="30000">
                <a:latin typeface="Georgia" charset="0"/>
              </a:rPr>
              <a:t>2 </a:t>
            </a:r>
            <a:r>
              <a:rPr lang="en-US" b="1">
                <a:latin typeface="Georgia" charset="0"/>
              </a:rPr>
              <a:t>)</a:t>
            </a:r>
          </a:p>
        </p:txBody>
      </p:sp>
      <p:sp>
        <p:nvSpPr>
          <p:cNvPr id="28681" name="Line 16"/>
          <p:cNvSpPr>
            <a:spLocks noChangeAspect="1" noChangeShapeType="1"/>
          </p:cNvSpPr>
          <p:nvPr/>
        </p:nvSpPr>
        <p:spPr bwMode="auto">
          <a:xfrm flipV="1">
            <a:off x="6145213" y="3917950"/>
            <a:ext cx="0" cy="14938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Text Box 17"/>
          <p:cNvSpPr txBox="1">
            <a:spLocks noChangeAspect="1" noChangeArrowheads="1"/>
          </p:cNvSpPr>
          <p:nvPr/>
        </p:nvSpPr>
        <p:spPr bwMode="auto">
          <a:xfrm>
            <a:off x="6099175" y="4016375"/>
            <a:ext cx="193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US" sz="1500" b="1">
                <a:solidFill>
                  <a:srgbClr val="FF0000"/>
                </a:solidFill>
                <a:latin typeface="Georgia" charset="0"/>
              </a:rPr>
              <a:t>sin</a:t>
            </a:r>
            <a:r>
              <a:rPr lang="en-US" sz="1500" b="1" baseline="30000">
                <a:solidFill>
                  <a:srgbClr val="FF0000"/>
                </a:solidFill>
                <a:latin typeface="Georgia" charset="0"/>
              </a:rPr>
              <a:t>2</a:t>
            </a:r>
            <a:r>
              <a:rPr lang="en-US" sz="1500" b="1">
                <a:solidFill>
                  <a:srgbClr val="FF0000"/>
                </a:solidFill>
                <a:latin typeface="Georgia" charset="0"/>
              </a:rPr>
              <a:t>(2</a:t>
            </a:r>
            <a:r>
              <a:rPr lang="el-GR" sz="1500" b="1">
                <a:solidFill>
                  <a:srgbClr val="FF0000"/>
                </a:solidFill>
                <a:latin typeface="Georgia" charset="0"/>
              </a:rPr>
              <a:t>θ</a:t>
            </a:r>
            <a:r>
              <a:rPr lang="en-US" sz="1500" b="1">
                <a:solidFill>
                  <a:srgbClr val="FF0000"/>
                </a:solidFill>
                <a:latin typeface="Georgia" charset="0"/>
              </a:rPr>
              <a:t>)</a:t>
            </a:r>
            <a:endParaRPr lang="el-GR" sz="1500" b="1">
              <a:solidFill>
                <a:srgbClr val="FF0000"/>
              </a:solidFill>
              <a:latin typeface="Georgia" charset="0"/>
            </a:endParaRPr>
          </a:p>
        </p:txBody>
      </p:sp>
      <p:sp>
        <p:nvSpPr>
          <p:cNvPr id="28683" name="Rectangle 18"/>
          <p:cNvSpPr>
            <a:spLocks noChangeArrowheads="1"/>
          </p:cNvSpPr>
          <p:nvPr/>
        </p:nvSpPr>
        <p:spPr bwMode="auto">
          <a:xfrm>
            <a:off x="3983038" y="2200275"/>
            <a:ext cx="830262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l-GR" smtClean="0">
                <a:latin typeface="Stencil" charset="0"/>
                <a:sym typeface="Symbol" charset="2"/>
              </a:rPr>
              <a:t></a:t>
            </a:r>
            <a:r>
              <a:rPr lang="el-GR" baseline="-25000" smtClean="0">
                <a:latin typeface="Stencil" charset="0"/>
              </a:rPr>
              <a:t> μ</a:t>
            </a:r>
            <a:r>
              <a:rPr lang="en-US" smtClean="0">
                <a:latin typeface="Stencil" charset="0"/>
              </a:rPr>
              <a:t> Disappearance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22" name="Rectangle 3"/>
          <p:cNvSpPr>
            <a:spLocks noRot="1" noChangeArrowheads="1"/>
          </p:cNvSpPr>
          <p:nvPr/>
        </p:nvSpPr>
        <p:spPr bwMode="auto">
          <a:xfrm>
            <a:off x="455613" y="749300"/>
            <a:ext cx="78724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Look for  </a:t>
            </a:r>
            <a:r>
              <a:rPr lang="el-GR" dirty="0">
                <a:solidFill>
                  <a:srgbClr val="0000FF"/>
                </a:solidFill>
                <a:latin typeface="Courier"/>
                <a:sym typeface="Symbol" charset="2"/>
              </a:rPr>
              <a:t>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</a:t>
            </a:r>
            <a:r>
              <a:rPr lang="el-GR" baseline="-25000" dirty="0">
                <a:solidFill>
                  <a:srgbClr val="0000FF"/>
                </a:solidFill>
                <a:latin typeface="Courier"/>
              </a:rPr>
              <a:t>μ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disappearance as a function of neutrino energy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Use ND to predict </a:t>
            </a:r>
            <a:r>
              <a:rPr lang="en-US" dirty="0" err="1">
                <a:solidFill>
                  <a:srgbClr val="0000FF"/>
                </a:solidFill>
                <a:latin typeface="Courier"/>
              </a:rPr>
              <a:t>unoscillated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spectrum at Far Detector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Compare with measured spectrum to extract oscillation parameters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264CF-6985-E646-B6AD-056F2A70B03F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Rot="1" noChangeArrowheads="1"/>
          </p:cNvSpPr>
          <p:nvPr/>
        </p:nvSpPr>
        <p:spPr bwMode="auto">
          <a:xfrm>
            <a:off x="425450" y="1150938"/>
            <a:ext cx="78724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Long baseline </a:t>
            </a:r>
            <a:r>
              <a:rPr lang="el-GR" dirty="0">
                <a:solidFill>
                  <a:srgbClr val="0000FF"/>
                </a:solidFill>
                <a:latin typeface="Courier"/>
              </a:rPr>
              <a:t>ν</a:t>
            </a:r>
            <a:r>
              <a:rPr lang="el-GR" baseline="-25000" dirty="0">
                <a:solidFill>
                  <a:srgbClr val="0000FF"/>
                </a:solidFill>
                <a:latin typeface="Courier"/>
              </a:rPr>
              <a:t>μ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disappearance experiment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Predict </a:t>
            </a:r>
            <a:r>
              <a:rPr lang="en-US" dirty="0" err="1">
                <a:solidFill>
                  <a:srgbClr val="0000FF"/>
                </a:solidFill>
                <a:latin typeface="Courier"/>
              </a:rPr>
              <a:t>unoscillated</a:t>
            </a:r>
            <a:r>
              <a:rPr lang="en-US" dirty="0">
                <a:solidFill>
                  <a:srgbClr val="0000FF"/>
                </a:solidFill>
                <a:latin typeface="Courier"/>
              </a:rPr>
              <a:t> CC spectrum at Far Detector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000FF"/>
                </a:solidFill>
                <a:latin typeface="Courier"/>
              </a:rPr>
              <a:t>Compare with measured spectrum to extract oscillation parameters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 l="67055" t="58981"/>
          <a:stretch>
            <a:fillRect/>
          </a:stretch>
        </p:blipFill>
        <p:spPr bwMode="auto">
          <a:xfrm>
            <a:off x="4902200" y="2841625"/>
            <a:ext cx="3983038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1" name="Text Box 4"/>
          <p:cNvSpPr txBox="1">
            <a:spLocks noChangeAspect="1" noChangeArrowheads="1"/>
          </p:cNvSpPr>
          <p:nvPr/>
        </p:nvSpPr>
        <p:spPr bwMode="auto">
          <a:xfrm>
            <a:off x="6604000" y="3111500"/>
            <a:ext cx="20415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US" sz="1600" b="1">
                <a:latin typeface="Georgia" charset="0"/>
              </a:rPr>
              <a:t>spectrum ratio</a:t>
            </a:r>
          </a:p>
        </p:txBody>
      </p:sp>
      <p:sp>
        <p:nvSpPr>
          <p:cNvPr id="29702" name="Text Box 5"/>
          <p:cNvSpPr txBox="1">
            <a:spLocks noChangeAspect="1" noChangeArrowheads="1"/>
          </p:cNvSpPr>
          <p:nvPr/>
        </p:nvSpPr>
        <p:spPr bwMode="auto">
          <a:xfrm>
            <a:off x="6999288" y="5297488"/>
            <a:ext cx="15001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n-US" sz="1500" b="1">
                <a:solidFill>
                  <a:schemeClr val="folHlink"/>
                </a:solidFill>
                <a:latin typeface="Tahoma" charset="0"/>
              </a:rPr>
              <a:t>Monte Carlo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55613" y="2841625"/>
            <a:ext cx="4238625" cy="3359150"/>
            <a:chOff x="477" y="2080"/>
            <a:chExt cx="2448" cy="1941"/>
          </a:xfrm>
        </p:grpSpPr>
        <p:pic>
          <p:nvPicPr>
            <p:cNvPr id="29710" name="Picture 7"/>
            <p:cNvPicPr>
              <a:picLocks noChangeAspect="1" noChangeArrowheads="1"/>
            </p:cNvPicPr>
            <p:nvPr/>
          </p:nvPicPr>
          <p:blipFill>
            <a:blip r:embed="rId4"/>
            <a:srcRect l="67055" t="15904" b="44290"/>
            <a:stretch>
              <a:fillRect/>
            </a:stretch>
          </p:blipFill>
          <p:spPr bwMode="auto">
            <a:xfrm>
              <a:off x="477" y="2080"/>
              <a:ext cx="2302" cy="19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711" name="Line 8"/>
            <p:cNvSpPr>
              <a:spLocks noChangeAspect="1" noChangeShapeType="1"/>
            </p:cNvSpPr>
            <p:nvPr/>
          </p:nvSpPr>
          <p:spPr bwMode="auto">
            <a:xfrm flipH="1">
              <a:off x="1618" y="2659"/>
              <a:ext cx="264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9"/>
            <p:cNvSpPr>
              <a:spLocks noChangeAspect="1" noChangeShapeType="1"/>
            </p:cNvSpPr>
            <p:nvPr/>
          </p:nvSpPr>
          <p:spPr bwMode="auto">
            <a:xfrm flipH="1">
              <a:off x="1654" y="2976"/>
              <a:ext cx="273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Text Box 10"/>
            <p:cNvSpPr txBox="1">
              <a:spLocks noChangeAspect="1" noChangeArrowheads="1"/>
            </p:cNvSpPr>
            <p:nvPr/>
          </p:nvSpPr>
          <p:spPr bwMode="auto">
            <a:xfrm>
              <a:off x="1701" y="2447"/>
              <a:ext cx="10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rgbClr val="FF0000"/>
                  </a:solidFill>
                  <a:latin typeface="Tahoma" charset="0"/>
                </a:rPr>
                <a:t>Unoscillated</a:t>
              </a:r>
            </a:p>
          </p:txBody>
        </p:sp>
        <p:sp>
          <p:nvSpPr>
            <p:cNvPr id="29714" name="Text Box 11"/>
            <p:cNvSpPr txBox="1">
              <a:spLocks noChangeAspect="1" noChangeArrowheads="1"/>
            </p:cNvSpPr>
            <p:nvPr/>
          </p:nvSpPr>
          <p:spPr bwMode="auto">
            <a:xfrm>
              <a:off x="1845" y="2764"/>
              <a:ext cx="10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rgbClr val="FF0000"/>
                  </a:solidFill>
                  <a:latin typeface="Tahoma" charset="0"/>
                </a:rPr>
                <a:t>Oscillated</a:t>
              </a:r>
            </a:p>
          </p:txBody>
        </p:sp>
        <p:sp>
          <p:nvSpPr>
            <p:cNvPr id="29715" name="Text Box 12"/>
            <p:cNvSpPr txBox="1">
              <a:spLocks noChangeAspect="1" noChangeArrowheads="1"/>
            </p:cNvSpPr>
            <p:nvPr/>
          </p:nvSpPr>
          <p:spPr bwMode="auto">
            <a:xfrm>
              <a:off x="1701" y="3536"/>
              <a:ext cx="86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500" b="1">
                  <a:solidFill>
                    <a:schemeClr val="folHlink"/>
                  </a:solidFill>
                  <a:latin typeface="Tahoma" charset="0"/>
                </a:rPr>
                <a:t>Monte Carlo</a:t>
              </a:r>
            </a:p>
          </p:txBody>
        </p:sp>
        <p:sp>
          <p:nvSpPr>
            <p:cNvPr id="29716" name="Text Box 13"/>
            <p:cNvSpPr txBox="1">
              <a:spLocks noChangeAspect="1" noChangeArrowheads="1"/>
            </p:cNvSpPr>
            <p:nvPr/>
          </p:nvSpPr>
          <p:spPr bwMode="auto">
            <a:xfrm>
              <a:off x="1564" y="2160"/>
              <a:ext cx="13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54" tIns="41477" rIns="82954" bIns="41477">
              <a:prstTxWarp prst="textNoShape">
                <a:avLst/>
              </a:prstTxWarp>
              <a:spAutoFit/>
            </a:bodyPr>
            <a:lstStyle/>
            <a:p>
              <a:pPr defTabSz="830263">
                <a:spcBef>
                  <a:spcPct val="50000"/>
                </a:spcBef>
              </a:pPr>
              <a:r>
                <a:rPr lang="en-US" sz="1600" b="1">
                  <a:latin typeface="Georgia" charset="0"/>
                </a:rPr>
                <a:t>  </a:t>
              </a:r>
              <a:r>
                <a:rPr lang="el-GR" sz="1600" b="1">
                  <a:latin typeface="Georgia" charset="0"/>
                </a:rPr>
                <a:t>ν</a:t>
              </a:r>
              <a:r>
                <a:rPr lang="el-GR" sz="1600" b="1" baseline="-25000">
                  <a:latin typeface="Georgia" charset="0"/>
                </a:rPr>
                <a:t>μ</a:t>
              </a:r>
              <a:r>
                <a:rPr lang="en-US" sz="1600" b="1">
                  <a:latin typeface="Georgia" charset="0"/>
                </a:rPr>
                <a:t> spectrum</a:t>
              </a:r>
            </a:p>
          </p:txBody>
        </p:sp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073275" y="2187575"/>
          <a:ext cx="5048250" cy="457200"/>
        </p:xfrm>
        <a:graphic>
          <a:graphicData uri="http://schemas.openxmlformats.org/presentationml/2006/ole">
            <p:oleObj spid="_x0000_s92162" name="Equation" r:id="rId5" imgW="2806560" imgH="253800" progId="Equation.3">
              <p:embed/>
            </p:oleObj>
          </a:graphicData>
        </a:graphic>
      </p:graphicFrame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750888" y="6369050"/>
            <a:ext cx="70564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54" tIns="41477" rIns="82954" bIns="41477" anchor="ctr">
            <a:prstTxWarp prst="textNoShape">
              <a:avLst/>
            </a:prstTxWarp>
          </a:bodyPr>
          <a:lstStyle/>
          <a:p>
            <a:pPr marL="311150" indent="-311150" algn="ctr" defTabSz="830263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Georgia" charset="0"/>
              </a:rPr>
              <a:t>( Input parameters:  </a:t>
            </a:r>
            <a:r>
              <a:rPr lang="en-US">
                <a:latin typeface="Georgia" charset="0"/>
              </a:rPr>
              <a:t>sin</a:t>
            </a:r>
            <a:r>
              <a:rPr lang="en-US" baseline="30000">
                <a:latin typeface="Georgia" charset="0"/>
              </a:rPr>
              <a:t>2</a:t>
            </a:r>
            <a:r>
              <a:rPr lang="en-US">
                <a:latin typeface="Georgia" charset="0"/>
              </a:rPr>
              <a:t>2</a:t>
            </a:r>
            <a:r>
              <a:rPr lang="el-GR">
                <a:latin typeface="Georgia" charset="0"/>
              </a:rPr>
              <a:t>θ</a:t>
            </a:r>
            <a:r>
              <a:rPr lang="en-US">
                <a:latin typeface="Georgia" charset="0"/>
              </a:rPr>
              <a:t> = 1.0,  </a:t>
            </a:r>
            <a:r>
              <a:rPr lang="el-GR"/>
              <a:t>Δ</a:t>
            </a:r>
            <a:r>
              <a:rPr lang="en-US">
                <a:latin typeface="Georgia" charset="0"/>
              </a:rPr>
              <a:t>m</a:t>
            </a:r>
            <a:r>
              <a:rPr lang="en-US" baseline="30000">
                <a:latin typeface="Georgia" charset="0"/>
              </a:rPr>
              <a:t>2</a:t>
            </a:r>
            <a:r>
              <a:rPr lang="en-US">
                <a:latin typeface="Georgia" charset="0"/>
              </a:rPr>
              <a:t> = 3.35x10</a:t>
            </a:r>
            <a:r>
              <a:rPr lang="en-US" baseline="30000">
                <a:latin typeface="Georgia" charset="0"/>
              </a:rPr>
              <a:t>-3</a:t>
            </a:r>
            <a:r>
              <a:rPr lang="en-US">
                <a:latin typeface="Georgia" charset="0"/>
              </a:rPr>
              <a:t> eV</a:t>
            </a:r>
            <a:r>
              <a:rPr lang="en-US" baseline="30000">
                <a:latin typeface="Georgia" charset="0"/>
              </a:rPr>
              <a:t>2 </a:t>
            </a:r>
            <a:r>
              <a:rPr lang="en-US" b="1">
                <a:latin typeface="Georgia" charset="0"/>
              </a:rPr>
              <a:t>)</a:t>
            </a:r>
          </a:p>
        </p:txBody>
      </p:sp>
      <p:sp>
        <p:nvSpPr>
          <p:cNvPr id="29705" name="Line 16"/>
          <p:cNvSpPr>
            <a:spLocks noChangeAspect="1" noChangeShapeType="1"/>
          </p:cNvSpPr>
          <p:nvPr/>
        </p:nvSpPr>
        <p:spPr bwMode="auto">
          <a:xfrm flipV="1">
            <a:off x="5624513" y="4211638"/>
            <a:ext cx="581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5975350" y="2209800"/>
            <a:ext cx="466725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18"/>
          <p:cNvSpPr>
            <a:spLocks noChangeShapeType="1"/>
          </p:cNvSpPr>
          <p:nvPr/>
        </p:nvSpPr>
        <p:spPr bwMode="auto">
          <a:xfrm>
            <a:off x="6205538" y="3821113"/>
            <a:ext cx="0" cy="16319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Text Box 19"/>
          <p:cNvSpPr txBox="1">
            <a:spLocks noChangeAspect="1" noChangeArrowheads="1"/>
          </p:cNvSpPr>
          <p:nvPr/>
        </p:nvSpPr>
        <p:spPr bwMode="auto">
          <a:xfrm>
            <a:off x="6270625" y="4016375"/>
            <a:ext cx="85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prstTxWarp prst="textNoShape">
              <a:avLst/>
            </a:prstTxWarp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l-GR" sz="1500" b="1">
                <a:solidFill>
                  <a:srgbClr val="FF0000"/>
                </a:solidFill>
                <a:latin typeface="Georgia" charset="0"/>
              </a:rPr>
              <a:t>Δ</a:t>
            </a:r>
            <a:r>
              <a:rPr lang="en-US" sz="1500" b="1">
                <a:solidFill>
                  <a:srgbClr val="FF0000"/>
                </a:solidFill>
                <a:latin typeface="Georgia" charset="0"/>
              </a:rPr>
              <a:t>m</a:t>
            </a:r>
            <a:r>
              <a:rPr lang="en-US" sz="1500" b="1" baseline="30000">
                <a:solidFill>
                  <a:srgbClr val="FF0000"/>
                </a:solidFill>
                <a:latin typeface="Georgia" charset="0"/>
              </a:rPr>
              <a:t>2</a:t>
            </a:r>
            <a:endParaRPr lang="el-GR" sz="1500" b="1" baseline="30000">
              <a:solidFill>
                <a:srgbClr val="FF0000"/>
              </a:solidFill>
              <a:latin typeface="Georgia" charset="0"/>
            </a:endParaRPr>
          </a:p>
        </p:txBody>
      </p:sp>
      <p:sp>
        <p:nvSpPr>
          <p:cNvPr id="29709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715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Stencil" charset="0"/>
                <a:sym typeface="Symbol" charset="2"/>
              </a:rPr>
              <a:t></a:t>
            </a:r>
            <a:r>
              <a:rPr lang="el-GR" baseline="-25000" dirty="0" smtClean="0">
                <a:latin typeface="Stencil" charset="0"/>
              </a:rPr>
              <a:t> μ</a:t>
            </a:r>
            <a:r>
              <a:rPr lang="en-US" dirty="0" smtClean="0">
                <a:latin typeface="Stencil" charset="0"/>
              </a:rPr>
              <a:t> Disappearance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521AD-3DB4-CC43-938D-2BC21F5E607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032750" y="4217988"/>
            <a:ext cx="27305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l-GR" sz="3200" b="1" dirty="0">
                <a:latin typeface="Georgia" charset="0"/>
                <a:sym typeface="Symbol" charset="2"/>
              </a:rPr>
              <a:t></a:t>
            </a:r>
            <a:r>
              <a:rPr lang="el-GR" sz="3200" b="1" baseline="-25000" dirty="0">
                <a:latin typeface="Georgia" charset="0"/>
                <a:sym typeface="Symbol" charset="2"/>
              </a:rPr>
              <a:t></a:t>
            </a:r>
            <a:r>
              <a:rPr lang="en-US" sz="3200" b="1" baseline="-25000" dirty="0">
                <a:latin typeface="Georgia" charset="0"/>
                <a:sym typeface="Symbol" charset="2"/>
              </a:rPr>
              <a:t> </a:t>
            </a:r>
            <a:r>
              <a:rPr lang="en-US" sz="3200" b="1" dirty="0">
                <a:latin typeface="Stencil" charset="0"/>
                <a:sym typeface="Symbol" charset="2"/>
              </a:rPr>
              <a:t>Disappearance Result</a:t>
            </a:r>
            <a:endParaRPr lang="el-GR" sz="3200" b="1" baseline="-25000" dirty="0">
              <a:latin typeface="Stencil" charset="0"/>
              <a:sym typeface="Symbol" charset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CE147-03B2-6741-B95A-99A0C2AB87F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3" name="Picture 12" descr="spectrum_fd_zoom.png"/>
          <p:cNvPicPr>
            <a:picLocks noChangeAspect="1"/>
          </p:cNvPicPr>
          <p:nvPr/>
        </p:nvPicPr>
        <p:blipFill>
          <a:blip r:embed="rId4"/>
          <a:srcRect r="5943"/>
          <a:stretch>
            <a:fillRect/>
          </a:stretch>
        </p:blipFill>
        <p:spPr>
          <a:xfrm>
            <a:off x="430213" y="588779"/>
            <a:ext cx="3962399" cy="2971664"/>
          </a:xfrm>
          <a:prstGeom prst="rect">
            <a:avLst/>
          </a:prstGeom>
        </p:spPr>
      </p:pic>
      <p:pic>
        <p:nvPicPr>
          <p:cNvPr id="14" name="Picture 13" descr="ratio_fd_zoom.png"/>
          <p:cNvPicPr>
            <a:picLocks noChangeAspect="1"/>
          </p:cNvPicPr>
          <p:nvPr/>
        </p:nvPicPr>
        <p:blipFill>
          <a:blip r:embed="rId5"/>
          <a:srcRect r="5486"/>
          <a:stretch>
            <a:fillRect/>
          </a:stretch>
        </p:blipFill>
        <p:spPr>
          <a:xfrm>
            <a:off x="5067300" y="576072"/>
            <a:ext cx="3998686" cy="2984371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43831" y="3779192"/>
          <a:ext cx="5646937" cy="138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577"/>
                <a:gridCol w="2560360"/>
              </a:tblGrid>
              <a:tr h="676694"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4C4545"/>
                          </a:solidFill>
                        </a:rPr>
                        <a:t>No Oscillations:</a:t>
                      </a:r>
                      <a:endParaRPr lang="en-US" sz="3200" b="0" dirty="0">
                        <a:solidFill>
                          <a:srgbClr val="4C4545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4C4545"/>
                          </a:solidFill>
                        </a:rPr>
                        <a:t>2451</a:t>
                      </a:r>
                      <a:endParaRPr lang="en-US" sz="3200" b="1" dirty="0">
                        <a:solidFill>
                          <a:srgbClr val="4C4545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1202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4C4545"/>
                          </a:solidFill>
                        </a:rPr>
                        <a:t>Observation:</a:t>
                      </a:r>
                      <a:endParaRPr lang="en-US" sz="3200" b="0" dirty="0">
                        <a:solidFill>
                          <a:srgbClr val="4C4545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4C4545"/>
                          </a:solidFill>
                        </a:rPr>
                        <a:t>1986</a:t>
                      </a:r>
                      <a:endParaRPr lang="en-US" sz="3200" b="1" dirty="0">
                        <a:solidFill>
                          <a:srgbClr val="4C4545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0213" y="5702300"/>
            <a:ext cx="414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Super-K latest contour, uses full 3 </a:t>
            </a:r>
            <a:r>
              <a:rPr lang="en-US" dirty="0" err="1" smtClean="0"/>
              <a:t>flavour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0212" y="4051300"/>
            <a:ext cx="414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smtClean="0">
                <a:latin typeface="Symbol"/>
              </a:rPr>
              <a:t>D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|=2.32</a:t>
            </a:r>
            <a:r>
              <a:rPr lang="en-US" baseline="30000" dirty="0" smtClean="0"/>
              <a:t>+0.12</a:t>
            </a:r>
            <a:r>
              <a:rPr lang="en-US" baseline="-25000" dirty="0" smtClean="0"/>
              <a:t>-0.08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</a:t>
            </a:r>
            <a:r>
              <a:rPr lang="en-US" dirty="0" smtClean="0"/>
              <a:t> eV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n-US" dirty="0" smtClean="0"/>
              <a:t>(2</a:t>
            </a:r>
            <a:r>
              <a:rPr lang="en-US" dirty="0" smtClean="0">
                <a:latin typeface="Symbol"/>
              </a:rPr>
              <a:t>q</a:t>
            </a:r>
            <a:r>
              <a:rPr lang="en-US" dirty="0" smtClean="0"/>
              <a:t>) &gt; 0.90 (90% C.L.)</a:t>
            </a:r>
            <a:endParaRPr lang="en-US" dirty="0"/>
          </a:p>
        </p:txBody>
      </p:sp>
      <p:pic>
        <p:nvPicPr>
          <p:cNvPr id="20" name="Picture 19" descr="MINOScontours.png"/>
          <p:cNvPicPr>
            <a:picLocks noChangeAspect="1"/>
          </p:cNvPicPr>
          <p:nvPr/>
        </p:nvPicPr>
        <p:blipFill>
          <a:blip r:embed="rId6"/>
          <a:srcRect t="9449" r="8549"/>
          <a:stretch>
            <a:fillRect/>
          </a:stretch>
        </p:blipFill>
        <p:spPr>
          <a:xfrm>
            <a:off x="5515149" y="3651218"/>
            <a:ext cx="3063528" cy="3033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you all know about neutrinos already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CNuMuSystematic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-1" y="1"/>
            <a:ext cx="8919079" cy="68634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BB908-4E0B-364D-A84C-C8BB1096BD5F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0B717AD-F4A1-224B-B665-A05BE9251348}" type="slidenum">
              <a:rPr lang="en-GB" smtClean="0"/>
              <a:pPr algn="ctr"/>
              <a:t>31</a:t>
            </a:fld>
            <a:endParaRPr lang="en-GB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06413"/>
          </a:xfrm>
        </p:spPr>
        <p:txBody>
          <a:bodyPr/>
          <a:lstStyle/>
          <a:p>
            <a:pPr eaLnBrk="1" hangingPunct="1"/>
            <a:r>
              <a:rPr lang="en-GB" dirty="0"/>
              <a:t>Antineutrino Results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388" y="658813"/>
            <a:ext cx="4265612" cy="2319337"/>
          </a:xfrm>
        </p:spPr>
        <p:txBody>
          <a:bodyPr/>
          <a:lstStyle/>
          <a:p>
            <a:r>
              <a:rPr lang="en-GB" sz="1800" dirty="0">
                <a:latin typeface="Courier"/>
              </a:rPr>
              <a:t>42 events observed</a:t>
            </a:r>
          </a:p>
          <a:p>
            <a:pPr lvl="1" eaLnBrk="1" hangingPunct="1"/>
            <a:r>
              <a:rPr lang="en-US" sz="1600" dirty="0">
                <a:latin typeface="Courier"/>
              </a:rPr>
              <a:t>No </a:t>
            </a:r>
            <a:r>
              <a:rPr lang="en-US" sz="1600" dirty="0" smtClean="0">
                <a:latin typeface="Courier"/>
              </a:rPr>
              <a:t>oscillations</a:t>
            </a:r>
          </a:p>
          <a:p>
            <a:pPr lvl="2" eaLnBrk="1" hangingPunct="1"/>
            <a:r>
              <a:rPr lang="en-US" sz="1200" dirty="0" smtClean="0">
                <a:latin typeface="Courier"/>
              </a:rPr>
              <a:t>64.6 </a:t>
            </a:r>
            <a:r>
              <a:rPr lang="en-US" sz="1200" dirty="0">
                <a:latin typeface="Courier"/>
              </a:rPr>
              <a:t>± 8.0</a:t>
            </a:r>
            <a:r>
              <a:rPr lang="en-US" sz="1200" baseline="-25000" dirty="0">
                <a:latin typeface="Courier"/>
              </a:rPr>
              <a:t>stat</a:t>
            </a:r>
            <a:r>
              <a:rPr lang="en-US" sz="1200" dirty="0">
                <a:latin typeface="Courier"/>
              </a:rPr>
              <a:t> ± 3.9</a:t>
            </a:r>
            <a:r>
              <a:rPr lang="en-US" sz="1200" baseline="-25000" dirty="0">
                <a:latin typeface="Courier"/>
              </a:rPr>
              <a:t>syst</a:t>
            </a:r>
            <a:endParaRPr lang="en-US" sz="1200" baseline="-25000" dirty="0" smtClean="0">
              <a:latin typeface="Courier"/>
            </a:endParaRPr>
          </a:p>
          <a:p>
            <a:pPr lvl="1" eaLnBrk="1" hangingPunct="1"/>
            <a:r>
              <a:rPr lang="en-US" sz="1600" dirty="0" smtClean="0">
                <a:latin typeface="Courier"/>
              </a:rPr>
              <a:t>conserving</a:t>
            </a:r>
          </a:p>
          <a:p>
            <a:pPr lvl="2" eaLnBrk="1" hangingPunct="1"/>
            <a:r>
              <a:rPr lang="en-US" sz="1200" dirty="0" smtClean="0">
                <a:latin typeface="Courier"/>
              </a:rPr>
              <a:t>58.3 </a:t>
            </a:r>
            <a:r>
              <a:rPr lang="en-US" sz="1200" dirty="0">
                <a:latin typeface="Courier"/>
              </a:rPr>
              <a:t>± 7.6</a:t>
            </a:r>
            <a:r>
              <a:rPr lang="en-US" sz="1200" baseline="-25000" dirty="0">
                <a:latin typeface="Courier"/>
              </a:rPr>
              <a:t>stat</a:t>
            </a:r>
            <a:r>
              <a:rPr lang="en-US" sz="1200" dirty="0">
                <a:latin typeface="Courier"/>
              </a:rPr>
              <a:t> ± 3.6</a:t>
            </a:r>
            <a:r>
              <a:rPr lang="en-US" sz="1200" baseline="-25000" dirty="0">
                <a:latin typeface="Courier"/>
              </a:rPr>
              <a:t>syst</a:t>
            </a:r>
            <a:endParaRPr lang="en-GB" sz="1200" dirty="0">
              <a:latin typeface="Courier"/>
            </a:endParaRPr>
          </a:p>
          <a:p>
            <a:r>
              <a:rPr lang="en-GB" sz="1800" dirty="0">
                <a:latin typeface="Courier"/>
              </a:rPr>
              <a:t>Deficit is 1.9</a:t>
            </a:r>
            <a:r>
              <a:rPr lang="el-GR" sz="1800" dirty="0">
                <a:latin typeface="Courier"/>
                <a:ea typeface="Times New Roman" charset="0"/>
                <a:cs typeface="Times New Roman" charset="0"/>
              </a:rPr>
              <a:t>σ</a:t>
            </a:r>
          </a:p>
          <a:p>
            <a:r>
              <a:rPr lang="en-GB" sz="1800" dirty="0">
                <a:latin typeface="Courier"/>
              </a:rPr>
              <a:t>Consistent with the </a:t>
            </a:r>
            <a:r>
              <a:rPr lang="el-GR" sz="1800" i="1" dirty="0">
                <a:latin typeface="Courier"/>
                <a:ea typeface="Times New Roman" charset="0"/>
                <a:cs typeface="Times New Roman" charset="0"/>
              </a:rPr>
              <a:t>ν</a:t>
            </a:r>
            <a:r>
              <a:rPr lang="el-GR" sz="1800" i="1" baseline="-25000" dirty="0">
                <a:latin typeface="Courier"/>
                <a:ea typeface="Times New Roman" charset="0"/>
                <a:cs typeface="Times New Roman" charset="0"/>
              </a:rPr>
              <a:t>μ</a:t>
            </a:r>
            <a:r>
              <a:rPr lang="en-GB" sz="1800" dirty="0" smtClean="0">
                <a:latin typeface="Courier"/>
              </a:rPr>
              <a:t> parameters </a:t>
            </a:r>
            <a:r>
              <a:rPr lang="en-GB" sz="1800" dirty="0">
                <a:latin typeface="Courier"/>
              </a:rPr>
              <a:t>at 90% </a:t>
            </a:r>
            <a:r>
              <a:rPr lang="en-GB" sz="1800" dirty="0" err="1">
                <a:latin typeface="Courier"/>
              </a:rPr>
              <a:t>c.l</a:t>
            </a:r>
            <a:r>
              <a:rPr lang="en-GB" sz="1800" dirty="0">
                <a:latin typeface="Courier"/>
              </a:rPr>
              <a:t>.</a:t>
            </a:r>
          </a:p>
          <a:p>
            <a:r>
              <a:rPr lang="en-GB" sz="1800" dirty="0">
                <a:latin typeface="Stencil" charset="0"/>
              </a:rPr>
              <a:t> </a:t>
            </a:r>
            <a:endParaRPr lang="en-GB" sz="1600" dirty="0">
              <a:latin typeface="Stencil" charset="0"/>
            </a:endParaRPr>
          </a:p>
        </p:txBody>
      </p:sp>
      <p:pic>
        <p:nvPicPr>
          <p:cNvPr id="48134" name="Picture 6" descr="90_3s_numu_global_log.gif"/>
          <p:cNvPicPr>
            <a:picLocks noChangeAspect="1"/>
          </p:cNvPicPr>
          <p:nvPr/>
        </p:nvPicPr>
        <p:blipFill>
          <a:blip r:embed="rId3"/>
          <a:srcRect t="5544" r="3497" b="3600"/>
          <a:stretch>
            <a:fillRect/>
          </a:stretch>
        </p:blipFill>
        <p:spPr bwMode="auto">
          <a:xfrm>
            <a:off x="4878388" y="1592263"/>
            <a:ext cx="368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4957763" y="917575"/>
            <a:ext cx="36036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Global fit from Gonzalez-Garcia &amp; </a:t>
            </a:r>
            <a:r>
              <a:rPr lang="en-US" sz="1400" dirty="0" err="1"/>
              <a:t>Maltoni</a:t>
            </a:r>
            <a:r>
              <a:rPr lang="en-US" sz="1400" i="1" dirty="0"/>
              <a:t>, </a:t>
            </a:r>
          </a:p>
          <a:p>
            <a:pPr eaLnBrk="0" hangingPunct="0"/>
            <a:r>
              <a:rPr lang="en-US" sz="1400" i="1" dirty="0"/>
              <a:t>Phys. Rept. </a:t>
            </a:r>
            <a:r>
              <a:rPr lang="en-US" sz="1400" dirty="0"/>
              <a:t>460 (2008), SK data dominates</a:t>
            </a:r>
          </a:p>
        </p:txBody>
      </p:sp>
      <p:pic>
        <p:nvPicPr>
          <p:cNvPr id="48136" name="Picture 9" descr="NuMuBar_Result_Plot.png"/>
          <p:cNvPicPr>
            <a:picLocks noChangeAspect="1"/>
          </p:cNvPicPr>
          <p:nvPr/>
        </p:nvPicPr>
        <p:blipFill>
          <a:blip r:embed="rId4"/>
          <a:srcRect t="7060" r="4604" b="2940"/>
          <a:stretch>
            <a:fillRect/>
          </a:stretch>
        </p:blipFill>
        <p:spPr bwMode="auto">
          <a:xfrm>
            <a:off x="381000" y="3429000"/>
            <a:ext cx="35052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Light Metallic MINO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D4D2D-E30D-594E-ABC6-0D5AB7C02940}" type="datetime1">
              <a:rPr lang="en-US" smtClean="0"/>
              <a:pPr>
                <a:defRPr/>
              </a:pPr>
              <a:t>4/11/11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anti-neutrino beam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you make it and why it isn’t really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E6771-7E48-424E-A965-546ED50C5569}" type="datetime1">
              <a:rPr lang="en-US" smtClean="0"/>
              <a:pPr>
                <a:defRPr/>
              </a:pPr>
              <a:t>4/11/11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CC611-0D54-084F-B9A4-FE555AFFBE8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6300"/>
          </a:xfrm>
        </p:spPr>
        <p:txBody>
          <a:bodyPr>
            <a:normAutofit/>
          </a:bodyPr>
          <a:lstStyle/>
          <a:p>
            <a:r>
              <a:rPr lang="en-US" dirty="0" smtClean="0"/>
              <a:t>Making an anti-neutrino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891"/>
            <a:ext cx="3886200" cy="4041330"/>
          </a:xfrm>
        </p:spPr>
        <p:txBody>
          <a:bodyPr/>
          <a:lstStyle/>
          <a:p>
            <a:r>
              <a:rPr lang="en-US" sz="2000" dirty="0" smtClean="0"/>
              <a:t>Several issues contribute to lower anti-neutrino rate</a:t>
            </a:r>
          </a:p>
          <a:p>
            <a:pPr lvl="1"/>
            <a:r>
              <a:rPr lang="en-US" sz="1800" dirty="0" err="1" smtClean="0">
                <a:latin typeface="Symbol"/>
              </a:rPr>
              <a:t>p</a:t>
            </a:r>
            <a:r>
              <a:rPr lang="en-US" sz="1800" dirty="0" err="1" smtClean="0"/>
              <a:t>+</a:t>
            </a:r>
            <a:r>
              <a:rPr lang="en-US" sz="1800" dirty="0" err="1" smtClean="0">
                <a:latin typeface="Symbol"/>
              </a:rPr>
              <a:t>p</a:t>
            </a:r>
            <a:r>
              <a:rPr lang="en-US" sz="1800" dirty="0" smtClean="0"/>
              <a:t>- production ratio at target </a:t>
            </a:r>
            <a:r>
              <a:rPr lang="en-US" sz="1800" dirty="0" err="1" smtClean="0"/>
              <a:t>favours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Symbol"/>
              </a:rPr>
              <a:t>p</a:t>
            </a:r>
            <a:r>
              <a:rPr lang="en-US" sz="1800" dirty="0" smtClean="0"/>
              <a:t>- at level of ~1.3-1.5 (approx 30%)</a:t>
            </a:r>
          </a:p>
          <a:p>
            <a:pPr lvl="1"/>
            <a:r>
              <a:rPr lang="en-US" sz="1800" dirty="0" smtClean="0"/>
              <a:t>Ratio of </a:t>
            </a:r>
            <a:r>
              <a:rPr lang="en-US" sz="1800" dirty="0" err="1" smtClean="0"/>
              <a:t>n</a:t>
            </a:r>
            <a:r>
              <a:rPr lang="en-US" sz="1800" dirty="0" smtClean="0"/>
              <a:t> to </a:t>
            </a:r>
            <a:r>
              <a:rPr lang="en-US" sz="1800" dirty="0" err="1" smtClean="0"/>
              <a:t>p</a:t>
            </a:r>
            <a:r>
              <a:rPr lang="en-US" sz="1800" dirty="0" smtClean="0"/>
              <a:t> in iron gives ~30% in cross section</a:t>
            </a:r>
          </a:p>
          <a:p>
            <a:pPr lvl="1"/>
            <a:r>
              <a:rPr lang="en-US" sz="1800" dirty="0" smtClean="0"/>
              <a:t>Vector boson exchange has a sign (~30%)</a:t>
            </a:r>
          </a:p>
          <a:p>
            <a:pPr lvl="1"/>
            <a:r>
              <a:rPr lang="en-US" sz="1800" dirty="0" err="1" smtClean="0">
                <a:latin typeface="Symbol"/>
              </a:rPr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x</a:t>
            </a:r>
            <a:r>
              <a:rPr lang="en-US" sz="1800" dirty="0" smtClean="0"/>
              <a:t>-section larger at low energies by 30-50%</a:t>
            </a:r>
          </a:p>
          <a:p>
            <a:r>
              <a:rPr lang="en-US" sz="2000" dirty="0" smtClean="0"/>
              <a:t>All results in about a factor 3 lower yield of anti-neutrinos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Jenny Thomas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r="6041"/>
          <a:stretch>
            <a:fillRect/>
          </a:stretch>
        </p:blipFill>
        <p:spPr bwMode="auto">
          <a:xfrm>
            <a:off x="5308600" y="876300"/>
            <a:ext cx="3147161" cy="265225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7" descr="feynmannu.png"/>
          <p:cNvPicPr>
            <a:picLocks noChangeAspect="1"/>
          </p:cNvPicPr>
          <p:nvPr/>
        </p:nvPicPr>
        <p:blipFill>
          <a:blip r:embed="rId3"/>
          <a:srcRect l="4921" t="34121" r="31496" b="20997"/>
          <a:stretch>
            <a:fillRect/>
          </a:stretch>
        </p:blipFill>
        <p:spPr>
          <a:xfrm>
            <a:off x="5524500" y="3807956"/>
            <a:ext cx="2450863" cy="1297443"/>
          </a:xfrm>
          <a:prstGeom prst="rect">
            <a:avLst/>
          </a:prstGeom>
        </p:spPr>
      </p:pic>
      <p:pic>
        <p:nvPicPr>
          <p:cNvPr id="9" name="Picture 8" descr="antinufeyn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5105398"/>
            <a:ext cx="2450864" cy="12509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5"/>
          <p:cNvPicPr>
            <a:picLocks noChangeAspect="1" noChangeArrowheads="1"/>
          </p:cNvPicPr>
          <p:nvPr/>
        </p:nvPicPr>
        <p:blipFill>
          <a:blip r:embed="rId2"/>
          <a:srcRect t="5185"/>
          <a:stretch>
            <a:fillRect/>
          </a:stretch>
        </p:blipFill>
        <p:spPr bwMode="auto">
          <a:xfrm>
            <a:off x="2455" y="1551632"/>
            <a:ext cx="4572000" cy="3016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anti-neutrino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3" name="Group 37"/>
          <p:cNvGrpSpPr/>
          <p:nvPr/>
        </p:nvGrpSpPr>
        <p:grpSpPr>
          <a:xfrm>
            <a:off x="143575" y="4568009"/>
            <a:ext cx="8558213" cy="2211107"/>
            <a:chOff x="231775" y="4154488"/>
            <a:chExt cx="8912225" cy="252524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6538913" y="4487863"/>
              <a:ext cx="2605087" cy="1577975"/>
              <a:chOff x="6538625" y="4487631"/>
              <a:chExt cx="2605375" cy="157882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667226" y="4487631"/>
                <a:ext cx="2476774" cy="157882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66000">
                    <a:schemeClr val="bg2">
                      <a:lumMod val="20000"/>
                      <a:lumOff val="80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538625" y="4513045"/>
                <a:ext cx="300070" cy="15279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42000">
                    <a:schemeClr val="bg1"/>
                  </a:gs>
                </a:gsLst>
                <a:lin ang="16200000" scaled="0"/>
                <a:tileRect/>
              </a:gradFill>
              <a:ln w="508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3"/>
            <a:srcRect t="38414" r="1350" b="40710"/>
            <a:stretch>
              <a:fillRect/>
            </a:stretch>
          </p:blipFill>
          <p:spPr bwMode="auto">
            <a:xfrm>
              <a:off x="1016000" y="4705350"/>
              <a:ext cx="1636713" cy="1122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46"/>
            <p:cNvPicPr>
              <a:picLocks noChangeAspect="1" noChangeArrowheads="1"/>
            </p:cNvPicPr>
            <p:nvPr/>
          </p:nvPicPr>
          <p:blipFill>
            <a:blip r:embed="rId4"/>
            <a:srcRect l="813" t="33955" b="29608"/>
            <a:stretch>
              <a:fillRect/>
            </a:stretch>
          </p:blipFill>
          <p:spPr bwMode="auto">
            <a:xfrm>
              <a:off x="3578225" y="4706938"/>
              <a:ext cx="2470150" cy="1139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Line 50"/>
            <p:cNvSpPr>
              <a:spLocks noChangeShapeType="1"/>
            </p:cNvSpPr>
            <p:nvPr/>
          </p:nvSpPr>
          <p:spPr bwMode="auto">
            <a:xfrm flipV="1">
              <a:off x="1293813" y="5249863"/>
              <a:ext cx="6334125" cy="0"/>
            </a:xfrm>
            <a:prstGeom prst="line">
              <a:avLst/>
            </a:prstGeom>
            <a:noFill/>
            <a:ln w="1908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2960688" y="4789488"/>
              <a:ext cx="317500" cy="290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-</a:t>
              </a: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2908300" y="5565775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+</a:t>
              </a:r>
            </a:p>
          </p:txBody>
        </p:sp>
        <p:sp>
          <p:nvSpPr>
            <p:cNvPr id="14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5" name="TextBox 62"/>
            <p:cNvSpPr txBox="1">
              <a:spLocks noChangeArrowheads="1"/>
            </p:cNvSpPr>
            <p:nvPr/>
          </p:nvSpPr>
          <p:spPr bwMode="auto">
            <a:xfrm>
              <a:off x="246063" y="4279900"/>
              <a:ext cx="1041400" cy="42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Euphemia UCAS" charset="0"/>
                  <a:ea typeface="Euphemia UCAS" charset="0"/>
                  <a:cs typeface="Euphemia UCAS" charset="0"/>
                </a:rPr>
                <a:t>Target</a:t>
              </a:r>
            </a:p>
          </p:txBody>
        </p:sp>
        <p:sp>
          <p:nvSpPr>
            <p:cNvPr id="16" name="TextBox 63"/>
            <p:cNvSpPr txBox="1">
              <a:spLocks noChangeArrowheads="1"/>
            </p:cNvSpPr>
            <p:nvPr/>
          </p:nvSpPr>
          <p:spPr bwMode="auto">
            <a:xfrm>
              <a:off x="2035711" y="4260850"/>
              <a:ext cx="2335727" cy="42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Euphemia UCAS" charset="0"/>
                  <a:ea typeface="Euphemia UCAS" charset="0"/>
                  <a:cs typeface="Euphemia UCAS" charset="0"/>
                </a:rPr>
                <a:t>Focusing Horns</a:t>
              </a:r>
            </a:p>
          </p:txBody>
        </p:sp>
        <p:cxnSp>
          <p:nvCxnSpPr>
            <p:cNvPr id="17" name="Straight Arrow Connector 67"/>
            <p:cNvCxnSpPr>
              <a:cxnSpLocks noChangeShapeType="1"/>
              <a:stCxn id="15" idx="2"/>
            </p:cNvCxnSpPr>
            <p:nvPr/>
          </p:nvCxnSpPr>
          <p:spPr bwMode="auto">
            <a:xfrm rot="16200000" flipH="1">
              <a:off x="777640" y="4690826"/>
              <a:ext cx="481484" cy="503238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68"/>
            <p:cNvCxnSpPr>
              <a:cxnSpLocks noChangeShapeType="1"/>
            </p:cNvCxnSpPr>
            <p:nvPr/>
          </p:nvCxnSpPr>
          <p:spPr bwMode="auto">
            <a:xfrm>
              <a:off x="3203577" y="4789488"/>
              <a:ext cx="1173160" cy="5873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71"/>
            <p:cNvCxnSpPr>
              <a:cxnSpLocks noChangeShapeType="1"/>
            </p:cNvCxnSpPr>
            <p:nvPr/>
          </p:nvCxnSpPr>
          <p:spPr bwMode="auto">
            <a:xfrm rot="10800000" flipV="1">
              <a:off x="2162179" y="4789488"/>
              <a:ext cx="1041396" cy="187325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7232650" y="4484688"/>
              <a:ext cx="0" cy="15732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 flipV="1">
              <a:off x="6657975" y="6211888"/>
              <a:ext cx="2486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79"/>
            <p:cNvSpPr txBox="1">
              <a:spLocks noChangeArrowheads="1"/>
            </p:cNvSpPr>
            <p:nvPr/>
          </p:nvSpPr>
          <p:spPr bwMode="auto">
            <a:xfrm>
              <a:off x="7254875" y="4689475"/>
              <a:ext cx="871538" cy="42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>
                  <a:ea typeface="Arial" charset="0"/>
                  <a:cs typeface="Arial" charset="0"/>
                </a:rPr>
                <a:t>2 m</a:t>
              </a:r>
            </a:p>
          </p:txBody>
        </p:sp>
        <p:sp>
          <p:nvSpPr>
            <p:cNvPr id="23" name="TextBox 80"/>
            <p:cNvSpPr txBox="1">
              <a:spLocks noChangeArrowheads="1"/>
            </p:cNvSpPr>
            <p:nvPr/>
          </p:nvSpPr>
          <p:spPr bwMode="auto">
            <a:xfrm>
              <a:off x="6904038" y="6257925"/>
              <a:ext cx="1039813" cy="42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675 m</a:t>
              </a:r>
            </a:p>
          </p:txBody>
        </p:sp>
        <p:cxnSp>
          <p:nvCxnSpPr>
            <p:cNvPr id="24" name="Straight Arrow Connector 58"/>
            <p:cNvCxnSpPr>
              <a:cxnSpLocks noChangeShapeType="1"/>
              <a:stCxn id="11" idx="1"/>
            </p:cNvCxnSpPr>
            <p:nvPr/>
          </p:nvCxnSpPr>
          <p:spPr bwMode="auto">
            <a:xfrm rot="16200000" flipH="1">
              <a:off x="8108157" y="4769644"/>
              <a:ext cx="1587" cy="962025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 type="triangle" w="med" len="med"/>
            </a:ln>
          </p:spPr>
        </p:cxnSp>
        <p:cxnSp>
          <p:nvCxnSpPr>
            <p:cNvPr id="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8117682" y="4934744"/>
              <a:ext cx="0" cy="96043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8472488" y="4894263"/>
              <a:ext cx="317500" cy="28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GB" i="1" baseline="-25000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8399463" y="5414963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i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US" i="1" baseline="-25000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</a:p>
          </p:txBody>
        </p:sp>
        <p:cxnSp>
          <p:nvCxnSpPr>
            <p:cNvPr id="28" name="Straight Connector 77"/>
            <p:cNvCxnSpPr>
              <a:cxnSpLocks noChangeShapeType="1"/>
            </p:cNvCxnSpPr>
            <p:nvPr/>
          </p:nvCxnSpPr>
          <p:spPr bwMode="auto">
            <a:xfrm rot="10800000">
              <a:off x="8475663" y="4973638"/>
              <a:ext cx="136525" cy="15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29" name="Line 65"/>
            <p:cNvSpPr>
              <a:spLocks noChangeShapeType="1"/>
            </p:cNvSpPr>
            <p:nvPr/>
          </p:nvSpPr>
          <p:spPr bwMode="auto">
            <a:xfrm flipV="1">
              <a:off x="1219200" y="6211888"/>
              <a:ext cx="479425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86"/>
            <p:cNvSpPr txBox="1">
              <a:spLocks noChangeArrowheads="1"/>
            </p:cNvSpPr>
            <p:nvPr/>
          </p:nvSpPr>
          <p:spPr bwMode="auto">
            <a:xfrm>
              <a:off x="3203575" y="6257925"/>
              <a:ext cx="1039813" cy="42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15 m</a:t>
              </a:r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 flipV="1">
              <a:off x="6013450" y="6218238"/>
              <a:ext cx="6365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88"/>
            <p:cNvSpPr txBox="1">
              <a:spLocks noChangeArrowheads="1"/>
            </p:cNvSpPr>
            <p:nvPr/>
          </p:nvSpPr>
          <p:spPr bwMode="auto">
            <a:xfrm>
              <a:off x="5843588" y="6256337"/>
              <a:ext cx="1041400" cy="42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30 m</a:t>
              </a:r>
            </a:p>
          </p:txBody>
        </p:sp>
        <p:sp>
          <p:nvSpPr>
            <p:cNvPr id="33" name="Freeform 43"/>
            <p:cNvSpPr>
              <a:spLocks noChangeArrowheads="1"/>
            </p:cNvSpPr>
            <p:nvPr/>
          </p:nvSpPr>
          <p:spPr bwMode="auto">
            <a:xfrm>
              <a:off x="1306513" y="5233988"/>
              <a:ext cx="6323012" cy="317500"/>
            </a:xfrm>
            <a:custGeom>
              <a:avLst/>
              <a:gdLst>
                <a:gd name="T0" fmla="*/ 0 w 6322785"/>
                <a:gd name="T1" fmla="*/ 0 h 317501"/>
                <a:gd name="T2" fmla="*/ 1479703 w 6322785"/>
                <a:gd name="T3" fmla="*/ 281195 h 317501"/>
                <a:gd name="T4" fmla="*/ 4965631 w 6322785"/>
                <a:gd name="T5" fmla="*/ 217695 h 317501"/>
                <a:gd name="T6" fmla="*/ 6327325 w 6322785"/>
                <a:gd name="T7" fmla="*/ 181409 h 317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22785"/>
                <a:gd name="T13" fmla="*/ 0 h 317501"/>
                <a:gd name="T14" fmla="*/ 6322785 w 6322785"/>
                <a:gd name="T15" fmla="*/ 317501 h 317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22785" h="317501">
                  <a:moveTo>
                    <a:pt x="0" y="0"/>
                  </a:moveTo>
                  <a:cubicBezTo>
                    <a:pt x="325815" y="122464"/>
                    <a:pt x="651631" y="244929"/>
                    <a:pt x="1478643" y="281215"/>
                  </a:cubicBezTo>
                  <a:cubicBezTo>
                    <a:pt x="2305655" y="317501"/>
                    <a:pt x="4962071" y="217715"/>
                    <a:pt x="4962071" y="217715"/>
                  </a:cubicBezTo>
                  <a:lnTo>
                    <a:pt x="6322785" y="18142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4" name="Freeform 55"/>
            <p:cNvSpPr>
              <a:spLocks noChangeArrowheads="1"/>
            </p:cNvSpPr>
            <p:nvPr/>
          </p:nvSpPr>
          <p:spPr bwMode="auto">
            <a:xfrm>
              <a:off x="1316038" y="4154488"/>
              <a:ext cx="4598987" cy="1079500"/>
            </a:xfrm>
            <a:custGeom>
              <a:avLst/>
              <a:gdLst>
                <a:gd name="T0" fmla="*/ 0 w 4599214"/>
                <a:gd name="T1" fmla="*/ 1079500 h 1079500"/>
                <a:gd name="T2" fmla="*/ 3072174 w 4599214"/>
                <a:gd name="T3" fmla="*/ 752929 h 1079500"/>
                <a:gd name="T4" fmla="*/ 4594674 w 4599214"/>
                <a:gd name="T5" fmla="*/ 0 h 1079500"/>
                <a:gd name="T6" fmla="*/ 0 60000 65536"/>
                <a:gd name="T7" fmla="*/ 0 60000 65536"/>
                <a:gd name="T8" fmla="*/ 0 60000 65536"/>
                <a:gd name="T9" fmla="*/ 0 w 4599214"/>
                <a:gd name="T10" fmla="*/ 0 h 1079500"/>
                <a:gd name="T11" fmla="*/ 4599214 w 4599214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99214" h="1079500">
                  <a:moveTo>
                    <a:pt x="0" y="1079500"/>
                  </a:moveTo>
                  <a:cubicBezTo>
                    <a:pt x="1154339" y="1006173"/>
                    <a:pt x="2308678" y="932846"/>
                    <a:pt x="3075214" y="752929"/>
                  </a:cubicBezTo>
                  <a:cubicBezTo>
                    <a:pt x="3841750" y="573012"/>
                    <a:pt x="4345214" y="122464"/>
                    <a:pt x="4599214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2454" y="5528512"/>
            <a:ext cx="1661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Euphemia UCAS" charset="0"/>
                <a:ea typeface="Euphemia UCAS" charset="0"/>
                <a:cs typeface="Euphemia UCAS" charset="0"/>
              </a:rPr>
              <a:t>120 </a:t>
            </a:r>
            <a:r>
              <a:rPr lang="en-US" sz="1800" dirty="0" err="1">
                <a:latin typeface="Euphemia UCAS" charset="0"/>
                <a:ea typeface="Euphemia UCAS" charset="0"/>
                <a:cs typeface="Euphemia UCAS" charset="0"/>
              </a:rPr>
              <a:t>GeV</a:t>
            </a:r>
            <a:r>
              <a:rPr lang="en-US" sz="1800" dirty="0">
                <a:latin typeface="Euphemia UCAS" charset="0"/>
                <a:ea typeface="Euphemia UCAS" charset="0"/>
                <a:cs typeface="Euphemia UCAS" charset="0"/>
              </a:rPr>
              <a:t> </a:t>
            </a:r>
            <a:r>
              <a:rPr lang="en-US" sz="1800" i="1" dirty="0" err="1">
                <a:latin typeface="Euphemia UCAS" charset="0"/>
                <a:ea typeface="Euphemia UCAS" charset="0"/>
                <a:cs typeface="Euphemia UCAS" charset="0"/>
              </a:rPr>
              <a:t>p</a:t>
            </a:r>
            <a:r>
              <a:rPr lang="en-US" sz="1800" dirty="0" err="1">
                <a:latin typeface="Euphemia UCAS" charset="0"/>
                <a:ea typeface="Euphemia UCAS" charset="0"/>
                <a:cs typeface="Euphemia UCAS" charset="0"/>
              </a:rPr>
              <a:t>’s</a:t>
            </a:r>
            <a:r>
              <a:rPr lang="en-US" sz="1800" dirty="0">
                <a:latin typeface="Euphemia UCAS" charset="0"/>
                <a:ea typeface="Euphemia UCAS" charset="0"/>
                <a:cs typeface="Euphemia UCAS" charset="0"/>
              </a:rPr>
              <a:t> from MI</a:t>
            </a:r>
          </a:p>
        </p:txBody>
      </p:sp>
      <p:sp>
        <p:nvSpPr>
          <p:cNvPr id="40" name="AutoShape 66"/>
          <p:cNvSpPr>
            <a:spLocks noChangeArrowheads="1"/>
          </p:cNvSpPr>
          <p:nvPr/>
        </p:nvSpPr>
        <p:spPr bwMode="auto">
          <a:xfrm>
            <a:off x="1095720" y="1735138"/>
            <a:ext cx="2370137" cy="1068388"/>
          </a:xfrm>
          <a:prstGeom prst="roundRect">
            <a:avLst>
              <a:gd name="adj" fmla="val 282"/>
            </a:avLst>
          </a:prstGeom>
          <a:noFill/>
          <a:ln w="1836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sz="18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Neutrino mode</a:t>
            </a:r>
          </a:p>
          <a:p>
            <a:r>
              <a:rPr lang="en-US" sz="2000" dirty="0">
                <a:ea typeface="Times New Roman" charset="0"/>
                <a:cs typeface="Times New Roman" charset="0"/>
              </a:rPr>
              <a:t>Horns focus </a:t>
            </a:r>
            <a:r>
              <a:rPr lang="en-US" sz="2000" i="1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+</a:t>
            </a:r>
            <a:r>
              <a:rPr lang="en-US" sz="2000" dirty="0">
                <a:ea typeface="Times New Roman" charset="0"/>
                <a:cs typeface="Times New Roman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K</a:t>
            </a:r>
            <a:r>
              <a:rPr lang="en-US" sz="2000" baseline="300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+</a:t>
            </a:r>
            <a:endParaRPr lang="en-GB" sz="2000" b="1" dirty="0">
              <a:ea typeface="msgothic" charset="0"/>
              <a:cs typeface="msgothic" charset="0"/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1916152" y="2800627"/>
            <a:ext cx="1778700" cy="993964"/>
            <a:chOff x="1916152" y="2800627"/>
            <a:chExt cx="1778700" cy="993964"/>
          </a:xfrm>
        </p:grpSpPr>
        <p:sp>
          <p:nvSpPr>
            <p:cNvPr id="41" name="Rectangle 40"/>
            <p:cNvSpPr/>
            <p:nvPr/>
          </p:nvSpPr>
          <p:spPr>
            <a:xfrm>
              <a:off x="1916152" y="2800627"/>
              <a:ext cx="1778700" cy="993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l-GR" b="1" baseline="-25000" dirty="0" smtClean="0">
                  <a:solidFill>
                    <a:srgbClr val="FF0000"/>
                  </a:solidFill>
                </a:rPr>
                <a:t>μ</a:t>
              </a:r>
              <a:r>
                <a:rPr lang="en-GB" b="1" dirty="0" smtClean="0">
                  <a:solidFill>
                    <a:srgbClr val="FF0000"/>
                  </a:solidFill>
                </a:rPr>
                <a:t>:	</a:t>
              </a:r>
              <a:r>
                <a:rPr lang="en-GB" dirty="0" smtClean="0">
                  <a:solidFill>
                    <a:srgbClr val="FF0000"/>
                  </a:solidFill>
                </a:rPr>
                <a:t>91.7%</a:t>
              </a:r>
              <a:r>
                <a:rPr lang="en-GB" b="1" dirty="0" smtClean="0">
                  <a:solidFill>
                    <a:srgbClr val="FF0000"/>
                  </a:solidFill>
                </a:rPr>
                <a:t> </a:t>
              </a:r>
            </a:p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l-GR" b="1" baseline="-25000" dirty="0" smtClean="0">
                  <a:solidFill>
                    <a:srgbClr val="FF0000"/>
                  </a:solidFill>
                </a:rPr>
                <a:t>μ</a:t>
              </a:r>
              <a:r>
                <a:rPr lang="en-GB" b="1" dirty="0" smtClean="0">
                  <a:solidFill>
                    <a:srgbClr val="FF0000"/>
                  </a:solidFill>
                </a:rPr>
                <a:t>:	</a:t>
              </a:r>
              <a:r>
                <a:rPr lang="en-GB" dirty="0" smtClean="0">
                  <a:solidFill>
                    <a:srgbClr val="FF0000"/>
                  </a:solidFill>
                </a:rPr>
                <a:t>7.0%</a:t>
              </a:r>
            </a:p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n-GB" b="1" baseline="-25000" dirty="0" err="1" smtClean="0">
                  <a:solidFill>
                    <a:srgbClr val="FF0000"/>
                  </a:solidFill>
                </a:rPr>
                <a:t>e</a:t>
              </a:r>
              <a:r>
                <a:rPr lang="en-GB" b="1" dirty="0" smtClean="0">
                  <a:solidFill>
                    <a:srgbClr val="FF0000"/>
                  </a:solidFill>
                </a:rPr>
                <a:t>+</a:t>
              </a: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n-GB" b="1" baseline="-25000" dirty="0" err="1" smtClean="0">
                  <a:solidFill>
                    <a:srgbClr val="FF0000"/>
                  </a:solidFill>
                </a:rPr>
                <a:t>e</a:t>
              </a:r>
              <a:r>
                <a:rPr lang="en-GB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GB" dirty="0" smtClean="0">
                  <a:solidFill>
                    <a:srgbClr val="FF0000"/>
                  </a:solidFill>
                </a:rPr>
                <a:t>:	1.3%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986384" y="3233008"/>
              <a:ext cx="14598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322140" y="3534574"/>
              <a:ext cx="14598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 rot="16200000">
            <a:off x="-184429" y="2682423"/>
            <a:ext cx="73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F4DEB-2127-A94B-86AD-4C5731168EFE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9"/>
          <p:cNvPicPr>
            <a:picLocks noChangeAspect="1" noChangeArrowheads="1"/>
          </p:cNvPicPr>
          <p:nvPr/>
        </p:nvPicPr>
        <p:blipFill>
          <a:blip r:embed="rId2"/>
          <a:srcRect t="5185"/>
          <a:stretch>
            <a:fillRect/>
          </a:stretch>
        </p:blipFill>
        <p:spPr bwMode="auto">
          <a:xfrm>
            <a:off x="4430880" y="1551632"/>
            <a:ext cx="4572000" cy="3016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" name="Picture 65"/>
          <p:cNvPicPr>
            <a:picLocks noChangeAspect="1" noChangeArrowheads="1"/>
          </p:cNvPicPr>
          <p:nvPr/>
        </p:nvPicPr>
        <p:blipFill>
          <a:blip r:embed="rId3"/>
          <a:srcRect t="5185"/>
          <a:stretch>
            <a:fillRect/>
          </a:stretch>
        </p:blipFill>
        <p:spPr bwMode="auto">
          <a:xfrm>
            <a:off x="2455" y="1551632"/>
            <a:ext cx="4572000" cy="3016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anti-neutrino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143576" y="4568009"/>
            <a:ext cx="8859304" cy="2193604"/>
            <a:chOff x="231775" y="4154488"/>
            <a:chExt cx="8912225" cy="2529289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6538913" y="4487863"/>
              <a:ext cx="2605087" cy="1577975"/>
              <a:chOff x="6538625" y="4487631"/>
              <a:chExt cx="2605375" cy="157882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667226" y="4487631"/>
                <a:ext cx="2476774" cy="157882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66000">
                    <a:schemeClr val="bg2">
                      <a:lumMod val="20000"/>
                      <a:lumOff val="80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538625" y="4513045"/>
                <a:ext cx="300070" cy="15279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42000">
                    <a:schemeClr val="bg1"/>
                  </a:gs>
                </a:gsLst>
                <a:lin ang="16200000" scaled="0"/>
                <a:tileRect/>
              </a:gradFill>
              <a:ln w="508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4"/>
            <a:srcRect t="38414" r="1350" b="40710"/>
            <a:stretch>
              <a:fillRect/>
            </a:stretch>
          </p:blipFill>
          <p:spPr bwMode="auto">
            <a:xfrm>
              <a:off x="1016000" y="4705350"/>
              <a:ext cx="1636713" cy="1122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46"/>
            <p:cNvPicPr>
              <a:picLocks noChangeAspect="1" noChangeArrowheads="1"/>
            </p:cNvPicPr>
            <p:nvPr/>
          </p:nvPicPr>
          <p:blipFill>
            <a:blip r:embed="rId5"/>
            <a:srcRect l="813" t="33955" b="29608"/>
            <a:stretch>
              <a:fillRect/>
            </a:stretch>
          </p:blipFill>
          <p:spPr bwMode="auto">
            <a:xfrm>
              <a:off x="3578225" y="4706938"/>
              <a:ext cx="2470150" cy="1139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Line 50"/>
            <p:cNvSpPr>
              <a:spLocks noChangeShapeType="1"/>
            </p:cNvSpPr>
            <p:nvPr/>
          </p:nvSpPr>
          <p:spPr bwMode="auto">
            <a:xfrm flipV="1">
              <a:off x="1293813" y="5249863"/>
              <a:ext cx="6334125" cy="0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2921000" y="5672138"/>
              <a:ext cx="317500" cy="290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dirty="0" err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 dirty="0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-</a:t>
              </a: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3079750" y="4719639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dirty="0" err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 dirty="0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+</a:t>
              </a:r>
            </a:p>
          </p:txBody>
        </p:sp>
        <p:sp>
          <p:nvSpPr>
            <p:cNvPr id="14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5" name="TextBox 62"/>
            <p:cNvSpPr txBox="1">
              <a:spLocks noChangeArrowheads="1"/>
            </p:cNvSpPr>
            <p:nvPr/>
          </p:nvSpPr>
          <p:spPr bwMode="auto">
            <a:xfrm>
              <a:off x="246064" y="4279901"/>
              <a:ext cx="1041400" cy="42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Target</a:t>
              </a:r>
            </a:p>
          </p:txBody>
        </p:sp>
        <p:sp>
          <p:nvSpPr>
            <p:cNvPr id="16" name="TextBox 63"/>
            <p:cNvSpPr txBox="1">
              <a:spLocks noChangeArrowheads="1"/>
            </p:cNvSpPr>
            <p:nvPr/>
          </p:nvSpPr>
          <p:spPr bwMode="auto">
            <a:xfrm>
              <a:off x="2282826" y="4260850"/>
              <a:ext cx="1870075" cy="42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Focusing Horns</a:t>
              </a:r>
            </a:p>
          </p:txBody>
        </p:sp>
        <p:cxnSp>
          <p:nvCxnSpPr>
            <p:cNvPr id="17" name="Straight Arrow Connector 67"/>
            <p:cNvCxnSpPr>
              <a:cxnSpLocks noChangeShapeType="1"/>
              <a:stCxn id="15" idx="2"/>
            </p:cNvCxnSpPr>
            <p:nvPr/>
          </p:nvCxnSpPr>
          <p:spPr bwMode="auto">
            <a:xfrm rot="16200000" flipH="1">
              <a:off x="779664" y="4692849"/>
              <a:ext cx="477436" cy="50323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68"/>
            <p:cNvCxnSpPr>
              <a:cxnSpLocks noChangeShapeType="1"/>
              <a:stCxn id="16" idx="2"/>
            </p:cNvCxnSpPr>
            <p:nvPr/>
          </p:nvCxnSpPr>
          <p:spPr bwMode="auto">
            <a:xfrm rot="16200000" flipH="1">
              <a:off x="3716537" y="4188026"/>
              <a:ext cx="161527" cy="1158874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71"/>
            <p:cNvCxnSpPr>
              <a:cxnSpLocks noChangeShapeType="1"/>
              <a:stCxn id="16" idx="2"/>
            </p:cNvCxnSpPr>
            <p:nvPr/>
          </p:nvCxnSpPr>
          <p:spPr bwMode="auto">
            <a:xfrm rot="5400000">
              <a:off x="2544963" y="4303914"/>
              <a:ext cx="290115" cy="105568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7232650" y="4484688"/>
              <a:ext cx="0" cy="15732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 flipV="1">
              <a:off x="6657975" y="6211888"/>
              <a:ext cx="2486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79"/>
            <p:cNvSpPr txBox="1">
              <a:spLocks noChangeArrowheads="1"/>
            </p:cNvSpPr>
            <p:nvPr/>
          </p:nvSpPr>
          <p:spPr bwMode="auto">
            <a:xfrm>
              <a:off x="7254875" y="4689475"/>
              <a:ext cx="871538" cy="42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>
                  <a:ea typeface="Arial" charset="0"/>
                  <a:cs typeface="Arial" charset="0"/>
                </a:rPr>
                <a:t>2 m</a:t>
              </a:r>
            </a:p>
          </p:txBody>
        </p:sp>
        <p:sp>
          <p:nvSpPr>
            <p:cNvPr id="23" name="TextBox 80"/>
            <p:cNvSpPr txBox="1">
              <a:spLocks noChangeArrowheads="1"/>
            </p:cNvSpPr>
            <p:nvPr/>
          </p:nvSpPr>
          <p:spPr bwMode="auto">
            <a:xfrm>
              <a:off x="6904038" y="6257926"/>
              <a:ext cx="1039812" cy="42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675 m</a:t>
              </a:r>
            </a:p>
          </p:txBody>
        </p:sp>
        <p:cxnSp>
          <p:nvCxnSpPr>
            <p:cNvPr id="24" name="Straight Arrow Connector 58"/>
            <p:cNvCxnSpPr>
              <a:cxnSpLocks noChangeShapeType="1"/>
              <a:stCxn id="11" idx="1"/>
            </p:cNvCxnSpPr>
            <p:nvPr/>
          </p:nvCxnSpPr>
          <p:spPr bwMode="auto">
            <a:xfrm rot="16200000" flipH="1">
              <a:off x="8108157" y="4769644"/>
              <a:ext cx="1587" cy="9620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</p:cxnSp>
        <p:cxnSp>
          <p:nvCxnSpPr>
            <p:cNvPr id="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8117682" y="4934744"/>
              <a:ext cx="0" cy="96043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8472488" y="5546980"/>
              <a:ext cx="317500" cy="28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dirty="0" err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GB" i="1" baseline="-25000" dirty="0" err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  <a:endParaRPr lang="en-GB" i="1" baseline="-25000" dirty="0">
                <a:solidFill>
                  <a:srgbClr val="0000FF"/>
                </a:solidFill>
                <a:latin typeface="Times New Roman" charset="0"/>
                <a:ea typeface="Bitstream Vera Sans" charset="0"/>
                <a:cs typeface="Bitstream Vera Sans" charset="0"/>
              </a:endParaRP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8399463" y="4815169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i="1" dirty="0" err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US" i="1" baseline="-25000" dirty="0" err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  <a:endParaRPr lang="en-US" i="1" baseline="-25000" dirty="0">
                <a:solidFill>
                  <a:srgbClr val="FF0000"/>
                </a:solidFill>
                <a:latin typeface="Times New Roman" charset="0"/>
                <a:ea typeface="Bitstream Vera Sans" charset="0"/>
                <a:cs typeface="Bitstream Vera Sans" charset="0"/>
              </a:endParaRPr>
            </a:p>
          </p:txBody>
        </p:sp>
        <p:cxnSp>
          <p:nvCxnSpPr>
            <p:cNvPr id="28" name="Straight Connector 77"/>
            <p:cNvCxnSpPr>
              <a:cxnSpLocks noChangeShapeType="1"/>
            </p:cNvCxnSpPr>
            <p:nvPr/>
          </p:nvCxnSpPr>
          <p:spPr bwMode="auto">
            <a:xfrm rot="10800000">
              <a:off x="8475663" y="5626355"/>
              <a:ext cx="136525" cy="15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29" name="Line 65"/>
            <p:cNvSpPr>
              <a:spLocks noChangeShapeType="1"/>
            </p:cNvSpPr>
            <p:nvPr/>
          </p:nvSpPr>
          <p:spPr bwMode="auto">
            <a:xfrm flipV="1">
              <a:off x="1219200" y="6211888"/>
              <a:ext cx="479425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86"/>
            <p:cNvSpPr txBox="1">
              <a:spLocks noChangeArrowheads="1"/>
            </p:cNvSpPr>
            <p:nvPr/>
          </p:nvSpPr>
          <p:spPr bwMode="auto">
            <a:xfrm>
              <a:off x="3203575" y="6257925"/>
              <a:ext cx="1039813" cy="42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15 m</a:t>
              </a:r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 flipV="1">
              <a:off x="6013450" y="6218238"/>
              <a:ext cx="6365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88"/>
            <p:cNvSpPr txBox="1">
              <a:spLocks noChangeArrowheads="1"/>
            </p:cNvSpPr>
            <p:nvPr/>
          </p:nvSpPr>
          <p:spPr bwMode="auto">
            <a:xfrm>
              <a:off x="5843588" y="6256338"/>
              <a:ext cx="1041400" cy="42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30 m</a:t>
              </a:r>
            </a:p>
          </p:txBody>
        </p:sp>
        <p:sp>
          <p:nvSpPr>
            <p:cNvPr id="33" name="Freeform 43"/>
            <p:cNvSpPr>
              <a:spLocks noChangeArrowheads="1"/>
            </p:cNvSpPr>
            <p:nvPr/>
          </p:nvSpPr>
          <p:spPr bwMode="auto">
            <a:xfrm>
              <a:off x="1306513" y="5233988"/>
              <a:ext cx="6323012" cy="317500"/>
            </a:xfrm>
            <a:custGeom>
              <a:avLst/>
              <a:gdLst>
                <a:gd name="T0" fmla="*/ 0 w 6322785"/>
                <a:gd name="T1" fmla="*/ 0 h 317501"/>
                <a:gd name="T2" fmla="*/ 1479703 w 6322785"/>
                <a:gd name="T3" fmla="*/ 281195 h 317501"/>
                <a:gd name="T4" fmla="*/ 4965631 w 6322785"/>
                <a:gd name="T5" fmla="*/ 217695 h 317501"/>
                <a:gd name="T6" fmla="*/ 6327325 w 6322785"/>
                <a:gd name="T7" fmla="*/ 181409 h 317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22785"/>
                <a:gd name="T13" fmla="*/ 0 h 317501"/>
                <a:gd name="T14" fmla="*/ 6322785 w 6322785"/>
                <a:gd name="T15" fmla="*/ 317501 h 317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22785" h="317501">
                  <a:moveTo>
                    <a:pt x="0" y="0"/>
                  </a:moveTo>
                  <a:cubicBezTo>
                    <a:pt x="325815" y="122464"/>
                    <a:pt x="651631" y="244929"/>
                    <a:pt x="1478643" y="281215"/>
                  </a:cubicBezTo>
                  <a:cubicBezTo>
                    <a:pt x="2305655" y="317501"/>
                    <a:pt x="4962071" y="217715"/>
                    <a:pt x="4962071" y="217715"/>
                  </a:cubicBezTo>
                  <a:lnTo>
                    <a:pt x="6322785" y="1814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4" name="Freeform 55"/>
            <p:cNvSpPr>
              <a:spLocks noChangeArrowheads="1"/>
            </p:cNvSpPr>
            <p:nvPr/>
          </p:nvSpPr>
          <p:spPr bwMode="auto">
            <a:xfrm>
              <a:off x="1316038" y="4154488"/>
              <a:ext cx="4598987" cy="1079500"/>
            </a:xfrm>
            <a:custGeom>
              <a:avLst/>
              <a:gdLst>
                <a:gd name="T0" fmla="*/ 0 w 4599214"/>
                <a:gd name="T1" fmla="*/ 1079500 h 1079500"/>
                <a:gd name="T2" fmla="*/ 3072174 w 4599214"/>
                <a:gd name="T3" fmla="*/ 752929 h 1079500"/>
                <a:gd name="T4" fmla="*/ 4594674 w 4599214"/>
                <a:gd name="T5" fmla="*/ 0 h 1079500"/>
                <a:gd name="T6" fmla="*/ 0 60000 65536"/>
                <a:gd name="T7" fmla="*/ 0 60000 65536"/>
                <a:gd name="T8" fmla="*/ 0 60000 65536"/>
                <a:gd name="T9" fmla="*/ 0 w 4599214"/>
                <a:gd name="T10" fmla="*/ 0 h 1079500"/>
                <a:gd name="T11" fmla="*/ 4599214 w 4599214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99214" h="1079500">
                  <a:moveTo>
                    <a:pt x="0" y="1079500"/>
                  </a:moveTo>
                  <a:cubicBezTo>
                    <a:pt x="1154339" y="1006173"/>
                    <a:pt x="2308678" y="932846"/>
                    <a:pt x="3075214" y="752929"/>
                  </a:cubicBezTo>
                  <a:cubicBezTo>
                    <a:pt x="3841750" y="573012"/>
                    <a:pt x="4345214" y="122464"/>
                    <a:pt x="459921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-7556" y="5586848"/>
            <a:ext cx="199394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Euphemia UCAS" charset="0"/>
                <a:ea typeface="Euphemia UCAS" charset="0"/>
                <a:cs typeface="Euphemia UCAS" charset="0"/>
              </a:rPr>
              <a:t>120 </a:t>
            </a:r>
            <a:r>
              <a:rPr lang="en-US" sz="1800" dirty="0" err="1">
                <a:latin typeface="Euphemia UCAS" charset="0"/>
                <a:ea typeface="Euphemia UCAS" charset="0"/>
                <a:cs typeface="Euphemia UCAS" charset="0"/>
              </a:rPr>
              <a:t>GeV</a:t>
            </a:r>
            <a:r>
              <a:rPr lang="en-US" sz="1800" dirty="0">
                <a:latin typeface="Euphemia UCAS" charset="0"/>
                <a:ea typeface="Euphemia UCAS" charset="0"/>
                <a:cs typeface="Euphemia UCAS" charset="0"/>
              </a:rPr>
              <a:t> </a:t>
            </a:r>
            <a:r>
              <a:rPr lang="en-US" sz="1800" i="1" dirty="0" err="1">
                <a:latin typeface="Euphemia UCAS" charset="0"/>
                <a:ea typeface="Euphemia UCAS" charset="0"/>
                <a:cs typeface="Euphemia UCAS" charset="0"/>
              </a:rPr>
              <a:t>p</a:t>
            </a:r>
            <a:r>
              <a:rPr lang="en-US" sz="1800" dirty="0" err="1">
                <a:latin typeface="Euphemia UCAS" charset="0"/>
                <a:ea typeface="Euphemia UCAS" charset="0"/>
                <a:cs typeface="Euphemia UCAS" charset="0"/>
              </a:rPr>
              <a:t>’s</a:t>
            </a:r>
            <a:r>
              <a:rPr lang="en-US" sz="1800" dirty="0">
                <a:latin typeface="Euphemia UCAS" charset="0"/>
                <a:ea typeface="Euphemia UCAS" charset="0"/>
                <a:cs typeface="Euphemia UCAS" charset="0"/>
              </a:rPr>
              <a:t> from MI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063476" y="1647232"/>
            <a:ext cx="2530475" cy="1041400"/>
            <a:chOff x="6120660" y="1891397"/>
            <a:chExt cx="2530475" cy="1040268"/>
          </a:xfrm>
        </p:grpSpPr>
        <p:sp>
          <p:nvSpPr>
            <p:cNvPr id="48" name="AutoShape 66"/>
            <p:cNvSpPr>
              <a:spLocks noChangeArrowheads="1"/>
            </p:cNvSpPr>
            <p:nvPr/>
          </p:nvSpPr>
          <p:spPr bwMode="auto">
            <a:xfrm>
              <a:off x="6120660" y="1891397"/>
              <a:ext cx="2530475" cy="1040268"/>
            </a:xfrm>
            <a:prstGeom prst="roundRect">
              <a:avLst>
                <a:gd name="adj" fmla="val 282"/>
              </a:avLst>
            </a:prstGeom>
            <a:noFill/>
            <a:ln w="1836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GB" sz="1800" b="1" dirty="0" smtClean="0">
                  <a:solidFill>
                    <a:srgbClr val="000000"/>
                  </a:solidFill>
                  <a:ea typeface="msgothic" charset="0"/>
                  <a:cs typeface="msgothic" charset="0"/>
                </a:rPr>
                <a:t>Anti-neutrino </a:t>
              </a:r>
              <a:r>
                <a:rPr lang="en-GB" sz="1800" b="1" dirty="0">
                  <a:solidFill>
                    <a:srgbClr val="000000"/>
                  </a:solidFill>
                  <a:ea typeface="msgothic" charset="0"/>
                  <a:cs typeface="msgothic" charset="0"/>
                </a:rPr>
                <a:t>Mode</a:t>
              </a:r>
            </a:p>
            <a:p>
              <a:r>
                <a:rPr lang="en-US" sz="2000" dirty="0">
                  <a:ea typeface="Times New Roman" charset="0"/>
                  <a:cs typeface="Times New Roman" charset="0"/>
                </a:rPr>
                <a:t>Horns focus </a:t>
              </a:r>
              <a:r>
                <a:rPr lang="en-US" sz="2000" i="1" dirty="0" err="1">
                  <a:solidFill>
                    <a:srgbClr val="0000FF"/>
                  </a:solidFill>
                  <a:ea typeface="Times New Roman" charset="0"/>
                  <a:cs typeface="Times New Roman" charset="0"/>
                </a:rPr>
                <a:t>π</a:t>
              </a:r>
              <a:r>
                <a:rPr lang="en-US" sz="2000" baseline="30000" dirty="0">
                  <a:solidFill>
                    <a:srgbClr val="0000FF"/>
                  </a:solidFill>
                  <a:ea typeface="Times New Roman" charset="0"/>
                  <a:cs typeface="Times New Roman" charset="0"/>
                </a:rPr>
                <a:t>-</a:t>
              </a:r>
              <a:r>
                <a:rPr lang="en-US" sz="2000" dirty="0">
                  <a:ea typeface="Times New Roman" charset="0"/>
                  <a:cs typeface="Times New Roman" charset="0"/>
                </a:rPr>
                <a:t>,</a:t>
              </a:r>
              <a:r>
                <a:rPr lang="en-US" sz="2000" dirty="0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 </a:t>
              </a:r>
              <a:r>
                <a:rPr lang="en-US" sz="2000" i="1" dirty="0">
                  <a:solidFill>
                    <a:srgbClr val="0000FF"/>
                  </a:solidFill>
                  <a:ea typeface="Times New Roman" charset="0"/>
                  <a:cs typeface="Times New Roman" charset="0"/>
                </a:rPr>
                <a:t>K</a:t>
              </a:r>
              <a:r>
                <a:rPr lang="en-US" sz="2000" baseline="30000" dirty="0">
                  <a:solidFill>
                    <a:srgbClr val="0000FF"/>
                  </a:solidFill>
                  <a:ea typeface="Times New Roman" charset="0"/>
                  <a:cs typeface="Times New Roman" charset="0"/>
                </a:rPr>
                <a:t>-</a:t>
              </a:r>
              <a:r>
                <a:rPr lang="en-US" sz="2000" dirty="0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 </a:t>
              </a:r>
              <a:r>
                <a:rPr lang="en-US" sz="2000" dirty="0">
                  <a:ea typeface="Times New Roman" charset="0"/>
                  <a:cs typeface="Times New Roman" charset="0"/>
                </a:rPr>
                <a:t>enhancing the</a:t>
              </a:r>
              <a:r>
                <a:rPr lang="en-US" sz="2000" dirty="0">
                  <a:latin typeface="Helvetica"/>
                  <a:ea typeface="Times New Roman" charset="0"/>
                  <a:cs typeface="Helvetica"/>
                </a:rPr>
                <a:t> </a:t>
              </a:r>
              <a:r>
                <a:rPr lang="en-US" sz="2000" i="1" dirty="0" err="1">
                  <a:solidFill>
                    <a:srgbClr val="0000FF"/>
                  </a:solidFill>
                  <a:latin typeface="Helvetica"/>
                  <a:ea typeface="Times New Roman" charset="0"/>
                  <a:cs typeface="Helvetica"/>
                </a:rPr>
                <a:t>ν</a:t>
              </a:r>
              <a:r>
                <a:rPr lang="en-US" sz="2000" i="1" baseline="-25000" dirty="0" err="1">
                  <a:solidFill>
                    <a:srgbClr val="0000FF"/>
                  </a:solidFill>
                  <a:latin typeface="Helvetica"/>
                  <a:ea typeface="Times New Roman" charset="0"/>
                  <a:cs typeface="Helvetica"/>
                </a:rPr>
                <a:t>μ</a:t>
              </a:r>
              <a:r>
                <a:rPr lang="en-US" sz="2000" i="1" baseline="-25000" dirty="0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 </a:t>
              </a:r>
              <a:r>
                <a:rPr lang="en-US" sz="2000" dirty="0">
                  <a:ea typeface="Times New Roman" charset="0"/>
                  <a:cs typeface="Times New Roman" charset="0"/>
                </a:rPr>
                <a:t>flux</a:t>
              </a:r>
              <a:endParaRPr lang="en-GB" sz="2000" b="1" dirty="0">
                <a:ea typeface="msgothic" charset="0"/>
                <a:cs typeface="msgothic" charset="0"/>
              </a:endParaRPr>
            </a:p>
          </p:txBody>
        </p:sp>
        <p:cxnSp>
          <p:nvCxnSpPr>
            <p:cNvPr id="49" name="Straight Connector 44"/>
            <p:cNvCxnSpPr>
              <a:cxnSpLocks noChangeShapeType="1"/>
            </p:cNvCxnSpPr>
            <p:nvPr/>
          </p:nvCxnSpPr>
          <p:spPr bwMode="auto">
            <a:xfrm>
              <a:off x="7886416" y="2620262"/>
              <a:ext cx="148628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</p:cxnSp>
      </p:grpSp>
      <p:sp>
        <p:nvSpPr>
          <p:cNvPr id="44" name="AutoShape 66"/>
          <p:cNvSpPr>
            <a:spLocks noChangeArrowheads="1"/>
          </p:cNvSpPr>
          <p:nvPr/>
        </p:nvSpPr>
        <p:spPr bwMode="auto">
          <a:xfrm>
            <a:off x="1097756" y="1732239"/>
            <a:ext cx="2370137" cy="1068388"/>
          </a:xfrm>
          <a:prstGeom prst="roundRect">
            <a:avLst>
              <a:gd name="adj" fmla="val 282"/>
            </a:avLst>
          </a:prstGeom>
          <a:noFill/>
          <a:ln w="1836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sz="18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Neutrino mode</a:t>
            </a:r>
          </a:p>
          <a:p>
            <a:r>
              <a:rPr lang="en-US" sz="2000" dirty="0">
                <a:ea typeface="Times New Roman" charset="0"/>
                <a:cs typeface="Times New Roman" charset="0"/>
              </a:rPr>
              <a:t>Horns focus </a:t>
            </a:r>
            <a:r>
              <a:rPr lang="en-US" sz="2000" i="1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+</a:t>
            </a:r>
            <a:r>
              <a:rPr lang="en-US" sz="2000" dirty="0">
                <a:ea typeface="Times New Roman" charset="0"/>
                <a:cs typeface="Times New Roman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K</a:t>
            </a:r>
            <a:r>
              <a:rPr lang="en-US" sz="2000" baseline="300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+</a:t>
            </a:r>
            <a:endParaRPr lang="en-GB" sz="2000" b="1" dirty="0">
              <a:ea typeface="msgothic" charset="0"/>
              <a:cs typeface="msgothic" charset="0"/>
            </a:endParaRPr>
          </a:p>
        </p:txBody>
      </p:sp>
      <p:grpSp>
        <p:nvGrpSpPr>
          <p:cNvPr id="37" name="Group 66"/>
          <p:cNvGrpSpPr/>
          <p:nvPr/>
        </p:nvGrpSpPr>
        <p:grpSpPr>
          <a:xfrm>
            <a:off x="6350440" y="2800627"/>
            <a:ext cx="1588020" cy="993964"/>
            <a:chOff x="6350440" y="2800627"/>
            <a:chExt cx="1588020" cy="993964"/>
          </a:xfrm>
        </p:grpSpPr>
        <p:sp>
          <p:nvSpPr>
            <p:cNvPr id="43" name="Rectangle 42"/>
            <p:cNvSpPr/>
            <p:nvPr/>
          </p:nvSpPr>
          <p:spPr>
            <a:xfrm>
              <a:off x="6350440" y="2800627"/>
              <a:ext cx="1588020" cy="993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000090"/>
                  </a:solidFill>
                </a:rPr>
                <a:t>ν</a:t>
              </a:r>
              <a:r>
                <a:rPr lang="el-GR" b="1" baseline="-25000" dirty="0" smtClean="0">
                  <a:solidFill>
                    <a:srgbClr val="000090"/>
                  </a:solidFill>
                </a:rPr>
                <a:t>μ</a:t>
              </a:r>
              <a:r>
                <a:rPr lang="en-GB" b="1" dirty="0" smtClean="0">
                  <a:solidFill>
                    <a:srgbClr val="000090"/>
                  </a:solidFill>
                </a:rPr>
                <a:t>:	</a:t>
              </a:r>
              <a:r>
                <a:rPr lang="en-GB" dirty="0" smtClean="0">
                  <a:solidFill>
                    <a:srgbClr val="000090"/>
                  </a:solidFill>
                </a:rPr>
                <a:t>39.9%</a:t>
              </a:r>
              <a:r>
                <a:rPr lang="en-GB" b="1" dirty="0" smtClean="0">
                  <a:solidFill>
                    <a:srgbClr val="000090"/>
                  </a:solidFill>
                </a:rPr>
                <a:t> </a:t>
              </a:r>
            </a:p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000090"/>
                  </a:solidFill>
                </a:rPr>
                <a:t>ν</a:t>
              </a:r>
              <a:r>
                <a:rPr lang="el-GR" b="1" baseline="-25000" dirty="0" smtClean="0">
                  <a:solidFill>
                    <a:srgbClr val="000090"/>
                  </a:solidFill>
                </a:rPr>
                <a:t>μ</a:t>
              </a:r>
              <a:r>
                <a:rPr lang="en-GB" b="1" dirty="0" smtClean="0">
                  <a:solidFill>
                    <a:srgbClr val="000090"/>
                  </a:solidFill>
                </a:rPr>
                <a:t>:	</a:t>
              </a:r>
              <a:r>
                <a:rPr lang="en-GB" dirty="0" smtClean="0">
                  <a:solidFill>
                    <a:srgbClr val="000090"/>
                  </a:solidFill>
                </a:rPr>
                <a:t>58.1%</a:t>
              </a:r>
            </a:p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000090"/>
                  </a:solidFill>
                </a:rPr>
                <a:t>ν</a:t>
              </a:r>
              <a:r>
                <a:rPr lang="en-GB" b="1" baseline="-25000" dirty="0" err="1" smtClean="0">
                  <a:solidFill>
                    <a:srgbClr val="000090"/>
                  </a:solidFill>
                </a:rPr>
                <a:t>e</a:t>
              </a:r>
              <a:r>
                <a:rPr lang="en-GB" b="1" dirty="0" smtClean="0">
                  <a:solidFill>
                    <a:srgbClr val="000090"/>
                  </a:solidFill>
                </a:rPr>
                <a:t>+</a:t>
              </a:r>
              <a:r>
                <a:rPr lang="el-GR" b="1" dirty="0" smtClean="0">
                  <a:solidFill>
                    <a:srgbClr val="000090"/>
                  </a:solidFill>
                </a:rPr>
                <a:t>ν</a:t>
              </a:r>
              <a:r>
                <a:rPr lang="en-GB" b="1" baseline="-25000" dirty="0" err="1" smtClean="0">
                  <a:solidFill>
                    <a:srgbClr val="000090"/>
                  </a:solidFill>
                </a:rPr>
                <a:t>e</a:t>
              </a:r>
              <a:r>
                <a:rPr lang="en-GB" b="1" baseline="-25000" dirty="0" smtClean="0">
                  <a:solidFill>
                    <a:srgbClr val="000090"/>
                  </a:solidFill>
                </a:rPr>
                <a:t> </a:t>
              </a:r>
              <a:r>
                <a:rPr lang="en-GB" dirty="0" smtClean="0">
                  <a:solidFill>
                    <a:srgbClr val="000090"/>
                  </a:solidFill>
                </a:rPr>
                <a:t>:	2.0%</a:t>
              </a:r>
              <a:endParaRPr lang="en-GB" dirty="0">
                <a:solidFill>
                  <a:srgbClr val="00009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6427022" y="2954039"/>
              <a:ext cx="145982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757564" y="3560596"/>
              <a:ext cx="145982" cy="158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 rot="16200000">
            <a:off x="-184429" y="2682423"/>
            <a:ext cx="73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4187720" y="2615961"/>
            <a:ext cx="73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grpSp>
        <p:nvGrpSpPr>
          <p:cNvPr id="38" name="Group 62"/>
          <p:cNvGrpSpPr/>
          <p:nvPr/>
        </p:nvGrpSpPr>
        <p:grpSpPr>
          <a:xfrm>
            <a:off x="1916152" y="2800627"/>
            <a:ext cx="1778700" cy="993964"/>
            <a:chOff x="1916152" y="2800627"/>
            <a:chExt cx="1778700" cy="993964"/>
          </a:xfrm>
        </p:grpSpPr>
        <p:sp>
          <p:nvSpPr>
            <p:cNvPr id="64" name="Rectangle 63"/>
            <p:cNvSpPr/>
            <p:nvPr/>
          </p:nvSpPr>
          <p:spPr>
            <a:xfrm>
              <a:off x="1916152" y="2800627"/>
              <a:ext cx="1778700" cy="993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l-GR" b="1" baseline="-25000" dirty="0" smtClean="0">
                  <a:solidFill>
                    <a:srgbClr val="FF0000"/>
                  </a:solidFill>
                </a:rPr>
                <a:t>μ</a:t>
              </a:r>
              <a:r>
                <a:rPr lang="en-GB" b="1" dirty="0" smtClean="0">
                  <a:solidFill>
                    <a:srgbClr val="FF0000"/>
                  </a:solidFill>
                </a:rPr>
                <a:t>:	</a:t>
              </a:r>
              <a:r>
                <a:rPr lang="en-GB" dirty="0" smtClean="0">
                  <a:solidFill>
                    <a:srgbClr val="FF0000"/>
                  </a:solidFill>
                </a:rPr>
                <a:t>91.7%</a:t>
              </a:r>
              <a:r>
                <a:rPr lang="en-GB" b="1" dirty="0" smtClean="0">
                  <a:solidFill>
                    <a:srgbClr val="FF0000"/>
                  </a:solidFill>
                </a:rPr>
                <a:t> </a:t>
              </a:r>
            </a:p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l-GR" b="1" baseline="-25000" dirty="0" smtClean="0">
                  <a:solidFill>
                    <a:srgbClr val="FF0000"/>
                  </a:solidFill>
                </a:rPr>
                <a:t>μ</a:t>
              </a:r>
              <a:r>
                <a:rPr lang="en-GB" b="1" dirty="0" smtClean="0">
                  <a:solidFill>
                    <a:srgbClr val="FF0000"/>
                  </a:solidFill>
                </a:rPr>
                <a:t>:	</a:t>
              </a:r>
              <a:r>
                <a:rPr lang="en-GB" dirty="0" smtClean="0">
                  <a:solidFill>
                    <a:srgbClr val="FF0000"/>
                  </a:solidFill>
                </a:rPr>
                <a:t>7.0%</a:t>
              </a:r>
            </a:p>
            <a:p>
              <a:pPr>
                <a:lnSpc>
                  <a:spcPct val="109000"/>
                </a:lnSpc>
                <a:buClr>
                  <a:srgbClr val="000000"/>
                </a:buClr>
                <a:buSzPct val="45000"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n-GB" b="1" baseline="-25000" dirty="0" err="1" smtClean="0">
                  <a:solidFill>
                    <a:srgbClr val="FF0000"/>
                  </a:solidFill>
                </a:rPr>
                <a:t>e</a:t>
              </a:r>
              <a:r>
                <a:rPr lang="en-GB" b="1" dirty="0" smtClean="0">
                  <a:solidFill>
                    <a:srgbClr val="FF0000"/>
                  </a:solidFill>
                </a:rPr>
                <a:t>+</a:t>
              </a:r>
              <a:r>
                <a:rPr lang="el-GR" b="1" dirty="0" smtClean="0">
                  <a:solidFill>
                    <a:srgbClr val="FF0000"/>
                  </a:solidFill>
                </a:rPr>
                <a:t>ν</a:t>
              </a:r>
              <a:r>
                <a:rPr lang="en-GB" b="1" baseline="-25000" dirty="0" err="1" smtClean="0">
                  <a:solidFill>
                    <a:srgbClr val="FF0000"/>
                  </a:solidFill>
                </a:rPr>
                <a:t>e</a:t>
              </a:r>
              <a:r>
                <a:rPr lang="en-GB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GB" dirty="0" smtClean="0">
                  <a:solidFill>
                    <a:srgbClr val="FF0000"/>
                  </a:solidFill>
                </a:rPr>
                <a:t>:	1.3%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986384" y="3233008"/>
              <a:ext cx="14598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322140" y="3534574"/>
              <a:ext cx="14598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0DA6F-593B-AA4B-B4CC-90225E12C587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Anti-neutrino oscillations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Measured in the same way, comparison of ND with FD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 Anti-neutrino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198226"/>
            <a:ext cx="4003781" cy="4461548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595" dirty="0" smtClean="0">
                <a:solidFill>
                  <a:srgbClr val="3366FF"/>
                </a:solidFill>
              </a:rPr>
              <a:t>Focus and select positive </a:t>
            </a:r>
            <a:r>
              <a:rPr lang="en-US" sz="2595" dirty="0" err="1" smtClean="0">
                <a:solidFill>
                  <a:srgbClr val="3366FF"/>
                </a:solidFill>
              </a:rPr>
              <a:t>muons</a:t>
            </a:r>
            <a:endParaRPr lang="en-US" sz="2595" dirty="0" smtClean="0">
              <a:solidFill>
                <a:srgbClr val="3366FF"/>
              </a:solidFill>
            </a:endParaRPr>
          </a:p>
          <a:p>
            <a:pPr marL="548640" lvl="1" indent="-2286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C4545"/>
                </a:solidFill>
              </a:rPr>
              <a:t>purity 94.3% after charge sign cut</a:t>
            </a:r>
          </a:p>
          <a:p>
            <a:pPr marL="548640" lvl="1" indent="-2286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C4545"/>
                </a:solidFill>
              </a:rPr>
              <a:t>purity 98% &lt; 6GeV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595" dirty="0" smtClean="0">
                <a:solidFill>
                  <a:srgbClr val="3366FF"/>
                </a:solidFill>
              </a:rPr>
              <a:t>Data/MC agreement comparable to neutrino running</a:t>
            </a:r>
          </a:p>
          <a:p>
            <a:pPr marL="548640" lvl="1" indent="-2286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C4545"/>
                </a:solidFill>
              </a:rPr>
              <a:t>different average kinematic distributions</a:t>
            </a:r>
          </a:p>
          <a:p>
            <a:pPr marL="548640" lvl="1" indent="-2286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C4545"/>
                </a:solidFill>
              </a:rPr>
              <a:t>More low </a:t>
            </a:r>
            <a:r>
              <a:rPr lang="en-US" dirty="0" err="1" smtClean="0">
                <a:solidFill>
                  <a:srgbClr val="4C4545"/>
                </a:solidFill>
              </a:rPr>
              <a:t>y</a:t>
            </a:r>
            <a:r>
              <a:rPr lang="en-US" dirty="0" smtClean="0">
                <a:solidFill>
                  <a:srgbClr val="4C4545"/>
                </a:solidFill>
              </a:rPr>
              <a:t> events (more hard </a:t>
            </a:r>
            <a:r>
              <a:rPr lang="en-US" dirty="0" err="1" smtClean="0">
                <a:solidFill>
                  <a:srgbClr val="4C4545"/>
                </a:solidFill>
              </a:rPr>
              <a:t>muons</a:t>
            </a:r>
            <a:r>
              <a:rPr lang="en-US" dirty="0" smtClean="0">
                <a:solidFill>
                  <a:srgbClr val="4C4545"/>
                </a:solidFill>
              </a:rPr>
              <a:t>)</a:t>
            </a:r>
          </a:p>
        </p:txBody>
      </p:sp>
      <p:pic>
        <p:nvPicPr>
          <p:cNvPr id="8" name="Picture 7" descr="hRecoEnPQ_r4.png"/>
          <p:cNvPicPr>
            <a:picLocks noChangeAspect="1"/>
          </p:cNvPicPr>
          <p:nvPr/>
        </p:nvPicPr>
        <p:blipFill>
          <a:blip r:embed="rId2"/>
          <a:srcRect l="5079" t="5625" r="8889" b="5625"/>
          <a:stretch>
            <a:fillRect/>
          </a:stretch>
        </p:blipFill>
        <p:spPr>
          <a:xfrm>
            <a:off x="4533597" y="1384301"/>
            <a:ext cx="4580892" cy="32004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0394A-74AB-A34F-B52E-0A0C2E840AD2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hc_result_spectrum_nofit.png"/>
          <p:cNvPicPr>
            <a:picLocks noChangeAspect="1"/>
          </p:cNvPicPr>
          <p:nvPr/>
        </p:nvPicPr>
        <p:blipFill>
          <a:blip r:embed="rId3"/>
          <a:srcRect l="2714"/>
          <a:stretch>
            <a:fillRect/>
          </a:stretch>
        </p:blipFill>
        <p:spPr>
          <a:xfrm>
            <a:off x="457200" y="1480283"/>
            <a:ext cx="4953161" cy="429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73100"/>
          </a:xfrm>
        </p:spPr>
        <p:txBody>
          <a:bodyPr/>
          <a:lstStyle/>
          <a:p>
            <a:r>
              <a:rPr lang="en-US" dirty="0" smtClean="0"/>
              <a:t>Far Detector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98306" name="Equation" r:id="rId4" imgW="114300" imgH="165100" progId="">
              <p:embed/>
            </p:oleObj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5427746" y="1600200"/>
            <a:ext cx="3716254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Blip>
                <a:blip r:embed="rId5"/>
              </a:buBlip>
              <a:tabLst>
                <a:tab pos="21161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oscillation Prediction: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155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Blip>
                <a:blip r:embed="rId5"/>
              </a:buBlip>
              <a:tabLst>
                <a:tab pos="217011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Observe: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Blip>
                <a:blip r:embed="rId5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oscillations  disfavored at 6.3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σ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4C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9DDD5-7CDC-824C-A28C-BECFEF593863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Neutrino oscillation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" name="Picture 8" descr="rhc_result_ratio.png"/>
          <p:cNvPicPr>
            <a:picLocks noChangeAspect="1"/>
          </p:cNvPicPr>
          <p:nvPr/>
        </p:nvPicPr>
        <p:blipFill>
          <a:blip r:embed="rId3"/>
          <a:srcRect l="2714" r="7236"/>
          <a:stretch>
            <a:fillRect/>
          </a:stretch>
        </p:blipFill>
        <p:spPr>
          <a:xfrm>
            <a:off x="4592220" y="1091858"/>
            <a:ext cx="4551780" cy="4267200"/>
          </a:xfrm>
          <a:prstGeom prst="rect">
            <a:avLst/>
          </a:prstGeom>
        </p:spPr>
      </p:pic>
      <p:pic>
        <p:nvPicPr>
          <p:cNvPr id="10" name="Picture 9" descr="rhc_result_spectrum.png"/>
          <p:cNvPicPr>
            <a:picLocks noChangeAspect="1"/>
          </p:cNvPicPr>
          <p:nvPr/>
        </p:nvPicPr>
        <p:blipFill>
          <a:blip r:embed="rId4"/>
          <a:srcRect l="2714" r="7236"/>
          <a:stretch>
            <a:fillRect/>
          </a:stretch>
        </p:blipFill>
        <p:spPr>
          <a:xfrm>
            <a:off x="20231" y="1091858"/>
            <a:ext cx="4551769" cy="4267200"/>
          </a:xfrm>
          <a:prstGeom prst="rect">
            <a:avLst/>
          </a:prstGeom>
        </p:spPr>
      </p:pic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5357813" y="5453500"/>
          <a:ext cx="3206750" cy="1270000"/>
        </p:xfrm>
        <a:graphic>
          <a:graphicData uri="http://schemas.openxmlformats.org/presentationml/2006/ole">
            <p:oleObj spid="_x0000_s99330" name="Equation" r:id="rId5" imgW="1752600" imgH="584200" progId="">
              <p:embed/>
            </p:oleObj>
          </a:graphicData>
        </a:graphic>
      </p:graphicFrame>
      <p:graphicFrame>
        <p:nvGraphicFramePr>
          <p:cNvPr id="226307" name="Content Placeholder 7"/>
          <p:cNvGraphicFramePr>
            <a:graphicFrameLocks noChangeAspect="1"/>
          </p:cNvGraphicFramePr>
          <p:nvPr/>
        </p:nvGraphicFramePr>
        <p:xfrm>
          <a:off x="1096962" y="5453500"/>
          <a:ext cx="3005138" cy="1120775"/>
        </p:xfrm>
        <a:graphic>
          <a:graphicData uri="http://schemas.openxmlformats.org/presentationml/2006/ole">
            <p:oleObj spid="_x0000_s99331" name="Equation" r:id="rId6" imgW="1701800" imgH="520700" progId="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9B5DA-80EB-9E4C-B14B-DB333C4024F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 smtClean="0">
                <a:latin typeface="Stencil" charset="0"/>
              </a:rPr>
              <a:t>The Standard Model</a:t>
            </a:r>
            <a:endParaRPr lang="en-GB" smtClean="0">
              <a:latin typeface="Stenci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191000" cy="54102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dirty="0"/>
              <a:t>Quarks, Leptons and Gauge Bosons make up the elementary particles</a:t>
            </a:r>
          </a:p>
          <a:p>
            <a:pPr>
              <a:buFontTx/>
              <a:buBlip>
                <a:blip r:embed="rId3"/>
              </a:buBlip>
            </a:pPr>
            <a:r>
              <a:rPr lang="en-GB" dirty="0"/>
              <a:t>Three generations of leptons with </a:t>
            </a:r>
            <a:r>
              <a:rPr lang="en-GB" dirty="0">
                <a:latin typeface="Symbol"/>
              </a:rPr>
              <a:t>D</a:t>
            </a:r>
            <a:r>
              <a:rPr lang="en-GB" dirty="0"/>
              <a:t>Q=1</a:t>
            </a:r>
          </a:p>
          <a:p>
            <a:pPr>
              <a:buFontTx/>
              <a:buBlip>
                <a:blip r:embed="rId3"/>
              </a:buBlip>
            </a:pPr>
            <a:r>
              <a:rPr lang="en-GB" dirty="0"/>
              <a:t>Three generations of quarks with </a:t>
            </a:r>
            <a:r>
              <a:rPr lang="en-GB" dirty="0">
                <a:latin typeface="Symbol"/>
              </a:rPr>
              <a:t>D</a:t>
            </a:r>
            <a:r>
              <a:rPr lang="en-GB" dirty="0"/>
              <a:t>Q=</a:t>
            </a:r>
            <a:r>
              <a:rPr lang="en-GB" dirty="0" smtClean="0"/>
              <a:t>1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dirty="0" smtClean="0"/>
              <a:t>Three interactions, weak, EM and strong</a:t>
            </a:r>
          </a:p>
          <a:p>
            <a:pPr>
              <a:buFontTx/>
              <a:buBlip>
                <a:blip r:embed="rId3"/>
              </a:buBlip>
            </a:pPr>
            <a:r>
              <a:rPr lang="en-GB" dirty="0" smtClean="0"/>
              <a:t>Neutrinos are the only neutral </a:t>
            </a:r>
            <a:r>
              <a:rPr lang="en-GB" dirty="0" err="1" smtClean="0"/>
              <a:t>fermion</a:t>
            </a:r>
            <a:endParaRPr lang="en-GB" dirty="0" smtClean="0"/>
          </a:p>
        </p:txBody>
      </p:sp>
      <p:pic>
        <p:nvPicPr>
          <p:cNvPr id="21508" name="Picture 4" descr="partic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-1883" r="-1883"/>
          <a:stretch>
            <a:fillRect/>
          </a:stretch>
        </p:blipFill>
        <p:spPr>
          <a:xfrm>
            <a:off x="4648200" y="914400"/>
            <a:ext cx="4038600" cy="4525963"/>
          </a:xfrm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029200" y="3200400"/>
            <a:ext cx="25146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3429000"/>
            <a:ext cx="685800" cy="1600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1" name="Picture 6" descr="swis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4500" y="5727700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CC611-0D54-084F-B9A4-FE555AFFBE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50B0A-5595-FA40-9191-ADD4B7709E26}" type="datetime1">
              <a:rPr lang="en-US" smtClean="0"/>
              <a:pPr>
                <a:defRPr/>
              </a:pPr>
              <a:t>4/11/11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to Neutrinos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075144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 2% probability of same parameters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141273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anti-neutrino running expected soon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159501" y="2984405"/>
            <a:ext cx="2984499" cy="29159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Contour includes effects of dominant systematic uncertainties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normalization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 background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shower energy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 energy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C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9325E-FBCF-DA44-8597-6D8229E25677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4" name="Picture 13" descr="rhc_result_contour_cc_wide.png"/>
          <p:cNvPicPr>
            <a:picLocks noChangeAspect="1"/>
          </p:cNvPicPr>
          <p:nvPr/>
        </p:nvPicPr>
        <p:blipFill>
          <a:blip r:embed="rId2"/>
          <a:srcRect l="4756" t="6327" r="3567" b="4218"/>
          <a:stretch>
            <a:fillRect/>
          </a:stretch>
        </p:blipFill>
        <p:spPr>
          <a:xfrm>
            <a:off x="1104900" y="1080432"/>
            <a:ext cx="4523514" cy="4976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8" descr="hRecoEnTrkPQ.png"/>
          <p:cNvPicPr>
            <a:picLocks noChangeAspect="1"/>
          </p:cNvPicPr>
          <p:nvPr/>
        </p:nvPicPr>
        <p:blipFill>
          <a:blip r:embed="rId2"/>
          <a:srcRect l="5079" t="5320" r="7619" b="8867"/>
          <a:stretch>
            <a:fillRect/>
          </a:stretch>
        </p:blipFill>
        <p:spPr>
          <a:xfrm>
            <a:off x="457200" y="876300"/>
            <a:ext cx="3960514" cy="2787555"/>
          </a:xfrm>
          <a:prstGeom prst="rect">
            <a:avLst/>
          </a:prstGeom>
        </p:spPr>
      </p:pic>
      <p:pic>
        <p:nvPicPr>
          <p:cNvPr id="10" name="Picture 9" descr="hR2TrkEndPQ.png"/>
          <p:cNvPicPr>
            <a:picLocks noChangeAspect="1"/>
          </p:cNvPicPr>
          <p:nvPr/>
        </p:nvPicPr>
        <p:blipFill>
          <a:blip r:embed="rId3"/>
          <a:srcRect l="5079" t="5320" r="7619" b="8867"/>
          <a:stretch>
            <a:fillRect/>
          </a:stretch>
        </p:blipFill>
        <p:spPr>
          <a:xfrm>
            <a:off x="5009465" y="876300"/>
            <a:ext cx="3960514" cy="2787555"/>
          </a:xfrm>
          <a:prstGeom prst="rect">
            <a:avLst/>
          </a:prstGeom>
        </p:spPr>
      </p:pic>
      <p:pic>
        <p:nvPicPr>
          <p:cNvPr id="16" name="Picture 15" descr="hR2TrkEndNQ.png"/>
          <p:cNvPicPr>
            <a:picLocks noChangeAspect="1"/>
          </p:cNvPicPr>
          <p:nvPr/>
        </p:nvPicPr>
        <p:blipFill>
          <a:blip r:embed="rId4"/>
          <a:srcRect l="5079" t="5320" r="7619" b="8867"/>
          <a:stretch>
            <a:fillRect/>
          </a:stretch>
        </p:blipFill>
        <p:spPr>
          <a:xfrm>
            <a:off x="5009465" y="3663855"/>
            <a:ext cx="3960514" cy="2787555"/>
          </a:xfrm>
          <a:prstGeom prst="rect">
            <a:avLst/>
          </a:prstGeom>
        </p:spPr>
      </p:pic>
      <p:pic>
        <p:nvPicPr>
          <p:cNvPr id="19" name="Content Placeholder 18" descr="hRecoEnTrkNQ.png"/>
          <p:cNvPicPr>
            <a:picLocks noGrp="1" noChangeAspect="1"/>
          </p:cNvPicPr>
          <p:nvPr>
            <p:ph sz="quarter" idx="1"/>
          </p:nvPr>
        </p:nvPicPr>
        <p:blipFill>
          <a:blip r:embed="rId5"/>
          <a:srcRect l="5079" t="5320" r="7619" b="8867"/>
          <a:stretch>
            <a:fillRect/>
          </a:stretch>
        </p:blipFill>
        <p:spPr>
          <a:xfrm>
            <a:off x="457200" y="3663855"/>
            <a:ext cx="3960514" cy="2787555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C3584-407B-B644-A6B9-450A7FDEDCEC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00200"/>
            <a:ext cx="4064000" cy="4525963"/>
          </a:xfrm>
        </p:spPr>
        <p:txBody>
          <a:bodyPr/>
          <a:lstStyle/>
          <a:p>
            <a:r>
              <a:rPr lang="en-US" dirty="0" smtClean="0">
                <a:latin typeface="Courier"/>
              </a:rPr>
              <a:t>Predicted sensitivity</a:t>
            </a:r>
            <a:endParaRPr lang="en-US" dirty="0">
              <a:latin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117600"/>
            <a:ext cx="4229100" cy="3423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1117600"/>
            <a:ext cx="4614359" cy="3423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000" y="4800600"/>
            <a:ext cx="32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Jazz LET"/>
              </a:rPr>
              <a:t>1.7e20 existing anti-</a:t>
            </a:r>
            <a:r>
              <a:rPr lang="en-US" dirty="0" err="1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Jazz LET"/>
              </a:rPr>
              <a:t> data +</a:t>
            </a:r>
          </a:p>
          <a:p>
            <a:r>
              <a:rPr lang="en-US" dirty="0" smtClean="0">
                <a:solidFill>
                  <a:srgbClr val="0000FF"/>
                </a:solidFill>
                <a:latin typeface="Jazz LET"/>
              </a:rPr>
              <a:t>Additional data with same anti-</a:t>
            </a:r>
            <a:r>
              <a:rPr lang="en-US" b="1" dirty="0" err="1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Jazz LET"/>
              </a:rPr>
              <a:t> parameters</a:t>
            </a:r>
            <a:endParaRPr lang="en-US" dirty="0">
              <a:solidFill>
                <a:srgbClr val="0000FF"/>
              </a:solidFill>
              <a:latin typeface="Jazz LE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0" y="4800600"/>
            <a:ext cx="32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Jazz LET"/>
              </a:rPr>
              <a:t>1.7e20 existing anti-</a:t>
            </a:r>
            <a:r>
              <a:rPr lang="en-US" b="1" dirty="0" err="1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Jazz LET"/>
              </a:rPr>
              <a:t> data +</a:t>
            </a:r>
          </a:p>
          <a:p>
            <a:r>
              <a:rPr lang="en-US" dirty="0" smtClean="0">
                <a:solidFill>
                  <a:srgbClr val="0000FF"/>
                </a:solidFill>
                <a:latin typeface="Jazz LET"/>
              </a:rPr>
              <a:t>additional data with CC-</a:t>
            </a:r>
            <a:r>
              <a:rPr lang="en-US" b="1" dirty="0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Jazz LET"/>
              </a:rPr>
              <a:t> parameters</a:t>
            </a:r>
            <a:endParaRPr lang="en-US" dirty="0">
              <a:solidFill>
                <a:srgbClr val="0000FF"/>
              </a:solidFill>
              <a:latin typeface="Jazz LE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C72B-3AC9-C94B-A55C-62ADB10AD3B9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smtClean="0">
                <a:latin typeface="Symbol"/>
              </a:rPr>
              <a:t>n</a:t>
            </a:r>
            <a:r>
              <a:rPr lang="en-US" baseline="-25000" dirty="0" smtClean="0">
                <a:latin typeface="Tahoma Bold"/>
              </a:rPr>
              <a:t>e</a:t>
            </a:r>
            <a:endParaRPr lang="en-US" baseline="-25000" dirty="0">
              <a:latin typeface="Tahoma Bold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Brief overview of the world status and the MINOS present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lIns="64291" tIns="32146" rIns="64291" bIns="32146"/>
          <a:lstStyle/>
          <a:p>
            <a:pPr algn="l"/>
            <a:fld id="{32FCF003-6159-034E-B235-6B06CA5B3146}" type="slidenum">
              <a:rPr lang="en-US"/>
              <a:pPr algn="l"/>
              <a:t>44</a:t>
            </a:fld>
            <a:endParaRPr lang="en-US"/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5100" y="1366838"/>
            <a:ext cx="8978900" cy="5143500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504825" algn="l"/>
                <a:tab pos="781050" algn="l"/>
              </a:tabLst>
            </a:pPr>
            <a:r>
              <a:rPr lang="en-US" sz="2000" b="1" dirty="0">
                <a:solidFill>
                  <a:srgbClr val="374F6F"/>
                </a:solidFill>
              </a:rPr>
              <a:t>The probability of </a:t>
            </a:r>
            <a:r>
              <a:rPr lang="en-US" sz="2000" b="1" dirty="0" err="1">
                <a:solidFill>
                  <a:srgbClr val="374F6F"/>
                </a:solidFill>
                <a:ea typeface="Lucida Grande" charset="0"/>
                <a:cs typeface="Lucida Grande" charset="0"/>
              </a:rPr>
              <a:t>ν</a:t>
            </a:r>
            <a:r>
              <a:rPr lang="en-US" sz="2000" b="1" baseline="-22000" dirty="0" err="1">
                <a:solidFill>
                  <a:srgbClr val="374F6F"/>
                </a:solidFill>
              </a:rPr>
              <a:t>e</a:t>
            </a:r>
            <a:r>
              <a:rPr lang="en-US" sz="2000" b="1" dirty="0">
                <a:solidFill>
                  <a:srgbClr val="374F6F"/>
                </a:solidFill>
              </a:rPr>
              <a:t> appearance in a </a:t>
            </a:r>
            <a:r>
              <a:rPr lang="en-US" sz="2000" b="1" dirty="0" err="1">
                <a:solidFill>
                  <a:srgbClr val="374F6F"/>
                </a:solidFill>
                <a:ea typeface="Lucida Grande" charset="0"/>
                <a:cs typeface="Lucida Grande" charset="0"/>
              </a:rPr>
              <a:t>ν</a:t>
            </a:r>
            <a:r>
              <a:rPr lang="en-US" sz="2000" b="1" baseline="-22000" dirty="0" err="1">
                <a:solidFill>
                  <a:srgbClr val="374F6F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2000" b="1" baseline="-22000" dirty="0">
                <a:solidFill>
                  <a:srgbClr val="374F6F"/>
                </a:solidFill>
                <a:ea typeface="Lucida Grande" charset="0"/>
                <a:cs typeface="Lucida Grande" charset="0"/>
              </a:rPr>
              <a:t> </a:t>
            </a:r>
            <a:r>
              <a:rPr lang="en-US" sz="2000" b="1" baseline="-22000" dirty="0">
                <a:solidFill>
                  <a:srgbClr val="374F6F"/>
                </a:solidFill>
              </a:rPr>
              <a:t> </a:t>
            </a:r>
            <a:r>
              <a:rPr lang="en-US" sz="2000" b="1" dirty="0">
                <a:solidFill>
                  <a:srgbClr val="374F6F"/>
                </a:solidFill>
              </a:rPr>
              <a:t>beam:</a:t>
            </a:r>
            <a: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  <a:t/>
            </a:r>
            <a:b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</a:br>
            <a: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  <a:t/>
            </a:r>
            <a:b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</a:br>
            <a: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  <a:t/>
            </a:r>
            <a:b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</a:br>
            <a: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  <a:t/>
            </a:r>
            <a:b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</a:br>
            <a: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  <a:t/>
            </a:r>
            <a:b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</a:br>
            <a:r>
              <a:rPr lang="en-US" sz="2000" b="1" dirty="0">
                <a:solidFill>
                  <a:srgbClr val="374F6F"/>
                </a:solidFill>
                <a:ea typeface="ヒラギノ角ゴ ProN W6" charset="-128"/>
                <a:cs typeface="ヒラギノ角ゴ ProN W6" charset="-128"/>
              </a:rPr>
              <a:t> </a:t>
            </a:r>
          </a:p>
          <a:p>
            <a:pPr>
              <a:spcBef>
                <a:spcPts val="1475"/>
              </a:spcBef>
              <a:tabLst>
                <a:tab pos="504825" algn="l"/>
                <a:tab pos="781050" algn="l"/>
              </a:tabLst>
            </a:pPr>
            <a:r>
              <a:rPr lang="en-US" sz="2000" b="1" dirty="0">
                <a:solidFill>
                  <a:srgbClr val="374F6F"/>
                </a:solidFill>
              </a:rPr>
              <a:t>Searching for </a:t>
            </a:r>
            <a:r>
              <a:rPr lang="en-US" sz="2000" b="1" dirty="0" err="1">
                <a:solidFill>
                  <a:srgbClr val="374F6F"/>
                </a:solidFill>
                <a:ea typeface="Lucida Grande" charset="0"/>
                <a:cs typeface="Lucida Grande" charset="0"/>
              </a:rPr>
              <a:t>ν</a:t>
            </a:r>
            <a:r>
              <a:rPr lang="en-US" sz="2000" b="1" baseline="-22000" dirty="0" err="1">
                <a:solidFill>
                  <a:srgbClr val="374F6F"/>
                </a:solidFill>
              </a:rPr>
              <a:t>e</a:t>
            </a:r>
            <a:r>
              <a:rPr lang="en-US" sz="2000" b="1" baseline="-22000" dirty="0">
                <a:solidFill>
                  <a:srgbClr val="374F6F"/>
                </a:solidFill>
              </a:rPr>
              <a:t> </a:t>
            </a:r>
            <a:r>
              <a:rPr lang="en-US" sz="2000" b="1" dirty="0">
                <a:solidFill>
                  <a:srgbClr val="374F6F"/>
                </a:solidFill>
              </a:rPr>
              <a:t> events in MINOS, we can access </a:t>
            </a:r>
            <a:r>
              <a:rPr lang="en-US" sz="2000" b="1" dirty="0">
                <a:solidFill>
                  <a:srgbClr val="FF7618"/>
                </a:solidFill>
              </a:rPr>
              <a:t>sin</a:t>
            </a:r>
            <a:r>
              <a:rPr lang="en-US" sz="2000" b="1" baseline="30000" dirty="0">
                <a:solidFill>
                  <a:srgbClr val="FF7618"/>
                </a:solidFill>
              </a:rPr>
              <a:t>2</a:t>
            </a:r>
            <a:r>
              <a:rPr lang="en-US" sz="2000" b="1" dirty="0">
                <a:solidFill>
                  <a:srgbClr val="FF7618"/>
                </a:solidFill>
                <a:ea typeface="Lucida Grande" charset="0"/>
                <a:cs typeface="Lucida Grande" charset="0"/>
              </a:rPr>
              <a:t>(2θ</a:t>
            </a:r>
            <a:r>
              <a:rPr lang="en-US" sz="2000" b="1" baseline="-22000" dirty="0">
                <a:solidFill>
                  <a:srgbClr val="FF7618"/>
                </a:solidFill>
              </a:rPr>
              <a:t>13</a:t>
            </a:r>
            <a:r>
              <a:rPr lang="en-US" sz="2000" b="1" dirty="0">
                <a:solidFill>
                  <a:srgbClr val="FF7618"/>
                </a:solidFill>
              </a:rPr>
              <a:t>)</a:t>
            </a:r>
            <a:r>
              <a:rPr lang="en-US" sz="2000" b="1" dirty="0">
                <a:solidFill>
                  <a:srgbClr val="374F6F"/>
                </a:solidFill>
              </a:rPr>
              <a:t>.</a:t>
            </a:r>
            <a:endParaRPr lang="en-US" sz="2000" b="1" dirty="0">
              <a:solidFill>
                <a:srgbClr val="374F6F"/>
              </a:solidFill>
              <a:ea typeface="ヒラギノ角ゴ ProN W6" charset="-128"/>
              <a:cs typeface="ヒラギノ角ゴ ProN W6" charset="-128"/>
            </a:endParaRPr>
          </a:p>
          <a:p>
            <a:pPr>
              <a:spcBef>
                <a:spcPts val="1475"/>
              </a:spcBef>
              <a:tabLst>
                <a:tab pos="504825" algn="l"/>
                <a:tab pos="781050" algn="l"/>
              </a:tabLst>
            </a:pPr>
            <a:r>
              <a:rPr lang="en-US" sz="2000" b="1" dirty="0">
                <a:solidFill>
                  <a:srgbClr val="003366"/>
                </a:solidFill>
              </a:rPr>
              <a:t>Probability depends not only on </a:t>
            </a:r>
            <a:r>
              <a:rPr lang="en-US" sz="2000" b="1" dirty="0">
                <a:solidFill>
                  <a:srgbClr val="003366"/>
                </a:solidFill>
                <a:ea typeface="Lucida Grande" charset="0"/>
                <a:cs typeface="Lucida Grande" charset="0"/>
              </a:rPr>
              <a:t>θ</a:t>
            </a:r>
            <a:r>
              <a:rPr lang="en-US" sz="2000" b="1" baseline="-22000" dirty="0">
                <a:solidFill>
                  <a:srgbClr val="003366"/>
                </a:solidFill>
              </a:rPr>
              <a:t>13 </a:t>
            </a:r>
            <a:r>
              <a:rPr lang="en-US" sz="2000" b="1" dirty="0">
                <a:solidFill>
                  <a:srgbClr val="003366"/>
                </a:solidFill>
              </a:rPr>
              <a:t>but also on </a:t>
            </a:r>
            <a:r>
              <a:rPr lang="en-US" sz="2000" b="1" dirty="0">
                <a:solidFill>
                  <a:srgbClr val="003366"/>
                </a:solidFill>
                <a:ea typeface="Lucida Grande" charset="0"/>
                <a:cs typeface="Lucida Grande" charset="0"/>
              </a:rPr>
              <a:t>δ</a:t>
            </a:r>
            <a:r>
              <a:rPr lang="en-US" sz="2000" b="1" baseline="-6000" dirty="0">
                <a:solidFill>
                  <a:srgbClr val="003366"/>
                </a:solidFill>
              </a:rPr>
              <a:t>CP </a:t>
            </a:r>
            <a:r>
              <a:rPr lang="en-US" sz="2000" dirty="0">
                <a:solidFill>
                  <a:schemeClr val="bg2"/>
                </a:solidFill>
              </a:rPr>
              <a:t>.</a:t>
            </a:r>
          </a:p>
          <a:p>
            <a:pPr lvl="1">
              <a:spcBef>
                <a:spcPts val="1475"/>
              </a:spcBef>
              <a:tabLst>
                <a:tab pos="504825" algn="l"/>
                <a:tab pos="781050" algn="l"/>
              </a:tabLst>
            </a:pPr>
            <a:r>
              <a:rPr lang="en-US" sz="2000" dirty="0"/>
              <a:t>A non-zero </a:t>
            </a:r>
            <a:r>
              <a:rPr lang="en-US" sz="2000" dirty="0">
                <a:ea typeface="Lucida Grande" charset="0"/>
                <a:cs typeface="Lucida Grande" charset="0"/>
              </a:rPr>
              <a:t>θ</a:t>
            </a:r>
            <a:r>
              <a:rPr lang="en-US" sz="2000" baseline="-22000" dirty="0"/>
              <a:t>13</a:t>
            </a:r>
            <a:r>
              <a:rPr lang="en-US" sz="2000" dirty="0"/>
              <a:t> would open the door to a CP violation measurement in the neutrino sector which could reveal the origin of the matter/anti-matter asymmetry of the universe.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95600" y="1828800"/>
            <a:ext cx="1600200" cy="685800"/>
            <a:chOff x="0" y="0"/>
            <a:chExt cx="880" cy="520"/>
          </a:xfrm>
        </p:grpSpPr>
        <p:sp>
          <p:nvSpPr>
            <p:cNvPr id="33800" name="Oval 3"/>
            <p:cNvSpPr>
              <a:spLocks/>
            </p:cNvSpPr>
            <p:nvPr/>
          </p:nvSpPr>
          <p:spPr bwMode="auto">
            <a:xfrm>
              <a:off x="24" y="24"/>
              <a:ext cx="832" cy="472"/>
            </a:xfrm>
            <a:prstGeom prst="ellipse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801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80" cy="5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143750" cy="457200"/>
          </a:xfrm>
        </p:spPr>
        <p:txBody>
          <a:bodyPr/>
          <a:lstStyle/>
          <a:p>
            <a:pPr>
              <a:tabLst>
                <a:tab pos="855663" algn="l"/>
              </a:tabLst>
            </a:pPr>
            <a:r>
              <a:rPr lang="en-US" dirty="0" smtClean="0"/>
              <a:t>MINOS: Searching for </a:t>
            </a:r>
            <a:r>
              <a:rPr lang="en-US" dirty="0" smtClean="0">
                <a:ea typeface="Lucida Grande" charset="0"/>
                <a:cs typeface="Lucida Grande" charset="0"/>
              </a:rPr>
              <a:t>θ</a:t>
            </a:r>
            <a:r>
              <a:rPr lang="en-US" baseline="-13000" dirty="0" smtClean="0"/>
              <a:t>13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057400"/>
            <a:ext cx="718185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70CE9-74F1-E24C-A624-CF08ACF6CE21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"/>
          <p:cNvPicPr>
            <a:picLocks noChangeAspect="1" noChangeArrowheads="1"/>
          </p:cNvPicPr>
          <p:nvPr/>
        </p:nvPicPr>
        <p:blipFill>
          <a:blip r:embed="rId2"/>
          <a:srcRect l="4999" b="4756"/>
          <a:stretch>
            <a:fillRect/>
          </a:stretch>
        </p:blipFill>
        <p:spPr bwMode="auto">
          <a:xfrm>
            <a:off x="4419600" y="3352800"/>
            <a:ext cx="4022725" cy="318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76600"/>
            <a:ext cx="4191000" cy="3303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" y="1196975"/>
            <a:ext cx="2547937" cy="2008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7225" y="1196975"/>
            <a:ext cx="2547938" cy="2008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8013" y="1204913"/>
            <a:ext cx="2547937" cy="2009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3" name="Rectangle 5"/>
          <p:cNvSpPr>
            <a:spLocks/>
          </p:cNvSpPr>
          <p:nvPr/>
        </p:nvSpPr>
        <p:spPr bwMode="auto">
          <a:xfrm>
            <a:off x="304800" y="3276600"/>
            <a:ext cx="4027488" cy="290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219075" indent="-219075">
              <a:spcBef>
                <a:spcPts val="850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469900" algn="l"/>
                <a:tab pos="74612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ourier"/>
                <a:ea typeface="Optima" charset="0"/>
                <a:cs typeface="Optima" charset="0"/>
              </a:rPr>
              <a:t>11 </a:t>
            </a:r>
            <a:r>
              <a:rPr lang="en-US" sz="2000" dirty="0">
                <a:solidFill>
                  <a:srgbClr val="0000FF"/>
                </a:solidFill>
                <a:latin typeface="Courier"/>
                <a:ea typeface="Optima" charset="0"/>
                <a:cs typeface="Optima" charset="0"/>
              </a:rPr>
              <a:t>variables chosen describing length, width and shower shape.</a:t>
            </a:r>
          </a:p>
          <a:p>
            <a:pPr marL="219075" indent="-219075">
              <a:spcBef>
                <a:spcPts val="850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469900" algn="l"/>
                <a:tab pos="746125" algn="l"/>
              </a:tabLst>
            </a:pPr>
            <a:r>
              <a:rPr lang="en-US" sz="2000" dirty="0">
                <a:solidFill>
                  <a:srgbClr val="0000FF"/>
                </a:solidFill>
                <a:latin typeface="Courier"/>
                <a:ea typeface="Optima" charset="0"/>
                <a:cs typeface="Optima" charset="0"/>
              </a:rPr>
              <a:t>ANN algorithm achieves:</a:t>
            </a:r>
          </a:p>
          <a:p>
            <a:pPr marL="495300" lvl="1" indent="-219075">
              <a:buClr>
                <a:srgbClr val="2B444B"/>
              </a:buClr>
              <a:buSzPct val="75000"/>
              <a:buFont typeface="Optima" charset="0"/>
              <a:buChar char="•"/>
              <a:tabLst>
                <a:tab pos="469900" algn="l"/>
                <a:tab pos="746125" algn="l"/>
              </a:tabLst>
            </a:pPr>
            <a:r>
              <a:rPr lang="en-US" sz="2000" dirty="0">
                <a:solidFill>
                  <a:srgbClr val="0000FF"/>
                </a:solidFill>
                <a:latin typeface="Courier"/>
                <a:ea typeface="Optima" charset="0"/>
                <a:cs typeface="Optima" charset="0"/>
              </a:rPr>
              <a:t>signal efficiency 41%</a:t>
            </a:r>
          </a:p>
          <a:p>
            <a:pPr marL="495300" lvl="1" indent="-219075">
              <a:buClr>
                <a:srgbClr val="2B444B"/>
              </a:buClr>
              <a:buSzPct val="75000"/>
              <a:buFont typeface="Optima" charset="0"/>
              <a:buChar char="•"/>
              <a:tabLst>
                <a:tab pos="469900" algn="l"/>
                <a:tab pos="746125" algn="l"/>
              </a:tabLst>
            </a:pPr>
            <a:r>
              <a:rPr lang="en-US" sz="2000" dirty="0">
                <a:solidFill>
                  <a:srgbClr val="0000FF"/>
                </a:solidFill>
                <a:latin typeface="Courier"/>
                <a:ea typeface="Optima" charset="0"/>
                <a:cs typeface="Optima" charset="0"/>
              </a:rPr>
              <a:t>NC rejection &gt;92.3%</a:t>
            </a:r>
          </a:p>
          <a:p>
            <a:pPr marL="495300" lvl="1" indent="-219075">
              <a:buClr>
                <a:srgbClr val="2B444B"/>
              </a:buClr>
              <a:buSzPct val="75000"/>
              <a:buFont typeface="Optima" charset="0"/>
              <a:buChar char="•"/>
              <a:tabLst>
                <a:tab pos="469900" algn="l"/>
                <a:tab pos="746125" algn="l"/>
              </a:tabLst>
            </a:pPr>
            <a:r>
              <a:rPr lang="en-US" sz="2000" dirty="0">
                <a:solidFill>
                  <a:srgbClr val="0000FF"/>
                </a:solidFill>
                <a:latin typeface="Courier"/>
                <a:ea typeface="Optima" charset="0"/>
                <a:cs typeface="Optima" charset="0"/>
              </a:rPr>
              <a:t>CC rejection &gt;99.4%</a:t>
            </a:r>
          </a:p>
          <a:p>
            <a:pPr marL="495300" lvl="1" indent="-219075">
              <a:buClr>
                <a:srgbClr val="2B444B"/>
              </a:buClr>
              <a:buSzPct val="75000"/>
              <a:buFont typeface="Optima" charset="0"/>
              <a:buChar char="•"/>
              <a:tabLst>
                <a:tab pos="469900" algn="l"/>
                <a:tab pos="746125" algn="l"/>
              </a:tabLst>
            </a:pPr>
            <a:r>
              <a:rPr lang="en-US" sz="2000" dirty="0">
                <a:solidFill>
                  <a:srgbClr val="0000FF"/>
                </a:solidFill>
                <a:latin typeface="Courier"/>
                <a:ea typeface="Optima" charset="0"/>
                <a:cs typeface="Optima" charset="0"/>
              </a:rPr>
              <a:t>signal/background 1:4 </a:t>
            </a:r>
          </a:p>
        </p:txBody>
      </p:sp>
      <p:sp>
        <p:nvSpPr>
          <p:cNvPr id="34824" name="Rectangle 6"/>
          <p:cNvSpPr>
            <a:spLocks noGrp="1" noChangeArrowheads="1"/>
          </p:cNvSpPr>
          <p:nvPr>
            <p:ph type="title"/>
          </p:nvPr>
        </p:nvSpPr>
        <p:spPr>
          <a:xfrm>
            <a:off x="1000125" y="-125413"/>
            <a:ext cx="6467475" cy="803276"/>
          </a:xfrm>
        </p:spPr>
        <p:txBody>
          <a:bodyPr/>
          <a:lstStyle/>
          <a:p>
            <a:pPr>
              <a:tabLst>
                <a:tab pos="855663" algn="l"/>
              </a:tabLst>
            </a:pPr>
            <a:r>
              <a:rPr lang="en-US" sz="3200">
                <a:latin typeface="Stencil" charset="0"/>
              </a:rPr>
              <a:t>Selecting </a:t>
            </a:r>
            <a:r>
              <a:rPr lang="en-US" sz="3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ν</a:t>
            </a:r>
            <a:r>
              <a:rPr lang="en-US" sz="3200" baseline="-6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</a:t>
            </a:r>
            <a:r>
              <a:rPr lang="en-US" sz="3200" baseline="-6000">
                <a:solidFill>
                  <a:srgbClr val="374E7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3200">
                <a:latin typeface="Stencil" charset="0"/>
              </a:rPr>
              <a:t>events with ANN</a:t>
            </a:r>
          </a:p>
        </p:txBody>
      </p:sp>
      <p:sp>
        <p:nvSpPr>
          <p:cNvPr id="34825" name="Rectangle 7"/>
          <p:cNvSpPr>
            <a:spLocks/>
          </p:cNvSpPr>
          <p:nvPr/>
        </p:nvSpPr>
        <p:spPr bwMode="auto">
          <a:xfrm>
            <a:off x="669925" y="1196975"/>
            <a:ext cx="7562850" cy="2027238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25400">
            <a:solidFill>
              <a:srgbClr val="374E7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Rectangle 8"/>
          <p:cNvSpPr>
            <a:spLocks/>
          </p:cNvSpPr>
          <p:nvPr/>
        </p:nvSpPr>
        <p:spPr bwMode="auto">
          <a:xfrm>
            <a:off x="3262313" y="2438400"/>
            <a:ext cx="173037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>
                <a:ea typeface="Optima" charset="0"/>
                <a:cs typeface="Optima" charset="0"/>
              </a:rPr>
              <a:t>...</a:t>
            </a:r>
          </a:p>
        </p:txBody>
      </p:sp>
      <p:sp>
        <p:nvSpPr>
          <p:cNvPr id="34827" name="Rectangle 9"/>
          <p:cNvSpPr>
            <a:spLocks/>
          </p:cNvSpPr>
          <p:nvPr/>
        </p:nvSpPr>
        <p:spPr bwMode="auto">
          <a:xfrm>
            <a:off x="5754688" y="2438400"/>
            <a:ext cx="173037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>
                <a:ea typeface="Optima" charset="0"/>
                <a:cs typeface="Optima" charset="0"/>
              </a:rPr>
              <a:t>...</a:t>
            </a:r>
          </a:p>
        </p:txBody>
      </p:sp>
      <p:sp>
        <p:nvSpPr>
          <p:cNvPr id="34828" name="Rectangle 10"/>
          <p:cNvSpPr>
            <a:spLocks/>
          </p:cNvSpPr>
          <p:nvPr/>
        </p:nvSpPr>
        <p:spPr bwMode="auto">
          <a:xfrm>
            <a:off x="479425" y="704850"/>
            <a:ext cx="81629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tabLst>
                <a:tab pos="749300" algn="l"/>
                <a:tab pos="4941888" algn="l"/>
              </a:tabLst>
            </a:pPr>
            <a:r>
              <a:rPr lang="en-US" sz="2000">
                <a:latin typeface="Stencil" charset="0"/>
                <a:ea typeface="Optima" charset="0"/>
                <a:cs typeface="Optima" charset="0"/>
              </a:rPr>
              <a:t>event characterization in length, width and shower shape</a:t>
            </a:r>
          </a:p>
        </p:txBody>
      </p:sp>
      <p:sp>
        <p:nvSpPr>
          <p:cNvPr id="34829" name="Rectangle 11"/>
          <p:cNvSpPr>
            <a:spLocks/>
          </p:cNvSpPr>
          <p:nvPr/>
        </p:nvSpPr>
        <p:spPr bwMode="auto">
          <a:xfrm rot="-5400000">
            <a:off x="-93662" y="2066925"/>
            <a:ext cx="1004887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tencil" charset="0"/>
                <a:ea typeface="Optima" charset="0"/>
                <a:cs typeface="Optima" charset="0"/>
              </a:rPr>
              <a:t>Example</a:t>
            </a:r>
            <a:endParaRPr lang="en-US">
              <a:ea typeface="Optima" charset="0"/>
              <a:cs typeface="Optima" charset="0"/>
            </a:endParaRPr>
          </a:p>
        </p:txBody>
      </p:sp>
      <p:graphicFrame>
        <p:nvGraphicFramePr>
          <p:cNvPr id="85004" name="Group 12"/>
          <p:cNvGraphicFramePr>
            <a:graphicFrameLocks noGrp="1"/>
          </p:cNvGraphicFramePr>
          <p:nvPr/>
        </p:nvGraphicFramePr>
        <p:xfrm>
          <a:off x="5240338" y="6400800"/>
          <a:ext cx="2902148" cy="312658"/>
        </p:xfrm>
        <a:graphic>
          <a:graphicData uri="http://schemas.openxmlformats.org/drawingml/2006/table">
            <a:tbl>
              <a:tblPr/>
              <a:tblGrid>
                <a:gridCol w="2902148"/>
              </a:tblGrid>
              <a:tr h="1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B444B"/>
                        </a:buClr>
                        <a:buSzPct val="75000"/>
                        <a:buFont typeface="Optima" pitchFamily="-65" charset="0"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Δm</a:t>
                      </a:r>
                      <a:r>
                        <a:rPr kumimoji="0" lang="en-US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-600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32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=0.0024 eV</a:t>
                      </a:r>
                      <a:r>
                        <a:rPr kumimoji="0" lang="en-US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, sin</a:t>
                      </a:r>
                      <a:r>
                        <a:rPr kumimoji="0" lang="en-US" sz="17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θ</a:t>
                      </a:r>
                      <a:r>
                        <a:rPr kumimoji="0" lang="en-US" sz="1700" b="0" i="0" u="none" strike="noStrike" cap="none" normalizeH="0" baseline="-600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23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sym typeface="Times New Roman" pitchFamily="-65" charset="0"/>
                        </a:rPr>
                        <a:t>=1.0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7215188" y="3697288"/>
            <a:ext cx="23812" cy="2246312"/>
          </a:xfrm>
          <a:prstGeom prst="line">
            <a:avLst/>
          </a:prstGeom>
          <a:noFill/>
          <a:ln w="25400">
            <a:solidFill>
              <a:srgbClr val="343434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H="1">
            <a:off x="7205663" y="3697288"/>
            <a:ext cx="812800" cy="0"/>
          </a:xfrm>
          <a:prstGeom prst="line">
            <a:avLst/>
          </a:prstGeom>
          <a:noFill/>
          <a:ln w="25400">
            <a:solidFill>
              <a:srgbClr val="343434"/>
            </a:solidFill>
            <a:miter lim="800000"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4" name="Rectangle 22"/>
          <p:cNvSpPr>
            <a:spLocks/>
          </p:cNvSpPr>
          <p:nvPr/>
        </p:nvSpPr>
        <p:spPr bwMode="auto">
          <a:xfrm>
            <a:off x="5181600" y="5105400"/>
            <a:ext cx="204787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tencil" charset="0"/>
                <a:ea typeface="Optima" charset="0"/>
                <a:cs typeface="Optima" charset="0"/>
              </a:rPr>
              <a:t>Area Normalized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A497A-E2D4-BF44-85AD-34881EEDBE1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1" grpId="0" animBg="1"/>
      <p:bldP spid="85013" grpId="0" animBg="1"/>
      <p:bldP spid="850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5663" algn="l"/>
              </a:tabLst>
            </a:pPr>
            <a:r>
              <a:rPr lang="en-US" dirty="0" smtClean="0">
                <a:latin typeface="Stencil" charset="0"/>
              </a:rPr>
              <a:t> </a:t>
            </a:r>
            <a:r>
              <a:rPr lang="en-US" dirty="0" err="1" smtClean="0">
                <a:latin typeface="Stencil" charset="0"/>
              </a:rPr>
              <a:t>fD</a:t>
            </a:r>
            <a:r>
              <a:rPr lang="en-US" dirty="0" smtClean="0">
                <a:latin typeface="Stencil" charset="0"/>
              </a:rPr>
              <a:t> data</a:t>
            </a:r>
          </a:p>
        </p:txBody>
      </p:sp>
      <p:sp>
        <p:nvSpPr>
          <p:cNvPr id="41988" name="Rectangle 5"/>
          <p:cNvSpPr>
            <a:spLocks/>
          </p:cNvSpPr>
          <p:nvPr/>
        </p:nvSpPr>
        <p:spPr bwMode="auto">
          <a:xfrm>
            <a:off x="169862" y="4978400"/>
            <a:ext cx="41148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observe a total of</a:t>
            </a:r>
            <a:r>
              <a:rPr lang="en-US" b="1" dirty="0" smtClean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 327 </a:t>
            </a:r>
            <a:r>
              <a:rPr lang="en-US" b="1" dirty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events. </a:t>
            </a:r>
            <a:endParaRPr lang="en-US" b="1" dirty="0" smtClean="0">
              <a:solidFill>
                <a:srgbClr val="0000FF"/>
              </a:solidFill>
              <a:latin typeface="Stencil" charset="0"/>
              <a:ea typeface="Optima" charset="0"/>
              <a:cs typeface="Optima" charset="0"/>
            </a:endParaRP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 smtClean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Expect 314±18(</a:t>
            </a:r>
            <a:r>
              <a:rPr lang="en-US" b="1" dirty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stat</a:t>
            </a:r>
            <a:r>
              <a:rPr lang="en-US" b="1" dirty="0" smtClean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)</a:t>
            </a: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 smtClean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Difference of 13 events also consistent with </a:t>
            </a:r>
            <a:r>
              <a:rPr lang="en-US" b="1" dirty="0" err="1" smtClean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chooz</a:t>
            </a:r>
            <a:r>
              <a:rPr lang="en-US" b="1" dirty="0" smtClean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 limit</a:t>
            </a: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 smtClean="0">
                <a:solidFill>
                  <a:srgbClr val="0000FF"/>
                </a:solidFill>
                <a:latin typeface="Stencil" charset="0"/>
                <a:ea typeface="Optima" charset="0"/>
                <a:cs typeface="Optima" charset="0"/>
              </a:rPr>
              <a:t>0.75 sigma excess</a:t>
            </a: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tabLst>
                <a:tab pos="504825" algn="l"/>
              </a:tabLst>
            </a:pPr>
            <a:endParaRPr lang="en-US" b="1" dirty="0" smtClean="0">
              <a:solidFill>
                <a:srgbClr val="0000FF"/>
              </a:solidFill>
              <a:latin typeface="Stencil" charset="0"/>
              <a:ea typeface="Optima" charset="0"/>
              <a:cs typeface="Optima" charset="0"/>
            </a:endParaRP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endParaRPr lang="en-US" b="1" dirty="0">
              <a:latin typeface="Stencil" charset="0"/>
              <a:ea typeface="Optima" charset="0"/>
              <a:cs typeface="Optima" charset="0"/>
            </a:endParaRPr>
          </a:p>
        </p:txBody>
      </p:sp>
      <p:sp>
        <p:nvSpPr>
          <p:cNvPr id="41993" name="Rectangle 6"/>
          <p:cNvSpPr>
            <a:spLocks/>
          </p:cNvSpPr>
          <p:nvPr/>
        </p:nvSpPr>
        <p:spPr bwMode="auto">
          <a:xfrm>
            <a:off x="169862" y="4343400"/>
            <a:ext cx="4224338" cy="2235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25400">
            <a:solidFill>
              <a:srgbClr val="374E7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Rectangle 13"/>
          <p:cNvSpPr>
            <a:spLocks noChangeArrowheads="1"/>
          </p:cNvSpPr>
          <p:nvPr/>
        </p:nvSpPr>
        <p:spPr bwMode="auto">
          <a:xfrm>
            <a:off x="4800600" y="4343400"/>
            <a:ext cx="4114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>
                <a:latin typeface="Stencil" charset="0"/>
                <a:ea typeface="Optima" charset="0"/>
                <a:cs typeface="Optima" charset="0"/>
              </a:rPr>
              <a:t>observe a total of</a:t>
            </a:r>
            <a:r>
              <a:rPr lang="en-US" b="1" dirty="0" smtClean="0">
                <a:latin typeface="Stencil" charset="0"/>
                <a:ea typeface="Optima" charset="0"/>
                <a:cs typeface="Optima" charset="0"/>
              </a:rPr>
              <a:t> 54 </a:t>
            </a:r>
            <a:r>
              <a:rPr lang="en-US" b="1" dirty="0">
                <a:latin typeface="Stencil" charset="0"/>
                <a:ea typeface="Optima" charset="0"/>
                <a:cs typeface="Optima" charset="0"/>
              </a:rPr>
              <a:t>events </a:t>
            </a: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>
                <a:latin typeface="Stencil" charset="0"/>
                <a:ea typeface="Optima" charset="0"/>
                <a:cs typeface="Optima" charset="0"/>
              </a:rPr>
              <a:t>expect </a:t>
            </a:r>
            <a:r>
              <a:rPr lang="en-US" b="1" dirty="0" smtClean="0">
                <a:latin typeface="Stencil" charset="0"/>
                <a:ea typeface="Optima" charset="0"/>
                <a:cs typeface="Optima" charset="0"/>
              </a:rPr>
              <a:t> 49.1±7(</a:t>
            </a:r>
            <a:r>
              <a:rPr lang="en-US" b="1" dirty="0">
                <a:latin typeface="Stencil" charset="0"/>
                <a:ea typeface="Optima" charset="0"/>
                <a:cs typeface="Optima" charset="0"/>
              </a:rPr>
              <a:t>stat)±</a:t>
            </a:r>
            <a:r>
              <a:rPr lang="en-US" b="1" dirty="0" smtClean="0">
                <a:latin typeface="Stencil" charset="0"/>
                <a:ea typeface="Optima" charset="0"/>
                <a:cs typeface="Optima" charset="0"/>
              </a:rPr>
              <a:t>2.7(</a:t>
            </a:r>
            <a:r>
              <a:rPr lang="en-US" b="1" dirty="0">
                <a:latin typeface="Stencil" charset="0"/>
                <a:ea typeface="Optima" charset="0"/>
                <a:cs typeface="Optima" charset="0"/>
              </a:rPr>
              <a:t>sys) background </a:t>
            </a:r>
            <a:r>
              <a:rPr lang="en-US" b="1" dirty="0" smtClean="0">
                <a:latin typeface="Stencil" charset="0"/>
                <a:ea typeface="Optima" charset="0"/>
                <a:cs typeface="Optima" charset="0"/>
              </a:rPr>
              <a:t>events</a:t>
            </a: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 smtClean="0">
                <a:latin typeface="Stencil" charset="0"/>
                <a:ea typeface="Optima" charset="0"/>
                <a:cs typeface="Optima" charset="0"/>
              </a:rPr>
              <a:t>Difference of 4.9 events</a:t>
            </a:r>
          </a:p>
          <a:p>
            <a:pPr marL="255588" indent="-255588">
              <a:spcBef>
                <a:spcPts val="775"/>
              </a:spcBef>
              <a:buClr>
                <a:srgbClr val="2B444B"/>
              </a:buClr>
              <a:buSzPct val="75000"/>
              <a:buFont typeface="Optima" charset="0"/>
              <a:buChar char="•"/>
              <a:tabLst>
                <a:tab pos="504825" algn="l"/>
              </a:tabLst>
            </a:pPr>
            <a:r>
              <a:rPr lang="en-US" b="1" dirty="0" smtClean="0">
                <a:latin typeface="Stencil" charset="0"/>
                <a:ea typeface="Optima" charset="0"/>
                <a:cs typeface="Optima" charset="0"/>
              </a:rPr>
              <a:t>0.7sigma excess</a:t>
            </a:r>
            <a:endParaRPr lang="en-US" dirty="0"/>
          </a:p>
        </p:txBody>
      </p:sp>
      <p:sp>
        <p:nvSpPr>
          <p:cNvPr id="41994" name="Rectangle 6"/>
          <p:cNvSpPr>
            <a:spLocks/>
          </p:cNvSpPr>
          <p:nvPr/>
        </p:nvSpPr>
        <p:spPr bwMode="auto">
          <a:xfrm>
            <a:off x="4737840" y="4343400"/>
            <a:ext cx="4224338" cy="2235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25400">
            <a:solidFill>
              <a:srgbClr val="374E7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NNspectr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5212"/>
            <a:ext cx="4394200" cy="3128188"/>
          </a:xfrm>
          <a:prstGeom prst="rect">
            <a:avLst/>
          </a:prstGeom>
        </p:spPr>
      </p:pic>
      <p:pic>
        <p:nvPicPr>
          <p:cNvPr id="12" name="Picture 11" descr="AntiPIDsideb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212"/>
            <a:ext cx="4394200" cy="3128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9658" y="414635"/>
            <a:ext cx="3224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sideband</a:t>
            </a:r>
            <a:endParaRPr lang="en-GB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757" y="414635"/>
            <a:ext cx="295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selected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C57D0-D6CC-D849-84FD-493464AA5C31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lIns="64291" tIns="32146" rIns="64291" bIns="32146"/>
          <a:lstStyle/>
          <a:p>
            <a:pPr algn="l"/>
            <a:fld id="{089200F6-F48B-9A4D-A97A-139C81D7C841}" type="slidenum">
              <a:rPr lang="en-US"/>
              <a:pPr algn="l"/>
              <a:t>47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66700"/>
            <a:ext cx="7239000" cy="533400"/>
          </a:xfrm>
        </p:spPr>
        <p:txBody>
          <a:bodyPr/>
          <a:lstStyle/>
          <a:p>
            <a:pPr>
              <a:lnSpc>
                <a:spcPct val="22000"/>
              </a:lnSpc>
              <a:tabLst>
                <a:tab pos="749300" algn="l"/>
              </a:tabLst>
            </a:pPr>
            <a:r>
              <a:rPr lang="en-US" sz="3200" dirty="0"/>
              <a:t>MINOS 90% </a:t>
            </a:r>
            <a:r>
              <a:rPr lang="en-US" sz="3200" dirty="0" smtClean="0"/>
              <a:t>C.L. for </a:t>
            </a:r>
            <a:r>
              <a:rPr lang="en-US" sz="3200" dirty="0"/>
              <a:t>sin</a:t>
            </a:r>
            <a:r>
              <a:rPr lang="en-US" sz="3200" baseline="32000" dirty="0"/>
              <a:t>2</a:t>
            </a:r>
            <a:r>
              <a:rPr lang="en-US" sz="3200" dirty="0">
                <a:ea typeface="Lucida Grande" charset="0"/>
                <a:cs typeface="Lucida Grande" charset="0"/>
              </a:rPr>
              <a:t>2θ</a:t>
            </a:r>
            <a:r>
              <a:rPr lang="en-US" sz="3200" baseline="-6000" dirty="0"/>
              <a:t>13</a:t>
            </a:r>
          </a:p>
        </p:txBody>
      </p:sp>
      <p:pic>
        <p:nvPicPr>
          <p:cNvPr id="13" name="Picture 12" descr="bottomline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800100"/>
            <a:ext cx="4318000" cy="3073942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19075" y="952500"/>
          <a:ext cx="4200525" cy="531812"/>
        </p:xfrm>
        <a:graphic>
          <a:graphicData uri="http://schemas.openxmlformats.org/presentationml/2006/ole">
            <p:oleObj spid="_x0000_s103426" name="Equation" r:id="rId4" imgW="2273300" imgH="228600" progId="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98DAE-3F5E-FE42-A0A4-22C2586E3497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3797300"/>
            <a:ext cx="4142643" cy="32639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955800" y="2260600"/>
            <a:ext cx="2222500" cy="1588"/>
          </a:xfrm>
          <a:prstGeom prst="straightConnector1">
            <a:avLst/>
          </a:prstGeom>
          <a:ln w="273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11800" y="44069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Anti-neutrino reach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4419600" y="5421313"/>
            <a:ext cx="2438400" cy="1589"/>
          </a:xfrm>
          <a:prstGeom prst="straightConnector1">
            <a:avLst/>
          </a:prstGeom>
          <a:ln w="273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ch_curve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50" t="3691" r="5949"/>
              <a:stretch>
                <a:fillRect/>
              </a:stretch>
            </p:blipFill>
          </mc:Choice>
          <mc:Fallback>
            <p:blipFill>
              <a:blip r:embed="rId3"/>
              <a:srcRect l="-1550" t="3691" r="5949"/>
              <a:stretch>
                <a:fillRect/>
              </a:stretch>
            </p:blipFill>
          </mc:Fallback>
        </mc:AlternateContent>
        <p:spPr>
          <a:xfrm>
            <a:off x="1126950" y="374538"/>
            <a:ext cx="6388955" cy="4358861"/>
          </a:xfrm>
        </p:spPr>
      </p:pic>
      <p:sp>
        <p:nvSpPr>
          <p:cNvPr id="6" name="TextBox 5"/>
          <p:cNvSpPr txBox="1"/>
          <p:nvPr/>
        </p:nvSpPr>
        <p:spPr>
          <a:xfrm>
            <a:off x="2594533" y="5543749"/>
            <a:ext cx="1130838" cy="64633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1 month from now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5855" y="4938876"/>
            <a:ext cx="1577730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this summer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225050" y="3835269"/>
            <a:ext cx="3420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6133960" y="1980568"/>
            <a:ext cx="407472" cy="327710"/>
          </a:xfrm>
          <a:prstGeom prst="star5">
            <a:avLst/>
          </a:prstGeom>
          <a:solidFill>
            <a:schemeClr val="accent1">
              <a:lumMod val="75000"/>
              <a:alpha val="6900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0628" y="0"/>
            <a:ext cx="2990534" cy="37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Stencil"/>
              </a:rPr>
              <a:t>Sensitivity</a:t>
            </a:r>
            <a:endParaRPr lang="en-US" dirty="0">
              <a:solidFill>
                <a:srgbClr val="0000FF"/>
              </a:solidFill>
              <a:latin typeface="Stenci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44543"/>
            <a:ext cx="293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Stencil"/>
              </a:rPr>
              <a:t>Results available </a:t>
            </a:r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1246" y="5308208"/>
            <a:ext cx="1040371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2.0 years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4816190" y="3787433"/>
            <a:ext cx="30415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/>
          <p:cNvSpPr/>
          <p:nvPr/>
        </p:nvSpPr>
        <p:spPr>
          <a:xfrm>
            <a:off x="3900625" y="1611236"/>
            <a:ext cx="407472" cy="327710"/>
          </a:xfrm>
          <a:prstGeom prst="star5">
            <a:avLst/>
          </a:prstGeom>
          <a:solidFill>
            <a:schemeClr val="accent1">
              <a:lumMod val="75000"/>
              <a:alpha val="6900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8547" y="1569614"/>
            <a:ext cx="107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T2K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312860" y="1781745"/>
            <a:ext cx="3405687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15904" y="1938946"/>
            <a:ext cx="162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</a:t>
            </a:r>
            <a:r>
              <a:rPr lang="en-US" dirty="0" err="1" smtClean="0"/>
              <a:t>Chooz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0800000" flipV="1">
            <a:off x="6541432" y="2123612"/>
            <a:ext cx="974472" cy="2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2730588" y="1938946"/>
            <a:ext cx="407472" cy="327710"/>
          </a:xfrm>
          <a:prstGeom prst="star5">
            <a:avLst/>
          </a:prstGeom>
          <a:solidFill>
            <a:schemeClr val="accent1">
              <a:lumMod val="75000"/>
              <a:alpha val="6900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2465473" y="3298400"/>
            <a:ext cx="32793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1670" y="1897324"/>
            <a:ext cx="132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MINOS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3740" y="2104154"/>
            <a:ext cx="1846848" cy="21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5-Point Star 27"/>
          <p:cNvSpPr/>
          <p:nvPr/>
        </p:nvSpPr>
        <p:spPr>
          <a:xfrm>
            <a:off x="5613774" y="2255201"/>
            <a:ext cx="407472" cy="327710"/>
          </a:xfrm>
          <a:prstGeom prst="star5">
            <a:avLst/>
          </a:prstGeom>
          <a:solidFill>
            <a:srgbClr val="FF0000">
              <a:alpha val="69000"/>
            </a:srgb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126950" y="2397601"/>
            <a:ext cx="448682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1670" y="2212935"/>
            <a:ext cx="132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MINOS?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34" idx="0"/>
          </p:cNvCxnSpPr>
          <p:nvPr/>
        </p:nvCxnSpPr>
        <p:spPr>
          <a:xfrm rot="16200000" flipV="1">
            <a:off x="4026736" y="4373045"/>
            <a:ext cx="3607813" cy="26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23585" y="6190080"/>
            <a:ext cx="1040371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1.0 year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for sterile neutrinos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4000" smtClean="0">
                <a:latin typeface="Stencil" charset="0"/>
              </a:rPr>
              <a:t>n</a:t>
            </a:r>
            <a:r>
              <a:rPr lang="en-GB" sz="4000" smtClean="0">
                <a:latin typeface="Stencil" charset="0"/>
              </a:rPr>
              <a:t>eutrino properties</a:t>
            </a:r>
          </a:p>
        </p:txBody>
      </p:sp>
      <p:pic>
        <p:nvPicPr>
          <p:cNvPr id="23555" name="Picture 3" descr="nurighthi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318000"/>
            <a:ext cx="2335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elicity"/>
          <p:cNvPicPr>
            <a:picLocks noChangeAspect="1" noChangeArrowheads="1"/>
          </p:cNvPicPr>
          <p:nvPr/>
        </p:nvPicPr>
        <p:blipFill>
          <a:blip r:embed="rId3"/>
          <a:srcRect r="5640"/>
          <a:stretch>
            <a:fillRect/>
          </a:stretch>
        </p:blipFill>
        <p:spPr bwMode="auto">
          <a:xfrm>
            <a:off x="228600" y="1143000"/>
            <a:ext cx="42418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tab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40862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89350" y="3891181"/>
            <a:ext cx="541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SzPct val="100000"/>
              <a:buBlip>
                <a:blip r:embed="rId5"/>
              </a:buBlip>
              <a:defRPr/>
            </a:pPr>
            <a:r>
              <a:rPr lang="en-GB" kern="0" dirty="0">
                <a:solidFill>
                  <a:srgbClr val="0000FF"/>
                </a:solidFill>
                <a:latin typeface="Jazz LET"/>
              </a:rPr>
              <a:t>Neutrinos </a:t>
            </a:r>
            <a:r>
              <a:rPr lang="en-GB" kern="0" dirty="0" err="1">
                <a:solidFill>
                  <a:srgbClr val="0000FF"/>
                </a:solidFill>
                <a:latin typeface="Jazz LET"/>
              </a:rPr>
              <a:t>w</a:t>
            </a:r>
            <a:r>
              <a:rPr lang="en-GB" kern="0" dirty="0">
                <a:solidFill>
                  <a:srgbClr val="0000FF"/>
                </a:solidFill>
                <a:latin typeface="Jazz LET"/>
              </a:rPr>
              <a:t>ere thought to be exactly </a:t>
            </a:r>
            <a:r>
              <a:rPr lang="en-GB" kern="0" dirty="0" err="1">
                <a:solidFill>
                  <a:srgbClr val="0000FF"/>
                </a:solidFill>
                <a:latin typeface="Jazz LET"/>
              </a:rPr>
              <a:t>massless</a:t>
            </a:r>
            <a:r>
              <a:rPr lang="en-GB" kern="0" dirty="0">
                <a:solidFill>
                  <a:srgbClr val="0000FF"/>
                </a:solidFill>
                <a:latin typeface="Jazz LET"/>
              </a:rPr>
              <a:t> : SM reproduced the parity violation by </a:t>
            </a:r>
            <a:r>
              <a:rPr lang="en-GB" b="1" kern="0" dirty="0">
                <a:solidFill>
                  <a:srgbClr val="0000FF"/>
                </a:solidFill>
                <a:latin typeface="Jazz LET"/>
              </a:rPr>
              <a:t>making</a:t>
            </a:r>
            <a:r>
              <a:rPr lang="en-GB" kern="0" dirty="0">
                <a:solidFill>
                  <a:srgbClr val="0000FF"/>
                </a:solidFill>
                <a:latin typeface="Jazz LET"/>
              </a:rPr>
              <a:t> them so. </a:t>
            </a:r>
            <a:r>
              <a:rPr lang="en-US" kern="0" dirty="0">
                <a:solidFill>
                  <a:srgbClr val="0000FF"/>
                </a:solidFill>
                <a:latin typeface="Jazz LET"/>
              </a:rPr>
              <a:t>N</a:t>
            </a:r>
            <a:r>
              <a:rPr lang="en-GB" kern="0" dirty="0" err="1">
                <a:solidFill>
                  <a:srgbClr val="0000FF"/>
                </a:solidFill>
                <a:latin typeface="Jazz LET"/>
              </a:rPr>
              <a:t>ot</a:t>
            </a:r>
            <a:r>
              <a:rPr lang="en-GB" kern="0" dirty="0">
                <a:solidFill>
                  <a:srgbClr val="0000FF"/>
                </a:solidFill>
                <a:latin typeface="Jazz LET"/>
              </a:rPr>
              <a:t> any more!</a:t>
            </a:r>
          </a:p>
          <a:p>
            <a:pPr marL="285750" indent="-285750">
              <a:spcBef>
                <a:spcPct val="20000"/>
              </a:spcBef>
              <a:buSzPct val="100000"/>
              <a:buBlip>
                <a:blip r:embed="rId5"/>
              </a:buBlip>
              <a:defRPr/>
            </a:pPr>
            <a:r>
              <a:rPr lang="en-GB" kern="0" dirty="0">
                <a:solidFill>
                  <a:srgbClr val="0000FF"/>
                </a:solidFill>
                <a:latin typeface="Jazz LET"/>
              </a:rPr>
              <a:t>Spin = ½, but left handed only.</a:t>
            </a:r>
            <a:r>
              <a:rPr lang="en-US" kern="0" dirty="0">
                <a:solidFill>
                  <a:srgbClr val="0000FF"/>
                </a:solidFill>
                <a:latin typeface="Jazz LET"/>
              </a:rPr>
              <a:t> N</a:t>
            </a:r>
            <a:r>
              <a:rPr lang="en-GB" kern="0" dirty="0" err="1">
                <a:solidFill>
                  <a:srgbClr val="0000FF"/>
                </a:solidFill>
                <a:latin typeface="Jazz LET"/>
              </a:rPr>
              <a:t>ot</a:t>
            </a:r>
            <a:r>
              <a:rPr lang="en-GB" kern="0" dirty="0">
                <a:solidFill>
                  <a:srgbClr val="0000FF"/>
                </a:solidFill>
                <a:latin typeface="Jazz LET"/>
              </a:rPr>
              <a:t> any more!</a:t>
            </a:r>
          </a:p>
          <a:p>
            <a:pPr marL="285750" indent="-285750">
              <a:spcBef>
                <a:spcPct val="20000"/>
              </a:spcBef>
              <a:buSzPct val="100000"/>
              <a:buBlip>
                <a:blip r:embed="rId5"/>
              </a:buBlip>
              <a:defRPr/>
            </a:pPr>
            <a:r>
              <a:rPr lang="en-GB" kern="0" dirty="0">
                <a:solidFill>
                  <a:srgbClr val="0000FF"/>
                </a:solidFill>
                <a:latin typeface="Jazz LET"/>
              </a:rPr>
              <a:t>It is the mass term which would allow a RH neutrino to exist (coupling to the Higgs in today’s parlance</a:t>
            </a:r>
            <a:r>
              <a:rPr lang="en-GB" kern="0" dirty="0" smtClean="0">
                <a:solidFill>
                  <a:srgbClr val="0000FF"/>
                </a:solidFill>
                <a:latin typeface="Jazz LET"/>
              </a:rPr>
              <a:t>)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228600" y="324485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"/>
              </a:rPr>
              <a:t>Weak interaction violates parity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CB99-CDBA-BA47-8E4C-24623522C1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2978150"/>
            <a:ext cx="4241800" cy="133985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34F06-3715-7840-9F07-C41129156F7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reactorreferenc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224" r="-4224"/>
          <a:stretch>
            <a:fillRect/>
          </a:stretch>
        </p:blipFill>
        <p:spPr>
          <a:xfrm>
            <a:off x="-212483" y="1231900"/>
            <a:ext cx="8899283" cy="48942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napshot 2010-06-01 18-51-13.tiff"/>
          <p:cNvPicPr>
            <a:picLocks noGrp="1" noChangeAspect="1"/>
          </p:cNvPicPr>
          <p:nvPr>
            <p:ph sz="quarter" idx="1"/>
          </p:nvPr>
        </p:nvPicPr>
        <p:blipFill>
          <a:blip r:embed="rId2" r:link="rId3"/>
          <a:srcRect t="6102" r="7127"/>
          <a:stretch>
            <a:fillRect/>
          </a:stretch>
        </p:blipFill>
        <p:spPr>
          <a:xfrm>
            <a:off x="211043" y="1635965"/>
            <a:ext cx="5248715" cy="35987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Current Near Event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sp>
        <p:nvSpPr>
          <p:cNvPr id="22" name="Content Placeholder 4"/>
          <p:cNvSpPr txBox="1">
            <a:spLocks/>
          </p:cNvSpPr>
          <p:nvPr/>
        </p:nvSpPr>
        <p:spPr>
          <a:xfrm>
            <a:off x="5459758" y="1627528"/>
            <a:ext cx="3684242" cy="465720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28600" indent="-228600">
              <a:buClr>
                <a:schemeClr val="accent2"/>
              </a:buClr>
              <a:buSzPct val="60000"/>
              <a:buBlip>
                <a:blip r:embed="rId5"/>
              </a:buBlip>
            </a:pP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Neutral Current event rate should not change in standard 3 flavor oscillations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60000"/>
              <a:buBlip>
                <a:blip r:embed="rId5"/>
              </a:buBlip>
            </a:pP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A deficit in the Far event rate could indicate mixing to sterile neutrinos</a:t>
            </a:r>
          </a:p>
          <a:p>
            <a:pPr marL="228600" lvl="1" indent="-228600">
              <a:buClr>
                <a:schemeClr val="accent2"/>
              </a:buClr>
              <a:buSzPct val="60000"/>
              <a:buBlip>
                <a:blip r:embed="rId5"/>
              </a:buBlip>
            </a:pPr>
            <a:r>
              <a:rPr lang="en-US" sz="2000" dirty="0" err="1" smtClean="0">
                <a:solidFill>
                  <a:srgbClr val="0000FF"/>
                </a:solidFill>
                <a:latin typeface="Courier"/>
                <a:cs typeface="Helvetica"/>
              </a:rPr>
              <a:t>ν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urier"/>
                <a:cs typeface="Helvetica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Courier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CC events would be included in NC sample, results depend on the possibility of </a:t>
            </a:r>
            <a:r>
              <a:rPr lang="en-US" sz="2000" dirty="0" err="1" smtClean="0">
                <a:solidFill>
                  <a:srgbClr val="0000FF"/>
                </a:solidFill>
                <a:latin typeface="Courier"/>
                <a:cs typeface="Helvetica"/>
              </a:rPr>
              <a:t>ν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urier"/>
                <a:cs typeface="Helvetica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 appearance</a:t>
            </a:r>
          </a:p>
          <a:p>
            <a:pPr marL="228600" indent="-228600"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200" dirty="0">
              <a:solidFill>
                <a:srgbClr val="4C454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AA20F-59B1-D541-B1B0-9853E495FF29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apshot 2010-06-01 18-54-16.tiff"/>
          <p:cNvPicPr>
            <a:picLocks noChangeAspect="1"/>
          </p:cNvPicPr>
          <p:nvPr/>
        </p:nvPicPr>
        <p:blipFill>
          <a:blip r:embed="rId2" r:link="rId3"/>
          <a:srcRect t="6102" r="6109"/>
          <a:stretch>
            <a:fillRect/>
          </a:stretch>
        </p:blipFill>
        <p:spPr>
          <a:xfrm>
            <a:off x="17641" y="1614067"/>
            <a:ext cx="4586066" cy="3110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Currents in the Far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5562-5BD6-1642-8B48-C5EBE6D4321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940560" y="1614066"/>
            <a:ext cx="3962140" cy="4583533"/>
          </a:xfrm>
        </p:spPr>
        <p:txBody>
          <a:bodyPr>
            <a:noAutofit/>
          </a:bodyPr>
          <a:lstStyle/>
          <a:p>
            <a:pPr marL="233363" indent="-233363">
              <a:buSzPct val="100000"/>
              <a:buBlip>
                <a:blip r:embed="rId4"/>
              </a:buBlip>
            </a:pPr>
            <a:r>
              <a:rPr lang="en-US" dirty="0" smtClean="0">
                <a:latin typeface="Courier"/>
              </a:rPr>
              <a:t>Expect: 	</a:t>
            </a:r>
            <a:r>
              <a:rPr lang="en-US" b="1" dirty="0" smtClean="0">
                <a:latin typeface="Courier"/>
              </a:rPr>
              <a:t>757 </a:t>
            </a:r>
            <a:r>
              <a:rPr lang="en-US" dirty="0" smtClean="0">
                <a:latin typeface="Courier"/>
              </a:rPr>
              <a:t>events</a:t>
            </a:r>
          </a:p>
          <a:p>
            <a:pPr marL="233363" indent="-233363">
              <a:buSzPct val="100000"/>
              <a:buBlip>
                <a:blip r:embed="rId4"/>
              </a:buBlip>
            </a:pPr>
            <a:r>
              <a:rPr lang="en-US" dirty="0" smtClean="0">
                <a:latin typeface="Courier"/>
              </a:rPr>
              <a:t>Observe: 	</a:t>
            </a:r>
            <a:r>
              <a:rPr lang="en-US" b="1" dirty="0" smtClean="0">
                <a:latin typeface="Courier"/>
              </a:rPr>
              <a:t>802 </a:t>
            </a:r>
            <a:r>
              <a:rPr lang="en-US" dirty="0" smtClean="0">
                <a:latin typeface="Courier"/>
              </a:rPr>
              <a:t>events</a:t>
            </a:r>
          </a:p>
          <a:p>
            <a:pPr marL="233363" indent="-233363">
              <a:buSzPct val="100000"/>
              <a:buBlip>
                <a:blip r:embed="rId4"/>
              </a:buBlip>
            </a:pPr>
            <a:r>
              <a:rPr lang="en-US" dirty="0" smtClean="0">
                <a:latin typeface="Courier"/>
              </a:rPr>
              <a:t>No deficit of NC </a:t>
            </a:r>
            <a:r>
              <a:rPr lang="en-US" dirty="0" smtClean="0">
                <a:latin typeface="Courier"/>
              </a:rPr>
              <a:t>events</a:t>
            </a:r>
          </a:p>
          <a:p>
            <a:pPr marL="233363" indent="-233363">
              <a:buSzPct val="100000"/>
              <a:buBlip>
                <a:blip r:embed="rId4"/>
              </a:buBlip>
            </a:pPr>
            <a:r>
              <a:rPr lang="en-US" dirty="0" smtClean="0">
                <a:latin typeface="Courier"/>
              </a:rPr>
              <a:t>Rules out sterile neutrinos between  about 0.4eV</a:t>
            </a:r>
            <a:r>
              <a:rPr lang="en-US" baseline="30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 and 5eV</a:t>
            </a:r>
            <a:r>
              <a:rPr lang="en-US" baseline="30000" dirty="0" smtClean="0">
                <a:latin typeface="Courier"/>
              </a:rPr>
              <a:t>2</a:t>
            </a:r>
            <a:r>
              <a:rPr lang="en-US" dirty="0" smtClean="0">
                <a:latin typeface="Courier"/>
              </a:rPr>
              <a:t>, and with probability &gt;~ 0.04</a:t>
            </a:r>
          </a:p>
          <a:p>
            <a:pPr marL="233363" indent="-233363">
              <a:buSzPct val="100000"/>
              <a:buBlip>
                <a:blip r:embed="rId4"/>
              </a:buBlip>
            </a:pPr>
            <a:r>
              <a:rPr lang="en-US" dirty="0" smtClean="0">
                <a:latin typeface="Courier"/>
              </a:rPr>
              <a:t>Anti-neutrinos???</a:t>
            </a:r>
            <a:endParaRPr lang="en-US" dirty="0" smtClean="0">
              <a:latin typeface="Courier"/>
            </a:endParaRP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1275" y="4865688"/>
            <a:ext cx="4530725" cy="90487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C3FBC-7F1D-7E44-9310-A83EAE0AAD16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encil" charset="0"/>
              </a:rPr>
              <a:t>Last but not least</a:t>
            </a:r>
          </a:p>
        </p:txBody>
      </p:sp>
      <p:pic>
        <p:nvPicPr>
          <p:cNvPr id="51203" name="Content Placeholder 8" descr="minos_world_data.gif"/>
          <p:cNvPicPr>
            <a:picLocks noChangeAspect="1"/>
          </p:cNvPicPr>
          <p:nvPr/>
        </p:nvPicPr>
        <p:blipFill>
          <a:blip r:embed="rId2"/>
          <a:srcRect l="225" t="4841" r="-399"/>
          <a:stretch>
            <a:fillRect/>
          </a:stretch>
        </p:blipFill>
        <p:spPr bwMode="auto">
          <a:xfrm>
            <a:off x="1681524" y="2518728"/>
            <a:ext cx="5780951" cy="35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914400" y="6172200"/>
            <a:ext cx="7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tencil"/>
              </a:rPr>
              <a:t>Most precise data in the world across a large energy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041400"/>
            <a:ext cx="755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  <a:latin typeface="Courier"/>
              </a:rPr>
              <a:t>MINOS has the biggest collection of neutrino data in the world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  <a:latin typeface="Courier"/>
              </a:rPr>
              <a:t>ND is the first neutrino experiment not to be statistics limited!!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  <a:latin typeface="Courier"/>
              </a:rPr>
              <a:t>In the ND, cross sections have been measured</a:t>
            </a:r>
            <a:endParaRPr lang="en-US" dirty="0">
              <a:solidFill>
                <a:srgbClr val="0000FF"/>
              </a:solidFill>
              <a:latin typeface="Courier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AAB33-2446-5E4F-99B3-5E22A32ABCD8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Minos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can MINOS contribute to the neutrino knowledge in the future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70A5-6B65-F248-9043-59B346923E8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Neutrino Oscillations have been discovered?</a:t>
            </a:r>
          </a:p>
          <a:p>
            <a:pPr lvl="1"/>
            <a:r>
              <a:rPr lang="en-US" dirty="0" smtClean="0"/>
              <a:t>Non conservation of CC event rate over distance</a:t>
            </a:r>
          </a:p>
          <a:p>
            <a:r>
              <a:rPr lang="en-US" dirty="0" smtClean="0"/>
              <a:t>Precision measurement of oscillation parameters has been made by MINOS/SK?</a:t>
            </a:r>
          </a:p>
          <a:p>
            <a:pPr lvl="1"/>
            <a:r>
              <a:rPr lang="en-US" dirty="0" smtClean="0"/>
              <a:t>5-10% errors on parameters of the MODEL!</a:t>
            </a:r>
          </a:p>
          <a:p>
            <a:r>
              <a:rPr lang="en-US" dirty="0" smtClean="0"/>
              <a:t>This has convinced everyone that the first matrix to be written down is correct</a:t>
            </a:r>
          </a:p>
          <a:p>
            <a:pPr lvl="1"/>
            <a:r>
              <a:rPr lang="en-US" dirty="0" smtClean="0"/>
              <a:t>Throw away all the rest of the information to focus on one parameter of this matrix, </a:t>
            </a:r>
            <a:r>
              <a:rPr lang="en-US" dirty="0" smtClean="0">
                <a:latin typeface="Symbol"/>
              </a:rPr>
              <a:t>q</a:t>
            </a:r>
            <a:r>
              <a:rPr lang="en-US" baseline="-25000" dirty="0" smtClean="0"/>
              <a:t>13</a:t>
            </a:r>
          </a:p>
          <a:p>
            <a:pPr algn="dist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9DC4E-6A5D-DE4E-9D75-5353A78F7338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Precision Measurement?</a:t>
            </a:r>
            <a:endParaRPr lang="en-US" dirty="0"/>
          </a:p>
        </p:txBody>
      </p:sp>
      <p:pic>
        <p:nvPicPr>
          <p:cNvPr id="4" name="Content Placeholder 3" descr="zlineshape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4231" r="705"/>
          <a:stretch>
            <a:fillRect/>
          </a:stretch>
        </p:blipFill>
        <p:spPr>
          <a:xfrm>
            <a:off x="424202" y="1600200"/>
            <a:ext cx="3581042" cy="4525963"/>
          </a:xfrm>
        </p:spPr>
      </p:pic>
      <p:pic>
        <p:nvPicPr>
          <p:cNvPr id="6" name="Picture 5" descr="spectrum_fd.png"/>
          <p:cNvPicPr>
            <a:picLocks noChangeAspect="1"/>
          </p:cNvPicPr>
          <p:nvPr/>
        </p:nvPicPr>
        <p:blipFill>
          <a:blip r:embed="rId3"/>
          <a:srcRect r="5029"/>
          <a:stretch>
            <a:fillRect/>
          </a:stretch>
        </p:blipFill>
        <p:spPr>
          <a:xfrm>
            <a:off x="4369246" y="1087037"/>
            <a:ext cx="3975831" cy="2953056"/>
          </a:xfrm>
          <a:prstGeom prst="rect">
            <a:avLst/>
          </a:prstGeom>
        </p:spPr>
      </p:pic>
      <p:pic>
        <p:nvPicPr>
          <p:cNvPr id="7" name="Picture 6" descr="spectrum_fd_zoom.png"/>
          <p:cNvPicPr>
            <a:picLocks noChangeAspect="1"/>
          </p:cNvPicPr>
          <p:nvPr/>
        </p:nvPicPr>
        <p:blipFill>
          <a:blip r:embed="rId4"/>
          <a:srcRect r="5943"/>
          <a:stretch>
            <a:fillRect/>
          </a:stretch>
        </p:blipFill>
        <p:spPr>
          <a:xfrm>
            <a:off x="4369246" y="3876262"/>
            <a:ext cx="3975831" cy="2981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059" y="1369367"/>
            <a:ext cx="438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tencil"/>
              </a:rPr>
              <a:t>Z line-shape from  ALEPH</a:t>
            </a:r>
            <a:endParaRPr lang="en-US" sz="2400" dirty="0">
              <a:latin typeface="Stenci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73C36-410D-8046-B8BB-3D5602B9923C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va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618"/>
            <a:ext cx="5911613" cy="60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3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Precision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45" y="1118794"/>
            <a:ext cx="3422455" cy="50147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fact this precision measurement is so convincing that we have decided (world wide) to throw away all the other information: area under the black points will be lost!</a:t>
            </a:r>
          </a:p>
          <a:p>
            <a:r>
              <a:rPr lang="en-US" dirty="0" smtClean="0"/>
              <a:t> ~4000 events/year between 4-10GeV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13121" y="1188000"/>
            <a:ext cx="3636352" cy="5134667"/>
          </a:xfrm>
          <a:prstGeom prst="rect">
            <a:avLst/>
          </a:prstGeom>
          <a:solidFill>
            <a:schemeClr val="accent1">
              <a:alpha val="95000"/>
            </a:schemeClr>
          </a:soli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62C47-FDB5-E344-B0D2-93504AC58FD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638"/>
          </a:xfrm>
        </p:spPr>
        <p:txBody>
          <a:bodyPr>
            <a:normAutofit/>
          </a:bodyPr>
          <a:lstStyle/>
          <a:p>
            <a:r>
              <a:rPr lang="en-US" dirty="0" smtClean="0"/>
              <a:t>Precision Measurement?</a:t>
            </a:r>
            <a:endParaRPr lang="en-US" dirty="0"/>
          </a:p>
        </p:txBody>
      </p:sp>
      <p:pic>
        <p:nvPicPr>
          <p:cNvPr id="4" name="Content Placeholder 3" descr="minosrati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882" r="-17882"/>
          <a:stretch>
            <a:fillRect/>
          </a:stretch>
        </p:blipFill>
        <p:spPr>
          <a:xfrm>
            <a:off x="457200" y="864638"/>
            <a:ext cx="8229600" cy="4525963"/>
          </a:xfr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5249473" y="2884381"/>
            <a:ext cx="328292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99652" y="1242919"/>
            <a:ext cx="1837583" cy="3282926"/>
          </a:xfrm>
          <a:prstGeom prst="rect">
            <a:avLst/>
          </a:prstGeom>
          <a:solidFill>
            <a:schemeClr val="accent1">
              <a:alpha val="82000"/>
            </a:schemeClr>
          </a:solidFill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6187" y="5390601"/>
            <a:ext cx="8728516" cy="1202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estimates give ~</a:t>
            </a:r>
            <a:r>
              <a:rPr lang="en-US" sz="3200" noProof="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000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 in this region in one year of Nova running (about </a:t>
            </a:r>
            <a:r>
              <a:rPr lang="en-US" sz="3200" noProof="0" dirty="0" smtClean="0">
                <a:solidFill>
                  <a:srgbClr val="FF0000"/>
                </a:solidFill>
              </a:rPr>
              <a:t>2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we have in the LE peak region after ~5 years running)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 4-10 </a:t>
            </a:r>
            <a:r>
              <a:rPr lang="en-US" sz="3200" dirty="0" err="1" smtClean="0">
                <a:solidFill>
                  <a:srgbClr val="FF0000"/>
                </a:solidFill>
              </a:rPr>
              <a:t>GeV</a:t>
            </a:r>
            <a:r>
              <a:rPr lang="en-US" sz="3200" dirty="0" smtClean="0">
                <a:solidFill>
                  <a:srgbClr val="FF0000"/>
                </a:solidFill>
              </a:rPr>
              <a:t> region error bars go from 25%/GeV to ~5%/0.5GeV after 2 years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5D052-C466-9349-B148-202FD07249B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 of oscillated to non-oscillated</a:t>
            </a:r>
            <a:endParaRPr lang="en-US" dirty="0"/>
          </a:p>
        </p:txBody>
      </p:sp>
      <p:pic>
        <p:nvPicPr>
          <p:cNvPr id="4" name="Content Placeholder 3" descr="novarat.png"/>
          <p:cNvPicPr>
            <a:picLocks noGrp="1" noChangeAspect="1"/>
          </p:cNvPicPr>
          <p:nvPr>
            <p:ph idx="1"/>
          </p:nvPr>
        </p:nvPicPr>
        <p:blipFill>
          <a:blip r:embed="rId2"/>
          <a:srcRect r="8323" b="3717"/>
          <a:stretch>
            <a:fillRect/>
          </a:stretch>
        </p:blipFill>
        <p:spPr>
          <a:xfrm>
            <a:off x="2214056" y="1417638"/>
            <a:ext cx="4982290" cy="5021980"/>
          </a:xfrm>
        </p:spPr>
      </p:pic>
      <p:sp>
        <p:nvSpPr>
          <p:cNvPr id="5" name="Rectangle 4"/>
          <p:cNvSpPr/>
          <p:nvPr/>
        </p:nvSpPr>
        <p:spPr>
          <a:xfrm rot="19003201">
            <a:off x="-164578" y="2967335"/>
            <a:ext cx="947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All estimates, no responsibility</a:t>
            </a:r>
            <a:endParaRPr lang="en-GB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79438"/>
          </a:xfrm>
        </p:spPr>
        <p:txBody>
          <a:bodyPr/>
          <a:lstStyle/>
          <a:p>
            <a:r>
              <a:rPr lang="en-US" sz="2800" dirty="0">
                <a:latin typeface="Stencil" charset="0"/>
              </a:rPr>
              <a:t>Neutrino sector status</a:t>
            </a:r>
            <a:r>
              <a:rPr lang="en-US" sz="2800" dirty="0" smtClean="0">
                <a:latin typeface="Stencil" charset="0"/>
              </a:rPr>
              <a:t> </a:t>
            </a:r>
            <a:endParaRPr lang="en-US" sz="2800" dirty="0">
              <a:latin typeface="Stenci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4789488" y="260350"/>
            <a:ext cx="18288001" cy="3048000"/>
            <a:chOff x="0" y="816"/>
            <a:chExt cx="5760" cy="1152"/>
          </a:xfrm>
        </p:grpSpPr>
        <p:sp>
          <p:nvSpPr>
            <p:cNvPr id="55351" name="Rectangle 4"/>
            <p:cNvSpPr>
              <a:spLocks noChangeArrowheads="1"/>
            </p:cNvSpPr>
            <p:nvPr/>
          </p:nvSpPr>
          <p:spPr bwMode="auto">
            <a:xfrm>
              <a:off x="0" y="816"/>
              <a:ext cx="5760" cy="1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2974976" y="2590800"/>
            <a:ext cx="1839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F0CB1"/>
                </a:solidFill>
                <a:latin typeface="Tahoma" charset="0"/>
              </a:rPr>
              <a:t>Inverted hierarchy</a:t>
            </a:r>
          </a:p>
        </p:txBody>
      </p:sp>
      <p:sp>
        <p:nvSpPr>
          <p:cNvPr id="55302" name="Text Box 46"/>
          <p:cNvSpPr txBox="1">
            <a:spLocks noChangeArrowheads="1"/>
          </p:cNvSpPr>
          <p:nvPr/>
        </p:nvSpPr>
        <p:spPr bwMode="auto">
          <a:xfrm>
            <a:off x="5116513" y="2710210"/>
            <a:ext cx="3886200" cy="375487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ahoma" charset="0"/>
              </a:rPr>
              <a:t>3 light neutrino </a:t>
            </a:r>
            <a:r>
              <a:rPr lang="en-US" sz="1400" b="1" dirty="0" err="1">
                <a:latin typeface="Tahoma" charset="0"/>
              </a:rPr>
              <a:t>flavours</a:t>
            </a:r>
            <a:r>
              <a:rPr lang="en-US" sz="1400" b="1" dirty="0"/>
              <a:t>: </a:t>
            </a:r>
            <a:r>
              <a:rPr lang="en-US" sz="1400" b="1" dirty="0" err="1">
                <a:latin typeface="Tahoma" charset="0"/>
              </a:rPr>
              <a:t>e</a:t>
            </a:r>
            <a:r>
              <a:rPr lang="en-US" sz="1400" b="1" dirty="0" smtClean="0"/>
              <a:t>, </a:t>
            </a:r>
            <a:r>
              <a:rPr lang="en-US" sz="1400" b="1" dirty="0" err="1" smtClean="0">
                <a:latin typeface="Symbol" charset="2"/>
              </a:rPr>
              <a:t>m</a:t>
            </a:r>
            <a:r>
              <a:rPr lang="en-US" sz="1400" b="1" dirty="0" smtClean="0">
                <a:latin typeface="Symbol" charset="2"/>
              </a:rPr>
              <a:t>, </a:t>
            </a:r>
            <a:r>
              <a:rPr lang="en-US" sz="1400" b="1" dirty="0" err="1" smtClean="0">
                <a:latin typeface="Symbol" charset="2"/>
              </a:rPr>
              <a:t>t</a:t>
            </a:r>
            <a:endParaRPr lang="en-US" sz="1400" b="1" dirty="0">
              <a:latin typeface="Symbol" charset="2"/>
            </a:endParaRPr>
          </a:p>
          <a:p>
            <a:endParaRPr lang="en-US" sz="1400" b="1" dirty="0">
              <a:latin typeface="Verdana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1400" b="1" dirty="0">
                <a:solidFill>
                  <a:srgbClr val="0000FF"/>
                </a:solidFill>
                <a:latin typeface="Verdana" charset="0"/>
              </a:rPr>
              <a:t>m</a:t>
            </a:r>
            <a:r>
              <a:rPr lang="en-US" sz="1400" b="1" baseline="30000" dirty="0">
                <a:solidFill>
                  <a:srgbClr val="0000FF"/>
                </a:solidFill>
                <a:latin typeface="Verdana" charset="0"/>
              </a:rPr>
              <a:t>2</a:t>
            </a:r>
            <a:r>
              <a:rPr lang="en-US" sz="1400" b="1" baseline="-25000" dirty="0">
                <a:solidFill>
                  <a:srgbClr val="0000FF"/>
                </a:solidFill>
                <a:latin typeface="Verdana" charset="0"/>
              </a:rPr>
              <a:t>21</a:t>
            </a:r>
            <a:r>
              <a:rPr lang="en-US" sz="1400" b="1" dirty="0">
                <a:solidFill>
                  <a:srgbClr val="0000FF"/>
                </a:solidFill>
                <a:latin typeface="Verdana" charset="0"/>
              </a:rPr>
              <a:t> 	: (7.0 - 9.1) × 10</a:t>
            </a:r>
            <a:r>
              <a:rPr lang="en-US" sz="1400" b="1" baseline="30000" dirty="0">
                <a:solidFill>
                  <a:srgbClr val="0000FF"/>
                </a:solidFill>
                <a:latin typeface="Verdana" charset="0"/>
              </a:rPr>
              <a:t>-5</a:t>
            </a:r>
            <a:r>
              <a:rPr lang="en-US" sz="1400" b="1" dirty="0">
                <a:solidFill>
                  <a:srgbClr val="0000FF"/>
                </a:solidFill>
                <a:latin typeface="Verdana" charset="0"/>
              </a:rPr>
              <a:t> eV</a:t>
            </a:r>
            <a:r>
              <a:rPr lang="en-US" sz="1400" b="1" baseline="30000" dirty="0">
                <a:solidFill>
                  <a:srgbClr val="0000FF"/>
                </a:solidFill>
                <a:latin typeface="Verdana" charset="0"/>
              </a:rPr>
              <a:t>2</a:t>
            </a:r>
            <a:endParaRPr lang="en-US" sz="1400" b="1" dirty="0">
              <a:latin typeface="Verdana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Verdana" charset="0"/>
              </a:rPr>
              <a:t>TAN</a:t>
            </a:r>
            <a:r>
              <a:rPr lang="en-US" sz="1400" b="1" baseline="30000" dirty="0">
                <a:solidFill>
                  <a:srgbClr val="0000FF"/>
                </a:solidFill>
                <a:latin typeface="Verdana" charset="0"/>
              </a:rPr>
              <a:t>2</a:t>
            </a:r>
            <a:r>
              <a:rPr lang="en-US" sz="1400" b="1" dirty="0">
                <a:solidFill>
                  <a:srgbClr val="0000FF"/>
                </a:solidFill>
                <a:latin typeface="Symbol" charset="2"/>
              </a:rPr>
              <a:t>q</a:t>
            </a:r>
            <a:r>
              <a:rPr lang="en-US" sz="1400" b="1" baseline="-25000" dirty="0">
                <a:solidFill>
                  <a:srgbClr val="0000FF"/>
                </a:solidFill>
                <a:latin typeface="Verdana" charset="0"/>
              </a:rPr>
              <a:t>12</a:t>
            </a:r>
            <a:r>
              <a:rPr lang="en-US" sz="1400" b="1" dirty="0">
                <a:solidFill>
                  <a:srgbClr val="0000FF"/>
                </a:solidFill>
                <a:latin typeface="Verdana" charset="0"/>
              </a:rPr>
              <a:t> 	: 0.34 – 0.62</a:t>
            </a:r>
          </a:p>
          <a:p>
            <a:endParaRPr lang="en-US" sz="1400" b="1" dirty="0">
              <a:solidFill>
                <a:srgbClr val="0000FF"/>
              </a:solidFill>
              <a:latin typeface="Verdana" charset="0"/>
            </a:endParaRPr>
          </a:p>
          <a:p>
            <a:r>
              <a:rPr lang="en-US" sz="1400" b="1" dirty="0">
                <a:solidFill>
                  <a:srgbClr val="009900"/>
                </a:solidFill>
                <a:latin typeface="Symbol" charset="2"/>
              </a:rPr>
              <a:t>D</a:t>
            </a:r>
            <a:r>
              <a:rPr lang="en-US" sz="1400" b="1" dirty="0">
                <a:solidFill>
                  <a:srgbClr val="009900"/>
                </a:solidFill>
                <a:latin typeface="Verdana" charset="0"/>
              </a:rPr>
              <a:t>m</a:t>
            </a:r>
            <a:r>
              <a:rPr lang="en-US" sz="1400" b="1" baseline="30000" dirty="0">
                <a:solidFill>
                  <a:srgbClr val="009900"/>
                </a:solidFill>
                <a:latin typeface="Verdana" charset="0"/>
              </a:rPr>
              <a:t>2</a:t>
            </a:r>
            <a:r>
              <a:rPr lang="en-US" sz="1400" b="1" baseline="-25000" dirty="0">
                <a:solidFill>
                  <a:srgbClr val="009900"/>
                </a:solidFill>
                <a:latin typeface="Verdana" charset="0"/>
              </a:rPr>
              <a:t>32</a:t>
            </a:r>
            <a:r>
              <a:rPr lang="en-US" sz="1400" b="1" dirty="0">
                <a:solidFill>
                  <a:srgbClr val="009900"/>
                </a:solidFill>
                <a:latin typeface="Verdana" charset="0"/>
              </a:rPr>
              <a:t> 	: (</a:t>
            </a:r>
            <a:r>
              <a:rPr lang="en-US" sz="1400" b="1" dirty="0" smtClean="0">
                <a:solidFill>
                  <a:srgbClr val="009900"/>
                </a:solidFill>
                <a:latin typeface="Verdana" charset="0"/>
              </a:rPr>
              <a:t>2.23</a:t>
            </a:r>
            <a:r>
              <a:rPr lang="en-US" sz="1400" b="1" baseline="30000" dirty="0" smtClean="0">
                <a:solidFill>
                  <a:srgbClr val="009900"/>
                </a:solidFill>
                <a:latin typeface="Verdana" charset="0"/>
              </a:rPr>
              <a:t>+0.11</a:t>
            </a:r>
            <a:r>
              <a:rPr lang="en-US" sz="1400" b="1" baseline="-25000" dirty="0" smtClean="0">
                <a:solidFill>
                  <a:srgbClr val="009900"/>
                </a:solidFill>
                <a:latin typeface="Verdana" charset="0"/>
              </a:rPr>
              <a:t>-0.08</a:t>
            </a:r>
            <a:r>
              <a:rPr lang="en-US" sz="1400" b="1" dirty="0" smtClean="0">
                <a:solidFill>
                  <a:srgbClr val="009900"/>
                </a:solidFill>
                <a:latin typeface="Verdana" charset="0"/>
              </a:rPr>
              <a:t>) </a:t>
            </a:r>
            <a:r>
              <a:rPr lang="en-US" sz="1400" b="1" dirty="0">
                <a:solidFill>
                  <a:srgbClr val="009900"/>
                </a:solidFill>
                <a:latin typeface="Verdana" charset="0"/>
              </a:rPr>
              <a:t>× 10</a:t>
            </a:r>
            <a:r>
              <a:rPr lang="en-US" sz="1400" b="1" baseline="30000" dirty="0">
                <a:solidFill>
                  <a:srgbClr val="009900"/>
                </a:solidFill>
                <a:latin typeface="Verdana" charset="0"/>
              </a:rPr>
              <a:t>-3</a:t>
            </a:r>
            <a:r>
              <a:rPr lang="en-US" sz="1400" b="1" dirty="0">
                <a:solidFill>
                  <a:srgbClr val="009900"/>
                </a:solidFill>
                <a:latin typeface="Verdana" charset="0"/>
              </a:rPr>
              <a:t> eV</a:t>
            </a:r>
            <a:r>
              <a:rPr lang="en-US" sz="1400" b="1" baseline="30000" dirty="0">
                <a:solidFill>
                  <a:srgbClr val="009900"/>
                </a:solidFill>
                <a:latin typeface="Verdana" charset="0"/>
              </a:rPr>
              <a:t>2</a:t>
            </a:r>
            <a:r>
              <a:rPr lang="en-US" sz="1400" b="1" dirty="0">
                <a:solidFill>
                  <a:srgbClr val="009900"/>
                </a:solidFill>
                <a:latin typeface="Verdana" charset="0"/>
              </a:rPr>
              <a:t> </a:t>
            </a:r>
          </a:p>
          <a:p>
            <a:r>
              <a:rPr lang="en-US" sz="1400" b="1" dirty="0">
                <a:solidFill>
                  <a:srgbClr val="009900"/>
                </a:solidFill>
                <a:latin typeface="Verdana" charset="0"/>
              </a:rPr>
              <a:t>sin</a:t>
            </a:r>
            <a:r>
              <a:rPr lang="en-US" sz="1400" b="1" baseline="30000" dirty="0">
                <a:solidFill>
                  <a:srgbClr val="009900"/>
                </a:solidFill>
                <a:latin typeface="Verdana" charset="0"/>
              </a:rPr>
              <a:t>2</a:t>
            </a:r>
            <a:r>
              <a:rPr lang="en-US" sz="1400" b="1" dirty="0">
                <a:solidFill>
                  <a:srgbClr val="009900"/>
                </a:solidFill>
                <a:latin typeface="Symbol" charset="2"/>
              </a:rPr>
              <a:t>q</a:t>
            </a:r>
            <a:r>
              <a:rPr lang="en-US" sz="1400" b="1" baseline="-25000" dirty="0">
                <a:solidFill>
                  <a:srgbClr val="009900"/>
                </a:solidFill>
                <a:latin typeface="Verdana" charset="0"/>
              </a:rPr>
              <a:t>23</a:t>
            </a:r>
            <a:r>
              <a:rPr lang="en-US" sz="1400" b="1" dirty="0">
                <a:solidFill>
                  <a:srgbClr val="009900"/>
                </a:solidFill>
                <a:latin typeface="Verdana" charset="0"/>
              </a:rPr>
              <a:t> 	:</a:t>
            </a:r>
            <a:r>
              <a:rPr lang="en-US" sz="1400" b="1" dirty="0" smtClean="0">
                <a:solidFill>
                  <a:srgbClr val="009900"/>
                </a:solidFill>
                <a:latin typeface="Verdana" charset="0"/>
              </a:rPr>
              <a:t> &gt;0.91 (@90% C.L.)</a:t>
            </a:r>
          </a:p>
          <a:p>
            <a:endParaRPr lang="en-US" sz="1400" b="1" dirty="0">
              <a:solidFill>
                <a:srgbClr val="009900"/>
              </a:solidFill>
              <a:latin typeface="Verdana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Verdana" charset="0"/>
              </a:rPr>
              <a:t>SIN</a:t>
            </a:r>
            <a:r>
              <a:rPr lang="en-US" sz="1400" b="1" baseline="30000" dirty="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 sz="1400" b="1" dirty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400" b="1" baseline="-25000" dirty="0">
                <a:solidFill>
                  <a:srgbClr val="FF0000"/>
                </a:solidFill>
                <a:latin typeface="Verdana" charset="0"/>
              </a:rPr>
              <a:t>13 </a:t>
            </a:r>
            <a:r>
              <a:rPr lang="en-US" sz="1400" b="1" dirty="0">
                <a:solidFill>
                  <a:srgbClr val="FF0000"/>
                </a:solidFill>
                <a:latin typeface="Verdana" charset="0"/>
              </a:rPr>
              <a:t>≤ 0.045</a:t>
            </a:r>
            <a:endParaRPr lang="en-US" sz="1400" b="1" dirty="0" smtClean="0">
              <a:solidFill>
                <a:srgbClr val="FF0000"/>
              </a:solidFill>
              <a:latin typeface="Verdana" charset="0"/>
            </a:endParaRPr>
          </a:p>
          <a:p>
            <a:pPr>
              <a:buFont typeface="Symbol" charset="2"/>
              <a:buChar char="d"/>
            </a:pPr>
            <a:r>
              <a:rPr lang="en-US" sz="1400" b="1" dirty="0" smtClean="0">
                <a:solidFill>
                  <a:srgbClr val="FF0000"/>
                </a:solidFill>
                <a:latin typeface="Tahoma" charset="0"/>
              </a:rPr>
              <a:t>: unknown</a:t>
            </a:r>
          </a:p>
          <a:p>
            <a:endParaRPr lang="en-US" sz="1400" b="1" dirty="0" smtClean="0">
              <a:solidFill>
                <a:srgbClr val="FF0000"/>
              </a:solidFill>
              <a:latin typeface="Tahoma" charset="0"/>
            </a:endParaRPr>
          </a:p>
          <a:p>
            <a:r>
              <a:rPr lang="en-US" sz="1400" dirty="0">
                <a:solidFill>
                  <a:srgbClr val="9F0CB1"/>
                </a:solidFill>
                <a:latin typeface="Tahoma" charset="0"/>
              </a:rPr>
              <a:t>Hierarchy</a:t>
            </a:r>
            <a:r>
              <a:rPr lang="en-US" sz="1400" b="1" dirty="0">
                <a:solidFill>
                  <a:srgbClr val="9F0CB1"/>
                </a:solidFill>
                <a:latin typeface="Tahoma" charset="0"/>
              </a:rPr>
              <a:t> : unknown</a:t>
            </a:r>
          </a:p>
          <a:p>
            <a:endParaRPr lang="en-US" sz="1400" b="1" dirty="0">
              <a:latin typeface="Verdana" charset="0"/>
            </a:endParaRPr>
          </a:p>
          <a:p>
            <a:r>
              <a:rPr lang="en-US" sz="1400" b="1" dirty="0" err="1">
                <a:latin typeface="Verdana" charset="0"/>
              </a:rPr>
              <a:t>m</a:t>
            </a:r>
            <a:r>
              <a:rPr lang="en-US" sz="1400" b="1" baseline="-25000" dirty="0" err="1">
                <a:latin typeface="Verdana" charset="0"/>
              </a:rPr>
              <a:t>lightest</a:t>
            </a:r>
            <a:r>
              <a:rPr lang="en-US" sz="1400" b="1" dirty="0">
                <a:latin typeface="Verdana" charset="0"/>
              </a:rPr>
              <a:t> &lt; 2.2 </a:t>
            </a:r>
            <a:r>
              <a:rPr lang="en-US" sz="1400" b="1" dirty="0" err="1">
                <a:latin typeface="Verdana" charset="0"/>
              </a:rPr>
              <a:t>eV</a:t>
            </a:r>
            <a:endParaRPr lang="en-US" sz="1400" b="1" dirty="0">
              <a:latin typeface="Verdana" charset="0"/>
            </a:endParaRPr>
          </a:p>
          <a:p>
            <a:r>
              <a:rPr lang="en-US" sz="1400" b="1" dirty="0">
                <a:latin typeface="Tahoma" charset="0"/>
              </a:rPr>
              <a:t>Dirac or </a:t>
            </a:r>
            <a:r>
              <a:rPr lang="en-US" sz="1400" b="1" dirty="0" err="1">
                <a:latin typeface="Tahoma" charset="0"/>
              </a:rPr>
              <a:t>Majorana</a:t>
            </a:r>
            <a:r>
              <a:rPr lang="en-US" sz="1400" b="1" dirty="0">
                <a:latin typeface="Tahoma" charset="0"/>
              </a:rPr>
              <a:t>: unknown</a:t>
            </a:r>
          </a:p>
          <a:p>
            <a:endParaRPr lang="en-US" sz="1400" b="1" dirty="0">
              <a:latin typeface="Verdana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Verdana" charset="0"/>
              </a:rPr>
              <a:t>        </a:t>
            </a:r>
            <a:r>
              <a:rPr lang="en-US" sz="1400" b="1" dirty="0" smtClean="0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 sz="1000" dirty="0" smtClean="0">
                <a:latin typeface="Verdana" charset="0"/>
              </a:rPr>
              <a:t> </a:t>
            </a:r>
            <a:endParaRPr lang="en-US" sz="1000" baseline="30000" dirty="0">
              <a:latin typeface="Verdana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84163" y="2574925"/>
            <a:ext cx="4400550" cy="3581400"/>
            <a:chOff x="336" y="1632"/>
            <a:chExt cx="2772" cy="2256"/>
          </a:xfrm>
        </p:grpSpPr>
        <p:sp>
          <p:nvSpPr>
            <p:cNvPr id="55308" name="Rectangle 6"/>
            <p:cNvSpPr>
              <a:spLocks noChangeArrowheads="1"/>
            </p:cNvSpPr>
            <p:nvPr/>
          </p:nvSpPr>
          <p:spPr bwMode="auto">
            <a:xfrm>
              <a:off x="379" y="2017"/>
              <a:ext cx="960" cy="4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9" name="Rectangle 7"/>
            <p:cNvSpPr>
              <a:spLocks noChangeArrowheads="1"/>
            </p:cNvSpPr>
            <p:nvPr/>
          </p:nvSpPr>
          <p:spPr bwMode="auto">
            <a:xfrm>
              <a:off x="427" y="2017"/>
              <a:ext cx="912" cy="4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0" name="Rectangle 8"/>
            <p:cNvSpPr>
              <a:spLocks noChangeArrowheads="1"/>
            </p:cNvSpPr>
            <p:nvPr/>
          </p:nvSpPr>
          <p:spPr bwMode="auto">
            <a:xfrm>
              <a:off x="859" y="2017"/>
              <a:ext cx="480" cy="4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1" name="Rectangle 9"/>
            <p:cNvSpPr>
              <a:spLocks noChangeArrowheads="1"/>
            </p:cNvSpPr>
            <p:nvPr/>
          </p:nvSpPr>
          <p:spPr bwMode="auto">
            <a:xfrm>
              <a:off x="379" y="3216"/>
              <a:ext cx="960" cy="4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2" name="Rectangle 10"/>
            <p:cNvSpPr>
              <a:spLocks noChangeArrowheads="1"/>
            </p:cNvSpPr>
            <p:nvPr/>
          </p:nvSpPr>
          <p:spPr bwMode="auto">
            <a:xfrm>
              <a:off x="715" y="3216"/>
              <a:ext cx="624" cy="4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3" name="Rectangle 11"/>
            <p:cNvSpPr>
              <a:spLocks noChangeArrowheads="1"/>
            </p:cNvSpPr>
            <p:nvPr/>
          </p:nvSpPr>
          <p:spPr bwMode="auto">
            <a:xfrm>
              <a:off x="1051" y="3216"/>
              <a:ext cx="288" cy="4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4" name="Rectangle 12"/>
            <p:cNvSpPr>
              <a:spLocks noChangeArrowheads="1"/>
            </p:cNvSpPr>
            <p:nvPr/>
          </p:nvSpPr>
          <p:spPr bwMode="auto">
            <a:xfrm>
              <a:off x="379" y="3456"/>
              <a:ext cx="960" cy="4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5" name="Rectangle 13"/>
            <p:cNvSpPr>
              <a:spLocks noChangeArrowheads="1"/>
            </p:cNvSpPr>
            <p:nvPr/>
          </p:nvSpPr>
          <p:spPr bwMode="auto">
            <a:xfrm>
              <a:off x="955" y="3456"/>
              <a:ext cx="384" cy="4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6" name="Rectangle 14"/>
            <p:cNvSpPr>
              <a:spLocks noChangeArrowheads="1"/>
            </p:cNvSpPr>
            <p:nvPr/>
          </p:nvSpPr>
          <p:spPr bwMode="auto">
            <a:xfrm>
              <a:off x="1147" y="3456"/>
              <a:ext cx="192" cy="4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7" name="Line 15"/>
            <p:cNvSpPr>
              <a:spLocks noChangeShapeType="1"/>
            </p:cNvSpPr>
            <p:nvPr/>
          </p:nvSpPr>
          <p:spPr bwMode="auto">
            <a:xfrm>
              <a:off x="811" y="206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8" name="Line 16"/>
            <p:cNvSpPr>
              <a:spLocks noChangeShapeType="1"/>
            </p:cNvSpPr>
            <p:nvPr/>
          </p:nvSpPr>
          <p:spPr bwMode="auto">
            <a:xfrm>
              <a:off x="811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9" name="Text Box 17"/>
            <p:cNvSpPr txBox="1">
              <a:spLocks noChangeArrowheads="1"/>
            </p:cNvSpPr>
            <p:nvPr/>
          </p:nvSpPr>
          <p:spPr bwMode="auto">
            <a:xfrm>
              <a:off x="801" y="2533"/>
              <a:ext cx="3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009900"/>
                  </a:solidFill>
                  <a:latin typeface="Symbol" charset="2"/>
                </a:rPr>
                <a:t>D</a:t>
              </a:r>
              <a:r>
                <a:rPr lang="en-US" sz="1000" b="1">
                  <a:solidFill>
                    <a:srgbClr val="009900"/>
                  </a:solidFill>
                  <a:latin typeface="Verdana" charset="0"/>
                </a:rPr>
                <a:t>m</a:t>
              </a:r>
              <a:r>
                <a:rPr lang="en-US" sz="1000" b="1" baseline="30000">
                  <a:solidFill>
                    <a:srgbClr val="009900"/>
                  </a:solidFill>
                  <a:latin typeface="Verdana" charset="0"/>
                </a:rPr>
                <a:t>2</a:t>
              </a:r>
              <a:r>
                <a:rPr lang="en-US" sz="1000" b="1" baseline="-25000">
                  <a:solidFill>
                    <a:srgbClr val="009900"/>
                  </a:solidFill>
                  <a:latin typeface="Verdana" charset="0"/>
                </a:rPr>
                <a:t>32</a:t>
              </a:r>
            </a:p>
          </p:txBody>
        </p:sp>
        <p:sp>
          <p:nvSpPr>
            <p:cNvPr id="55320" name="Text Box 18"/>
            <p:cNvSpPr txBox="1">
              <a:spLocks noChangeArrowheads="1"/>
            </p:cNvSpPr>
            <p:nvPr/>
          </p:nvSpPr>
          <p:spPr bwMode="auto">
            <a:xfrm>
              <a:off x="811" y="3264"/>
              <a:ext cx="3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0000FF"/>
                  </a:solidFill>
                  <a:latin typeface="Symbol" charset="2"/>
                </a:rPr>
                <a:t>D</a:t>
              </a:r>
              <a:r>
                <a:rPr lang="en-US" sz="1000" b="1">
                  <a:solidFill>
                    <a:srgbClr val="0000FF"/>
                  </a:solidFill>
                  <a:latin typeface="Verdana" charset="0"/>
                </a:rPr>
                <a:t>m</a:t>
              </a:r>
              <a:r>
                <a:rPr lang="en-US" sz="1000" b="1" baseline="30000">
                  <a:solidFill>
                    <a:srgbClr val="0000FF"/>
                  </a:solidFill>
                  <a:latin typeface="Verdana" charset="0"/>
                </a:rPr>
                <a:t>2</a:t>
              </a:r>
              <a:r>
                <a:rPr lang="en-US" sz="1000" b="1" baseline="-25000">
                  <a:solidFill>
                    <a:srgbClr val="0000FF"/>
                  </a:solidFill>
                  <a:latin typeface="Verdana" charset="0"/>
                </a:rPr>
                <a:t>21</a:t>
              </a:r>
            </a:p>
          </p:txBody>
        </p:sp>
        <p:sp>
          <p:nvSpPr>
            <p:cNvPr id="55321" name="Text Box 19"/>
            <p:cNvSpPr txBox="1">
              <a:spLocks noChangeArrowheads="1"/>
            </p:cNvSpPr>
            <p:nvPr/>
          </p:nvSpPr>
          <p:spPr bwMode="auto">
            <a:xfrm>
              <a:off x="1339" y="1968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Verdana" charset="0"/>
                </a:rPr>
                <a:t>(m</a:t>
              </a:r>
              <a:r>
                <a:rPr lang="en-US" sz="1000" baseline="-25000">
                  <a:latin typeface="Verdana" charset="0"/>
                </a:rPr>
                <a:t>3</a:t>
              </a:r>
              <a:r>
                <a:rPr lang="en-US" sz="1000">
                  <a:latin typeface="Verdana" charset="0"/>
                </a:rPr>
                <a:t>)</a:t>
              </a:r>
              <a:r>
                <a:rPr lang="en-US" sz="1000" baseline="30000">
                  <a:latin typeface="Verdana" charset="0"/>
                </a:rPr>
                <a:t>2</a:t>
              </a:r>
              <a:endParaRPr lang="en-US" sz="1000" baseline="-25000">
                <a:latin typeface="Verdana" charset="0"/>
              </a:endParaRPr>
            </a:p>
          </p:txBody>
        </p:sp>
        <p:sp>
          <p:nvSpPr>
            <p:cNvPr id="55322" name="Text Box 20"/>
            <p:cNvSpPr txBox="1">
              <a:spLocks noChangeArrowheads="1"/>
            </p:cNvSpPr>
            <p:nvPr/>
          </p:nvSpPr>
          <p:spPr bwMode="auto">
            <a:xfrm>
              <a:off x="1337" y="3158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Verdana" charset="0"/>
                </a:rPr>
                <a:t>(m</a:t>
              </a:r>
              <a:r>
                <a:rPr lang="en-US" sz="1000" baseline="-25000">
                  <a:latin typeface="Verdana" charset="0"/>
                </a:rPr>
                <a:t>2</a:t>
              </a:r>
              <a:r>
                <a:rPr lang="en-US" sz="1000">
                  <a:latin typeface="Verdana" charset="0"/>
                </a:rPr>
                <a:t>)</a:t>
              </a:r>
              <a:r>
                <a:rPr lang="en-US" sz="1000" baseline="30000">
                  <a:latin typeface="Verdana" charset="0"/>
                </a:rPr>
                <a:t>2</a:t>
              </a:r>
              <a:endParaRPr lang="en-US" sz="1000" baseline="-25000">
                <a:latin typeface="Verdana" charset="0"/>
              </a:endParaRPr>
            </a:p>
          </p:txBody>
        </p:sp>
        <p:sp>
          <p:nvSpPr>
            <p:cNvPr id="55323" name="Text Box 21"/>
            <p:cNvSpPr txBox="1">
              <a:spLocks noChangeArrowheads="1"/>
            </p:cNvSpPr>
            <p:nvPr/>
          </p:nvSpPr>
          <p:spPr bwMode="auto">
            <a:xfrm>
              <a:off x="1339" y="3398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Verdana" charset="0"/>
                </a:rPr>
                <a:t>(m</a:t>
              </a:r>
              <a:r>
                <a:rPr lang="en-US" sz="1000" baseline="-25000">
                  <a:latin typeface="Verdana" charset="0"/>
                </a:rPr>
                <a:t>1</a:t>
              </a:r>
              <a:r>
                <a:rPr lang="en-US" sz="1000">
                  <a:latin typeface="Verdana" charset="0"/>
                </a:rPr>
                <a:t>)</a:t>
              </a:r>
              <a:r>
                <a:rPr lang="en-US" sz="1000" baseline="30000">
                  <a:latin typeface="Verdana" charset="0"/>
                </a:rPr>
                <a:t>2</a:t>
              </a:r>
              <a:endParaRPr lang="en-US" sz="1000" baseline="-25000">
                <a:latin typeface="Verdana" charset="0"/>
              </a:endParaRPr>
            </a:p>
          </p:txBody>
        </p:sp>
        <p:sp>
          <p:nvSpPr>
            <p:cNvPr id="55324" name="Text Box 22"/>
            <p:cNvSpPr txBox="1">
              <a:spLocks noChangeArrowheads="1"/>
            </p:cNvSpPr>
            <p:nvPr/>
          </p:nvSpPr>
          <p:spPr bwMode="auto">
            <a:xfrm>
              <a:off x="336" y="1632"/>
              <a:ext cx="10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9F0CB1"/>
                  </a:solidFill>
                  <a:latin typeface="Tahoma" charset="0"/>
                </a:rPr>
                <a:t>Normal hierarchy</a:t>
              </a:r>
            </a:p>
          </p:txBody>
        </p:sp>
        <p:sp>
          <p:nvSpPr>
            <p:cNvPr id="55325" name="Rectangle 23"/>
            <p:cNvSpPr>
              <a:spLocks noChangeArrowheads="1"/>
            </p:cNvSpPr>
            <p:nvPr/>
          </p:nvSpPr>
          <p:spPr bwMode="auto">
            <a:xfrm>
              <a:off x="2148" y="2026"/>
              <a:ext cx="960" cy="4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6" name="Rectangle 24"/>
            <p:cNvSpPr>
              <a:spLocks noChangeArrowheads="1"/>
            </p:cNvSpPr>
            <p:nvPr/>
          </p:nvSpPr>
          <p:spPr bwMode="auto">
            <a:xfrm>
              <a:off x="2484" y="2026"/>
              <a:ext cx="624" cy="4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7" name="Rectangle 25"/>
            <p:cNvSpPr>
              <a:spLocks noChangeArrowheads="1"/>
            </p:cNvSpPr>
            <p:nvPr/>
          </p:nvSpPr>
          <p:spPr bwMode="auto">
            <a:xfrm>
              <a:off x="2820" y="2026"/>
              <a:ext cx="288" cy="4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8" name="Rectangle 26"/>
            <p:cNvSpPr>
              <a:spLocks noChangeArrowheads="1"/>
            </p:cNvSpPr>
            <p:nvPr/>
          </p:nvSpPr>
          <p:spPr bwMode="auto">
            <a:xfrm>
              <a:off x="2148" y="2266"/>
              <a:ext cx="960" cy="4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9" name="Rectangle 27"/>
            <p:cNvSpPr>
              <a:spLocks noChangeArrowheads="1"/>
            </p:cNvSpPr>
            <p:nvPr/>
          </p:nvSpPr>
          <p:spPr bwMode="auto">
            <a:xfrm>
              <a:off x="2724" y="2266"/>
              <a:ext cx="384" cy="4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0" name="Rectangle 28"/>
            <p:cNvSpPr>
              <a:spLocks noChangeArrowheads="1"/>
            </p:cNvSpPr>
            <p:nvPr/>
          </p:nvSpPr>
          <p:spPr bwMode="auto">
            <a:xfrm>
              <a:off x="2916" y="2266"/>
              <a:ext cx="192" cy="4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>
              <a:off x="2580" y="207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2" name="Text Box 30"/>
            <p:cNvSpPr txBox="1">
              <a:spLocks noChangeArrowheads="1"/>
            </p:cNvSpPr>
            <p:nvPr/>
          </p:nvSpPr>
          <p:spPr bwMode="auto">
            <a:xfrm>
              <a:off x="2580" y="2074"/>
              <a:ext cx="3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0000FF"/>
                  </a:solidFill>
                  <a:latin typeface="Symbol" charset="2"/>
                </a:rPr>
                <a:t>D</a:t>
              </a:r>
              <a:r>
                <a:rPr lang="en-US" sz="1000" b="1">
                  <a:solidFill>
                    <a:srgbClr val="0000FF"/>
                  </a:solidFill>
                  <a:latin typeface="Verdana" charset="0"/>
                </a:rPr>
                <a:t>m</a:t>
              </a:r>
              <a:r>
                <a:rPr lang="en-US" sz="1000" b="1" baseline="30000">
                  <a:solidFill>
                    <a:srgbClr val="0000FF"/>
                  </a:solidFill>
                  <a:latin typeface="Verdana" charset="0"/>
                </a:rPr>
                <a:t>2</a:t>
              </a:r>
              <a:r>
                <a:rPr lang="en-US" sz="1000" b="1" baseline="-25000">
                  <a:solidFill>
                    <a:srgbClr val="0000FF"/>
                  </a:solidFill>
                  <a:latin typeface="Verdana" charset="0"/>
                </a:rPr>
                <a:t>21</a:t>
              </a:r>
            </a:p>
          </p:txBody>
        </p:sp>
        <p:sp>
          <p:nvSpPr>
            <p:cNvPr id="55333" name="Text Box 31"/>
            <p:cNvSpPr txBox="1">
              <a:spLocks noChangeArrowheads="1"/>
            </p:cNvSpPr>
            <p:nvPr/>
          </p:nvSpPr>
          <p:spPr bwMode="auto">
            <a:xfrm>
              <a:off x="1817" y="1968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Verdana" charset="0"/>
                </a:rPr>
                <a:t>(m</a:t>
              </a:r>
              <a:r>
                <a:rPr lang="en-US" sz="1000" baseline="-25000">
                  <a:latin typeface="Verdana" charset="0"/>
                </a:rPr>
                <a:t>2</a:t>
              </a:r>
              <a:r>
                <a:rPr lang="en-US" sz="1000">
                  <a:latin typeface="Verdana" charset="0"/>
                </a:rPr>
                <a:t>)</a:t>
              </a:r>
              <a:r>
                <a:rPr lang="en-US" sz="1000" baseline="30000">
                  <a:latin typeface="Verdana" charset="0"/>
                </a:rPr>
                <a:t>2</a:t>
              </a:r>
              <a:endParaRPr lang="en-US" sz="1000" baseline="-25000">
                <a:latin typeface="Verdana" charset="0"/>
              </a:endParaRPr>
            </a:p>
          </p:txBody>
        </p:sp>
        <p:sp>
          <p:nvSpPr>
            <p:cNvPr id="55334" name="Text Box 32"/>
            <p:cNvSpPr txBox="1">
              <a:spLocks noChangeArrowheads="1"/>
            </p:cNvSpPr>
            <p:nvPr/>
          </p:nvSpPr>
          <p:spPr bwMode="auto">
            <a:xfrm>
              <a:off x="1817" y="2208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Verdana" charset="0"/>
                </a:rPr>
                <a:t>(m</a:t>
              </a:r>
              <a:r>
                <a:rPr lang="en-US" sz="1000" baseline="-25000">
                  <a:latin typeface="Verdana" charset="0"/>
                </a:rPr>
                <a:t>1</a:t>
              </a:r>
              <a:r>
                <a:rPr lang="en-US" sz="1000">
                  <a:latin typeface="Verdana" charset="0"/>
                </a:rPr>
                <a:t>)</a:t>
              </a:r>
              <a:r>
                <a:rPr lang="en-US" sz="1000" baseline="30000">
                  <a:latin typeface="Verdana" charset="0"/>
                </a:rPr>
                <a:t>2</a:t>
              </a:r>
              <a:endParaRPr lang="en-US" sz="1000" baseline="-25000">
                <a:latin typeface="Verdana" charset="0"/>
              </a:endParaRPr>
            </a:p>
          </p:txBody>
        </p:sp>
        <p:sp>
          <p:nvSpPr>
            <p:cNvPr id="55335" name="Rectangle 33"/>
            <p:cNvSpPr>
              <a:spLocks noChangeArrowheads="1"/>
            </p:cNvSpPr>
            <p:nvPr/>
          </p:nvSpPr>
          <p:spPr bwMode="auto">
            <a:xfrm>
              <a:off x="2148" y="3447"/>
              <a:ext cx="960" cy="4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6" name="Rectangle 34"/>
            <p:cNvSpPr>
              <a:spLocks noChangeArrowheads="1"/>
            </p:cNvSpPr>
            <p:nvPr/>
          </p:nvSpPr>
          <p:spPr bwMode="auto">
            <a:xfrm>
              <a:off x="2196" y="3447"/>
              <a:ext cx="912" cy="4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7" name="Rectangle 35"/>
            <p:cNvSpPr>
              <a:spLocks noChangeArrowheads="1"/>
            </p:cNvSpPr>
            <p:nvPr/>
          </p:nvSpPr>
          <p:spPr bwMode="auto">
            <a:xfrm>
              <a:off x="2628" y="3447"/>
              <a:ext cx="480" cy="4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8" name="Text Box 36"/>
            <p:cNvSpPr txBox="1">
              <a:spLocks noChangeArrowheads="1"/>
            </p:cNvSpPr>
            <p:nvPr/>
          </p:nvSpPr>
          <p:spPr bwMode="auto">
            <a:xfrm>
              <a:off x="1817" y="3398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Verdana" charset="0"/>
                </a:rPr>
                <a:t>(m</a:t>
              </a:r>
              <a:r>
                <a:rPr lang="en-US" sz="1000" baseline="-25000">
                  <a:latin typeface="Verdana" charset="0"/>
                </a:rPr>
                <a:t>3</a:t>
              </a:r>
              <a:r>
                <a:rPr lang="en-US" sz="1000">
                  <a:latin typeface="Verdana" charset="0"/>
                </a:rPr>
                <a:t>)</a:t>
              </a:r>
              <a:r>
                <a:rPr lang="en-US" sz="1000" baseline="30000">
                  <a:latin typeface="Verdana" charset="0"/>
                </a:rPr>
                <a:t>2</a:t>
              </a:r>
              <a:endParaRPr lang="en-US" sz="1000" baseline="-25000">
                <a:latin typeface="Verdana" charset="0"/>
              </a:endParaRPr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2592" y="23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0" name="Text Box 38"/>
            <p:cNvSpPr txBox="1">
              <a:spLocks noChangeArrowheads="1"/>
            </p:cNvSpPr>
            <p:nvPr/>
          </p:nvSpPr>
          <p:spPr bwMode="auto">
            <a:xfrm>
              <a:off x="2553" y="2773"/>
              <a:ext cx="3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009900"/>
                  </a:solidFill>
                  <a:latin typeface="Symbol" charset="2"/>
                </a:rPr>
                <a:t>D</a:t>
              </a:r>
              <a:r>
                <a:rPr lang="en-US" sz="1000" b="1">
                  <a:solidFill>
                    <a:srgbClr val="009900"/>
                  </a:solidFill>
                  <a:latin typeface="Verdana" charset="0"/>
                </a:rPr>
                <a:t>m</a:t>
              </a:r>
              <a:r>
                <a:rPr lang="en-US" sz="1000" b="1" baseline="30000">
                  <a:solidFill>
                    <a:srgbClr val="009900"/>
                  </a:solidFill>
                  <a:latin typeface="Verdana" charset="0"/>
                </a:rPr>
                <a:t>2</a:t>
              </a:r>
              <a:r>
                <a:rPr lang="en-US" sz="1000" b="1" baseline="-25000">
                  <a:solidFill>
                    <a:srgbClr val="009900"/>
                  </a:solidFill>
                  <a:latin typeface="Verdana" charset="0"/>
                </a:rPr>
                <a:t>31</a:t>
              </a:r>
            </a:p>
          </p:txBody>
        </p:sp>
        <p:sp>
          <p:nvSpPr>
            <p:cNvPr id="55341" name="Rectangle 40"/>
            <p:cNvSpPr>
              <a:spLocks noChangeArrowheads="1"/>
            </p:cNvSpPr>
            <p:nvPr/>
          </p:nvSpPr>
          <p:spPr bwMode="auto">
            <a:xfrm>
              <a:off x="1675" y="2544"/>
              <a:ext cx="96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2" name="Text Box 41"/>
            <p:cNvSpPr txBox="1">
              <a:spLocks noChangeArrowheads="1"/>
            </p:cNvSpPr>
            <p:nvPr/>
          </p:nvSpPr>
          <p:spPr bwMode="auto">
            <a:xfrm>
              <a:off x="1776" y="2421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9900"/>
                  </a:solidFill>
                  <a:latin typeface="Symbol" charset="2"/>
                </a:rPr>
                <a:t>n</a:t>
              </a:r>
              <a:r>
                <a:rPr lang="en-US" b="1" baseline="-25000">
                  <a:solidFill>
                    <a:srgbClr val="FF9900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55343" name="Rectangle 42"/>
            <p:cNvSpPr>
              <a:spLocks noChangeArrowheads="1"/>
            </p:cNvSpPr>
            <p:nvPr/>
          </p:nvSpPr>
          <p:spPr bwMode="auto">
            <a:xfrm>
              <a:off x="1675" y="2724"/>
              <a:ext cx="96" cy="4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4" name="Text Box 43"/>
            <p:cNvSpPr txBox="1">
              <a:spLocks noChangeArrowheads="1"/>
            </p:cNvSpPr>
            <p:nvPr/>
          </p:nvSpPr>
          <p:spPr bwMode="auto">
            <a:xfrm>
              <a:off x="1776" y="2601"/>
              <a:ext cx="2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66FF"/>
                  </a:solidFill>
                  <a:latin typeface="Symbol" charset="2"/>
                </a:rPr>
                <a:t>n</a:t>
              </a:r>
              <a:r>
                <a:rPr lang="en-US" b="1" baseline="-25000">
                  <a:solidFill>
                    <a:srgbClr val="FF66FF"/>
                  </a:solidFill>
                  <a:latin typeface="Symbol" charset="2"/>
                </a:rPr>
                <a:t>m</a:t>
              </a:r>
            </a:p>
          </p:txBody>
        </p:sp>
        <p:sp>
          <p:nvSpPr>
            <p:cNvPr id="55345" name="Rectangle 44"/>
            <p:cNvSpPr>
              <a:spLocks noChangeArrowheads="1"/>
            </p:cNvSpPr>
            <p:nvPr/>
          </p:nvSpPr>
          <p:spPr bwMode="auto">
            <a:xfrm>
              <a:off x="1675" y="2916"/>
              <a:ext cx="96" cy="4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6" name="Text Box 45"/>
            <p:cNvSpPr txBox="1">
              <a:spLocks noChangeArrowheads="1"/>
            </p:cNvSpPr>
            <p:nvPr/>
          </p:nvSpPr>
          <p:spPr bwMode="auto">
            <a:xfrm>
              <a:off x="1776" y="2793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990099"/>
                  </a:solidFill>
                  <a:latin typeface="Symbol" charset="2"/>
                </a:rPr>
                <a:t>n</a:t>
              </a:r>
              <a:r>
                <a:rPr lang="en-US" b="1" baseline="-25000">
                  <a:solidFill>
                    <a:srgbClr val="990099"/>
                  </a:solidFill>
                  <a:latin typeface="Symbol" charset="2"/>
                </a:rPr>
                <a:t>t</a:t>
              </a:r>
            </a:p>
          </p:txBody>
        </p:sp>
        <p:sp>
          <p:nvSpPr>
            <p:cNvPr id="55347" name="Line 47"/>
            <p:cNvSpPr>
              <a:spLocks noChangeShapeType="1"/>
            </p:cNvSpPr>
            <p:nvPr/>
          </p:nvSpPr>
          <p:spPr bwMode="auto">
            <a:xfrm flipV="1">
              <a:off x="816" y="35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8" name="Text Box 48"/>
            <p:cNvSpPr txBox="1">
              <a:spLocks noChangeArrowheads="1"/>
            </p:cNvSpPr>
            <p:nvPr/>
          </p:nvSpPr>
          <p:spPr bwMode="auto">
            <a:xfrm>
              <a:off x="816" y="3685"/>
              <a:ext cx="4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latin typeface="Verdana" charset="0"/>
                </a:rPr>
                <a:t>m</a:t>
              </a:r>
              <a:r>
                <a:rPr lang="en-US" sz="1000" b="1" baseline="30000">
                  <a:latin typeface="Verdana" charset="0"/>
                </a:rPr>
                <a:t>2</a:t>
              </a:r>
              <a:r>
                <a:rPr lang="en-US" sz="1000" b="1" baseline="-25000">
                  <a:latin typeface="Verdana" charset="0"/>
                </a:rPr>
                <a:t>lightest</a:t>
              </a:r>
            </a:p>
          </p:txBody>
        </p:sp>
        <p:sp>
          <p:nvSpPr>
            <p:cNvPr id="55349" name="Line 49"/>
            <p:cNvSpPr>
              <a:spLocks noChangeShapeType="1"/>
            </p:cNvSpPr>
            <p:nvPr/>
          </p:nvSpPr>
          <p:spPr bwMode="auto">
            <a:xfrm flipV="1">
              <a:off x="2592" y="35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0" name="Text Box 50"/>
            <p:cNvSpPr txBox="1">
              <a:spLocks noChangeArrowheads="1"/>
            </p:cNvSpPr>
            <p:nvPr/>
          </p:nvSpPr>
          <p:spPr bwMode="auto">
            <a:xfrm>
              <a:off x="2592" y="3685"/>
              <a:ext cx="4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latin typeface="Verdana" charset="0"/>
                </a:rPr>
                <a:t>m</a:t>
              </a:r>
              <a:r>
                <a:rPr lang="en-US" sz="1000" b="1" baseline="30000">
                  <a:latin typeface="Verdana" charset="0"/>
                </a:rPr>
                <a:t>2</a:t>
              </a:r>
              <a:r>
                <a:rPr lang="en-US" sz="1000" b="1" baseline="-25000">
                  <a:latin typeface="Verdana" charset="0"/>
                </a:rPr>
                <a:t>lightest</a:t>
              </a:r>
            </a:p>
          </p:txBody>
        </p: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72706" name="Equation" r:id="rId4" imgW="101600" imgH="177800" progId="Equation.3">
              <p:embed/>
            </p:oleObj>
          </a:graphicData>
        </a:graphic>
      </p:graphicFrame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CB99-CDBA-BA47-8E4C-24623522C1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3" y="1223963"/>
            <a:ext cx="8328025" cy="1017587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6" y="1071562"/>
            <a:ext cx="8134350" cy="1503363"/>
          </a:xfrm>
          <a:prstGeom prst="rect">
            <a:avLst/>
          </a:prstGeom>
          <a:noFill/>
          <a:effectLst/>
        </p:spPr>
      </p:pic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1075380" y="733008"/>
            <a:ext cx="14655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Tahoma" charset="0"/>
              </a:rPr>
              <a:t>Solar&amp;Reactor</a:t>
            </a:r>
            <a:endParaRPr lang="en-US" sz="1600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2635251" y="733008"/>
            <a:ext cx="13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ahoma" charset="0"/>
              </a:rPr>
              <a:t>Atmospheric</a:t>
            </a:r>
            <a:endParaRPr lang="en-US" sz="1600" dirty="0">
              <a:solidFill>
                <a:srgbClr val="008000"/>
              </a:solidFill>
              <a:latin typeface="Tahoma" charset="0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4379913" y="733008"/>
            <a:ext cx="12762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ahoma" charset="0"/>
              </a:rPr>
              <a:t>Reactor/LBL</a:t>
            </a:r>
            <a:endParaRPr lang="en-US" sz="1600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6299200" y="733008"/>
            <a:ext cx="1288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Tahoma" charset="0"/>
              </a:rPr>
              <a:t>Double Beta</a:t>
            </a:r>
            <a:endParaRPr lang="en-US" sz="1600" dirty="0">
              <a:latin typeface="Tahoma" charset="0"/>
            </a:endParaRPr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AB4C3-A1BD-2E4E-B844-AD413F05A5C8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 animBg="1"/>
      <p:bldP spid="61" grpId="0"/>
      <p:bldP spid="62" grpId="0"/>
      <p:bldP spid="63" grpId="0"/>
      <p:bldP spid="6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ospluscontours-3y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90" y="638059"/>
            <a:ext cx="4572000" cy="4387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290"/>
          </a:xfrm>
        </p:spPr>
        <p:txBody>
          <a:bodyPr/>
          <a:lstStyle/>
          <a:p>
            <a:r>
              <a:rPr lang="en-US" dirty="0" smtClean="0"/>
              <a:t>MINOS, MINOS+ and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/>
              </a:rPr>
              <a:t>n</a:t>
            </a:r>
            <a:r>
              <a:rPr lang="en-US" dirty="0" err="1" smtClean="0"/>
              <a:t>A</a:t>
            </a:r>
            <a:endParaRPr lang="en-US" dirty="0"/>
          </a:p>
        </p:txBody>
      </p:sp>
      <p:pic>
        <p:nvPicPr>
          <p:cNvPr id="4" name="Content Placeholder 3" descr="contourall.png"/>
          <p:cNvPicPr>
            <a:picLocks noGrp="1" noChangeAspect="1"/>
          </p:cNvPicPr>
          <p:nvPr>
            <p:ph idx="1"/>
          </p:nvPr>
        </p:nvPicPr>
        <p:blipFill>
          <a:blip r:embed="rId3"/>
          <a:srcRect t="3591" r="16455" b="8379"/>
          <a:stretch>
            <a:fillRect/>
          </a:stretch>
        </p:blipFill>
        <p:spPr>
          <a:xfrm>
            <a:off x="393066" y="1041928"/>
            <a:ext cx="4126124" cy="398411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6187" y="5225919"/>
            <a:ext cx="4303003" cy="136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One year of MINOS+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MINOS continues to dominate </a:t>
            </a:r>
            <a:r>
              <a:rPr lang="en-US" sz="3200" dirty="0" smtClean="0">
                <a:solidFill>
                  <a:srgbClr val="FF0000"/>
                </a:solidFill>
                <a:latin typeface="Symbol"/>
              </a:rPr>
              <a:t>D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measurement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50% complete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9190" y="5225920"/>
            <a:ext cx="4455403" cy="136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Three years of MINOS+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 after first 18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months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Significant improvements to parameters’ accuracy over 3 years </a:t>
            </a:r>
            <a:r>
              <a:rPr lang="en-US" sz="3200" dirty="0" smtClean="0">
                <a:solidFill>
                  <a:srgbClr val="FF0000"/>
                </a:solidFill>
              </a:rPr>
              <a:t>period due to MINOS+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9003201">
            <a:off x="-164578" y="2967335"/>
            <a:ext cx="947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All estimates, no responsibility</a:t>
            </a:r>
            <a:endParaRPr lang="en-GB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126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precision</a:t>
            </a:r>
            <a:endParaRPr lang="en-US" dirty="0"/>
          </a:p>
        </p:txBody>
      </p:sp>
      <p:pic>
        <p:nvPicPr>
          <p:cNvPr id="4" name="Content Placeholder 3" descr="s2m2summary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2517" y="879126"/>
            <a:ext cx="5958965" cy="5718977"/>
          </a:xfrm>
        </p:spPr>
      </p:pic>
      <p:sp>
        <p:nvSpPr>
          <p:cNvPr id="5" name="Rectangle 4"/>
          <p:cNvSpPr/>
          <p:nvPr/>
        </p:nvSpPr>
        <p:spPr>
          <a:xfrm rot="19003201">
            <a:off x="-164578" y="2967335"/>
            <a:ext cx="947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All estimates, no responsibility</a:t>
            </a:r>
            <a:endParaRPr lang="en-GB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2519"/>
          </a:xfrm>
        </p:spPr>
        <p:txBody>
          <a:bodyPr>
            <a:normAutofit/>
          </a:bodyPr>
          <a:lstStyle/>
          <a:p>
            <a:r>
              <a:rPr lang="en-US" dirty="0" smtClean="0"/>
              <a:t>Sterile Neutrinos</a:t>
            </a:r>
            <a:endParaRPr lang="en-US" dirty="0"/>
          </a:p>
        </p:txBody>
      </p:sp>
      <p:pic>
        <p:nvPicPr>
          <p:cNvPr id="4" name="Content Placeholder 3" descr="dm24-1.5ev2.png"/>
          <p:cNvPicPr>
            <a:picLocks noGrp="1" noChangeAspect="1"/>
          </p:cNvPicPr>
          <p:nvPr>
            <p:ph idx="1"/>
          </p:nvPr>
        </p:nvPicPr>
        <p:blipFill>
          <a:blip r:embed="rId2"/>
          <a:srcRect b="1239"/>
          <a:stretch>
            <a:fillRect/>
          </a:stretch>
        </p:blipFill>
        <p:spPr>
          <a:xfrm>
            <a:off x="4514240" y="934348"/>
            <a:ext cx="4629760" cy="4388266"/>
          </a:xfrm>
        </p:spPr>
      </p:pic>
      <p:pic>
        <p:nvPicPr>
          <p:cNvPr id="5" name="Picture 4" descr="dm24-0.1e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0" y="934348"/>
            <a:ext cx="4514240" cy="433245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9698" y="5322614"/>
            <a:ext cx="8457102" cy="1235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tructure </a:t>
            </a:r>
            <a:r>
              <a:rPr lang="en-US" sz="3200" dirty="0" smtClean="0">
                <a:solidFill>
                  <a:srgbClr val="FF0000"/>
                </a:solidFill>
              </a:rPr>
              <a:t>could be resolved (smaller </a:t>
            </a:r>
            <a:r>
              <a:rPr lang="en-US" sz="3200" dirty="0" smtClean="0">
                <a:solidFill>
                  <a:srgbClr val="FF0000"/>
                </a:solidFill>
                <a:latin typeface="Symbol"/>
              </a:rPr>
              <a:t>D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aseline="-25000" dirty="0" smtClean="0">
                <a:solidFill>
                  <a:srgbClr val="FF0000"/>
                </a:solidFill>
              </a:rPr>
              <a:t>24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Just rate comparison across 4-10 </a:t>
            </a:r>
            <a:r>
              <a:rPr lang="en-US" sz="3200" dirty="0" err="1" smtClean="0">
                <a:solidFill>
                  <a:srgbClr val="FF0000"/>
                </a:solidFill>
              </a:rPr>
              <a:t>GeV</a:t>
            </a:r>
            <a:r>
              <a:rPr lang="en-US" sz="3200" dirty="0" smtClean="0">
                <a:solidFill>
                  <a:srgbClr val="FF0000"/>
                </a:solidFill>
              </a:rPr>
              <a:t> will be precise measurement for larger </a:t>
            </a:r>
            <a:r>
              <a:rPr lang="en-US" sz="3200" dirty="0" smtClean="0">
                <a:solidFill>
                  <a:srgbClr val="FF0000"/>
                </a:solidFill>
                <a:latin typeface="Symbol"/>
              </a:rPr>
              <a:t>D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aseline="-25000" dirty="0" smtClean="0">
                <a:solidFill>
                  <a:srgbClr val="FF0000"/>
                </a:solidFill>
              </a:rPr>
              <a:t>24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Could be augmented by ND measurements if beam flux was better known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5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 standard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134838"/>
            <a:ext cx="3796770" cy="49913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Our anti-neutrino result has at least motivated some work from the theorists</a:t>
            </a:r>
          </a:p>
          <a:p>
            <a:r>
              <a:rPr lang="en-US" dirty="0" smtClean="0"/>
              <a:t>Note the NSI has a measurable effect in neutrinos as well as antineutrinos</a:t>
            </a:r>
          </a:p>
          <a:p>
            <a:r>
              <a:rPr lang="en-US" dirty="0" smtClean="0"/>
              <a:t>Comparison of low energy to high energy </a:t>
            </a:r>
            <a:r>
              <a:rPr lang="en-US" dirty="0" err="1" smtClean="0"/>
              <a:t>behaviour</a:t>
            </a:r>
            <a:r>
              <a:rPr lang="en-US" dirty="0" smtClean="0"/>
              <a:t> could disentangle this without anti-nu running</a:t>
            </a:r>
          </a:p>
          <a:p>
            <a:r>
              <a:rPr lang="en-US" dirty="0" smtClean="0">
                <a:latin typeface="Stone Sans Sem ITC TT SemiIta"/>
              </a:rPr>
              <a:t>J. Kopp, P.A.N. Machado and </a:t>
            </a:r>
            <a:r>
              <a:rPr lang="en-US" dirty="0" err="1" smtClean="0">
                <a:latin typeface="Stone Sans Sem ITC TT SemiIta"/>
              </a:rPr>
              <a:t>S.Parke</a:t>
            </a:r>
            <a:r>
              <a:rPr lang="en-US" dirty="0" smtClean="0">
                <a:latin typeface="Stone Sans Sem ITC TT SemiIta"/>
              </a:rPr>
              <a:t>, Phys.Rev.D82:113002,2010</a:t>
            </a:r>
          </a:p>
          <a:p>
            <a:endParaRPr lang="en-US" dirty="0"/>
          </a:p>
        </p:txBody>
      </p:sp>
      <p:pic>
        <p:nvPicPr>
          <p:cNvPr id="4" name="Picture 3" descr="parke.tif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264" t="14316" r="20843" b="31317"/>
              <a:stretch>
                <a:fillRect/>
              </a:stretch>
            </p:blipFill>
          </mc:Choice>
          <mc:Fallback>
            <p:blipFill>
              <a:blip r:embed="rId3"/>
              <a:srcRect l="9264" t="14316" r="20843" b="31317"/>
              <a:stretch>
                <a:fillRect/>
              </a:stretch>
            </p:blipFill>
          </mc:Fallback>
        </mc:AlternateContent>
        <p:spPr>
          <a:xfrm>
            <a:off x="3805200" y="1125047"/>
            <a:ext cx="5230495" cy="52651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3715200" y="3593653"/>
            <a:ext cx="405299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728388" y="3592800"/>
            <a:ext cx="405299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453E-8963-3E45-99A9-1A6C1329318B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 Dimensions</a:t>
            </a:r>
            <a:br>
              <a:rPr lang="en-US" dirty="0" smtClean="0"/>
            </a:br>
            <a:r>
              <a:rPr lang="en-US" sz="2000" dirty="0" err="1" smtClean="0">
                <a:latin typeface="Plantagenet Cherokee"/>
              </a:rPr>
              <a:t>P.A.N.Machado,H.Nunokawa,R.Zukanovich</a:t>
            </a:r>
            <a:r>
              <a:rPr lang="en-US" sz="2000" dirty="0" smtClean="0">
                <a:latin typeface="Plantagenet Cherokee"/>
              </a:rPr>
              <a:t> Funchal,hep-ph/1101.003v1</a:t>
            </a:r>
            <a:endParaRPr lang="en-US" sz="2000" dirty="0">
              <a:latin typeface="Plantagenet Cherokee"/>
            </a:endParaRPr>
          </a:p>
        </p:txBody>
      </p:sp>
      <p:pic>
        <p:nvPicPr>
          <p:cNvPr id="4" name="Content Placeholder 3" descr="extradimensions.tif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2684" t="18527" r="23264" b="12737"/>
              <a:stretch>
                <a:fillRect/>
              </a:stretch>
            </p:blipFill>
          </mc:Choice>
          <mc:Fallback>
            <p:blipFill>
              <a:blip r:embed="rId3"/>
              <a:srcRect l="2684" t="18527" r="23264" b="12737"/>
              <a:stretch>
                <a:fillRect/>
              </a:stretch>
            </p:blipFill>
          </mc:Fallback>
        </mc:AlternateContent>
        <p:spPr>
          <a:xfrm>
            <a:off x="147382" y="1344150"/>
            <a:ext cx="6988071" cy="5012200"/>
          </a:xfrm>
        </p:spPr>
      </p:pic>
      <p:sp>
        <p:nvSpPr>
          <p:cNvPr id="5" name="TextBox 4"/>
          <p:cNvSpPr txBox="1"/>
          <p:nvPr/>
        </p:nvSpPr>
        <p:spPr>
          <a:xfrm>
            <a:off x="6931470" y="1796826"/>
            <a:ext cx="2040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RH (sterile) neutrino + extra dimensions!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35454" y="3688223"/>
            <a:ext cx="183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1 year post nova running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2528B-F635-6548-A8A0-D06A72CED74A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 Dimensions</a:t>
            </a:r>
            <a:br>
              <a:rPr lang="en-US" dirty="0" smtClean="0"/>
            </a:br>
            <a:r>
              <a:rPr lang="en-US" sz="2222" dirty="0" err="1" smtClean="0">
                <a:latin typeface="Plantagenet Cherokee"/>
              </a:rPr>
              <a:t>P.A.N.Machado,H.Nunokawa,R.Zukanovich</a:t>
            </a:r>
            <a:r>
              <a:rPr lang="en-US" sz="2222" dirty="0" smtClean="0">
                <a:latin typeface="Plantagenet Cherokee"/>
              </a:rPr>
              <a:t> </a:t>
            </a:r>
            <a:endParaRPr lang="en-US" sz="2222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3B2E3-A95F-0449-9F3A-0EDD19F5D2E4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pic>
        <p:nvPicPr>
          <p:cNvPr id="9" name="Picture 8" descr="M_D_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78" y="1244600"/>
            <a:ext cx="8823382" cy="43052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 axis No</a:t>
            </a:r>
            <a:r>
              <a:rPr lang="en-US" dirty="0" smtClean="0">
                <a:latin typeface="Symbol"/>
              </a:rPr>
              <a:t>n</a:t>
            </a:r>
            <a:r>
              <a:rPr lang="en-US" dirty="0" smtClean="0"/>
              <a:t>a ND</a:t>
            </a:r>
          </a:p>
          <a:p>
            <a:r>
              <a:rPr lang="en-US" dirty="0" smtClean="0"/>
              <a:t>On Axis MINOS ND</a:t>
            </a:r>
          </a:p>
          <a:p>
            <a:r>
              <a:rPr lang="en-US" dirty="0" smtClean="0"/>
              <a:t>Electron component </a:t>
            </a:r>
            <a:r>
              <a:rPr lang="en-US" dirty="0" err="1" smtClean="0"/>
              <a:t>Miner</a:t>
            </a:r>
            <a:r>
              <a:rPr lang="en-US" dirty="0" err="1" smtClean="0">
                <a:latin typeface="Symbol"/>
              </a:rPr>
              <a:t>n</a:t>
            </a:r>
            <a:r>
              <a:rPr lang="en-US" dirty="0" err="1" smtClean="0"/>
              <a:t>a</a:t>
            </a:r>
            <a:endParaRPr lang="en-US" dirty="0" smtClean="0"/>
          </a:p>
          <a:p>
            <a:r>
              <a:rPr lang="en-US" dirty="0" smtClean="0"/>
              <a:t>A good flux measurement helps everyone</a:t>
            </a:r>
          </a:p>
          <a:p>
            <a:pPr lvl="1"/>
            <a:r>
              <a:rPr lang="en-US" dirty="0" smtClean="0"/>
              <a:t>We do not have precision on this yet!</a:t>
            </a:r>
          </a:p>
          <a:p>
            <a:pPr lvl="1"/>
            <a:r>
              <a:rPr lang="en-US" dirty="0" smtClean="0"/>
              <a:t>Expectation of &lt; 5% per 0.5 </a:t>
            </a:r>
            <a:r>
              <a:rPr lang="en-US" dirty="0" err="1" smtClean="0"/>
              <a:t>GeV</a:t>
            </a:r>
            <a:r>
              <a:rPr lang="en-US" dirty="0" smtClean="0"/>
              <a:t> 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997F8-68AD-8A4D-8C23-4A2D3C99B1B7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arguable that the fact of neutrino mass does tell us that there is physics at the GUT scale</a:t>
            </a:r>
          </a:p>
          <a:p>
            <a:r>
              <a:rPr lang="en-US" dirty="0" smtClean="0"/>
              <a:t>The massive RH-</a:t>
            </a:r>
            <a:r>
              <a:rPr lang="en-US" dirty="0" err="1" smtClean="0"/>
              <a:t>Majorana</a:t>
            </a:r>
            <a:r>
              <a:rPr lang="en-US" dirty="0" smtClean="0"/>
              <a:t> neutrinos which seem to be there naturally via the see-saw mechanism are the favored explanation as to why neutrino mass is so small</a:t>
            </a:r>
          </a:p>
          <a:p>
            <a:r>
              <a:rPr lang="en-US" dirty="0" smtClean="0"/>
              <a:t>We should look everywhere for this evidence, not just in </a:t>
            </a:r>
            <a:r>
              <a:rPr lang="en-US" dirty="0" smtClean="0">
                <a:latin typeface="Symbol"/>
              </a:rPr>
              <a:t>n</a:t>
            </a:r>
            <a:r>
              <a:rPr lang="en-US" baseline="-25000" dirty="0" smtClean="0">
                <a:latin typeface="Symbol"/>
              </a:rPr>
              <a:t>m</a:t>
            </a:r>
            <a:r>
              <a:rPr lang="en-US" dirty="0" smtClean="0"/>
              <a:t>-&gt;</a:t>
            </a:r>
            <a:r>
              <a:rPr lang="en-US" dirty="0" smtClean="0">
                <a:latin typeface="Symbol"/>
              </a:rPr>
              <a:t>n</a:t>
            </a:r>
            <a:r>
              <a:rPr lang="en-US" baseline="-25000" dirty="0" smtClean="0"/>
              <a:t>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NuMI</a:t>
            </a:r>
            <a:r>
              <a:rPr lang="en-US" dirty="0" smtClean="0"/>
              <a:t>/MINOS/Nova facility will be unique in the world</a:t>
            </a:r>
          </a:p>
          <a:p>
            <a:pPr lvl="1"/>
            <a:r>
              <a:rPr lang="en-US" dirty="0" smtClean="0"/>
              <a:t>No other wide band/narrow band beam facility exists now</a:t>
            </a:r>
          </a:p>
          <a:p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0DDAE-D7FF-BD48-851D-8D6E198BE1EC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1200"/>
          </a:xfrm>
        </p:spPr>
        <p:txBody>
          <a:bodyPr/>
          <a:lstStyle/>
          <a:p>
            <a:r>
              <a:rPr lang="en-US" sz="3200" dirty="0" smtClean="0">
                <a:latin typeface="Stencil" charset="0"/>
              </a:rPr>
              <a:t>CONCLUSION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>
          <a:xfrm>
            <a:off x="279400" y="711200"/>
            <a:ext cx="8661400" cy="5842000"/>
          </a:xfrm>
        </p:spPr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en-US" dirty="0" smtClean="0">
                <a:latin typeface="Courier"/>
              </a:rPr>
              <a:t>MINOS has made a step change in our understanding of neutrino oscillation parameters and cross sections using accelerator generated neutrinos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en-US" dirty="0" smtClean="0">
                <a:latin typeface="Courier"/>
              </a:rPr>
              <a:t>Some interesting measurements still to be made in the neutrino oscillation field 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latin typeface="Courier"/>
              </a:rPr>
              <a:t>MINOS: </a:t>
            </a:r>
            <a:r>
              <a:rPr lang="en-US" sz="2000" dirty="0" smtClean="0">
                <a:latin typeface="Symbol"/>
              </a:rPr>
              <a:t>q</a:t>
            </a:r>
            <a:r>
              <a:rPr lang="en-US" sz="2000" baseline="-25000" dirty="0" smtClean="0">
                <a:latin typeface="Courier"/>
              </a:rPr>
              <a:t>13 , </a:t>
            </a:r>
            <a:r>
              <a:rPr lang="en-US" sz="2000" dirty="0" smtClean="0">
                <a:latin typeface="Courier"/>
              </a:rPr>
              <a:t>anti-neutrinos</a:t>
            </a:r>
            <a:endParaRPr lang="en-US" sz="2000" baseline="-25000" dirty="0" smtClean="0">
              <a:latin typeface="Courier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latin typeface="Courier"/>
              </a:rPr>
              <a:t>Nova and T2K: </a:t>
            </a:r>
            <a:r>
              <a:rPr lang="en-US" sz="2000" dirty="0" smtClean="0">
                <a:latin typeface="Symbol"/>
              </a:rPr>
              <a:t>q</a:t>
            </a:r>
            <a:r>
              <a:rPr lang="en-US" sz="2000" baseline="-25000" dirty="0" smtClean="0">
                <a:latin typeface="Courier"/>
              </a:rPr>
              <a:t>13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latin typeface="Courier"/>
              </a:rPr>
              <a:t>MINOS+ intermediate energies</a:t>
            </a:r>
            <a:endParaRPr lang="en-US" sz="2000" baseline="-25000" dirty="0" smtClean="0">
              <a:latin typeface="Courier"/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latin typeface="Courier"/>
              </a:rPr>
              <a:t>OPERA : more tau events</a:t>
            </a:r>
            <a:endParaRPr lang="en-US" sz="2000" baseline="-25000" dirty="0" smtClean="0">
              <a:latin typeface="Courier"/>
            </a:endParaRPr>
          </a:p>
          <a:p>
            <a:pPr>
              <a:buFont typeface="Arial" charset="0"/>
              <a:buBlip>
                <a:blip r:embed="rId2"/>
              </a:buBlip>
            </a:pPr>
            <a:r>
              <a:rPr lang="en-US" dirty="0" smtClean="0">
                <a:latin typeface="Courier"/>
              </a:rPr>
              <a:t>The new understanding of neutrino oscillations puts a search for fundamental neutrino type (</a:t>
            </a:r>
            <a:r>
              <a:rPr lang="en-US" dirty="0" err="1" smtClean="0">
                <a:latin typeface="Courier"/>
              </a:rPr>
              <a:t>Majorana</a:t>
            </a:r>
            <a:r>
              <a:rPr lang="en-US" dirty="0" smtClean="0">
                <a:latin typeface="Courier"/>
              </a:rPr>
              <a:t> or Dirac) into the forefront, and into a window of experimental opportunity</a:t>
            </a:r>
          </a:p>
          <a:p>
            <a:pPr>
              <a:buFont typeface="Arial" charset="0"/>
              <a:buNone/>
            </a:pPr>
            <a:endParaRPr lang="en-GB" sz="2800" dirty="0" smtClean="0">
              <a:solidFill>
                <a:srgbClr val="FF0000"/>
              </a:solidFill>
              <a:latin typeface="Stencil" charset="0"/>
            </a:endParaRPr>
          </a:p>
          <a:p>
            <a:endParaRPr lang="en-US" dirty="0" smtClean="0">
              <a:latin typeface="Stencil" charset="0"/>
            </a:endParaRPr>
          </a:p>
          <a:p>
            <a:endParaRPr lang="en-US" dirty="0" smtClean="0">
              <a:latin typeface="Stencil" charset="0"/>
            </a:endParaRPr>
          </a:p>
          <a:p>
            <a:endParaRPr lang="en-US" dirty="0">
              <a:latin typeface="Stenci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4188-F57B-B64B-955A-7D56DE0F05B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392B6-53E3-BF4E-AEE3-8EA931BCBE5D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SafetyOfficer0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79438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457200" y="260350"/>
            <a:ext cx="7772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solidFill>
                  <a:srgbClr val="FF0000"/>
                </a:solidFill>
                <a:latin typeface="Stencil" charset="0"/>
              </a:rPr>
              <a:t>Lets not be arrogant about what we expect to see:</a:t>
            </a:r>
          </a:p>
          <a:p>
            <a:pPr algn="ctr"/>
            <a:r>
              <a:rPr lang="en-GB">
                <a:solidFill>
                  <a:srgbClr val="FF0000"/>
                </a:solidFill>
                <a:latin typeface="Stencil" charset="0"/>
              </a:rPr>
              <a:t> no reason for standard hierarchy, or dirac neutrinos</a:t>
            </a:r>
            <a:endParaRPr lang="en-US">
              <a:solidFill>
                <a:srgbClr val="FF0000"/>
              </a:solidFill>
              <a:latin typeface="Stenci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32935-074B-654E-A13C-2DB3378DBD3E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7ADA5-63C9-EF4C-827C-79A0DE49C03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2-flavour expression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251A-BB64-8249-8B8F-6FAB8CB1CB78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CB99-CDBA-BA47-8E4C-24623522C1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616075" y="1471613"/>
          <a:ext cx="5849938" cy="544512"/>
        </p:xfrm>
        <a:graphic>
          <a:graphicData uri="http://schemas.openxmlformats.org/presentationml/2006/ole">
            <p:oleObj spid="_x0000_s105474" name="Equation" r:id="rId3" imgW="2730500" imgH="2540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9700" y="3149600"/>
            <a:ext cx="64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(Average L/E is about 500 km/</a:t>
            </a:r>
            <a:r>
              <a:rPr lang="en-US" dirty="0" err="1" smtClean="0"/>
              <a:t>GeV</a:t>
            </a:r>
            <a:r>
              <a:rPr lang="en-US" dirty="0" smtClean="0"/>
              <a:t> for MINOS)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a snapshot:</a:t>
            </a:r>
            <a:br>
              <a:rPr lang="en-US" sz="2800" dirty="0" smtClean="0"/>
            </a:br>
            <a:r>
              <a:rPr lang="en-US" sz="2800" dirty="0" smtClean="0"/>
              <a:t>what its like to be a </a:t>
            </a:r>
            <a:r>
              <a:rPr lang="en-US" sz="2800" dirty="0" err="1" smtClean="0"/>
              <a:t>muon</a:t>
            </a:r>
            <a:r>
              <a:rPr lang="en-US" sz="2800" dirty="0" smtClean="0"/>
              <a:t> neutrino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CB99-CDBA-BA47-8E4C-24623522C1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Muon_neutrino_oscillation_long.png"/>
          <p:cNvPicPr>
            <a:picLocks noChangeAspect="1"/>
          </p:cNvPicPr>
          <p:nvPr/>
        </p:nvPicPr>
        <p:blipFill>
          <a:blip r:embed="rId2"/>
          <a:srcRect r="10630"/>
          <a:stretch>
            <a:fillRect/>
          </a:stretch>
        </p:blipFill>
        <p:spPr>
          <a:xfrm>
            <a:off x="1168400" y="1688149"/>
            <a:ext cx="6394054" cy="442150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1683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/>
              </a:rPr>
              <a:t>n</a:t>
            </a:r>
            <a:r>
              <a:rPr lang="en-US" sz="2400" baseline="-25000" dirty="0" smtClean="0">
                <a:latin typeface="Tahoma Bold"/>
              </a:rPr>
              <a:t>e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Symbol"/>
              </a:rPr>
              <a:t>n</a:t>
            </a:r>
            <a:r>
              <a:rPr lang="en-US" sz="2400" baseline="-25000" dirty="0" smtClean="0">
                <a:solidFill>
                  <a:srgbClr val="3366FF"/>
                </a:solidFill>
                <a:latin typeface="Symbol"/>
              </a:rPr>
              <a:t>m</a:t>
            </a:r>
            <a:r>
              <a:rPr lang="en-US" sz="2400" dirty="0" smtClean="0">
                <a:latin typeface="Symbo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ymbol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  <a:latin typeface="Symbol"/>
              </a:rPr>
              <a:t>t</a:t>
            </a:r>
            <a:endParaRPr lang="en-US" sz="2400" baseline="-25000" dirty="0">
              <a:solidFill>
                <a:srgbClr val="FF0000"/>
              </a:solidFill>
              <a:latin typeface="Symbo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188000" y="62357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6000" y="654129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2454" y="5931694"/>
            <a:ext cx="158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L/E (km/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417EB-FA3C-5D46-82E2-7CA13C2514F1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MINOS EXPERIMENT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876300"/>
            <a:ext cx="8229600" cy="5130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Given the confusing nature of the neutrino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choose a place where you have a big probability of seeing a </a:t>
            </a:r>
            <a:r>
              <a:rPr lang="en-US" sz="2000" dirty="0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 become one of its chums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L/E ~ 500 </a:t>
            </a:r>
            <a:r>
              <a:rPr lang="en-US" sz="2000" dirty="0" err="1" smtClean="0">
                <a:solidFill>
                  <a:srgbClr val="0000FF"/>
                </a:solidFill>
                <a:latin typeface="Courier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 is maximum probability of </a:t>
            </a:r>
            <a:r>
              <a:rPr lang="en-US" sz="2000" dirty="0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 disappearance without too much interference from </a:t>
            </a:r>
            <a:r>
              <a:rPr lang="en-US" sz="2000" dirty="0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ourier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 (!!!)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use a very very massive detector because the neutrino cross section is very very small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then you can…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measure atmospheric oscillation parameters with precision (neutrinos and anti-neutrinos)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search for sub-dominant oscillation of </a:t>
            </a:r>
            <a:r>
              <a:rPr lang="en-US" sz="2000" dirty="0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-&gt;</a:t>
            </a:r>
            <a:r>
              <a:rPr lang="en-US" sz="2000" dirty="0" smtClean="0">
                <a:solidFill>
                  <a:srgbClr val="0000FF"/>
                </a:solidFill>
                <a:latin typeface="Symbol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ourier"/>
              </a:rPr>
              <a:t>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Search for sterile neutrino </a:t>
            </a:r>
            <a:r>
              <a:rPr lang="en-US" sz="2000" dirty="0" err="1" smtClean="0">
                <a:solidFill>
                  <a:srgbClr val="0000FF"/>
                </a:solidFill>
                <a:latin typeface="Courier"/>
              </a:rPr>
              <a:t>flavours</a:t>
            </a:r>
            <a:endParaRPr lang="en-US" sz="2000" dirty="0" smtClean="0">
              <a:solidFill>
                <a:srgbClr val="0000FF"/>
              </a:solidFill>
              <a:latin typeface="Courier"/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Courier"/>
              </a:rPr>
              <a:t>And still look at atmospheric neutrinos…..</a:t>
            </a:r>
          </a:p>
          <a:p>
            <a:pPr lvl="1"/>
            <a:endParaRPr lang="en-US" sz="2000" dirty="0" smtClean="0">
              <a:solidFill>
                <a:srgbClr val="0000FF"/>
              </a:solidFill>
              <a:latin typeface="Courie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Jenny Thomas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CB99-CDBA-BA47-8E4C-24623522C1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1DE3C-9C56-2D48-A76B-DE6D0A9CC55B}" type="datetime1">
              <a:rPr lang="en-US" smtClean="0"/>
              <a:pPr>
                <a:defRPr/>
              </a:pPr>
              <a:t>4/11/11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28731</TotalTime>
  <Words>2964</Words>
  <Application>Microsoft Macintosh PowerPoint</Application>
  <PresentationFormat>On-screen Show (4:3)</PresentationFormat>
  <Paragraphs>658</Paragraphs>
  <Slides>69</Slides>
  <Notes>9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Equation</vt:lpstr>
      <vt:lpstr>Recent results from the MINOS experiment   </vt:lpstr>
      <vt:lpstr>Preview</vt:lpstr>
      <vt:lpstr>introduction</vt:lpstr>
      <vt:lpstr>The Standard Model</vt:lpstr>
      <vt:lpstr>neutrino properties</vt:lpstr>
      <vt:lpstr>Neutrino sector status </vt:lpstr>
      <vt:lpstr>Simple 2-flavour expression</vt:lpstr>
      <vt:lpstr>In a snapshot: what its like to be a muon neutrino</vt:lpstr>
      <vt:lpstr>THE MINOS EXPERIMENT</vt:lpstr>
      <vt:lpstr>The minos detector</vt:lpstr>
      <vt:lpstr>The MINOS Experiment</vt:lpstr>
      <vt:lpstr>Slide 12</vt:lpstr>
      <vt:lpstr>The neutrino beam</vt:lpstr>
      <vt:lpstr>Making a neutrino beam</vt:lpstr>
      <vt:lpstr>Making a neutrino beam</vt:lpstr>
      <vt:lpstr>Making a neutrino beam</vt:lpstr>
      <vt:lpstr>Making a neutrino beam</vt:lpstr>
      <vt:lpstr>Beam Performance</vt:lpstr>
      <vt:lpstr>Near to Far</vt:lpstr>
      <vt:lpstr>Extrapolation</vt:lpstr>
      <vt:lpstr>Neutrino events in minos</vt:lpstr>
      <vt:lpstr>Neutrino Events in MINOS</vt:lpstr>
      <vt:lpstr>Events in MINOS</vt:lpstr>
      <vt:lpstr>Events in MINOS</vt:lpstr>
      <vt:lpstr>Neutrino oscillation measurement</vt:lpstr>
      <vt:lpstr> μ Disappearance </vt:lpstr>
      <vt:lpstr> μ Disappearance</vt:lpstr>
      <vt:lpstr> μ Disappearance</vt:lpstr>
      <vt:lpstr>Slide 29</vt:lpstr>
      <vt:lpstr>Slide 30</vt:lpstr>
      <vt:lpstr>Antineutrino Results</vt:lpstr>
      <vt:lpstr>The anti-neutrino beam</vt:lpstr>
      <vt:lpstr>Making an anti-neutrino beam</vt:lpstr>
      <vt:lpstr>Making an anti-neutrino beam</vt:lpstr>
      <vt:lpstr>Making an anti-neutrino beam</vt:lpstr>
      <vt:lpstr>Anti-neutrino oscillations</vt:lpstr>
      <vt:lpstr>ND Anti-neutrino selection</vt:lpstr>
      <vt:lpstr>Far Detector Data</vt:lpstr>
      <vt:lpstr>Comparison to Neutrino oscillation parameters</vt:lpstr>
      <vt:lpstr>Comparison to Neutrinos</vt:lpstr>
      <vt:lpstr>FD Data</vt:lpstr>
      <vt:lpstr>Future sensitivity</vt:lpstr>
      <vt:lpstr>Search for ne</vt:lpstr>
      <vt:lpstr>MINOS: Searching for θ13</vt:lpstr>
      <vt:lpstr>Selecting νe events with ANN</vt:lpstr>
      <vt:lpstr> fD data</vt:lpstr>
      <vt:lpstr>MINOS 90% C.L. for sin22θ13</vt:lpstr>
      <vt:lpstr>Slide 48</vt:lpstr>
      <vt:lpstr>Search for sterile neutrinos</vt:lpstr>
      <vt:lpstr>Slide 50</vt:lpstr>
      <vt:lpstr>Neutral Current Near Event Rates</vt:lpstr>
      <vt:lpstr>Neutral Currents in the Far Detector</vt:lpstr>
      <vt:lpstr>Last but not least</vt:lpstr>
      <vt:lpstr>Minos+</vt:lpstr>
      <vt:lpstr>What do we know</vt:lpstr>
      <vt:lpstr>Precision Measurement?</vt:lpstr>
      <vt:lpstr>Precision Measurement</vt:lpstr>
      <vt:lpstr>Precision Measurement?</vt:lpstr>
      <vt:lpstr>Ratio of oscillated to non-oscillated</vt:lpstr>
      <vt:lpstr>MINOS, MINOS+ and NOnA</vt:lpstr>
      <vt:lpstr>Summary of precision</vt:lpstr>
      <vt:lpstr>Sterile Neutrinos</vt:lpstr>
      <vt:lpstr>Non standard interactions</vt:lpstr>
      <vt:lpstr>Extra Dimensions P.A.N.Machado,H.Nunokawa,R.Zukanovich Funchal,hep-ph/1101.003v1</vt:lpstr>
      <vt:lpstr>Extra Dimensions P.A.N.Machado,H.Nunokawa,R.Zukanovich </vt:lpstr>
      <vt:lpstr>Beam</vt:lpstr>
      <vt:lpstr>Neutrino mass</vt:lpstr>
      <vt:lpstr>CONCLUSION</vt:lpstr>
      <vt:lpstr>Slide 69</vt:lpstr>
    </vt:vector>
  </TitlesOfParts>
  <Company>University of Sussex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Results from MINOS</dc:title>
  <dc:creator>IT Services</dc:creator>
  <cp:lastModifiedBy>Jenny Thomas</cp:lastModifiedBy>
  <cp:revision>64</cp:revision>
  <dcterms:created xsi:type="dcterms:W3CDTF">2011-04-11T10:17:50Z</dcterms:created>
  <dcterms:modified xsi:type="dcterms:W3CDTF">2011-04-11T11:56:33Z</dcterms:modified>
</cp:coreProperties>
</file>