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4" ContentType="video/unknown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テキスト"/>
          <p:cNvSpPr txBox="1"/>
          <p:nvPr>
            <p:ph type="title"/>
          </p:nvPr>
        </p:nvSpPr>
        <p:spPr>
          <a:xfrm>
            <a:off x="911572" y="-123379"/>
            <a:ext cx="11181656" cy="381484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000">
                <a:solidFill>
                  <a:srgbClr val="28373A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3" name="本文レベル1…"/>
          <p:cNvSpPr txBox="1"/>
          <p:nvPr>
            <p:ph type="body" sz="quarter" idx="1"/>
          </p:nvPr>
        </p:nvSpPr>
        <p:spPr>
          <a:xfrm>
            <a:off x="911571" y="5266266"/>
            <a:ext cx="11181657" cy="2026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228600">
              <a:lnSpc>
                <a:spcPct val="8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457200">
              <a:lnSpc>
                <a:spcPct val="8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685800">
              <a:lnSpc>
                <a:spcPct val="8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914400">
              <a:lnSpc>
                <a:spcPct val="8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xfrm>
            <a:off x="12268199" y="9220200"/>
            <a:ext cx="414682" cy="3302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" name="線"/>
          <p:cNvSpPr/>
          <p:nvPr/>
        </p:nvSpPr>
        <p:spPr>
          <a:xfrm>
            <a:off x="1126066" y="4542366"/>
            <a:ext cx="10752668" cy="1"/>
          </a:xfrm>
          <a:prstGeom prst="line">
            <a:avLst/>
          </a:prstGeom>
          <a:ln w="12700">
            <a:solidFill>
              <a:srgbClr val="DD863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-black">
    <p:bg>
      <p:bgPr>
        <a:solidFill>
          <a:srgbClr val="283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テキスト"/>
          <p:cNvSpPr txBox="1"/>
          <p:nvPr>
            <p:ph type="title"/>
          </p:nvPr>
        </p:nvSpPr>
        <p:spPr>
          <a:xfrm>
            <a:off x="1996877" y="1766688"/>
            <a:ext cx="9011046" cy="6220224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2248727" y="859598"/>
            <a:ext cx="8507346" cy="622022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28373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1" name="線"/>
          <p:cNvSpPr/>
          <p:nvPr/>
        </p:nvSpPr>
        <p:spPr>
          <a:xfrm>
            <a:off x="2342848" y="4779433"/>
            <a:ext cx="8319104" cy="1"/>
          </a:xfrm>
          <a:prstGeom prst="line">
            <a:avLst/>
          </a:prstGeom>
          <a:ln w="12700">
            <a:solidFill>
              <a:srgbClr val="D3C6B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32" name="線"/>
          <p:cNvSpPr/>
          <p:nvPr/>
        </p:nvSpPr>
        <p:spPr>
          <a:xfrm flipV="1">
            <a:off x="2331678" y="4779433"/>
            <a:ext cx="1484658" cy="1"/>
          </a:xfrm>
          <a:prstGeom prst="line">
            <a:avLst/>
          </a:prstGeom>
          <a:ln w="25400">
            <a:solidFill>
              <a:srgbClr val="DD863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3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1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-black">
    <p:bg>
      <p:bgPr>
        <a:solidFill>
          <a:srgbClr val="3233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タイトルテキスト"/>
          <p:cNvSpPr txBox="1"/>
          <p:nvPr>
            <p:ph type="title"/>
          </p:nvPr>
        </p:nvSpPr>
        <p:spPr>
          <a:xfrm>
            <a:off x="345216" y="1259846"/>
            <a:ext cx="12314369" cy="7233908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F3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四角形"/>
          <p:cNvSpPr/>
          <p:nvPr/>
        </p:nvSpPr>
        <p:spPr>
          <a:xfrm>
            <a:off x="-25400" y="-25400"/>
            <a:ext cx="13055600" cy="1259748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8" name="タイトルテキスト"/>
          <p:cNvSpPr txBox="1"/>
          <p:nvPr>
            <p:ph type="title"/>
          </p:nvPr>
        </p:nvSpPr>
        <p:spPr>
          <a:xfrm>
            <a:off x="345215" y="269411"/>
            <a:ext cx="12314370" cy="939537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9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"/>
          <p:cNvSpPr/>
          <p:nvPr/>
        </p:nvSpPr>
        <p:spPr>
          <a:xfrm>
            <a:off x="-25400" y="-25400"/>
            <a:ext cx="13055600" cy="1259748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" name="タイトルテキスト"/>
          <p:cNvSpPr txBox="1"/>
          <p:nvPr>
            <p:ph type="title"/>
          </p:nvPr>
        </p:nvSpPr>
        <p:spPr>
          <a:xfrm>
            <a:off x="345215" y="269411"/>
            <a:ext cx="12314370" cy="939537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9" name="本文レベル1…"/>
          <p:cNvSpPr txBox="1"/>
          <p:nvPr>
            <p:ph type="body" idx="1"/>
          </p:nvPr>
        </p:nvSpPr>
        <p:spPr>
          <a:xfrm>
            <a:off x="536369" y="1903151"/>
            <a:ext cx="11932062" cy="7233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5C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四角形"/>
          <p:cNvSpPr/>
          <p:nvPr/>
        </p:nvSpPr>
        <p:spPr>
          <a:xfrm>
            <a:off x="-25400" y="-25400"/>
            <a:ext cx="13055600" cy="1021160"/>
          </a:xfrm>
          <a:prstGeom prst="rect">
            <a:avLst/>
          </a:prstGeom>
          <a:solidFill>
            <a:srgbClr val="2837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>
                <a:solidFill>
                  <a:srgbClr val="28373A"/>
                </a:solidFill>
              </a:defRPr>
            </a:pPr>
          </a:p>
        </p:txBody>
      </p:sp>
      <p:sp>
        <p:nvSpPr>
          <p:cNvPr id="78" name="タイトルテキスト"/>
          <p:cNvSpPr txBox="1"/>
          <p:nvPr>
            <p:ph type="title"/>
          </p:nvPr>
        </p:nvSpPr>
        <p:spPr>
          <a:xfrm>
            <a:off x="345215" y="15411"/>
            <a:ext cx="12314370" cy="93953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79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四角形"/>
          <p:cNvSpPr/>
          <p:nvPr/>
        </p:nvSpPr>
        <p:spPr>
          <a:xfrm>
            <a:off x="-25400" y="-25400"/>
            <a:ext cx="13055600" cy="1021160"/>
          </a:xfrm>
          <a:prstGeom prst="rect">
            <a:avLst/>
          </a:prstGeom>
          <a:solidFill>
            <a:srgbClr val="2837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8373A"/>
                </a:solidFill>
              </a:defRPr>
            </a:pPr>
          </a:p>
        </p:txBody>
      </p:sp>
      <p:sp>
        <p:nvSpPr>
          <p:cNvPr id="88" name="タイトルテキスト"/>
          <p:cNvSpPr txBox="1"/>
          <p:nvPr>
            <p:ph type="title"/>
          </p:nvPr>
        </p:nvSpPr>
        <p:spPr>
          <a:xfrm>
            <a:off x="345215" y="15411"/>
            <a:ext cx="12314370" cy="93953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89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"/>
          <p:cNvSpPr/>
          <p:nvPr/>
        </p:nvSpPr>
        <p:spPr>
          <a:xfrm>
            <a:off x="-25400" y="-25400"/>
            <a:ext cx="13055600" cy="1691945"/>
          </a:xfrm>
          <a:prstGeom prst="rect">
            <a:avLst/>
          </a:prstGeom>
          <a:solidFill>
            <a:srgbClr val="2837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8373A"/>
                </a:solidFill>
              </a:defRPr>
            </a:pPr>
          </a:p>
        </p:txBody>
      </p:sp>
      <p:sp>
        <p:nvSpPr>
          <p:cNvPr id="3" name="タイトルテキスト"/>
          <p:cNvSpPr txBox="1"/>
          <p:nvPr>
            <p:ph type="title"/>
          </p:nvPr>
        </p:nvSpPr>
        <p:spPr>
          <a:xfrm>
            <a:off x="345215" y="15411"/>
            <a:ext cx="12314369" cy="161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4" name="本文レベル1…"/>
          <p:cNvSpPr txBox="1"/>
          <p:nvPr>
            <p:ph type="body" idx="1"/>
          </p:nvPr>
        </p:nvSpPr>
        <p:spPr>
          <a:xfrm>
            <a:off x="533400" y="1905000"/>
            <a:ext cx="11938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2pPr marL="889000" indent="-444500"/>
            <a:lvl3pPr marL="1333500" indent="-444500"/>
            <a:lvl4pPr marL="1778000" indent="-444500"/>
            <a:lvl5pPr marL="2222500" indent="-444500"/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/>
          <p:cNvSpPr txBox="1"/>
          <p:nvPr>
            <p:ph type="sldNum" sz="quarter" idx="2"/>
          </p:nvPr>
        </p:nvSpPr>
        <p:spPr>
          <a:xfrm>
            <a:off x="12270847" y="9224009"/>
            <a:ext cx="439206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300">
                <a:solidFill>
                  <a:srgbClr val="28373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solidFill>
            <a:srgbClr val="FFFFFF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titleStyle>
    <p:bodyStyle>
      <a:lvl1pPr marL="444500" marR="0" indent="-44450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1pPr>
      <a:lvl2pPr marL="8149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2pPr>
      <a:lvl3pPr marL="12594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3pPr>
      <a:lvl4pPr marL="17039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4pPr>
      <a:lvl5pPr marL="21484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5pPr>
      <a:lvl6pPr marL="25929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6pPr>
      <a:lvl7pPr marL="30374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7pPr>
      <a:lvl8pPr marL="34819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8pPr>
      <a:lvl9pPr marL="3926416" marR="0" indent="-370416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000" u="none">
          <a:solidFill>
            <a:srgbClr val="28373A"/>
          </a:solidFill>
          <a:uFillTx/>
          <a:latin typeface="+mn-lt"/>
          <a:ea typeface="+mn-ea"/>
          <a:cs typeface="+mn-cs"/>
          <a:sym typeface="Avenir Next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7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opological Solitons as Probes of New Physics"/>
          <p:cNvSpPr txBox="1"/>
          <p:nvPr>
            <p:ph type="ctrTitle"/>
          </p:nvPr>
        </p:nvSpPr>
        <p:spPr>
          <a:xfrm>
            <a:off x="1334905" y="1389416"/>
            <a:ext cx="11360915" cy="28324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Topological Solitons as Probes of New Physics</a:t>
            </a:r>
          </a:p>
        </p:txBody>
      </p:sp>
      <p:sp>
        <p:nvSpPr>
          <p:cNvPr id="100" name="Yu Hamada (DESY)"/>
          <p:cNvSpPr txBox="1"/>
          <p:nvPr>
            <p:ph type="subTitle" sz="quarter" idx="1"/>
          </p:nvPr>
        </p:nvSpPr>
        <p:spPr>
          <a:xfrm>
            <a:off x="4695395" y="6729872"/>
            <a:ext cx="3851076" cy="708783"/>
          </a:xfrm>
          <a:prstGeom prst="rect">
            <a:avLst/>
          </a:prstGeom>
        </p:spPr>
        <p:txBody>
          <a:bodyPr/>
          <a:lstStyle/>
          <a:p>
            <a:pPr/>
            <a:r>
              <a:t>Yu Hamada (DESY)</a:t>
            </a:r>
          </a:p>
        </p:txBody>
      </p:sp>
      <p:sp>
        <p:nvSpPr>
          <p:cNvPr id="101" name="Theory Fellows Meeting, 6th Dec 2023 @ DESY"/>
          <p:cNvSpPr txBox="1"/>
          <p:nvPr/>
        </p:nvSpPr>
        <p:spPr>
          <a:xfrm>
            <a:off x="3688824" y="8761338"/>
            <a:ext cx="562715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28373A"/>
                </a:solidFill>
              </a:defRPr>
            </a:lvl1pPr>
          </a:lstStyle>
          <a:p>
            <a:pPr/>
            <a:r>
              <a:t>Theory Fellows Meeting, 6th Dec 2023 @ DESY</a:t>
            </a:r>
          </a:p>
        </p:txBody>
      </p:sp>
      <p:pic>
        <p:nvPicPr>
          <p:cNvPr id="102" name="DESY_logo_3C_web.png" descr="DESY_logo_3C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3778" y="6386603"/>
            <a:ext cx="2072654" cy="2072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jp-01.jpeg" descr="jp-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3984" y="3464405"/>
            <a:ext cx="5575932" cy="613035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About mysel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myself</a:t>
            </a:r>
          </a:p>
        </p:txBody>
      </p:sp>
      <p:sp>
        <p:nvSpPr>
          <p:cNvPr id="106" name="スライド番号"/>
          <p:cNvSpPr txBox="1"/>
          <p:nvPr>
            <p:ph type="sldNum" sz="quarter" idx="2"/>
          </p:nvPr>
        </p:nvSpPr>
        <p:spPr>
          <a:xfrm>
            <a:off x="12352073" y="9224009"/>
            <a:ext cx="27675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born in Amagasaki…"/>
          <p:cNvSpPr txBox="1"/>
          <p:nvPr/>
        </p:nvSpPr>
        <p:spPr>
          <a:xfrm>
            <a:off x="204520" y="6051216"/>
            <a:ext cx="336156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28373A"/>
                </a:solidFill>
              </a:defRPr>
            </a:pPr>
            <a:r>
              <a:t>born in Amagasaki</a:t>
            </a:r>
          </a:p>
          <a:p>
            <a:pPr>
              <a:defRPr>
                <a:solidFill>
                  <a:srgbClr val="28373A"/>
                </a:solidFill>
              </a:defRPr>
            </a:pPr>
            <a:r>
              <a:t> (next to Osaka)</a:t>
            </a:r>
          </a:p>
        </p:txBody>
      </p:sp>
      <p:sp>
        <p:nvSpPr>
          <p:cNvPr id="108" name="Bachelor's, Master's &amp; PhD in Kyoto"/>
          <p:cNvSpPr txBox="1"/>
          <p:nvPr/>
        </p:nvSpPr>
        <p:spPr>
          <a:xfrm>
            <a:off x="130238" y="3889123"/>
            <a:ext cx="383186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8373A"/>
                </a:solidFill>
              </a:defRPr>
            </a:lvl1pPr>
          </a:lstStyle>
          <a:p>
            <a:pPr/>
            <a:r>
              <a:t>Bachelor's, Master's &amp; PhD in Kyoto</a:t>
            </a:r>
          </a:p>
        </p:txBody>
      </p:sp>
      <p:sp>
        <p:nvSpPr>
          <p:cNvPr id="109" name="1st postdoc in KEK, Tsukuba"/>
          <p:cNvSpPr txBox="1"/>
          <p:nvPr/>
        </p:nvSpPr>
        <p:spPr>
          <a:xfrm>
            <a:off x="9734800" y="5646532"/>
            <a:ext cx="315458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8373A"/>
                </a:solidFill>
              </a:defRPr>
            </a:lvl1pPr>
          </a:lstStyle>
          <a:p>
            <a:pPr/>
            <a:r>
              <a:t>1st postdoc in KEK, Tsukuba</a:t>
            </a:r>
          </a:p>
        </p:txBody>
      </p:sp>
      <p:sp>
        <p:nvSpPr>
          <p:cNvPr id="110" name="円形"/>
          <p:cNvSpPr/>
          <p:nvPr/>
        </p:nvSpPr>
        <p:spPr>
          <a:xfrm>
            <a:off x="6235700" y="6999296"/>
            <a:ext cx="228976" cy="228976"/>
          </a:xfrm>
          <a:prstGeom prst="ellipse">
            <a:avLst/>
          </a:prstGeom>
          <a:solidFill>
            <a:srgbClr val="EA332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122" name="接続の線"/>
          <p:cNvSpPr/>
          <p:nvPr/>
        </p:nvSpPr>
        <p:spPr>
          <a:xfrm>
            <a:off x="2772223" y="7189526"/>
            <a:ext cx="3379450" cy="58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0" fill="norm" stroke="1" extrusionOk="0">
                <a:moveTo>
                  <a:pt x="21600" y="0"/>
                </a:moveTo>
                <a:cubicBezTo>
                  <a:pt x="11630" y="21080"/>
                  <a:pt x="4430" y="21600"/>
                  <a:pt x="0" y="1560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grpSp>
        <p:nvGrpSpPr>
          <p:cNvPr id="114" name="グループ"/>
          <p:cNvGrpSpPr/>
          <p:nvPr/>
        </p:nvGrpSpPr>
        <p:grpSpPr>
          <a:xfrm>
            <a:off x="3288689" y="4798893"/>
            <a:ext cx="3324153" cy="2268512"/>
            <a:chOff x="0" y="0"/>
            <a:chExt cx="3324152" cy="2268510"/>
          </a:xfrm>
        </p:grpSpPr>
        <p:sp>
          <p:nvSpPr>
            <p:cNvPr id="112" name="円形"/>
            <p:cNvSpPr/>
            <p:nvPr/>
          </p:nvSpPr>
          <p:spPr>
            <a:xfrm>
              <a:off x="3095176" y="2039535"/>
              <a:ext cx="228977" cy="228976"/>
            </a:xfrm>
            <a:prstGeom prst="ellipse">
              <a:avLst/>
            </a:prstGeom>
            <a:solidFill>
              <a:srgbClr val="EA33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123" name="接続の線"/>
            <p:cNvSpPr/>
            <p:nvPr/>
          </p:nvSpPr>
          <p:spPr>
            <a:xfrm>
              <a:off x="0" y="0"/>
              <a:ext cx="3054304" cy="201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959" y="10448"/>
                    <a:pt x="8759" y="3248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117" name="グループ"/>
          <p:cNvGrpSpPr/>
          <p:nvPr/>
        </p:nvGrpSpPr>
        <p:grpSpPr>
          <a:xfrm>
            <a:off x="7370233" y="5556011"/>
            <a:ext cx="2349754" cy="1181194"/>
            <a:chOff x="0" y="0"/>
            <a:chExt cx="2349753" cy="1181193"/>
          </a:xfrm>
        </p:grpSpPr>
        <p:sp>
          <p:nvSpPr>
            <p:cNvPr id="115" name="円形"/>
            <p:cNvSpPr/>
            <p:nvPr/>
          </p:nvSpPr>
          <p:spPr>
            <a:xfrm>
              <a:off x="0" y="952217"/>
              <a:ext cx="228976" cy="228977"/>
            </a:xfrm>
            <a:prstGeom prst="ellipse">
              <a:avLst/>
            </a:prstGeom>
            <a:solidFill>
              <a:srgbClr val="EA33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124" name="接続の線"/>
            <p:cNvSpPr/>
            <p:nvPr/>
          </p:nvSpPr>
          <p:spPr>
            <a:xfrm>
              <a:off x="257707" y="-1"/>
              <a:ext cx="2092047" cy="91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83" fill="norm" stroke="1" extrusionOk="0">
                  <a:moveTo>
                    <a:pt x="0" y="17583"/>
                  </a:moveTo>
                  <a:cubicBezTo>
                    <a:pt x="4477" y="714"/>
                    <a:pt x="11677" y="-4017"/>
                    <a:pt x="21600" y="3389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120" name="グループ"/>
          <p:cNvGrpSpPr/>
          <p:nvPr/>
        </p:nvGrpSpPr>
        <p:grpSpPr>
          <a:xfrm>
            <a:off x="3925797" y="1896662"/>
            <a:ext cx="8870704" cy="3014005"/>
            <a:chOff x="0" y="0"/>
            <a:chExt cx="8870703" cy="3014003"/>
          </a:xfrm>
        </p:grpSpPr>
        <p:pic>
          <p:nvPicPr>
            <p:cNvPr id="118" name="Kinkakuji-snow-2.jpg" descr="Kinkakuji-snow-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18672" cy="3014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cherry-blossom.jpg.avif" descr="cherry-blossom.jpg.av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78867" y="43056"/>
              <a:ext cx="4391837" cy="2927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1" name="Location-of-ATF-accelerator-building-at-KEK-Tsukuba-Japan.png" descr="Location-of-ATF-accelerator-building-at-KEK-Tsukuba-Japa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37246" y="6854776"/>
            <a:ext cx="4018673" cy="2675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4"/>
      <p:bldP build="whole" bldLvl="1" animBg="1" rev="0" advAuto="0" spid="109" grpId="5"/>
      <p:bldP build="whole" bldLvl="1" animBg="1" rev="0" advAuto="0" spid="120" grpId="3"/>
      <p:bldP build="whole" bldLvl="1" animBg="1" rev="0" advAuto="0" spid="108" grpId="1"/>
      <p:bldP build="whole" bldLvl="1" animBg="1" rev="0" advAuto="0" spid="114" grpId="2"/>
      <p:bldP build="whole" bldLvl="1" animBg="1" rev="0" advAuto="0" spid="121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bout physics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physics...</a:t>
            </a:r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xfrm>
            <a:off x="12352073" y="9224009"/>
            <a:ext cx="27675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Dark matter…"/>
          <p:cNvSpPr txBox="1"/>
          <p:nvPr/>
        </p:nvSpPr>
        <p:spPr>
          <a:xfrm>
            <a:off x="3000992" y="4207087"/>
            <a:ext cx="4462696" cy="272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74133" indent="-474133">
              <a:lnSpc>
                <a:spcPct val="110000"/>
              </a:lnSpc>
              <a:buClr>
                <a:srgbClr val="28373A"/>
              </a:buClr>
              <a:buSzPct val="100000"/>
              <a:buChar char="•"/>
              <a:defRPr sz="3500"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Dark matter</a:t>
            </a:r>
          </a:p>
          <a:p>
            <a:pPr marL="474133" indent="-474133">
              <a:lnSpc>
                <a:spcPct val="110000"/>
              </a:lnSpc>
              <a:buClr>
                <a:srgbClr val="28373A"/>
              </a:buClr>
              <a:buSzPct val="100000"/>
              <a:buChar char="•"/>
              <a:defRPr sz="3500"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Neutrino mass</a:t>
            </a:r>
          </a:p>
          <a:p>
            <a:pPr marL="474133" indent="-474133">
              <a:lnSpc>
                <a:spcPct val="110000"/>
              </a:lnSpc>
              <a:buClr>
                <a:srgbClr val="28373A"/>
              </a:buClr>
              <a:buSzPct val="100000"/>
              <a:buChar char="•"/>
              <a:defRPr sz="3500"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Baryon asymmetry</a:t>
            </a:r>
          </a:p>
          <a:p>
            <a:pPr marL="474133" indent="-474133">
              <a:lnSpc>
                <a:spcPct val="110000"/>
              </a:lnSpc>
              <a:buClr>
                <a:srgbClr val="28373A"/>
              </a:buClr>
              <a:buSzPct val="100000"/>
              <a:buChar char="•"/>
              <a:defRPr sz="3500"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strong CP problem</a:t>
            </a:r>
          </a:p>
        </p:txBody>
      </p:sp>
      <p:sp>
        <p:nvSpPr>
          <p:cNvPr id="129" name="Although the SM is established by discovery of Higgs boson, there are still many problems."/>
          <p:cNvSpPr txBox="1"/>
          <p:nvPr/>
        </p:nvSpPr>
        <p:spPr>
          <a:xfrm>
            <a:off x="1571879" y="2052281"/>
            <a:ext cx="10665408" cy="176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Although the SM is established by discovery of Higgs boson, there are still many problems.</a:t>
            </a:r>
          </a:p>
        </p:txBody>
      </p:sp>
      <p:sp>
        <p:nvSpPr>
          <p:cNvPr id="130" name="etc."/>
          <p:cNvSpPr txBox="1"/>
          <p:nvPr/>
        </p:nvSpPr>
        <p:spPr>
          <a:xfrm>
            <a:off x="8929696" y="6512583"/>
            <a:ext cx="85306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etc.</a:t>
            </a:r>
          </a:p>
        </p:txBody>
      </p:sp>
      <p:sp>
        <p:nvSpPr>
          <p:cNvPr id="131" name="There must be new physics beyond SM!"/>
          <p:cNvSpPr txBox="1"/>
          <p:nvPr/>
        </p:nvSpPr>
        <p:spPr>
          <a:xfrm>
            <a:off x="1552951" y="8007675"/>
            <a:ext cx="10193480" cy="11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>
                <a:solidFill>
                  <a:srgbClr val="DD8638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There must be new physics beyond SM!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search top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Research topics</a:t>
            </a:r>
          </a:p>
        </p:txBody>
      </p:sp>
      <p:sp>
        <p:nvSpPr>
          <p:cNvPr id="134" name="スライド番号"/>
          <p:cNvSpPr txBox="1"/>
          <p:nvPr>
            <p:ph type="sldNum" sz="quarter" idx="2"/>
          </p:nvPr>
        </p:nvSpPr>
        <p:spPr>
          <a:xfrm>
            <a:off x="12352073" y="9224009"/>
            <a:ext cx="27675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Functional (Wilsonian) renormalization group in QFT"/>
          <p:cNvSpPr txBox="1"/>
          <p:nvPr/>
        </p:nvSpPr>
        <p:spPr>
          <a:xfrm>
            <a:off x="1709801" y="2349169"/>
            <a:ext cx="970292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5760" indent="-365760">
              <a:lnSpc>
                <a:spcPct val="12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Functional (Wilsonian) renormalization group in QFT</a:t>
            </a:r>
          </a:p>
        </p:txBody>
      </p:sp>
      <p:sp>
        <p:nvSpPr>
          <p:cNvPr id="136" name="Topological soliton"/>
          <p:cNvSpPr txBox="1"/>
          <p:nvPr/>
        </p:nvSpPr>
        <p:spPr>
          <a:xfrm>
            <a:off x="1761024" y="6291438"/>
            <a:ext cx="39208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5760" indent="-365760">
              <a:lnSpc>
                <a:spcPct val="15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Topological soliton </a:t>
            </a:r>
          </a:p>
        </p:txBody>
      </p:sp>
      <p:sp>
        <p:nvSpPr>
          <p:cNvPr id="137" name="seems like random...…"/>
          <p:cNvSpPr txBox="1"/>
          <p:nvPr/>
        </p:nvSpPr>
        <p:spPr>
          <a:xfrm>
            <a:off x="1814957" y="7809090"/>
            <a:ext cx="9702928" cy="12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28373A"/>
                </a:solidFill>
              </a:defRPr>
            </a:pPr>
            <a:r>
              <a:t>seems like random... </a:t>
            </a:r>
          </a:p>
          <a:p>
            <a:pPr>
              <a:lnSpc>
                <a:spcPct val="120000"/>
              </a:lnSpc>
              <a:defRPr>
                <a:solidFill>
                  <a:srgbClr val="28373A"/>
                </a:solidFill>
              </a:defRPr>
            </a:pPr>
            <a:r>
              <a:t>but all of them are aimed to discover new physics</a:t>
            </a:r>
          </a:p>
        </p:txBody>
      </p:sp>
      <p:sp>
        <p:nvSpPr>
          <p:cNvPr id="138" name="DM phenomenology (pseudo Nambu-Goldstone DM)"/>
          <p:cNvSpPr txBox="1"/>
          <p:nvPr/>
        </p:nvSpPr>
        <p:spPr>
          <a:xfrm>
            <a:off x="1709801" y="3621919"/>
            <a:ext cx="991324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5760" indent="-365760">
              <a:lnSpc>
                <a:spcPct val="15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DM phenomenology (pseudo Nambu-Goldstone DM)</a:t>
            </a:r>
          </a:p>
        </p:txBody>
      </p:sp>
      <p:sp>
        <p:nvSpPr>
          <p:cNvPr id="139" name="collider (  TRISTAN )"/>
          <p:cNvSpPr txBox="1"/>
          <p:nvPr/>
        </p:nvSpPr>
        <p:spPr>
          <a:xfrm>
            <a:off x="1736280" y="4931683"/>
            <a:ext cx="4676949" cy="707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760" indent="-365760">
              <a:lnSpc>
                <a:spcPct val="15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14:m>
              <m:oMath>
                <m:sSup>
                  <m:e>
                    <m:r>
                      <a:rPr xmlns:a="http://schemas.openxmlformats.org/drawingml/2006/main" sz="3450" i="1">
                        <a:solidFill>
                          <a:srgbClr val="273639"/>
                        </a:solidFill>
                        <a:latin typeface="Cambria Math" panose="02040503050406030204" pitchFamily="18" charset="0"/>
                      </a:rPr>
                      <m:t>μ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27363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 collider ( </a:t>
            </a:r>
            <a14:m>
              <m:oMath>
                <m:r>
                  <a:rPr xmlns:a="http://schemas.openxmlformats.org/drawingml/2006/main" sz="35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  <a:r>
              <a:t>TRISTAN )</a:t>
            </a:r>
          </a:p>
        </p:txBody>
      </p:sp>
      <p:grpSp>
        <p:nvGrpSpPr>
          <p:cNvPr id="143" name="グループ"/>
          <p:cNvGrpSpPr/>
          <p:nvPr/>
        </p:nvGrpSpPr>
        <p:grpSpPr>
          <a:xfrm>
            <a:off x="2093135" y="6929966"/>
            <a:ext cx="4764400" cy="1497897"/>
            <a:chOff x="-50799" y="102304"/>
            <a:chExt cx="4764399" cy="1497895"/>
          </a:xfrm>
        </p:grpSpPr>
        <p:sp>
          <p:nvSpPr>
            <p:cNvPr id="140" name="today"/>
            <p:cNvSpPr/>
            <p:nvPr/>
          </p:nvSpPr>
          <p:spPr>
            <a:xfrm>
              <a:off x="3443599" y="3301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 sz="3200">
                  <a:solidFill>
                    <a:srgbClr val="28373A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/>
              <a:r>
                <a:t>today</a:t>
              </a:r>
            </a:p>
          </p:txBody>
        </p:sp>
        <p:pic>
          <p:nvPicPr>
            <p:cNvPr id="141" name="線 線" descr="線 線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0800" y="102304"/>
              <a:ext cx="3448731" cy="101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opological Solit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+mn-lt"/>
                <a:ea typeface="+mn-ea"/>
                <a:cs typeface="+mn-cs"/>
                <a:sym typeface="Avenir Next Regular"/>
              </a:rPr>
              <a:t>Topological</a:t>
            </a:r>
            <a:r>
              <a:t> Soliton</a:t>
            </a:r>
          </a:p>
        </p:txBody>
      </p:sp>
      <p:sp>
        <p:nvSpPr>
          <p:cNvPr id="146" name="スライド番号"/>
          <p:cNvSpPr txBox="1"/>
          <p:nvPr>
            <p:ph type="sldNum" sz="quarter" idx="2"/>
          </p:nvPr>
        </p:nvSpPr>
        <p:spPr>
          <a:xfrm>
            <a:off x="12352073" y="9224009"/>
            <a:ext cx="27675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Particle：fluctuation around vacuum"/>
          <p:cNvSpPr txBox="1"/>
          <p:nvPr/>
        </p:nvSpPr>
        <p:spPr>
          <a:xfrm>
            <a:off x="1172556" y="1822325"/>
            <a:ext cx="7122157" cy="950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400" indent="-406400">
              <a:buClr>
                <a:srgbClr val="28373A"/>
              </a:buClr>
              <a:buSzPct val="100000"/>
              <a:buChar char="•"/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Particle</a:t>
            </a:r>
            <a:r>
              <a:t>：fluctuation around vacuum</a:t>
            </a:r>
          </a:p>
        </p:txBody>
      </p:sp>
      <p:sp>
        <p:nvSpPr>
          <p:cNvPr id="148" name="Soliton：classical and coherent excitation (``lump’’)"/>
          <p:cNvSpPr txBox="1"/>
          <p:nvPr/>
        </p:nvSpPr>
        <p:spPr>
          <a:xfrm>
            <a:off x="1169796" y="3494249"/>
            <a:ext cx="11356667" cy="93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400" indent="-406400">
              <a:buClr>
                <a:srgbClr val="28373A"/>
              </a:buClr>
              <a:buSzPct val="100000"/>
              <a:buChar char="•"/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Soliton：classical and coherent excitation</a:t>
            </a:r>
            <a:r>
              <a:t> (``lump’’)</a:t>
            </a:r>
          </a:p>
        </p:txBody>
      </p:sp>
      <p:sp>
        <p:nvSpPr>
          <p:cNvPr id="149" name="双方向矢印"/>
          <p:cNvSpPr/>
          <p:nvPr/>
        </p:nvSpPr>
        <p:spPr>
          <a:xfrm rot="16200000">
            <a:off x="5071533" y="2714205"/>
            <a:ext cx="558801" cy="838488"/>
          </a:xfrm>
          <a:prstGeom prst="leftRightArrow">
            <a:avLst>
              <a:gd name="adj1" fmla="val 54121"/>
              <a:gd name="adj2" fmla="val 36053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grpSp>
        <p:nvGrpSpPr>
          <p:cNvPr id="152" name="グループ"/>
          <p:cNvGrpSpPr/>
          <p:nvPr/>
        </p:nvGrpSpPr>
        <p:grpSpPr>
          <a:xfrm>
            <a:off x="1540807" y="5242676"/>
            <a:ext cx="3636939" cy="4085934"/>
            <a:chOff x="0" y="279399"/>
            <a:chExt cx="3636938" cy="4085932"/>
          </a:xfrm>
        </p:grpSpPr>
        <p:pic>
          <p:nvPicPr>
            <p:cNvPr id="150" name="600px-The_Great_Wave_off_Kanagawa.jpg" descr="600px-The_Great_Wave_off_Kanagawa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09600"/>
              <a:ext cx="3636939" cy="375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" name="Tsunami"/>
            <p:cNvSpPr/>
            <p:nvPr/>
          </p:nvSpPr>
          <p:spPr>
            <a:xfrm>
              <a:off x="114624" y="279399"/>
              <a:ext cx="155791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Tsunami</a:t>
              </a:r>
            </a:p>
          </p:txBody>
        </p:sp>
      </p:grpSp>
      <p:pic>
        <p:nvPicPr>
          <p:cNvPr id="153" name="Collision of KdV solitons.mp4" descr="Collision of KdV solitons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877546" y="5177031"/>
            <a:ext cx="5054496" cy="404359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``Collision of KdV solitons’’ (from YouTube)"/>
          <p:cNvSpPr txBox="1"/>
          <p:nvPr/>
        </p:nvSpPr>
        <p:spPr>
          <a:xfrm>
            <a:off x="6467102" y="9279141"/>
            <a:ext cx="562138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``Collision of KdV solitons’’ (from YouTube)</a:t>
            </a:r>
          </a:p>
        </p:txBody>
      </p:sp>
      <p:sp>
        <p:nvSpPr>
          <p:cNvPr id="155" name="KdV soliton: solution of non-linear wave eq."/>
          <p:cNvSpPr txBox="1"/>
          <p:nvPr/>
        </p:nvSpPr>
        <p:spPr>
          <a:xfrm>
            <a:off x="6148810" y="4625252"/>
            <a:ext cx="651196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KdV soliton: solution of non-linear wave eq.</a:t>
            </a:r>
          </a:p>
        </p:txBody>
      </p:sp>
      <p:pic>
        <p:nvPicPr>
          <p:cNvPr id="156" name="HiggsBoson.jpg" descr="HiggsBoson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94233" y="1827719"/>
            <a:ext cx="1215521" cy="939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electron1_36f6e987-17e3-42d8-9c7c-aad56fe6dcb1_1024x1024.jpg.jpeg" descr="electron1_36f6e987-17e3-42d8-9c7c-aad56fe6dcb1_1024x1024.jpg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10007" y="1749237"/>
            <a:ext cx="1215522" cy="1215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mediacall" nodeType="after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375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0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video>
            <p:seq concurrent="1" prevAc="none" nextAc="seek">
              <p:cTn id="21" evtFilter="cancelBubble" nodeType="interactiveSeq" restart="whenNotActive" fill="hold">
                <p:stCondLst>
                  <p:cond delay="0" evt="onClick">
                    <p:tgtEl>
                      <p:spTgt spid="15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3"/>
      <p:bldP build="whole" bldLvl="1" animBg="1" rev="0" advAuto="0" spid="153" grpId="4"/>
      <p:bldP build="whole" bldLvl="1" animBg="1" rev="0" advAuto="0" spid="154" grpId="2"/>
      <p:bldP build="whole" bldLvl="1" animBg="1" rev="0" advAuto="0" spid="1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opological Solit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</a:t>
            </a:r>
            <a:r>
              <a:rPr>
                <a:latin typeface="+mn-lt"/>
                <a:ea typeface="+mn-ea"/>
                <a:cs typeface="+mn-cs"/>
                <a:sym typeface="Avenir Next Regular"/>
              </a:rPr>
              <a:t>Soliton</a:t>
            </a:r>
          </a:p>
        </p:txBody>
      </p:sp>
      <p:sp>
        <p:nvSpPr>
          <p:cNvPr id="160" name="スライド番号"/>
          <p:cNvSpPr txBox="1"/>
          <p:nvPr>
            <p:ph type="sldNum" sz="quarter" idx="2"/>
          </p:nvPr>
        </p:nvSpPr>
        <p:spPr>
          <a:xfrm>
            <a:off x="12352073" y="9224009"/>
            <a:ext cx="27675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1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2618" y="3515263"/>
            <a:ext cx="5599564" cy="313575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opology   rough structure independent of details"/>
          <p:cNvSpPr txBox="1"/>
          <p:nvPr/>
        </p:nvSpPr>
        <p:spPr>
          <a:xfrm>
            <a:off x="1716753" y="2343354"/>
            <a:ext cx="9422905" cy="707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760" indent="-365760">
              <a:lnSpc>
                <a:spcPct val="15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Topology </a:t>
            </a:r>
            <a14:m>
              <m:oMath>
                <m:r>
                  <a:rPr xmlns:a="http://schemas.openxmlformats.org/drawingml/2006/main" sz="40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≃</m:t>
                </m:r>
              </m:oMath>
            </a14:m>
            <a:r>
              <a:t> rough structure independent of details</a:t>
            </a:r>
          </a:p>
        </p:txBody>
      </p:sp>
      <p:sp>
        <p:nvSpPr>
          <p:cNvPr id="163" name="Topological soliton…"/>
          <p:cNvSpPr txBox="1"/>
          <p:nvPr/>
        </p:nvSpPr>
        <p:spPr>
          <a:xfrm>
            <a:off x="1349883" y="7523112"/>
            <a:ext cx="113511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DD8638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Topological soliton </a:t>
            </a:r>
          </a:p>
          <a:p>
            <a:pPr>
              <a:defRPr sz="3200">
                <a:solidFill>
                  <a:srgbClr val="DD8638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= soliton whose existence is ensured by topology of theory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スライド番号"/>
          <p:cNvSpPr txBox="1"/>
          <p:nvPr>
            <p:ph type="sldNum" sz="quarter" idx="2"/>
          </p:nvPr>
        </p:nvSpPr>
        <p:spPr>
          <a:xfrm>
            <a:off x="12352073" y="9224009"/>
            <a:ext cx="27675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popular examples:"/>
          <p:cNvSpPr txBox="1"/>
          <p:nvPr/>
        </p:nvSpPr>
        <p:spPr>
          <a:xfrm>
            <a:off x="1005553" y="2114853"/>
            <a:ext cx="34099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popular examples:</a:t>
            </a:r>
          </a:p>
        </p:txBody>
      </p:sp>
      <p:sp>
        <p:nvSpPr>
          <p:cNvPr id="167" name="GUT monopole…"/>
          <p:cNvSpPr txBox="1"/>
          <p:nvPr/>
        </p:nvSpPr>
        <p:spPr>
          <a:xfrm>
            <a:off x="1836801" y="2972273"/>
            <a:ext cx="5279369" cy="1332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760" indent="-365760">
              <a:lnSpc>
                <a:spcPct val="12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</a:defRPr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GUT monopole</a:t>
            </a:r>
          </a:p>
          <a:p>
            <a:pPr>
              <a:lnSpc>
                <a:spcPct val="120000"/>
              </a:lnSpc>
              <a:defRPr>
                <a:solidFill>
                  <a:srgbClr val="28373A"/>
                </a:solidFill>
              </a:defRPr>
            </a:pPr>
            <a:r>
              <a:t>    exists when </a:t>
            </a:r>
            <a14:m>
              <m:oMath>
                <m:r>
                  <a:rPr xmlns:a="http://schemas.openxmlformats.org/drawingml/2006/main" sz="34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4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4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4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×</m:t>
                </m:r>
                <m:sSup>
                  <m:e>
                    <m:r>
                      <a:rPr xmlns:a="http://schemas.openxmlformats.org/drawingml/2006/main" sz="3450" i="1">
                        <a:solidFill>
                          <a:srgbClr val="273639"/>
                        </a:solidFill>
                        <a:latin typeface="Cambria Math" panose="02040503050406030204" pitchFamily="18" charset="0"/>
                      </a:rPr>
                      <m:t>G</m:t>
                    </m:r>
                  </m:e>
                  <m:sup>
                    <m:r>
                      <a:rPr xmlns:a="http://schemas.openxmlformats.org/drawingml/2006/main" sz="3450" i="1">
                        <a:solidFill>
                          <a:srgbClr val="273639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</a:p>
        </p:txBody>
      </p:sp>
      <p:sp>
        <p:nvSpPr>
          <p:cNvPr id="168" name="Cosmic string (e.g. axion string)…"/>
          <p:cNvSpPr txBox="1"/>
          <p:nvPr/>
        </p:nvSpPr>
        <p:spPr>
          <a:xfrm>
            <a:off x="1836801" y="4733340"/>
            <a:ext cx="5948173" cy="1332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760" indent="-365760">
              <a:lnSpc>
                <a:spcPct val="12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</a:defRPr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Cosmic string</a:t>
            </a:r>
            <a:r>
              <a:t> (e.g. axion string)</a:t>
            </a:r>
          </a:p>
          <a:p>
            <a:pPr>
              <a:lnSpc>
                <a:spcPct val="120000"/>
              </a:lnSpc>
              <a:defRPr>
                <a:solidFill>
                  <a:srgbClr val="28373A"/>
                </a:solidFill>
              </a:defRPr>
            </a:pPr>
            <a:r>
              <a:t>   exists when </a:t>
            </a:r>
            <a14:m>
              <m:oMath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sp>
        <p:nvSpPr>
          <p:cNvPr id="169" name="Domain wall…"/>
          <p:cNvSpPr txBox="1"/>
          <p:nvPr/>
        </p:nvSpPr>
        <p:spPr>
          <a:xfrm>
            <a:off x="1853734" y="6587540"/>
            <a:ext cx="3848712" cy="1332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760" indent="-365760">
              <a:lnSpc>
                <a:spcPct val="120000"/>
              </a:lnSpc>
              <a:buClr>
                <a:srgbClr val="28373A"/>
              </a:buClr>
              <a:buSzPct val="100000"/>
              <a:buChar char="•"/>
              <a:defRPr>
                <a:solidFill>
                  <a:srgbClr val="28373A"/>
                </a:solidFill>
              </a:defRPr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Domain wall</a:t>
            </a:r>
          </a:p>
          <a:p>
            <a:pPr>
              <a:lnSpc>
                <a:spcPct val="120000"/>
              </a:lnSpc>
              <a:defRPr>
                <a:solidFill>
                  <a:srgbClr val="28373A"/>
                </a:solidFill>
              </a:defRPr>
            </a:pPr>
            <a:r>
              <a:t>   exists when </a:t>
            </a:r>
            <a14:m>
              <m:oMath>
                <m:sSub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3650" i="1">
                        <a:solidFill>
                          <a:srgbClr val="273639"/>
                        </a:solidFill>
                        <a:latin typeface="Cambria Math" panose="02040503050406030204" pitchFamily="18" charset="0"/>
                      </a:rPr>
                      <m:t>Z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273639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650" i="1">
                    <a:solidFill>
                      <a:srgbClr val="273639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sp>
        <p:nvSpPr>
          <p:cNvPr id="170" name="might remain in the universe…"/>
          <p:cNvSpPr txBox="1"/>
          <p:nvPr/>
        </p:nvSpPr>
        <p:spPr>
          <a:xfrm>
            <a:off x="1270750" y="8147045"/>
            <a:ext cx="5228464" cy="12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might remain in the universe </a:t>
            </a:r>
          </a:p>
          <a:p>
            <a:pPr>
              <a:lnSpc>
                <a:spcPct val="120000"/>
              </a:lnSpc>
              <a:defRPr>
                <a:solidFill>
                  <a:srgbClr val="28373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→ </a:t>
            </a:r>
            <a:r>
              <a:rPr>
                <a:solidFill>
                  <a:srgbClr val="DC8738"/>
                </a:solidFill>
              </a:rPr>
              <a:t>probes of new physics!</a:t>
            </a:r>
          </a:p>
        </p:txBody>
      </p:sp>
      <p:pic>
        <p:nvPicPr>
          <p:cNvPr id="171" name="Monopoles_102115_Final.jpg" descr="Monopoles_102115_Fin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9781" y="1962453"/>
            <a:ext cx="3409951" cy="19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cp_outreach_strings_walls.jpg.png" descr="cp_outreach_strings_walls.jp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6712" y="6999137"/>
            <a:ext cx="3571984" cy="2207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120627_Hiramatsu-2.pdf" descr="120627_Hiramatsu-2.pdf"/>
          <p:cNvPicPr>
            <a:picLocks noChangeAspect="1"/>
          </p:cNvPicPr>
          <p:nvPr/>
        </p:nvPicPr>
        <p:blipFill>
          <a:blip r:embed="rId4">
            <a:extLst/>
          </a:blip>
          <a:srcRect l="0" t="5717" r="0" b="5717"/>
          <a:stretch>
            <a:fillRect/>
          </a:stretch>
        </p:blipFill>
        <p:spPr>
          <a:xfrm>
            <a:off x="9107593" y="4175003"/>
            <a:ext cx="2854458" cy="252983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opological Solit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Soliton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スライド番号"/>
          <p:cNvSpPr txBox="1"/>
          <p:nvPr>
            <p:ph type="sldNum" sz="quarter" idx="2"/>
          </p:nvPr>
        </p:nvSpPr>
        <p:spPr>
          <a:xfrm>
            <a:off x="12352073" y="9224009"/>
            <a:ext cx="276754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Some of our 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of our works</a:t>
            </a:r>
          </a:p>
        </p:txBody>
      </p:sp>
      <p:pic>
        <p:nvPicPr>
          <p:cNvPr id="178" name="fig_3d_03.pdf" descr="fig_3d_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737" y="2366250"/>
            <a:ext cx="7565720" cy="300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electroweakaxionstring.png" descr="electroweakaxionstr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15" y="5974925"/>
            <a:ext cx="4189634" cy="2356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tring.pdf" descr="string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64222" y="5552746"/>
            <a:ext cx="3995378" cy="399537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magnetic monopole in 2HDM"/>
          <p:cNvSpPr txBox="1"/>
          <p:nvPr/>
        </p:nvSpPr>
        <p:spPr>
          <a:xfrm>
            <a:off x="2057482" y="1747393"/>
            <a:ext cx="467702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magnetic monopole in 2HDM</a:t>
            </a:r>
          </a:p>
        </p:txBody>
      </p:sp>
      <p:sp>
        <p:nvSpPr>
          <p:cNvPr id="182" name="electroweak axion string w/ superconductivity"/>
          <p:cNvSpPr txBox="1"/>
          <p:nvPr/>
        </p:nvSpPr>
        <p:spPr>
          <a:xfrm>
            <a:off x="1273406" y="8640712"/>
            <a:ext cx="399537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electroweak axion string w/ superconductivity</a:t>
            </a:r>
          </a:p>
        </p:txBody>
      </p:sp>
      <p:sp>
        <p:nvSpPr>
          <p:cNvPr id="183" name="knot soliton"/>
          <p:cNvSpPr txBox="1"/>
          <p:nvPr/>
        </p:nvSpPr>
        <p:spPr>
          <a:xfrm>
            <a:off x="10064033" y="8424595"/>
            <a:ext cx="190055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knot soliton</a:t>
            </a:r>
          </a:p>
        </p:txBody>
      </p:sp>
      <p:pic>
        <p:nvPicPr>
          <p:cNvPr id="184" name="2111.13345-2.pdf" descr="2111.13345-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05316" y="3106769"/>
            <a:ext cx="3304410" cy="20518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olarized cosmic string in 2HDM"/>
          <p:cNvSpPr txBox="1"/>
          <p:nvPr/>
        </p:nvSpPr>
        <p:spPr>
          <a:xfrm>
            <a:off x="8975632" y="1883650"/>
            <a:ext cx="377255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polarized cosmic string in 2HDM</a:t>
            </a:r>
          </a:p>
        </p:txBody>
      </p:sp>
      <p:pic>
        <p:nvPicPr>
          <p:cNvPr id="186" name="sphaleron3.pdf" descr="sphaleron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14670" y="5778073"/>
            <a:ext cx="3775844" cy="300437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phaleron"/>
          <p:cNvSpPr txBox="1"/>
          <p:nvPr/>
        </p:nvSpPr>
        <p:spPr>
          <a:xfrm>
            <a:off x="6436731" y="8856612"/>
            <a:ext cx="190055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sphaleron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333333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