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0" r:id="rId3"/>
    <p:sldId id="278" r:id="rId4"/>
    <p:sldId id="258" r:id="rId5"/>
    <p:sldId id="262" r:id="rId6"/>
    <p:sldId id="269" r:id="rId7"/>
    <p:sldId id="264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2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67" autoAdjust="0"/>
    <p:restoredTop sz="94660"/>
  </p:normalViewPr>
  <p:slideViewPr>
    <p:cSldViewPr showGuides="1">
      <p:cViewPr varScale="1">
        <p:scale>
          <a:sx n="119" d="100"/>
          <a:sy n="119" d="100"/>
        </p:scale>
        <p:origin x="216" y="296"/>
      </p:cViewPr>
      <p:guideLst>
        <p:guide orient="horz" pos="913"/>
        <p:guide pos="25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5388" y="6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5E6C4-5F43-4FF9-96D4-21B8157BE639}" type="datetimeFigureOut">
              <a:rPr lang="de-DE" smtClean="0"/>
              <a:t>24.11.23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8B182-0F75-451D-B88B-ABD1C205B4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09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BD367-6A7A-405A-BFB1-15817186491F}" type="datetimeFigureOut">
              <a:rPr lang="de-DE" smtClean="0"/>
              <a:t>24.11.23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41318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5255-5329-45F9-87F3-A2F9FB4734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67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56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2925" indent="-187325" algn="l" defTabSz="914400" rtl="0" eaLnBrk="1" latinLnBrk="0" hangingPunct="1">
      <a:buFont typeface="Arial" panose="020B0604020202020204" pitchFamily="34" charset="0"/>
      <a:buChar char="•"/>
      <a:tabLst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207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DB0EEA-E4F2-C90E-5BD8-B3F45678172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9415EBF9-0788-274B-B46B-19BC1057D25C}" type="slidenum">
              <a:t>1</a:t>
            </a:fld>
            <a:endParaRPr lang="en-GB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66BEB7C-8145-12FC-8FD7-ED9240B97D5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8DF0B74-D1E1-88F0-73AF-F58A43A8FB2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90D75C0-85F8-05CE-41EC-74556FB8C66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60" y="8685360"/>
            <a:ext cx="2971440" cy="458279"/>
          </a:xfrm>
        </p:spPr>
        <p:txBody>
          <a:bodyPr wrap="square" lIns="91440" tIns="45720" rIns="91440" bIns="45720"/>
          <a:lstStyle/>
          <a:p>
            <a:pPr lvl="0" hangingPunct="1"/>
            <a:fld id="{4B2C5F3D-C791-9B4A-8868-5555E63F070A}" type="slidenum">
              <a:t>2</a:t>
            </a:fld>
            <a:endParaRPr lang="de-DE" sz="120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+mn-lt"/>
              <a:ea typeface="+mn-ea"/>
              <a:cs typeface="+mn-cs"/>
            </a:endParaRP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7CAFD7F3-E737-E674-A8F1-B31A384EBE3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5D8361D-AAAB-6942-9CCD-F2032E96E9DC}" type="slidenum">
              <a:t>2</a:t>
            </a:fld>
            <a:endParaRPr lang="en-GB"/>
          </a:p>
        </p:txBody>
      </p:sp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8E770876-BEFC-90EF-BEA3-975FEFF6C18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4E95E2E7-CA95-2DFD-076C-EDF75A4A5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640"/>
            <a:ext cx="5486040" cy="4131360"/>
          </a:xfrm>
        </p:spPr>
        <p:txBody>
          <a:bodyPr vert="horz" wrap="square" lIns="91440" tIns="45720" rIns="91440" bIns="45720" anchor="t">
            <a:noAutofit/>
          </a:bodyPr>
          <a:lstStyle/>
          <a:p>
            <a:pPr rtl="0"/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90D75C0-85F8-05CE-41EC-74556FB8C66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60" y="8685360"/>
            <a:ext cx="2971440" cy="458279"/>
          </a:xfrm>
        </p:spPr>
        <p:txBody>
          <a:bodyPr wrap="square" lIns="91440" tIns="45720" rIns="91440" bIns="45720"/>
          <a:lstStyle/>
          <a:p>
            <a:pPr lvl="0" hangingPunct="1"/>
            <a:fld id="{4B2C5F3D-C791-9B4A-8868-5555E63F070A}" type="slidenum">
              <a:t>3</a:t>
            </a:fld>
            <a:endParaRPr lang="de-DE" sz="120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+mn-lt"/>
              <a:ea typeface="+mn-ea"/>
              <a:cs typeface="+mn-cs"/>
            </a:endParaRP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7CAFD7F3-E737-E674-A8F1-B31A384EBE3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5D8361D-AAAB-6942-9CCD-F2032E96E9DC}" type="slidenum">
              <a:t>3</a:t>
            </a:fld>
            <a:endParaRPr lang="en-GB"/>
          </a:p>
        </p:txBody>
      </p:sp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8E770876-BEFC-90EF-BEA3-975FEFF6C18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4E95E2E7-CA95-2DFD-076C-EDF75A4A5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640"/>
            <a:ext cx="5486040" cy="4131360"/>
          </a:xfrm>
        </p:spPr>
        <p:txBody>
          <a:bodyPr vert="horz" wrap="square" lIns="91440" tIns="45720" rIns="91440" bIns="45720" anchor="t">
            <a:noAutofit/>
          </a:bodyPr>
          <a:lstStyle/>
          <a:p>
            <a:pPr rt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7117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1">
            <a:extLst>
              <a:ext uri="{FF2B5EF4-FFF2-40B4-BE49-F238E27FC236}">
                <a16:creationId xmlns:a16="http://schemas.microsoft.com/office/drawing/2014/main" id="{5E965D5B-3370-6B83-7FB1-034B44BEF4D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60" y="8685360"/>
            <a:ext cx="2971440" cy="458279"/>
          </a:xfrm>
        </p:spPr>
        <p:txBody>
          <a:bodyPr wrap="square" lIns="91440" tIns="45720" rIns="91440" bIns="45720"/>
          <a:lstStyle/>
          <a:p>
            <a:pPr lvl="0" hangingPunct="1"/>
            <a:fld id="{66222CC1-527E-AF41-80B7-1CE61AD5A55B}" type="slidenum">
              <a:t>4</a:t>
            </a:fld>
            <a:endParaRPr lang="de-DE" sz="120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+mn-lt"/>
              <a:ea typeface="+mn-ea"/>
              <a:cs typeface="+mn-cs"/>
            </a:endParaRP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C604E366-379D-54D2-749A-6C978E46176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A9420A9-CF0E-A146-B630-CA8903E9F0D1}" type="slidenum">
              <a:t>4</a:t>
            </a:fld>
            <a:endParaRPr lang="en-GB"/>
          </a:p>
        </p:txBody>
      </p:sp>
      <p:sp>
        <p:nvSpPr>
          <p:cNvPr id="2" name="Folienbildplatzhalter 2">
            <a:extLst>
              <a:ext uri="{FF2B5EF4-FFF2-40B4-BE49-F238E27FC236}">
                <a16:creationId xmlns:a16="http://schemas.microsoft.com/office/drawing/2014/main" id="{C735F505-C14C-6679-D8F1-F24F9BA52EB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izenplatzhalter 1">
            <a:extLst>
              <a:ext uri="{FF2B5EF4-FFF2-40B4-BE49-F238E27FC236}">
                <a16:creationId xmlns:a16="http://schemas.microsoft.com/office/drawing/2014/main" id="{A8E4D3E5-89D1-02F6-B107-004C742A6D9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640"/>
            <a:ext cx="5486040" cy="4131360"/>
          </a:xfrm>
        </p:spPr>
        <p:txBody>
          <a:bodyPr vert="horz" wrap="square" lIns="91440" tIns="45720" rIns="91440" bIns="45720" anchor="t">
            <a:noAutofit/>
          </a:bodyPr>
          <a:lstStyle/>
          <a:p>
            <a:pPr rtl="0"/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1">
            <a:extLst>
              <a:ext uri="{FF2B5EF4-FFF2-40B4-BE49-F238E27FC236}">
                <a16:creationId xmlns:a16="http://schemas.microsoft.com/office/drawing/2014/main" id="{5E965D5B-3370-6B83-7FB1-034B44BEF4D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60" y="8685360"/>
            <a:ext cx="2971440" cy="458279"/>
          </a:xfrm>
        </p:spPr>
        <p:txBody>
          <a:bodyPr wrap="square" lIns="91440" tIns="45720" rIns="91440" bIns="45720"/>
          <a:lstStyle/>
          <a:p>
            <a:pPr lvl="0" hangingPunct="1"/>
            <a:fld id="{66222CC1-527E-AF41-80B7-1CE61AD5A55B}" type="slidenum">
              <a:t>5</a:t>
            </a:fld>
            <a:endParaRPr lang="de-DE" sz="120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+mn-lt"/>
              <a:ea typeface="+mn-ea"/>
              <a:cs typeface="+mn-cs"/>
            </a:endParaRP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C604E366-379D-54D2-749A-6C978E46176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A9420A9-CF0E-A146-B630-CA8903E9F0D1}" type="slidenum">
              <a:t>5</a:t>
            </a:fld>
            <a:endParaRPr lang="en-GB"/>
          </a:p>
        </p:txBody>
      </p:sp>
      <p:sp>
        <p:nvSpPr>
          <p:cNvPr id="2" name="Folienbildplatzhalter 2">
            <a:extLst>
              <a:ext uri="{FF2B5EF4-FFF2-40B4-BE49-F238E27FC236}">
                <a16:creationId xmlns:a16="http://schemas.microsoft.com/office/drawing/2014/main" id="{C735F505-C14C-6679-D8F1-F24F9BA52EB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izenplatzhalter 1">
            <a:extLst>
              <a:ext uri="{FF2B5EF4-FFF2-40B4-BE49-F238E27FC236}">
                <a16:creationId xmlns:a16="http://schemas.microsoft.com/office/drawing/2014/main" id="{A8E4D3E5-89D1-02F6-B107-004C742A6D9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640"/>
            <a:ext cx="5486040" cy="4131360"/>
          </a:xfrm>
        </p:spPr>
        <p:txBody>
          <a:bodyPr vert="horz" wrap="square" lIns="91440" tIns="45720" rIns="91440" bIns="45720" anchor="t">
            <a:noAutofit/>
          </a:bodyPr>
          <a:lstStyle/>
          <a:p>
            <a:pPr rt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4269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3EC4B-A892-AE12-491A-27277FFF920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91DE5A0F-E81D-F844-B7FE-5ECC87C3B08F}" type="slidenum">
              <a:t>7</a:t>
            </a:fld>
            <a:endParaRPr lang="en-GB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D8CFDBC-270D-4D01-567F-275DF0B5F5D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87AA236-1027-5DC8-4CC7-7863DDD29D7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0781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1">
            <a:extLst>
              <a:ext uri="{FF2B5EF4-FFF2-40B4-BE49-F238E27FC236}">
                <a16:creationId xmlns:a16="http://schemas.microsoft.com/office/drawing/2014/main" id="{5E965D5B-3370-6B83-7FB1-034B44BEF4D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60" y="8685360"/>
            <a:ext cx="2971440" cy="458279"/>
          </a:xfrm>
        </p:spPr>
        <p:txBody>
          <a:bodyPr wrap="square" lIns="91440" tIns="45720" rIns="91440" bIns="45720"/>
          <a:lstStyle/>
          <a:p>
            <a:pPr lvl="0" hangingPunct="1"/>
            <a:fld id="{66222CC1-527E-AF41-80B7-1CE61AD5A55B}" type="slidenum">
              <a:t>8</a:t>
            </a:fld>
            <a:endParaRPr lang="de-DE" sz="120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+mn-lt"/>
              <a:ea typeface="+mn-ea"/>
              <a:cs typeface="+mn-cs"/>
            </a:endParaRP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C604E366-379D-54D2-749A-6C978E46176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A9420A9-CF0E-A146-B630-CA8903E9F0D1}" type="slidenum">
              <a:t>8</a:t>
            </a:fld>
            <a:endParaRPr lang="en-GB"/>
          </a:p>
        </p:txBody>
      </p:sp>
      <p:sp>
        <p:nvSpPr>
          <p:cNvPr id="2" name="Folienbildplatzhalter 2">
            <a:extLst>
              <a:ext uri="{FF2B5EF4-FFF2-40B4-BE49-F238E27FC236}">
                <a16:creationId xmlns:a16="http://schemas.microsoft.com/office/drawing/2014/main" id="{C735F505-C14C-6679-D8F1-F24F9BA52EB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izenplatzhalter 1">
            <a:extLst>
              <a:ext uri="{FF2B5EF4-FFF2-40B4-BE49-F238E27FC236}">
                <a16:creationId xmlns:a16="http://schemas.microsoft.com/office/drawing/2014/main" id="{A8E4D3E5-89D1-02F6-B107-004C742A6D9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640"/>
            <a:ext cx="5486040" cy="4131360"/>
          </a:xfrm>
        </p:spPr>
        <p:txBody>
          <a:bodyPr vert="horz" wrap="square" lIns="91440" tIns="45720" rIns="91440" bIns="45720" anchor="t">
            <a:noAutofit/>
          </a:bodyPr>
          <a:lstStyle/>
          <a:p>
            <a:pPr rt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483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1"/>
            <a:ext cx="11376025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pic>
        <p:nvPicPr>
          <p:cNvPr id="8" name="Grafik 7" descr="Logo Helmholtz">
            <a:extLst>
              <a:ext uri="{FF2B5EF4-FFF2-40B4-BE49-F238E27FC236}">
                <a16:creationId xmlns:a16="http://schemas.microsoft.com/office/drawing/2014/main" id="{F8845E8E-65F8-422C-B741-C856D0ACED8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287" y="6258632"/>
            <a:ext cx="1188244" cy="161813"/>
          </a:xfrm>
          <a:prstGeom prst="rect">
            <a:avLst/>
          </a:prstGeom>
        </p:spPr>
      </p:pic>
      <p:pic>
        <p:nvPicPr>
          <p:cNvPr id="7" name="Grafik 6" descr="Logo DESY">
            <a:extLst>
              <a:ext uri="{FF2B5EF4-FFF2-40B4-BE49-F238E27FC236}">
                <a16:creationId xmlns:a16="http://schemas.microsoft.com/office/drawing/2014/main" id="{9251EDA7-E8BC-427B-9A22-FCE4997DE37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5310" y="5585299"/>
            <a:ext cx="899498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1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dirty="0"/>
              <a:t>Unterüberschrift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 Hinzmann | 27.11.2023</a:t>
            </a:r>
          </a:p>
        </p:txBody>
      </p:sp>
    </p:spTree>
    <p:extLst>
      <p:ext uri="{BB962C8B-B14F-4D97-AF65-F5344CB8AC3E}">
        <p14:creationId xmlns:p14="http://schemas.microsoft.com/office/powerpoint/2010/main" val="1447463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dirty="0"/>
              <a:t>Unterüberschrift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B6CCFA2B-C89B-467F-BEA3-65422DEB305A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75612" y="1449388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666A7778-5B9E-4F88-967E-0C434F50E134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8075612" y="4005263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 Hinzmann | 27.11.2023</a:t>
            </a:r>
          </a:p>
        </p:txBody>
      </p:sp>
    </p:spTree>
    <p:extLst>
      <p:ext uri="{BB962C8B-B14F-4D97-AF65-F5344CB8AC3E}">
        <p14:creationId xmlns:p14="http://schemas.microsoft.com/office/powerpoint/2010/main" val="2798131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dirty="0"/>
              <a:t>Unterüberschrift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9" y="1406427"/>
            <a:ext cx="3708400" cy="245437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9" y="3963533"/>
            <a:ext cx="3708400" cy="245437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259262" y="1449389"/>
            <a:ext cx="3673475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4259263" y="4005263"/>
            <a:ext cx="3673475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2" name="Bildplatzhalter 6">
            <a:extLst>
              <a:ext uri="{FF2B5EF4-FFF2-40B4-BE49-F238E27FC236}">
                <a16:creationId xmlns:a16="http://schemas.microsoft.com/office/drawing/2014/main" id="{08F6AE73-43EE-4385-B938-E688DB23735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75613" y="1449389"/>
            <a:ext cx="3708400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3" name="Bildplatzhalter 6">
            <a:extLst>
              <a:ext uri="{FF2B5EF4-FFF2-40B4-BE49-F238E27FC236}">
                <a16:creationId xmlns:a16="http://schemas.microsoft.com/office/drawing/2014/main" id="{0A6CDC79-9D60-410E-8CF3-D09E58DCABE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075614" y="4005263"/>
            <a:ext cx="3708400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 Hinzmann | 27.11.2023</a:t>
            </a:r>
          </a:p>
        </p:txBody>
      </p:sp>
    </p:spTree>
    <p:extLst>
      <p:ext uri="{BB962C8B-B14F-4D97-AF65-F5344CB8AC3E}">
        <p14:creationId xmlns:p14="http://schemas.microsoft.com/office/powerpoint/2010/main" val="753029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dirty="0"/>
              <a:t>Unterüberschrift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1137602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 Hinzmann | 27.11.2023</a:t>
            </a:r>
          </a:p>
        </p:txBody>
      </p:sp>
    </p:spTree>
    <p:extLst>
      <p:ext uri="{BB962C8B-B14F-4D97-AF65-F5344CB8AC3E}">
        <p14:creationId xmlns:p14="http://schemas.microsoft.com/office/powerpoint/2010/main" val="3896943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dirty="0"/>
              <a:t>Unterüberschrift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561657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6167437" y="1449389"/>
            <a:ext cx="5616575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 Hinzmann | 27.11.2023</a:t>
            </a:r>
          </a:p>
        </p:txBody>
      </p:sp>
    </p:spTree>
    <p:extLst>
      <p:ext uri="{BB962C8B-B14F-4D97-AF65-F5344CB8AC3E}">
        <p14:creationId xmlns:p14="http://schemas.microsoft.com/office/powerpoint/2010/main" val="3675352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dirty="0"/>
              <a:t>Unterüberschrift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370839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4259263" y="1449389"/>
            <a:ext cx="752474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 Hinzmann | 27.11.2023</a:t>
            </a:r>
          </a:p>
        </p:txBody>
      </p:sp>
    </p:spTree>
    <p:extLst>
      <p:ext uri="{BB962C8B-B14F-4D97-AF65-F5344CB8AC3E}">
        <p14:creationId xmlns:p14="http://schemas.microsoft.com/office/powerpoint/2010/main" val="741425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dirty="0"/>
              <a:t>Unterüberschrift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 Hinzmann | 27.11.2023</a:t>
            </a:r>
          </a:p>
        </p:txBody>
      </p:sp>
    </p:spTree>
    <p:extLst>
      <p:ext uri="{BB962C8B-B14F-4D97-AF65-F5344CB8AC3E}">
        <p14:creationId xmlns:p14="http://schemas.microsoft.com/office/powerpoint/2010/main" val="34722976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 Hinzmann | 27.11.2023</a:t>
            </a:r>
          </a:p>
        </p:txBody>
      </p:sp>
    </p:spTree>
    <p:extLst>
      <p:ext uri="{BB962C8B-B14F-4D97-AF65-F5344CB8AC3E}">
        <p14:creationId xmlns:p14="http://schemas.microsoft.com/office/powerpoint/2010/main" val="3759894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1AF84F0D-8E93-46F5-87AD-DFF20E19EDED}"/>
              </a:ext>
            </a:extLst>
          </p:cNvPr>
          <p:cNvSpPr/>
          <p:nvPr userDrawn="1"/>
        </p:nvSpPr>
        <p:spPr>
          <a:xfrm>
            <a:off x="395288" y="3980131"/>
            <a:ext cx="4572000" cy="3731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0000"/>
              </a:lnSpc>
            </a:pPr>
            <a:r>
              <a:rPr lang="de-DE" b="1" dirty="0"/>
              <a:t>Kontakt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14493940-692F-45E4-ADDD-72F87BB56301}"/>
              </a:ext>
            </a:extLst>
          </p:cNvPr>
          <p:cNvSpPr/>
          <p:nvPr userDrawn="1"/>
        </p:nvSpPr>
        <p:spPr>
          <a:xfrm>
            <a:off x="395288" y="4516739"/>
            <a:ext cx="2700548" cy="189993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20000"/>
              </a:lnSpc>
              <a:tabLst/>
            </a:pPr>
            <a:r>
              <a:rPr lang="de-DE" dirty="0"/>
              <a:t>Deutsches Elektronen-</a:t>
            </a:r>
          </a:p>
          <a:p>
            <a:pPr>
              <a:lnSpc>
                <a:spcPct val="120000"/>
              </a:lnSpc>
              <a:tabLst/>
            </a:pPr>
            <a:r>
              <a:rPr lang="de-DE" dirty="0"/>
              <a:t>Synchrotron DESY</a:t>
            </a:r>
          </a:p>
          <a:p>
            <a:pPr>
              <a:lnSpc>
                <a:spcPct val="120000"/>
              </a:lnSpc>
            </a:pPr>
            <a:endParaRPr lang="de-DE" dirty="0"/>
          </a:p>
          <a:p>
            <a:pPr>
              <a:lnSpc>
                <a:spcPct val="120000"/>
              </a:lnSpc>
            </a:pPr>
            <a:r>
              <a:rPr lang="de-DE" dirty="0"/>
              <a:t>www.desy.de</a:t>
            </a:r>
          </a:p>
        </p:txBody>
      </p:sp>
      <p:sp>
        <p:nvSpPr>
          <p:cNvPr id="7" name="Textplatzhalter 7">
            <a:extLst>
              <a:ext uri="{FF2B5EF4-FFF2-40B4-BE49-F238E27FC236}">
                <a16:creationId xmlns:a16="http://schemas.microsoft.com/office/drawing/2014/main" id="{DCA5B5D3-514B-46E4-8995-43141C1F394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99891" y="4516739"/>
            <a:ext cx="5148821" cy="1899936"/>
          </a:xfrm>
        </p:spPr>
        <p:txBody>
          <a:bodyPr/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/>
            </a:lvl1pPr>
            <a:lvl2pPr marL="361950" indent="0">
              <a:buNone/>
              <a:defRPr/>
            </a:lvl2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21940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6"/>
          <p:cNvSpPr>
            <a:spLocks noGrp="1"/>
          </p:cNvSpPr>
          <p:nvPr>
            <p:ph type="pic" sz="quarter" idx="14"/>
          </p:nvPr>
        </p:nvSpPr>
        <p:spPr>
          <a:xfrm>
            <a:off x="2" y="1"/>
            <a:ext cx="12191997" cy="3429001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2"/>
            <a:ext cx="11376025" cy="1099777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889339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8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pic>
        <p:nvPicPr>
          <p:cNvPr id="11" name="Grafik 10" descr="Logo Helmholtz">
            <a:extLst>
              <a:ext uri="{FF2B5EF4-FFF2-40B4-BE49-F238E27FC236}">
                <a16:creationId xmlns:a16="http://schemas.microsoft.com/office/drawing/2014/main" id="{BF55F934-32DD-42B1-8196-72E64C382AB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287" y="6258632"/>
            <a:ext cx="1188244" cy="161813"/>
          </a:xfrm>
          <a:prstGeom prst="rect">
            <a:avLst/>
          </a:prstGeom>
        </p:spPr>
      </p:pic>
      <p:pic>
        <p:nvPicPr>
          <p:cNvPr id="8" name="Grafik 7" descr="Logo DESY">
            <a:extLst>
              <a:ext uri="{FF2B5EF4-FFF2-40B4-BE49-F238E27FC236}">
                <a16:creationId xmlns:a16="http://schemas.microsoft.com/office/drawing/2014/main" id="{71632797-0353-43E3-980D-B9312BD4F14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5310" y="5585299"/>
            <a:ext cx="899498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85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cya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57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490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7988" y="817500"/>
            <a:ext cx="11376024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dirty="0"/>
              <a:t>Unterüberschrift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 Hinzmann | 27.11.2023</a:t>
            </a:r>
          </a:p>
        </p:txBody>
      </p:sp>
    </p:spTree>
    <p:extLst>
      <p:ext uri="{BB962C8B-B14F-4D97-AF65-F5344CB8AC3E}">
        <p14:creationId xmlns:p14="http://schemas.microsoft.com/office/powerpoint/2010/main" val="173340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dirty="0"/>
              <a:t>Unterüberschrift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406427"/>
            <a:ext cx="5616575" cy="501024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6167439" y="1406427"/>
            <a:ext cx="5616574" cy="501024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 Hinzmann | 27.11.2023</a:t>
            </a:r>
          </a:p>
        </p:txBody>
      </p:sp>
    </p:spTree>
    <p:extLst>
      <p:ext uri="{BB962C8B-B14F-4D97-AF65-F5344CB8AC3E}">
        <p14:creationId xmlns:p14="http://schemas.microsoft.com/office/powerpoint/2010/main" val="354871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dirty="0"/>
              <a:t>Unterüberschrift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406427"/>
            <a:ext cx="3708400" cy="501024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259263" y="1406427"/>
            <a:ext cx="3673475" cy="501024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5"/>
          </p:nvPr>
        </p:nvSpPr>
        <p:spPr>
          <a:xfrm>
            <a:off x="8075612" y="1406427"/>
            <a:ext cx="3708399" cy="501024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 Hinzmann | 27.11.2023</a:t>
            </a:r>
          </a:p>
        </p:txBody>
      </p:sp>
    </p:spTree>
    <p:extLst>
      <p:ext uri="{BB962C8B-B14F-4D97-AF65-F5344CB8AC3E}">
        <p14:creationId xmlns:p14="http://schemas.microsoft.com/office/powerpoint/2010/main" val="3834802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dirty="0"/>
              <a:t>Unterüberschrift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6167437" y="1449389"/>
            <a:ext cx="5616576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6167438" y="4005263"/>
            <a:ext cx="5616576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 Hinzmann | 27.11.2023</a:t>
            </a:r>
          </a:p>
        </p:txBody>
      </p:sp>
    </p:spTree>
    <p:extLst>
      <p:ext uri="{BB962C8B-B14F-4D97-AF65-F5344CB8AC3E}">
        <p14:creationId xmlns:p14="http://schemas.microsoft.com/office/powerpoint/2010/main" val="47116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dirty="0"/>
              <a:t>Unterüberschrift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F54EA2C-6BFD-4F46-A867-54F63C71C50C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167438" y="1449388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2902DDDE-DB60-4F79-B3B6-DE84ACF391A2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67438" y="4005263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 Hinzmann | 27.11.2023</a:t>
            </a:r>
          </a:p>
        </p:txBody>
      </p:sp>
    </p:spTree>
    <p:extLst>
      <p:ext uri="{BB962C8B-B14F-4D97-AF65-F5344CB8AC3E}">
        <p14:creationId xmlns:p14="http://schemas.microsoft.com/office/powerpoint/2010/main" val="1330057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88" y="349611"/>
            <a:ext cx="11376024" cy="4510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1406427"/>
            <a:ext cx="11376025" cy="5010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8D0EF7A-D5A2-4C5D-9D15-21489C23E9A7}"/>
              </a:ext>
            </a:extLst>
          </p:cNvPr>
          <p:cNvSpPr txBox="1"/>
          <p:nvPr userDrawn="1"/>
        </p:nvSpPr>
        <p:spPr>
          <a:xfrm>
            <a:off x="403112" y="6580800"/>
            <a:ext cx="436304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pPr lvl="0"/>
            <a:r>
              <a:rPr lang="de-DE" b="1" dirty="0">
                <a:solidFill>
                  <a:schemeClr val="accent1"/>
                </a:solidFill>
              </a:rPr>
              <a:t>DESY</a:t>
            </a:r>
            <a:r>
              <a:rPr lang="de-DE" b="1" dirty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9416" y="6580800"/>
            <a:ext cx="9901099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/>
              <a:t>R Hinzmann | 27.11.2023</a:t>
            </a:r>
            <a:endParaRPr lang="de-DE" dirty="0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10848528" y="6580800"/>
            <a:ext cx="935485" cy="186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de-DE" sz="1000" b="1" dirty="0"/>
              <a:t>Seite </a:t>
            </a:r>
            <a:fld id="{0427E4B2-AC28-443E-BE04-5CD55098A90B}" type="slidenum">
              <a:rPr lang="de-DE" sz="1000" b="1" smtClean="0"/>
              <a:pPr algn="r"/>
              <a:t>‹#›</a:t>
            </a:fld>
            <a:endParaRPr lang="de-DE" sz="1000" b="1" dirty="0"/>
          </a:p>
        </p:txBody>
      </p:sp>
    </p:spTree>
    <p:extLst>
      <p:ext uri="{BB962C8B-B14F-4D97-AF65-F5344CB8AC3E}">
        <p14:creationId xmlns:p14="http://schemas.microsoft.com/office/powerpoint/2010/main" val="284529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72" r:id="rId3"/>
    <p:sldLayoutId id="2147483680" r:id="rId4"/>
    <p:sldLayoutId id="2147483662" r:id="rId5"/>
    <p:sldLayoutId id="2147483668" r:id="rId6"/>
    <p:sldLayoutId id="2147483673" r:id="rId7"/>
    <p:sldLayoutId id="2147483670" r:id="rId8"/>
    <p:sldLayoutId id="2147483678" r:id="rId9"/>
    <p:sldLayoutId id="2147483674" r:id="rId10"/>
    <p:sldLayoutId id="2147483679" r:id="rId11"/>
    <p:sldLayoutId id="2147483675" r:id="rId12"/>
    <p:sldLayoutId id="2147483669" r:id="rId13"/>
    <p:sldLayoutId id="2147483676" r:id="rId14"/>
    <p:sldLayoutId id="2147483677" r:id="rId15"/>
    <p:sldLayoutId id="2147483666" r:id="rId16"/>
    <p:sldLayoutId id="2147483667" r:id="rId17"/>
    <p:sldLayoutId id="2147483681" r:id="rId1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tabLst>
          <a:tab pos="3619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2667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2667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6225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13" userDrawn="1">
          <p15:clr>
            <a:srgbClr val="F26B43"/>
          </p15:clr>
        </p15:guide>
        <p15:guide id="2" pos="3885" userDrawn="1">
          <p15:clr>
            <a:srgbClr val="F26B43"/>
          </p15:clr>
        </p15:guide>
        <p15:guide id="3" pos="3795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pos="257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  <p15:guide id="7" orient="horz" pos="2432" userDrawn="1">
          <p15:clr>
            <a:srgbClr val="F26B43"/>
          </p15:clr>
        </p15:guide>
        <p15:guide id="8" orient="horz" pos="2523" userDrawn="1">
          <p15:clr>
            <a:srgbClr val="F26B43"/>
          </p15:clr>
        </p15:guide>
        <p15:guide id="9" pos="2593" userDrawn="1">
          <p15:clr>
            <a:srgbClr val="F26B43"/>
          </p15:clr>
        </p15:guide>
        <p15:guide id="10" pos="2683" userDrawn="1">
          <p15:clr>
            <a:srgbClr val="F26B43"/>
          </p15:clr>
        </p15:guide>
        <p15:guide id="11" pos="4997" userDrawn="1">
          <p15:clr>
            <a:srgbClr val="F26B43"/>
          </p15:clr>
        </p15:guide>
        <p15:guide id="12" pos="508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6B8E8D-73BA-EA71-0E57-A442E2EB5E6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07880" y="349560"/>
            <a:ext cx="11375640" cy="1854720"/>
          </a:xfrm>
          <a:noFill/>
          <a:ln>
            <a:noFill/>
          </a:ln>
        </p:spPr>
        <p:txBody>
          <a:bodyPr wrap="square" lIns="0" tIns="0" rIns="0" bIns="0" anchor="t"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de-DE" sz="6000" b="1" dirty="0" err="1">
                <a:solidFill>
                  <a:srgbClr val="007BC8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Where</a:t>
            </a:r>
            <a:r>
              <a:rPr lang="de-DE" sz="6000" b="1" dirty="0">
                <a:solidFill>
                  <a:srgbClr val="007BC8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6000" b="1" dirty="0" err="1">
                <a:solidFill>
                  <a:srgbClr val="007BC8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are</a:t>
            </a:r>
            <a:r>
              <a:rPr lang="de-DE" sz="6000" b="1" dirty="0">
                <a:solidFill>
                  <a:srgbClr val="007BC8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6000" b="1" dirty="0" err="1">
                <a:solidFill>
                  <a:srgbClr val="007BC8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we</a:t>
            </a:r>
            <a:r>
              <a:rPr lang="de-DE" sz="6000" b="1" dirty="0">
                <a:solidFill>
                  <a:srgbClr val="007BC8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6000" b="1" dirty="0" err="1">
                <a:solidFill>
                  <a:srgbClr val="007BC8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with</a:t>
            </a:r>
            <a:r>
              <a:rPr lang="de-DE" sz="6000" b="1" dirty="0">
                <a:solidFill>
                  <a:srgbClr val="007BC8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6000" b="1" dirty="0" err="1">
                <a:solidFill>
                  <a:srgbClr val="007BC8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SciCat</a:t>
            </a:r>
            <a:r>
              <a:rPr lang="de-DE" sz="6000" b="1" dirty="0">
                <a:solidFill>
                  <a:srgbClr val="007BC8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@DESY?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6D96AC8-69C4-FD84-2058-695472ADC202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407880" y="2334960"/>
            <a:ext cx="11375640" cy="1525320"/>
          </a:xfrm>
          <a:noFill/>
          <a:ln>
            <a:noFill/>
          </a:ln>
        </p:spPr>
        <p:txBody>
          <a:bodyPr wrap="square" lIns="0" tIns="0" rIns="0" bIns="0" anchor="t">
            <a:noAutofit/>
          </a:bodyPr>
          <a:lstStyle/>
          <a:p>
            <a:pPr marL="0" lvl="0" indent="0"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buNone/>
              <a:tabLst>
                <a:tab pos="0" algn="l"/>
              </a:tabLst>
            </a:pPr>
            <a:r>
              <a:rPr lang="de-DE" sz="1800" b="1" dirty="0">
                <a:solidFill>
                  <a:srgbClr val="EB6E0F"/>
                </a:solidFill>
                <a:highlight>
                  <a:scrgbClr r="0" g="0" b="0">
                    <a:alpha val="0"/>
                  </a:scrgbClr>
                </a:highlight>
                <a:latin typeface="Arial" pitchFamily="18"/>
                <a:ea typeface="PingFang SC" pitchFamily="2"/>
                <a:cs typeface="Arial Unicode MS" pitchFamily="2"/>
              </a:rPr>
              <a:t>And </a:t>
            </a:r>
            <a:r>
              <a:rPr lang="de-DE" sz="1800" b="1" dirty="0" err="1">
                <a:solidFill>
                  <a:srgbClr val="EB6E0F"/>
                </a:solidFill>
                <a:highlight>
                  <a:scrgbClr r="0" g="0" b="0">
                    <a:alpha val="0"/>
                  </a:scrgbClr>
                </a:highlight>
                <a:latin typeface="Arial" pitchFamily="18"/>
                <a:ea typeface="PingFang SC" pitchFamily="2"/>
                <a:cs typeface="Arial Unicode MS" pitchFamily="2"/>
              </a:rPr>
              <a:t>where</a:t>
            </a:r>
            <a:r>
              <a:rPr lang="de-DE" sz="1800" b="1" dirty="0">
                <a:solidFill>
                  <a:srgbClr val="EB6E0F"/>
                </a:solidFill>
                <a:highlight>
                  <a:scrgbClr r="0" g="0" b="0">
                    <a:alpha val="0"/>
                  </a:scrgbClr>
                </a:highlight>
                <a:latin typeface="Arial" pitchFamily="18"/>
                <a:ea typeface="PingFang SC" pitchFamily="2"/>
                <a:cs typeface="Arial Unicode MS" pitchFamily="2"/>
              </a:rPr>
              <a:t> do </a:t>
            </a:r>
            <a:r>
              <a:rPr lang="de-DE" sz="1800" b="1" dirty="0" err="1">
                <a:solidFill>
                  <a:srgbClr val="EB6E0F"/>
                </a:solidFill>
                <a:highlight>
                  <a:scrgbClr r="0" g="0" b="0">
                    <a:alpha val="0"/>
                  </a:scrgbClr>
                </a:highlight>
                <a:latin typeface="Arial" pitchFamily="18"/>
                <a:ea typeface="PingFang SC" pitchFamily="2"/>
                <a:cs typeface="Arial Unicode MS" pitchFamily="2"/>
              </a:rPr>
              <a:t>we</a:t>
            </a:r>
            <a:r>
              <a:rPr lang="de-DE" sz="1800" b="1" dirty="0">
                <a:solidFill>
                  <a:srgbClr val="EB6E0F"/>
                </a:solidFill>
                <a:highlight>
                  <a:scrgbClr r="0" g="0" b="0">
                    <a:alpha val="0"/>
                  </a:scrgbClr>
                </a:highlight>
                <a:latin typeface="Arial" pitchFamily="18"/>
                <a:ea typeface="PingFang SC" pitchFamily="2"/>
                <a:cs typeface="Arial Unicode MS" pitchFamily="2"/>
              </a:rPr>
              <a:t> </a:t>
            </a:r>
            <a:r>
              <a:rPr lang="de-DE" sz="1800" b="1" dirty="0" err="1">
                <a:solidFill>
                  <a:srgbClr val="EB6E0F"/>
                </a:solidFill>
                <a:highlight>
                  <a:scrgbClr r="0" g="0" b="0">
                    <a:alpha val="0"/>
                  </a:scrgbClr>
                </a:highlight>
                <a:latin typeface="Arial" pitchFamily="18"/>
                <a:ea typeface="PingFang SC" pitchFamily="2"/>
                <a:cs typeface="Arial Unicode MS" pitchFamily="2"/>
              </a:rPr>
              <a:t>want</a:t>
            </a:r>
            <a:r>
              <a:rPr lang="de-DE" sz="1800" b="1" dirty="0">
                <a:solidFill>
                  <a:srgbClr val="EB6E0F"/>
                </a:solidFill>
                <a:highlight>
                  <a:scrgbClr r="0" g="0" b="0">
                    <a:alpha val="0"/>
                  </a:scrgbClr>
                </a:highlight>
                <a:latin typeface="Arial" pitchFamily="18"/>
                <a:ea typeface="PingFang SC" pitchFamily="2"/>
                <a:cs typeface="Arial Unicode MS" pitchFamily="2"/>
              </a:rPr>
              <a:t> </a:t>
            </a:r>
            <a:r>
              <a:rPr lang="de-DE" sz="1800" b="1" dirty="0" err="1">
                <a:solidFill>
                  <a:srgbClr val="EB6E0F"/>
                </a:solidFill>
                <a:highlight>
                  <a:scrgbClr r="0" g="0" b="0">
                    <a:alpha val="0"/>
                  </a:scrgbClr>
                </a:highlight>
                <a:latin typeface="Arial" pitchFamily="18"/>
                <a:ea typeface="PingFang SC" pitchFamily="2"/>
                <a:cs typeface="Arial Unicode MS" pitchFamily="2"/>
              </a:rPr>
              <a:t>to</a:t>
            </a:r>
            <a:r>
              <a:rPr lang="de-DE" sz="1800" b="1" dirty="0">
                <a:solidFill>
                  <a:srgbClr val="EB6E0F"/>
                </a:solidFill>
                <a:highlight>
                  <a:scrgbClr r="0" g="0" b="0">
                    <a:alpha val="0"/>
                  </a:scrgbClr>
                </a:highlight>
                <a:latin typeface="Arial" pitchFamily="18"/>
                <a:ea typeface="PingFang SC" pitchFamily="2"/>
                <a:cs typeface="Arial Unicode MS" pitchFamily="2"/>
              </a:rPr>
              <a:t> </a:t>
            </a:r>
            <a:r>
              <a:rPr lang="de-DE" sz="1800" b="1" dirty="0" err="1">
                <a:solidFill>
                  <a:srgbClr val="EB6E0F"/>
                </a:solidFill>
                <a:highlight>
                  <a:scrgbClr r="0" g="0" b="0">
                    <a:alpha val="0"/>
                  </a:scrgbClr>
                </a:highlight>
                <a:latin typeface="Arial" pitchFamily="18"/>
                <a:ea typeface="PingFang SC" pitchFamily="2"/>
                <a:cs typeface="Arial Unicode MS" pitchFamily="2"/>
              </a:rPr>
              <a:t>go</a:t>
            </a:r>
            <a:r>
              <a:rPr lang="de-DE" sz="1800" b="1" dirty="0">
                <a:solidFill>
                  <a:srgbClr val="EB6E0F"/>
                </a:solidFill>
                <a:highlight>
                  <a:scrgbClr r="0" g="0" b="0">
                    <a:alpha val="0"/>
                  </a:scrgbClr>
                </a:highlight>
                <a:latin typeface="Arial" pitchFamily="18"/>
                <a:ea typeface="PingFang SC" pitchFamily="2"/>
                <a:cs typeface="Arial Unicode MS" pitchFamily="2"/>
              </a:rPr>
              <a:t> in 2024? A </a:t>
            </a:r>
            <a:r>
              <a:rPr lang="de-DE" sz="1800" b="1" dirty="0" err="1">
                <a:solidFill>
                  <a:srgbClr val="EB6E0F"/>
                </a:solidFill>
                <a:highlight>
                  <a:scrgbClr r="0" g="0" b="0">
                    <a:alpha val="0"/>
                  </a:scrgbClr>
                </a:highlight>
                <a:latin typeface="Arial" pitchFamily="18"/>
                <a:ea typeface="PingFang SC" pitchFamily="2"/>
                <a:cs typeface="Arial Unicode MS" pitchFamily="2"/>
              </a:rPr>
              <a:t>summary</a:t>
            </a:r>
            <a:r>
              <a:rPr lang="de-DE" sz="1800" b="1" dirty="0">
                <a:solidFill>
                  <a:srgbClr val="EB6E0F"/>
                </a:solidFill>
                <a:highlight>
                  <a:scrgbClr r="0" g="0" b="0">
                    <a:alpha val="0"/>
                  </a:scrgbClr>
                </a:highlight>
                <a:latin typeface="Arial" pitchFamily="18"/>
                <a:ea typeface="PingFang SC" pitchFamily="2"/>
                <a:cs typeface="Arial Unicode MS" pitchFamily="2"/>
              </a:rPr>
              <a:t> and pl</a:t>
            </a:r>
            <a:r>
              <a:rPr lang="de-DE" b="1" dirty="0">
                <a:solidFill>
                  <a:srgbClr val="EB6E0F"/>
                </a:solidFill>
                <a:highlight>
                  <a:scrgbClr r="0" g="0" b="0">
                    <a:alpha val="0"/>
                  </a:scrgbClr>
                </a:highlight>
                <a:latin typeface="Arial" pitchFamily="18"/>
                <a:ea typeface="PingFang SC" pitchFamily="2"/>
                <a:cs typeface="Arial Unicode MS" pitchFamily="2"/>
              </a:rPr>
              <a:t>an</a:t>
            </a:r>
            <a:r>
              <a:rPr lang="de-DE" sz="1800" b="1" dirty="0">
                <a:solidFill>
                  <a:srgbClr val="EB6E0F"/>
                </a:solidFill>
                <a:highlight>
                  <a:scrgbClr r="0" g="0" b="0">
                    <a:alpha val="0"/>
                  </a:scrgbClr>
                </a:highlight>
                <a:latin typeface="Arial" pitchFamily="18"/>
                <a:ea typeface="PingFang SC" pitchFamily="2"/>
                <a:cs typeface="Arial Unicode MS" pitchFamily="2"/>
              </a:rPr>
              <a:t>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CA76979-00EE-7A25-0F62-2A200FFD95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14360" y="4096800"/>
            <a:ext cx="11369160" cy="699840"/>
          </a:xfrm>
          <a:noFill/>
          <a:ln>
            <a:noFill/>
          </a:ln>
        </p:spPr>
        <p:txBody>
          <a:bodyPr wrap="square" lIns="0" tIns="0" rIns="0" bIns="0" anchor="t">
            <a:noAutofit/>
          </a:bodyPr>
          <a:lstStyle/>
          <a:p>
            <a:pPr marL="0" lvl="0" indent="0">
              <a:lnSpc>
                <a:spcPct val="110000"/>
              </a:lnSpc>
              <a:spcBef>
                <a:spcPts val="0"/>
              </a:spcBef>
              <a:buNone/>
              <a:tabLst>
                <a:tab pos="0" algn="l"/>
              </a:tabLst>
            </a:pPr>
            <a:r>
              <a:rPr lang="de-DE" sz="180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Regina Hinzmann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None/>
              <a:tabLst>
                <a:tab pos="0" algn="l"/>
              </a:tabLst>
            </a:pPr>
            <a:r>
              <a:rPr lang="de-DE" sz="180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Hamburg, 27.11.2023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None/>
              <a:tabLst>
                <a:tab pos="0" algn="l"/>
              </a:tabLst>
            </a:pPr>
            <a:endParaRPr lang="de-DE" sz="180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Arial"/>
              <a:ea typeface="PingFang SC" pitchFamily="2"/>
              <a:cs typeface="Arial Unicode MS" pitchFamily="2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710646-5FBB-835D-E9D9-45F9FE9EC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 Hinzmann | 27.11.2023</a:t>
            </a:r>
            <a:endParaRPr lang="en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CF97BE-8407-00FA-D3C4-1D9DA6F8A4E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07880" y="349560"/>
            <a:ext cx="11375640" cy="450720"/>
          </a:xfrm>
          <a:noFill/>
          <a:ln>
            <a:noFill/>
          </a:ln>
        </p:spPr>
        <p:txBody>
          <a:bodyPr wrap="square" lIns="0" tIns="0" rIns="0" bIns="0" anchor="t">
            <a:noAutofit/>
          </a:bodyPr>
          <a:lstStyle/>
          <a:p>
            <a:pPr lvl="0">
              <a:spcBef>
                <a:spcPts val="0"/>
              </a:spcBef>
            </a:pPr>
            <a:r>
              <a:rPr lang="de-DE" sz="3000" b="1" dirty="0" err="1">
                <a:solidFill>
                  <a:srgbClr val="007BC8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SciCat</a:t>
            </a:r>
            <a:r>
              <a:rPr lang="de-DE" sz="3000" b="1" dirty="0">
                <a:solidFill>
                  <a:srgbClr val="007BC8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@ DESY</a:t>
            </a:r>
          </a:p>
        </p:txBody>
      </p:sp>
      <p:sp>
        <p:nvSpPr>
          <p:cNvPr id="3" name="Textplatzhalter 3">
            <a:extLst>
              <a:ext uri="{FF2B5EF4-FFF2-40B4-BE49-F238E27FC236}">
                <a16:creationId xmlns:a16="http://schemas.microsoft.com/office/drawing/2014/main" id="{C81C7983-AF47-839D-41FA-20DC7FEF08E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07880" y="817560"/>
            <a:ext cx="11375640" cy="378720"/>
          </a:xfrm>
          <a:noFill/>
          <a:ln>
            <a:noFill/>
          </a:ln>
        </p:spPr>
        <p:txBody>
          <a:bodyPr wrap="square" lIns="0" tIns="0" rIns="0" bIns="0" anchor="t">
            <a:noAutofit/>
          </a:bodyPr>
          <a:lstStyle/>
          <a:p>
            <a:pPr marL="0" lvl="0" indent="0">
              <a:lnSpc>
                <a:spcPct val="110000"/>
              </a:lnSpc>
              <a:spcBef>
                <a:spcPts val="0"/>
              </a:spcBef>
              <a:buNone/>
              <a:tabLst>
                <a:tab pos="0" algn="l"/>
              </a:tabLst>
            </a:pPr>
            <a:r>
              <a:rPr lang="de-DE" sz="1800" b="1" dirty="0" err="1">
                <a:solidFill>
                  <a:srgbClr val="EB6E0F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Why</a:t>
            </a:r>
            <a:r>
              <a:rPr lang="de-DE" sz="1800" b="1" dirty="0">
                <a:solidFill>
                  <a:srgbClr val="EB6E0F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?</a:t>
            </a:r>
          </a:p>
        </p:txBody>
      </p:sp>
      <p:sp>
        <p:nvSpPr>
          <p:cNvPr id="5" name="Textplatzhalter 8">
            <a:extLst>
              <a:ext uri="{FF2B5EF4-FFF2-40B4-BE49-F238E27FC236}">
                <a16:creationId xmlns:a16="http://schemas.microsoft.com/office/drawing/2014/main" id="{F7EBCF20-FCBD-E56C-3503-A8B809C5453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955235" y="1083536"/>
            <a:ext cx="5923721" cy="5009760"/>
          </a:xfrm>
          <a:noFill/>
          <a:ln>
            <a:noFill/>
          </a:ln>
        </p:spPr>
        <p:txBody>
          <a:bodyPr wrap="square" lIns="0" tIns="0" rIns="0" bIns="0" anchor="t">
            <a:noAutofit/>
          </a:bodyPr>
          <a:lstStyle/>
          <a:p>
            <a:pPr marL="0" lvl="0" indent="0"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buNone/>
              <a:tabLst>
                <a:tab pos="0" algn="l"/>
              </a:tabLst>
            </a:pPr>
            <a:endParaRPr lang="de-DE" sz="1800" b="1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Arial"/>
              <a:ea typeface="PingFang SC" pitchFamily="2"/>
              <a:cs typeface="Arial Unicode MS" pitchFamily="2"/>
            </a:endParaRPr>
          </a:p>
          <a:p>
            <a:pPr marL="0" lvl="0" indent="0"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buNone/>
              <a:tabLst>
                <a:tab pos="0" algn="l"/>
              </a:tabLst>
            </a:pPr>
            <a:endParaRPr lang="de-DE" sz="1800" b="1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Arial"/>
              <a:ea typeface="PingFang SC" pitchFamily="2"/>
              <a:cs typeface="Arial Unicode MS" pitchFamily="2"/>
            </a:endParaRPr>
          </a:p>
          <a:p>
            <a:pPr marL="0" lvl="0" indent="0"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buNone/>
              <a:tabLst>
                <a:tab pos="0" algn="l"/>
              </a:tabLst>
            </a:pP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Driving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forces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: DESY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needs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a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catalogue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buNone/>
              <a:tabLst>
                <a:tab pos="0" algn="l"/>
              </a:tabLst>
            </a:pP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to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make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DESY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data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b="1" i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FAIR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. This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covers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the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entire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data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life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cycle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,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from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the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moment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of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data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taking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to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the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end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of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its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life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cycle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buNone/>
              <a:tabLst>
                <a:tab pos="0" algn="l"/>
              </a:tabLst>
            </a:pPr>
            <a:endParaRPr lang="de-DE" sz="1800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Arial"/>
              <a:ea typeface="PingFang SC" pitchFamily="2"/>
              <a:cs typeface="Arial Unicode MS" pitchFamily="2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buNone/>
              <a:tabLst>
                <a:tab pos="0" algn="l"/>
              </a:tabLst>
            </a:pP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At DESY,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it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was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decided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to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go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with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SciCat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now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two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years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ago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as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other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labs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within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Photon Science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already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use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it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and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since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there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is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a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broad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community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behind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it. 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8BAB98D6-7DBC-B7FC-85DB-CC2231F8E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 Hinzmann | 27.11.2023</a:t>
            </a:r>
            <a:endParaRPr lang="en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CF97BE-8407-00FA-D3C4-1D9DA6F8A4E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07880" y="349560"/>
            <a:ext cx="11375640" cy="450720"/>
          </a:xfrm>
          <a:noFill/>
          <a:ln>
            <a:noFill/>
          </a:ln>
        </p:spPr>
        <p:txBody>
          <a:bodyPr wrap="square" lIns="0" tIns="0" rIns="0" bIns="0" anchor="t">
            <a:noAutofit/>
          </a:bodyPr>
          <a:lstStyle/>
          <a:p>
            <a:pPr lvl="0">
              <a:spcBef>
                <a:spcPts val="0"/>
              </a:spcBef>
            </a:pPr>
            <a:r>
              <a:rPr lang="de-DE" sz="3000" b="1" dirty="0" err="1">
                <a:solidFill>
                  <a:srgbClr val="007BC8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SciCat</a:t>
            </a:r>
            <a:r>
              <a:rPr lang="de-DE" sz="3000" b="1" dirty="0">
                <a:solidFill>
                  <a:srgbClr val="007BC8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@ DESY</a:t>
            </a:r>
          </a:p>
        </p:txBody>
      </p:sp>
      <p:sp>
        <p:nvSpPr>
          <p:cNvPr id="3" name="Textplatzhalter 3">
            <a:extLst>
              <a:ext uri="{FF2B5EF4-FFF2-40B4-BE49-F238E27FC236}">
                <a16:creationId xmlns:a16="http://schemas.microsoft.com/office/drawing/2014/main" id="{C81C7983-AF47-839D-41FA-20DC7FEF08E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07880" y="817560"/>
            <a:ext cx="11375640" cy="378720"/>
          </a:xfrm>
          <a:noFill/>
          <a:ln>
            <a:noFill/>
          </a:ln>
        </p:spPr>
        <p:txBody>
          <a:bodyPr wrap="square" lIns="0" tIns="0" rIns="0" bIns="0" anchor="t">
            <a:noAutofit/>
          </a:bodyPr>
          <a:lstStyle/>
          <a:p>
            <a:pPr marL="0" lvl="0" indent="0">
              <a:lnSpc>
                <a:spcPct val="110000"/>
              </a:lnSpc>
              <a:spcBef>
                <a:spcPts val="0"/>
              </a:spcBef>
              <a:buNone/>
              <a:tabLst>
                <a:tab pos="0" algn="l"/>
              </a:tabLst>
            </a:pPr>
            <a:r>
              <a:rPr lang="de-DE" sz="1800" b="1" dirty="0" err="1">
                <a:solidFill>
                  <a:srgbClr val="EB6E0F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Touched</a:t>
            </a:r>
            <a:r>
              <a:rPr lang="de-DE" sz="1800" b="1" dirty="0">
                <a:solidFill>
                  <a:srgbClr val="EB6E0F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a </a:t>
            </a:r>
            <a:r>
              <a:rPr lang="de-DE" sz="1800" b="1" dirty="0" err="1">
                <a:solidFill>
                  <a:srgbClr val="EB6E0F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number</a:t>
            </a:r>
            <a:r>
              <a:rPr lang="de-DE" sz="1800" b="1" dirty="0">
                <a:solidFill>
                  <a:srgbClr val="EB6E0F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b="1" dirty="0" err="1">
                <a:solidFill>
                  <a:srgbClr val="EB6E0F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of</a:t>
            </a:r>
            <a:r>
              <a:rPr lang="de-DE" sz="1800" b="1" dirty="0">
                <a:solidFill>
                  <a:srgbClr val="EB6E0F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b="1" dirty="0" err="1">
                <a:solidFill>
                  <a:srgbClr val="EB6E0F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topics</a:t>
            </a:r>
            <a:r>
              <a:rPr lang="de-DE" sz="1800" b="1" dirty="0">
                <a:solidFill>
                  <a:srgbClr val="EB6E0F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b="1" dirty="0" err="1">
                <a:solidFill>
                  <a:srgbClr val="EB6E0F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within</a:t>
            </a:r>
            <a:r>
              <a:rPr lang="de-DE" sz="1800" b="1" dirty="0">
                <a:solidFill>
                  <a:srgbClr val="EB6E0F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b="1" dirty="0" err="1">
                <a:solidFill>
                  <a:srgbClr val="EB6E0F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the</a:t>
            </a:r>
            <a:r>
              <a:rPr lang="de-DE" sz="1800" b="1" dirty="0">
                <a:solidFill>
                  <a:srgbClr val="EB6E0F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b="1" dirty="0" err="1">
                <a:solidFill>
                  <a:srgbClr val="EB6E0F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past</a:t>
            </a:r>
            <a:r>
              <a:rPr lang="de-DE" sz="1800" b="1" dirty="0">
                <a:solidFill>
                  <a:srgbClr val="EB6E0F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3 </a:t>
            </a:r>
            <a:r>
              <a:rPr lang="de-DE" sz="1800" b="1" dirty="0" err="1">
                <a:solidFill>
                  <a:srgbClr val="EB6E0F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months</a:t>
            </a:r>
            <a:endParaRPr lang="de-DE" sz="1800" b="1" dirty="0">
              <a:solidFill>
                <a:srgbClr val="EB6E0F"/>
              </a:solidFill>
              <a:highlight>
                <a:scrgbClr r="0" g="0" b="0">
                  <a:alpha val="0"/>
                </a:scrgbClr>
              </a:highlight>
              <a:latin typeface="Arial"/>
              <a:ea typeface="PingFang SC" pitchFamily="2"/>
              <a:cs typeface="Arial Unicode MS" pitchFamily="2"/>
            </a:endParaRPr>
          </a:p>
        </p:txBody>
      </p:sp>
      <p:sp>
        <p:nvSpPr>
          <p:cNvPr id="4" name="Textplatzhalter 7">
            <a:extLst>
              <a:ext uri="{FF2B5EF4-FFF2-40B4-BE49-F238E27FC236}">
                <a16:creationId xmlns:a16="http://schemas.microsoft.com/office/drawing/2014/main" id="{7707CAD1-08A5-F664-8689-21AFFF46013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22279" y="1406520"/>
            <a:ext cx="7002113" cy="5009760"/>
          </a:xfrm>
          <a:noFill/>
          <a:ln>
            <a:noFill/>
          </a:ln>
        </p:spPr>
        <p:txBody>
          <a:bodyPr wrap="square" lIns="0" tIns="0" rIns="0" bIns="0" anchor="t">
            <a:noAutofit/>
          </a:bodyPr>
          <a:lstStyle/>
          <a:p>
            <a:pPr marL="0" lvl="0" indent="0"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buNone/>
              <a:tabLst>
                <a:tab pos="0" algn="l"/>
              </a:tabLst>
            </a:pPr>
            <a:r>
              <a:rPr lang="de-DE" sz="20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Identify</a:t>
            </a:r>
            <a:r>
              <a:rPr lang="de-DE" sz="20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20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the</a:t>
            </a:r>
            <a:r>
              <a:rPr lang="de-DE" sz="20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20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missing</a:t>
            </a:r>
            <a:r>
              <a:rPr lang="de-DE" sz="20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20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pieces</a:t>
            </a:r>
            <a:r>
              <a:rPr lang="de-DE" sz="20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and </a:t>
            </a:r>
            <a:r>
              <a:rPr lang="de-DE" sz="20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single</a:t>
            </a:r>
            <a:r>
              <a:rPr lang="de-DE" sz="20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20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steps</a:t>
            </a:r>
            <a:r>
              <a:rPr lang="de-DE" sz="20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20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for</a:t>
            </a:r>
            <a:r>
              <a:rPr lang="de-DE" sz="20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20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SciCat</a:t>
            </a:r>
            <a:r>
              <a:rPr lang="de-DE" sz="20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20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to</a:t>
            </a:r>
            <a:r>
              <a:rPr lang="de-DE" sz="20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20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be</a:t>
            </a:r>
            <a:r>
              <a:rPr lang="de-DE" sz="20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20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useful</a:t>
            </a:r>
            <a:r>
              <a:rPr lang="de-DE" sz="20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20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to</a:t>
            </a:r>
            <a:r>
              <a:rPr lang="de-DE" sz="20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20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the</a:t>
            </a:r>
            <a:r>
              <a:rPr lang="de-DE" sz="20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20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users</a:t>
            </a:r>
            <a:r>
              <a:rPr lang="de-DE" sz="20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.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tabLst>
                <a:tab pos="0" algn="l"/>
              </a:tabLst>
            </a:pP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Investigations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of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tabLst>
                <a:tab pos="0" algn="l"/>
              </a:tabLst>
            </a:pP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Who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is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the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user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?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tabLst>
                <a:tab pos="0" algn="l"/>
              </a:tabLst>
            </a:pP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What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is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the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status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now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?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tabLst>
                <a:tab pos="0" algn="l"/>
              </a:tabLst>
            </a:pP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What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would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be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really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cool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to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have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?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tabLst>
                <a:tab pos="0" algn="l"/>
              </a:tabLst>
            </a:pP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Started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hands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-on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tabLst>
                <a:tab pos="0" algn="l"/>
              </a:tabLst>
            </a:pP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Reproduced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together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errors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.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tabLst>
                <a:tab pos="0" algn="l"/>
              </a:tabLst>
            </a:pP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Brought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forward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particular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issues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,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which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have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been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worked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on remote.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tabLst>
                <a:tab pos="0" algn="l"/>
              </a:tabLst>
            </a:pP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Getting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more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familiar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with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the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scicat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code.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buNone/>
              <a:tabLst>
                <a:tab pos="0" algn="l"/>
              </a:tabLst>
            </a:pPr>
            <a:r>
              <a:rPr lang="de-DE" sz="22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Things </a:t>
            </a:r>
            <a:r>
              <a:rPr lang="de-DE" sz="22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begin</a:t>
            </a:r>
            <a:r>
              <a:rPr lang="de-DE" sz="22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22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getting</a:t>
            </a:r>
            <a:r>
              <a:rPr lang="de-DE" sz="22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22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clearer</a:t>
            </a:r>
            <a:r>
              <a:rPr lang="de-DE" sz="22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!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01BB4C-0B7E-62CE-9074-ACC1E8A30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 Hinzmann | 27.11.2023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55976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2">
            <a:extLst>
              <a:ext uri="{FF2B5EF4-FFF2-40B4-BE49-F238E27FC236}">
                <a16:creationId xmlns:a16="http://schemas.microsoft.com/office/drawing/2014/main" id="{D9539243-A72C-330C-AC9E-A6FE109C075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07880" y="349560"/>
            <a:ext cx="11375640" cy="450720"/>
          </a:xfrm>
          <a:noFill/>
          <a:ln>
            <a:noFill/>
          </a:ln>
        </p:spPr>
        <p:txBody>
          <a:bodyPr wrap="square" lIns="0" tIns="0" rIns="0" bIns="0" anchor="t">
            <a:noAutofit/>
          </a:bodyPr>
          <a:lstStyle/>
          <a:p>
            <a:pPr lvl="0">
              <a:spcBef>
                <a:spcPts val="0"/>
              </a:spcBef>
            </a:pPr>
            <a:r>
              <a:rPr lang="de-DE" sz="3000" b="1" dirty="0" err="1">
                <a:solidFill>
                  <a:srgbClr val="007BC8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What</a:t>
            </a:r>
            <a:r>
              <a:rPr lang="de-DE" sz="3000" b="1" dirty="0">
                <a:solidFill>
                  <a:srgbClr val="007BC8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3000" b="1" dirty="0" err="1">
                <a:solidFill>
                  <a:srgbClr val="007BC8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did</a:t>
            </a:r>
            <a:r>
              <a:rPr lang="de-DE" sz="3000" b="1" dirty="0">
                <a:solidFill>
                  <a:srgbClr val="007BC8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3000" b="1" dirty="0" err="1">
                <a:solidFill>
                  <a:srgbClr val="007BC8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we</a:t>
            </a:r>
            <a:r>
              <a:rPr lang="de-DE" sz="3000" b="1" dirty="0">
                <a:solidFill>
                  <a:srgbClr val="007BC8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3000" b="1" dirty="0" err="1">
                <a:solidFill>
                  <a:srgbClr val="007BC8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achieve</a:t>
            </a:r>
            <a:r>
              <a:rPr lang="de-DE" sz="3000" b="1" dirty="0">
                <a:solidFill>
                  <a:srgbClr val="007BC8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3000" b="1" dirty="0" err="1">
                <a:solidFill>
                  <a:srgbClr val="007BC8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sofar</a:t>
            </a:r>
            <a:r>
              <a:rPr lang="de-DE" sz="3000" b="1" dirty="0">
                <a:solidFill>
                  <a:srgbClr val="007BC8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…</a:t>
            </a:r>
          </a:p>
        </p:txBody>
      </p:sp>
      <p:sp>
        <p:nvSpPr>
          <p:cNvPr id="7" name="Textplatzhalter 5">
            <a:extLst>
              <a:ext uri="{FF2B5EF4-FFF2-40B4-BE49-F238E27FC236}">
                <a16:creationId xmlns:a16="http://schemas.microsoft.com/office/drawing/2014/main" id="{7864515B-1595-97E5-F553-F6CAC2329A61}"/>
              </a:ext>
            </a:extLst>
          </p:cNvPr>
          <p:cNvSpPr txBox="1">
            <a:spLocks/>
          </p:cNvSpPr>
          <p:nvPr/>
        </p:nvSpPr>
        <p:spPr>
          <a:xfrm>
            <a:off x="407880" y="1587592"/>
            <a:ext cx="11520767" cy="50097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buFont typeface="Arial" panose="020B0604020202020204" pitchFamily="34" charset="0"/>
              <a:buNone/>
              <a:tabLst>
                <a:tab pos="0" algn="l"/>
              </a:tabLst>
            </a:pP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What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did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we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do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over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the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past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3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to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4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months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?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buFont typeface="Arial" panose="020B0604020202020204" pitchFamily="34" charset="0"/>
              <a:buNone/>
              <a:tabLst>
                <a:tab pos="361799" algn="l"/>
              </a:tabLst>
            </a:pP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Kick-off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SciCat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meeting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on 7th September 2023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tabLst>
                <a:tab pos="361799" algn="l"/>
              </a:tabLst>
            </a:pP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Created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a frame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for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all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scicat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acitivities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: SCG (3) + SCT (6)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tabLst>
                <a:tab pos="361799" algn="l"/>
              </a:tabLst>
            </a:pP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Strategy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to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start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with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beamlines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at DESY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is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well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underway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: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setup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4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new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test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instances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, 5th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is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to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come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(on top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of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4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actively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used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instances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)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of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13.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tabLst>
                <a:tab pos="361799" algn="l"/>
              </a:tabLst>
            </a:pP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P08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started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ingesting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in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the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new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instance</a:t>
            </a:r>
            <a:endParaRPr lang="de-DE" sz="1400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Arial"/>
              <a:ea typeface="PingFang SC" pitchFamily="2"/>
              <a:cs typeface="Arial Unicode MS" pitchFamily="2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tabLst>
                <a:tab pos="361799" algn="l"/>
              </a:tabLst>
            </a:pP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FLASH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is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in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the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middle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of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transition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from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old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to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new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backend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tabLst>
                <a:tab pos="361799" algn="l"/>
              </a:tabLst>
            </a:pP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Addressed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general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issues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(e.g.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measurementPeriodList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,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authentication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issues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)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tabLst>
                <a:tab pos="361799" algn="l"/>
              </a:tabLst>
            </a:pP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DAPHNE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participation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in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general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SciCat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developments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tabLst>
                <a:tab pos="361799" algn="l"/>
              </a:tabLst>
            </a:pP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Started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to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addess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DOI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provision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(FS and DESY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library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agreed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. Next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step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: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implementation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of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the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service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that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talks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to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SciCat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and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DataCite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,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execise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workflow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)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tabLst>
                <a:tab pos="361799" algn="l"/>
              </a:tabLst>
            </a:pPr>
            <a:endParaRPr lang="de-DE" sz="1400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Arial"/>
              <a:ea typeface="PingFang SC" pitchFamily="2"/>
              <a:cs typeface="Arial Unicode MS" pitchFamily="2"/>
            </a:endParaRP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80B79C02-B1AB-E0EB-CC67-F3477072074C}"/>
              </a:ext>
            </a:extLst>
          </p:cNvPr>
          <p:cNvSpPr txBox="1">
            <a:spLocks/>
          </p:cNvSpPr>
          <p:nvPr/>
        </p:nvSpPr>
        <p:spPr>
          <a:xfrm>
            <a:off x="407880" y="817560"/>
            <a:ext cx="11375640" cy="3787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0" algn="l"/>
              </a:tabLst>
            </a:pPr>
            <a:r>
              <a:rPr lang="de-DE" sz="1800" b="1" dirty="0">
                <a:solidFill>
                  <a:srgbClr val="EB6E0F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A </a:t>
            </a:r>
            <a:r>
              <a:rPr lang="de-DE" sz="1800" b="1" dirty="0" err="1">
                <a:solidFill>
                  <a:srgbClr val="EB6E0F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recapitulation</a:t>
            </a:r>
            <a:endParaRPr lang="de-DE" sz="1800" b="1" dirty="0">
              <a:solidFill>
                <a:srgbClr val="EB6E0F"/>
              </a:solidFill>
              <a:highlight>
                <a:scrgbClr r="0" g="0" b="0">
                  <a:alpha val="0"/>
                </a:scrgbClr>
              </a:highlight>
              <a:latin typeface="Arial"/>
              <a:ea typeface="PingFang SC" pitchFamily="2"/>
              <a:cs typeface="Arial Unicode MS" pitchFamily="2"/>
            </a:endParaRP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512F014-4A09-85B4-91E4-33DDD9803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 Hinzmann | 27.11.2023</a:t>
            </a:r>
            <a:endParaRPr lang="en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2">
            <a:extLst>
              <a:ext uri="{FF2B5EF4-FFF2-40B4-BE49-F238E27FC236}">
                <a16:creationId xmlns:a16="http://schemas.microsoft.com/office/drawing/2014/main" id="{D9539243-A72C-330C-AC9E-A6FE109C075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07880" y="188640"/>
            <a:ext cx="11375640" cy="450720"/>
          </a:xfrm>
          <a:noFill/>
          <a:ln>
            <a:noFill/>
          </a:ln>
        </p:spPr>
        <p:txBody>
          <a:bodyPr wrap="square" lIns="0" tIns="0" rIns="0" bIns="0" anchor="t">
            <a:noAutofit/>
          </a:bodyPr>
          <a:lstStyle/>
          <a:p>
            <a:pPr lvl="0">
              <a:spcBef>
                <a:spcPts val="0"/>
              </a:spcBef>
            </a:pPr>
            <a:r>
              <a:rPr lang="de-DE" sz="3000" b="1" dirty="0">
                <a:solidFill>
                  <a:srgbClr val="007BC8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… and </a:t>
            </a:r>
            <a:r>
              <a:rPr lang="de-DE" sz="3000" b="1" dirty="0" err="1">
                <a:solidFill>
                  <a:srgbClr val="007BC8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where</a:t>
            </a:r>
            <a:r>
              <a:rPr lang="de-DE" sz="3000" b="1" dirty="0">
                <a:solidFill>
                  <a:srgbClr val="007BC8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3000" b="1" dirty="0" err="1">
                <a:solidFill>
                  <a:srgbClr val="007BC8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are</a:t>
            </a:r>
            <a:r>
              <a:rPr lang="de-DE" sz="3000" b="1" dirty="0">
                <a:solidFill>
                  <a:srgbClr val="007BC8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3000" b="1" dirty="0" err="1">
                <a:solidFill>
                  <a:srgbClr val="007BC8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we</a:t>
            </a:r>
            <a:r>
              <a:rPr lang="de-DE" sz="3000" b="1" dirty="0">
                <a:solidFill>
                  <a:srgbClr val="007BC8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3000" b="1" dirty="0" err="1">
                <a:solidFill>
                  <a:srgbClr val="007BC8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heading</a:t>
            </a:r>
            <a:r>
              <a:rPr lang="de-DE" sz="3000" b="1" dirty="0">
                <a:solidFill>
                  <a:srgbClr val="007BC8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3000" b="1" dirty="0" err="1">
                <a:solidFill>
                  <a:srgbClr val="007BC8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to</a:t>
            </a:r>
            <a:r>
              <a:rPr lang="de-DE" sz="3000" b="1" dirty="0">
                <a:solidFill>
                  <a:srgbClr val="007BC8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?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C09A709-F345-5CAD-F091-0CA896C16F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0650" y="548680"/>
            <a:ext cx="11375640" cy="378720"/>
          </a:xfrm>
          <a:noFill/>
          <a:ln>
            <a:noFill/>
          </a:ln>
        </p:spPr>
        <p:txBody>
          <a:bodyPr wrap="square" lIns="0" tIns="0" rIns="0" bIns="0" anchor="t">
            <a:noAutofit/>
          </a:bodyPr>
          <a:lstStyle/>
          <a:p>
            <a:pPr marL="0" lvl="0" indent="0">
              <a:lnSpc>
                <a:spcPct val="110000"/>
              </a:lnSpc>
              <a:spcBef>
                <a:spcPts val="0"/>
              </a:spcBef>
              <a:buNone/>
              <a:tabLst>
                <a:tab pos="0" algn="l"/>
              </a:tabLst>
            </a:pPr>
            <a:r>
              <a:rPr lang="de-DE" sz="1800" b="1" dirty="0" err="1">
                <a:solidFill>
                  <a:srgbClr val="EB6E0F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outlook</a:t>
            </a:r>
            <a:r>
              <a:rPr lang="de-DE" sz="1800" b="1" dirty="0">
                <a:solidFill>
                  <a:srgbClr val="EB6E0F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b="1" dirty="0" err="1">
                <a:solidFill>
                  <a:srgbClr val="EB6E0F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for</a:t>
            </a:r>
            <a:r>
              <a:rPr lang="de-DE" sz="1800" b="1" dirty="0">
                <a:solidFill>
                  <a:srgbClr val="EB6E0F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2024</a:t>
            </a:r>
          </a:p>
        </p:txBody>
      </p:sp>
      <p:sp>
        <p:nvSpPr>
          <p:cNvPr id="7" name="Textplatzhalter 5">
            <a:extLst>
              <a:ext uri="{FF2B5EF4-FFF2-40B4-BE49-F238E27FC236}">
                <a16:creationId xmlns:a16="http://schemas.microsoft.com/office/drawing/2014/main" id="{7864515B-1595-97E5-F553-F6CAC2329A61}"/>
              </a:ext>
            </a:extLst>
          </p:cNvPr>
          <p:cNvSpPr txBox="1">
            <a:spLocks/>
          </p:cNvSpPr>
          <p:nvPr/>
        </p:nvSpPr>
        <p:spPr>
          <a:xfrm>
            <a:off x="217648" y="908720"/>
            <a:ext cx="11855016" cy="54006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buFont typeface="Arial" panose="020B0604020202020204" pitchFamily="34" charset="0"/>
              <a:buNone/>
              <a:tabLst>
                <a:tab pos="0" algn="l"/>
              </a:tabLst>
            </a:pP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For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the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first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good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half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of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2024: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tabLst>
                <a:tab pos="0" algn="l"/>
              </a:tabLst>
            </a:pP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Make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SciCat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a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stable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service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even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for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single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beamlines</a:t>
            </a:r>
            <a:endParaRPr lang="de-DE" sz="1800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Arial"/>
              <a:ea typeface="PingFang SC" pitchFamily="2"/>
              <a:cs typeface="Arial Unicode MS" pitchFamily="2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tabLst>
                <a:tab pos="0" algn="l"/>
              </a:tabLst>
            </a:pP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Follow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up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on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experiences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and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practices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from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other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labs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(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as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presented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on 20.11.2023 in SCG,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needs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agreement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,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work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in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progress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)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tabLst>
                <a:tab pos="0" algn="l"/>
              </a:tabLst>
            </a:pP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Work on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frontend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/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search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of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SciCat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(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committment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by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Igor K)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tabLst>
                <a:tab pos="0" algn="l"/>
              </a:tabLst>
            </a:pP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Federated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login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: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user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management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,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integration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of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federated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user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accounts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within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DOOR,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the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DESY internal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proposal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management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system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(DOOR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developers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agreed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to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work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on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that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)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tabLst>
                <a:tab pos="0" algn="l"/>
              </a:tabLst>
            </a:pP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Provision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of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DOIs (FS, Linus P,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managed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to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get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an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agreement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with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L,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need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to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prioritise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resources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for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implementation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)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tabLst>
                <a:tab pos="0" algn="l"/>
              </a:tabLst>
            </a:pP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Provide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documentation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(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ideally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by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all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the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questions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users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have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,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please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feedback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to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me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!)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tabLst>
                <a:tab pos="0" algn="l"/>
              </a:tabLst>
            </a:pP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Make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it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the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access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point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to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browse/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download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/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access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data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(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currently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done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by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the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Gamma-Portal, will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cease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)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tabLst>
                <a:tab pos="0" algn="l"/>
              </a:tabLst>
            </a:pP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Leave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space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for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emerging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other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problems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not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yet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thought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through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but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need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to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be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addressed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too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.</a:t>
            </a:r>
            <a:endParaRPr lang="de-DE" sz="1400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Arial"/>
              <a:ea typeface="PingFang SC" pitchFamily="2"/>
              <a:cs typeface="Arial Unicode MS" pitchFamily="2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buNone/>
              <a:tabLst>
                <a:tab pos="0" algn="l"/>
              </a:tabLst>
            </a:pP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By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the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end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of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2024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have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at least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sketched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a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tabLst>
                <a:tab pos="0" algn="l"/>
              </a:tabLst>
            </a:pP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Set-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up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and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run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a benchmark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performance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test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(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functionality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,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stability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,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reliability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,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scalability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) in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Continuous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Integration and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Continuous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Deployment</a:t>
            </a:r>
            <a:endParaRPr lang="de-DE" sz="1800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Arial"/>
              <a:ea typeface="PingFang SC" pitchFamily="2"/>
              <a:cs typeface="Arial Unicode MS" pitchFamily="2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tabLst>
                <a:tab pos="0" algn="l"/>
              </a:tabLst>
            </a:pP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A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roadmap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from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&gt; 10 TEST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to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regular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PRODUCTION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instance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(s) (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embargoed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and open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data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C278E0-2A56-23A1-5956-18B3E9F21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 Hinzmann | 27.11.2023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6127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Technical </a:t>
            </a:r>
            <a:r>
              <a:rPr lang="de-DE" dirty="0" err="1"/>
              <a:t>details</a:t>
            </a:r>
            <a:br>
              <a:rPr lang="de-DE" dirty="0"/>
            </a:br>
            <a:r>
              <a:rPr lang="de-DE" dirty="0"/>
              <a:t>Momentaufnahme</a:t>
            </a:r>
          </a:p>
        </p:txBody>
      </p:sp>
    </p:spTree>
    <p:extLst>
      <p:ext uri="{BB962C8B-B14F-4D97-AF65-F5344CB8AC3E}">
        <p14:creationId xmlns:p14="http://schemas.microsoft.com/office/powerpoint/2010/main" val="1721775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9F99AB-2B87-4A57-5ACD-9F63B99BECC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07880" y="349560"/>
            <a:ext cx="11375640" cy="450720"/>
          </a:xfrm>
          <a:noFill/>
          <a:ln>
            <a:noFill/>
          </a:ln>
        </p:spPr>
        <p:txBody>
          <a:bodyPr wrap="square" lIns="0" tIns="0" rIns="0" bIns="0" anchor="t">
            <a:noAutofit/>
          </a:bodyPr>
          <a:lstStyle/>
          <a:p>
            <a:pPr lvl="0">
              <a:spcBef>
                <a:spcPts val="0"/>
              </a:spcBef>
            </a:pPr>
            <a:r>
              <a:rPr lang="de-DE" sz="3000" b="1" dirty="0">
                <a:solidFill>
                  <a:srgbClr val="007BC8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An </a:t>
            </a:r>
            <a:r>
              <a:rPr lang="de-DE" sz="3000" b="1" dirty="0" err="1">
                <a:solidFill>
                  <a:srgbClr val="007BC8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overview</a:t>
            </a:r>
            <a:r>
              <a:rPr lang="de-DE" sz="3000" b="1" dirty="0">
                <a:solidFill>
                  <a:srgbClr val="007BC8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3000" b="1" dirty="0" err="1">
                <a:solidFill>
                  <a:srgbClr val="007BC8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of</a:t>
            </a:r>
            <a:r>
              <a:rPr lang="de-DE" sz="3000" b="1" dirty="0">
                <a:solidFill>
                  <a:srgbClr val="007BC8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3000" b="1" dirty="0" err="1">
                <a:solidFill>
                  <a:srgbClr val="007BC8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activities</a:t>
            </a:r>
            <a:endParaRPr lang="de-DE" sz="3000" b="1" dirty="0">
              <a:solidFill>
                <a:srgbClr val="007BC8"/>
              </a:solidFill>
              <a:highlight>
                <a:scrgbClr r="0" g="0" b="0">
                  <a:alpha val="0"/>
                </a:scrgbClr>
              </a:highlight>
              <a:latin typeface="Arial"/>
              <a:ea typeface="PingFang SC" pitchFamily="2"/>
              <a:cs typeface="Arial Unicode MS" pitchFamily="2"/>
            </a:endParaRPr>
          </a:p>
        </p:txBody>
      </p:sp>
      <p:sp>
        <p:nvSpPr>
          <p:cNvPr id="3" name="Textplatzhalter 3">
            <a:extLst>
              <a:ext uri="{FF2B5EF4-FFF2-40B4-BE49-F238E27FC236}">
                <a16:creationId xmlns:a16="http://schemas.microsoft.com/office/drawing/2014/main" id="{CC73320A-0762-EA9B-CF8A-2D5E999773C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07880" y="738048"/>
            <a:ext cx="11375640" cy="378720"/>
          </a:xfrm>
          <a:noFill/>
          <a:ln>
            <a:noFill/>
          </a:ln>
        </p:spPr>
        <p:txBody>
          <a:bodyPr wrap="square" lIns="0" tIns="0" rIns="0" bIns="0" anchor="t">
            <a:noAutofit/>
          </a:bodyPr>
          <a:lstStyle/>
          <a:p>
            <a:pPr marL="0" lvl="0" indent="0">
              <a:lnSpc>
                <a:spcPct val="110000"/>
              </a:lnSpc>
              <a:spcBef>
                <a:spcPts val="0"/>
              </a:spcBef>
              <a:buNone/>
              <a:tabLst>
                <a:tab pos="0" algn="l"/>
              </a:tabLst>
            </a:pPr>
            <a:r>
              <a:rPr lang="de-DE" sz="1800" b="1" dirty="0" err="1">
                <a:solidFill>
                  <a:srgbClr val="EB6E0F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Helpful</a:t>
            </a:r>
            <a:r>
              <a:rPr lang="de-DE" sz="1800" b="1" dirty="0">
                <a:solidFill>
                  <a:srgbClr val="EB6E0F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b="1" dirty="0" err="1">
                <a:solidFill>
                  <a:srgbClr val="EB6E0F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problems</a:t>
            </a:r>
            <a:endParaRPr lang="de-DE" sz="1800" b="1" dirty="0">
              <a:solidFill>
                <a:srgbClr val="EB6E0F"/>
              </a:solidFill>
              <a:highlight>
                <a:scrgbClr r="0" g="0" b="0">
                  <a:alpha val="0"/>
                </a:scrgbClr>
              </a:highlight>
              <a:latin typeface="Arial"/>
              <a:ea typeface="PingFang SC" pitchFamily="2"/>
              <a:cs typeface="Arial Unicode MS" pitchFamily="2"/>
            </a:endParaRPr>
          </a:p>
        </p:txBody>
      </p:sp>
      <p:sp>
        <p:nvSpPr>
          <p:cNvPr id="4" name="Textplatzhalter 7">
            <a:extLst>
              <a:ext uri="{FF2B5EF4-FFF2-40B4-BE49-F238E27FC236}">
                <a16:creationId xmlns:a16="http://schemas.microsoft.com/office/drawing/2014/main" id="{C4FB8B57-C56F-3926-3269-78848EBB46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07880" y="1395038"/>
            <a:ext cx="5616360" cy="4976702"/>
          </a:xfrm>
          <a:noFill/>
          <a:ln>
            <a:noFill/>
          </a:ln>
        </p:spPr>
        <p:txBody>
          <a:bodyPr wrap="square" lIns="0" tIns="0" rIns="0" bIns="0" anchor="t">
            <a:noAutofit/>
          </a:bodyPr>
          <a:lstStyle/>
          <a:p>
            <a:pPr marL="0" lvl="0" indent="0">
              <a:lnSpc>
                <a:spcPct val="110000"/>
              </a:lnSpc>
              <a:spcBef>
                <a:spcPts val="0"/>
              </a:spcBef>
              <a:buNone/>
              <a:tabLst>
                <a:tab pos="0" algn="l"/>
              </a:tabLst>
            </a:pP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01	P08</a:t>
            </a:r>
          </a:p>
          <a:p>
            <a:pPr marL="0" lvl="1" indent="0">
              <a:lnSpc>
                <a:spcPct val="110000"/>
              </a:lnSpc>
              <a:spcBef>
                <a:spcPts val="1417"/>
              </a:spcBef>
              <a:buSzPct val="75000"/>
              <a:buFont typeface="StarSymbol"/>
              <a:buChar char="–"/>
              <a:tabLst>
                <a:tab pos="361799" algn="l"/>
              </a:tabLst>
            </a:pP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MeasurementPeriodList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: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get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empty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field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when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ingesting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complete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proposal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, </a:t>
            </a:r>
            <a:r>
              <a:rPr lang="de-DE" sz="1800" i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upstream</a:t>
            </a:r>
            <a:r>
              <a:rPr lang="de-DE" sz="1800" i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a fix (</a:t>
            </a:r>
            <a:r>
              <a:rPr lang="de-DE" sz="1800" i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fpotier</a:t>
            </a:r>
            <a:r>
              <a:rPr lang="de-DE" sz="1800" i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) - </a:t>
            </a:r>
            <a:r>
              <a:rPr lang="de-DE" sz="1800" i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to</a:t>
            </a:r>
            <a:r>
              <a:rPr lang="de-DE" sz="1800" i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i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be</a:t>
            </a:r>
            <a:r>
              <a:rPr lang="de-DE" sz="1800" i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i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tested</a:t>
            </a:r>
            <a:endParaRPr lang="de-DE" sz="1800" i="1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Arial"/>
              <a:ea typeface="PingFang SC" pitchFamily="2"/>
              <a:cs typeface="Arial Unicode MS" pitchFamily="2"/>
            </a:endParaRPr>
          </a:p>
          <a:p>
            <a:pPr marL="0" lvl="1" indent="0">
              <a:lnSpc>
                <a:spcPct val="110000"/>
              </a:lnSpc>
              <a:spcBef>
                <a:spcPts val="1417"/>
              </a:spcBef>
              <a:buSzPct val="75000"/>
              <a:buFont typeface="StarSymbol"/>
              <a:buChar char="–"/>
              <a:tabLst>
                <a:tab pos="361799" algn="l"/>
              </a:tabLst>
            </a:pP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ProposalIngestor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: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ingestor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cannot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read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proposal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ingested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by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proposalIngestor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, </a:t>
            </a:r>
            <a:r>
              <a:rPr lang="de-DE" sz="1800" i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being</a:t>
            </a:r>
            <a:r>
              <a:rPr lang="de-DE" sz="1800" i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i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worked</a:t>
            </a:r>
            <a:r>
              <a:rPr lang="de-DE" sz="1800" i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on </a:t>
            </a:r>
            <a:r>
              <a:rPr lang="de-DE" sz="1800" i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upstream</a:t>
            </a:r>
            <a:endParaRPr lang="de-DE" sz="1800" i="1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Arial"/>
              <a:ea typeface="PingFang SC" pitchFamily="2"/>
              <a:cs typeface="Arial Unicode MS" pitchFamily="2"/>
            </a:endParaRPr>
          </a:p>
          <a:p>
            <a:pPr marL="0" lvl="1" indent="0">
              <a:lnSpc>
                <a:spcPct val="110000"/>
              </a:lnSpc>
              <a:spcBef>
                <a:spcPts val="1417"/>
              </a:spcBef>
              <a:buSzPct val="75000"/>
              <a:buFont typeface="StarSymbol"/>
              <a:buChar char="–"/>
              <a:tabLst>
                <a:tab pos="361799" algn="l"/>
              </a:tabLst>
            </a:pP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Too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many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data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,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specific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to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P08: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many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scans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are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performed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within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a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short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time (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minutes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), not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scalable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,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result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is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not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searchable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,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scicat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is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not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used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. </a:t>
            </a:r>
            <a:r>
              <a:rPr lang="de-DE" sz="1800" i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Alternative </a:t>
            </a:r>
            <a:r>
              <a:rPr lang="de-DE" sz="1800" i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data</a:t>
            </a:r>
            <a:r>
              <a:rPr lang="de-DE" sz="1800" i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i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ingestion</a:t>
            </a:r>
            <a:r>
              <a:rPr lang="de-DE" sz="1800" i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i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is</a:t>
            </a:r>
            <a:r>
              <a:rPr lang="de-DE" sz="1800" i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i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being</a:t>
            </a:r>
            <a:r>
              <a:rPr lang="de-DE" sz="1800" i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i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tested</a:t>
            </a:r>
            <a:r>
              <a:rPr lang="de-DE" sz="1800" i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.</a:t>
            </a:r>
          </a:p>
          <a:p>
            <a:pPr marL="0" lvl="1" indent="0">
              <a:lnSpc>
                <a:spcPct val="110000"/>
              </a:lnSpc>
              <a:spcBef>
                <a:spcPts val="1417"/>
              </a:spcBef>
              <a:buSzPct val="75000"/>
              <a:buFont typeface="StarSymbol"/>
              <a:buChar char="–"/>
              <a:tabLst>
                <a:tab pos="361799" algn="l"/>
              </a:tabLst>
            </a:pP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migration</a:t>
            </a:r>
            <a:endParaRPr lang="de-DE" sz="1800" b="1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Arial"/>
              <a:ea typeface="PingFang SC" pitchFamily="2"/>
              <a:cs typeface="Arial Unicode MS" pitchFamily="2"/>
            </a:endParaRP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None/>
              <a:tabLst>
                <a:tab pos="0" algn="l"/>
              </a:tabLst>
            </a:pPr>
            <a:endParaRPr lang="de-DE" sz="1800" b="1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Arial"/>
              <a:ea typeface="PingFang SC" pitchFamily="2"/>
              <a:cs typeface="Arial Unicode MS" pitchFamily="2"/>
            </a:endParaRPr>
          </a:p>
        </p:txBody>
      </p:sp>
      <p:sp>
        <p:nvSpPr>
          <p:cNvPr id="5" name="Textplatzhalter 8">
            <a:extLst>
              <a:ext uri="{FF2B5EF4-FFF2-40B4-BE49-F238E27FC236}">
                <a16:creationId xmlns:a16="http://schemas.microsoft.com/office/drawing/2014/main" id="{E2125CB1-0609-E600-F9B7-E08531B34D0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167520" y="-171400"/>
            <a:ext cx="5616360" cy="6416280"/>
          </a:xfrm>
          <a:noFill/>
          <a:ln>
            <a:noFill/>
          </a:ln>
        </p:spPr>
        <p:txBody>
          <a:bodyPr wrap="square" lIns="0" tIns="0" rIns="0" bIns="0" anchor="t">
            <a:noAutofit/>
          </a:bodyPr>
          <a:lstStyle/>
          <a:p>
            <a:pPr marL="0" lvl="0" indent="0">
              <a:lnSpc>
                <a:spcPct val="110000"/>
              </a:lnSpc>
              <a:spcBef>
                <a:spcPts val="0"/>
              </a:spcBef>
              <a:buNone/>
              <a:tabLst>
                <a:tab pos="0" algn="l"/>
              </a:tabLst>
            </a:pPr>
            <a:endParaRPr lang="de-DE" sz="1800" b="1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Arial"/>
              <a:ea typeface="PingFang SC" pitchFamily="2"/>
              <a:cs typeface="Arial Unicode MS" pitchFamily="2"/>
            </a:endParaRP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None/>
              <a:tabLst>
                <a:tab pos="0" algn="l"/>
              </a:tabLst>
            </a:pP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02	FLASH</a:t>
            </a:r>
          </a:p>
          <a:p>
            <a:pPr marL="0" lvl="1" indent="0">
              <a:lnSpc>
                <a:spcPct val="110000"/>
              </a:lnSpc>
              <a:spcBef>
                <a:spcPts val="1417"/>
              </a:spcBef>
              <a:buSzPct val="75000"/>
              <a:buFont typeface="StarSymbol"/>
              <a:buChar char="–"/>
              <a:tabLst>
                <a:tab pos="361799" algn="l"/>
              </a:tabLst>
            </a:pP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Login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as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user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cannot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access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the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data</a:t>
            </a:r>
            <a:endParaRPr lang="de-DE" sz="1800" b="1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Arial"/>
              <a:ea typeface="PingFang SC" pitchFamily="2"/>
              <a:cs typeface="Arial Unicode MS" pitchFamily="2"/>
            </a:endParaRPr>
          </a:p>
          <a:p>
            <a:pPr marL="0" lvl="1" indent="0">
              <a:lnSpc>
                <a:spcPct val="110000"/>
              </a:lnSpc>
              <a:spcBef>
                <a:spcPts val="1417"/>
              </a:spcBef>
              <a:buSzPct val="75000"/>
              <a:buFont typeface="StarSymbol"/>
              <a:buChar char="–"/>
              <a:tabLst>
                <a:tab pos="361799" algn="l"/>
              </a:tabLst>
            </a:pP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migration</a:t>
            </a:r>
            <a:endParaRPr lang="de-DE" sz="1800" b="1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Arial"/>
              <a:ea typeface="PingFang SC" pitchFamily="2"/>
              <a:cs typeface="Arial Unicode MS" pitchFamily="2"/>
            </a:endParaRP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None/>
              <a:tabLst>
                <a:tab pos="0" algn="l"/>
              </a:tabLst>
            </a:pP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03	DOIs</a:t>
            </a:r>
          </a:p>
          <a:p>
            <a:pPr marL="0" lvl="1" indent="0">
              <a:lnSpc>
                <a:spcPct val="110000"/>
              </a:lnSpc>
              <a:spcBef>
                <a:spcPts val="1417"/>
              </a:spcBef>
              <a:buSzPct val="75000"/>
              <a:buFont typeface="StarSymbol"/>
              <a:buChar char="–"/>
              <a:tabLst>
                <a:tab pos="361799" algn="l"/>
              </a:tabLst>
            </a:pP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needed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by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FS, 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FS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joined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forces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with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DESY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library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and IT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.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Pathway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is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being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worked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out.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None/>
              <a:tabLst>
                <a:tab pos="0" algn="l"/>
              </a:tabLst>
            </a:pP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04	Jobs</a:t>
            </a:r>
          </a:p>
          <a:p>
            <a:pPr marL="0" lvl="1" indent="0">
              <a:lnSpc>
                <a:spcPct val="110000"/>
              </a:lnSpc>
              <a:spcBef>
                <a:spcPts val="1417"/>
              </a:spcBef>
              <a:buSzPct val="75000"/>
              <a:buFont typeface="StarSymbol"/>
              <a:buChar char="–"/>
              <a:tabLst>
                <a:tab pos="361799" algn="l"/>
              </a:tabLst>
            </a:pP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Development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work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has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a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use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case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for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DESY</a:t>
            </a:r>
          </a:p>
          <a:p>
            <a:pPr marL="0" lvl="1" indent="0">
              <a:lnSpc>
                <a:spcPct val="110000"/>
              </a:lnSpc>
              <a:spcBef>
                <a:spcPts val="1417"/>
              </a:spcBef>
              <a:buSzPct val="75000"/>
              <a:buFont typeface="StarSymbol"/>
              <a:buChar char="–"/>
              <a:tabLst>
                <a:tab pos="361799" algn="l"/>
              </a:tabLst>
            </a:pP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Started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with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URLs,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needs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extensions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to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Kafka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None/>
              <a:tabLst>
                <a:tab pos="0" algn="l"/>
              </a:tabLst>
            </a:pP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05	Tests</a:t>
            </a:r>
          </a:p>
          <a:p>
            <a:pPr marL="0" lvl="1" indent="0">
              <a:lnSpc>
                <a:spcPct val="110000"/>
              </a:lnSpc>
              <a:spcBef>
                <a:spcPts val="1417"/>
              </a:spcBef>
              <a:buSzPct val="75000"/>
              <a:buFont typeface="StarSymbol"/>
              <a:buChar char="–"/>
              <a:tabLst>
                <a:tab pos="361799" algn="l"/>
              </a:tabLst>
            </a:pP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Documentation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of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how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to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run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a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test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of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SciCat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code</a:t>
            </a:r>
            <a:endParaRPr lang="de-DE" sz="1800" b="1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Arial"/>
              <a:ea typeface="PingFang SC" pitchFamily="2"/>
              <a:cs typeface="Arial Unicode MS" pitchFamily="2"/>
            </a:endParaRPr>
          </a:p>
          <a:p>
            <a:pPr marL="0" lvl="1" indent="0">
              <a:lnSpc>
                <a:spcPct val="110000"/>
              </a:lnSpc>
              <a:spcBef>
                <a:spcPts val="1417"/>
              </a:spcBef>
              <a:buSzPct val="75000"/>
              <a:buNone/>
              <a:tabLst>
                <a:tab pos="361799" algn="l"/>
              </a:tabLst>
            </a:pP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06		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Documentation</a:t>
            </a:r>
            <a:endParaRPr lang="de-DE" sz="1800" b="1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Arial"/>
              <a:ea typeface="PingFang SC" pitchFamily="2"/>
              <a:cs typeface="Arial Unicode MS" pitchFamily="2"/>
            </a:endParaRPr>
          </a:p>
          <a:p>
            <a:pPr marL="0" lvl="1" indent="0">
              <a:lnSpc>
                <a:spcPct val="110000"/>
              </a:lnSpc>
              <a:spcBef>
                <a:spcPts val="1417"/>
              </a:spcBef>
              <a:buSzPct val="75000"/>
              <a:buNone/>
              <a:tabLst>
                <a:tab pos="361799" algn="l"/>
              </a:tabLst>
            </a:pPr>
            <a:endParaRPr lang="de-DE" sz="1800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Arial"/>
              <a:ea typeface="PingFang SC" pitchFamily="2"/>
              <a:cs typeface="Arial Unicode MS" pitchFamily="2"/>
            </a:endParaRPr>
          </a:p>
          <a:p>
            <a:pPr marL="0" lvl="1" indent="0">
              <a:lnSpc>
                <a:spcPct val="110000"/>
              </a:lnSpc>
              <a:spcBef>
                <a:spcPts val="1417"/>
              </a:spcBef>
              <a:buSzPct val="75000"/>
              <a:buNone/>
              <a:tabLst>
                <a:tab pos="361799" algn="l"/>
              </a:tabLst>
            </a:pPr>
            <a:endParaRPr lang="de-DE" sz="1800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Arial"/>
              <a:ea typeface="PingFang SC" pitchFamily="2"/>
              <a:cs typeface="Arial Unicode MS" pitchFamily="2"/>
            </a:endParaRP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None/>
              <a:tabLst>
                <a:tab pos="361799" algn="l"/>
              </a:tabLst>
            </a:pPr>
            <a:endParaRPr lang="de-DE" sz="1800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Arial"/>
              <a:ea typeface="PingFang SC" pitchFamily="2"/>
              <a:cs typeface="Arial Unicode MS" pitchFamily="2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5C5D6-4FCF-8FE2-1BE7-176B5F9AB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 Hinzmann | 27.11.2023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05940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2">
            <a:extLst>
              <a:ext uri="{FF2B5EF4-FFF2-40B4-BE49-F238E27FC236}">
                <a16:creationId xmlns:a16="http://schemas.microsoft.com/office/drawing/2014/main" id="{D9539243-A72C-330C-AC9E-A6FE109C075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07880" y="349560"/>
            <a:ext cx="11375640" cy="450720"/>
          </a:xfrm>
          <a:noFill/>
          <a:ln>
            <a:noFill/>
          </a:ln>
        </p:spPr>
        <p:txBody>
          <a:bodyPr wrap="square" lIns="0" tIns="0" rIns="0" bIns="0" anchor="t">
            <a:noAutofit/>
          </a:bodyPr>
          <a:lstStyle/>
          <a:p>
            <a:pPr lvl="0">
              <a:spcBef>
                <a:spcPts val="0"/>
              </a:spcBef>
            </a:pPr>
            <a:r>
              <a:rPr lang="de-DE" sz="3000" b="1">
                <a:solidFill>
                  <a:srgbClr val="007BC8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Demonstrator beamline P08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C09A709-F345-5CAD-F091-0CA896C16F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07880" y="817560"/>
            <a:ext cx="11375640" cy="378720"/>
          </a:xfrm>
          <a:noFill/>
          <a:ln>
            <a:noFill/>
          </a:ln>
        </p:spPr>
        <p:txBody>
          <a:bodyPr wrap="square" lIns="0" tIns="0" rIns="0" bIns="0" anchor="t">
            <a:noAutofit/>
          </a:bodyPr>
          <a:lstStyle/>
          <a:p>
            <a:pPr marL="0" lvl="0" indent="0">
              <a:lnSpc>
                <a:spcPct val="110000"/>
              </a:lnSpc>
              <a:spcBef>
                <a:spcPts val="0"/>
              </a:spcBef>
              <a:buNone/>
              <a:tabLst>
                <a:tab pos="0" algn="l"/>
              </a:tabLst>
            </a:pPr>
            <a:r>
              <a:rPr lang="de-DE" sz="1800" b="1" dirty="0" err="1">
                <a:solidFill>
                  <a:srgbClr val="EB6E0F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Helpful</a:t>
            </a:r>
            <a:r>
              <a:rPr lang="de-DE" sz="1800" b="1" dirty="0">
                <a:solidFill>
                  <a:srgbClr val="EB6E0F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b="1" dirty="0" err="1">
                <a:solidFill>
                  <a:srgbClr val="EB6E0F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problems</a:t>
            </a:r>
            <a:endParaRPr lang="de-DE" sz="1800" b="1" dirty="0">
              <a:solidFill>
                <a:srgbClr val="EB6E0F"/>
              </a:solidFill>
              <a:highlight>
                <a:scrgbClr r="0" g="0" b="0">
                  <a:alpha val="0"/>
                </a:scrgbClr>
              </a:highlight>
              <a:latin typeface="Arial"/>
              <a:ea typeface="PingFang SC" pitchFamily="2"/>
              <a:cs typeface="Arial Unicode MS" pitchFamily="2"/>
            </a:endParaRPr>
          </a:p>
        </p:txBody>
      </p:sp>
      <p:sp>
        <p:nvSpPr>
          <p:cNvPr id="4" name="Textplatzhalter 4">
            <a:extLst>
              <a:ext uri="{FF2B5EF4-FFF2-40B4-BE49-F238E27FC236}">
                <a16:creationId xmlns:a16="http://schemas.microsoft.com/office/drawing/2014/main" id="{9F5667A4-16A6-2DFD-058B-00B29B2BA45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07880" y="1406520"/>
            <a:ext cx="5616360" cy="5009760"/>
          </a:xfrm>
          <a:noFill/>
          <a:ln>
            <a:noFill/>
          </a:ln>
        </p:spPr>
        <p:txBody>
          <a:bodyPr wrap="square" lIns="0" tIns="0" rIns="0" bIns="0" anchor="t">
            <a:noAutofit/>
          </a:bodyPr>
          <a:lstStyle/>
          <a:p>
            <a:pPr marL="0" lvl="0" indent="0"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buNone/>
              <a:tabLst>
                <a:tab pos="0" algn="l"/>
              </a:tabLst>
            </a:pP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MeasurementPeriodList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: 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buNone/>
              <a:tabLst>
                <a:tab pos="0" algn="l"/>
              </a:tabLst>
            </a:pP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Empty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list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when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ingesting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a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proposal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data</a:t>
            </a:r>
            <a:endParaRPr lang="de-DE" sz="1800" b="1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Arial"/>
              <a:ea typeface="PingFang SC" pitchFamily="2"/>
              <a:cs typeface="Arial Unicode MS" pitchFamily="2"/>
            </a:endParaRPr>
          </a:p>
          <a:p>
            <a:pPr marL="0" lvl="0" indent="0"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buNone/>
              <a:tabLst>
                <a:tab pos="0" algn="l"/>
              </a:tabLst>
            </a:pP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With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Stefan Dietrich I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spent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time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to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investigate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this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problem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.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We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could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trace back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the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reason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.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Found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an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upstream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fix -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to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be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tested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.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buClr>
                <a:srgbClr val="000000"/>
              </a:buClr>
              <a:buSzPct val="100000"/>
              <a:buNone/>
              <a:tabLst>
                <a:tab pos="361799" algn="l"/>
              </a:tabLst>
            </a:pPr>
            <a:endParaRPr lang="de-DE" sz="1800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Arial"/>
              <a:ea typeface="PingFang SC" pitchFamily="2"/>
              <a:cs typeface="Arial Unicode MS" pitchFamily="2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buFont typeface="Arial" panose="020B0604020202020204" pitchFamily="34" charset="0"/>
              <a:buNone/>
              <a:tabLst>
                <a:tab pos="0" algn="l"/>
              </a:tabLst>
            </a:pP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How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to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reduce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the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vast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amount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of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data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?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buFont typeface="Arial" panose="020B0604020202020204" pitchFamily="34" charset="0"/>
              <a:buNone/>
              <a:tabLst>
                <a:tab pos="361799" algn="l"/>
              </a:tabLst>
            </a:pP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We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needs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to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reduce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the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data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stored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in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SciCat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, also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for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scalability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reasons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. Ansatz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solution</a:t>
            </a:r>
            <a:endParaRPr lang="de-DE" sz="1800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Arial"/>
              <a:ea typeface="PingFang SC" pitchFamily="2"/>
              <a:cs typeface="Arial Unicode MS" pitchFamily="2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buClr>
                <a:srgbClr val="000000"/>
              </a:buClr>
              <a:buSzPct val="100000"/>
              <a:tabLst>
                <a:tab pos="361799" algn="l"/>
              </a:tabLst>
            </a:pP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A parallel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test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instance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is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being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setup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361799" algn="l"/>
              </a:tabLst>
            </a:pP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goal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: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test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if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one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can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ingest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data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in an alternative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way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by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reducing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metadata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,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requires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input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from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the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party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that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does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the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data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analysis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,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followed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up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4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within</a:t>
            </a:r>
            <a:r>
              <a:rPr lang="de-DE" sz="14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FS (Linus P)</a:t>
            </a:r>
            <a:endParaRPr lang="de-DE" sz="1800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Arial"/>
              <a:ea typeface="PingFang SC" pitchFamily="2"/>
              <a:cs typeface="Arial Unicode MS" pitchFamily="2"/>
            </a:endParaRPr>
          </a:p>
        </p:txBody>
      </p:sp>
      <p:sp>
        <p:nvSpPr>
          <p:cNvPr id="5" name="Textplatzhalter 5">
            <a:extLst>
              <a:ext uri="{FF2B5EF4-FFF2-40B4-BE49-F238E27FC236}">
                <a16:creationId xmlns:a16="http://schemas.microsoft.com/office/drawing/2014/main" id="{C5D61068-80EB-625E-0025-F25A52D5C78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167520" y="1406520"/>
            <a:ext cx="5616360" cy="2993202"/>
          </a:xfrm>
          <a:noFill/>
          <a:ln>
            <a:noFill/>
          </a:ln>
        </p:spPr>
        <p:txBody>
          <a:bodyPr wrap="square" lIns="0" tIns="0" rIns="0" bIns="0" anchor="t">
            <a:noAutofit/>
          </a:bodyPr>
          <a:lstStyle/>
          <a:p>
            <a:pPr marL="0" lvl="0" indent="0"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buNone/>
              <a:tabLst>
                <a:tab pos="0" algn="l"/>
              </a:tabLst>
            </a:pP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Frontend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search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issues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will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be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addressed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in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the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next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release.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spcAft>
                <a:spcPts val="1199"/>
              </a:spcAft>
              <a:buNone/>
              <a:tabLst>
                <a:tab pos="361799" algn="l"/>
              </a:tabLst>
            </a:pP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Also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from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external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talks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(SCG 20.11.)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they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presented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a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user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customized</a:t>
            </a:r>
            <a:r>
              <a:rPr lang="de-DE" sz="1800" b="1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interface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,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to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be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seen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if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useful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for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 DESY, </a:t>
            </a:r>
            <a:r>
              <a:rPr lang="de-DE" sz="18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too</a:t>
            </a:r>
            <a:r>
              <a:rPr lang="de-DE" sz="18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rial"/>
                <a:ea typeface="PingFang SC" pitchFamily="2"/>
                <a:cs typeface="Arial Unicode MS" pitchFamily="2"/>
              </a:rPr>
              <a:t>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96EC12-E98D-588C-ED19-2C3534EE5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 Hinzmann | 27.11.2023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64381103"/>
      </p:ext>
    </p:extLst>
  </p:cSld>
  <p:clrMapOvr>
    <a:masterClrMapping/>
  </p:clrMapOvr>
</p:sld>
</file>

<file path=ppt/theme/theme1.xml><?xml version="1.0" encoding="utf-8"?>
<a:theme xmlns:a="http://schemas.openxmlformats.org/drawingml/2006/main" name="DESY">
  <a:themeElements>
    <a:clrScheme name="Benutzerdefiniert 30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7BC8"/>
      </a:accent1>
      <a:accent2>
        <a:srgbClr val="EB6E0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>
      <a:srgbClr val="8B6EC9"/>
    </a:custClr>
    <a:custClr>
      <a:srgbClr val="E35D50"/>
    </a:custClr>
    <a:custClr>
      <a:srgbClr val="5BC5F1"/>
    </a:custClr>
    <a:custClr>
      <a:srgbClr val="00AA92"/>
    </a:custClr>
  </a:custClrLst>
  <a:extLst>
    <a:ext uri="{05A4C25C-085E-4340-85A3-A5531E510DB2}">
      <thm15:themeFamily xmlns:thm15="http://schemas.microsoft.com/office/thememl/2012/main" name="DESY_PowerPoint_16x9_de_2022" id="{D1174442-6C47-B240-B971-BC0F8067D7F6}" vid="{91FF50A0-7A87-324D-8056-6AC468309704}"/>
    </a:ext>
  </a:extLst>
</a:theme>
</file>

<file path=ppt/theme/theme2.xml><?xml version="1.0" encoding="utf-8"?>
<a:theme xmlns:a="http://schemas.openxmlformats.org/drawingml/2006/main" name="Office">
  <a:themeElements>
    <a:clrScheme name="Benutzerdefiniert 30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7BC8"/>
      </a:accent1>
      <a:accent2>
        <a:srgbClr val="EB6E0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30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7BC8"/>
      </a:accent1>
      <a:accent2>
        <a:srgbClr val="EB6E0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</TotalTime>
  <Words>896</Words>
  <Application>Microsoft Macintosh PowerPoint</Application>
  <PresentationFormat>Widescreen</PresentationFormat>
  <Paragraphs>101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StarSymbol</vt:lpstr>
      <vt:lpstr>DESY</vt:lpstr>
      <vt:lpstr>Where are we with SciCat @DESY?</vt:lpstr>
      <vt:lpstr>SciCat @ DESY</vt:lpstr>
      <vt:lpstr>SciCat @ DESY</vt:lpstr>
      <vt:lpstr>What did we achieve sofar …</vt:lpstr>
      <vt:lpstr>… and where are we heading to?</vt:lpstr>
      <vt:lpstr>Technical details Momentaufnahme</vt:lpstr>
      <vt:lpstr>An overview of activities</vt:lpstr>
      <vt:lpstr>Demonstrator beamline P08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Präsentation Titel</dc:title>
  <dc:creator>Microsoft Office User</dc:creator>
  <cp:lastModifiedBy>Regina</cp:lastModifiedBy>
  <cp:revision>35</cp:revision>
  <dcterms:created xsi:type="dcterms:W3CDTF">2022-01-20T12:32:59Z</dcterms:created>
  <dcterms:modified xsi:type="dcterms:W3CDTF">2023-11-24T11:53:22Z</dcterms:modified>
</cp:coreProperties>
</file>