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4"/>
  </p:sldMasterIdLst>
  <p:notesMasterIdLst>
    <p:notesMasterId r:id="rId11"/>
  </p:notesMasterIdLst>
  <p:sldIdLst>
    <p:sldId id="762" r:id="rId5"/>
    <p:sldId id="4460" r:id="rId6"/>
    <p:sldId id="4461" r:id="rId7"/>
    <p:sldId id="4458" r:id="rId8"/>
    <p:sldId id="4464" r:id="rId9"/>
    <p:sldId id="44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tual talk" id="{5777BE97-1B10-EF42-8A16-805C75F57118}">
          <p14:sldIdLst>
            <p14:sldId id="762"/>
            <p14:sldId id="4460"/>
            <p14:sldId id="4461"/>
            <p14:sldId id="4458"/>
            <p14:sldId id="4464"/>
            <p14:sldId id="4465"/>
          </p14:sldIdLst>
        </p14:section>
        <p14:section name="Backup slides" id="{898783F6-009B-A04E-8002-0D1106EBDE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A4"/>
    <a:srgbClr val="2D5396"/>
    <a:srgbClr val="000000"/>
    <a:srgbClr val="9A3C00"/>
    <a:srgbClr val="5DC400"/>
    <a:srgbClr val="008F7A"/>
    <a:srgbClr val="DEEBF6"/>
    <a:srgbClr val="81B2DF"/>
    <a:srgbClr val="2F528F"/>
    <a:srgbClr val="5A7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82166" autoAdjust="0"/>
  </p:normalViewPr>
  <p:slideViewPr>
    <p:cSldViewPr snapToGrid="0">
      <p:cViewPr varScale="1">
        <p:scale>
          <a:sx n="107" d="100"/>
          <a:sy n="107" d="100"/>
        </p:scale>
        <p:origin x="128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AF3A-60FE-403F-884A-9D0419ADEE7E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83CD-62D1-460E-8C41-945CF666ED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2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6CC0B-7CAE-D345-AAF8-22AC9D79FF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9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white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56873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1825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9109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80165" tIns="40083" rIns="80165"/>
          <a:lstStyle/>
          <a:p>
            <a:fld id="{7BE3071B-A28E-D942-8F82-3FA874AB8DDF}" type="slidenum">
              <a:rPr lang="de-DE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de-DE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ACB2CF0-0E56-F646-A160-DB4DB66FA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81741"/>
            <a:ext cx="7217447" cy="95173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410296" tIns="94684" rIns="94684" bIns="94684" rtlCol="0" anchor="ctr">
            <a:noAutofit/>
          </a:bodyPr>
          <a:lstStyle/>
          <a:p>
            <a:r>
              <a:rPr lang="de-DE" dirty="0"/>
              <a:t>HEADLINE IN </a:t>
            </a:r>
            <a:r>
              <a:rPr lang="de-DE" dirty="0" err="1"/>
              <a:t>GROßBUCHSTABEN</a:t>
            </a:r>
            <a:br>
              <a:rPr lang="de-DE" dirty="0"/>
            </a:br>
            <a:r>
              <a:rPr lang="de-DE" dirty="0"/>
              <a:t>AUCH ZWEIZEILIG MÖGLICH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6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052736"/>
            <a:ext cx="11233248" cy="5544616"/>
          </a:xfrm>
          <a:prstGeom prst="rect">
            <a:avLst/>
          </a:prstGeom>
        </p:spPr>
        <p:txBody>
          <a:bodyPr/>
          <a:lstStyle>
            <a:lvl1pPr marL="242888" indent="-242888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defRPr sz="2800" b="0" i="0">
                <a:solidFill>
                  <a:srgbClr val="003D81"/>
                </a:solidFill>
                <a:latin typeface="Gill Sans"/>
                <a:cs typeface="Gill Sans"/>
              </a:defRPr>
            </a:lvl1pPr>
            <a:lvl2pPr marL="534988" indent="-292100">
              <a:spcBef>
                <a:spcPts val="0"/>
              </a:spcBef>
              <a:buFont typeface="Wingdings" charset="2"/>
              <a:buChar char="Ø"/>
              <a:defRPr sz="2400" b="0" i="0">
                <a:solidFill>
                  <a:srgbClr val="E58324"/>
                </a:solidFill>
                <a:latin typeface="Gill Sans"/>
                <a:cs typeface="Gill Sans"/>
              </a:defRPr>
            </a:lvl2pPr>
            <a:lvl3pPr marL="719138" indent="-184150">
              <a:buFont typeface="Arial"/>
              <a:buChar char="•"/>
              <a:defRPr sz="2000" b="0" i="0">
                <a:solidFill>
                  <a:srgbClr val="000000"/>
                </a:solidFill>
                <a:latin typeface="Gill Sans"/>
                <a:cs typeface="Gill Sans"/>
              </a:defRPr>
            </a:lvl3pPr>
            <a:lvl4pPr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527382" y="116632"/>
            <a:ext cx="11425269" cy="720080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E58324"/>
                </a:solidFill>
                <a:latin typeface="Gill Sans"/>
                <a:cs typeface="Gill Sans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17117" y="6625034"/>
            <a:ext cx="582083" cy="2603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E56CEB5-8F38-724B-9294-F4B3C002DDF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78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952465" y="3500439"/>
            <a:ext cx="7810500" cy="264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932C-ED92-43B5-BD64-AFCCD4997FB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87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952465" y="3500439"/>
            <a:ext cx="7810500" cy="264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932C-ED92-43B5-BD64-AFCCD4997FB4}" type="slidenum"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1348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80165" tIns="40083" rIns="80165"/>
          <a:lstStyle/>
          <a:p>
            <a:fld id="{7BE3071B-A28E-D942-8F82-3FA874AB8DDF}" type="slidenum">
              <a:rPr lang="de-DE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de-DE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40B9BBA-B46A-494A-9155-74A5895132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1465" y="1633132"/>
            <a:ext cx="5336601" cy="1959513"/>
          </a:xfrm>
        </p:spPr>
        <p:txBody>
          <a:bodyPr rIns="80165" bIns="40083"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79DF4F7-0534-A146-8FBC-6F8E1A8C29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9892" y="3432067"/>
            <a:ext cx="5150147" cy="321154"/>
          </a:xfrm>
          <a:solidFill>
            <a:schemeClr val="tx2">
              <a:alpha val="90000"/>
            </a:schemeClr>
          </a:solidFill>
        </p:spPr>
        <p:txBody>
          <a:bodyPr lIns="63122" tIns="63122" rIns="63122" bIns="63122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Das ist eine mögliche Bildunterschrift</a:t>
            </a:r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4BC46F98-7819-F744-B658-37BA32DC9F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1465" y="3987593"/>
            <a:ext cx="5336601" cy="1959513"/>
          </a:xfrm>
        </p:spPr>
        <p:txBody>
          <a:bodyPr rIns="80165" bIns="40083"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11C21336-C996-9446-8098-EEFB10847A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892" y="5786528"/>
            <a:ext cx="5150147" cy="321154"/>
          </a:xfrm>
          <a:solidFill>
            <a:schemeClr val="tx2">
              <a:alpha val="90000"/>
            </a:schemeClr>
          </a:solidFill>
        </p:spPr>
        <p:txBody>
          <a:bodyPr lIns="63122" tIns="63122" rIns="63122" bIns="63122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Das ist eine mögliche Bildunterschrift</a:t>
            </a:r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BA07E147-42F1-4743-A9E1-2CAB48A09B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3935" y="1633132"/>
            <a:ext cx="5336601" cy="1959513"/>
          </a:xfrm>
        </p:spPr>
        <p:txBody>
          <a:bodyPr rIns="80165" bIns="40083"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856A04-925A-EB4C-92D6-3E0AD5D82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363" y="3432067"/>
            <a:ext cx="5150147" cy="321154"/>
          </a:xfrm>
          <a:solidFill>
            <a:schemeClr val="tx2">
              <a:alpha val="90000"/>
            </a:schemeClr>
          </a:solidFill>
        </p:spPr>
        <p:txBody>
          <a:bodyPr lIns="63122" tIns="63122" rIns="63122" bIns="63122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Das ist eine mögliche Bildunterschrift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A8D43B63-B952-7F47-B962-6E885FF641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3935" y="3986743"/>
            <a:ext cx="5336601" cy="1959513"/>
          </a:xfrm>
        </p:spPr>
        <p:txBody>
          <a:bodyPr rIns="80165" bIns="40083"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6D22AC1E-601B-4B48-B4A4-763FCBFE1C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363" y="5785678"/>
            <a:ext cx="5150147" cy="321154"/>
          </a:xfrm>
          <a:solidFill>
            <a:schemeClr val="tx2">
              <a:alpha val="90000"/>
            </a:schemeClr>
          </a:solidFill>
        </p:spPr>
        <p:txBody>
          <a:bodyPr lIns="63122" tIns="63122" rIns="63122" bIns="63122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Das ist eine mögliche Bildunterschrift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62FE48B-D7FA-DC47-817B-113ED095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81741"/>
            <a:ext cx="7217447" cy="95173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410296" tIns="94684" rIns="94684" bIns="94684" rtlCol="0" anchor="ctr">
            <a:noAutofit/>
          </a:bodyPr>
          <a:lstStyle/>
          <a:p>
            <a:r>
              <a:rPr lang="de-DE" dirty="0"/>
              <a:t>HEADLINE IN </a:t>
            </a:r>
            <a:r>
              <a:rPr lang="de-DE" dirty="0" err="1"/>
              <a:t>GROßBUCHSTABEN</a:t>
            </a:r>
            <a:br>
              <a:rPr lang="de-DE" dirty="0"/>
            </a:br>
            <a:r>
              <a:rPr lang="de-DE" dirty="0"/>
              <a:t>AUCH ZWEIZEILIG MÖGLICH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1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4537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white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03724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988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7734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933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0600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3511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shade val="50000"/>
                  </a:prstClr>
                </a:solidFill>
                <a:latin typeface="Corbel"/>
              </a:rPr>
              <a:t>Interview presentation for W2 position        Michèle Heurs</a:t>
            </a:r>
            <a:endParaRPr lang="en-US" dirty="0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85926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x-none">
                <a:solidFill>
                  <a:prstClr val="black">
                    <a:tint val="95000"/>
                  </a:prstClr>
                </a:solidFill>
                <a:latin typeface="Corbel"/>
              </a:rPr>
              <a:t>08.06.16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t>Interview presentation for W2 position        Michèle Heurs</a:t>
            </a:r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‹Nr.›</a:t>
            </a:fld>
            <a:endParaRPr lang="en-US" dirty="0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802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rgbClr val="B212B5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tron-star-merger-caltech-credit-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1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066" y="3373571"/>
            <a:ext cx="11417301" cy="1673352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rgbClr val="DB00A4"/>
                </a:solidFill>
                <a:latin typeface="OpenSans"/>
              </a:rPr>
              <a:t>Welcome!</a:t>
            </a:r>
            <a:endParaRPr lang="de-DE" sz="4000" dirty="0">
              <a:solidFill>
                <a:srgbClr val="DB00A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016087"/>
            <a:ext cx="11176000" cy="3368844"/>
          </a:xfrm>
        </p:spPr>
        <p:txBody>
          <a:bodyPr>
            <a:noAutofit/>
          </a:bodyPr>
          <a:lstStyle/>
          <a:p>
            <a:r>
              <a:rPr lang="en-US" dirty="0"/>
              <a:t>Einstein Telescope Community Meeting Germany 2024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23. April 2024</a:t>
            </a:r>
            <a:br>
              <a:rPr lang="en-US" dirty="0"/>
            </a:br>
            <a:r>
              <a:rPr lang="en-US" dirty="0"/>
              <a:t>Michèle Heurs, Leibniz Universität Hannover, Germany   </a:t>
            </a:r>
          </a:p>
        </p:txBody>
      </p:sp>
      <p:pic>
        <p:nvPicPr>
          <p:cNvPr id="7" name="Picture 6" descr="luh_logo_rgb_0_80_1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4" y="5740662"/>
            <a:ext cx="3145507" cy="907542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3E0D58A-174B-55DA-D410-D5F6530F567A}"/>
              </a:ext>
            </a:extLst>
          </p:cNvPr>
          <p:cNvGrpSpPr>
            <a:grpSpLocks noChangeAspect="1"/>
          </p:cNvGrpSpPr>
          <p:nvPr/>
        </p:nvGrpSpPr>
        <p:grpSpPr>
          <a:xfrm>
            <a:off x="8318826" y="5745250"/>
            <a:ext cx="3688148" cy="892446"/>
            <a:chOff x="1660634" y="1789189"/>
            <a:chExt cx="9013333" cy="2181016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DF89FE3-7648-8BBC-DFE4-694A256B39E6}"/>
                </a:ext>
              </a:extLst>
            </p:cNvPr>
            <p:cNvSpPr/>
            <p:nvPr/>
          </p:nvSpPr>
          <p:spPr bwMode="auto">
            <a:xfrm>
              <a:off x="1660634" y="1789189"/>
              <a:ext cx="9013333" cy="2181016"/>
            </a:xfrm>
            <a:prstGeom prst="rect">
              <a:avLst/>
            </a:prstGeom>
            <a:solidFill>
              <a:srgbClr val="80C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5C72A831-4CB6-A87C-B518-8FB029F6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750759" y="1827020"/>
              <a:ext cx="8874465" cy="2143183"/>
            </a:xfrm>
            <a:prstGeom prst="rect">
              <a:avLst/>
            </a:prstGeom>
          </p:spPr>
        </p:pic>
      </p:grpSp>
      <p:pic>
        <p:nvPicPr>
          <p:cNvPr id="12" name="Picture 4" descr="PxD_Logo.png">
            <a:extLst>
              <a:ext uri="{FF2B5EF4-FFF2-40B4-BE49-F238E27FC236}">
                <a16:creationId xmlns:a16="http://schemas.microsoft.com/office/drawing/2014/main" id="{04F6AA53-6AF8-9F79-B773-EA2556A108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70" y="5740662"/>
            <a:ext cx="2660142" cy="90754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</p:pic>
      <p:pic>
        <p:nvPicPr>
          <p:cNvPr id="13" name="Picture 5" descr="QF_Logo.png">
            <a:extLst>
              <a:ext uri="{FF2B5EF4-FFF2-40B4-BE49-F238E27FC236}">
                <a16:creationId xmlns:a16="http://schemas.microsoft.com/office/drawing/2014/main" id="{23FF3574-6B00-C1D1-6FE7-1DAC41FC6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45" y="5611829"/>
            <a:ext cx="1167548" cy="10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2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259AD-7F49-C8EB-A45C-D490B4EE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DB00A4"/>
                </a:solidFill>
              </a:rPr>
              <a:t>Where</a:t>
            </a:r>
            <a:r>
              <a:rPr lang="de-DE" dirty="0">
                <a:solidFill>
                  <a:srgbClr val="DB00A4"/>
                </a:solidFill>
              </a:rPr>
              <a:t> </a:t>
            </a:r>
            <a:r>
              <a:rPr lang="de-DE" dirty="0" err="1">
                <a:solidFill>
                  <a:srgbClr val="DB00A4"/>
                </a:solidFill>
              </a:rPr>
              <a:t>are</a:t>
            </a:r>
            <a:r>
              <a:rPr lang="de-DE" dirty="0">
                <a:solidFill>
                  <a:srgbClr val="DB00A4"/>
                </a:solidFill>
              </a:rPr>
              <a:t> </a:t>
            </a:r>
            <a:r>
              <a:rPr lang="de-DE" dirty="0" err="1">
                <a:solidFill>
                  <a:srgbClr val="DB00A4"/>
                </a:solidFill>
              </a:rPr>
              <a:t>we</a:t>
            </a:r>
            <a:r>
              <a:rPr lang="de-DE" dirty="0">
                <a:solidFill>
                  <a:srgbClr val="DB00A4"/>
                </a:solidFill>
              </a:rPr>
              <a:t> </a:t>
            </a:r>
            <a:r>
              <a:rPr lang="de-DE" dirty="0" err="1">
                <a:solidFill>
                  <a:srgbClr val="DB00A4"/>
                </a:solidFill>
              </a:rPr>
              <a:t>now</a:t>
            </a:r>
            <a:r>
              <a:rPr lang="de-DE" dirty="0">
                <a:solidFill>
                  <a:srgbClr val="DB00A4"/>
                </a:solidFill>
              </a:rPr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B10599-CD5F-25B0-50A0-EF7636313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7612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sz="2800" dirty="0"/>
              <a:t>After </a:t>
            </a:r>
            <a:r>
              <a:rPr lang="de-DE" sz="2800" dirty="0" err="1"/>
              <a:t>long</a:t>
            </a:r>
            <a:r>
              <a:rPr lang="de-DE" sz="2800" dirty="0"/>
              <a:t> „</a:t>
            </a:r>
            <a:r>
              <a:rPr lang="de-DE" sz="2800" dirty="0" err="1"/>
              <a:t>genesis</a:t>
            </a:r>
            <a:r>
              <a:rPr lang="de-DE" sz="2800" dirty="0"/>
              <a:t>“, ET </a:t>
            </a:r>
            <a:r>
              <a:rPr lang="de-DE" sz="2800" dirty="0" err="1"/>
              <a:t>Collaboration</a:t>
            </a:r>
            <a:r>
              <a:rPr lang="de-DE" sz="2800" dirty="0"/>
              <a:t> </a:t>
            </a:r>
            <a:r>
              <a:rPr lang="de-DE" sz="2800" dirty="0" err="1"/>
              <a:t>officially</a:t>
            </a:r>
            <a:r>
              <a:rPr lang="de-DE" sz="2800" dirty="0"/>
              <a:t> </a:t>
            </a:r>
            <a:r>
              <a:rPr lang="de-DE" sz="2800" dirty="0" err="1"/>
              <a:t>exists</a:t>
            </a:r>
            <a:r>
              <a:rPr lang="de-DE" sz="2800" dirty="0"/>
              <a:t> </a:t>
            </a:r>
            <a:r>
              <a:rPr lang="de-DE" sz="2800" dirty="0" err="1"/>
              <a:t>since</a:t>
            </a:r>
            <a:r>
              <a:rPr lang="de-DE" sz="2800" dirty="0"/>
              <a:t> June 2022</a:t>
            </a:r>
          </a:p>
          <a:p>
            <a:pPr>
              <a:spcAft>
                <a:spcPts val="600"/>
              </a:spcAft>
            </a:pPr>
            <a:r>
              <a:rPr lang="de-DE" sz="2800" dirty="0" err="1"/>
              <a:t>Structure</a:t>
            </a:r>
            <a:r>
              <a:rPr lang="de-DE" sz="2800" dirty="0"/>
              <a:t> (</a:t>
            </a:r>
            <a:r>
              <a:rPr lang="de-DE" sz="2800" dirty="0" err="1"/>
              <a:t>Collaboration</a:t>
            </a:r>
            <a:r>
              <a:rPr lang="de-DE" sz="2800" dirty="0"/>
              <a:t> and Organisation)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growing</a:t>
            </a:r>
            <a:r>
              <a:rPr lang="de-DE" sz="2800" dirty="0"/>
              <a:t>, </a:t>
            </a:r>
            <a:r>
              <a:rPr lang="de-DE" sz="2800" dirty="0" err="1"/>
              <a:t>committees</a:t>
            </a:r>
            <a:r>
              <a:rPr lang="de-DE" sz="2800" dirty="0"/>
              <a:t> </a:t>
            </a:r>
            <a:r>
              <a:rPr lang="de-DE" sz="2800" dirty="0" err="1"/>
              <a:t>being</a:t>
            </a:r>
            <a:r>
              <a:rPr lang="de-DE" sz="2800" dirty="0"/>
              <a:t> </a:t>
            </a:r>
            <a:r>
              <a:rPr lang="de-DE" sz="2800" dirty="0" err="1"/>
              <a:t>formed</a:t>
            </a:r>
            <a:endParaRPr lang="de-DE" sz="2800" dirty="0"/>
          </a:p>
          <a:p>
            <a:pPr>
              <a:spcAft>
                <a:spcPts val="600"/>
              </a:spcAft>
            </a:pPr>
            <a:r>
              <a:rPr lang="de-DE" sz="2800" dirty="0"/>
              <a:t>Germany: </a:t>
            </a:r>
            <a:r>
              <a:rPr lang="de-DE" sz="2800" dirty="0" err="1"/>
              <a:t>now</a:t>
            </a:r>
            <a:r>
              <a:rPr lang="de-DE" sz="2800" dirty="0"/>
              <a:t> 12 (13?) RUs </a:t>
            </a:r>
            <a:r>
              <a:rPr lang="de-DE" sz="2800" dirty="0" err="1"/>
              <a:t>with</a:t>
            </a:r>
            <a:r>
              <a:rPr lang="de-DE" sz="2800" dirty="0"/>
              <a:t> 200+ </a:t>
            </a:r>
            <a:r>
              <a:rPr lang="de-DE" sz="2800" dirty="0" err="1"/>
              <a:t>members</a:t>
            </a:r>
            <a:endParaRPr lang="de-DE" sz="2800" dirty="0"/>
          </a:p>
          <a:p>
            <a:pPr>
              <a:spcAft>
                <a:spcPts val="600"/>
              </a:spcAft>
            </a:pPr>
            <a:r>
              <a:rPr lang="de-DE" sz="2800" dirty="0"/>
              <a:t>Many </a:t>
            </a:r>
            <a:r>
              <a:rPr lang="de-DE" sz="2800" dirty="0" err="1"/>
              <a:t>successes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past</a:t>
            </a:r>
            <a:r>
              <a:rPr lang="de-DE" sz="2800" dirty="0"/>
              <a:t> ~18 </a:t>
            </a:r>
            <a:r>
              <a:rPr lang="de-DE" sz="2800" dirty="0" err="1"/>
              <a:t>months</a:t>
            </a:r>
            <a:r>
              <a:rPr lang="de-DE" sz="2800" dirty="0"/>
              <a:t>!</a:t>
            </a:r>
          </a:p>
          <a:p>
            <a:pPr lvl="1">
              <a:spcAft>
                <a:spcPts val="600"/>
              </a:spcAft>
            </a:pPr>
            <a:r>
              <a:rPr lang="de-DE" sz="2400" dirty="0"/>
              <a:t>New </a:t>
            </a:r>
            <a:r>
              <a:rPr lang="de-DE" sz="2400" dirty="0" err="1"/>
              <a:t>round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BMBF Verbundforschung</a:t>
            </a:r>
          </a:p>
          <a:p>
            <a:pPr lvl="1">
              <a:spcAft>
                <a:spcPts val="600"/>
              </a:spcAft>
            </a:pPr>
            <a:r>
              <a:rPr lang="de-DE" sz="2400" dirty="0"/>
              <a:t>Community </a:t>
            </a:r>
            <a:r>
              <a:rPr lang="de-DE" sz="2400" dirty="0" err="1"/>
              <a:t>roadmap</a:t>
            </a:r>
            <a:r>
              <a:rPr lang="de-DE" sz="2400" dirty="0"/>
              <a:t> </a:t>
            </a:r>
            <a:r>
              <a:rPr lang="de-DE" sz="2400" dirty="0" err="1"/>
              <a:t>processes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way</a:t>
            </a:r>
            <a:r>
              <a:rPr lang="de-DE" sz="2400" dirty="0"/>
              <a:t> (KAT &amp; </a:t>
            </a:r>
            <a:r>
              <a:rPr lang="de-DE" sz="2400" dirty="0" err="1"/>
              <a:t>RdS</a:t>
            </a:r>
            <a:r>
              <a:rPr lang="de-DE" sz="2400" dirty="0"/>
              <a:t>)</a:t>
            </a:r>
          </a:p>
          <a:p>
            <a:pPr lvl="1">
              <a:spcAft>
                <a:spcPts val="600"/>
              </a:spcAft>
            </a:pPr>
            <a:r>
              <a:rPr lang="de-DE" sz="2400" dirty="0"/>
              <a:t>Federal </a:t>
            </a:r>
            <a:r>
              <a:rPr lang="de-DE" sz="2400" dirty="0" err="1"/>
              <a:t>funding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ET-</a:t>
            </a:r>
            <a:r>
              <a:rPr lang="de-DE" sz="2400" dirty="0" err="1"/>
              <a:t>related</a:t>
            </a:r>
            <a:r>
              <a:rPr lang="de-DE" sz="2400" dirty="0"/>
              <a:t> </a:t>
            </a:r>
            <a:r>
              <a:rPr lang="de-DE" sz="2400" dirty="0" err="1"/>
              <a:t>investigations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400" dirty="0"/>
              <a:t>DZA </a:t>
            </a:r>
            <a:r>
              <a:rPr lang="de-DE" sz="2400" dirty="0" err="1"/>
              <a:t>granted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400" dirty="0"/>
              <a:t>...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60C83-F478-1AE7-AE9D-6D4E210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2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0862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19A45-8D29-232A-3525-FE8DECB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B00A4"/>
                </a:solidFill>
              </a:rPr>
              <a:t>Goals </a:t>
            </a:r>
            <a:r>
              <a:rPr lang="de-DE" dirty="0" err="1">
                <a:solidFill>
                  <a:srgbClr val="DB00A4"/>
                </a:solidFill>
              </a:rPr>
              <a:t>of</a:t>
            </a:r>
            <a:r>
              <a:rPr lang="de-DE" dirty="0">
                <a:solidFill>
                  <a:srgbClr val="DB00A4"/>
                </a:solidFill>
              </a:rPr>
              <a:t> </a:t>
            </a:r>
            <a:r>
              <a:rPr lang="de-DE" dirty="0" err="1">
                <a:solidFill>
                  <a:srgbClr val="DB00A4"/>
                </a:solidFill>
              </a:rPr>
              <a:t>today‘s</a:t>
            </a:r>
            <a:r>
              <a:rPr lang="de-DE" dirty="0">
                <a:solidFill>
                  <a:srgbClr val="DB00A4"/>
                </a:solidFill>
              </a:rPr>
              <a:t> </a:t>
            </a:r>
            <a:r>
              <a:rPr lang="de-DE" dirty="0" err="1">
                <a:solidFill>
                  <a:srgbClr val="DB00A4"/>
                </a:solidFill>
              </a:rPr>
              <a:t>meeting</a:t>
            </a:r>
            <a:r>
              <a:rPr lang="de-DE" dirty="0">
                <a:solidFill>
                  <a:srgbClr val="DB00A4"/>
                </a:solidFill>
              </a:rPr>
              <a:t> (non-</a:t>
            </a:r>
            <a:r>
              <a:rPr lang="de-DE" dirty="0" err="1">
                <a:solidFill>
                  <a:srgbClr val="DB00A4"/>
                </a:solidFill>
              </a:rPr>
              <a:t>exclusive</a:t>
            </a:r>
            <a:r>
              <a:rPr lang="de-DE" dirty="0">
                <a:solidFill>
                  <a:srgbClr val="DB00A4"/>
                </a:solidFill>
              </a:rPr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41AD23-2356-F03E-1229-77C3CC408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Update on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and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(</a:t>
            </a:r>
            <a:r>
              <a:rPr lang="de-DE" dirty="0" err="1"/>
              <a:t>organisationally</a:t>
            </a:r>
            <a:r>
              <a:rPr lang="de-DE" dirty="0"/>
              <a:t> and </a:t>
            </a:r>
            <a:r>
              <a:rPr lang="de-DE" b="1" dirty="0" err="1"/>
              <a:t>scientifically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  <a:p>
            <a:r>
              <a:rPr lang="de-DE" dirty="0"/>
              <a:t>Connect (</a:t>
            </a:r>
            <a:r>
              <a:rPr lang="de-DE" dirty="0" err="1"/>
              <a:t>more</a:t>
            </a:r>
            <a:r>
              <a:rPr lang="de-DE" dirty="0"/>
              <a:t>)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in Germany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(s)</a:t>
            </a:r>
          </a:p>
          <a:p>
            <a:pPr lvl="1"/>
            <a:r>
              <a:rPr lang="de-DE" dirty="0"/>
              <a:t>This </a:t>
            </a:r>
            <a:r>
              <a:rPr lang="de-DE" dirty="0" err="1"/>
              <a:t>year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person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795DA6-F12C-86E6-4C1E-565BAE19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3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7047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3C394-FBB7-20F6-4254-812D4886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B00A4"/>
                </a:solidFill>
              </a:rPr>
              <a:t>Schedule and </a:t>
            </a:r>
            <a:r>
              <a:rPr lang="de-DE" dirty="0" err="1">
                <a:solidFill>
                  <a:srgbClr val="DB00A4"/>
                </a:solidFill>
              </a:rPr>
              <a:t>modalities</a:t>
            </a:r>
            <a:endParaRPr lang="de-DE" dirty="0">
              <a:solidFill>
                <a:srgbClr val="DB00A4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6A7C1E-F28C-3BC2-99C8-E16867D6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4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9C9901-774D-CF8E-9141-557A6FA6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394602"/>
          </a:xfrm>
        </p:spPr>
        <p:txBody>
          <a:bodyPr/>
          <a:lstStyle/>
          <a:p>
            <a:pPr marL="118872" indent="0">
              <a:buNone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an online </a:t>
            </a:r>
            <a:r>
              <a:rPr lang="de-DE" dirty="0" err="1"/>
              <a:t>meeting</a:t>
            </a:r>
            <a:r>
              <a:rPr lang="de-DE" dirty="0"/>
              <a:t> –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lives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r>
              <a:rPr lang="de-DE" dirty="0"/>
              <a:t>!</a:t>
            </a:r>
          </a:p>
          <a:p>
            <a:pPr marL="118872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3C62F3-9DBE-2399-838B-B7E1AC34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41"/>
          <a:stretch/>
        </p:blipFill>
        <p:spPr>
          <a:xfrm>
            <a:off x="941155" y="2560219"/>
            <a:ext cx="9778680" cy="40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3C394-FBB7-20F6-4254-812D4886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B00A4"/>
                </a:solidFill>
              </a:rPr>
              <a:t>Schedule (</a:t>
            </a:r>
            <a:r>
              <a:rPr lang="de-DE" dirty="0" err="1">
                <a:solidFill>
                  <a:srgbClr val="DB00A4"/>
                </a:solidFill>
              </a:rPr>
              <a:t>cont</a:t>
            </a:r>
            <a:r>
              <a:rPr lang="de-DE" dirty="0">
                <a:solidFill>
                  <a:srgbClr val="DB00A4"/>
                </a:solidFill>
              </a:rPr>
              <a:t>.)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6A7C1E-F28C-3BC2-99C8-E16867D6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5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9C9901-774D-CF8E-9141-557A6FA6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394602"/>
          </a:xfrm>
        </p:spPr>
        <p:txBody>
          <a:bodyPr/>
          <a:lstStyle/>
          <a:p>
            <a:pPr marL="118872" indent="0">
              <a:buNone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an online </a:t>
            </a:r>
            <a:r>
              <a:rPr lang="de-DE" dirty="0" err="1"/>
              <a:t>meeting</a:t>
            </a:r>
            <a:r>
              <a:rPr lang="de-DE" dirty="0"/>
              <a:t> –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lives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r>
              <a:rPr lang="de-DE" dirty="0"/>
              <a:t>!</a:t>
            </a:r>
          </a:p>
          <a:p>
            <a:pPr marL="118872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8B29B0-0F1B-5E28-696B-57FD8A1C6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52" b="36217"/>
          <a:stretch/>
        </p:blipFill>
        <p:spPr>
          <a:xfrm>
            <a:off x="913722" y="2854654"/>
            <a:ext cx="9778680" cy="33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3C394-FBB7-20F6-4254-812D4886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DB00A4"/>
                </a:solidFill>
              </a:rPr>
              <a:t>Schedule (</a:t>
            </a:r>
            <a:r>
              <a:rPr lang="de-DE" dirty="0" err="1">
                <a:solidFill>
                  <a:srgbClr val="DB00A4"/>
                </a:solidFill>
              </a:rPr>
              <a:t>cont</a:t>
            </a:r>
            <a:r>
              <a:rPr lang="de-DE" dirty="0">
                <a:solidFill>
                  <a:srgbClr val="DB00A4"/>
                </a:solidFill>
              </a:rPr>
              <a:t>.)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6A7C1E-F28C-3BC2-99C8-E16867D6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6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AA9E42-39C1-F43B-878E-D51BA941A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97"/>
          <a:stretch/>
        </p:blipFill>
        <p:spPr>
          <a:xfrm>
            <a:off x="941155" y="2101755"/>
            <a:ext cx="9778680" cy="44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Modul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AA4553EFEB2A24CB68D5ABEA2072CAC" ma:contentTypeVersion="4" ma:contentTypeDescription="Creare un nuovo documento." ma:contentTypeScope="" ma:versionID="68b80f1e59db9a4524b33b57dbf7870e">
  <xsd:schema xmlns:xsd="http://www.w3.org/2001/XMLSchema" xmlns:xs="http://www.w3.org/2001/XMLSchema" xmlns:p="http://schemas.microsoft.com/office/2006/metadata/properties" xmlns:ns2="768c6c66-9c19-44cb-96a2-512360be0c39" targetNamespace="http://schemas.microsoft.com/office/2006/metadata/properties" ma:root="true" ma:fieldsID="7c286291385e1559fc53323114a569c7" ns2:_="">
    <xsd:import namespace="768c6c66-9c19-44cb-96a2-512360be0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c66-9c19-44cb-96a2-512360be0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DF26AC-21BE-44AB-B800-0C32D23185FE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768c6c66-9c19-44cb-96a2-512360be0c3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67FCB0-43D6-4352-B566-9239767F63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4CAB9-8457-4191-AA31-43D3074BF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c6c66-9c19-44cb-96a2-512360be0c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Macintosh PowerPoint</Application>
  <PresentationFormat>Breitbild</PresentationFormat>
  <Paragraphs>34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Corbel</vt:lpstr>
      <vt:lpstr>Gill Sans</vt:lpstr>
      <vt:lpstr>OpenSans</vt:lpstr>
      <vt:lpstr>Wingdings</vt:lpstr>
      <vt:lpstr>Wingdings 2</vt:lpstr>
      <vt:lpstr>Wingdings 3</vt:lpstr>
      <vt:lpstr>9_Module</vt:lpstr>
      <vt:lpstr>Welcome!</vt:lpstr>
      <vt:lpstr>Where are we now?</vt:lpstr>
      <vt:lpstr>Goals of today‘s meeting (non-exclusive)</vt:lpstr>
      <vt:lpstr>Schedule and modalities</vt:lpstr>
      <vt:lpstr>Schedule (cont.)</vt:lpstr>
      <vt:lpstr>Schedule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Telescope Status Report for the INFN referees</dc:title>
  <dc:creator>Harald Lück</dc:creator>
  <cp:lastModifiedBy>Michèle Heurs</cp:lastModifiedBy>
  <cp:revision>753</cp:revision>
  <dcterms:created xsi:type="dcterms:W3CDTF">2021-08-21T12:19:04Z</dcterms:created>
  <dcterms:modified xsi:type="dcterms:W3CDTF">2024-04-23T07:15:36Z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0x0101000AA4553EFEB2A24CB68D5ABEA2072CAC</vt:lpwstr>
  </property>
</Properties>
</file>