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22" r:id="rId2"/>
    <p:sldMasterId id="2147483736" r:id="rId3"/>
    <p:sldMasterId id="2147483750" r:id="rId4"/>
  </p:sldMasterIdLst>
  <p:notesMasterIdLst>
    <p:notesMasterId r:id="rId33"/>
  </p:notesMasterIdLst>
  <p:sldIdLst>
    <p:sldId id="1330" r:id="rId5"/>
    <p:sldId id="314" r:id="rId6"/>
    <p:sldId id="1634" r:id="rId7"/>
    <p:sldId id="1335" r:id="rId8"/>
    <p:sldId id="450" r:id="rId9"/>
    <p:sldId id="451" r:id="rId10"/>
    <p:sldId id="1528" r:id="rId11"/>
    <p:sldId id="449" r:id="rId12"/>
    <p:sldId id="1531" r:id="rId13"/>
    <p:sldId id="1532" r:id="rId14"/>
    <p:sldId id="1541" r:id="rId15"/>
    <p:sldId id="1637" r:id="rId16"/>
    <p:sldId id="1636" r:id="rId17"/>
    <p:sldId id="1639" r:id="rId18"/>
    <p:sldId id="1641" r:id="rId19"/>
    <p:sldId id="1646" r:id="rId20"/>
    <p:sldId id="1645" r:id="rId21"/>
    <p:sldId id="1638" r:id="rId22"/>
    <p:sldId id="1647" r:id="rId23"/>
    <p:sldId id="1648" r:id="rId24"/>
    <p:sldId id="1644" r:id="rId25"/>
    <p:sldId id="1642" r:id="rId26"/>
    <p:sldId id="1643" r:id="rId27"/>
    <p:sldId id="484" r:id="rId28"/>
    <p:sldId id="1649" r:id="rId29"/>
    <p:sldId id="1650" r:id="rId30"/>
    <p:sldId id="1640" r:id="rId31"/>
    <p:sldId id="1635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200"/>
    <a:srgbClr val="00FF00"/>
    <a:srgbClr val="5736E4"/>
    <a:srgbClr val="4D2AE2"/>
    <a:srgbClr val="6749E6"/>
    <a:srgbClr val="4F81BD"/>
    <a:srgbClr val="A3D1FF"/>
    <a:srgbClr val="328E79"/>
    <a:srgbClr val="328E77"/>
    <a:srgbClr val="328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1" autoAdjust="0"/>
    <p:restoredTop sz="57011" autoAdjust="0"/>
  </p:normalViewPr>
  <p:slideViewPr>
    <p:cSldViewPr snapToGrid="0">
      <p:cViewPr varScale="1">
        <p:scale>
          <a:sx n="93" d="100"/>
          <a:sy n="93" d="100"/>
        </p:scale>
        <p:origin x="120" y="4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1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B537A-233C-4905-A993-45196144AB3A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BB14C-2059-4A13-BB10-9AB6E53AC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36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 </a:t>
            </a:r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/>
              <a:t>notes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self</a:t>
            </a:r>
            <a:r>
              <a:rPr lang="de-DE" dirty="0"/>
              <a:t> </a:t>
            </a:r>
            <a:r>
              <a:rPr lang="de-DE" dirty="0" err="1"/>
              <a:t>explanatory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DAFEA-9F87-478C-AF9B-0BDEABFD2E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638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beams</a:t>
            </a:r>
            <a:r>
              <a:rPr lang="de-DE" dirty="0"/>
              <a:t> </a:t>
            </a:r>
            <a:r>
              <a:rPr lang="de-DE" dirty="0" err="1"/>
              <a:t>cancel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port</a:t>
            </a:r>
            <a:endParaRPr lang="de-DE" dirty="0"/>
          </a:p>
          <a:p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constructively</a:t>
            </a:r>
            <a:r>
              <a:rPr lang="de-DE" dirty="0"/>
              <a:t> </a:t>
            </a:r>
            <a:r>
              <a:rPr lang="de-DE" dirty="0" err="1"/>
              <a:t>interfere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port</a:t>
            </a:r>
            <a:r>
              <a:rPr lang="de-DE" dirty="0"/>
              <a:t> (Energy </a:t>
            </a:r>
            <a:r>
              <a:rPr lang="de-DE" dirty="0" err="1"/>
              <a:t>conservation</a:t>
            </a:r>
            <a:r>
              <a:rPr lang="de-DE" dirty="0"/>
              <a:t>).</a:t>
            </a:r>
          </a:p>
          <a:p>
            <a:r>
              <a:rPr lang="de-DE" dirty="0"/>
              <a:t>All Laser light </a:t>
            </a:r>
            <a:r>
              <a:rPr lang="de-DE" dirty="0" err="1"/>
              <a:t>gets</a:t>
            </a:r>
            <a:r>
              <a:rPr lang="de-DE" dirty="0"/>
              <a:t> </a:t>
            </a:r>
            <a:r>
              <a:rPr lang="de-DE" dirty="0" err="1"/>
              <a:t>reflected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4037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r>
              <a:rPr lang="de-DE" dirty="0"/>
              <a:t>The </a:t>
            </a:r>
            <a:r>
              <a:rPr lang="de-DE" dirty="0" err="1"/>
              <a:t>interferometer</a:t>
            </a:r>
            <a:r>
              <a:rPr lang="de-DE" dirty="0"/>
              <a:t> </a:t>
            </a:r>
            <a:r>
              <a:rPr lang="de-DE" dirty="0" err="1"/>
              <a:t>acts</a:t>
            </a:r>
            <a:r>
              <a:rPr lang="de-DE" dirty="0"/>
              <a:t> like a </a:t>
            </a:r>
            <a:r>
              <a:rPr lang="de-DE" dirty="0" err="1"/>
              <a:t>mirror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5470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 </a:t>
            </a:r>
            <a:r>
              <a:rPr lang="de-DE" dirty="0" err="1"/>
              <a:t>mirror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 and </a:t>
            </a:r>
            <a:r>
              <a:rPr lang="de-DE" dirty="0" err="1"/>
              <a:t>resonantly</a:t>
            </a:r>
            <a:r>
              <a:rPr lang="de-DE" dirty="0"/>
              <a:t> </a:t>
            </a:r>
            <a:r>
              <a:rPr lang="de-DE" dirty="0" err="1"/>
              <a:t>enhance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light power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resulting</a:t>
            </a:r>
            <a:r>
              <a:rPr lang="de-DE" dirty="0"/>
              <a:t>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resonator</a:t>
            </a:r>
            <a:r>
              <a:rPr lang="de-DE" dirty="0"/>
              <a:t>.</a:t>
            </a:r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interferometer</a:t>
            </a:r>
            <a:r>
              <a:rPr lang="de-DE" dirty="0"/>
              <a:t> was </a:t>
            </a:r>
            <a:r>
              <a:rPr lang="de-DE" dirty="0" err="1"/>
              <a:t>highly</a:t>
            </a:r>
            <a:r>
              <a:rPr lang="de-DE" dirty="0"/>
              <a:t> </a:t>
            </a:r>
            <a:r>
              <a:rPr lang="de-DE" dirty="0" err="1"/>
              <a:t>reflecting</a:t>
            </a:r>
            <a:r>
              <a:rPr lang="de-DE" dirty="0"/>
              <a:t>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PRM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ET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 resonant </a:t>
            </a:r>
            <a:r>
              <a:rPr lang="de-DE" dirty="0" err="1"/>
              <a:t>enhancement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factor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80, but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have</a:t>
            </a:r>
            <a:r>
              <a:rPr lang="de-DE" dirty="0"/>
              <a:t> FP </a:t>
            </a:r>
            <a:r>
              <a:rPr lang="de-DE" dirty="0" err="1"/>
              <a:t>cavities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ifo </a:t>
            </a:r>
            <a:r>
              <a:rPr lang="de-DE" dirty="0" err="1"/>
              <a:t>arms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losses</a:t>
            </a:r>
            <a:r>
              <a:rPr lang="de-DE" dirty="0"/>
              <a:t> and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resulting</a:t>
            </a:r>
            <a:r>
              <a:rPr lang="de-DE" dirty="0"/>
              <a:t> PR </a:t>
            </a:r>
            <a:r>
              <a:rPr lang="de-DE" dirty="0" err="1"/>
              <a:t>roughly</a:t>
            </a:r>
            <a:r>
              <a:rPr lang="de-DE" dirty="0"/>
              <a:t> </a:t>
            </a:r>
            <a:r>
              <a:rPr lang="de-DE" dirty="0" err="1"/>
              <a:t>impedance</a:t>
            </a:r>
            <a:r>
              <a:rPr lang="de-DE" dirty="0"/>
              <a:t> </a:t>
            </a:r>
            <a:r>
              <a:rPr lang="de-DE" dirty="0" err="1"/>
              <a:t>matched</a:t>
            </a:r>
            <a:r>
              <a:rPr lang="de-DE" dirty="0"/>
              <a:t>, </a:t>
            </a:r>
            <a:r>
              <a:rPr lang="de-DE" dirty="0" err="1"/>
              <a:t>resulting</a:t>
            </a:r>
            <a:r>
              <a:rPr lang="de-DE" dirty="0"/>
              <a:t> in an </a:t>
            </a:r>
            <a:r>
              <a:rPr lang="de-DE" dirty="0" err="1"/>
              <a:t>anhancement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roughly</a:t>
            </a:r>
            <a:r>
              <a:rPr lang="de-DE" dirty="0"/>
              <a:t> 20. 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optimal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Laser light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ideal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int</a:t>
            </a:r>
            <a:r>
              <a:rPr lang="de-DE" dirty="0"/>
              <a:t> he </a:t>
            </a:r>
            <a:r>
              <a:rPr lang="de-DE" dirty="0" err="1"/>
              <a:t>impedance</a:t>
            </a:r>
            <a:r>
              <a:rPr lang="de-DE" dirty="0"/>
              <a:t> </a:t>
            </a:r>
            <a:r>
              <a:rPr lang="de-DE" dirty="0" err="1"/>
              <a:t>matched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light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reflected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a Power </a:t>
            </a:r>
            <a:r>
              <a:rPr lang="de-DE" dirty="0" err="1"/>
              <a:t>Recycled</a:t>
            </a:r>
            <a:r>
              <a:rPr lang="de-DE" dirty="0"/>
              <a:t> Michelson </a:t>
            </a:r>
            <a:r>
              <a:rPr lang="de-DE" dirty="0" err="1"/>
              <a:t>interferometer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BB14C-2059-4A13-BB10-9AB6E53ACD8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640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Resonators in </a:t>
            </a:r>
            <a:r>
              <a:rPr lang="de-DE" dirty="0" err="1"/>
              <a:t>the</a:t>
            </a:r>
            <a:r>
              <a:rPr lang="de-DE" dirty="0"/>
              <a:t> ifo </a:t>
            </a:r>
            <a:r>
              <a:rPr lang="de-DE" dirty="0" err="1"/>
              <a:t>arms</a:t>
            </a:r>
            <a:r>
              <a:rPr lang="de-DE" dirty="0"/>
              <a:t>,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light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 </a:t>
            </a:r>
            <a:r>
              <a:rPr lang="de-DE" dirty="0" err="1"/>
              <a:t>resonantly</a:t>
            </a:r>
            <a:r>
              <a:rPr lang="de-DE" dirty="0"/>
              <a:t> </a:t>
            </a:r>
            <a:r>
              <a:rPr lang="de-DE" dirty="0" err="1"/>
              <a:t>enhanced</a:t>
            </a:r>
            <a:r>
              <a:rPr lang="de-DE" dirty="0"/>
              <a:t> (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factor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500).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BB14C-2059-4A13-BB10-9AB6E53ACD8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704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Implementing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enhancements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a power </a:t>
            </a:r>
            <a:r>
              <a:rPr lang="de-DE" dirty="0" err="1"/>
              <a:t>recycled</a:t>
            </a:r>
            <a:r>
              <a:rPr lang="de-DE" dirty="0"/>
              <a:t> FP Michelson </a:t>
            </a:r>
            <a:r>
              <a:rPr lang="de-DE" dirty="0" err="1"/>
              <a:t>interferometer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laser</a:t>
            </a:r>
            <a:r>
              <a:rPr lang="de-DE" dirty="0"/>
              <a:t> power </a:t>
            </a:r>
            <a:r>
              <a:rPr lang="de-DE" dirty="0" err="1"/>
              <a:t>of</a:t>
            </a:r>
            <a:r>
              <a:rPr lang="de-DE" dirty="0"/>
              <a:t> ca. 500W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enhanced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power </a:t>
            </a:r>
            <a:r>
              <a:rPr lang="de-DE" dirty="0" err="1"/>
              <a:t>of</a:t>
            </a:r>
            <a:r>
              <a:rPr lang="de-DE" dirty="0"/>
              <a:t> ca. 3MW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interferometer</a:t>
            </a:r>
            <a:r>
              <a:rPr lang="de-DE" dirty="0"/>
              <a:t> </a:t>
            </a:r>
            <a:r>
              <a:rPr lang="de-DE" dirty="0" err="1"/>
              <a:t>arms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BB14C-2059-4A13-BB10-9AB6E53ACD8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577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carrier</a:t>
            </a:r>
            <a:r>
              <a:rPr lang="de-DE" dirty="0"/>
              <a:t> light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reflected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port</a:t>
            </a:r>
            <a:r>
              <a:rPr lang="de-DE" dirty="0"/>
              <a:t> (and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recycled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)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gravitational</a:t>
            </a:r>
            <a:r>
              <a:rPr lang="de-DE" dirty="0"/>
              <a:t> </a:t>
            </a:r>
            <a:r>
              <a:rPr lang="de-DE" dirty="0" err="1"/>
              <a:t>wave</a:t>
            </a:r>
            <a:r>
              <a:rPr lang="de-DE" dirty="0"/>
              <a:t> </a:t>
            </a:r>
            <a:r>
              <a:rPr lang="de-DE" dirty="0" err="1"/>
              <a:t>sidebands</a:t>
            </a:r>
            <a:r>
              <a:rPr lang="de-DE" dirty="0"/>
              <a:t>,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opposite</a:t>
            </a:r>
            <a:r>
              <a:rPr lang="de-DE" dirty="0"/>
              <a:t> </a:t>
            </a:r>
            <a:r>
              <a:rPr lang="de-DE" dirty="0" err="1"/>
              <a:t>sign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ifo </a:t>
            </a:r>
            <a:r>
              <a:rPr lang="de-DE" dirty="0" err="1"/>
              <a:t>arms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GWs, </a:t>
            </a:r>
            <a:r>
              <a:rPr lang="de-DE" dirty="0" err="1"/>
              <a:t>constructively</a:t>
            </a:r>
            <a:r>
              <a:rPr lang="de-DE" dirty="0"/>
              <a:t> </a:t>
            </a:r>
            <a:r>
              <a:rPr lang="de-DE" dirty="0" err="1"/>
              <a:t>interfere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port</a:t>
            </a:r>
            <a:r>
              <a:rPr lang="de-DE" dirty="0"/>
              <a:t>. </a:t>
            </a:r>
            <a:r>
              <a:rPr lang="de-DE" dirty="0" err="1"/>
              <a:t>Hence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GW </a:t>
            </a:r>
            <a:r>
              <a:rPr lang="de-DE" dirty="0" err="1"/>
              <a:t>signals</a:t>
            </a:r>
            <a:r>
              <a:rPr lang="de-DE" dirty="0"/>
              <a:t> fully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port</a:t>
            </a:r>
            <a:r>
              <a:rPr lang="de-DE" dirty="0"/>
              <a:t> and do not „</a:t>
            </a:r>
            <a:r>
              <a:rPr lang="de-DE" dirty="0" err="1"/>
              <a:t>see</a:t>
            </a:r>
            <a:r>
              <a:rPr lang="de-DE" dirty="0"/>
              <a:t>“ </a:t>
            </a:r>
            <a:r>
              <a:rPr lang="de-DE" dirty="0" err="1"/>
              <a:t>the</a:t>
            </a:r>
            <a:r>
              <a:rPr lang="de-DE" dirty="0"/>
              <a:t> PRM.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nicely</a:t>
            </a:r>
            <a:r>
              <a:rPr lang="de-DE" dirty="0"/>
              <a:t> </a:t>
            </a:r>
            <a:r>
              <a:rPr lang="de-DE" dirty="0" err="1"/>
              <a:t>separated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carrier</a:t>
            </a:r>
            <a:r>
              <a:rPr lang="de-DE" dirty="0"/>
              <a:t> light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GW </a:t>
            </a:r>
            <a:r>
              <a:rPr lang="de-DE" dirty="0" err="1"/>
              <a:t>sidebands</a:t>
            </a:r>
            <a:r>
              <a:rPr lang="de-DE" dirty="0"/>
              <a:t> and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treat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sparately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1130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By </a:t>
            </a:r>
            <a:r>
              <a:rPr lang="de-DE" dirty="0" err="1"/>
              <a:t>placing</a:t>
            </a:r>
            <a:r>
              <a:rPr lang="de-DE" dirty="0"/>
              <a:t> a </a:t>
            </a:r>
            <a:r>
              <a:rPr lang="de-DE" dirty="0" err="1"/>
              <a:t>mirror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sent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back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interferometer</a:t>
            </a:r>
            <a:r>
              <a:rPr lang="de-DE" dirty="0"/>
              <a:t> and form a </a:t>
            </a:r>
            <a:r>
              <a:rPr lang="de-DE" dirty="0" err="1"/>
              <a:t>cavity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SRM and </a:t>
            </a:r>
            <a:r>
              <a:rPr lang="de-DE" dirty="0" err="1"/>
              <a:t>the</a:t>
            </a:r>
            <a:r>
              <a:rPr lang="de-DE" dirty="0"/>
              <a:t> ifo.</a:t>
            </a:r>
          </a:p>
          <a:p>
            <a:r>
              <a:rPr lang="de-DE" dirty="0"/>
              <a:t>Having Power- and Signal Recycling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dual </a:t>
            </a:r>
            <a:r>
              <a:rPr lang="de-DE" dirty="0" err="1"/>
              <a:t>recycling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BB14C-2059-4A13-BB10-9AB6E53ACD8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404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Power and Signal </a:t>
            </a:r>
            <a:r>
              <a:rPr lang="de-DE" dirty="0" err="1"/>
              <a:t>recycling</a:t>
            </a:r>
            <a:r>
              <a:rPr lang="de-DE" dirty="0"/>
              <a:t> and Fabry Perot </a:t>
            </a:r>
            <a:r>
              <a:rPr lang="de-DE" dirty="0" err="1"/>
              <a:t>resonators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arms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a dual </a:t>
            </a:r>
            <a:r>
              <a:rPr lang="de-DE" dirty="0" err="1"/>
              <a:t>recycled</a:t>
            </a:r>
            <a:r>
              <a:rPr lang="de-DE" dirty="0"/>
              <a:t> Fabry-Perot Michelson Interferometer DRFPMI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BB14C-2059-4A13-BB10-9AB6E53ACD8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847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got</a:t>
            </a:r>
            <a:r>
              <a:rPr lang="de-DE" dirty="0"/>
              <a:t> high </a:t>
            </a:r>
            <a:r>
              <a:rPr lang="de-DE" dirty="0" err="1"/>
              <a:t>laser</a:t>
            </a:r>
            <a:r>
              <a:rPr lang="de-DE" dirty="0"/>
              <a:t> power in </a:t>
            </a:r>
            <a:r>
              <a:rPr lang="de-DE" dirty="0" err="1"/>
              <a:t>the</a:t>
            </a:r>
            <a:r>
              <a:rPr lang="de-DE" dirty="0"/>
              <a:t> arm </a:t>
            </a:r>
            <a:r>
              <a:rPr lang="de-DE" dirty="0" err="1"/>
              <a:t>cavities</a:t>
            </a:r>
            <a:r>
              <a:rPr lang="de-DE" dirty="0"/>
              <a:t>, but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bandwidth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arm </a:t>
            </a:r>
            <a:r>
              <a:rPr lang="de-DE" dirty="0" err="1"/>
              <a:t>cavities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GW </a:t>
            </a:r>
            <a:r>
              <a:rPr lang="de-DE" dirty="0" err="1"/>
              <a:t>signal</a:t>
            </a:r>
            <a:r>
              <a:rPr lang="de-DE" dirty="0"/>
              <a:t> </a:t>
            </a:r>
            <a:r>
              <a:rPr lang="de-DE" dirty="0" err="1"/>
              <a:t>sidebands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resonantly</a:t>
            </a:r>
            <a:r>
              <a:rPr lang="de-DE" dirty="0"/>
              <a:t> </a:t>
            </a:r>
            <a:r>
              <a:rPr lang="de-DE" dirty="0" err="1"/>
              <a:t>enhanced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BB14C-2059-4A13-BB10-9AB6E53ACD8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029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As </a:t>
            </a:r>
            <a:r>
              <a:rPr lang="de-DE" dirty="0" err="1"/>
              <a:t>mentioned</a:t>
            </a:r>
            <a:r>
              <a:rPr lang="de-DE" dirty="0"/>
              <a:t> </a:t>
            </a:r>
            <a:r>
              <a:rPr lang="de-DE" dirty="0" err="1"/>
              <a:t>earlier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GW </a:t>
            </a:r>
            <a:r>
              <a:rPr lang="de-DE" dirty="0" err="1"/>
              <a:t>sidebands</a:t>
            </a:r>
            <a:r>
              <a:rPr lang="de-DE" dirty="0"/>
              <a:t> fully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port</a:t>
            </a:r>
            <a:r>
              <a:rPr lang="de-DE" dirty="0"/>
              <a:t> and do not „</a:t>
            </a:r>
            <a:r>
              <a:rPr lang="de-DE" dirty="0" err="1"/>
              <a:t>see</a:t>
            </a:r>
            <a:r>
              <a:rPr lang="de-DE" dirty="0"/>
              <a:t>“ </a:t>
            </a:r>
            <a:r>
              <a:rPr lang="de-DE" dirty="0" err="1"/>
              <a:t>the</a:t>
            </a:r>
            <a:r>
              <a:rPr lang="de-DE" dirty="0"/>
              <a:t> PRM.</a:t>
            </a:r>
          </a:p>
          <a:p>
            <a:r>
              <a:rPr lang="de-DE" dirty="0"/>
              <a:t>The </a:t>
            </a:r>
            <a:r>
              <a:rPr lang="de-DE" dirty="0" err="1"/>
              <a:t>effective</a:t>
            </a:r>
            <a:r>
              <a:rPr lang="de-DE" dirty="0"/>
              <a:t> </a:t>
            </a:r>
            <a:r>
              <a:rPr lang="de-DE" dirty="0" err="1"/>
              <a:t>resonators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GW </a:t>
            </a:r>
            <a:r>
              <a:rPr lang="de-DE" dirty="0" err="1"/>
              <a:t>sidebands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therefore</a:t>
            </a:r>
            <a:r>
              <a:rPr lang="de-DE" dirty="0"/>
              <a:t>  a linear </a:t>
            </a:r>
            <a:r>
              <a:rPr lang="de-DE" dirty="0" err="1"/>
              <a:t>cavity</a:t>
            </a:r>
            <a:r>
              <a:rPr lang="de-DE" dirty="0"/>
              <a:t> 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mirrors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BB14C-2059-4A13-BB10-9AB6E53ACD8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59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4E613-6859-46FA-A624-C7D18AADAE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953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SRM and ITM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relatively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approximate</a:t>
            </a:r>
            <a:r>
              <a:rPr lang="de-DE" dirty="0"/>
              <a:t> </a:t>
            </a:r>
            <a:r>
              <a:rPr lang="de-DE" dirty="0" err="1"/>
              <a:t>understanding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entity</a:t>
            </a:r>
            <a:r>
              <a:rPr lang="de-DE" dirty="0"/>
              <a:t>.</a:t>
            </a:r>
          </a:p>
          <a:p>
            <a:r>
              <a:rPr lang="de-DE" dirty="0" err="1"/>
              <a:t>Depending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microscopic</a:t>
            </a:r>
            <a:r>
              <a:rPr lang="de-DE" dirty="0"/>
              <a:t> </a:t>
            </a:r>
            <a:r>
              <a:rPr lang="de-DE" dirty="0" err="1"/>
              <a:t>tuning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either</a:t>
            </a:r>
            <a:r>
              <a:rPr lang="de-DE" dirty="0"/>
              <a:t> </a:t>
            </a:r>
            <a:r>
              <a:rPr lang="de-DE" dirty="0" err="1"/>
              <a:t>enhance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reflectivity</a:t>
            </a:r>
            <a:r>
              <a:rPr lang="de-DE" dirty="0"/>
              <a:t> 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compunt</a:t>
            </a:r>
            <a:r>
              <a:rPr lang="de-DE" dirty="0"/>
              <a:t> </a:t>
            </a:r>
            <a:r>
              <a:rPr lang="de-DE" dirty="0" err="1"/>
              <a:t>mirror</a:t>
            </a:r>
            <a:r>
              <a:rPr lang="de-DE" dirty="0"/>
              <a:t>.</a:t>
            </a:r>
          </a:p>
          <a:p>
            <a:r>
              <a:rPr lang="de-DE" dirty="0" err="1"/>
              <a:t>Enhancing</a:t>
            </a:r>
            <a:r>
              <a:rPr lang="de-DE" dirty="0"/>
              <a:t> R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narrower</a:t>
            </a:r>
            <a:r>
              <a:rPr lang="de-DE" dirty="0"/>
              <a:t> </a:t>
            </a:r>
            <a:r>
              <a:rPr lang="de-DE" dirty="0" err="1"/>
              <a:t>bandwidth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sensitivity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bandwidth</a:t>
            </a:r>
            <a:r>
              <a:rPr lang="de-DE" dirty="0"/>
              <a:t>. 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Signal Recycling </a:t>
            </a:r>
            <a:r>
              <a:rPr lang="de-DE" dirty="0" err="1"/>
              <a:t>configuration</a:t>
            </a:r>
            <a:r>
              <a:rPr lang="de-DE" dirty="0"/>
              <a:t>.</a:t>
            </a:r>
          </a:p>
          <a:p>
            <a:r>
              <a:rPr lang="de-DE" dirty="0" err="1"/>
              <a:t>Reducing</a:t>
            </a:r>
            <a:r>
              <a:rPr lang="de-DE" dirty="0"/>
              <a:t> R </a:t>
            </a:r>
            <a:r>
              <a:rPr lang="de-DE" dirty="0" err="1"/>
              <a:t>increases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bandwidth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resonant </a:t>
            </a:r>
            <a:r>
              <a:rPr lang="de-DE" dirty="0" err="1"/>
              <a:t>enhancement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bandwidth</a:t>
            </a:r>
            <a:r>
              <a:rPr lang="de-DE" dirty="0"/>
              <a:t>. This </a:t>
            </a: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Resonant </a:t>
            </a:r>
            <a:r>
              <a:rPr lang="de-DE" dirty="0" err="1"/>
              <a:t>Sideband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 (RSE)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BB14C-2059-4A13-BB10-9AB6E53ACD8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256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Mind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axis</a:t>
            </a:r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bandwidth</a:t>
            </a:r>
            <a:r>
              <a:rPr lang="de-DE" dirty="0"/>
              <a:t> </a:t>
            </a:r>
            <a:r>
              <a:rPr lang="de-DE" dirty="0" err="1"/>
              <a:t>dramatically</a:t>
            </a:r>
            <a:r>
              <a:rPr lang="de-DE" dirty="0"/>
              <a:t>.</a:t>
            </a:r>
          </a:p>
          <a:p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Sidebands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fully </a:t>
            </a:r>
            <a:r>
              <a:rPr lang="de-DE" dirty="0" err="1"/>
              <a:t>resonantly</a:t>
            </a:r>
            <a:r>
              <a:rPr lang="de-DE" dirty="0"/>
              <a:t> </a:t>
            </a:r>
            <a:r>
              <a:rPr lang="de-DE" dirty="0" err="1"/>
              <a:t>enhanced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(This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an </a:t>
            </a:r>
            <a:r>
              <a:rPr lang="de-DE" dirty="0" err="1"/>
              <a:t>example</a:t>
            </a:r>
            <a:r>
              <a:rPr lang="de-DE" dirty="0"/>
              <a:t>, not </a:t>
            </a:r>
            <a:r>
              <a:rPr lang="de-DE" dirty="0" err="1"/>
              <a:t>the</a:t>
            </a:r>
            <a:r>
              <a:rPr lang="de-DE" dirty="0"/>
              <a:t> real ET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  <a:p>
            <a:r>
              <a:rPr lang="de-DE" dirty="0"/>
              <a:t>In ET HF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bandwidth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ca. 1kHz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BB14C-2059-4A13-BB10-9AB6E53ACD8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910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r>
              <a:rPr lang="de-DE" dirty="0"/>
              <a:t>The light </a:t>
            </a:r>
            <a:r>
              <a:rPr lang="de-DE" dirty="0" err="1"/>
              <a:t>coming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(</a:t>
            </a:r>
            <a:r>
              <a:rPr lang="de-DE" dirty="0" err="1"/>
              <a:t>including</a:t>
            </a:r>
            <a:r>
              <a:rPr lang="de-DE" dirty="0"/>
              <a:t> all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r>
              <a:rPr lang="de-DE" dirty="0"/>
              <a:t> and </a:t>
            </a:r>
            <a:r>
              <a:rPr lang="de-DE" dirty="0" err="1"/>
              <a:t>noise</a:t>
            </a:r>
            <a:r>
              <a:rPr lang="de-DE" dirty="0"/>
              <a:t>) </a:t>
            </a:r>
            <a:r>
              <a:rPr lang="de-DE" dirty="0" err="1"/>
              <a:t>destructively</a:t>
            </a:r>
            <a:r>
              <a:rPr lang="de-DE" dirty="0"/>
              <a:t> </a:t>
            </a:r>
            <a:r>
              <a:rPr lang="de-DE" dirty="0" err="1"/>
              <a:t>interfere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port</a:t>
            </a:r>
            <a:r>
              <a:rPr lang="de-DE" dirty="0"/>
              <a:t>. So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not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noise</a:t>
            </a:r>
            <a:r>
              <a:rPr lang="de-DE" dirty="0"/>
              <a:t> (</a:t>
            </a:r>
            <a:r>
              <a:rPr lang="de-DE" dirty="0" err="1"/>
              <a:t>shot</a:t>
            </a:r>
            <a:r>
              <a:rPr lang="de-DE" dirty="0"/>
              <a:t> </a:t>
            </a:r>
            <a:r>
              <a:rPr lang="de-DE" dirty="0" err="1"/>
              <a:t>noise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)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Photo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. As </a:t>
            </a:r>
            <a:r>
              <a:rPr lang="de-DE" dirty="0" err="1"/>
              <a:t>teh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light </a:t>
            </a:r>
            <a:r>
              <a:rPr lang="de-DE" dirty="0" err="1"/>
              <a:t>injected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port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reflected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all light </a:t>
            </a:r>
            <a:r>
              <a:rPr lang="de-DE" dirty="0" err="1"/>
              <a:t>fileds</a:t>
            </a:r>
            <a:r>
              <a:rPr lang="de-DE" dirty="0"/>
              <a:t> </a:t>
            </a:r>
            <a:r>
              <a:rPr lang="de-DE" dirty="0" err="1"/>
              <a:t>injected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port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also </a:t>
            </a:r>
            <a:r>
              <a:rPr lang="de-DE" dirty="0" err="1"/>
              <a:t>reflected</a:t>
            </a:r>
            <a:r>
              <a:rPr lang="de-DE" dirty="0"/>
              <a:t> and </a:t>
            </a: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photo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entering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vacuum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zero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EM </a:t>
            </a:r>
            <a:r>
              <a:rPr lang="de-DE" dirty="0" err="1"/>
              <a:t>field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absence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light.</a:t>
            </a:r>
          </a:p>
          <a:p>
            <a:r>
              <a:rPr lang="de-DE" dirty="0"/>
              <a:t>This </a:t>
            </a:r>
            <a:r>
              <a:rPr lang="de-DE" dirty="0" err="1"/>
              <a:t>gets</a:t>
            </a:r>
            <a:r>
              <a:rPr lang="de-DE" dirty="0"/>
              <a:t> </a:t>
            </a:r>
            <a:r>
              <a:rPr lang="de-DE" dirty="0" err="1"/>
              <a:t>superimposed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light (due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dark</a:t>
            </a:r>
            <a:r>
              <a:rPr lang="de-DE" dirty="0"/>
              <a:t> </a:t>
            </a:r>
            <a:r>
              <a:rPr lang="de-DE" dirty="0" err="1"/>
              <a:t>fringe</a:t>
            </a:r>
            <a:r>
              <a:rPr lang="de-DE" dirty="0"/>
              <a:t> </a:t>
            </a:r>
            <a:r>
              <a:rPr lang="de-DE" dirty="0" err="1"/>
              <a:t>offset</a:t>
            </a:r>
            <a:r>
              <a:rPr lang="de-DE" dirty="0"/>
              <a:t>) and </a:t>
            </a:r>
            <a:r>
              <a:rPr lang="de-DE" dirty="0" err="1"/>
              <a:t>causes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shot</a:t>
            </a:r>
            <a:r>
              <a:rPr lang="de-DE" dirty="0"/>
              <a:t> </a:t>
            </a:r>
            <a:r>
              <a:rPr lang="de-DE" dirty="0" err="1"/>
              <a:t>noise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PD.   </a:t>
            </a:r>
            <a:br>
              <a:rPr lang="de-DE" dirty="0"/>
            </a:b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equally</a:t>
            </a:r>
            <a:r>
              <a:rPr lang="de-DE" dirty="0"/>
              <a:t> </a:t>
            </a:r>
            <a:r>
              <a:rPr lang="de-DE" dirty="0" err="1"/>
              <a:t>distributed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and </a:t>
            </a:r>
            <a:r>
              <a:rPr lang="de-DE" dirty="0" err="1"/>
              <a:t>amplitude</a:t>
            </a:r>
            <a:r>
              <a:rPr lang="de-DE" dirty="0"/>
              <a:t> </a:t>
            </a:r>
            <a:r>
              <a:rPr lang="de-DE" dirty="0" err="1"/>
              <a:t>quadrature</a:t>
            </a:r>
            <a:r>
              <a:rPr lang="de-DE" dirty="0"/>
              <a:t> (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depicted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fussy</a:t>
            </a:r>
            <a:r>
              <a:rPr lang="de-DE" dirty="0"/>
              <a:t> </a:t>
            </a:r>
            <a:r>
              <a:rPr lang="de-DE" dirty="0" err="1"/>
              <a:t>circular</a:t>
            </a:r>
            <a:r>
              <a:rPr lang="de-DE" dirty="0"/>
              <a:t> ball)</a:t>
            </a:r>
          </a:p>
        </p:txBody>
      </p:sp>
    </p:spTree>
    <p:extLst>
      <p:ext uri="{BB962C8B-B14F-4D97-AF65-F5344CB8AC3E}">
        <p14:creationId xmlns:p14="http://schemas.microsoft.com/office/powerpoint/2010/main" val="3993568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nonlinear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a  </a:t>
            </a:r>
            <a:r>
              <a:rPr lang="de-DE" dirty="0" err="1"/>
              <a:t>crystal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modify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r>
              <a:rPr lang="de-DE" dirty="0"/>
              <a:t>, e.g. </a:t>
            </a:r>
            <a:r>
              <a:rPr lang="de-DE" dirty="0" err="1"/>
              <a:t>reducing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quadrature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amplitude</a:t>
            </a:r>
            <a:r>
              <a:rPr lang="de-DE" dirty="0"/>
              <a:t> </a:t>
            </a:r>
            <a:r>
              <a:rPr lang="de-DE" dirty="0" err="1"/>
              <a:t>quadrature</a:t>
            </a:r>
            <a:r>
              <a:rPr lang="de-DE" dirty="0"/>
              <a:t> (</a:t>
            </a:r>
            <a:r>
              <a:rPr lang="de-DE" dirty="0" err="1"/>
              <a:t>resulting</a:t>
            </a:r>
            <a:r>
              <a:rPr lang="de-DE" dirty="0"/>
              <a:t> in an </a:t>
            </a:r>
            <a:r>
              <a:rPr lang="de-DE" dirty="0" err="1"/>
              <a:t>ellipse</a:t>
            </a:r>
            <a:r>
              <a:rPr lang="de-DE" dirty="0"/>
              <a:t>, </a:t>
            </a:r>
            <a:r>
              <a:rPr lang="de-DE" dirty="0" err="1"/>
              <a:t>hence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term</a:t>
            </a:r>
            <a:r>
              <a:rPr lang="de-DE" dirty="0"/>
              <a:t> </a:t>
            </a:r>
            <a:r>
              <a:rPr lang="de-DE" dirty="0" err="1"/>
              <a:t>squeezing</a:t>
            </a:r>
            <a:r>
              <a:rPr lang="de-DE" dirty="0"/>
              <a:t>). The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,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sense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noiise</a:t>
            </a:r>
            <a:r>
              <a:rPr lang="de-DE" dirty="0"/>
              <a:t> </a:t>
            </a:r>
            <a:r>
              <a:rPr lang="de-DE" dirty="0" err="1"/>
              <a:t>onthe</a:t>
            </a:r>
            <a:r>
              <a:rPr lang="de-DE" dirty="0"/>
              <a:t> </a:t>
            </a:r>
            <a:r>
              <a:rPr lang="de-DE" dirty="0" err="1"/>
              <a:t>photo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smaller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noise</a:t>
            </a:r>
            <a:r>
              <a:rPr lang="de-DE" dirty="0"/>
              <a:t> </a:t>
            </a:r>
            <a:r>
              <a:rPr lang="de-DE" dirty="0" err="1"/>
              <a:t>int</a:t>
            </a:r>
            <a:r>
              <a:rPr lang="de-DE" dirty="0"/>
              <a:t> he ifo </a:t>
            </a:r>
            <a:r>
              <a:rPr lang="de-DE" dirty="0" err="1"/>
              <a:t>arms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pay</a:t>
            </a:r>
            <a:r>
              <a:rPr lang="de-DE" dirty="0"/>
              <a:t>,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amplitude</a:t>
            </a:r>
            <a:r>
              <a:rPr lang="de-DE" dirty="0"/>
              <a:t> </a:t>
            </a:r>
            <a:r>
              <a:rPr lang="de-DE" dirty="0" err="1"/>
              <a:t>noise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ifo </a:t>
            </a:r>
            <a:r>
              <a:rPr lang="de-DE" dirty="0" err="1"/>
              <a:t>arms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BB14C-2059-4A13-BB10-9AB6E53ACD8D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758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light,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reflected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mirrors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arms</a:t>
            </a:r>
            <a:r>
              <a:rPr lang="de-DE" dirty="0"/>
              <a:t>, </a:t>
            </a:r>
            <a:r>
              <a:rPr lang="de-DE" dirty="0" err="1"/>
              <a:t>transfers</a:t>
            </a:r>
            <a:r>
              <a:rPr lang="de-DE" dirty="0"/>
              <a:t>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onto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mirrors</a:t>
            </a:r>
            <a:r>
              <a:rPr lang="de-DE" dirty="0"/>
              <a:t> and </a:t>
            </a:r>
            <a:r>
              <a:rPr lang="de-DE" dirty="0" err="1"/>
              <a:t>causes</a:t>
            </a:r>
            <a:r>
              <a:rPr lang="de-DE" dirty="0"/>
              <a:t> </a:t>
            </a:r>
            <a:r>
              <a:rPr lang="de-DE" dirty="0" err="1"/>
              <a:t>movement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mirror</a:t>
            </a:r>
            <a:r>
              <a:rPr lang="de-DE" dirty="0"/>
              <a:t> =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pressure</a:t>
            </a:r>
            <a:r>
              <a:rPr lang="de-DE" dirty="0"/>
              <a:t> </a:t>
            </a:r>
            <a:r>
              <a:rPr lang="de-DE" dirty="0" err="1"/>
              <a:t>noise</a:t>
            </a:r>
            <a:r>
              <a:rPr lang="de-DE" dirty="0"/>
              <a:t>. The </a:t>
            </a:r>
            <a:r>
              <a:rPr lang="de-DE" dirty="0" err="1"/>
              <a:t>resulting</a:t>
            </a:r>
            <a:r>
              <a:rPr lang="de-DE" dirty="0"/>
              <a:t> </a:t>
            </a:r>
            <a:r>
              <a:rPr lang="de-DE" dirty="0" err="1"/>
              <a:t>force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a </a:t>
            </a:r>
            <a:r>
              <a:rPr lang="de-DE" dirty="0" err="1"/>
              <a:t>white</a:t>
            </a:r>
            <a:r>
              <a:rPr lang="de-DE" dirty="0"/>
              <a:t> </a:t>
            </a:r>
            <a:r>
              <a:rPr lang="de-DE" dirty="0" err="1"/>
              <a:t>noise</a:t>
            </a:r>
            <a:r>
              <a:rPr lang="de-DE" dirty="0"/>
              <a:t> </a:t>
            </a:r>
            <a:r>
              <a:rPr lang="de-DE" dirty="0" err="1"/>
              <a:t>spectrum</a:t>
            </a:r>
            <a:r>
              <a:rPr lang="de-DE" dirty="0"/>
              <a:t>. The </a:t>
            </a:r>
            <a:r>
              <a:rPr lang="de-DE" dirty="0" err="1"/>
              <a:t>pendulum</a:t>
            </a:r>
            <a:r>
              <a:rPr lang="de-DE" dirty="0"/>
              <a:t> </a:t>
            </a:r>
            <a:r>
              <a:rPr lang="de-DE" dirty="0" err="1"/>
              <a:t>resonance</a:t>
            </a:r>
            <a:r>
              <a:rPr lang="de-DE" dirty="0"/>
              <a:t> </a:t>
            </a:r>
            <a:r>
              <a:rPr lang="de-DE" dirty="0" err="1"/>
              <a:t>freqencies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suspensions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mirrors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typically</a:t>
            </a:r>
            <a:r>
              <a:rPr lang="de-DE" dirty="0"/>
              <a:t> </a:t>
            </a:r>
            <a:r>
              <a:rPr lang="de-DE" dirty="0" err="1"/>
              <a:t>below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1Hz.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frequencies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therefore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resonances</a:t>
            </a:r>
            <a:r>
              <a:rPr lang="de-DE" dirty="0"/>
              <a:t>,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susceptibility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mirrors</a:t>
            </a:r>
            <a:r>
              <a:rPr lang="de-DE" dirty="0"/>
              <a:t>, i.e.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move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force</a:t>
            </a:r>
            <a:r>
              <a:rPr lang="de-DE" dirty="0"/>
              <a:t>, falls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1/f^2. 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reason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pressure</a:t>
            </a:r>
            <a:r>
              <a:rPr lang="de-DE" dirty="0"/>
              <a:t> </a:t>
            </a:r>
            <a:r>
              <a:rPr lang="de-DE" dirty="0" err="1"/>
              <a:t>noise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at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frequencies</a:t>
            </a:r>
            <a:r>
              <a:rPr lang="de-DE" dirty="0"/>
              <a:t> and falls off </a:t>
            </a:r>
            <a:r>
              <a:rPr lang="de-DE" dirty="0" err="1"/>
              <a:t>with</a:t>
            </a:r>
            <a:r>
              <a:rPr lang="de-DE" dirty="0"/>
              <a:t> 1/f^2.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BB14C-2059-4A13-BB10-9AB6E53ACD8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975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squeezing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shot</a:t>
            </a:r>
            <a:r>
              <a:rPr lang="de-DE" dirty="0"/>
              <a:t> </a:t>
            </a:r>
            <a:r>
              <a:rPr lang="de-DE" dirty="0" err="1"/>
              <a:t>noise</a:t>
            </a:r>
            <a:r>
              <a:rPr lang="de-DE" dirty="0"/>
              <a:t>, but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pressure</a:t>
            </a:r>
            <a:r>
              <a:rPr lang="de-DE" dirty="0"/>
              <a:t> </a:t>
            </a:r>
            <a:r>
              <a:rPr lang="de-DE" dirty="0" err="1"/>
              <a:t>noise</a:t>
            </a:r>
            <a:r>
              <a:rPr lang="de-DE" dirty="0"/>
              <a:t>. </a:t>
            </a:r>
            <a:r>
              <a:rPr lang="de-DE" dirty="0" err="1"/>
              <a:t>Ideally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(in </a:t>
            </a:r>
            <a:r>
              <a:rPr lang="de-DE" dirty="0" err="1"/>
              <a:t>the</a:t>
            </a:r>
            <a:r>
              <a:rPr lang="de-DE" dirty="0"/>
              <a:t> ifo </a:t>
            </a:r>
            <a:r>
              <a:rPr lang="de-DE" dirty="0" err="1"/>
              <a:t>amrs</a:t>
            </a:r>
            <a:r>
              <a:rPr lang="de-DE" dirty="0"/>
              <a:t>) </a:t>
            </a:r>
            <a:r>
              <a:rPr lang="de-DE" dirty="0" err="1"/>
              <a:t>squeezing</a:t>
            </a:r>
            <a:r>
              <a:rPr lang="de-DE" dirty="0"/>
              <a:t> at high </a:t>
            </a:r>
            <a:r>
              <a:rPr lang="de-DE" dirty="0" err="1"/>
              <a:t>frequencies</a:t>
            </a:r>
            <a:r>
              <a:rPr lang="de-DE" dirty="0"/>
              <a:t> and </a:t>
            </a:r>
            <a:r>
              <a:rPr lang="de-DE" dirty="0" err="1"/>
              <a:t>amplitude</a:t>
            </a:r>
            <a:r>
              <a:rPr lang="de-DE" dirty="0"/>
              <a:t> </a:t>
            </a:r>
            <a:r>
              <a:rPr lang="de-DE" dirty="0" err="1"/>
              <a:t>squeezing</a:t>
            </a:r>
            <a:r>
              <a:rPr lang="de-DE" dirty="0"/>
              <a:t> at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frequencies</a:t>
            </a:r>
            <a:r>
              <a:rPr lang="de-DE" dirty="0"/>
              <a:t>.</a:t>
            </a:r>
          </a:p>
          <a:p>
            <a:r>
              <a:rPr lang="de-DE" dirty="0"/>
              <a:t>This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like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different </a:t>
            </a:r>
            <a:r>
              <a:rPr lang="de-DE" dirty="0" err="1"/>
              <a:t>orientation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teh</a:t>
            </a:r>
            <a:r>
              <a:rPr lang="de-DE" dirty="0"/>
              <a:t> </a:t>
            </a:r>
            <a:r>
              <a:rPr lang="de-DE" dirty="0" err="1"/>
              <a:t>squeezing</a:t>
            </a:r>
            <a:r>
              <a:rPr lang="de-DE" dirty="0"/>
              <a:t> </a:t>
            </a:r>
            <a:r>
              <a:rPr lang="de-DE" dirty="0" err="1"/>
              <a:t>ellipse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 err="1"/>
              <a:t>frequencies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BB14C-2059-4A13-BB10-9AB6E53ACD8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505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achieved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reflecting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squeezed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 so </a:t>
            </a:r>
            <a:r>
              <a:rPr lang="de-DE" dirty="0" err="1"/>
              <a:t>called</a:t>
            </a:r>
            <a:r>
              <a:rPr lang="de-DE" dirty="0"/>
              <a:t> Filter </a:t>
            </a:r>
            <a:r>
              <a:rPr lang="de-DE" dirty="0" err="1"/>
              <a:t>Cavity</a:t>
            </a:r>
            <a:r>
              <a:rPr lang="de-DE" dirty="0"/>
              <a:t>, i.e. a </a:t>
            </a:r>
            <a:r>
              <a:rPr lang="de-DE" dirty="0" err="1"/>
              <a:t>detuned</a:t>
            </a:r>
            <a:r>
              <a:rPr lang="de-DE" dirty="0"/>
              <a:t>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resonantor</a:t>
            </a:r>
            <a:r>
              <a:rPr lang="de-DE" dirty="0"/>
              <a:t> (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exquisitley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losses</a:t>
            </a:r>
            <a:r>
              <a:rPr lang="de-DE" dirty="0"/>
              <a:t>, not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destroy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squeezed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). The </a:t>
            </a:r>
            <a:r>
              <a:rPr lang="de-DE" dirty="0" err="1"/>
              <a:t>bandwidth</a:t>
            </a:r>
            <a:r>
              <a:rPr lang="de-DE" dirty="0"/>
              <a:t> and </a:t>
            </a:r>
            <a:r>
              <a:rPr lang="de-DE" dirty="0" err="1"/>
              <a:t>detuning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match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desired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dependence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rotation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dependent</a:t>
            </a:r>
            <a:r>
              <a:rPr lang="de-DE" dirty="0"/>
              <a:t> </a:t>
            </a:r>
            <a:r>
              <a:rPr lang="de-DE" dirty="0" err="1"/>
              <a:t>squeezing</a:t>
            </a:r>
            <a:r>
              <a:rPr lang="de-DE" dirty="0"/>
              <a:t> (FDS) in </a:t>
            </a:r>
            <a:r>
              <a:rPr lang="de-DE" dirty="0" err="1"/>
              <a:t>contrast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BB14C-2059-4A13-BB10-9AB6E53ACD8D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66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ET-LF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a </a:t>
            </a:r>
            <a:r>
              <a:rPr lang="de-DE" dirty="0" err="1"/>
              <a:t>detuned</a:t>
            </a:r>
            <a:r>
              <a:rPr lang="de-DE" dirty="0"/>
              <a:t> Signal Recycling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noises</a:t>
            </a:r>
            <a:r>
              <a:rPr lang="de-DE" dirty="0"/>
              <a:t> </a:t>
            </a:r>
            <a:r>
              <a:rPr lang="de-DE" dirty="0" err="1"/>
              <a:t>dominate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lowest</a:t>
            </a:r>
            <a:r>
              <a:rPr lang="de-DE" dirty="0"/>
              <a:t> (&lt;2Hz) </a:t>
            </a:r>
            <a:r>
              <a:rPr lang="de-DE" dirty="0" err="1"/>
              <a:t>frequencies</a:t>
            </a:r>
            <a:r>
              <a:rPr lang="de-DE" dirty="0"/>
              <a:t> </a:t>
            </a:r>
            <a:r>
              <a:rPr lang="de-DE" dirty="0" err="1"/>
              <a:t>anyway</a:t>
            </a:r>
            <a:r>
              <a:rPr lang="de-DE" dirty="0"/>
              <a:t>. </a:t>
            </a:r>
          </a:p>
          <a:p>
            <a:r>
              <a:rPr lang="de-DE" dirty="0"/>
              <a:t>The SRM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detuned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 an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resonance</a:t>
            </a:r>
            <a:r>
              <a:rPr lang="de-DE" dirty="0"/>
              <a:t> at </a:t>
            </a:r>
            <a:r>
              <a:rPr lang="de-DE" dirty="0" err="1"/>
              <a:t>ca</a:t>
            </a:r>
            <a:r>
              <a:rPr lang="de-DE" dirty="0"/>
              <a:t> 25Hz. </a:t>
            </a:r>
          </a:p>
          <a:p>
            <a:r>
              <a:rPr lang="de-DE" dirty="0"/>
              <a:t>This </a:t>
            </a:r>
            <a:r>
              <a:rPr lang="de-DE" dirty="0" err="1"/>
              <a:t>causes</a:t>
            </a:r>
            <a:r>
              <a:rPr lang="de-DE" dirty="0"/>
              <a:t> a different </a:t>
            </a:r>
            <a:r>
              <a:rPr lang="de-DE" dirty="0" err="1"/>
              <a:t>frequency-dependent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GW </a:t>
            </a:r>
            <a:r>
              <a:rPr lang="de-DE" dirty="0" err="1"/>
              <a:t>sidebands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port</a:t>
            </a:r>
            <a:r>
              <a:rPr lang="de-DE" dirty="0"/>
              <a:t> </a:t>
            </a:r>
            <a:r>
              <a:rPr lang="de-DE" dirty="0" err="1"/>
              <a:t>necessitating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filter</a:t>
            </a:r>
            <a:r>
              <a:rPr lang="de-DE" dirty="0"/>
              <a:t> </a:t>
            </a:r>
            <a:r>
              <a:rPr lang="de-DE" dirty="0" err="1"/>
              <a:t>cavities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rotate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squeezing</a:t>
            </a:r>
            <a:r>
              <a:rPr lang="de-DE" dirty="0"/>
              <a:t> </a:t>
            </a:r>
            <a:r>
              <a:rPr lang="de-DE" dirty="0" err="1"/>
              <a:t>ellipse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desired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minimize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noise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BB14C-2059-4A13-BB10-9AB6E53ACD8D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002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got</a:t>
            </a:r>
            <a:r>
              <a:rPr lang="de-DE" dirty="0"/>
              <a:t> all </a:t>
            </a:r>
            <a:r>
              <a:rPr lang="en-US" dirty="0"/>
              <a:t>the optical elements explained that are depicted in the sketches of the optical layout that are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in </a:t>
            </a:r>
            <a:r>
              <a:rPr lang="de-DE" dirty="0" err="1"/>
              <a:t>slides</a:t>
            </a:r>
            <a:r>
              <a:rPr lang="de-DE" dirty="0"/>
              <a:t>, </a:t>
            </a:r>
            <a:r>
              <a:rPr lang="de-DE" dirty="0" err="1"/>
              <a:t>showing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ET-LF and ET-HF </a:t>
            </a:r>
            <a:r>
              <a:rPr lang="de-DE" dirty="0" err="1"/>
              <a:t>differences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BB14C-2059-4A13-BB10-9AB6E53ACD8D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91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4E613-6859-46FA-A624-C7D18AADAE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94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 simple Michelson Interferometer </a:t>
            </a:r>
            <a:r>
              <a:rPr lang="de-DE" dirty="0" err="1"/>
              <a:t>converts</a:t>
            </a:r>
            <a:r>
              <a:rPr lang="de-DE" dirty="0"/>
              <a:t> differential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</a:p>
          <a:p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amplitude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photodetector</a:t>
            </a:r>
            <a:r>
              <a:rPr lang="de-DE" dirty="0"/>
              <a:t>, such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them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BB14C-2059-4A13-BB10-9AB6E53ACD8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36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phase</a:t>
            </a:r>
            <a:r>
              <a:rPr lang="de-DE" dirty="0"/>
              <a:t> (</a:t>
            </a:r>
            <a:r>
              <a:rPr lang="de-DE" dirty="0" err="1"/>
              <a:t>depicted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phasor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)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light </a:t>
            </a:r>
            <a:r>
              <a:rPr lang="de-DE" dirty="0" err="1"/>
              <a:t>returning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arm (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east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) </a:t>
            </a:r>
            <a:r>
              <a:rPr lang="de-DE" dirty="0" err="1"/>
              <a:t>moves</a:t>
            </a:r>
            <a:r>
              <a:rPr lang="de-DE" dirty="0"/>
              <a:t> in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direction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BB14C-2059-4A13-BB10-9AB6E53ACD8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59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light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arm,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changed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gravitational</a:t>
            </a:r>
            <a:r>
              <a:rPr lang="de-DE" dirty="0"/>
              <a:t> </a:t>
            </a:r>
            <a:r>
              <a:rPr lang="de-DE" dirty="0" err="1"/>
              <a:t>wave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opposite</a:t>
            </a:r>
            <a:r>
              <a:rPr lang="de-DE" dirty="0"/>
              <a:t> </a:t>
            </a:r>
            <a:r>
              <a:rPr lang="de-DE" dirty="0" err="1"/>
              <a:t>direction</a:t>
            </a:r>
            <a:r>
              <a:rPr lang="de-DE" dirty="0"/>
              <a:t> </a:t>
            </a:r>
            <a:r>
              <a:rPr lang="de-DE" dirty="0" err="1"/>
              <a:t>moves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BB14C-2059-4A13-BB10-9AB6E53ACD8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06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oppositely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modulated</a:t>
            </a:r>
            <a:r>
              <a:rPr lang="de-DE" dirty="0"/>
              <a:t> </a:t>
            </a:r>
            <a:r>
              <a:rPr lang="de-DE" dirty="0" err="1"/>
              <a:t>beams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arms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an </a:t>
            </a:r>
            <a:r>
              <a:rPr lang="de-DE" dirty="0" err="1"/>
              <a:t>amplitude</a:t>
            </a:r>
            <a:r>
              <a:rPr lang="de-DE" dirty="0"/>
              <a:t> </a:t>
            </a:r>
            <a:r>
              <a:rPr lang="de-DE" dirty="0" err="1"/>
              <a:t>modulated</a:t>
            </a:r>
            <a:r>
              <a:rPr lang="de-DE" dirty="0"/>
              <a:t> beam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en-US" dirty="0"/>
              <a:t>interferometer converts Phase modulation with the opposite signs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Amplitude </a:t>
            </a:r>
            <a:r>
              <a:rPr lang="de-DE" dirty="0" err="1"/>
              <a:t>modulation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port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FEF096-658A-458B-AD65-B7F2F360C3D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362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operate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interferometer</a:t>
            </a:r>
            <a:r>
              <a:rPr lang="de-DE" dirty="0"/>
              <a:t> at different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.</a:t>
            </a:r>
          </a:p>
          <a:p>
            <a:r>
              <a:rPr lang="de-DE" dirty="0" err="1"/>
              <a:t>Depending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microscopic</a:t>
            </a:r>
            <a:r>
              <a:rPr lang="de-DE" dirty="0"/>
              <a:t> differential arm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arms</a:t>
            </a:r>
            <a:r>
              <a:rPr lang="de-DE" dirty="0"/>
              <a:t>. i.e.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partial </a:t>
            </a:r>
            <a:r>
              <a:rPr lang="de-DE" dirty="0" err="1"/>
              <a:t>beams</a:t>
            </a:r>
            <a:r>
              <a:rPr lang="de-DE" dirty="0"/>
              <a:t> after </a:t>
            </a:r>
            <a:r>
              <a:rPr lang="de-DE" dirty="0" err="1"/>
              <a:t>the</a:t>
            </a:r>
            <a:r>
              <a:rPr lang="de-DE" dirty="0"/>
              <a:t> beam </a:t>
            </a:r>
            <a:r>
              <a:rPr lang="de-DE" dirty="0" err="1"/>
              <a:t>splitter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at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desired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completely</a:t>
            </a:r>
            <a:r>
              <a:rPr lang="de-DE" dirty="0"/>
              <a:t> </a:t>
            </a:r>
            <a:r>
              <a:rPr lang="de-DE" dirty="0" err="1"/>
              <a:t>dark</a:t>
            </a:r>
            <a:r>
              <a:rPr lang="de-DE" dirty="0"/>
              <a:t> and all </a:t>
            </a:r>
            <a:r>
              <a:rPr lang="de-DE" dirty="0" err="1"/>
              <a:t>the</a:t>
            </a:r>
            <a:r>
              <a:rPr lang="de-DE" dirty="0"/>
              <a:t> light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entered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leaving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port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FEF096-658A-458B-AD65-B7F2F360C3D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675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operate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interferometer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dark</a:t>
            </a:r>
            <a:r>
              <a:rPr lang="de-DE" dirty="0"/>
              <a:t> </a:t>
            </a:r>
            <a:r>
              <a:rPr lang="de-DE" dirty="0" err="1"/>
              <a:t>fringe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slight</a:t>
            </a:r>
            <a:r>
              <a:rPr lang="de-DE" dirty="0"/>
              <a:t> </a:t>
            </a:r>
            <a:r>
              <a:rPr lang="de-DE" dirty="0" err="1"/>
              <a:t>offset</a:t>
            </a:r>
            <a:r>
              <a:rPr lang="de-DE" dirty="0"/>
              <a:t> (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dark</a:t>
            </a:r>
            <a:r>
              <a:rPr lang="de-DE" dirty="0"/>
              <a:t> </a:t>
            </a:r>
            <a:r>
              <a:rPr lang="de-DE" dirty="0" err="1"/>
              <a:t>fringe</a:t>
            </a:r>
            <a:r>
              <a:rPr lang="de-DE" dirty="0"/>
              <a:t> </a:t>
            </a:r>
            <a:r>
              <a:rPr lang="de-DE" dirty="0" err="1"/>
              <a:t>offset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pm</a:t>
            </a:r>
            <a:r>
              <a:rPr lang="de-DE" dirty="0"/>
              <a:t>) and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 unipolar </a:t>
            </a:r>
            <a:r>
              <a:rPr lang="de-DE" dirty="0" err="1"/>
              <a:t>signal</a:t>
            </a:r>
            <a:r>
              <a:rPr lang="de-DE" dirty="0"/>
              <a:t>, i.e. </a:t>
            </a:r>
            <a:r>
              <a:rPr lang="de-DE" dirty="0" err="1"/>
              <a:t>the</a:t>
            </a:r>
            <a:r>
              <a:rPr lang="de-DE" dirty="0"/>
              <a:t> power </a:t>
            </a:r>
            <a:r>
              <a:rPr lang="de-DE" dirty="0" err="1"/>
              <a:t>depends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differential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in a </a:t>
            </a:r>
            <a:r>
              <a:rPr lang="de-DE" dirty="0" err="1"/>
              <a:t>monotonous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en-US" dirty="0"/>
              <a:t>, and we obtain information on the sign of the length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. </a:t>
            </a:r>
          </a:p>
          <a:p>
            <a:r>
              <a:rPr lang="de-DE" dirty="0"/>
              <a:t>Start </a:t>
            </a:r>
            <a:r>
              <a:rPr lang="de-DE" dirty="0" err="1"/>
              <a:t>with</a:t>
            </a:r>
            <a:r>
              <a:rPr lang="de-DE" dirty="0"/>
              <a:t> a powerful </a:t>
            </a:r>
            <a:r>
              <a:rPr lang="de-DE" dirty="0" err="1"/>
              <a:t>laser</a:t>
            </a:r>
            <a:r>
              <a:rPr lang="de-DE" dirty="0"/>
              <a:t>. Ca. 500W in ET-HF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FEF096-658A-458B-AD65-B7F2F360C3D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47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-95294" y="785794"/>
            <a:ext cx="12477795" cy="0"/>
          </a:xfrm>
          <a:prstGeom prst="line">
            <a:avLst/>
          </a:prstGeom>
          <a:ln w="63500">
            <a:solidFill>
              <a:srgbClr val="A30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38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25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558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348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9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mit 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0459" y="836712"/>
            <a:ext cx="11620581" cy="5164056"/>
          </a:xfrm>
          <a:prstGeom prst="rect">
            <a:avLst/>
          </a:prstGeom>
        </p:spPr>
        <p:txBody>
          <a:bodyPr/>
          <a:lstStyle>
            <a:lvl1pPr marL="242888" indent="-242888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defRPr sz="2800" b="0" i="0">
                <a:solidFill>
                  <a:srgbClr val="003D81"/>
                </a:solidFill>
                <a:latin typeface="Gill Sans"/>
                <a:cs typeface="Gill Sans"/>
              </a:defRPr>
            </a:lvl1pPr>
            <a:lvl2pPr marL="534988" indent="-292100">
              <a:spcBef>
                <a:spcPts val="0"/>
              </a:spcBef>
              <a:buFont typeface="Lucida Grande"/>
              <a:buChar char="-"/>
              <a:defRPr sz="2400" b="0" i="0">
                <a:solidFill>
                  <a:srgbClr val="E58324"/>
                </a:solidFill>
                <a:latin typeface="Gill Sans"/>
                <a:cs typeface="Gill Sans"/>
              </a:defRPr>
            </a:lvl2pPr>
            <a:lvl3pPr marL="719138" indent="-184150">
              <a:buFont typeface="Arial"/>
              <a:buChar char="•"/>
              <a:defRPr sz="2000" b="0" i="0">
                <a:solidFill>
                  <a:srgbClr val="000000"/>
                </a:solidFill>
                <a:latin typeface="Gill Sans"/>
                <a:cs typeface="Gill Sans"/>
              </a:defRPr>
            </a:lvl3pPr>
            <a:lvl4pPr>
              <a:buNone/>
              <a:defRPr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90459" y="121192"/>
            <a:ext cx="11620581" cy="571504"/>
          </a:xfrm>
        </p:spPr>
        <p:txBody>
          <a:bodyPr>
            <a:noAutofit/>
          </a:bodyPr>
          <a:lstStyle>
            <a:lvl1pPr algn="l">
              <a:defRPr sz="3200" b="0" i="0">
                <a:solidFill>
                  <a:srgbClr val="073C8D"/>
                </a:solidFill>
                <a:latin typeface="Gill Sans"/>
                <a:cs typeface="Gill San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3339" y="6421439"/>
            <a:ext cx="4283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003D81"/>
                </a:solidFill>
                <a:latin typeface="Gill Sans Light"/>
                <a:cs typeface="Gill Sans Ligh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3D81"/>
                </a:solidFill>
                <a:effectLst/>
                <a:uLnTx/>
                <a:uFillTx/>
                <a:latin typeface="Gill Sans Light"/>
                <a:ea typeface="+mn-ea"/>
              </a:rPr>
              <a:t>Name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3D81"/>
              </a:solidFill>
              <a:effectLst/>
              <a:uLnTx/>
              <a:uFillTx/>
              <a:latin typeface="Gill Sans Ligh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297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2FE5D-2466-400C-B791-DE9B73125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7B23D4-917F-435D-8531-30B7AEA4A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08C60F-F5C4-4E3D-A179-2B1DCC03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E742-9551-49B2-B888-BE0AB0A44B8B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1CA27D-1A68-4834-8E82-C8EECD83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B05FC4-9FF9-4DF5-A8B4-DD2EFE5F2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218-A235-444D-95A2-73B2E50224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278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866D11-333A-4A04-A216-A26BD3DE2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D81BB5-B1CA-4ACD-9534-33C1B32BF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637AA8-907B-4616-8D16-F96DD993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E742-9551-49B2-B888-BE0AB0A44B8B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6EB9EF-AF8E-433D-B18D-EDCB69E47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CE8FA9-D935-4400-BB35-CFA57045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218-A235-444D-95A2-73B2E50224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61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159FB-E5F4-43F6-B7FE-7417A924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C88347-907B-4C07-A366-521C2696F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D8D3D-E72E-42BD-8DF8-D17E2132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E742-9551-49B2-B888-BE0AB0A44B8B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88A563-3BB4-4E67-838B-369B1002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0DAD7B-5455-4DC9-B88F-788B8E03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218-A235-444D-95A2-73B2E50224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50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C838AB-6BE1-40F0-96B4-BCBC9793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E36764-664C-45EF-B2A4-85E2F8489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F77075-F076-4110-83FE-8EDC6B82C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01BCC2-4C6C-403B-A89B-C01CD01C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E742-9551-49B2-B888-BE0AB0A44B8B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FC3A03-3108-48BE-A90E-23BA5A496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4E1AFA-7AA7-4E06-8EB6-E38C36EC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218-A235-444D-95A2-73B2E50224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641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6EC9B-DC76-4212-B625-5A85F2432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D35AF0-7875-4BC8-9937-E4B40806F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52EF831-A93E-442B-84D0-E6E1AA56A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7C5502-3601-4BEF-AD6D-C25E6F341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A0D8A10-36E4-4453-8F75-622878A32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05DDB8D-302E-4549-88F3-85703860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E742-9551-49B2-B888-BE0AB0A44B8B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A05875F-C2F8-4A0F-87E4-B6A70724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F76F42-7993-4F62-A0BB-B873769A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218-A235-444D-95A2-73B2E50224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368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A40AD-0745-43C9-84AF-B31B5C08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F8ED7D-675E-4853-95AC-100EC8B2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E742-9551-49B2-B888-BE0AB0A44B8B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4BE41AD-9FE2-4074-8153-2BC40EB1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6AC5EE-AEC6-4B7F-B7D0-282B20DE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218-A235-444D-95A2-73B2E50224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0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7595" y="44624"/>
            <a:ext cx="8256917" cy="914400"/>
          </a:xfr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extLst/>
          </a:lstStyle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dirty="0"/>
              <a:t>Textmasterformate durch Klicken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-95294" y="785794"/>
            <a:ext cx="12477795" cy="0"/>
          </a:xfrm>
          <a:prstGeom prst="line">
            <a:avLst/>
          </a:prstGeom>
          <a:ln w="63500">
            <a:solidFill>
              <a:srgbClr val="A30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09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EDC218-4799-4488-BD49-2808FE6FA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E742-9551-49B2-B888-BE0AB0A44B8B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3E5ACE1-F3E9-4EAD-8574-C838EAF8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FA9BD1-5971-4CDE-B737-CA46250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218-A235-444D-95A2-73B2E50224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262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D6E0B-5216-4E4D-B4D7-D5C0695AE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485ACA-B976-4442-834C-E663010D1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C87A25-4F71-4564-A4F7-10EA63A16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E4D6D9-D238-4E85-9043-4F3310CA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E742-9551-49B2-B888-BE0AB0A44B8B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3DAA70-2DE2-4546-8D61-CE7BEFC2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99E767-E92F-4573-82AE-0EAC31F7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218-A235-444D-95A2-73B2E50224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64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7E215-B119-49BB-B048-E0E8C7E0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FA30E92-06E9-461C-8D1D-0F08133B6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8B1E3D-992C-4097-9A3F-05EA1FE84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534DC6-4E66-46FD-A13D-DAD43132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E742-9551-49B2-B888-BE0AB0A44B8B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515081-0542-4CFC-BB76-CF460B7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1B9E33-DB39-434F-95AD-606366B0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218-A235-444D-95A2-73B2E50224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551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AABF0-1594-40CC-92A9-AC7633BE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BE5165A-3826-4F1F-A575-2FB4ACDD6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1B1C5C-792F-4330-815E-6339878DD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E742-9551-49B2-B888-BE0AB0A44B8B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B9CC28-889E-4FF3-B23E-E5024E65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CDAD67-82A3-4CAC-82B4-82BE9F33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218-A235-444D-95A2-73B2E50224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003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4E1B76C-12BD-4ED2-AA5C-08994464F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54B431-15E3-4C31-AB5B-588DE4EBE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FC177B-C11E-4F53-8E7E-A11FE4D3C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E742-9551-49B2-B888-BE0AB0A44B8B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B22422-3F3D-4959-8616-D835D304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CE1A2F-B931-4894-9021-10E2951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218-A235-444D-95A2-73B2E50224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840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02869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1238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-95294" y="785794"/>
            <a:ext cx="12477795" cy="0"/>
          </a:xfrm>
          <a:prstGeom prst="line">
            <a:avLst/>
          </a:prstGeom>
          <a:ln w="63500">
            <a:solidFill>
              <a:srgbClr val="328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7812E43C-EC24-46CF-A9F3-6357524DB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345" y="-34290"/>
            <a:ext cx="2741869" cy="8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24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7595" y="44624"/>
            <a:ext cx="8256917" cy="914400"/>
          </a:xfr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extLst/>
          </a:lstStyle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dirty="0"/>
              <a:t>Textmasterformate durch Klicken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-95294" y="785794"/>
            <a:ext cx="12477795" cy="0"/>
          </a:xfrm>
          <a:prstGeom prst="line">
            <a:avLst/>
          </a:prstGeom>
          <a:ln w="63500">
            <a:solidFill>
              <a:srgbClr val="328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271CD591-8814-4181-B608-897BBDBE4F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388" y="-34290"/>
            <a:ext cx="2741869" cy="8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56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ihand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ihand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ihand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ihand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ihand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ihand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ihand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ihand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ihand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ihand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ihand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hteck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hteck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hteck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hteck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295099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ihand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ihand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ihand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ihand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ihand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ihand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ihand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ihand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ihand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ihand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ihand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hteck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hteck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hteck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hteck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2351582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095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hteck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hteck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hteck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hteck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hteck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hteck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hteck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hteck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3387462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606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-95294" y="785794"/>
            <a:ext cx="12477795" cy="0"/>
          </a:xfrm>
          <a:prstGeom prst="line">
            <a:avLst/>
          </a:prstGeom>
          <a:ln w="63500">
            <a:solidFill>
              <a:srgbClr val="328E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F2EC365F-C3FD-46AA-8FF5-4D3DE208C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22" y="-34836"/>
            <a:ext cx="2741869" cy="8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58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674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Gerade Verbindung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grpSp>
        <p:nvGrpSpPr>
          <p:cNvPr id="14" name="Gruppieren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Gerade Verbindung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Gerade Verbindung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613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275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308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348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47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mit 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0459" y="836712"/>
            <a:ext cx="11620581" cy="5164056"/>
          </a:xfrm>
          <a:prstGeom prst="rect">
            <a:avLst/>
          </a:prstGeom>
        </p:spPr>
        <p:txBody>
          <a:bodyPr/>
          <a:lstStyle>
            <a:lvl1pPr marL="242888" indent="-242888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defRPr sz="2800" b="0" i="0">
                <a:solidFill>
                  <a:srgbClr val="003D81"/>
                </a:solidFill>
                <a:latin typeface="Gill Sans"/>
                <a:cs typeface="Gill Sans"/>
              </a:defRPr>
            </a:lvl1pPr>
            <a:lvl2pPr marL="534988" indent="-292100">
              <a:spcBef>
                <a:spcPts val="0"/>
              </a:spcBef>
              <a:buFont typeface="Lucida Grande"/>
              <a:buChar char="-"/>
              <a:defRPr sz="2400" b="0" i="0">
                <a:solidFill>
                  <a:srgbClr val="E58324"/>
                </a:solidFill>
                <a:latin typeface="Gill Sans"/>
                <a:cs typeface="Gill Sans"/>
              </a:defRPr>
            </a:lvl2pPr>
            <a:lvl3pPr marL="719138" indent="-184150">
              <a:buFont typeface="Arial"/>
              <a:buChar char="•"/>
              <a:defRPr sz="2000" b="0" i="0">
                <a:solidFill>
                  <a:srgbClr val="000000"/>
                </a:solidFill>
                <a:latin typeface="Gill Sans"/>
                <a:cs typeface="Gill Sans"/>
              </a:defRPr>
            </a:lvl3pPr>
            <a:lvl4pPr>
              <a:buNone/>
              <a:defRPr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90459" y="121192"/>
            <a:ext cx="11620581" cy="571504"/>
          </a:xfrm>
        </p:spPr>
        <p:txBody>
          <a:bodyPr>
            <a:noAutofit/>
          </a:bodyPr>
          <a:lstStyle>
            <a:lvl1pPr algn="l">
              <a:defRPr sz="3200" b="0" i="0">
                <a:solidFill>
                  <a:srgbClr val="073C8D"/>
                </a:solidFill>
                <a:latin typeface="Gill Sans"/>
                <a:cs typeface="Gill San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3339" y="6421439"/>
            <a:ext cx="4283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003D81"/>
                </a:solidFill>
                <a:latin typeface="Gill Sans Light"/>
                <a:cs typeface="Gill Sans Light"/>
              </a:defRPr>
            </a:lvl1pPr>
          </a:lstStyle>
          <a:p>
            <a:pPr>
              <a:defRPr/>
            </a:pPr>
            <a:r>
              <a:rPr lang="de-DE"/>
              <a:t>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96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4115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913922" y="2129985"/>
            <a:ext cx="10364163" cy="14703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829755" y="3885530"/>
            <a:ext cx="8534395" cy="1752666"/>
          </a:xfrm>
        </p:spPr>
        <p:txBody>
          <a:bodyPr anchorCtr="1"/>
          <a:lstStyle>
            <a:lvl1pPr marL="0" indent="0" algn="ctr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3EC88E-C8B4-448E-B84E-2762A0F04F2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890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49A356-8300-4A25-9C45-1FE92C991DB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845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963843" y="4406863"/>
            <a:ext cx="10362237" cy="1362381"/>
          </a:xfrm>
        </p:spPr>
        <p:txBody>
          <a:bodyPr anchor="t"/>
          <a:lstStyle>
            <a:lvl1pPr>
              <a:defRPr b="1" cap="all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963843" y="2906224"/>
            <a:ext cx="10362237" cy="1500639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814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655887-9365-4415-ABDD-3C34EE0862F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65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608645" y="1604332"/>
            <a:ext cx="5393284" cy="4526397"/>
          </a:xfrm>
        </p:spPr>
        <p:txBody>
          <a:bodyPr/>
          <a:lstStyle>
            <a:lvl1pPr>
              <a:defRPr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6186241" y="1604332"/>
            <a:ext cx="5395196" cy="4526397"/>
          </a:xfrm>
        </p:spPr>
        <p:txBody>
          <a:bodyPr/>
          <a:lstStyle>
            <a:lvl1pPr>
              <a:defRPr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987B14-12D1-48FA-8237-7AE8FBC646A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774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10557" y="275073"/>
            <a:ext cx="10972805" cy="11420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10556" y="1535196"/>
            <a:ext cx="5385597" cy="639424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177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610556" y="2174631"/>
            <a:ext cx="5385597" cy="3951776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6193914" y="1535196"/>
            <a:ext cx="5389435" cy="639424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177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6193914" y="2174631"/>
            <a:ext cx="5389435" cy="3951776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4C0D3E-A88C-4A76-A97D-DA3DF6F988E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364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70A666C-0F95-4B17-A1BE-CAE95F6672A8}"/>
              </a:ext>
            </a:extLst>
          </p:cNvPr>
          <p:cNvSpPr/>
          <p:nvPr userDrawn="1"/>
        </p:nvSpPr>
        <p:spPr>
          <a:xfrm>
            <a:off x="-59961" y="0"/>
            <a:ext cx="9338872" cy="681001"/>
          </a:xfrm>
          <a:prstGeom prst="rect">
            <a:avLst/>
          </a:prstGeom>
          <a:solidFill>
            <a:srgbClr val="ED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43575" y="0"/>
            <a:ext cx="10710398" cy="643929"/>
          </a:xfrm>
        </p:spPr>
        <p:txBody>
          <a:bodyPr/>
          <a:lstStyle>
            <a:lvl1pPr>
              <a:defRPr>
                <a:solidFill>
                  <a:srgbClr val="007463"/>
                </a:solidFill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0B8EA6-9440-4CBE-A916-9B1BC747F3F5}" type="slidenum">
              <a:t>‹Nr.›</a:t>
            </a:fld>
            <a:endParaRPr lang="de-DE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2DCD3D14-0DC8-4F40-844B-DBCE935D1C6C}"/>
              </a:ext>
            </a:extLst>
          </p:cNvPr>
          <p:cNvGrpSpPr/>
          <p:nvPr userDrawn="1"/>
        </p:nvGrpSpPr>
        <p:grpSpPr>
          <a:xfrm rot="10800000">
            <a:off x="-2635172" y="681006"/>
            <a:ext cx="15177009" cy="81329"/>
            <a:chOff x="2024185" y="869307"/>
            <a:chExt cx="10366102" cy="81329"/>
          </a:xfrm>
        </p:grpSpPr>
        <p:cxnSp>
          <p:nvCxnSpPr>
            <p:cNvPr id="7" name="Gerade Verbindung 12">
              <a:extLst>
                <a:ext uri="{FF2B5EF4-FFF2-40B4-BE49-F238E27FC236}">
                  <a16:creationId xmlns:a16="http://schemas.microsoft.com/office/drawing/2014/main" id="{19618200-C8A3-480A-8D9F-42D6293915AA}"/>
                </a:ext>
              </a:extLst>
            </p:cNvPr>
            <p:cNvCxnSpPr/>
            <p:nvPr userDrawn="1"/>
          </p:nvCxnSpPr>
          <p:spPr>
            <a:xfrm>
              <a:off x="3409700" y="950636"/>
              <a:ext cx="8980587" cy="0"/>
            </a:xfrm>
            <a:prstGeom prst="line">
              <a:avLst/>
            </a:prstGeom>
            <a:ln w="25400" cap="rnd">
              <a:solidFill>
                <a:srgbClr val="0074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4">
              <a:extLst>
                <a:ext uri="{FF2B5EF4-FFF2-40B4-BE49-F238E27FC236}">
                  <a16:creationId xmlns:a16="http://schemas.microsoft.com/office/drawing/2014/main" id="{E0A63536-0164-44C1-841F-6E49E3BE4493}"/>
                </a:ext>
              </a:extLst>
            </p:cNvPr>
            <p:cNvCxnSpPr/>
            <p:nvPr userDrawn="1"/>
          </p:nvCxnSpPr>
          <p:spPr>
            <a:xfrm>
              <a:off x="2024185" y="869307"/>
              <a:ext cx="10151940" cy="0"/>
            </a:xfrm>
            <a:prstGeom prst="line">
              <a:avLst/>
            </a:prstGeom>
            <a:ln w="25400" cap="rnd">
              <a:solidFill>
                <a:srgbClr val="008F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magine 1">
            <a:extLst>
              <a:ext uri="{FF2B5EF4-FFF2-40B4-BE49-F238E27FC236}">
                <a16:creationId xmlns:a16="http://schemas.microsoft.com/office/drawing/2014/main" id="{7B5DDB38-EA11-43DD-869D-4C715E8C0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663" y="-26026"/>
            <a:ext cx="2995453" cy="81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41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8922F6-C5C2-4EEE-9AC4-3973278DF3C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55300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10556" y="273629"/>
            <a:ext cx="4010884" cy="1160765"/>
          </a:xfrm>
        </p:spPr>
        <p:txBody>
          <a:bodyPr anchor="b"/>
          <a:lstStyle>
            <a:lvl1pPr>
              <a:defRPr sz="1814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767355" y="273627"/>
            <a:ext cx="6815994" cy="5852778"/>
          </a:xfrm>
        </p:spPr>
        <p:txBody>
          <a:bodyPr/>
          <a:lstStyle>
            <a:lvl1pPr>
              <a:defRPr sz="2903"/>
            </a:lvl1pPr>
            <a:lvl2pPr>
              <a:defRPr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610556" y="1434394"/>
            <a:ext cx="4010884" cy="4692013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27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50E7B3-361A-40FA-8190-CA044C2027B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412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390403" y="4800027"/>
            <a:ext cx="7315195" cy="567421"/>
          </a:xfrm>
        </p:spPr>
        <p:txBody>
          <a:bodyPr anchor="b"/>
          <a:lstStyle>
            <a:lvl1pPr>
              <a:defRPr sz="1814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2390403" y="612068"/>
            <a:ext cx="7315195" cy="4115956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903"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2390403" y="5367447"/>
            <a:ext cx="7315195" cy="805048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27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CC2C19-3679-4BAD-A63B-7F82097CE9A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750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15371-5C7B-4787-8FEB-67DB8BA922B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7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hteck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hteck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hteck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hteck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hteck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hteck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hteck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hteck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29545016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8839685" y="273627"/>
            <a:ext cx="2741764" cy="585709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608643" y="273627"/>
            <a:ext cx="8046717" cy="585709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0BB4C7-320E-489D-A402-86891896D33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34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59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-95294" y="785794"/>
            <a:ext cx="12477795" cy="0"/>
          </a:xfrm>
          <a:prstGeom prst="line">
            <a:avLst/>
          </a:prstGeom>
          <a:ln w="63500">
            <a:solidFill>
              <a:srgbClr val="A30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DEA70C37-242B-47EE-94A4-FC2864486F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00" y="11114"/>
            <a:ext cx="2362200" cy="7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0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78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Gerade Verbindung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grpSp>
        <p:nvGrpSpPr>
          <p:cNvPr id="14" name="Gruppieren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Gerade Verbindung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Gerade Verbindung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81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Textmasterformate durch Klicken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-95294" y="785794"/>
            <a:ext cx="12477795" cy="0"/>
          </a:xfrm>
          <a:prstGeom prst="line">
            <a:avLst/>
          </a:prstGeom>
          <a:ln w="63500">
            <a:solidFill>
              <a:srgbClr val="A30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924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accent3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EBF521-E830-40AE-A24A-C4E68E766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573DEC-24C8-43E8-9190-4F5CD62F4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93EFD2-9A43-414F-8312-D19C70C5B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E742-9551-49B2-B888-BE0AB0A44B8B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EA0186-B68F-4917-A0CE-B484E724C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FB1520-470B-4BED-A4C3-C4CE8AAB0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B218-A235-444D-95A2-73B2E50224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07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Textmasterformate durch Klicken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7FF8BDD-796B-4DD9-BE67-1B90850BF36E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-95294" y="785794"/>
            <a:ext cx="12477795" cy="0"/>
          </a:xfrm>
          <a:prstGeom prst="line">
            <a:avLst/>
          </a:prstGeom>
          <a:ln w="63500">
            <a:solidFill>
              <a:srgbClr val="328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622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accent3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609560" y="273355"/>
            <a:ext cx="10971688" cy="1145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lvl="0"/>
            <a:r>
              <a:rPr lang="de-DE"/>
              <a:t>Klicken Sie, um das Format des Titeltextes zu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09560" y="1604844"/>
            <a:ext cx="10971688" cy="45261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609560" y="6247908"/>
            <a:ext cx="284012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4169407" y="6247908"/>
            <a:ext cx="386418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8740683" y="6247908"/>
            <a:ext cx="284012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fld id="{375D5F3B-E643-4C46-882D-A3F3883096C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84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marL="0" marR="0" lvl="0" indent="0" algn="l" defTabSz="829544" rtl="0" fontAlgn="auto" hangingPunct="1">
        <a:lnSpc>
          <a:spcPct val="107000"/>
        </a:lnSpc>
        <a:spcBef>
          <a:spcPts val="0"/>
        </a:spcBef>
        <a:spcAft>
          <a:spcPts val="0"/>
        </a:spcAft>
        <a:buNone/>
        <a:tabLst>
          <a:tab pos="0" algn="l"/>
          <a:tab pos="829544" algn="l"/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3629" b="0" i="0" u="none" strike="noStrike" kern="0" cap="none" spc="0" baseline="0">
          <a:solidFill>
            <a:srgbClr val="008000"/>
          </a:solidFill>
          <a:uFillTx/>
          <a:latin typeface="Nimbus Sans L" pitchFamily="34"/>
          <a:ea typeface="Gothic" pitchFamily="2"/>
          <a:cs typeface="Lucidasans" pitchFamily="2"/>
        </a:defRPr>
      </a:lvl1pPr>
    </p:titleStyle>
    <p:bodyStyle>
      <a:lvl1pPr marL="310913" marR="0" lvl="0" indent="-310913" algn="l" defTabSz="829544" rtl="0" fontAlgn="auto" hangingPunct="1">
        <a:lnSpc>
          <a:spcPct val="100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829212" algn="l"/>
          <a:tab pos="1658755" algn="l"/>
          <a:tab pos="2488299" algn="l"/>
          <a:tab pos="3317843" algn="l"/>
          <a:tab pos="4147386" algn="l"/>
          <a:tab pos="4976930" algn="l"/>
          <a:tab pos="5806474" algn="l"/>
          <a:tab pos="6636017" algn="l"/>
          <a:tab pos="7465561" algn="l"/>
          <a:tab pos="8295105" algn="l"/>
          <a:tab pos="9124648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1pPr>
      <a:lvl2pPr marL="673755" marR="0" lvl="1" indent="-258983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829211" algn="l"/>
          <a:tab pos="1658754" algn="l"/>
          <a:tab pos="2488298" algn="l"/>
          <a:tab pos="3317842" algn="l"/>
          <a:tab pos="4147385" algn="l"/>
          <a:tab pos="4976929" algn="l"/>
          <a:tab pos="5806473" algn="l"/>
          <a:tab pos="6636016" algn="l"/>
          <a:tab pos="7465560" algn="l"/>
          <a:tab pos="8295104" algn="l"/>
          <a:tab pos="9124648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2pPr>
      <a:lvl3pPr marL="1036930" marR="0" lvl="2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3pPr>
      <a:lvl4pPr marL="1451701" marR="0" lvl="3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4pPr>
      <a:lvl5pPr marL="1866473" marR="0" lvl="4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6.png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2.e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slide" Target="slide3.xml"/><Relationship Id="rId5" Type="http://schemas.openxmlformats.org/officeDocument/2006/relationships/image" Target="../media/image10.emf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08407A9-6CCD-40FB-A432-6F1BB9AA86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2" y="-34290"/>
            <a:ext cx="12296432" cy="69265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345" y="-34290"/>
            <a:ext cx="2741869" cy="848001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6B2D4A2-4D3B-48E9-A95F-1A834A6A42CE}"/>
              </a:ext>
            </a:extLst>
          </p:cNvPr>
          <p:cNvSpPr/>
          <p:nvPr/>
        </p:nvSpPr>
        <p:spPr>
          <a:xfrm>
            <a:off x="0" y="292282"/>
            <a:ext cx="7285862" cy="1754326"/>
          </a:xfrm>
          <a:prstGeom prst="rect">
            <a:avLst/>
          </a:prstGeom>
          <a:solidFill>
            <a:schemeClr val="tx1">
              <a:alpha val="31000"/>
            </a:schemeClr>
          </a:solidFill>
          <a:effectLst>
            <a:outerShdw blurRad="50800" dist="25400" dir="2700000" algn="tl" rotWithShape="0">
              <a:schemeClr val="accent4">
                <a:lumMod val="20000"/>
                <a:lumOff val="80000"/>
                <a:alpha val="44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Einstein-</a:t>
            </a: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Telescope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b="1" spc="5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Interferometry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DF5DD56-5D70-4729-8168-6BE739AA7875}"/>
              </a:ext>
            </a:extLst>
          </p:cNvPr>
          <p:cNvSpPr txBox="1"/>
          <p:nvPr/>
        </p:nvSpPr>
        <p:spPr>
          <a:xfrm>
            <a:off x="9194137" y="5238912"/>
            <a:ext cx="29265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Harald Lück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AEI Hannover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Max-Planck Institute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Gravitational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hysics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Leibniz Universität Hannover,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Institute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Gravitational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Physics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4EEE14A-2B8A-4DDF-9791-4ABD0738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27700" y="4230364"/>
            <a:ext cx="879443" cy="9742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6756E7B6-1C1E-482E-BDFD-41E52F85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lum bright="-18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43"/>
          <a:stretch>
            <a:fillRect/>
          </a:stretch>
        </p:blipFill>
        <p:spPr bwMode="auto">
          <a:xfrm>
            <a:off x="8620949" y="6137637"/>
            <a:ext cx="596338" cy="55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46FFFB7-93E7-4DBE-97D9-A5B6F15479B5}"/>
              </a:ext>
            </a:extLst>
          </p:cNvPr>
          <p:cNvSpPr txBox="1"/>
          <p:nvPr/>
        </p:nvSpPr>
        <p:spPr>
          <a:xfrm>
            <a:off x="71356" y="5814471"/>
            <a:ext cx="272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Germany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Meeting 2024</a:t>
            </a:r>
          </a:p>
        </p:txBody>
      </p:sp>
    </p:spTree>
    <p:extLst>
      <p:ext uri="{BB962C8B-B14F-4D97-AF65-F5344CB8AC3E}">
        <p14:creationId xmlns:p14="http://schemas.microsoft.com/office/powerpoint/2010/main" val="359045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19F5BFEB-8A9A-4DEC-AC38-27B26AD98300}"/>
              </a:ext>
            </a:extLst>
          </p:cNvPr>
          <p:cNvGrpSpPr/>
          <p:nvPr/>
        </p:nvGrpSpPr>
        <p:grpSpPr>
          <a:xfrm>
            <a:off x="5097782" y="5155178"/>
            <a:ext cx="3073030" cy="961941"/>
            <a:chOff x="4232301" y="6159841"/>
            <a:chExt cx="3387535" cy="1060390"/>
          </a:xfrm>
        </p:grpSpPr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3B8A5E33-C5CD-44AC-982F-E340D337FE92}"/>
                </a:ext>
              </a:extLst>
            </p:cNvPr>
            <p:cNvGrpSpPr/>
            <p:nvPr/>
          </p:nvGrpSpPr>
          <p:grpSpPr>
            <a:xfrm>
              <a:off x="4343834" y="6159841"/>
              <a:ext cx="3276002" cy="635429"/>
              <a:chOff x="2653662" y="6151644"/>
              <a:chExt cx="3276002" cy="635429"/>
            </a:xfrm>
          </p:grpSpPr>
          <p:pic>
            <p:nvPicPr>
              <p:cNvPr id="9" name="Grafik 7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 flipV="1">
                <a:off x="2720780" y="6151644"/>
                <a:ext cx="2707200" cy="62675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Grafik 8"/>
              <p:cNvPicPr>
                <a:picLocks noChangeAspect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>
              <a:xfrm>
                <a:off x="2716816" y="6160316"/>
                <a:ext cx="2707200" cy="62675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Gerade Verbindung 9"/>
              <p:cNvSpPr/>
              <p:nvPr/>
            </p:nvSpPr>
            <p:spPr>
              <a:xfrm>
                <a:off x="2653662" y="6469557"/>
                <a:ext cx="3276002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chemeClr val="tx1"/>
                </a:solidFill>
                <a:prstDash val="solid"/>
                <a:miter/>
              </a:ln>
            </p:spPr>
            <p:txBody>
              <a:bodyPr vert="horz" wrap="none" lIns="81648" tIns="42453" rIns="81648" bIns="42453" anchor="t" anchorCtr="0" compatLnSpc="0"/>
              <a:lstStyle/>
              <a:p>
                <a:pPr>
                  <a:lnSpc>
                    <a:spcPct val="107000"/>
                  </a:lnSpc>
                  <a:tabLst>
                    <a:tab pos="0" algn="l"/>
                    <a:tab pos="829544" algn="l"/>
                    <a:tab pos="1659087" algn="l"/>
                    <a:tab pos="2488631" algn="l"/>
                    <a:tab pos="3318175" algn="l"/>
                    <a:tab pos="4147718" algn="l"/>
                    <a:tab pos="4977262" algn="l"/>
                    <a:tab pos="5806806" algn="l"/>
                    <a:tab pos="6636349" algn="l"/>
                    <a:tab pos="7465893" algn="l"/>
                    <a:tab pos="8295437" algn="l"/>
                    <a:tab pos="912498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633">
                  <a:solidFill>
                    <a:srgbClr val="000000"/>
                  </a:solidFill>
                  <a:latin typeface="Arial" pitchFamily="18"/>
                  <a:ea typeface="Gothic" pitchFamily="2"/>
                  <a:cs typeface="Lucidasans" pitchFamily="2"/>
                </a:endParaRPr>
              </a:p>
            </p:txBody>
          </p:sp>
        </p:grpSp>
        <p:sp>
          <p:nvSpPr>
            <p:cNvPr id="13" name="Freihandform 11"/>
            <p:cNvSpPr/>
            <p:nvPr/>
          </p:nvSpPr>
          <p:spPr>
            <a:xfrm>
              <a:off x="4232301" y="6828997"/>
              <a:ext cx="3215456" cy="391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81648" tIns="42453" rIns="81648" bIns="42453" anchor="t" anchorCtr="1" compatLnSpc="0">
              <a:spAutoFit/>
            </a:bodyPr>
            <a:lstStyle/>
            <a:p>
              <a:pPr algn="ctr"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14" b="1" dirty="0" err="1">
                  <a:solidFill>
                    <a:srgbClr val="000000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destructive</a:t>
              </a:r>
              <a:r>
                <a:rPr lang="de-DE" sz="1814" b="1" dirty="0">
                  <a:solidFill>
                    <a:srgbClr val="000000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 </a:t>
              </a:r>
              <a:r>
                <a:rPr lang="de-DE" sz="1814" b="1" dirty="0" err="1">
                  <a:solidFill>
                    <a:srgbClr val="000000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Interference</a:t>
              </a:r>
              <a:endParaRPr lang="de-DE" sz="1814" b="1" dirty="0">
                <a:solidFill>
                  <a:srgbClr val="000000"/>
                </a:solidFill>
                <a:latin typeface="Arial Rounded MT Bold" pitchFamily="34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95AE8BB6-B793-4D22-81EA-1D1E623218F4}"/>
              </a:ext>
            </a:extLst>
          </p:cNvPr>
          <p:cNvGrpSpPr/>
          <p:nvPr/>
        </p:nvGrpSpPr>
        <p:grpSpPr>
          <a:xfrm>
            <a:off x="4810818" y="1222965"/>
            <a:ext cx="7151596" cy="3217480"/>
            <a:chOff x="3498473" y="1897449"/>
            <a:chExt cx="7883517" cy="3546769"/>
          </a:xfrm>
        </p:grpSpPr>
        <p:sp>
          <p:nvSpPr>
            <p:cNvPr id="3" name="Gerade Verbindung 1"/>
            <p:cNvSpPr/>
            <p:nvPr/>
          </p:nvSpPr>
          <p:spPr>
            <a:xfrm flipV="1">
              <a:off x="7607895" y="4853562"/>
              <a:ext cx="10076" cy="5906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0">
              <a:solidFill>
                <a:srgbClr val="C00000"/>
              </a:solidFill>
              <a:prstDash val="solid"/>
              <a:miter/>
              <a:head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Gerade Verbindung 12"/>
            <p:cNvSpPr/>
            <p:nvPr/>
          </p:nvSpPr>
          <p:spPr>
            <a:xfrm>
              <a:off x="4746638" y="4807517"/>
              <a:ext cx="2841479" cy="79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57">
              <a:solidFill>
                <a:srgbClr val="C00000"/>
              </a:solidFill>
              <a:prstDash val="solid"/>
              <a:miter/>
              <a:tail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Gerade Verbindung 13"/>
            <p:cNvSpPr/>
            <p:nvPr/>
          </p:nvSpPr>
          <p:spPr>
            <a:xfrm flipV="1">
              <a:off x="7587760" y="2295798"/>
              <a:ext cx="0" cy="25200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57">
              <a:solidFill>
                <a:srgbClr val="FF0000"/>
              </a:solidFill>
              <a:prstDash val="solid"/>
              <a:miter/>
              <a:tail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Gerade Verbindung 14"/>
            <p:cNvSpPr/>
            <p:nvPr/>
          </p:nvSpPr>
          <p:spPr>
            <a:xfrm>
              <a:off x="7671638" y="4815436"/>
              <a:ext cx="252000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57">
              <a:solidFill>
                <a:srgbClr val="3175DC"/>
              </a:solidFill>
              <a:prstDash val="solid"/>
              <a:miter/>
              <a:tail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Gerade Verbindung 15"/>
            <p:cNvSpPr/>
            <p:nvPr/>
          </p:nvSpPr>
          <p:spPr>
            <a:xfrm flipV="1">
              <a:off x="7587760" y="2295798"/>
              <a:ext cx="0" cy="25200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57">
              <a:solidFill>
                <a:srgbClr val="FF0000"/>
              </a:solidFill>
              <a:prstDash val="solid"/>
              <a:miter/>
              <a:head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Gerade Verbindung 16"/>
            <p:cNvSpPr/>
            <p:nvPr/>
          </p:nvSpPr>
          <p:spPr>
            <a:xfrm>
              <a:off x="7671638" y="4815436"/>
              <a:ext cx="252000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57">
              <a:solidFill>
                <a:srgbClr val="3175DC"/>
              </a:solidFill>
              <a:prstDash val="solid"/>
              <a:miter/>
              <a:head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Gerade Verbindung 17"/>
            <p:cNvSpPr/>
            <p:nvPr/>
          </p:nvSpPr>
          <p:spPr>
            <a:xfrm flipH="1">
              <a:off x="7251161" y="2295798"/>
              <a:ext cx="67176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14300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Gerade Verbindung 18"/>
            <p:cNvSpPr/>
            <p:nvPr/>
          </p:nvSpPr>
          <p:spPr>
            <a:xfrm>
              <a:off x="10191633" y="4479916"/>
              <a:ext cx="0" cy="6717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14300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Gerade Verbindung 19"/>
            <p:cNvSpPr/>
            <p:nvPr/>
          </p:nvSpPr>
          <p:spPr>
            <a:xfrm flipH="1">
              <a:off x="7418917" y="4563793"/>
              <a:ext cx="420121" cy="503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76315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Freihandform 20"/>
            <p:cNvSpPr/>
            <p:nvPr/>
          </p:nvSpPr>
          <p:spPr>
            <a:xfrm>
              <a:off x="6932200" y="1897449"/>
              <a:ext cx="1393554" cy="391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8" tIns="42453" rIns="81648" bIns="42453" anchor="t" anchorCtr="1" compatLnSpc="0">
              <a:spAutoFit/>
            </a:bodyPr>
            <a:lstStyle/>
            <a:p>
              <a:pPr algn="ctr"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14" b="1" dirty="0">
                  <a:solidFill>
                    <a:srgbClr val="000000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Mirror</a:t>
              </a:r>
            </a:p>
          </p:txBody>
        </p:sp>
        <p:sp>
          <p:nvSpPr>
            <p:cNvPr id="23" name="Freihandform 21"/>
            <p:cNvSpPr/>
            <p:nvPr/>
          </p:nvSpPr>
          <p:spPr>
            <a:xfrm>
              <a:off x="9988436" y="4684523"/>
              <a:ext cx="1393554" cy="391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8" tIns="42453" rIns="81648" bIns="42453" anchor="t" anchorCtr="1" compatLnSpc="0">
              <a:spAutoFit/>
            </a:bodyPr>
            <a:lstStyle/>
            <a:p>
              <a:pPr algn="ctr"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14" b="1" dirty="0">
                  <a:solidFill>
                    <a:srgbClr val="000000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Mirror</a:t>
              </a:r>
            </a:p>
          </p:txBody>
        </p:sp>
        <p:sp>
          <p:nvSpPr>
            <p:cNvPr id="24" name="Freihandform 22"/>
            <p:cNvSpPr/>
            <p:nvPr/>
          </p:nvSpPr>
          <p:spPr>
            <a:xfrm>
              <a:off x="7707823" y="4271086"/>
              <a:ext cx="557634" cy="391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8" tIns="42453" rIns="81648" bIns="42453" anchor="t" anchorCtr="1" compatLnSpc="0">
              <a:spAutoFit/>
            </a:bodyPr>
            <a:lstStyle/>
            <a:p>
              <a:pPr algn="ctr"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14" b="1" dirty="0">
                  <a:solidFill>
                    <a:srgbClr val="000000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BS</a:t>
              </a:r>
            </a:p>
          </p:txBody>
        </p:sp>
        <p:sp>
          <p:nvSpPr>
            <p:cNvPr id="26" name="Freihandform 24"/>
            <p:cNvSpPr/>
            <p:nvPr/>
          </p:nvSpPr>
          <p:spPr>
            <a:xfrm>
              <a:off x="3498473" y="4525635"/>
              <a:ext cx="1268922" cy="5093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4450">
              <a:solidFill>
                <a:schemeClr val="tx1"/>
              </a:solidFill>
              <a:prstDash val="solid"/>
            </a:ln>
          </p:spPr>
          <p:txBody>
            <a:bodyPr vert="horz" wrap="square" lIns="81648" tIns="42453" rIns="81648" bIns="42453" anchor="t" anchorCtr="1" compatLnSpc="0">
              <a:spAutoFit/>
            </a:bodyPr>
            <a:lstStyle/>
            <a:p>
              <a:pPr algn="ctr"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2404" dirty="0">
                  <a:solidFill>
                    <a:schemeClr val="bg1"/>
                  </a:solidFill>
                  <a:latin typeface="Calibri Light" panose="020F0302020204030204" pitchFamily="34" charset="0"/>
                  <a:ea typeface="Gothic" pitchFamily="2"/>
                  <a:cs typeface="Calibri Light" panose="020F0302020204030204" pitchFamily="34" charset="0"/>
                </a:rPr>
                <a:t>Laser</a:t>
              </a:r>
            </a:p>
          </p:txBody>
        </p:sp>
        <p:sp>
          <p:nvSpPr>
            <p:cNvPr id="27" name="Gerade Verbindung 25"/>
            <p:cNvSpPr/>
            <p:nvPr/>
          </p:nvSpPr>
          <p:spPr>
            <a:xfrm>
              <a:off x="6208955" y="4700240"/>
              <a:ext cx="123120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57">
              <a:solidFill>
                <a:srgbClr val="C00000"/>
              </a:solidFill>
              <a:prstDash val="solid"/>
              <a:miter/>
              <a:head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28" name="Titel 26"/>
          <p:cNvSpPr txBox="1">
            <a:spLocks noGrp="1"/>
          </p:cNvSpPr>
          <p:nvPr>
            <p:ph type="title"/>
          </p:nvPr>
        </p:nvSpPr>
        <p:spPr>
          <a:xfrm>
            <a:off x="543576" y="90"/>
            <a:ext cx="8622588" cy="643912"/>
          </a:xfrm>
        </p:spPr>
        <p:txBody>
          <a:bodyPr anchorCtr="1"/>
          <a:lstStyle/>
          <a:p>
            <a:pPr lvl="0"/>
            <a:r>
              <a:rPr lang="de-DE" dirty="0"/>
              <a:t>Michelson Interferometer @ Dark </a:t>
            </a:r>
            <a:r>
              <a:rPr lang="de-DE" dirty="0" err="1"/>
              <a:t>Fringe</a:t>
            </a:r>
            <a:endParaRPr lang="de-DE" sz="2540" dirty="0"/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B5E005DD-585D-479E-884E-60CD68D3D452}"/>
              </a:ext>
            </a:extLst>
          </p:cNvPr>
          <p:cNvGrpSpPr/>
          <p:nvPr/>
        </p:nvGrpSpPr>
        <p:grpSpPr>
          <a:xfrm>
            <a:off x="8490046" y="4723739"/>
            <a:ext cx="2938060" cy="2008453"/>
            <a:chOff x="9240167" y="4234816"/>
            <a:chExt cx="4144324" cy="3186053"/>
          </a:xfrm>
        </p:grpSpPr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A64CFD08-024E-4123-A9B3-AA1ACD56346E}"/>
                </a:ext>
              </a:extLst>
            </p:cNvPr>
            <p:cNvCxnSpPr/>
            <p:nvPr/>
          </p:nvCxnSpPr>
          <p:spPr>
            <a:xfrm rot="5400000" flipH="1" flipV="1">
              <a:off x="9835353" y="5762440"/>
              <a:ext cx="2082569" cy="8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BF61827B-A8E4-4201-BCF9-3D5CC52524A3}"/>
                </a:ext>
              </a:extLst>
            </p:cNvPr>
            <p:cNvSpPr txBox="1"/>
            <p:nvPr/>
          </p:nvSpPr>
          <p:spPr>
            <a:xfrm>
              <a:off x="10873389" y="4234816"/>
              <a:ext cx="959176" cy="585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Im(E)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7A4B6F92-411C-453E-938C-B2963C43F516}"/>
                </a:ext>
              </a:extLst>
            </p:cNvPr>
            <p:cNvSpPr txBox="1"/>
            <p:nvPr/>
          </p:nvSpPr>
          <p:spPr>
            <a:xfrm>
              <a:off x="12433274" y="6834990"/>
              <a:ext cx="951217" cy="585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Re(E)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59ABCF32-F056-4425-8D1D-1D432B7D9838}"/>
                </a:ext>
              </a:extLst>
            </p:cNvPr>
            <p:cNvSpPr txBox="1"/>
            <p:nvPr/>
          </p:nvSpPr>
          <p:spPr>
            <a:xfrm>
              <a:off x="11155220" y="5940245"/>
              <a:ext cx="1639779" cy="585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North arm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C5BAB5A3-8DF3-439C-99EC-775695BB5AFC}"/>
                </a:ext>
              </a:extLst>
            </p:cNvPr>
            <p:cNvSpPr txBox="1"/>
            <p:nvPr/>
          </p:nvSpPr>
          <p:spPr>
            <a:xfrm>
              <a:off x="9345847" y="6162756"/>
              <a:ext cx="1404619" cy="585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3175DC"/>
                  </a:solidFill>
                </a:rPr>
                <a:t>East arm</a:t>
              </a:r>
            </a:p>
          </p:txBody>
        </p:sp>
        <p:cxnSp>
          <p:nvCxnSpPr>
            <p:cNvPr id="38" name="Gerade Verbindung mit Pfeil 37">
              <a:extLst>
                <a:ext uri="{FF2B5EF4-FFF2-40B4-BE49-F238E27FC236}">
                  <a16:creationId xmlns:a16="http://schemas.microsoft.com/office/drawing/2014/main" id="{B9B9B5AE-73A5-42AA-ADF4-2FB06A20C7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85612" y="6780067"/>
              <a:ext cx="1381974" cy="0"/>
            </a:xfrm>
            <a:prstGeom prst="straightConnector1">
              <a:avLst/>
            </a:prstGeom>
            <a:ln w="34925">
              <a:solidFill>
                <a:srgbClr val="3175D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7D67414C-28D1-46EE-A2CC-DF185D34B9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9887" y="6780067"/>
              <a:ext cx="1381974" cy="1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>
              <a:extLst>
                <a:ext uri="{FF2B5EF4-FFF2-40B4-BE49-F238E27FC236}">
                  <a16:creationId xmlns:a16="http://schemas.microsoft.com/office/drawing/2014/main" id="{B368F115-1F40-49FA-8B14-A3F7B5F9FA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0167" y="6794795"/>
              <a:ext cx="33228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FEA4EA2-E70E-41E4-9EAF-BB3DDD21F523}"/>
              </a:ext>
            </a:extLst>
          </p:cNvPr>
          <p:cNvGrpSpPr/>
          <p:nvPr/>
        </p:nvGrpSpPr>
        <p:grpSpPr>
          <a:xfrm>
            <a:off x="935513" y="1361611"/>
            <a:ext cx="2443160" cy="2008453"/>
            <a:chOff x="1031257" y="1500864"/>
            <a:chExt cx="2693202" cy="2214005"/>
          </a:xfrm>
        </p:grpSpPr>
        <p:cxnSp>
          <p:nvCxnSpPr>
            <p:cNvPr id="77" name="Gerade Verbindung mit Pfeil 76">
              <a:extLst>
                <a:ext uri="{FF2B5EF4-FFF2-40B4-BE49-F238E27FC236}">
                  <a16:creationId xmlns:a16="http://schemas.microsoft.com/office/drawing/2014/main" id="{C204B88B-5F6F-4F4D-83E2-306B0ABC46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1744" y="3287925"/>
              <a:ext cx="1080000" cy="0"/>
            </a:xfrm>
            <a:prstGeom prst="straightConnector1">
              <a:avLst/>
            </a:prstGeom>
            <a:ln w="50800">
              <a:solidFill>
                <a:srgbClr val="3175DC"/>
              </a:solidFill>
              <a:prstDash val="soli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88BAB1A-61F7-43E9-95E4-90F352769C13}"/>
                </a:ext>
              </a:extLst>
            </p:cNvPr>
            <p:cNvGrpSpPr/>
            <p:nvPr/>
          </p:nvGrpSpPr>
          <p:grpSpPr>
            <a:xfrm>
              <a:off x="1031257" y="1500864"/>
              <a:ext cx="2693202" cy="2214005"/>
              <a:chOff x="929435" y="1308998"/>
              <a:chExt cx="2693202" cy="2214005"/>
            </a:xfrm>
          </p:grpSpPr>
          <p:cxnSp>
            <p:nvCxnSpPr>
              <p:cNvPr id="68" name="Gerade Verbindung mit Pfeil 67">
                <a:extLst>
                  <a:ext uri="{FF2B5EF4-FFF2-40B4-BE49-F238E27FC236}">
                    <a16:creationId xmlns:a16="http://schemas.microsoft.com/office/drawing/2014/main" id="{9762C4FF-8D35-414D-9785-CC671BD1B4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852" y="3086878"/>
                <a:ext cx="2144158" cy="4147"/>
              </a:xfrm>
              <a:prstGeom prst="straightConnector1">
                <a:avLst/>
              </a:prstGeom>
              <a:ln w="63500">
                <a:solidFill>
                  <a:schemeClr val="bg1">
                    <a:lumMod val="65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pieren 46">
                <a:extLst>
                  <a:ext uri="{FF2B5EF4-FFF2-40B4-BE49-F238E27FC236}">
                    <a16:creationId xmlns:a16="http://schemas.microsoft.com/office/drawing/2014/main" id="{FD9C92E7-2A99-44C2-9DC6-6F64D7B3E126}"/>
                  </a:ext>
                </a:extLst>
              </p:cNvPr>
              <p:cNvGrpSpPr/>
              <p:nvPr/>
            </p:nvGrpSpPr>
            <p:grpSpPr>
              <a:xfrm>
                <a:off x="929435" y="1308998"/>
                <a:ext cx="2693202" cy="2214005"/>
                <a:chOff x="10354623" y="4234816"/>
                <a:chExt cx="3446235" cy="3186053"/>
              </a:xfrm>
            </p:grpSpPr>
            <p:cxnSp>
              <p:nvCxnSpPr>
                <p:cNvPr id="48" name="Gerade Verbindung mit Pfeil 47">
                  <a:extLst>
                    <a:ext uri="{FF2B5EF4-FFF2-40B4-BE49-F238E27FC236}">
                      <a16:creationId xmlns:a16="http://schemas.microsoft.com/office/drawing/2014/main" id="{3FB8AAEF-180D-4B92-9475-349A1B5A6455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9835353" y="5762440"/>
                  <a:ext cx="2082569" cy="89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feld 48">
                  <a:extLst>
                    <a:ext uri="{FF2B5EF4-FFF2-40B4-BE49-F238E27FC236}">
                      <a16:creationId xmlns:a16="http://schemas.microsoft.com/office/drawing/2014/main" id="{778351C1-8EF0-4286-B378-815D188841AC}"/>
                    </a:ext>
                  </a:extLst>
                </p:cNvPr>
                <p:cNvSpPr txBox="1"/>
                <p:nvPr/>
              </p:nvSpPr>
              <p:spPr>
                <a:xfrm>
                  <a:off x="10873389" y="4234816"/>
                  <a:ext cx="959175" cy="5858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Im(E)</a:t>
                  </a:r>
                </a:p>
              </p:txBody>
            </p:sp>
            <p:sp>
              <p:nvSpPr>
                <p:cNvPr id="51" name="Textfeld 50">
                  <a:extLst>
                    <a:ext uri="{FF2B5EF4-FFF2-40B4-BE49-F238E27FC236}">
                      <a16:creationId xmlns:a16="http://schemas.microsoft.com/office/drawing/2014/main" id="{83AAF6F6-1114-4E2F-B18A-31F74FDA2AD3}"/>
                    </a:ext>
                  </a:extLst>
                </p:cNvPr>
                <p:cNvSpPr txBox="1"/>
                <p:nvPr/>
              </p:nvSpPr>
              <p:spPr>
                <a:xfrm>
                  <a:off x="12433273" y="6834990"/>
                  <a:ext cx="951217" cy="5858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Re(E)</a:t>
                  </a:r>
                </a:p>
              </p:txBody>
            </p:sp>
            <p:sp>
              <p:nvSpPr>
                <p:cNvPr id="52" name="Textfeld 51">
                  <a:extLst>
                    <a:ext uri="{FF2B5EF4-FFF2-40B4-BE49-F238E27FC236}">
                      <a16:creationId xmlns:a16="http://schemas.microsoft.com/office/drawing/2014/main" id="{77CC3B5B-8A92-413C-AE54-6650E6EEB42C}"/>
                    </a:ext>
                  </a:extLst>
                </p:cNvPr>
                <p:cNvSpPr txBox="1"/>
                <p:nvPr/>
              </p:nvSpPr>
              <p:spPr>
                <a:xfrm>
                  <a:off x="10994925" y="5560838"/>
                  <a:ext cx="1036054" cy="10252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solidFill>
                        <a:srgbClr val="FF0000"/>
                      </a:solidFill>
                    </a:rPr>
                    <a:t>North</a:t>
                  </a:r>
                </a:p>
                <a:p>
                  <a:r>
                    <a:rPr lang="de-DE" dirty="0">
                      <a:solidFill>
                        <a:srgbClr val="FF0000"/>
                      </a:solidFill>
                    </a:rPr>
                    <a:t> arm</a:t>
                  </a:r>
                </a:p>
              </p:txBody>
            </p:sp>
            <p:sp>
              <p:nvSpPr>
                <p:cNvPr id="53" name="Textfeld 52">
                  <a:extLst>
                    <a:ext uri="{FF2B5EF4-FFF2-40B4-BE49-F238E27FC236}">
                      <a16:creationId xmlns:a16="http://schemas.microsoft.com/office/drawing/2014/main" id="{69CC9D8B-3DF0-47ED-9C0F-C343723ED3F1}"/>
                    </a:ext>
                  </a:extLst>
                </p:cNvPr>
                <p:cNvSpPr txBox="1"/>
                <p:nvPr/>
              </p:nvSpPr>
              <p:spPr>
                <a:xfrm>
                  <a:off x="12316775" y="5560838"/>
                  <a:ext cx="875513" cy="10252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solidFill>
                        <a:srgbClr val="3175DC"/>
                      </a:solidFill>
                    </a:rPr>
                    <a:t>East </a:t>
                  </a:r>
                </a:p>
                <a:p>
                  <a:r>
                    <a:rPr lang="de-DE" dirty="0">
                      <a:solidFill>
                        <a:srgbClr val="3175DC"/>
                      </a:solidFill>
                    </a:rPr>
                    <a:t>arm</a:t>
                  </a:r>
                </a:p>
              </p:txBody>
            </p:sp>
            <p:cxnSp>
              <p:nvCxnSpPr>
                <p:cNvPr id="64" name="Gerade Verbindung mit Pfeil 63">
                  <a:extLst>
                    <a:ext uri="{FF2B5EF4-FFF2-40B4-BE49-F238E27FC236}">
                      <a16:creationId xmlns:a16="http://schemas.microsoft.com/office/drawing/2014/main" id="{5E83CDF5-0CEC-41ED-8F97-C4D1CE604E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237435" y="6800192"/>
                  <a:ext cx="1381974" cy="0"/>
                </a:xfrm>
                <a:prstGeom prst="straightConnector1">
                  <a:avLst/>
                </a:prstGeom>
                <a:ln w="34925">
                  <a:solidFill>
                    <a:srgbClr val="3175DC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Gerade Verbindung mit Pfeil 64">
                  <a:extLst>
                    <a:ext uri="{FF2B5EF4-FFF2-40B4-BE49-F238E27FC236}">
                      <a16:creationId xmlns:a16="http://schemas.microsoft.com/office/drawing/2014/main" id="{C548A90D-5171-4CB2-8443-3307A8474B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90076" y="6792542"/>
                  <a:ext cx="1347359" cy="0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Gerade Verbindung mit Pfeil 66">
                  <a:extLst>
                    <a:ext uri="{FF2B5EF4-FFF2-40B4-BE49-F238E27FC236}">
                      <a16:creationId xmlns:a16="http://schemas.microsoft.com/office/drawing/2014/main" id="{F25E9B1C-3FB3-4D2D-A113-E573F53359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54623" y="6793264"/>
                  <a:ext cx="344623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CB6F2276-E510-43BB-8462-B86EDB5C14CE}"/>
              </a:ext>
            </a:extLst>
          </p:cNvPr>
          <p:cNvGrpSpPr/>
          <p:nvPr/>
        </p:nvGrpSpPr>
        <p:grpSpPr>
          <a:xfrm>
            <a:off x="3515092" y="1247842"/>
            <a:ext cx="3094855" cy="2058301"/>
            <a:chOff x="3253864" y="1442057"/>
            <a:chExt cx="3411595" cy="2268955"/>
          </a:xfrm>
        </p:grpSpPr>
        <p:pic>
          <p:nvPicPr>
            <p:cNvPr id="5" name="Grafik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3687967" y="2628490"/>
              <a:ext cx="2707200" cy="626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Freihandform 10"/>
            <p:cNvSpPr/>
            <p:nvPr/>
          </p:nvSpPr>
          <p:spPr>
            <a:xfrm>
              <a:off x="3253864" y="1442057"/>
              <a:ext cx="3365091" cy="70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81648" tIns="42453" rIns="81648" bIns="42453" anchor="t" anchorCtr="1" compatLnSpc="0">
              <a:spAutoFit/>
            </a:bodyPr>
            <a:lstStyle/>
            <a:p>
              <a:pPr algn="ctr"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14" b="1" dirty="0" err="1">
                  <a:solidFill>
                    <a:srgbClr val="000000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constructive</a:t>
              </a:r>
              <a:r>
                <a:rPr lang="de-DE" sz="1814" b="1" dirty="0">
                  <a:solidFill>
                    <a:srgbClr val="000000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 </a:t>
              </a:r>
              <a:r>
                <a:rPr lang="de-DE" sz="1814" b="1" dirty="0" err="1">
                  <a:solidFill>
                    <a:srgbClr val="000000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Interference</a:t>
              </a:r>
              <a:endParaRPr lang="de-DE" sz="1814" b="1" dirty="0">
                <a:solidFill>
                  <a:srgbClr val="000000"/>
                </a:solidFill>
                <a:latin typeface="Arial Rounded MT Bold" pitchFamily="34"/>
                <a:ea typeface="Gothic" pitchFamily="2"/>
                <a:cs typeface="Lucidasans" pitchFamily="2"/>
              </a:endParaRPr>
            </a:p>
            <a:p>
              <a:pPr algn="ctr"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14" b="1" dirty="0" err="1">
                  <a:solidFill>
                    <a:srgbClr val="FF0000"/>
                  </a:solidFill>
                  <a:latin typeface="Calibri Light" panose="020F0302020204030204" pitchFamily="34" charset="0"/>
                  <a:ea typeface="Gothic" pitchFamily="2"/>
                  <a:cs typeface="Calibri Light" panose="020F0302020204030204" pitchFamily="34" charset="0"/>
                </a:rPr>
                <a:t>full</a:t>
              </a:r>
              <a:r>
                <a:rPr lang="de-DE" sz="1814" b="1" dirty="0">
                  <a:solidFill>
                    <a:srgbClr val="FF0000"/>
                  </a:solidFill>
                  <a:latin typeface="Calibri Light" panose="020F0302020204030204" pitchFamily="34" charset="0"/>
                  <a:ea typeface="Gothic" pitchFamily="2"/>
                  <a:cs typeface="Calibri Light" panose="020F0302020204030204" pitchFamily="34" charset="0"/>
                </a:rPr>
                <a:t> </a:t>
              </a:r>
              <a:r>
                <a:rPr lang="de-DE" sz="1814" b="1" dirty="0" err="1">
                  <a:solidFill>
                    <a:srgbClr val="FF0000"/>
                  </a:solidFill>
                  <a:latin typeface="Calibri Light" panose="020F0302020204030204" pitchFamily="34" charset="0"/>
                  <a:ea typeface="Gothic" pitchFamily="2"/>
                  <a:cs typeface="Calibri Light" panose="020F0302020204030204" pitchFamily="34" charset="0"/>
                </a:rPr>
                <a:t>reflectance</a:t>
              </a:r>
              <a:endParaRPr lang="de-DE" sz="1814" b="1" dirty="0">
                <a:solidFill>
                  <a:srgbClr val="FF0000"/>
                </a:solidFill>
                <a:latin typeface="Calibri Light" panose="020F0302020204030204" pitchFamily="34" charset="0"/>
                <a:ea typeface="Gothic" pitchFamily="2"/>
                <a:cs typeface="Calibri Light" panose="020F0302020204030204" pitchFamily="34" charset="0"/>
              </a:endParaRPr>
            </a:p>
          </p:txBody>
        </p:sp>
        <p:grpSp>
          <p:nvGrpSpPr>
            <p:cNvPr id="57" name="Group 4">
              <a:extLst>
                <a:ext uri="{FF2B5EF4-FFF2-40B4-BE49-F238E27FC236}">
                  <a16:creationId xmlns:a16="http://schemas.microsoft.com/office/drawing/2014/main" id="{00C6C9EF-174B-46E2-8393-C434B80EF8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87100" y="2185424"/>
              <a:ext cx="2687637" cy="1525588"/>
              <a:chOff x="1467" y="1726"/>
              <a:chExt cx="1693" cy="961"/>
            </a:xfrm>
          </p:grpSpPr>
          <p:sp>
            <p:nvSpPr>
              <p:cNvPr id="58" name="AutoShape 3">
                <a:extLst>
                  <a:ext uri="{FF2B5EF4-FFF2-40B4-BE49-F238E27FC236}">
                    <a16:creationId xmlns:a16="http://schemas.microsoft.com/office/drawing/2014/main" id="{6F9F4B61-D8E9-412B-BF9E-6FEAFE6FDEB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467" y="1726"/>
                <a:ext cx="1693" cy="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951" tIns="41475" rIns="82951" bIns="41475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59" name="Freeform 5">
                <a:extLst>
                  <a:ext uri="{FF2B5EF4-FFF2-40B4-BE49-F238E27FC236}">
                    <a16:creationId xmlns:a16="http://schemas.microsoft.com/office/drawing/2014/main" id="{637D8434-1B21-48BD-8825-17C83D141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7" y="1726"/>
                <a:ext cx="344" cy="961"/>
              </a:xfrm>
              <a:custGeom>
                <a:avLst/>
                <a:gdLst>
                  <a:gd name="T0" fmla="*/ 3406 w 3437"/>
                  <a:gd name="T1" fmla="*/ 1 h 3844"/>
                  <a:gd name="T2" fmla="*/ 3313 w 3437"/>
                  <a:gd name="T3" fmla="*/ 12 h 3844"/>
                  <a:gd name="T4" fmla="*/ 3221 w 3437"/>
                  <a:gd name="T5" fmla="*/ 36 h 3844"/>
                  <a:gd name="T6" fmla="*/ 3132 w 3437"/>
                  <a:gd name="T7" fmla="*/ 72 h 3844"/>
                  <a:gd name="T8" fmla="*/ 3043 w 3437"/>
                  <a:gd name="T9" fmla="*/ 118 h 3844"/>
                  <a:gd name="T10" fmla="*/ 2957 w 3437"/>
                  <a:gd name="T11" fmla="*/ 173 h 3844"/>
                  <a:gd name="T12" fmla="*/ 2872 w 3437"/>
                  <a:gd name="T13" fmla="*/ 239 h 3844"/>
                  <a:gd name="T14" fmla="*/ 2787 w 3437"/>
                  <a:gd name="T15" fmla="*/ 311 h 3844"/>
                  <a:gd name="T16" fmla="*/ 2704 w 3437"/>
                  <a:gd name="T17" fmla="*/ 391 h 3844"/>
                  <a:gd name="T18" fmla="*/ 2621 w 3437"/>
                  <a:gd name="T19" fmla="*/ 479 h 3844"/>
                  <a:gd name="T20" fmla="*/ 2456 w 3437"/>
                  <a:gd name="T21" fmla="*/ 673 h 3844"/>
                  <a:gd name="T22" fmla="*/ 2293 w 3437"/>
                  <a:gd name="T23" fmla="*/ 888 h 3844"/>
                  <a:gd name="T24" fmla="*/ 2130 w 3437"/>
                  <a:gd name="T25" fmla="*/ 1121 h 3844"/>
                  <a:gd name="T26" fmla="*/ 1968 w 3437"/>
                  <a:gd name="T27" fmla="*/ 1366 h 3844"/>
                  <a:gd name="T28" fmla="*/ 1752 w 3437"/>
                  <a:gd name="T29" fmla="*/ 1706 h 3844"/>
                  <a:gd name="T30" fmla="*/ 1431 w 3437"/>
                  <a:gd name="T31" fmla="*/ 2220 h 3844"/>
                  <a:gd name="T32" fmla="*/ 1270 w 3437"/>
                  <a:gd name="T33" fmla="*/ 2469 h 3844"/>
                  <a:gd name="T34" fmla="*/ 1110 w 3437"/>
                  <a:gd name="T35" fmla="*/ 2708 h 3844"/>
                  <a:gd name="T36" fmla="*/ 951 w 3437"/>
                  <a:gd name="T37" fmla="*/ 2930 h 3844"/>
                  <a:gd name="T38" fmla="*/ 793 w 3437"/>
                  <a:gd name="T39" fmla="*/ 3132 h 3844"/>
                  <a:gd name="T40" fmla="*/ 661 w 3437"/>
                  <a:gd name="T41" fmla="*/ 3281 h 3844"/>
                  <a:gd name="T42" fmla="*/ 584 w 3437"/>
                  <a:gd name="T43" fmla="*/ 3361 h 3844"/>
                  <a:gd name="T44" fmla="*/ 507 w 3437"/>
                  <a:gd name="T45" fmla="*/ 3432 h 3844"/>
                  <a:gd name="T46" fmla="*/ 430 w 3437"/>
                  <a:gd name="T47" fmla="*/ 3495 h 3844"/>
                  <a:gd name="T48" fmla="*/ 354 w 3437"/>
                  <a:gd name="T49" fmla="*/ 3549 h 3844"/>
                  <a:gd name="T50" fmla="*/ 280 w 3437"/>
                  <a:gd name="T51" fmla="*/ 3595 h 3844"/>
                  <a:gd name="T52" fmla="*/ 207 w 3437"/>
                  <a:gd name="T53" fmla="*/ 3629 h 3844"/>
                  <a:gd name="T54" fmla="*/ 138 w 3437"/>
                  <a:gd name="T55" fmla="*/ 3655 h 3844"/>
                  <a:gd name="T56" fmla="*/ 68 w 3437"/>
                  <a:gd name="T57" fmla="*/ 3670 h 3844"/>
                  <a:gd name="T58" fmla="*/ 0 w 3437"/>
                  <a:gd name="T59" fmla="*/ 3675 h 3844"/>
                  <a:gd name="T60" fmla="*/ 62 w 3437"/>
                  <a:gd name="T61" fmla="*/ 3841 h 3844"/>
                  <a:gd name="T62" fmla="*/ 154 w 3437"/>
                  <a:gd name="T63" fmla="*/ 3825 h 3844"/>
                  <a:gd name="T64" fmla="*/ 245 w 3437"/>
                  <a:gd name="T65" fmla="*/ 3797 h 3844"/>
                  <a:gd name="T66" fmla="*/ 334 w 3437"/>
                  <a:gd name="T67" fmla="*/ 3758 h 3844"/>
                  <a:gd name="T68" fmla="*/ 422 w 3437"/>
                  <a:gd name="T69" fmla="*/ 3708 h 3844"/>
                  <a:gd name="T70" fmla="*/ 508 w 3437"/>
                  <a:gd name="T71" fmla="*/ 3650 h 3844"/>
                  <a:gd name="T72" fmla="*/ 594 w 3437"/>
                  <a:gd name="T73" fmla="*/ 3583 h 3844"/>
                  <a:gd name="T74" fmla="*/ 677 w 3437"/>
                  <a:gd name="T75" fmla="*/ 3507 h 3844"/>
                  <a:gd name="T76" fmla="*/ 761 w 3437"/>
                  <a:gd name="T77" fmla="*/ 3424 h 3844"/>
                  <a:gd name="T78" fmla="*/ 871 w 3437"/>
                  <a:gd name="T79" fmla="*/ 3303 h 3844"/>
                  <a:gd name="T80" fmla="*/ 1036 w 3437"/>
                  <a:gd name="T81" fmla="*/ 3102 h 3844"/>
                  <a:gd name="T82" fmla="*/ 1199 w 3437"/>
                  <a:gd name="T83" fmla="*/ 2880 h 3844"/>
                  <a:gd name="T84" fmla="*/ 1361 w 3437"/>
                  <a:gd name="T85" fmla="*/ 2643 h 3844"/>
                  <a:gd name="T86" fmla="*/ 1523 w 3437"/>
                  <a:gd name="T87" fmla="*/ 2395 h 3844"/>
                  <a:gd name="T88" fmla="*/ 1792 w 3437"/>
                  <a:gd name="T89" fmla="*/ 1966 h 3844"/>
                  <a:gd name="T90" fmla="*/ 2060 w 3437"/>
                  <a:gd name="T91" fmla="*/ 1540 h 3844"/>
                  <a:gd name="T92" fmla="*/ 2220 w 3437"/>
                  <a:gd name="T93" fmla="*/ 1294 h 3844"/>
                  <a:gd name="T94" fmla="*/ 2380 w 3437"/>
                  <a:gd name="T95" fmla="*/ 1060 h 3844"/>
                  <a:gd name="T96" fmla="*/ 2540 w 3437"/>
                  <a:gd name="T97" fmla="*/ 845 h 3844"/>
                  <a:gd name="T98" fmla="*/ 2697 w 3437"/>
                  <a:gd name="T99" fmla="*/ 651 h 3844"/>
                  <a:gd name="T100" fmla="*/ 2802 w 3437"/>
                  <a:gd name="T101" fmla="*/ 536 h 3844"/>
                  <a:gd name="T102" fmla="*/ 2879 w 3437"/>
                  <a:gd name="T103" fmla="*/ 459 h 3844"/>
                  <a:gd name="T104" fmla="*/ 2956 w 3437"/>
                  <a:gd name="T105" fmla="*/ 390 h 3844"/>
                  <a:gd name="T106" fmla="*/ 3033 w 3437"/>
                  <a:gd name="T107" fmla="*/ 330 h 3844"/>
                  <a:gd name="T108" fmla="*/ 3108 w 3437"/>
                  <a:gd name="T109" fmla="*/ 278 h 3844"/>
                  <a:gd name="T110" fmla="*/ 3181 w 3437"/>
                  <a:gd name="T111" fmla="*/ 237 h 3844"/>
                  <a:gd name="T112" fmla="*/ 3253 w 3437"/>
                  <a:gd name="T113" fmla="*/ 205 h 3844"/>
                  <a:gd name="T114" fmla="*/ 3324 w 3437"/>
                  <a:gd name="T115" fmla="*/ 184 h 3844"/>
                  <a:gd name="T116" fmla="*/ 3391 w 3437"/>
                  <a:gd name="T117" fmla="*/ 171 h 3844"/>
                  <a:gd name="T118" fmla="*/ 3437 w 3437"/>
                  <a:gd name="T119" fmla="*/ 169 h 3844"/>
                  <a:gd name="T120" fmla="*/ 3437 w 3437"/>
                  <a:gd name="T121" fmla="*/ 0 h 3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37" h="3844">
                    <a:moveTo>
                      <a:pt x="3437" y="0"/>
                    </a:moveTo>
                    <a:lnTo>
                      <a:pt x="3437" y="0"/>
                    </a:lnTo>
                    <a:lnTo>
                      <a:pt x="3406" y="1"/>
                    </a:lnTo>
                    <a:lnTo>
                      <a:pt x="3374" y="3"/>
                    </a:lnTo>
                    <a:lnTo>
                      <a:pt x="3344" y="7"/>
                    </a:lnTo>
                    <a:lnTo>
                      <a:pt x="3313" y="12"/>
                    </a:lnTo>
                    <a:lnTo>
                      <a:pt x="3282" y="19"/>
                    </a:lnTo>
                    <a:lnTo>
                      <a:pt x="3252" y="27"/>
                    </a:lnTo>
                    <a:lnTo>
                      <a:pt x="3221" y="36"/>
                    </a:lnTo>
                    <a:lnTo>
                      <a:pt x="3191" y="47"/>
                    </a:lnTo>
                    <a:lnTo>
                      <a:pt x="3162" y="59"/>
                    </a:lnTo>
                    <a:lnTo>
                      <a:pt x="3132" y="72"/>
                    </a:lnTo>
                    <a:lnTo>
                      <a:pt x="3102" y="86"/>
                    </a:lnTo>
                    <a:lnTo>
                      <a:pt x="3073" y="102"/>
                    </a:lnTo>
                    <a:lnTo>
                      <a:pt x="3043" y="118"/>
                    </a:lnTo>
                    <a:lnTo>
                      <a:pt x="3015" y="136"/>
                    </a:lnTo>
                    <a:lnTo>
                      <a:pt x="2986" y="155"/>
                    </a:lnTo>
                    <a:lnTo>
                      <a:pt x="2957" y="173"/>
                    </a:lnTo>
                    <a:lnTo>
                      <a:pt x="2929" y="194"/>
                    </a:lnTo>
                    <a:lnTo>
                      <a:pt x="2900" y="216"/>
                    </a:lnTo>
                    <a:lnTo>
                      <a:pt x="2872" y="239"/>
                    </a:lnTo>
                    <a:lnTo>
                      <a:pt x="2843" y="261"/>
                    </a:lnTo>
                    <a:lnTo>
                      <a:pt x="2816" y="286"/>
                    </a:lnTo>
                    <a:lnTo>
                      <a:pt x="2787" y="311"/>
                    </a:lnTo>
                    <a:lnTo>
                      <a:pt x="2760" y="337"/>
                    </a:lnTo>
                    <a:lnTo>
                      <a:pt x="2732" y="364"/>
                    </a:lnTo>
                    <a:lnTo>
                      <a:pt x="2704" y="391"/>
                    </a:lnTo>
                    <a:lnTo>
                      <a:pt x="2676" y="420"/>
                    </a:lnTo>
                    <a:lnTo>
                      <a:pt x="2648" y="449"/>
                    </a:lnTo>
                    <a:lnTo>
                      <a:pt x="2621" y="479"/>
                    </a:lnTo>
                    <a:lnTo>
                      <a:pt x="2566" y="541"/>
                    </a:lnTo>
                    <a:lnTo>
                      <a:pt x="2511" y="606"/>
                    </a:lnTo>
                    <a:lnTo>
                      <a:pt x="2456" y="673"/>
                    </a:lnTo>
                    <a:lnTo>
                      <a:pt x="2401" y="742"/>
                    </a:lnTo>
                    <a:lnTo>
                      <a:pt x="2347" y="814"/>
                    </a:lnTo>
                    <a:lnTo>
                      <a:pt x="2293" y="888"/>
                    </a:lnTo>
                    <a:lnTo>
                      <a:pt x="2238" y="964"/>
                    </a:lnTo>
                    <a:lnTo>
                      <a:pt x="2184" y="1042"/>
                    </a:lnTo>
                    <a:lnTo>
                      <a:pt x="2130" y="1121"/>
                    </a:lnTo>
                    <a:lnTo>
                      <a:pt x="2076" y="1201"/>
                    </a:lnTo>
                    <a:lnTo>
                      <a:pt x="2022" y="1283"/>
                    </a:lnTo>
                    <a:lnTo>
                      <a:pt x="1968" y="1366"/>
                    </a:lnTo>
                    <a:lnTo>
                      <a:pt x="1914" y="1450"/>
                    </a:lnTo>
                    <a:lnTo>
                      <a:pt x="1860" y="1534"/>
                    </a:lnTo>
                    <a:lnTo>
                      <a:pt x="1752" y="1706"/>
                    </a:lnTo>
                    <a:lnTo>
                      <a:pt x="1644" y="1878"/>
                    </a:lnTo>
                    <a:lnTo>
                      <a:pt x="1537" y="2050"/>
                    </a:lnTo>
                    <a:lnTo>
                      <a:pt x="1431" y="2220"/>
                    </a:lnTo>
                    <a:lnTo>
                      <a:pt x="1377" y="2304"/>
                    </a:lnTo>
                    <a:lnTo>
                      <a:pt x="1324" y="2387"/>
                    </a:lnTo>
                    <a:lnTo>
                      <a:pt x="1270" y="2469"/>
                    </a:lnTo>
                    <a:lnTo>
                      <a:pt x="1217" y="2550"/>
                    </a:lnTo>
                    <a:lnTo>
                      <a:pt x="1163" y="2630"/>
                    </a:lnTo>
                    <a:lnTo>
                      <a:pt x="1110" y="2708"/>
                    </a:lnTo>
                    <a:lnTo>
                      <a:pt x="1057" y="2784"/>
                    </a:lnTo>
                    <a:lnTo>
                      <a:pt x="1004" y="2858"/>
                    </a:lnTo>
                    <a:lnTo>
                      <a:pt x="951" y="2930"/>
                    </a:lnTo>
                    <a:lnTo>
                      <a:pt x="897" y="2999"/>
                    </a:lnTo>
                    <a:lnTo>
                      <a:pt x="845" y="3067"/>
                    </a:lnTo>
                    <a:lnTo>
                      <a:pt x="793" y="3132"/>
                    </a:lnTo>
                    <a:lnTo>
                      <a:pt x="740" y="3193"/>
                    </a:lnTo>
                    <a:lnTo>
                      <a:pt x="688" y="3253"/>
                    </a:lnTo>
                    <a:lnTo>
                      <a:pt x="661" y="3281"/>
                    </a:lnTo>
                    <a:lnTo>
                      <a:pt x="635" y="3309"/>
                    </a:lnTo>
                    <a:lnTo>
                      <a:pt x="609" y="3335"/>
                    </a:lnTo>
                    <a:lnTo>
                      <a:pt x="584" y="3361"/>
                    </a:lnTo>
                    <a:lnTo>
                      <a:pt x="558" y="3385"/>
                    </a:lnTo>
                    <a:lnTo>
                      <a:pt x="532" y="3409"/>
                    </a:lnTo>
                    <a:lnTo>
                      <a:pt x="507" y="3432"/>
                    </a:lnTo>
                    <a:lnTo>
                      <a:pt x="480" y="3454"/>
                    </a:lnTo>
                    <a:lnTo>
                      <a:pt x="455" y="3476"/>
                    </a:lnTo>
                    <a:lnTo>
                      <a:pt x="430" y="3495"/>
                    </a:lnTo>
                    <a:lnTo>
                      <a:pt x="404" y="3514"/>
                    </a:lnTo>
                    <a:lnTo>
                      <a:pt x="379" y="3533"/>
                    </a:lnTo>
                    <a:lnTo>
                      <a:pt x="354" y="3549"/>
                    </a:lnTo>
                    <a:lnTo>
                      <a:pt x="329" y="3566"/>
                    </a:lnTo>
                    <a:lnTo>
                      <a:pt x="305" y="3580"/>
                    </a:lnTo>
                    <a:lnTo>
                      <a:pt x="280" y="3595"/>
                    </a:lnTo>
                    <a:lnTo>
                      <a:pt x="256" y="3607"/>
                    </a:lnTo>
                    <a:lnTo>
                      <a:pt x="232" y="3619"/>
                    </a:lnTo>
                    <a:lnTo>
                      <a:pt x="207" y="3629"/>
                    </a:lnTo>
                    <a:lnTo>
                      <a:pt x="184" y="3639"/>
                    </a:lnTo>
                    <a:lnTo>
                      <a:pt x="160" y="3648"/>
                    </a:lnTo>
                    <a:lnTo>
                      <a:pt x="138" y="3655"/>
                    </a:lnTo>
                    <a:lnTo>
                      <a:pt x="113" y="3660"/>
                    </a:lnTo>
                    <a:lnTo>
                      <a:pt x="91" y="3666"/>
                    </a:lnTo>
                    <a:lnTo>
                      <a:pt x="68" y="3670"/>
                    </a:lnTo>
                    <a:lnTo>
                      <a:pt x="45" y="3673"/>
                    </a:lnTo>
                    <a:lnTo>
                      <a:pt x="23" y="3674"/>
                    </a:lnTo>
                    <a:lnTo>
                      <a:pt x="0" y="3675"/>
                    </a:lnTo>
                    <a:lnTo>
                      <a:pt x="0" y="3844"/>
                    </a:lnTo>
                    <a:lnTo>
                      <a:pt x="31" y="3843"/>
                    </a:lnTo>
                    <a:lnTo>
                      <a:pt x="62" y="3841"/>
                    </a:lnTo>
                    <a:lnTo>
                      <a:pt x="93" y="3837"/>
                    </a:lnTo>
                    <a:lnTo>
                      <a:pt x="124" y="3832"/>
                    </a:lnTo>
                    <a:lnTo>
                      <a:pt x="154" y="3825"/>
                    </a:lnTo>
                    <a:lnTo>
                      <a:pt x="185" y="3817"/>
                    </a:lnTo>
                    <a:lnTo>
                      <a:pt x="216" y="3808"/>
                    </a:lnTo>
                    <a:lnTo>
                      <a:pt x="245" y="3797"/>
                    </a:lnTo>
                    <a:lnTo>
                      <a:pt x="275" y="3785"/>
                    </a:lnTo>
                    <a:lnTo>
                      <a:pt x="305" y="3772"/>
                    </a:lnTo>
                    <a:lnTo>
                      <a:pt x="334" y="3758"/>
                    </a:lnTo>
                    <a:lnTo>
                      <a:pt x="364" y="3742"/>
                    </a:lnTo>
                    <a:lnTo>
                      <a:pt x="394" y="3726"/>
                    </a:lnTo>
                    <a:lnTo>
                      <a:pt x="422" y="3708"/>
                    </a:lnTo>
                    <a:lnTo>
                      <a:pt x="451" y="3690"/>
                    </a:lnTo>
                    <a:lnTo>
                      <a:pt x="480" y="3671"/>
                    </a:lnTo>
                    <a:lnTo>
                      <a:pt x="508" y="3650"/>
                    </a:lnTo>
                    <a:lnTo>
                      <a:pt x="536" y="3628"/>
                    </a:lnTo>
                    <a:lnTo>
                      <a:pt x="565" y="3605"/>
                    </a:lnTo>
                    <a:lnTo>
                      <a:pt x="594" y="3583"/>
                    </a:lnTo>
                    <a:lnTo>
                      <a:pt x="621" y="3558"/>
                    </a:lnTo>
                    <a:lnTo>
                      <a:pt x="650" y="3533"/>
                    </a:lnTo>
                    <a:lnTo>
                      <a:pt x="677" y="3507"/>
                    </a:lnTo>
                    <a:lnTo>
                      <a:pt x="705" y="3480"/>
                    </a:lnTo>
                    <a:lnTo>
                      <a:pt x="733" y="3453"/>
                    </a:lnTo>
                    <a:lnTo>
                      <a:pt x="761" y="3424"/>
                    </a:lnTo>
                    <a:lnTo>
                      <a:pt x="788" y="3395"/>
                    </a:lnTo>
                    <a:lnTo>
                      <a:pt x="816" y="3365"/>
                    </a:lnTo>
                    <a:lnTo>
                      <a:pt x="871" y="3303"/>
                    </a:lnTo>
                    <a:lnTo>
                      <a:pt x="926" y="3238"/>
                    </a:lnTo>
                    <a:lnTo>
                      <a:pt x="981" y="3172"/>
                    </a:lnTo>
                    <a:lnTo>
                      <a:pt x="1036" y="3102"/>
                    </a:lnTo>
                    <a:lnTo>
                      <a:pt x="1090" y="3030"/>
                    </a:lnTo>
                    <a:lnTo>
                      <a:pt x="1144" y="2956"/>
                    </a:lnTo>
                    <a:lnTo>
                      <a:pt x="1199" y="2880"/>
                    </a:lnTo>
                    <a:lnTo>
                      <a:pt x="1253" y="2802"/>
                    </a:lnTo>
                    <a:lnTo>
                      <a:pt x="1307" y="2723"/>
                    </a:lnTo>
                    <a:lnTo>
                      <a:pt x="1361" y="2643"/>
                    </a:lnTo>
                    <a:lnTo>
                      <a:pt x="1415" y="2561"/>
                    </a:lnTo>
                    <a:lnTo>
                      <a:pt x="1469" y="2478"/>
                    </a:lnTo>
                    <a:lnTo>
                      <a:pt x="1523" y="2395"/>
                    </a:lnTo>
                    <a:lnTo>
                      <a:pt x="1577" y="2310"/>
                    </a:lnTo>
                    <a:lnTo>
                      <a:pt x="1685" y="2138"/>
                    </a:lnTo>
                    <a:lnTo>
                      <a:pt x="1792" y="1966"/>
                    </a:lnTo>
                    <a:lnTo>
                      <a:pt x="1899" y="1794"/>
                    </a:lnTo>
                    <a:lnTo>
                      <a:pt x="2006" y="1624"/>
                    </a:lnTo>
                    <a:lnTo>
                      <a:pt x="2060" y="1540"/>
                    </a:lnTo>
                    <a:lnTo>
                      <a:pt x="2113" y="1457"/>
                    </a:lnTo>
                    <a:lnTo>
                      <a:pt x="2167" y="1375"/>
                    </a:lnTo>
                    <a:lnTo>
                      <a:pt x="2220" y="1294"/>
                    </a:lnTo>
                    <a:lnTo>
                      <a:pt x="2274" y="1214"/>
                    </a:lnTo>
                    <a:lnTo>
                      <a:pt x="2327" y="1136"/>
                    </a:lnTo>
                    <a:lnTo>
                      <a:pt x="2380" y="1060"/>
                    </a:lnTo>
                    <a:lnTo>
                      <a:pt x="2433" y="986"/>
                    </a:lnTo>
                    <a:lnTo>
                      <a:pt x="2487" y="914"/>
                    </a:lnTo>
                    <a:lnTo>
                      <a:pt x="2540" y="845"/>
                    </a:lnTo>
                    <a:lnTo>
                      <a:pt x="2591" y="777"/>
                    </a:lnTo>
                    <a:lnTo>
                      <a:pt x="2644" y="712"/>
                    </a:lnTo>
                    <a:lnTo>
                      <a:pt x="2697" y="651"/>
                    </a:lnTo>
                    <a:lnTo>
                      <a:pt x="2749" y="591"/>
                    </a:lnTo>
                    <a:lnTo>
                      <a:pt x="2775" y="563"/>
                    </a:lnTo>
                    <a:lnTo>
                      <a:pt x="2802" y="536"/>
                    </a:lnTo>
                    <a:lnTo>
                      <a:pt x="2827" y="509"/>
                    </a:lnTo>
                    <a:lnTo>
                      <a:pt x="2854" y="483"/>
                    </a:lnTo>
                    <a:lnTo>
                      <a:pt x="2879" y="459"/>
                    </a:lnTo>
                    <a:lnTo>
                      <a:pt x="2905" y="435"/>
                    </a:lnTo>
                    <a:lnTo>
                      <a:pt x="2930" y="412"/>
                    </a:lnTo>
                    <a:lnTo>
                      <a:pt x="2956" y="390"/>
                    </a:lnTo>
                    <a:lnTo>
                      <a:pt x="2982" y="369"/>
                    </a:lnTo>
                    <a:lnTo>
                      <a:pt x="3007" y="349"/>
                    </a:lnTo>
                    <a:lnTo>
                      <a:pt x="3033" y="330"/>
                    </a:lnTo>
                    <a:lnTo>
                      <a:pt x="3058" y="311"/>
                    </a:lnTo>
                    <a:lnTo>
                      <a:pt x="3082" y="295"/>
                    </a:lnTo>
                    <a:lnTo>
                      <a:pt x="3108" y="278"/>
                    </a:lnTo>
                    <a:lnTo>
                      <a:pt x="3132" y="264"/>
                    </a:lnTo>
                    <a:lnTo>
                      <a:pt x="3156" y="249"/>
                    </a:lnTo>
                    <a:lnTo>
                      <a:pt x="3181" y="237"/>
                    </a:lnTo>
                    <a:lnTo>
                      <a:pt x="3205" y="225"/>
                    </a:lnTo>
                    <a:lnTo>
                      <a:pt x="3229" y="215"/>
                    </a:lnTo>
                    <a:lnTo>
                      <a:pt x="3253" y="205"/>
                    </a:lnTo>
                    <a:lnTo>
                      <a:pt x="3277" y="197"/>
                    </a:lnTo>
                    <a:lnTo>
                      <a:pt x="3299" y="189"/>
                    </a:lnTo>
                    <a:lnTo>
                      <a:pt x="3324" y="184"/>
                    </a:lnTo>
                    <a:lnTo>
                      <a:pt x="3346" y="178"/>
                    </a:lnTo>
                    <a:lnTo>
                      <a:pt x="3369" y="174"/>
                    </a:lnTo>
                    <a:lnTo>
                      <a:pt x="3391" y="171"/>
                    </a:lnTo>
                    <a:lnTo>
                      <a:pt x="3415" y="170"/>
                    </a:lnTo>
                    <a:lnTo>
                      <a:pt x="3437" y="169"/>
                    </a:lnTo>
                    <a:lnTo>
                      <a:pt x="3437" y="169"/>
                    </a:lnTo>
                    <a:lnTo>
                      <a:pt x="3437" y="0"/>
                    </a:lnTo>
                    <a:lnTo>
                      <a:pt x="3437" y="0"/>
                    </a:lnTo>
                    <a:lnTo>
                      <a:pt x="343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1" tIns="41475" rIns="82951" bIns="41475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60" name="Freeform 6">
                <a:extLst>
                  <a:ext uri="{FF2B5EF4-FFF2-40B4-BE49-F238E27FC236}">
                    <a16:creationId xmlns:a16="http://schemas.microsoft.com/office/drawing/2014/main" id="{FAB0116F-581A-427F-BA0E-378964C98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1726"/>
                <a:ext cx="331" cy="961"/>
              </a:xfrm>
              <a:custGeom>
                <a:avLst/>
                <a:gdLst>
                  <a:gd name="T0" fmla="*/ 3288 w 3310"/>
                  <a:gd name="T1" fmla="*/ 3674 h 3844"/>
                  <a:gd name="T2" fmla="*/ 3223 w 3310"/>
                  <a:gd name="T3" fmla="*/ 3666 h 3844"/>
                  <a:gd name="T4" fmla="*/ 3157 w 3310"/>
                  <a:gd name="T5" fmla="*/ 3648 h 3844"/>
                  <a:gd name="T6" fmla="*/ 3088 w 3310"/>
                  <a:gd name="T7" fmla="*/ 3620 h 3844"/>
                  <a:gd name="T8" fmla="*/ 3019 w 3310"/>
                  <a:gd name="T9" fmla="*/ 3582 h 3844"/>
                  <a:gd name="T10" fmla="*/ 2947 w 3310"/>
                  <a:gd name="T11" fmla="*/ 3534 h 3844"/>
                  <a:gd name="T12" fmla="*/ 2875 w 3310"/>
                  <a:gd name="T13" fmla="*/ 3477 h 3844"/>
                  <a:gd name="T14" fmla="*/ 2801 w 3310"/>
                  <a:gd name="T15" fmla="*/ 3410 h 3844"/>
                  <a:gd name="T16" fmla="*/ 2726 w 3310"/>
                  <a:gd name="T17" fmla="*/ 3336 h 3844"/>
                  <a:gd name="T18" fmla="*/ 2651 w 3310"/>
                  <a:gd name="T19" fmla="*/ 3254 h 3844"/>
                  <a:gd name="T20" fmla="*/ 2499 w 3310"/>
                  <a:gd name="T21" fmla="*/ 3068 h 3844"/>
                  <a:gd name="T22" fmla="*/ 2347 w 3310"/>
                  <a:gd name="T23" fmla="*/ 2859 h 3844"/>
                  <a:gd name="T24" fmla="*/ 2192 w 3310"/>
                  <a:gd name="T25" fmla="*/ 2631 h 3844"/>
                  <a:gd name="T26" fmla="*/ 2039 w 3310"/>
                  <a:gd name="T27" fmla="*/ 2388 h 3844"/>
                  <a:gd name="T28" fmla="*/ 1832 w 3310"/>
                  <a:gd name="T29" fmla="*/ 2051 h 3844"/>
                  <a:gd name="T30" fmla="*/ 1521 w 3310"/>
                  <a:gd name="T31" fmla="*/ 1536 h 3844"/>
                  <a:gd name="T32" fmla="*/ 1262 w 3310"/>
                  <a:gd name="T33" fmla="*/ 1122 h 3844"/>
                  <a:gd name="T34" fmla="*/ 1106 w 3310"/>
                  <a:gd name="T35" fmla="*/ 889 h 3844"/>
                  <a:gd name="T36" fmla="*/ 948 w 3310"/>
                  <a:gd name="T37" fmla="*/ 673 h 3844"/>
                  <a:gd name="T38" fmla="*/ 790 w 3310"/>
                  <a:gd name="T39" fmla="*/ 480 h 3844"/>
                  <a:gd name="T40" fmla="*/ 709 w 3310"/>
                  <a:gd name="T41" fmla="*/ 393 h 3844"/>
                  <a:gd name="T42" fmla="*/ 628 w 3310"/>
                  <a:gd name="T43" fmla="*/ 312 h 3844"/>
                  <a:gd name="T44" fmla="*/ 547 w 3310"/>
                  <a:gd name="T45" fmla="*/ 240 h 3844"/>
                  <a:gd name="T46" fmla="*/ 465 w 3310"/>
                  <a:gd name="T47" fmla="*/ 174 h 3844"/>
                  <a:gd name="T48" fmla="*/ 381 w 3310"/>
                  <a:gd name="T49" fmla="*/ 119 h 3844"/>
                  <a:gd name="T50" fmla="*/ 296 w 3310"/>
                  <a:gd name="T51" fmla="*/ 73 h 3844"/>
                  <a:gd name="T52" fmla="*/ 209 w 3310"/>
                  <a:gd name="T53" fmla="*/ 36 h 3844"/>
                  <a:gd name="T54" fmla="*/ 120 w 3310"/>
                  <a:gd name="T55" fmla="*/ 12 h 3844"/>
                  <a:gd name="T56" fmla="*/ 30 w 3310"/>
                  <a:gd name="T57" fmla="*/ 1 h 3844"/>
                  <a:gd name="T58" fmla="*/ 21 w 3310"/>
                  <a:gd name="T59" fmla="*/ 170 h 3844"/>
                  <a:gd name="T60" fmla="*/ 87 w 3310"/>
                  <a:gd name="T61" fmla="*/ 178 h 3844"/>
                  <a:gd name="T62" fmla="*/ 152 w 3310"/>
                  <a:gd name="T63" fmla="*/ 196 h 3844"/>
                  <a:gd name="T64" fmla="*/ 221 w 3310"/>
                  <a:gd name="T65" fmla="*/ 225 h 3844"/>
                  <a:gd name="T66" fmla="*/ 291 w 3310"/>
                  <a:gd name="T67" fmla="*/ 262 h 3844"/>
                  <a:gd name="T68" fmla="*/ 363 w 3310"/>
                  <a:gd name="T69" fmla="*/ 310 h 3844"/>
                  <a:gd name="T70" fmla="*/ 435 w 3310"/>
                  <a:gd name="T71" fmla="*/ 368 h 3844"/>
                  <a:gd name="T72" fmla="*/ 509 w 3310"/>
                  <a:gd name="T73" fmla="*/ 434 h 3844"/>
                  <a:gd name="T74" fmla="*/ 584 w 3310"/>
                  <a:gd name="T75" fmla="*/ 508 h 3844"/>
                  <a:gd name="T76" fmla="*/ 658 w 3310"/>
                  <a:gd name="T77" fmla="*/ 590 h 3844"/>
                  <a:gd name="T78" fmla="*/ 810 w 3310"/>
                  <a:gd name="T79" fmla="*/ 776 h 3844"/>
                  <a:gd name="T80" fmla="*/ 963 w 3310"/>
                  <a:gd name="T81" fmla="*/ 985 h 3844"/>
                  <a:gd name="T82" fmla="*/ 1117 w 3310"/>
                  <a:gd name="T83" fmla="*/ 1213 h 3844"/>
                  <a:gd name="T84" fmla="*/ 1374 w 3310"/>
                  <a:gd name="T85" fmla="*/ 1623 h 3844"/>
                  <a:gd name="T86" fmla="*/ 1684 w 3310"/>
                  <a:gd name="T87" fmla="*/ 2137 h 3844"/>
                  <a:gd name="T88" fmla="*/ 1892 w 3310"/>
                  <a:gd name="T89" fmla="*/ 2477 h 3844"/>
                  <a:gd name="T90" fmla="*/ 2047 w 3310"/>
                  <a:gd name="T91" fmla="*/ 2722 h 3844"/>
                  <a:gd name="T92" fmla="*/ 2204 w 3310"/>
                  <a:gd name="T93" fmla="*/ 2955 h 3844"/>
                  <a:gd name="T94" fmla="*/ 2362 w 3310"/>
                  <a:gd name="T95" fmla="*/ 3171 h 3844"/>
                  <a:gd name="T96" fmla="*/ 2519 w 3310"/>
                  <a:gd name="T97" fmla="*/ 3364 h 3844"/>
                  <a:gd name="T98" fmla="*/ 2601 w 3310"/>
                  <a:gd name="T99" fmla="*/ 3452 h 3844"/>
                  <a:gd name="T100" fmla="*/ 2681 w 3310"/>
                  <a:gd name="T101" fmla="*/ 3532 h 3844"/>
                  <a:gd name="T102" fmla="*/ 2763 w 3310"/>
                  <a:gd name="T103" fmla="*/ 3604 h 3844"/>
                  <a:gd name="T104" fmla="*/ 2844 w 3310"/>
                  <a:gd name="T105" fmla="*/ 3670 h 3844"/>
                  <a:gd name="T106" fmla="*/ 2928 w 3310"/>
                  <a:gd name="T107" fmla="*/ 3725 h 3844"/>
                  <a:gd name="T108" fmla="*/ 3013 w 3310"/>
                  <a:gd name="T109" fmla="*/ 3771 h 3844"/>
                  <a:gd name="T110" fmla="*/ 3100 w 3310"/>
                  <a:gd name="T111" fmla="*/ 3808 h 3844"/>
                  <a:gd name="T112" fmla="*/ 3189 w 3310"/>
                  <a:gd name="T113" fmla="*/ 3832 h 3844"/>
                  <a:gd name="T114" fmla="*/ 3279 w 3310"/>
                  <a:gd name="T115" fmla="*/ 3843 h 3844"/>
                  <a:gd name="T116" fmla="*/ 3310 w 3310"/>
                  <a:gd name="T117" fmla="*/ 3675 h 3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10" h="3844">
                    <a:moveTo>
                      <a:pt x="3310" y="3675"/>
                    </a:moveTo>
                    <a:lnTo>
                      <a:pt x="3310" y="3675"/>
                    </a:lnTo>
                    <a:lnTo>
                      <a:pt x="3288" y="3674"/>
                    </a:lnTo>
                    <a:lnTo>
                      <a:pt x="3266" y="3673"/>
                    </a:lnTo>
                    <a:lnTo>
                      <a:pt x="3245" y="3670"/>
                    </a:lnTo>
                    <a:lnTo>
                      <a:pt x="3223" y="3666"/>
                    </a:lnTo>
                    <a:lnTo>
                      <a:pt x="3202" y="3660"/>
                    </a:lnTo>
                    <a:lnTo>
                      <a:pt x="3179" y="3655"/>
                    </a:lnTo>
                    <a:lnTo>
                      <a:pt x="3157" y="3648"/>
                    </a:lnTo>
                    <a:lnTo>
                      <a:pt x="3134" y="3640"/>
                    </a:lnTo>
                    <a:lnTo>
                      <a:pt x="3112" y="3630"/>
                    </a:lnTo>
                    <a:lnTo>
                      <a:pt x="3088" y="3620"/>
                    </a:lnTo>
                    <a:lnTo>
                      <a:pt x="3065" y="3608"/>
                    </a:lnTo>
                    <a:lnTo>
                      <a:pt x="3042" y="3595"/>
                    </a:lnTo>
                    <a:lnTo>
                      <a:pt x="3019" y="3582"/>
                    </a:lnTo>
                    <a:lnTo>
                      <a:pt x="2995" y="3567"/>
                    </a:lnTo>
                    <a:lnTo>
                      <a:pt x="2971" y="3550"/>
                    </a:lnTo>
                    <a:lnTo>
                      <a:pt x="2947" y="3534"/>
                    </a:lnTo>
                    <a:lnTo>
                      <a:pt x="2923" y="3515"/>
                    </a:lnTo>
                    <a:lnTo>
                      <a:pt x="2899" y="3496"/>
                    </a:lnTo>
                    <a:lnTo>
                      <a:pt x="2875" y="3477"/>
                    </a:lnTo>
                    <a:lnTo>
                      <a:pt x="2849" y="3455"/>
                    </a:lnTo>
                    <a:lnTo>
                      <a:pt x="2825" y="3433"/>
                    </a:lnTo>
                    <a:lnTo>
                      <a:pt x="2801" y="3410"/>
                    </a:lnTo>
                    <a:lnTo>
                      <a:pt x="2776" y="3386"/>
                    </a:lnTo>
                    <a:lnTo>
                      <a:pt x="2751" y="3362"/>
                    </a:lnTo>
                    <a:lnTo>
                      <a:pt x="2726" y="3336"/>
                    </a:lnTo>
                    <a:lnTo>
                      <a:pt x="2701" y="3309"/>
                    </a:lnTo>
                    <a:lnTo>
                      <a:pt x="2676" y="3282"/>
                    </a:lnTo>
                    <a:lnTo>
                      <a:pt x="2651" y="3254"/>
                    </a:lnTo>
                    <a:lnTo>
                      <a:pt x="2601" y="3195"/>
                    </a:lnTo>
                    <a:lnTo>
                      <a:pt x="2550" y="3133"/>
                    </a:lnTo>
                    <a:lnTo>
                      <a:pt x="2499" y="3068"/>
                    </a:lnTo>
                    <a:lnTo>
                      <a:pt x="2448" y="3002"/>
                    </a:lnTo>
                    <a:lnTo>
                      <a:pt x="2398" y="2931"/>
                    </a:lnTo>
                    <a:lnTo>
                      <a:pt x="2347" y="2859"/>
                    </a:lnTo>
                    <a:lnTo>
                      <a:pt x="2295" y="2785"/>
                    </a:lnTo>
                    <a:lnTo>
                      <a:pt x="2244" y="2709"/>
                    </a:lnTo>
                    <a:lnTo>
                      <a:pt x="2192" y="2631"/>
                    </a:lnTo>
                    <a:lnTo>
                      <a:pt x="2141" y="2551"/>
                    </a:lnTo>
                    <a:lnTo>
                      <a:pt x="2090" y="2471"/>
                    </a:lnTo>
                    <a:lnTo>
                      <a:pt x="2039" y="2388"/>
                    </a:lnTo>
                    <a:lnTo>
                      <a:pt x="1987" y="2305"/>
                    </a:lnTo>
                    <a:lnTo>
                      <a:pt x="1935" y="2221"/>
                    </a:lnTo>
                    <a:lnTo>
                      <a:pt x="1832" y="2051"/>
                    </a:lnTo>
                    <a:lnTo>
                      <a:pt x="1729" y="1879"/>
                    </a:lnTo>
                    <a:lnTo>
                      <a:pt x="1625" y="1707"/>
                    </a:lnTo>
                    <a:lnTo>
                      <a:pt x="1521" y="1536"/>
                    </a:lnTo>
                    <a:lnTo>
                      <a:pt x="1418" y="1367"/>
                    </a:lnTo>
                    <a:lnTo>
                      <a:pt x="1314" y="1202"/>
                    </a:lnTo>
                    <a:lnTo>
                      <a:pt x="1262" y="1122"/>
                    </a:lnTo>
                    <a:lnTo>
                      <a:pt x="1210" y="1043"/>
                    </a:lnTo>
                    <a:lnTo>
                      <a:pt x="1157" y="965"/>
                    </a:lnTo>
                    <a:lnTo>
                      <a:pt x="1106" y="889"/>
                    </a:lnTo>
                    <a:lnTo>
                      <a:pt x="1053" y="815"/>
                    </a:lnTo>
                    <a:lnTo>
                      <a:pt x="1000" y="744"/>
                    </a:lnTo>
                    <a:lnTo>
                      <a:pt x="948" y="673"/>
                    </a:lnTo>
                    <a:lnTo>
                      <a:pt x="895" y="607"/>
                    </a:lnTo>
                    <a:lnTo>
                      <a:pt x="842" y="542"/>
                    </a:lnTo>
                    <a:lnTo>
                      <a:pt x="790" y="480"/>
                    </a:lnTo>
                    <a:lnTo>
                      <a:pt x="763" y="450"/>
                    </a:lnTo>
                    <a:lnTo>
                      <a:pt x="736" y="421"/>
                    </a:lnTo>
                    <a:lnTo>
                      <a:pt x="709" y="393"/>
                    </a:lnTo>
                    <a:lnTo>
                      <a:pt x="682" y="365"/>
                    </a:lnTo>
                    <a:lnTo>
                      <a:pt x="656" y="338"/>
                    </a:lnTo>
                    <a:lnTo>
                      <a:pt x="628" y="312"/>
                    </a:lnTo>
                    <a:lnTo>
                      <a:pt x="602" y="287"/>
                    </a:lnTo>
                    <a:lnTo>
                      <a:pt x="574" y="262"/>
                    </a:lnTo>
                    <a:lnTo>
                      <a:pt x="547" y="240"/>
                    </a:lnTo>
                    <a:lnTo>
                      <a:pt x="520" y="217"/>
                    </a:lnTo>
                    <a:lnTo>
                      <a:pt x="493" y="195"/>
                    </a:lnTo>
                    <a:lnTo>
                      <a:pt x="465" y="174"/>
                    </a:lnTo>
                    <a:lnTo>
                      <a:pt x="438" y="156"/>
                    </a:lnTo>
                    <a:lnTo>
                      <a:pt x="409" y="137"/>
                    </a:lnTo>
                    <a:lnTo>
                      <a:pt x="381" y="119"/>
                    </a:lnTo>
                    <a:lnTo>
                      <a:pt x="353" y="103"/>
                    </a:lnTo>
                    <a:lnTo>
                      <a:pt x="325" y="87"/>
                    </a:lnTo>
                    <a:lnTo>
                      <a:pt x="296" y="73"/>
                    </a:lnTo>
                    <a:lnTo>
                      <a:pt x="267" y="59"/>
                    </a:lnTo>
                    <a:lnTo>
                      <a:pt x="239" y="48"/>
                    </a:lnTo>
                    <a:lnTo>
                      <a:pt x="209" y="36"/>
                    </a:lnTo>
                    <a:lnTo>
                      <a:pt x="180" y="27"/>
                    </a:lnTo>
                    <a:lnTo>
                      <a:pt x="150" y="19"/>
                    </a:lnTo>
                    <a:lnTo>
                      <a:pt x="120" y="12"/>
                    </a:lnTo>
                    <a:lnTo>
                      <a:pt x="91" y="7"/>
                    </a:lnTo>
                    <a:lnTo>
                      <a:pt x="60" y="3"/>
                    </a:lnTo>
                    <a:lnTo>
                      <a:pt x="30" y="1"/>
                    </a:lnTo>
                    <a:lnTo>
                      <a:pt x="0" y="0"/>
                    </a:lnTo>
                    <a:lnTo>
                      <a:pt x="0" y="169"/>
                    </a:lnTo>
                    <a:lnTo>
                      <a:pt x="21" y="170"/>
                    </a:lnTo>
                    <a:lnTo>
                      <a:pt x="43" y="171"/>
                    </a:lnTo>
                    <a:lnTo>
                      <a:pt x="64" y="174"/>
                    </a:lnTo>
                    <a:lnTo>
                      <a:pt x="87" y="178"/>
                    </a:lnTo>
                    <a:lnTo>
                      <a:pt x="108" y="184"/>
                    </a:lnTo>
                    <a:lnTo>
                      <a:pt x="130" y="189"/>
                    </a:lnTo>
                    <a:lnTo>
                      <a:pt x="152" y="196"/>
                    </a:lnTo>
                    <a:lnTo>
                      <a:pt x="175" y="204"/>
                    </a:lnTo>
                    <a:lnTo>
                      <a:pt x="198" y="214"/>
                    </a:lnTo>
                    <a:lnTo>
                      <a:pt x="221" y="225"/>
                    </a:lnTo>
                    <a:lnTo>
                      <a:pt x="244" y="236"/>
                    </a:lnTo>
                    <a:lnTo>
                      <a:pt x="266" y="249"/>
                    </a:lnTo>
                    <a:lnTo>
                      <a:pt x="291" y="262"/>
                    </a:lnTo>
                    <a:lnTo>
                      <a:pt x="314" y="277"/>
                    </a:lnTo>
                    <a:lnTo>
                      <a:pt x="338" y="294"/>
                    </a:lnTo>
                    <a:lnTo>
                      <a:pt x="363" y="310"/>
                    </a:lnTo>
                    <a:lnTo>
                      <a:pt x="386" y="329"/>
                    </a:lnTo>
                    <a:lnTo>
                      <a:pt x="410" y="348"/>
                    </a:lnTo>
                    <a:lnTo>
                      <a:pt x="435" y="368"/>
                    </a:lnTo>
                    <a:lnTo>
                      <a:pt x="460" y="389"/>
                    </a:lnTo>
                    <a:lnTo>
                      <a:pt x="484" y="411"/>
                    </a:lnTo>
                    <a:lnTo>
                      <a:pt x="509" y="434"/>
                    </a:lnTo>
                    <a:lnTo>
                      <a:pt x="533" y="458"/>
                    </a:lnTo>
                    <a:lnTo>
                      <a:pt x="558" y="482"/>
                    </a:lnTo>
                    <a:lnTo>
                      <a:pt x="584" y="508"/>
                    </a:lnTo>
                    <a:lnTo>
                      <a:pt x="608" y="535"/>
                    </a:lnTo>
                    <a:lnTo>
                      <a:pt x="634" y="562"/>
                    </a:lnTo>
                    <a:lnTo>
                      <a:pt x="658" y="590"/>
                    </a:lnTo>
                    <a:lnTo>
                      <a:pt x="709" y="649"/>
                    </a:lnTo>
                    <a:lnTo>
                      <a:pt x="760" y="711"/>
                    </a:lnTo>
                    <a:lnTo>
                      <a:pt x="810" y="776"/>
                    </a:lnTo>
                    <a:lnTo>
                      <a:pt x="861" y="842"/>
                    </a:lnTo>
                    <a:lnTo>
                      <a:pt x="912" y="913"/>
                    </a:lnTo>
                    <a:lnTo>
                      <a:pt x="963" y="985"/>
                    </a:lnTo>
                    <a:lnTo>
                      <a:pt x="1015" y="1059"/>
                    </a:lnTo>
                    <a:lnTo>
                      <a:pt x="1065" y="1135"/>
                    </a:lnTo>
                    <a:lnTo>
                      <a:pt x="1117" y="1213"/>
                    </a:lnTo>
                    <a:lnTo>
                      <a:pt x="1168" y="1292"/>
                    </a:lnTo>
                    <a:lnTo>
                      <a:pt x="1271" y="1456"/>
                    </a:lnTo>
                    <a:lnTo>
                      <a:pt x="1374" y="1623"/>
                    </a:lnTo>
                    <a:lnTo>
                      <a:pt x="1477" y="1793"/>
                    </a:lnTo>
                    <a:lnTo>
                      <a:pt x="1581" y="1965"/>
                    </a:lnTo>
                    <a:lnTo>
                      <a:pt x="1684" y="2137"/>
                    </a:lnTo>
                    <a:lnTo>
                      <a:pt x="1788" y="2308"/>
                    </a:lnTo>
                    <a:lnTo>
                      <a:pt x="1839" y="2393"/>
                    </a:lnTo>
                    <a:lnTo>
                      <a:pt x="1892" y="2477"/>
                    </a:lnTo>
                    <a:lnTo>
                      <a:pt x="1944" y="2560"/>
                    </a:lnTo>
                    <a:lnTo>
                      <a:pt x="1995" y="2642"/>
                    </a:lnTo>
                    <a:lnTo>
                      <a:pt x="2047" y="2722"/>
                    </a:lnTo>
                    <a:lnTo>
                      <a:pt x="2099" y="2801"/>
                    </a:lnTo>
                    <a:lnTo>
                      <a:pt x="2152" y="2879"/>
                    </a:lnTo>
                    <a:lnTo>
                      <a:pt x="2204" y="2955"/>
                    </a:lnTo>
                    <a:lnTo>
                      <a:pt x="2257" y="3029"/>
                    </a:lnTo>
                    <a:lnTo>
                      <a:pt x="2310" y="3100"/>
                    </a:lnTo>
                    <a:lnTo>
                      <a:pt x="2362" y="3171"/>
                    </a:lnTo>
                    <a:lnTo>
                      <a:pt x="2414" y="3237"/>
                    </a:lnTo>
                    <a:lnTo>
                      <a:pt x="2467" y="3302"/>
                    </a:lnTo>
                    <a:lnTo>
                      <a:pt x="2519" y="3364"/>
                    </a:lnTo>
                    <a:lnTo>
                      <a:pt x="2547" y="3394"/>
                    </a:lnTo>
                    <a:lnTo>
                      <a:pt x="2573" y="3423"/>
                    </a:lnTo>
                    <a:lnTo>
                      <a:pt x="2601" y="3452"/>
                    </a:lnTo>
                    <a:lnTo>
                      <a:pt x="2627" y="3479"/>
                    </a:lnTo>
                    <a:lnTo>
                      <a:pt x="2654" y="3506"/>
                    </a:lnTo>
                    <a:lnTo>
                      <a:pt x="2681" y="3532"/>
                    </a:lnTo>
                    <a:lnTo>
                      <a:pt x="2708" y="3557"/>
                    </a:lnTo>
                    <a:lnTo>
                      <a:pt x="2735" y="3582"/>
                    </a:lnTo>
                    <a:lnTo>
                      <a:pt x="2763" y="3604"/>
                    </a:lnTo>
                    <a:lnTo>
                      <a:pt x="2789" y="3627"/>
                    </a:lnTo>
                    <a:lnTo>
                      <a:pt x="2817" y="3649"/>
                    </a:lnTo>
                    <a:lnTo>
                      <a:pt x="2844" y="3670"/>
                    </a:lnTo>
                    <a:lnTo>
                      <a:pt x="2872" y="3689"/>
                    </a:lnTo>
                    <a:lnTo>
                      <a:pt x="2900" y="3707"/>
                    </a:lnTo>
                    <a:lnTo>
                      <a:pt x="2928" y="3725"/>
                    </a:lnTo>
                    <a:lnTo>
                      <a:pt x="2956" y="3741"/>
                    </a:lnTo>
                    <a:lnTo>
                      <a:pt x="2985" y="3757"/>
                    </a:lnTo>
                    <a:lnTo>
                      <a:pt x="3013" y="3771"/>
                    </a:lnTo>
                    <a:lnTo>
                      <a:pt x="3042" y="3785"/>
                    </a:lnTo>
                    <a:lnTo>
                      <a:pt x="3070" y="3796"/>
                    </a:lnTo>
                    <a:lnTo>
                      <a:pt x="3100" y="3808"/>
                    </a:lnTo>
                    <a:lnTo>
                      <a:pt x="3130" y="3817"/>
                    </a:lnTo>
                    <a:lnTo>
                      <a:pt x="3159" y="3825"/>
                    </a:lnTo>
                    <a:lnTo>
                      <a:pt x="3189" y="3832"/>
                    </a:lnTo>
                    <a:lnTo>
                      <a:pt x="3219" y="3837"/>
                    </a:lnTo>
                    <a:lnTo>
                      <a:pt x="3249" y="3841"/>
                    </a:lnTo>
                    <a:lnTo>
                      <a:pt x="3279" y="3843"/>
                    </a:lnTo>
                    <a:lnTo>
                      <a:pt x="3310" y="3844"/>
                    </a:lnTo>
                    <a:lnTo>
                      <a:pt x="3310" y="3844"/>
                    </a:lnTo>
                    <a:lnTo>
                      <a:pt x="3310" y="3675"/>
                    </a:lnTo>
                    <a:lnTo>
                      <a:pt x="3310" y="3675"/>
                    </a:lnTo>
                    <a:lnTo>
                      <a:pt x="3310" y="367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1" tIns="41475" rIns="82951" bIns="41475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61" name="Freeform 7">
                <a:extLst>
                  <a:ext uri="{FF2B5EF4-FFF2-40B4-BE49-F238E27FC236}">
                    <a16:creationId xmlns:a16="http://schemas.microsoft.com/office/drawing/2014/main" id="{1635FA1F-D072-40E5-A7EC-9C6F8C482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" y="1726"/>
                <a:ext cx="343" cy="961"/>
              </a:xfrm>
              <a:custGeom>
                <a:avLst/>
                <a:gdLst>
                  <a:gd name="T0" fmla="*/ 3406 w 3436"/>
                  <a:gd name="T1" fmla="*/ 1 h 3844"/>
                  <a:gd name="T2" fmla="*/ 3313 w 3436"/>
                  <a:gd name="T3" fmla="*/ 12 h 3844"/>
                  <a:gd name="T4" fmla="*/ 3221 w 3436"/>
                  <a:gd name="T5" fmla="*/ 36 h 3844"/>
                  <a:gd name="T6" fmla="*/ 3132 w 3436"/>
                  <a:gd name="T7" fmla="*/ 72 h 3844"/>
                  <a:gd name="T8" fmla="*/ 3043 w 3436"/>
                  <a:gd name="T9" fmla="*/ 118 h 3844"/>
                  <a:gd name="T10" fmla="*/ 2957 w 3436"/>
                  <a:gd name="T11" fmla="*/ 173 h 3844"/>
                  <a:gd name="T12" fmla="*/ 2871 w 3436"/>
                  <a:gd name="T13" fmla="*/ 239 h 3844"/>
                  <a:gd name="T14" fmla="*/ 2787 w 3436"/>
                  <a:gd name="T15" fmla="*/ 311 h 3844"/>
                  <a:gd name="T16" fmla="*/ 2703 w 3436"/>
                  <a:gd name="T17" fmla="*/ 391 h 3844"/>
                  <a:gd name="T18" fmla="*/ 2621 w 3436"/>
                  <a:gd name="T19" fmla="*/ 479 h 3844"/>
                  <a:gd name="T20" fmla="*/ 2456 w 3436"/>
                  <a:gd name="T21" fmla="*/ 673 h 3844"/>
                  <a:gd name="T22" fmla="*/ 2293 w 3436"/>
                  <a:gd name="T23" fmla="*/ 888 h 3844"/>
                  <a:gd name="T24" fmla="*/ 2130 w 3436"/>
                  <a:gd name="T25" fmla="*/ 1121 h 3844"/>
                  <a:gd name="T26" fmla="*/ 1968 w 3436"/>
                  <a:gd name="T27" fmla="*/ 1366 h 3844"/>
                  <a:gd name="T28" fmla="*/ 1752 w 3436"/>
                  <a:gd name="T29" fmla="*/ 1706 h 3844"/>
                  <a:gd name="T30" fmla="*/ 1430 w 3436"/>
                  <a:gd name="T31" fmla="*/ 2220 h 3844"/>
                  <a:gd name="T32" fmla="*/ 1269 w 3436"/>
                  <a:gd name="T33" fmla="*/ 2469 h 3844"/>
                  <a:gd name="T34" fmla="*/ 1110 w 3436"/>
                  <a:gd name="T35" fmla="*/ 2708 h 3844"/>
                  <a:gd name="T36" fmla="*/ 950 w 3436"/>
                  <a:gd name="T37" fmla="*/ 2930 h 3844"/>
                  <a:gd name="T38" fmla="*/ 792 w 3436"/>
                  <a:gd name="T39" fmla="*/ 3132 h 3844"/>
                  <a:gd name="T40" fmla="*/ 661 w 3436"/>
                  <a:gd name="T41" fmla="*/ 3281 h 3844"/>
                  <a:gd name="T42" fmla="*/ 584 w 3436"/>
                  <a:gd name="T43" fmla="*/ 3361 h 3844"/>
                  <a:gd name="T44" fmla="*/ 506 w 3436"/>
                  <a:gd name="T45" fmla="*/ 3432 h 3844"/>
                  <a:gd name="T46" fmla="*/ 429 w 3436"/>
                  <a:gd name="T47" fmla="*/ 3495 h 3844"/>
                  <a:gd name="T48" fmla="*/ 354 w 3436"/>
                  <a:gd name="T49" fmla="*/ 3549 h 3844"/>
                  <a:gd name="T50" fmla="*/ 280 w 3436"/>
                  <a:gd name="T51" fmla="*/ 3595 h 3844"/>
                  <a:gd name="T52" fmla="*/ 207 w 3436"/>
                  <a:gd name="T53" fmla="*/ 3629 h 3844"/>
                  <a:gd name="T54" fmla="*/ 136 w 3436"/>
                  <a:gd name="T55" fmla="*/ 3655 h 3844"/>
                  <a:gd name="T56" fmla="*/ 67 w 3436"/>
                  <a:gd name="T57" fmla="*/ 3670 h 3844"/>
                  <a:gd name="T58" fmla="*/ 0 w 3436"/>
                  <a:gd name="T59" fmla="*/ 3675 h 3844"/>
                  <a:gd name="T60" fmla="*/ 62 w 3436"/>
                  <a:gd name="T61" fmla="*/ 3841 h 3844"/>
                  <a:gd name="T62" fmla="*/ 154 w 3436"/>
                  <a:gd name="T63" fmla="*/ 3825 h 3844"/>
                  <a:gd name="T64" fmla="*/ 245 w 3436"/>
                  <a:gd name="T65" fmla="*/ 3797 h 3844"/>
                  <a:gd name="T66" fmla="*/ 334 w 3436"/>
                  <a:gd name="T67" fmla="*/ 3758 h 3844"/>
                  <a:gd name="T68" fmla="*/ 422 w 3436"/>
                  <a:gd name="T69" fmla="*/ 3708 h 3844"/>
                  <a:gd name="T70" fmla="*/ 508 w 3436"/>
                  <a:gd name="T71" fmla="*/ 3650 h 3844"/>
                  <a:gd name="T72" fmla="*/ 593 w 3436"/>
                  <a:gd name="T73" fmla="*/ 3583 h 3844"/>
                  <a:gd name="T74" fmla="*/ 677 w 3436"/>
                  <a:gd name="T75" fmla="*/ 3507 h 3844"/>
                  <a:gd name="T76" fmla="*/ 760 w 3436"/>
                  <a:gd name="T77" fmla="*/ 3424 h 3844"/>
                  <a:gd name="T78" fmla="*/ 870 w 3436"/>
                  <a:gd name="T79" fmla="*/ 3303 h 3844"/>
                  <a:gd name="T80" fmla="*/ 1036 w 3436"/>
                  <a:gd name="T81" fmla="*/ 3102 h 3844"/>
                  <a:gd name="T82" fmla="*/ 1198 w 3436"/>
                  <a:gd name="T83" fmla="*/ 2880 h 3844"/>
                  <a:gd name="T84" fmla="*/ 1360 w 3436"/>
                  <a:gd name="T85" fmla="*/ 2643 h 3844"/>
                  <a:gd name="T86" fmla="*/ 1522 w 3436"/>
                  <a:gd name="T87" fmla="*/ 2395 h 3844"/>
                  <a:gd name="T88" fmla="*/ 1792 w 3436"/>
                  <a:gd name="T89" fmla="*/ 1966 h 3844"/>
                  <a:gd name="T90" fmla="*/ 2060 w 3436"/>
                  <a:gd name="T91" fmla="*/ 1540 h 3844"/>
                  <a:gd name="T92" fmla="*/ 2220 w 3436"/>
                  <a:gd name="T93" fmla="*/ 1294 h 3844"/>
                  <a:gd name="T94" fmla="*/ 2379 w 3436"/>
                  <a:gd name="T95" fmla="*/ 1060 h 3844"/>
                  <a:gd name="T96" fmla="*/ 2539 w 3436"/>
                  <a:gd name="T97" fmla="*/ 845 h 3844"/>
                  <a:gd name="T98" fmla="*/ 2697 w 3436"/>
                  <a:gd name="T99" fmla="*/ 651 h 3844"/>
                  <a:gd name="T100" fmla="*/ 2802 w 3436"/>
                  <a:gd name="T101" fmla="*/ 536 h 3844"/>
                  <a:gd name="T102" fmla="*/ 2879 w 3436"/>
                  <a:gd name="T103" fmla="*/ 459 h 3844"/>
                  <a:gd name="T104" fmla="*/ 2956 w 3436"/>
                  <a:gd name="T105" fmla="*/ 390 h 3844"/>
                  <a:gd name="T106" fmla="*/ 3032 w 3436"/>
                  <a:gd name="T107" fmla="*/ 330 h 3844"/>
                  <a:gd name="T108" fmla="*/ 3106 w 3436"/>
                  <a:gd name="T109" fmla="*/ 278 h 3844"/>
                  <a:gd name="T110" fmla="*/ 3180 w 3436"/>
                  <a:gd name="T111" fmla="*/ 237 h 3844"/>
                  <a:gd name="T112" fmla="*/ 3252 w 3436"/>
                  <a:gd name="T113" fmla="*/ 205 h 3844"/>
                  <a:gd name="T114" fmla="*/ 3323 w 3436"/>
                  <a:gd name="T115" fmla="*/ 184 h 3844"/>
                  <a:gd name="T116" fmla="*/ 3391 w 3436"/>
                  <a:gd name="T117" fmla="*/ 171 h 3844"/>
                  <a:gd name="T118" fmla="*/ 3436 w 3436"/>
                  <a:gd name="T119" fmla="*/ 169 h 3844"/>
                  <a:gd name="T120" fmla="*/ 3436 w 3436"/>
                  <a:gd name="T121" fmla="*/ 0 h 3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36" h="3844">
                    <a:moveTo>
                      <a:pt x="3436" y="0"/>
                    </a:moveTo>
                    <a:lnTo>
                      <a:pt x="3436" y="0"/>
                    </a:lnTo>
                    <a:lnTo>
                      <a:pt x="3406" y="1"/>
                    </a:lnTo>
                    <a:lnTo>
                      <a:pt x="3374" y="3"/>
                    </a:lnTo>
                    <a:lnTo>
                      <a:pt x="3343" y="7"/>
                    </a:lnTo>
                    <a:lnTo>
                      <a:pt x="3313" y="12"/>
                    </a:lnTo>
                    <a:lnTo>
                      <a:pt x="3282" y="19"/>
                    </a:lnTo>
                    <a:lnTo>
                      <a:pt x="3251" y="27"/>
                    </a:lnTo>
                    <a:lnTo>
                      <a:pt x="3221" y="36"/>
                    </a:lnTo>
                    <a:lnTo>
                      <a:pt x="3191" y="47"/>
                    </a:lnTo>
                    <a:lnTo>
                      <a:pt x="3161" y="59"/>
                    </a:lnTo>
                    <a:lnTo>
                      <a:pt x="3132" y="72"/>
                    </a:lnTo>
                    <a:lnTo>
                      <a:pt x="3102" y="86"/>
                    </a:lnTo>
                    <a:lnTo>
                      <a:pt x="3072" y="102"/>
                    </a:lnTo>
                    <a:lnTo>
                      <a:pt x="3043" y="118"/>
                    </a:lnTo>
                    <a:lnTo>
                      <a:pt x="3014" y="136"/>
                    </a:lnTo>
                    <a:lnTo>
                      <a:pt x="2986" y="155"/>
                    </a:lnTo>
                    <a:lnTo>
                      <a:pt x="2957" y="173"/>
                    </a:lnTo>
                    <a:lnTo>
                      <a:pt x="2928" y="194"/>
                    </a:lnTo>
                    <a:lnTo>
                      <a:pt x="2900" y="216"/>
                    </a:lnTo>
                    <a:lnTo>
                      <a:pt x="2871" y="239"/>
                    </a:lnTo>
                    <a:lnTo>
                      <a:pt x="2843" y="261"/>
                    </a:lnTo>
                    <a:lnTo>
                      <a:pt x="2815" y="286"/>
                    </a:lnTo>
                    <a:lnTo>
                      <a:pt x="2787" y="311"/>
                    </a:lnTo>
                    <a:lnTo>
                      <a:pt x="2759" y="337"/>
                    </a:lnTo>
                    <a:lnTo>
                      <a:pt x="2732" y="364"/>
                    </a:lnTo>
                    <a:lnTo>
                      <a:pt x="2703" y="391"/>
                    </a:lnTo>
                    <a:lnTo>
                      <a:pt x="2676" y="420"/>
                    </a:lnTo>
                    <a:lnTo>
                      <a:pt x="2648" y="449"/>
                    </a:lnTo>
                    <a:lnTo>
                      <a:pt x="2621" y="479"/>
                    </a:lnTo>
                    <a:lnTo>
                      <a:pt x="2566" y="541"/>
                    </a:lnTo>
                    <a:lnTo>
                      <a:pt x="2511" y="606"/>
                    </a:lnTo>
                    <a:lnTo>
                      <a:pt x="2456" y="673"/>
                    </a:lnTo>
                    <a:lnTo>
                      <a:pt x="2400" y="742"/>
                    </a:lnTo>
                    <a:lnTo>
                      <a:pt x="2347" y="814"/>
                    </a:lnTo>
                    <a:lnTo>
                      <a:pt x="2293" y="888"/>
                    </a:lnTo>
                    <a:lnTo>
                      <a:pt x="2238" y="964"/>
                    </a:lnTo>
                    <a:lnTo>
                      <a:pt x="2184" y="1042"/>
                    </a:lnTo>
                    <a:lnTo>
                      <a:pt x="2130" y="1121"/>
                    </a:lnTo>
                    <a:lnTo>
                      <a:pt x="2076" y="1201"/>
                    </a:lnTo>
                    <a:lnTo>
                      <a:pt x="2022" y="1283"/>
                    </a:lnTo>
                    <a:lnTo>
                      <a:pt x="1968" y="1366"/>
                    </a:lnTo>
                    <a:lnTo>
                      <a:pt x="1914" y="1450"/>
                    </a:lnTo>
                    <a:lnTo>
                      <a:pt x="1860" y="1534"/>
                    </a:lnTo>
                    <a:lnTo>
                      <a:pt x="1752" y="1706"/>
                    </a:lnTo>
                    <a:lnTo>
                      <a:pt x="1644" y="1878"/>
                    </a:lnTo>
                    <a:lnTo>
                      <a:pt x="1537" y="2050"/>
                    </a:lnTo>
                    <a:lnTo>
                      <a:pt x="1430" y="2220"/>
                    </a:lnTo>
                    <a:lnTo>
                      <a:pt x="1376" y="2304"/>
                    </a:lnTo>
                    <a:lnTo>
                      <a:pt x="1323" y="2387"/>
                    </a:lnTo>
                    <a:lnTo>
                      <a:pt x="1269" y="2469"/>
                    </a:lnTo>
                    <a:lnTo>
                      <a:pt x="1216" y="2550"/>
                    </a:lnTo>
                    <a:lnTo>
                      <a:pt x="1162" y="2630"/>
                    </a:lnTo>
                    <a:lnTo>
                      <a:pt x="1110" y="2708"/>
                    </a:lnTo>
                    <a:lnTo>
                      <a:pt x="1057" y="2784"/>
                    </a:lnTo>
                    <a:lnTo>
                      <a:pt x="1004" y="2858"/>
                    </a:lnTo>
                    <a:lnTo>
                      <a:pt x="950" y="2930"/>
                    </a:lnTo>
                    <a:lnTo>
                      <a:pt x="897" y="2999"/>
                    </a:lnTo>
                    <a:lnTo>
                      <a:pt x="845" y="3067"/>
                    </a:lnTo>
                    <a:lnTo>
                      <a:pt x="792" y="3132"/>
                    </a:lnTo>
                    <a:lnTo>
                      <a:pt x="739" y="3193"/>
                    </a:lnTo>
                    <a:lnTo>
                      <a:pt x="686" y="3253"/>
                    </a:lnTo>
                    <a:lnTo>
                      <a:pt x="661" y="3281"/>
                    </a:lnTo>
                    <a:lnTo>
                      <a:pt x="634" y="3309"/>
                    </a:lnTo>
                    <a:lnTo>
                      <a:pt x="609" y="3335"/>
                    </a:lnTo>
                    <a:lnTo>
                      <a:pt x="584" y="3361"/>
                    </a:lnTo>
                    <a:lnTo>
                      <a:pt x="557" y="3385"/>
                    </a:lnTo>
                    <a:lnTo>
                      <a:pt x="532" y="3409"/>
                    </a:lnTo>
                    <a:lnTo>
                      <a:pt x="506" y="3432"/>
                    </a:lnTo>
                    <a:lnTo>
                      <a:pt x="480" y="3454"/>
                    </a:lnTo>
                    <a:lnTo>
                      <a:pt x="455" y="3476"/>
                    </a:lnTo>
                    <a:lnTo>
                      <a:pt x="429" y="3495"/>
                    </a:lnTo>
                    <a:lnTo>
                      <a:pt x="404" y="3514"/>
                    </a:lnTo>
                    <a:lnTo>
                      <a:pt x="378" y="3533"/>
                    </a:lnTo>
                    <a:lnTo>
                      <a:pt x="354" y="3549"/>
                    </a:lnTo>
                    <a:lnTo>
                      <a:pt x="329" y="3566"/>
                    </a:lnTo>
                    <a:lnTo>
                      <a:pt x="304" y="3580"/>
                    </a:lnTo>
                    <a:lnTo>
                      <a:pt x="280" y="3595"/>
                    </a:lnTo>
                    <a:lnTo>
                      <a:pt x="256" y="3607"/>
                    </a:lnTo>
                    <a:lnTo>
                      <a:pt x="231" y="3619"/>
                    </a:lnTo>
                    <a:lnTo>
                      <a:pt x="207" y="3629"/>
                    </a:lnTo>
                    <a:lnTo>
                      <a:pt x="184" y="3639"/>
                    </a:lnTo>
                    <a:lnTo>
                      <a:pt x="159" y="3648"/>
                    </a:lnTo>
                    <a:lnTo>
                      <a:pt x="136" y="3655"/>
                    </a:lnTo>
                    <a:lnTo>
                      <a:pt x="113" y="3660"/>
                    </a:lnTo>
                    <a:lnTo>
                      <a:pt x="91" y="3666"/>
                    </a:lnTo>
                    <a:lnTo>
                      <a:pt x="67" y="3670"/>
                    </a:lnTo>
                    <a:lnTo>
                      <a:pt x="45" y="3673"/>
                    </a:lnTo>
                    <a:lnTo>
                      <a:pt x="22" y="3674"/>
                    </a:lnTo>
                    <a:lnTo>
                      <a:pt x="0" y="3675"/>
                    </a:lnTo>
                    <a:lnTo>
                      <a:pt x="0" y="3844"/>
                    </a:lnTo>
                    <a:lnTo>
                      <a:pt x="30" y="3843"/>
                    </a:lnTo>
                    <a:lnTo>
                      <a:pt x="62" y="3841"/>
                    </a:lnTo>
                    <a:lnTo>
                      <a:pt x="93" y="3837"/>
                    </a:lnTo>
                    <a:lnTo>
                      <a:pt x="123" y="3832"/>
                    </a:lnTo>
                    <a:lnTo>
                      <a:pt x="154" y="3825"/>
                    </a:lnTo>
                    <a:lnTo>
                      <a:pt x="185" y="3817"/>
                    </a:lnTo>
                    <a:lnTo>
                      <a:pt x="215" y="3808"/>
                    </a:lnTo>
                    <a:lnTo>
                      <a:pt x="245" y="3797"/>
                    </a:lnTo>
                    <a:lnTo>
                      <a:pt x="275" y="3785"/>
                    </a:lnTo>
                    <a:lnTo>
                      <a:pt x="304" y="3772"/>
                    </a:lnTo>
                    <a:lnTo>
                      <a:pt x="334" y="3758"/>
                    </a:lnTo>
                    <a:lnTo>
                      <a:pt x="364" y="3742"/>
                    </a:lnTo>
                    <a:lnTo>
                      <a:pt x="393" y="3726"/>
                    </a:lnTo>
                    <a:lnTo>
                      <a:pt x="422" y="3708"/>
                    </a:lnTo>
                    <a:lnTo>
                      <a:pt x="450" y="3690"/>
                    </a:lnTo>
                    <a:lnTo>
                      <a:pt x="479" y="3671"/>
                    </a:lnTo>
                    <a:lnTo>
                      <a:pt x="508" y="3650"/>
                    </a:lnTo>
                    <a:lnTo>
                      <a:pt x="536" y="3628"/>
                    </a:lnTo>
                    <a:lnTo>
                      <a:pt x="565" y="3605"/>
                    </a:lnTo>
                    <a:lnTo>
                      <a:pt x="593" y="3583"/>
                    </a:lnTo>
                    <a:lnTo>
                      <a:pt x="621" y="3558"/>
                    </a:lnTo>
                    <a:lnTo>
                      <a:pt x="649" y="3533"/>
                    </a:lnTo>
                    <a:lnTo>
                      <a:pt x="677" y="3507"/>
                    </a:lnTo>
                    <a:lnTo>
                      <a:pt x="704" y="3480"/>
                    </a:lnTo>
                    <a:lnTo>
                      <a:pt x="733" y="3453"/>
                    </a:lnTo>
                    <a:lnTo>
                      <a:pt x="760" y="3424"/>
                    </a:lnTo>
                    <a:lnTo>
                      <a:pt x="788" y="3395"/>
                    </a:lnTo>
                    <a:lnTo>
                      <a:pt x="815" y="3365"/>
                    </a:lnTo>
                    <a:lnTo>
                      <a:pt x="870" y="3303"/>
                    </a:lnTo>
                    <a:lnTo>
                      <a:pt x="925" y="3238"/>
                    </a:lnTo>
                    <a:lnTo>
                      <a:pt x="980" y="3172"/>
                    </a:lnTo>
                    <a:lnTo>
                      <a:pt x="1036" y="3102"/>
                    </a:lnTo>
                    <a:lnTo>
                      <a:pt x="1089" y="3030"/>
                    </a:lnTo>
                    <a:lnTo>
                      <a:pt x="1143" y="2956"/>
                    </a:lnTo>
                    <a:lnTo>
                      <a:pt x="1198" y="2880"/>
                    </a:lnTo>
                    <a:lnTo>
                      <a:pt x="1252" y="2802"/>
                    </a:lnTo>
                    <a:lnTo>
                      <a:pt x="1306" y="2723"/>
                    </a:lnTo>
                    <a:lnTo>
                      <a:pt x="1360" y="2643"/>
                    </a:lnTo>
                    <a:lnTo>
                      <a:pt x="1414" y="2561"/>
                    </a:lnTo>
                    <a:lnTo>
                      <a:pt x="1468" y="2478"/>
                    </a:lnTo>
                    <a:lnTo>
                      <a:pt x="1522" y="2395"/>
                    </a:lnTo>
                    <a:lnTo>
                      <a:pt x="1576" y="2310"/>
                    </a:lnTo>
                    <a:lnTo>
                      <a:pt x="1684" y="2138"/>
                    </a:lnTo>
                    <a:lnTo>
                      <a:pt x="1792" y="1966"/>
                    </a:lnTo>
                    <a:lnTo>
                      <a:pt x="1899" y="1794"/>
                    </a:lnTo>
                    <a:lnTo>
                      <a:pt x="2006" y="1624"/>
                    </a:lnTo>
                    <a:lnTo>
                      <a:pt x="2060" y="1540"/>
                    </a:lnTo>
                    <a:lnTo>
                      <a:pt x="2113" y="1457"/>
                    </a:lnTo>
                    <a:lnTo>
                      <a:pt x="2167" y="1375"/>
                    </a:lnTo>
                    <a:lnTo>
                      <a:pt x="2220" y="1294"/>
                    </a:lnTo>
                    <a:lnTo>
                      <a:pt x="2274" y="1214"/>
                    </a:lnTo>
                    <a:lnTo>
                      <a:pt x="2326" y="1136"/>
                    </a:lnTo>
                    <a:lnTo>
                      <a:pt x="2379" y="1060"/>
                    </a:lnTo>
                    <a:lnTo>
                      <a:pt x="2432" y="986"/>
                    </a:lnTo>
                    <a:lnTo>
                      <a:pt x="2485" y="914"/>
                    </a:lnTo>
                    <a:lnTo>
                      <a:pt x="2539" y="845"/>
                    </a:lnTo>
                    <a:lnTo>
                      <a:pt x="2591" y="777"/>
                    </a:lnTo>
                    <a:lnTo>
                      <a:pt x="2644" y="712"/>
                    </a:lnTo>
                    <a:lnTo>
                      <a:pt x="2697" y="651"/>
                    </a:lnTo>
                    <a:lnTo>
                      <a:pt x="2749" y="591"/>
                    </a:lnTo>
                    <a:lnTo>
                      <a:pt x="2775" y="563"/>
                    </a:lnTo>
                    <a:lnTo>
                      <a:pt x="2802" y="536"/>
                    </a:lnTo>
                    <a:lnTo>
                      <a:pt x="2827" y="509"/>
                    </a:lnTo>
                    <a:lnTo>
                      <a:pt x="2852" y="483"/>
                    </a:lnTo>
                    <a:lnTo>
                      <a:pt x="2879" y="459"/>
                    </a:lnTo>
                    <a:lnTo>
                      <a:pt x="2904" y="435"/>
                    </a:lnTo>
                    <a:lnTo>
                      <a:pt x="2930" y="412"/>
                    </a:lnTo>
                    <a:lnTo>
                      <a:pt x="2956" y="390"/>
                    </a:lnTo>
                    <a:lnTo>
                      <a:pt x="2981" y="369"/>
                    </a:lnTo>
                    <a:lnTo>
                      <a:pt x="3007" y="349"/>
                    </a:lnTo>
                    <a:lnTo>
                      <a:pt x="3032" y="330"/>
                    </a:lnTo>
                    <a:lnTo>
                      <a:pt x="3058" y="311"/>
                    </a:lnTo>
                    <a:lnTo>
                      <a:pt x="3082" y="295"/>
                    </a:lnTo>
                    <a:lnTo>
                      <a:pt x="3106" y="278"/>
                    </a:lnTo>
                    <a:lnTo>
                      <a:pt x="3132" y="264"/>
                    </a:lnTo>
                    <a:lnTo>
                      <a:pt x="3156" y="249"/>
                    </a:lnTo>
                    <a:lnTo>
                      <a:pt x="3180" y="237"/>
                    </a:lnTo>
                    <a:lnTo>
                      <a:pt x="3205" y="225"/>
                    </a:lnTo>
                    <a:lnTo>
                      <a:pt x="3229" y="215"/>
                    </a:lnTo>
                    <a:lnTo>
                      <a:pt x="3252" y="205"/>
                    </a:lnTo>
                    <a:lnTo>
                      <a:pt x="3277" y="197"/>
                    </a:lnTo>
                    <a:lnTo>
                      <a:pt x="3299" y="189"/>
                    </a:lnTo>
                    <a:lnTo>
                      <a:pt x="3323" y="184"/>
                    </a:lnTo>
                    <a:lnTo>
                      <a:pt x="3345" y="178"/>
                    </a:lnTo>
                    <a:lnTo>
                      <a:pt x="3369" y="174"/>
                    </a:lnTo>
                    <a:lnTo>
                      <a:pt x="3391" y="171"/>
                    </a:lnTo>
                    <a:lnTo>
                      <a:pt x="3414" y="170"/>
                    </a:lnTo>
                    <a:lnTo>
                      <a:pt x="3436" y="169"/>
                    </a:lnTo>
                    <a:lnTo>
                      <a:pt x="3436" y="169"/>
                    </a:lnTo>
                    <a:lnTo>
                      <a:pt x="3436" y="0"/>
                    </a:lnTo>
                    <a:lnTo>
                      <a:pt x="3436" y="0"/>
                    </a:lnTo>
                    <a:lnTo>
                      <a:pt x="343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1" tIns="41475" rIns="82951" bIns="41475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62" name="Freeform 8">
                <a:extLst>
                  <a:ext uri="{FF2B5EF4-FFF2-40B4-BE49-F238E27FC236}">
                    <a16:creationId xmlns:a16="http://schemas.microsoft.com/office/drawing/2014/main" id="{14478C57-877E-4EA6-9CEF-678F49AA2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1726"/>
                <a:ext cx="344" cy="961"/>
              </a:xfrm>
              <a:custGeom>
                <a:avLst/>
                <a:gdLst>
                  <a:gd name="T0" fmla="*/ 3415 w 3437"/>
                  <a:gd name="T1" fmla="*/ 3674 h 3844"/>
                  <a:gd name="T2" fmla="*/ 3346 w 3437"/>
                  <a:gd name="T3" fmla="*/ 3666 h 3844"/>
                  <a:gd name="T4" fmla="*/ 3277 w 3437"/>
                  <a:gd name="T5" fmla="*/ 3648 h 3844"/>
                  <a:gd name="T6" fmla="*/ 3205 w 3437"/>
                  <a:gd name="T7" fmla="*/ 3619 h 3844"/>
                  <a:gd name="T8" fmla="*/ 3132 w 3437"/>
                  <a:gd name="T9" fmla="*/ 3580 h 3844"/>
                  <a:gd name="T10" fmla="*/ 3058 w 3437"/>
                  <a:gd name="T11" fmla="*/ 3533 h 3844"/>
                  <a:gd name="T12" fmla="*/ 2982 w 3437"/>
                  <a:gd name="T13" fmla="*/ 3476 h 3844"/>
                  <a:gd name="T14" fmla="*/ 2905 w 3437"/>
                  <a:gd name="T15" fmla="*/ 3409 h 3844"/>
                  <a:gd name="T16" fmla="*/ 2828 w 3437"/>
                  <a:gd name="T17" fmla="*/ 3335 h 3844"/>
                  <a:gd name="T18" fmla="*/ 2750 w 3437"/>
                  <a:gd name="T19" fmla="*/ 3253 h 3844"/>
                  <a:gd name="T20" fmla="*/ 2592 w 3437"/>
                  <a:gd name="T21" fmla="*/ 3067 h 3844"/>
                  <a:gd name="T22" fmla="*/ 2433 w 3437"/>
                  <a:gd name="T23" fmla="*/ 2858 h 3844"/>
                  <a:gd name="T24" fmla="*/ 2274 w 3437"/>
                  <a:gd name="T25" fmla="*/ 2630 h 3844"/>
                  <a:gd name="T26" fmla="*/ 2113 w 3437"/>
                  <a:gd name="T27" fmla="*/ 2387 h 3844"/>
                  <a:gd name="T28" fmla="*/ 1900 w 3437"/>
                  <a:gd name="T29" fmla="*/ 2050 h 3844"/>
                  <a:gd name="T30" fmla="*/ 1577 w 3437"/>
                  <a:gd name="T31" fmla="*/ 1534 h 3844"/>
                  <a:gd name="T32" fmla="*/ 1415 w 3437"/>
                  <a:gd name="T33" fmla="*/ 1283 h 3844"/>
                  <a:gd name="T34" fmla="*/ 1253 w 3437"/>
                  <a:gd name="T35" fmla="*/ 1042 h 3844"/>
                  <a:gd name="T36" fmla="*/ 1090 w 3437"/>
                  <a:gd name="T37" fmla="*/ 814 h 3844"/>
                  <a:gd name="T38" fmla="*/ 926 w 3437"/>
                  <a:gd name="T39" fmla="*/ 606 h 3844"/>
                  <a:gd name="T40" fmla="*/ 789 w 3437"/>
                  <a:gd name="T41" fmla="*/ 449 h 3844"/>
                  <a:gd name="T42" fmla="*/ 706 w 3437"/>
                  <a:gd name="T43" fmla="*/ 364 h 3844"/>
                  <a:gd name="T44" fmla="*/ 622 w 3437"/>
                  <a:gd name="T45" fmla="*/ 286 h 3844"/>
                  <a:gd name="T46" fmla="*/ 537 w 3437"/>
                  <a:gd name="T47" fmla="*/ 216 h 3844"/>
                  <a:gd name="T48" fmla="*/ 451 w 3437"/>
                  <a:gd name="T49" fmla="*/ 155 h 3844"/>
                  <a:gd name="T50" fmla="*/ 364 w 3437"/>
                  <a:gd name="T51" fmla="*/ 102 h 3844"/>
                  <a:gd name="T52" fmla="*/ 276 w 3437"/>
                  <a:gd name="T53" fmla="*/ 59 h 3844"/>
                  <a:gd name="T54" fmla="*/ 186 w 3437"/>
                  <a:gd name="T55" fmla="*/ 27 h 3844"/>
                  <a:gd name="T56" fmla="*/ 94 w 3437"/>
                  <a:gd name="T57" fmla="*/ 7 h 3844"/>
                  <a:gd name="T58" fmla="*/ 0 w 3437"/>
                  <a:gd name="T59" fmla="*/ 0 h 3844"/>
                  <a:gd name="T60" fmla="*/ 46 w 3437"/>
                  <a:gd name="T61" fmla="*/ 171 h 3844"/>
                  <a:gd name="T62" fmla="*/ 114 w 3437"/>
                  <a:gd name="T63" fmla="*/ 184 h 3844"/>
                  <a:gd name="T64" fmla="*/ 185 w 3437"/>
                  <a:gd name="T65" fmla="*/ 205 h 3844"/>
                  <a:gd name="T66" fmla="*/ 256 w 3437"/>
                  <a:gd name="T67" fmla="*/ 237 h 3844"/>
                  <a:gd name="T68" fmla="*/ 331 w 3437"/>
                  <a:gd name="T69" fmla="*/ 278 h 3844"/>
                  <a:gd name="T70" fmla="*/ 405 w 3437"/>
                  <a:gd name="T71" fmla="*/ 330 h 3844"/>
                  <a:gd name="T72" fmla="*/ 481 w 3437"/>
                  <a:gd name="T73" fmla="*/ 390 h 3844"/>
                  <a:gd name="T74" fmla="*/ 558 w 3437"/>
                  <a:gd name="T75" fmla="*/ 459 h 3844"/>
                  <a:gd name="T76" fmla="*/ 635 w 3437"/>
                  <a:gd name="T77" fmla="*/ 536 h 3844"/>
                  <a:gd name="T78" fmla="*/ 740 w 3437"/>
                  <a:gd name="T79" fmla="*/ 651 h 3844"/>
                  <a:gd name="T80" fmla="*/ 898 w 3437"/>
                  <a:gd name="T81" fmla="*/ 845 h 3844"/>
                  <a:gd name="T82" fmla="*/ 1057 w 3437"/>
                  <a:gd name="T83" fmla="*/ 1060 h 3844"/>
                  <a:gd name="T84" fmla="*/ 1217 w 3437"/>
                  <a:gd name="T85" fmla="*/ 1294 h 3844"/>
                  <a:gd name="T86" fmla="*/ 1377 w 3437"/>
                  <a:gd name="T87" fmla="*/ 1540 h 3844"/>
                  <a:gd name="T88" fmla="*/ 1646 w 3437"/>
                  <a:gd name="T89" fmla="*/ 1966 h 3844"/>
                  <a:gd name="T90" fmla="*/ 1915 w 3437"/>
                  <a:gd name="T91" fmla="*/ 2394 h 3844"/>
                  <a:gd name="T92" fmla="*/ 2076 w 3437"/>
                  <a:gd name="T93" fmla="*/ 2643 h 3844"/>
                  <a:gd name="T94" fmla="*/ 2238 w 3437"/>
                  <a:gd name="T95" fmla="*/ 2880 h 3844"/>
                  <a:gd name="T96" fmla="*/ 2402 w 3437"/>
                  <a:gd name="T97" fmla="*/ 3102 h 3844"/>
                  <a:gd name="T98" fmla="*/ 2566 w 3437"/>
                  <a:gd name="T99" fmla="*/ 3303 h 3844"/>
                  <a:gd name="T100" fmla="*/ 2676 w 3437"/>
                  <a:gd name="T101" fmla="*/ 3424 h 3844"/>
                  <a:gd name="T102" fmla="*/ 2760 w 3437"/>
                  <a:gd name="T103" fmla="*/ 3507 h 3844"/>
                  <a:gd name="T104" fmla="*/ 2844 w 3437"/>
                  <a:gd name="T105" fmla="*/ 3583 h 3844"/>
                  <a:gd name="T106" fmla="*/ 2929 w 3437"/>
                  <a:gd name="T107" fmla="*/ 3650 h 3844"/>
                  <a:gd name="T108" fmla="*/ 3015 w 3437"/>
                  <a:gd name="T109" fmla="*/ 3708 h 3844"/>
                  <a:gd name="T110" fmla="*/ 3103 w 3437"/>
                  <a:gd name="T111" fmla="*/ 3758 h 3844"/>
                  <a:gd name="T112" fmla="*/ 3192 w 3437"/>
                  <a:gd name="T113" fmla="*/ 3797 h 3844"/>
                  <a:gd name="T114" fmla="*/ 3283 w 3437"/>
                  <a:gd name="T115" fmla="*/ 3825 h 3844"/>
                  <a:gd name="T116" fmla="*/ 3375 w 3437"/>
                  <a:gd name="T117" fmla="*/ 3841 h 3844"/>
                  <a:gd name="T118" fmla="*/ 3437 w 3437"/>
                  <a:gd name="T119" fmla="*/ 3844 h 3844"/>
                  <a:gd name="T120" fmla="*/ 3437 w 3437"/>
                  <a:gd name="T121" fmla="*/ 3675 h 3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37" h="3844">
                    <a:moveTo>
                      <a:pt x="3437" y="3675"/>
                    </a:moveTo>
                    <a:lnTo>
                      <a:pt x="3437" y="3675"/>
                    </a:lnTo>
                    <a:lnTo>
                      <a:pt x="3415" y="3674"/>
                    </a:lnTo>
                    <a:lnTo>
                      <a:pt x="3392" y="3673"/>
                    </a:lnTo>
                    <a:lnTo>
                      <a:pt x="3369" y="3670"/>
                    </a:lnTo>
                    <a:lnTo>
                      <a:pt x="3346" y="3666"/>
                    </a:lnTo>
                    <a:lnTo>
                      <a:pt x="3323" y="3660"/>
                    </a:lnTo>
                    <a:lnTo>
                      <a:pt x="3301" y="3655"/>
                    </a:lnTo>
                    <a:lnTo>
                      <a:pt x="3277" y="3648"/>
                    </a:lnTo>
                    <a:lnTo>
                      <a:pt x="3253" y="3639"/>
                    </a:lnTo>
                    <a:lnTo>
                      <a:pt x="3230" y="3629"/>
                    </a:lnTo>
                    <a:lnTo>
                      <a:pt x="3205" y="3619"/>
                    </a:lnTo>
                    <a:lnTo>
                      <a:pt x="3181" y="3607"/>
                    </a:lnTo>
                    <a:lnTo>
                      <a:pt x="3157" y="3595"/>
                    </a:lnTo>
                    <a:lnTo>
                      <a:pt x="3132" y="3580"/>
                    </a:lnTo>
                    <a:lnTo>
                      <a:pt x="3108" y="3566"/>
                    </a:lnTo>
                    <a:lnTo>
                      <a:pt x="3083" y="3550"/>
                    </a:lnTo>
                    <a:lnTo>
                      <a:pt x="3058" y="3533"/>
                    </a:lnTo>
                    <a:lnTo>
                      <a:pt x="3033" y="3514"/>
                    </a:lnTo>
                    <a:lnTo>
                      <a:pt x="3008" y="3495"/>
                    </a:lnTo>
                    <a:lnTo>
                      <a:pt x="2982" y="3476"/>
                    </a:lnTo>
                    <a:lnTo>
                      <a:pt x="2957" y="3454"/>
                    </a:lnTo>
                    <a:lnTo>
                      <a:pt x="2930" y="3432"/>
                    </a:lnTo>
                    <a:lnTo>
                      <a:pt x="2905" y="3409"/>
                    </a:lnTo>
                    <a:lnTo>
                      <a:pt x="2880" y="3385"/>
                    </a:lnTo>
                    <a:lnTo>
                      <a:pt x="2854" y="3361"/>
                    </a:lnTo>
                    <a:lnTo>
                      <a:pt x="2828" y="3335"/>
                    </a:lnTo>
                    <a:lnTo>
                      <a:pt x="2802" y="3309"/>
                    </a:lnTo>
                    <a:lnTo>
                      <a:pt x="2776" y="3281"/>
                    </a:lnTo>
                    <a:lnTo>
                      <a:pt x="2750" y="3253"/>
                    </a:lnTo>
                    <a:lnTo>
                      <a:pt x="2698" y="3193"/>
                    </a:lnTo>
                    <a:lnTo>
                      <a:pt x="2645" y="3132"/>
                    </a:lnTo>
                    <a:lnTo>
                      <a:pt x="2592" y="3067"/>
                    </a:lnTo>
                    <a:lnTo>
                      <a:pt x="2540" y="2999"/>
                    </a:lnTo>
                    <a:lnTo>
                      <a:pt x="2487" y="2930"/>
                    </a:lnTo>
                    <a:lnTo>
                      <a:pt x="2433" y="2858"/>
                    </a:lnTo>
                    <a:lnTo>
                      <a:pt x="2380" y="2784"/>
                    </a:lnTo>
                    <a:lnTo>
                      <a:pt x="2327" y="2708"/>
                    </a:lnTo>
                    <a:lnTo>
                      <a:pt x="2274" y="2630"/>
                    </a:lnTo>
                    <a:lnTo>
                      <a:pt x="2220" y="2550"/>
                    </a:lnTo>
                    <a:lnTo>
                      <a:pt x="2167" y="2469"/>
                    </a:lnTo>
                    <a:lnTo>
                      <a:pt x="2113" y="2387"/>
                    </a:lnTo>
                    <a:lnTo>
                      <a:pt x="2061" y="2304"/>
                    </a:lnTo>
                    <a:lnTo>
                      <a:pt x="2007" y="2220"/>
                    </a:lnTo>
                    <a:lnTo>
                      <a:pt x="1900" y="2050"/>
                    </a:lnTo>
                    <a:lnTo>
                      <a:pt x="1793" y="1878"/>
                    </a:lnTo>
                    <a:lnTo>
                      <a:pt x="1685" y="1706"/>
                    </a:lnTo>
                    <a:lnTo>
                      <a:pt x="1577" y="1534"/>
                    </a:lnTo>
                    <a:lnTo>
                      <a:pt x="1523" y="1450"/>
                    </a:lnTo>
                    <a:lnTo>
                      <a:pt x="1469" y="1366"/>
                    </a:lnTo>
                    <a:lnTo>
                      <a:pt x="1415" y="1283"/>
                    </a:lnTo>
                    <a:lnTo>
                      <a:pt x="1361" y="1201"/>
                    </a:lnTo>
                    <a:lnTo>
                      <a:pt x="1307" y="1121"/>
                    </a:lnTo>
                    <a:lnTo>
                      <a:pt x="1253" y="1042"/>
                    </a:lnTo>
                    <a:lnTo>
                      <a:pt x="1199" y="964"/>
                    </a:lnTo>
                    <a:lnTo>
                      <a:pt x="1144" y="888"/>
                    </a:lnTo>
                    <a:lnTo>
                      <a:pt x="1090" y="814"/>
                    </a:lnTo>
                    <a:lnTo>
                      <a:pt x="1036" y="742"/>
                    </a:lnTo>
                    <a:lnTo>
                      <a:pt x="981" y="673"/>
                    </a:lnTo>
                    <a:lnTo>
                      <a:pt x="926" y="606"/>
                    </a:lnTo>
                    <a:lnTo>
                      <a:pt x="871" y="541"/>
                    </a:lnTo>
                    <a:lnTo>
                      <a:pt x="816" y="479"/>
                    </a:lnTo>
                    <a:lnTo>
                      <a:pt x="789" y="449"/>
                    </a:lnTo>
                    <a:lnTo>
                      <a:pt x="761" y="420"/>
                    </a:lnTo>
                    <a:lnTo>
                      <a:pt x="734" y="391"/>
                    </a:lnTo>
                    <a:lnTo>
                      <a:pt x="706" y="364"/>
                    </a:lnTo>
                    <a:lnTo>
                      <a:pt x="678" y="337"/>
                    </a:lnTo>
                    <a:lnTo>
                      <a:pt x="650" y="311"/>
                    </a:lnTo>
                    <a:lnTo>
                      <a:pt x="622" y="286"/>
                    </a:lnTo>
                    <a:lnTo>
                      <a:pt x="594" y="261"/>
                    </a:lnTo>
                    <a:lnTo>
                      <a:pt x="565" y="239"/>
                    </a:lnTo>
                    <a:lnTo>
                      <a:pt x="537" y="216"/>
                    </a:lnTo>
                    <a:lnTo>
                      <a:pt x="509" y="194"/>
                    </a:lnTo>
                    <a:lnTo>
                      <a:pt x="481" y="173"/>
                    </a:lnTo>
                    <a:lnTo>
                      <a:pt x="451" y="155"/>
                    </a:lnTo>
                    <a:lnTo>
                      <a:pt x="423" y="136"/>
                    </a:lnTo>
                    <a:lnTo>
                      <a:pt x="394" y="118"/>
                    </a:lnTo>
                    <a:lnTo>
                      <a:pt x="364" y="102"/>
                    </a:lnTo>
                    <a:lnTo>
                      <a:pt x="335" y="86"/>
                    </a:lnTo>
                    <a:lnTo>
                      <a:pt x="306" y="72"/>
                    </a:lnTo>
                    <a:lnTo>
                      <a:pt x="276" y="59"/>
                    </a:lnTo>
                    <a:lnTo>
                      <a:pt x="246" y="47"/>
                    </a:lnTo>
                    <a:lnTo>
                      <a:pt x="216" y="36"/>
                    </a:lnTo>
                    <a:lnTo>
                      <a:pt x="186" y="27"/>
                    </a:lnTo>
                    <a:lnTo>
                      <a:pt x="155" y="19"/>
                    </a:lnTo>
                    <a:lnTo>
                      <a:pt x="124" y="12"/>
                    </a:lnTo>
                    <a:lnTo>
                      <a:pt x="94" y="7"/>
                    </a:lnTo>
                    <a:lnTo>
                      <a:pt x="63" y="3"/>
                    </a:lnTo>
                    <a:lnTo>
                      <a:pt x="32" y="1"/>
                    </a:lnTo>
                    <a:lnTo>
                      <a:pt x="0" y="0"/>
                    </a:lnTo>
                    <a:lnTo>
                      <a:pt x="0" y="169"/>
                    </a:lnTo>
                    <a:lnTo>
                      <a:pt x="23" y="170"/>
                    </a:lnTo>
                    <a:lnTo>
                      <a:pt x="46" y="171"/>
                    </a:lnTo>
                    <a:lnTo>
                      <a:pt x="68" y="174"/>
                    </a:lnTo>
                    <a:lnTo>
                      <a:pt x="91" y="178"/>
                    </a:lnTo>
                    <a:lnTo>
                      <a:pt x="114" y="184"/>
                    </a:lnTo>
                    <a:lnTo>
                      <a:pt x="138" y="189"/>
                    </a:lnTo>
                    <a:lnTo>
                      <a:pt x="161" y="197"/>
                    </a:lnTo>
                    <a:lnTo>
                      <a:pt x="185" y="205"/>
                    </a:lnTo>
                    <a:lnTo>
                      <a:pt x="208" y="215"/>
                    </a:lnTo>
                    <a:lnTo>
                      <a:pt x="232" y="225"/>
                    </a:lnTo>
                    <a:lnTo>
                      <a:pt x="256" y="237"/>
                    </a:lnTo>
                    <a:lnTo>
                      <a:pt x="281" y="249"/>
                    </a:lnTo>
                    <a:lnTo>
                      <a:pt x="305" y="264"/>
                    </a:lnTo>
                    <a:lnTo>
                      <a:pt x="331" y="278"/>
                    </a:lnTo>
                    <a:lnTo>
                      <a:pt x="355" y="295"/>
                    </a:lnTo>
                    <a:lnTo>
                      <a:pt x="380" y="311"/>
                    </a:lnTo>
                    <a:lnTo>
                      <a:pt x="405" y="330"/>
                    </a:lnTo>
                    <a:lnTo>
                      <a:pt x="430" y="349"/>
                    </a:lnTo>
                    <a:lnTo>
                      <a:pt x="455" y="369"/>
                    </a:lnTo>
                    <a:lnTo>
                      <a:pt x="481" y="390"/>
                    </a:lnTo>
                    <a:lnTo>
                      <a:pt x="507" y="412"/>
                    </a:lnTo>
                    <a:lnTo>
                      <a:pt x="533" y="435"/>
                    </a:lnTo>
                    <a:lnTo>
                      <a:pt x="558" y="459"/>
                    </a:lnTo>
                    <a:lnTo>
                      <a:pt x="584" y="483"/>
                    </a:lnTo>
                    <a:lnTo>
                      <a:pt x="610" y="509"/>
                    </a:lnTo>
                    <a:lnTo>
                      <a:pt x="635" y="536"/>
                    </a:lnTo>
                    <a:lnTo>
                      <a:pt x="662" y="563"/>
                    </a:lnTo>
                    <a:lnTo>
                      <a:pt x="688" y="591"/>
                    </a:lnTo>
                    <a:lnTo>
                      <a:pt x="740" y="651"/>
                    </a:lnTo>
                    <a:lnTo>
                      <a:pt x="793" y="712"/>
                    </a:lnTo>
                    <a:lnTo>
                      <a:pt x="846" y="777"/>
                    </a:lnTo>
                    <a:lnTo>
                      <a:pt x="898" y="845"/>
                    </a:lnTo>
                    <a:lnTo>
                      <a:pt x="952" y="914"/>
                    </a:lnTo>
                    <a:lnTo>
                      <a:pt x="1005" y="986"/>
                    </a:lnTo>
                    <a:lnTo>
                      <a:pt x="1057" y="1060"/>
                    </a:lnTo>
                    <a:lnTo>
                      <a:pt x="1110" y="1136"/>
                    </a:lnTo>
                    <a:lnTo>
                      <a:pt x="1163" y="1214"/>
                    </a:lnTo>
                    <a:lnTo>
                      <a:pt x="1217" y="1294"/>
                    </a:lnTo>
                    <a:lnTo>
                      <a:pt x="1270" y="1375"/>
                    </a:lnTo>
                    <a:lnTo>
                      <a:pt x="1324" y="1457"/>
                    </a:lnTo>
                    <a:lnTo>
                      <a:pt x="1377" y="1540"/>
                    </a:lnTo>
                    <a:lnTo>
                      <a:pt x="1431" y="1624"/>
                    </a:lnTo>
                    <a:lnTo>
                      <a:pt x="1538" y="1794"/>
                    </a:lnTo>
                    <a:lnTo>
                      <a:pt x="1646" y="1966"/>
                    </a:lnTo>
                    <a:lnTo>
                      <a:pt x="1753" y="2138"/>
                    </a:lnTo>
                    <a:lnTo>
                      <a:pt x="1861" y="2310"/>
                    </a:lnTo>
                    <a:lnTo>
                      <a:pt x="1915" y="2394"/>
                    </a:lnTo>
                    <a:lnTo>
                      <a:pt x="1969" y="2478"/>
                    </a:lnTo>
                    <a:lnTo>
                      <a:pt x="2022" y="2561"/>
                    </a:lnTo>
                    <a:lnTo>
                      <a:pt x="2076" y="2643"/>
                    </a:lnTo>
                    <a:lnTo>
                      <a:pt x="2130" y="2723"/>
                    </a:lnTo>
                    <a:lnTo>
                      <a:pt x="2184" y="2802"/>
                    </a:lnTo>
                    <a:lnTo>
                      <a:pt x="2238" y="2880"/>
                    </a:lnTo>
                    <a:lnTo>
                      <a:pt x="2293" y="2956"/>
                    </a:lnTo>
                    <a:lnTo>
                      <a:pt x="2347" y="3030"/>
                    </a:lnTo>
                    <a:lnTo>
                      <a:pt x="2402" y="3102"/>
                    </a:lnTo>
                    <a:lnTo>
                      <a:pt x="2456" y="3172"/>
                    </a:lnTo>
                    <a:lnTo>
                      <a:pt x="2511" y="3238"/>
                    </a:lnTo>
                    <a:lnTo>
                      <a:pt x="2566" y="3303"/>
                    </a:lnTo>
                    <a:lnTo>
                      <a:pt x="2621" y="3365"/>
                    </a:lnTo>
                    <a:lnTo>
                      <a:pt x="2649" y="3395"/>
                    </a:lnTo>
                    <a:lnTo>
                      <a:pt x="2676" y="3424"/>
                    </a:lnTo>
                    <a:lnTo>
                      <a:pt x="2704" y="3453"/>
                    </a:lnTo>
                    <a:lnTo>
                      <a:pt x="2732" y="3480"/>
                    </a:lnTo>
                    <a:lnTo>
                      <a:pt x="2760" y="3507"/>
                    </a:lnTo>
                    <a:lnTo>
                      <a:pt x="2787" y="3533"/>
                    </a:lnTo>
                    <a:lnTo>
                      <a:pt x="2816" y="3558"/>
                    </a:lnTo>
                    <a:lnTo>
                      <a:pt x="2844" y="3583"/>
                    </a:lnTo>
                    <a:lnTo>
                      <a:pt x="2872" y="3605"/>
                    </a:lnTo>
                    <a:lnTo>
                      <a:pt x="2901" y="3628"/>
                    </a:lnTo>
                    <a:lnTo>
                      <a:pt x="2929" y="3650"/>
                    </a:lnTo>
                    <a:lnTo>
                      <a:pt x="2958" y="3671"/>
                    </a:lnTo>
                    <a:lnTo>
                      <a:pt x="2986" y="3689"/>
                    </a:lnTo>
                    <a:lnTo>
                      <a:pt x="3015" y="3708"/>
                    </a:lnTo>
                    <a:lnTo>
                      <a:pt x="3044" y="3726"/>
                    </a:lnTo>
                    <a:lnTo>
                      <a:pt x="3073" y="3742"/>
                    </a:lnTo>
                    <a:lnTo>
                      <a:pt x="3103" y="3758"/>
                    </a:lnTo>
                    <a:lnTo>
                      <a:pt x="3132" y="3772"/>
                    </a:lnTo>
                    <a:lnTo>
                      <a:pt x="3162" y="3785"/>
                    </a:lnTo>
                    <a:lnTo>
                      <a:pt x="3192" y="3797"/>
                    </a:lnTo>
                    <a:lnTo>
                      <a:pt x="3221" y="3808"/>
                    </a:lnTo>
                    <a:lnTo>
                      <a:pt x="3252" y="3817"/>
                    </a:lnTo>
                    <a:lnTo>
                      <a:pt x="3283" y="3825"/>
                    </a:lnTo>
                    <a:lnTo>
                      <a:pt x="3313" y="3832"/>
                    </a:lnTo>
                    <a:lnTo>
                      <a:pt x="3344" y="3837"/>
                    </a:lnTo>
                    <a:lnTo>
                      <a:pt x="3375" y="3841"/>
                    </a:lnTo>
                    <a:lnTo>
                      <a:pt x="3406" y="3843"/>
                    </a:lnTo>
                    <a:lnTo>
                      <a:pt x="3437" y="3844"/>
                    </a:lnTo>
                    <a:lnTo>
                      <a:pt x="3437" y="3844"/>
                    </a:lnTo>
                    <a:lnTo>
                      <a:pt x="3437" y="3675"/>
                    </a:lnTo>
                    <a:lnTo>
                      <a:pt x="3437" y="3675"/>
                    </a:lnTo>
                    <a:lnTo>
                      <a:pt x="3437" y="367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1" tIns="41475" rIns="82951" bIns="41475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  <p:sp>
            <p:nvSpPr>
              <p:cNvPr id="63" name="Freeform 9">
                <a:extLst>
                  <a:ext uri="{FF2B5EF4-FFF2-40B4-BE49-F238E27FC236}">
                    <a16:creationId xmlns:a16="http://schemas.microsoft.com/office/drawing/2014/main" id="{B0458CE3-8491-4D0A-B6FA-59984B3BB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1726"/>
                <a:ext cx="331" cy="961"/>
              </a:xfrm>
              <a:custGeom>
                <a:avLst/>
                <a:gdLst>
                  <a:gd name="T0" fmla="*/ 3250 w 3310"/>
                  <a:gd name="T1" fmla="*/ 3 h 3844"/>
                  <a:gd name="T2" fmla="*/ 3160 w 3310"/>
                  <a:gd name="T3" fmla="*/ 19 h 3844"/>
                  <a:gd name="T4" fmla="*/ 3071 w 3310"/>
                  <a:gd name="T5" fmla="*/ 48 h 3844"/>
                  <a:gd name="T6" fmla="*/ 2985 w 3310"/>
                  <a:gd name="T7" fmla="*/ 87 h 3844"/>
                  <a:gd name="T8" fmla="*/ 2901 w 3310"/>
                  <a:gd name="T9" fmla="*/ 137 h 3844"/>
                  <a:gd name="T10" fmla="*/ 2817 w 3310"/>
                  <a:gd name="T11" fmla="*/ 195 h 3844"/>
                  <a:gd name="T12" fmla="*/ 2735 w 3310"/>
                  <a:gd name="T13" fmla="*/ 262 h 3844"/>
                  <a:gd name="T14" fmla="*/ 2654 w 3310"/>
                  <a:gd name="T15" fmla="*/ 338 h 3844"/>
                  <a:gd name="T16" fmla="*/ 2574 w 3310"/>
                  <a:gd name="T17" fmla="*/ 421 h 3844"/>
                  <a:gd name="T18" fmla="*/ 2468 w 3310"/>
                  <a:gd name="T19" fmla="*/ 542 h 3844"/>
                  <a:gd name="T20" fmla="*/ 2310 w 3310"/>
                  <a:gd name="T21" fmla="*/ 744 h 3844"/>
                  <a:gd name="T22" fmla="*/ 2152 w 3310"/>
                  <a:gd name="T23" fmla="*/ 965 h 3844"/>
                  <a:gd name="T24" fmla="*/ 1996 w 3310"/>
                  <a:gd name="T25" fmla="*/ 1202 h 3844"/>
                  <a:gd name="T26" fmla="*/ 1840 w 3310"/>
                  <a:gd name="T27" fmla="*/ 1451 h 3844"/>
                  <a:gd name="T28" fmla="*/ 1581 w 3310"/>
                  <a:gd name="T29" fmla="*/ 1879 h 3844"/>
                  <a:gd name="T30" fmla="*/ 1323 w 3310"/>
                  <a:gd name="T31" fmla="*/ 2305 h 3844"/>
                  <a:gd name="T32" fmla="*/ 1168 w 3310"/>
                  <a:gd name="T33" fmla="*/ 2551 h 3844"/>
                  <a:gd name="T34" fmla="*/ 1015 w 3310"/>
                  <a:gd name="T35" fmla="*/ 2785 h 3844"/>
                  <a:gd name="T36" fmla="*/ 861 w 3310"/>
                  <a:gd name="T37" fmla="*/ 3002 h 3844"/>
                  <a:gd name="T38" fmla="*/ 709 w 3310"/>
                  <a:gd name="T39" fmla="*/ 3195 h 3844"/>
                  <a:gd name="T40" fmla="*/ 609 w 3310"/>
                  <a:gd name="T41" fmla="*/ 3309 h 3844"/>
                  <a:gd name="T42" fmla="*/ 533 w 3310"/>
                  <a:gd name="T43" fmla="*/ 3386 h 3844"/>
                  <a:gd name="T44" fmla="*/ 460 w 3310"/>
                  <a:gd name="T45" fmla="*/ 3455 h 3844"/>
                  <a:gd name="T46" fmla="*/ 386 w 3310"/>
                  <a:gd name="T47" fmla="*/ 3515 h 3844"/>
                  <a:gd name="T48" fmla="*/ 314 w 3310"/>
                  <a:gd name="T49" fmla="*/ 3567 h 3844"/>
                  <a:gd name="T50" fmla="*/ 245 w 3310"/>
                  <a:gd name="T51" fmla="*/ 3608 h 3844"/>
                  <a:gd name="T52" fmla="*/ 176 w 3310"/>
                  <a:gd name="T53" fmla="*/ 3640 h 3844"/>
                  <a:gd name="T54" fmla="*/ 108 w 3310"/>
                  <a:gd name="T55" fmla="*/ 3660 h 3844"/>
                  <a:gd name="T56" fmla="*/ 44 w 3310"/>
                  <a:gd name="T57" fmla="*/ 3673 h 3844"/>
                  <a:gd name="T58" fmla="*/ 0 w 3310"/>
                  <a:gd name="T59" fmla="*/ 3844 h 3844"/>
                  <a:gd name="T60" fmla="*/ 91 w 3310"/>
                  <a:gd name="T61" fmla="*/ 3837 h 3844"/>
                  <a:gd name="T62" fmla="*/ 180 w 3310"/>
                  <a:gd name="T63" fmla="*/ 3817 h 3844"/>
                  <a:gd name="T64" fmla="*/ 268 w 3310"/>
                  <a:gd name="T65" fmla="*/ 3785 h 3844"/>
                  <a:gd name="T66" fmla="*/ 354 w 3310"/>
                  <a:gd name="T67" fmla="*/ 3741 h 3844"/>
                  <a:gd name="T68" fmla="*/ 438 w 3310"/>
                  <a:gd name="T69" fmla="*/ 3689 h 3844"/>
                  <a:gd name="T70" fmla="*/ 521 w 3310"/>
                  <a:gd name="T71" fmla="*/ 3627 h 3844"/>
                  <a:gd name="T72" fmla="*/ 602 w 3310"/>
                  <a:gd name="T73" fmla="*/ 3557 h 3844"/>
                  <a:gd name="T74" fmla="*/ 683 w 3310"/>
                  <a:gd name="T75" fmla="*/ 3479 h 3844"/>
                  <a:gd name="T76" fmla="*/ 763 w 3310"/>
                  <a:gd name="T77" fmla="*/ 3394 h 3844"/>
                  <a:gd name="T78" fmla="*/ 895 w 3310"/>
                  <a:gd name="T79" fmla="*/ 3237 h 3844"/>
                  <a:gd name="T80" fmla="*/ 1053 w 3310"/>
                  <a:gd name="T81" fmla="*/ 3029 h 3844"/>
                  <a:gd name="T82" fmla="*/ 1211 w 3310"/>
                  <a:gd name="T83" fmla="*/ 2801 h 3844"/>
                  <a:gd name="T84" fmla="*/ 1366 w 3310"/>
                  <a:gd name="T85" fmla="*/ 2560 h 3844"/>
                  <a:gd name="T86" fmla="*/ 1522 w 3310"/>
                  <a:gd name="T87" fmla="*/ 2308 h 3844"/>
                  <a:gd name="T88" fmla="*/ 1833 w 3310"/>
                  <a:gd name="T89" fmla="*/ 1793 h 3844"/>
                  <a:gd name="T90" fmla="*/ 2039 w 3310"/>
                  <a:gd name="T91" fmla="*/ 1456 h 3844"/>
                  <a:gd name="T92" fmla="*/ 2193 w 3310"/>
                  <a:gd name="T93" fmla="*/ 1213 h 3844"/>
                  <a:gd name="T94" fmla="*/ 2347 w 3310"/>
                  <a:gd name="T95" fmla="*/ 985 h 3844"/>
                  <a:gd name="T96" fmla="*/ 2499 w 3310"/>
                  <a:gd name="T97" fmla="*/ 776 h 3844"/>
                  <a:gd name="T98" fmla="*/ 2652 w 3310"/>
                  <a:gd name="T99" fmla="*/ 590 h 3844"/>
                  <a:gd name="T100" fmla="*/ 2726 w 3310"/>
                  <a:gd name="T101" fmla="*/ 508 h 3844"/>
                  <a:gd name="T102" fmla="*/ 2801 w 3310"/>
                  <a:gd name="T103" fmla="*/ 434 h 3844"/>
                  <a:gd name="T104" fmla="*/ 2875 w 3310"/>
                  <a:gd name="T105" fmla="*/ 368 h 3844"/>
                  <a:gd name="T106" fmla="*/ 2947 w 3310"/>
                  <a:gd name="T107" fmla="*/ 310 h 3844"/>
                  <a:gd name="T108" fmla="*/ 3019 w 3310"/>
                  <a:gd name="T109" fmla="*/ 262 h 3844"/>
                  <a:gd name="T110" fmla="*/ 3089 w 3310"/>
                  <a:gd name="T111" fmla="*/ 225 h 3844"/>
                  <a:gd name="T112" fmla="*/ 3158 w 3310"/>
                  <a:gd name="T113" fmla="*/ 196 h 3844"/>
                  <a:gd name="T114" fmla="*/ 3224 w 3310"/>
                  <a:gd name="T115" fmla="*/ 178 h 3844"/>
                  <a:gd name="T116" fmla="*/ 3289 w 3310"/>
                  <a:gd name="T117" fmla="*/ 170 h 3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10" h="3844">
                    <a:moveTo>
                      <a:pt x="3310" y="0"/>
                    </a:moveTo>
                    <a:lnTo>
                      <a:pt x="3279" y="1"/>
                    </a:lnTo>
                    <a:lnTo>
                      <a:pt x="3250" y="3"/>
                    </a:lnTo>
                    <a:lnTo>
                      <a:pt x="3219" y="7"/>
                    </a:lnTo>
                    <a:lnTo>
                      <a:pt x="3189" y="12"/>
                    </a:lnTo>
                    <a:lnTo>
                      <a:pt x="3160" y="19"/>
                    </a:lnTo>
                    <a:lnTo>
                      <a:pt x="3130" y="27"/>
                    </a:lnTo>
                    <a:lnTo>
                      <a:pt x="3100" y="36"/>
                    </a:lnTo>
                    <a:lnTo>
                      <a:pt x="3071" y="48"/>
                    </a:lnTo>
                    <a:lnTo>
                      <a:pt x="3042" y="59"/>
                    </a:lnTo>
                    <a:lnTo>
                      <a:pt x="3014" y="73"/>
                    </a:lnTo>
                    <a:lnTo>
                      <a:pt x="2985" y="87"/>
                    </a:lnTo>
                    <a:lnTo>
                      <a:pt x="2957" y="103"/>
                    </a:lnTo>
                    <a:lnTo>
                      <a:pt x="2929" y="119"/>
                    </a:lnTo>
                    <a:lnTo>
                      <a:pt x="2901" y="137"/>
                    </a:lnTo>
                    <a:lnTo>
                      <a:pt x="2872" y="156"/>
                    </a:lnTo>
                    <a:lnTo>
                      <a:pt x="2844" y="174"/>
                    </a:lnTo>
                    <a:lnTo>
                      <a:pt x="2817" y="195"/>
                    </a:lnTo>
                    <a:lnTo>
                      <a:pt x="2789" y="217"/>
                    </a:lnTo>
                    <a:lnTo>
                      <a:pt x="2763" y="240"/>
                    </a:lnTo>
                    <a:lnTo>
                      <a:pt x="2735" y="262"/>
                    </a:lnTo>
                    <a:lnTo>
                      <a:pt x="2708" y="287"/>
                    </a:lnTo>
                    <a:lnTo>
                      <a:pt x="2681" y="312"/>
                    </a:lnTo>
                    <a:lnTo>
                      <a:pt x="2654" y="338"/>
                    </a:lnTo>
                    <a:lnTo>
                      <a:pt x="2628" y="365"/>
                    </a:lnTo>
                    <a:lnTo>
                      <a:pt x="2601" y="392"/>
                    </a:lnTo>
                    <a:lnTo>
                      <a:pt x="2574" y="421"/>
                    </a:lnTo>
                    <a:lnTo>
                      <a:pt x="2547" y="450"/>
                    </a:lnTo>
                    <a:lnTo>
                      <a:pt x="2521" y="480"/>
                    </a:lnTo>
                    <a:lnTo>
                      <a:pt x="2468" y="542"/>
                    </a:lnTo>
                    <a:lnTo>
                      <a:pt x="2415" y="607"/>
                    </a:lnTo>
                    <a:lnTo>
                      <a:pt x="2362" y="673"/>
                    </a:lnTo>
                    <a:lnTo>
                      <a:pt x="2310" y="744"/>
                    </a:lnTo>
                    <a:lnTo>
                      <a:pt x="2257" y="815"/>
                    </a:lnTo>
                    <a:lnTo>
                      <a:pt x="2204" y="889"/>
                    </a:lnTo>
                    <a:lnTo>
                      <a:pt x="2152" y="965"/>
                    </a:lnTo>
                    <a:lnTo>
                      <a:pt x="2100" y="1043"/>
                    </a:lnTo>
                    <a:lnTo>
                      <a:pt x="2048" y="1122"/>
                    </a:lnTo>
                    <a:lnTo>
                      <a:pt x="1996" y="1202"/>
                    </a:lnTo>
                    <a:lnTo>
                      <a:pt x="1944" y="1284"/>
                    </a:lnTo>
                    <a:lnTo>
                      <a:pt x="1892" y="1367"/>
                    </a:lnTo>
                    <a:lnTo>
                      <a:pt x="1840" y="1451"/>
                    </a:lnTo>
                    <a:lnTo>
                      <a:pt x="1788" y="1536"/>
                    </a:lnTo>
                    <a:lnTo>
                      <a:pt x="1685" y="1707"/>
                    </a:lnTo>
                    <a:lnTo>
                      <a:pt x="1581" y="1879"/>
                    </a:lnTo>
                    <a:lnTo>
                      <a:pt x="1477" y="2051"/>
                    </a:lnTo>
                    <a:lnTo>
                      <a:pt x="1375" y="2221"/>
                    </a:lnTo>
                    <a:lnTo>
                      <a:pt x="1323" y="2305"/>
                    </a:lnTo>
                    <a:lnTo>
                      <a:pt x="1271" y="2388"/>
                    </a:lnTo>
                    <a:lnTo>
                      <a:pt x="1220" y="2471"/>
                    </a:lnTo>
                    <a:lnTo>
                      <a:pt x="1168" y="2551"/>
                    </a:lnTo>
                    <a:lnTo>
                      <a:pt x="1118" y="2631"/>
                    </a:lnTo>
                    <a:lnTo>
                      <a:pt x="1066" y="2709"/>
                    </a:lnTo>
                    <a:lnTo>
                      <a:pt x="1015" y="2785"/>
                    </a:lnTo>
                    <a:lnTo>
                      <a:pt x="963" y="2859"/>
                    </a:lnTo>
                    <a:lnTo>
                      <a:pt x="912" y="2931"/>
                    </a:lnTo>
                    <a:lnTo>
                      <a:pt x="861" y="3002"/>
                    </a:lnTo>
                    <a:lnTo>
                      <a:pt x="811" y="3068"/>
                    </a:lnTo>
                    <a:lnTo>
                      <a:pt x="760" y="3133"/>
                    </a:lnTo>
                    <a:lnTo>
                      <a:pt x="709" y="3195"/>
                    </a:lnTo>
                    <a:lnTo>
                      <a:pt x="658" y="3254"/>
                    </a:lnTo>
                    <a:lnTo>
                      <a:pt x="634" y="3282"/>
                    </a:lnTo>
                    <a:lnTo>
                      <a:pt x="609" y="3309"/>
                    </a:lnTo>
                    <a:lnTo>
                      <a:pt x="584" y="3336"/>
                    </a:lnTo>
                    <a:lnTo>
                      <a:pt x="559" y="3362"/>
                    </a:lnTo>
                    <a:lnTo>
                      <a:pt x="533" y="3386"/>
                    </a:lnTo>
                    <a:lnTo>
                      <a:pt x="509" y="3410"/>
                    </a:lnTo>
                    <a:lnTo>
                      <a:pt x="485" y="3433"/>
                    </a:lnTo>
                    <a:lnTo>
                      <a:pt x="460" y="3455"/>
                    </a:lnTo>
                    <a:lnTo>
                      <a:pt x="435" y="3477"/>
                    </a:lnTo>
                    <a:lnTo>
                      <a:pt x="411" y="3496"/>
                    </a:lnTo>
                    <a:lnTo>
                      <a:pt x="386" y="3515"/>
                    </a:lnTo>
                    <a:lnTo>
                      <a:pt x="363" y="3534"/>
                    </a:lnTo>
                    <a:lnTo>
                      <a:pt x="339" y="3550"/>
                    </a:lnTo>
                    <a:lnTo>
                      <a:pt x="314" y="3567"/>
                    </a:lnTo>
                    <a:lnTo>
                      <a:pt x="291" y="3582"/>
                    </a:lnTo>
                    <a:lnTo>
                      <a:pt x="268" y="3595"/>
                    </a:lnTo>
                    <a:lnTo>
                      <a:pt x="245" y="3608"/>
                    </a:lnTo>
                    <a:lnTo>
                      <a:pt x="221" y="3620"/>
                    </a:lnTo>
                    <a:lnTo>
                      <a:pt x="198" y="3630"/>
                    </a:lnTo>
                    <a:lnTo>
                      <a:pt x="176" y="3640"/>
                    </a:lnTo>
                    <a:lnTo>
                      <a:pt x="153" y="3648"/>
                    </a:lnTo>
                    <a:lnTo>
                      <a:pt x="130" y="3655"/>
                    </a:lnTo>
                    <a:lnTo>
                      <a:pt x="108" y="3660"/>
                    </a:lnTo>
                    <a:lnTo>
                      <a:pt x="87" y="3666"/>
                    </a:lnTo>
                    <a:lnTo>
                      <a:pt x="65" y="3670"/>
                    </a:lnTo>
                    <a:lnTo>
                      <a:pt x="44" y="3673"/>
                    </a:lnTo>
                    <a:lnTo>
                      <a:pt x="21" y="3674"/>
                    </a:lnTo>
                    <a:lnTo>
                      <a:pt x="0" y="3675"/>
                    </a:lnTo>
                    <a:lnTo>
                      <a:pt x="0" y="3844"/>
                    </a:lnTo>
                    <a:lnTo>
                      <a:pt x="31" y="3843"/>
                    </a:lnTo>
                    <a:lnTo>
                      <a:pt x="60" y="3841"/>
                    </a:lnTo>
                    <a:lnTo>
                      <a:pt x="91" y="3837"/>
                    </a:lnTo>
                    <a:lnTo>
                      <a:pt x="121" y="3832"/>
                    </a:lnTo>
                    <a:lnTo>
                      <a:pt x="150" y="3825"/>
                    </a:lnTo>
                    <a:lnTo>
                      <a:pt x="180" y="3817"/>
                    </a:lnTo>
                    <a:lnTo>
                      <a:pt x="210" y="3808"/>
                    </a:lnTo>
                    <a:lnTo>
                      <a:pt x="239" y="3796"/>
                    </a:lnTo>
                    <a:lnTo>
                      <a:pt x="268" y="3785"/>
                    </a:lnTo>
                    <a:lnTo>
                      <a:pt x="296" y="3771"/>
                    </a:lnTo>
                    <a:lnTo>
                      <a:pt x="325" y="3757"/>
                    </a:lnTo>
                    <a:lnTo>
                      <a:pt x="354" y="3741"/>
                    </a:lnTo>
                    <a:lnTo>
                      <a:pt x="381" y="3725"/>
                    </a:lnTo>
                    <a:lnTo>
                      <a:pt x="410" y="3707"/>
                    </a:lnTo>
                    <a:lnTo>
                      <a:pt x="438" y="3689"/>
                    </a:lnTo>
                    <a:lnTo>
                      <a:pt x="466" y="3670"/>
                    </a:lnTo>
                    <a:lnTo>
                      <a:pt x="493" y="3649"/>
                    </a:lnTo>
                    <a:lnTo>
                      <a:pt x="521" y="3627"/>
                    </a:lnTo>
                    <a:lnTo>
                      <a:pt x="547" y="3604"/>
                    </a:lnTo>
                    <a:lnTo>
                      <a:pt x="575" y="3582"/>
                    </a:lnTo>
                    <a:lnTo>
                      <a:pt x="602" y="3557"/>
                    </a:lnTo>
                    <a:lnTo>
                      <a:pt x="629" y="3532"/>
                    </a:lnTo>
                    <a:lnTo>
                      <a:pt x="656" y="3506"/>
                    </a:lnTo>
                    <a:lnTo>
                      <a:pt x="683" y="3479"/>
                    </a:lnTo>
                    <a:lnTo>
                      <a:pt x="709" y="3452"/>
                    </a:lnTo>
                    <a:lnTo>
                      <a:pt x="737" y="3423"/>
                    </a:lnTo>
                    <a:lnTo>
                      <a:pt x="763" y="3394"/>
                    </a:lnTo>
                    <a:lnTo>
                      <a:pt x="791" y="3364"/>
                    </a:lnTo>
                    <a:lnTo>
                      <a:pt x="842" y="3302"/>
                    </a:lnTo>
                    <a:lnTo>
                      <a:pt x="895" y="3237"/>
                    </a:lnTo>
                    <a:lnTo>
                      <a:pt x="948" y="3171"/>
                    </a:lnTo>
                    <a:lnTo>
                      <a:pt x="1001" y="3100"/>
                    </a:lnTo>
                    <a:lnTo>
                      <a:pt x="1053" y="3029"/>
                    </a:lnTo>
                    <a:lnTo>
                      <a:pt x="1106" y="2955"/>
                    </a:lnTo>
                    <a:lnTo>
                      <a:pt x="1158" y="2879"/>
                    </a:lnTo>
                    <a:lnTo>
                      <a:pt x="1211" y="2801"/>
                    </a:lnTo>
                    <a:lnTo>
                      <a:pt x="1263" y="2722"/>
                    </a:lnTo>
                    <a:lnTo>
                      <a:pt x="1314" y="2642"/>
                    </a:lnTo>
                    <a:lnTo>
                      <a:pt x="1366" y="2560"/>
                    </a:lnTo>
                    <a:lnTo>
                      <a:pt x="1418" y="2477"/>
                    </a:lnTo>
                    <a:lnTo>
                      <a:pt x="1470" y="2393"/>
                    </a:lnTo>
                    <a:lnTo>
                      <a:pt x="1522" y="2308"/>
                    </a:lnTo>
                    <a:lnTo>
                      <a:pt x="1625" y="2137"/>
                    </a:lnTo>
                    <a:lnTo>
                      <a:pt x="1729" y="1965"/>
                    </a:lnTo>
                    <a:lnTo>
                      <a:pt x="1833" y="1793"/>
                    </a:lnTo>
                    <a:lnTo>
                      <a:pt x="1935" y="1623"/>
                    </a:lnTo>
                    <a:lnTo>
                      <a:pt x="1987" y="1539"/>
                    </a:lnTo>
                    <a:lnTo>
                      <a:pt x="2039" y="1456"/>
                    </a:lnTo>
                    <a:lnTo>
                      <a:pt x="2090" y="1374"/>
                    </a:lnTo>
                    <a:lnTo>
                      <a:pt x="2142" y="1293"/>
                    </a:lnTo>
                    <a:lnTo>
                      <a:pt x="2193" y="1213"/>
                    </a:lnTo>
                    <a:lnTo>
                      <a:pt x="2244" y="1135"/>
                    </a:lnTo>
                    <a:lnTo>
                      <a:pt x="2295" y="1059"/>
                    </a:lnTo>
                    <a:lnTo>
                      <a:pt x="2347" y="985"/>
                    </a:lnTo>
                    <a:lnTo>
                      <a:pt x="2398" y="913"/>
                    </a:lnTo>
                    <a:lnTo>
                      <a:pt x="2449" y="842"/>
                    </a:lnTo>
                    <a:lnTo>
                      <a:pt x="2499" y="776"/>
                    </a:lnTo>
                    <a:lnTo>
                      <a:pt x="2550" y="711"/>
                    </a:lnTo>
                    <a:lnTo>
                      <a:pt x="2601" y="649"/>
                    </a:lnTo>
                    <a:lnTo>
                      <a:pt x="2652" y="590"/>
                    </a:lnTo>
                    <a:lnTo>
                      <a:pt x="2676" y="562"/>
                    </a:lnTo>
                    <a:lnTo>
                      <a:pt x="2702" y="535"/>
                    </a:lnTo>
                    <a:lnTo>
                      <a:pt x="2726" y="508"/>
                    </a:lnTo>
                    <a:lnTo>
                      <a:pt x="2751" y="482"/>
                    </a:lnTo>
                    <a:lnTo>
                      <a:pt x="2777" y="458"/>
                    </a:lnTo>
                    <a:lnTo>
                      <a:pt x="2801" y="434"/>
                    </a:lnTo>
                    <a:lnTo>
                      <a:pt x="2825" y="411"/>
                    </a:lnTo>
                    <a:lnTo>
                      <a:pt x="2850" y="389"/>
                    </a:lnTo>
                    <a:lnTo>
                      <a:pt x="2875" y="368"/>
                    </a:lnTo>
                    <a:lnTo>
                      <a:pt x="2899" y="348"/>
                    </a:lnTo>
                    <a:lnTo>
                      <a:pt x="2924" y="329"/>
                    </a:lnTo>
                    <a:lnTo>
                      <a:pt x="2947" y="310"/>
                    </a:lnTo>
                    <a:lnTo>
                      <a:pt x="2971" y="294"/>
                    </a:lnTo>
                    <a:lnTo>
                      <a:pt x="2996" y="277"/>
                    </a:lnTo>
                    <a:lnTo>
                      <a:pt x="3019" y="262"/>
                    </a:lnTo>
                    <a:lnTo>
                      <a:pt x="3043" y="249"/>
                    </a:lnTo>
                    <a:lnTo>
                      <a:pt x="3066" y="236"/>
                    </a:lnTo>
                    <a:lnTo>
                      <a:pt x="3089" y="225"/>
                    </a:lnTo>
                    <a:lnTo>
                      <a:pt x="3112" y="214"/>
                    </a:lnTo>
                    <a:lnTo>
                      <a:pt x="3134" y="204"/>
                    </a:lnTo>
                    <a:lnTo>
                      <a:pt x="3158" y="196"/>
                    </a:lnTo>
                    <a:lnTo>
                      <a:pt x="3180" y="189"/>
                    </a:lnTo>
                    <a:lnTo>
                      <a:pt x="3202" y="184"/>
                    </a:lnTo>
                    <a:lnTo>
                      <a:pt x="3224" y="178"/>
                    </a:lnTo>
                    <a:lnTo>
                      <a:pt x="3245" y="174"/>
                    </a:lnTo>
                    <a:lnTo>
                      <a:pt x="3267" y="171"/>
                    </a:lnTo>
                    <a:lnTo>
                      <a:pt x="3289" y="170"/>
                    </a:lnTo>
                    <a:lnTo>
                      <a:pt x="3310" y="169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1" tIns="41475" rIns="82951" bIns="41475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33"/>
              </a:p>
            </p:txBody>
          </p:sp>
        </p:grpSp>
        <p:sp>
          <p:nvSpPr>
            <p:cNvPr id="69" name="Gerade Verbindung 9">
              <a:extLst>
                <a:ext uri="{FF2B5EF4-FFF2-40B4-BE49-F238E27FC236}">
                  <a16:creationId xmlns:a16="http://schemas.microsoft.com/office/drawing/2014/main" id="{7ADD5022-323D-4A2C-A7AB-75BC8B51EA16}"/>
                </a:ext>
              </a:extLst>
            </p:cNvPr>
            <p:cNvSpPr/>
            <p:nvPr/>
          </p:nvSpPr>
          <p:spPr>
            <a:xfrm>
              <a:off x="3687275" y="2911814"/>
              <a:ext cx="297818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solidFill>
              <a:schemeClr val="tx1"/>
            </a:solidFill>
            <a:ln w="38157">
              <a:solidFill>
                <a:srgbClr val="000080"/>
              </a:solidFill>
              <a:prstDash val="solid"/>
              <a:miter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3F6DCB8B-DC01-4987-B9D6-A6402CCC9831}"/>
              </a:ext>
            </a:extLst>
          </p:cNvPr>
          <p:cNvGrpSpPr/>
          <p:nvPr/>
        </p:nvGrpSpPr>
        <p:grpSpPr>
          <a:xfrm>
            <a:off x="20995" y="4001337"/>
            <a:ext cx="4598810" cy="2817979"/>
            <a:chOff x="23143" y="4410749"/>
            <a:chExt cx="5069469" cy="3106382"/>
          </a:xfrm>
        </p:grpSpPr>
        <p:sp>
          <p:nvSpPr>
            <p:cNvPr id="2" name="Foliennummernplatzhalter 3"/>
            <p:cNvSpPr txBox="1"/>
            <p:nvPr/>
          </p:nvSpPr>
          <p:spPr>
            <a:xfrm>
              <a:off x="23143" y="7229099"/>
              <a:ext cx="288032" cy="2880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t" anchorCtr="0" compatLnSpc="1"/>
            <a:lstStyle/>
            <a:p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fld id="{4C222191-99ED-4BC9-B7E0-82D90069405D}" type="slidenum">
                <a:rPr sz="1633"/>
                <a:pPr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t>10</a:t>
              </a:fld>
              <a:endParaRPr lang="de-DE" sz="1270" dirty="0">
                <a:solidFill>
                  <a:srgbClr val="000000"/>
                </a:solidFill>
                <a:latin typeface="Nimbus Roman No9 L" pitchFamily="18"/>
                <a:ea typeface="Nimbus Sans L" pitchFamily="2"/>
                <a:cs typeface="Lucidasans" pitchFamily="2"/>
              </a:endParaRPr>
            </a:p>
          </p:txBody>
        </p: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A1BFD32A-06D8-4BD5-AFC3-790BA85DB968}"/>
                </a:ext>
              </a:extLst>
            </p:cNvPr>
            <p:cNvGrpSpPr/>
            <p:nvPr/>
          </p:nvGrpSpPr>
          <p:grpSpPr>
            <a:xfrm>
              <a:off x="34550" y="4475042"/>
              <a:ext cx="5058062" cy="2718969"/>
              <a:chOff x="8070526" y="1297428"/>
              <a:chExt cx="5199906" cy="2899844"/>
            </a:xfrm>
          </p:grpSpPr>
          <p:pic>
            <p:nvPicPr>
              <p:cNvPr id="71" name="Picture 5">
                <a:extLst>
                  <a:ext uri="{FF2B5EF4-FFF2-40B4-BE49-F238E27FC236}">
                    <a16:creationId xmlns:a16="http://schemas.microsoft.com/office/drawing/2014/main" id="{79D32030-659B-49E3-9A15-B38C8EEEC0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0526" y="1297428"/>
                <a:ext cx="5199906" cy="2899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919C203B-77B0-46D5-9476-08645D323375}"/>
                  </a:ext>
                </a:extLst>
              </p:cNvPr>
              <p:cNvSpPr/>
              <p:nvPr/>
            </p:nvSpPr>
            <p:spPr>
              <a:xfrm>
                <a:off x="9212942" y="3070004"/>
                <a:ext cx="887454" cy="43959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1089" dirty="0" err="1">
                    <a:solidFill>
                      <a:prstClr val="black"/>
                    </a:solidFill>
                  </a:rPr>
                  <a:t>dark</a:t>
                </a:r>
                <a:r>
                  <a:rPr lang="de-DE" sz="1089" dirty="0">
                    <a:solidFill>
                      <a:prstClr val="black"/>
                    </a:solidFill>
                  </a:rPr>
                  <a:t> </a:t>
                </a:r>
                <a:r>
                  <a:rPr lang="de-DE" sz="1089" dirty="0" err="1">
                    <a:solidFill>
                      <a:prstClr val="black"/>
                    </a:solidFill>
                  </a:rPr>
                  <a:t>fringe</a:t>
                </a:r>
                <a:endParaRPr lang="de-DE" sz="1089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2" name="Gerade Verbindung mit Pfeil 41">
                <a:extLst>
                  <a:ext uri="{FF2B5EF4-FFF2-40B4-BE49-F238E27FC236}">
                    <a16:creationId xmlns:a16="http://schemas.microsoft.com/office/drawing/2014/main" id="{DC188C4C-3290-43B4-B68B-EAD3587EF2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19067" y="3489221"/>
                <a:ext cx="135673" cy="37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Gerade Verbindung mit Pfeil 73">
              <a:extLst>
                <a:ext uri="{FF2B5EF4-FFF2-40B4-BE49-F238E27FC236}">
                  <a16:creationId xmlns:a16="http://schemas.microsoft.com/office/drawing/2014/main" id="{179D6EE5-BFF3-4143-B9E4-90FE3DBB4FA9}"/>
                </a:ext>
              </a:extLst>
            </p:cNvPr>
            <p:cNvCxnSpPr/>
            <p:nvPr/>
          </p:nvCxnSpPr>
          <p:spPr>
            <a:xfrm>
              <a:off x="4607482" y="6888086"/>
              <a:ext cx="270504" cy="0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>
              <a:extLst>
                <a:ext uri="{FF2B5EF4-FFF2-40B4-BE49-F238E27FC236}">
                  <a16:creationId xmlns:a16="http://schemas.microsoft.com/office/drawing/2014/main" id="{0C7E23C2-FFCF-46D5-9B93-8163B680BB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644" y="4410749"/>
              <a:ext cx="0" cy="270504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Ellipse 79">
            <a:extLst>
              <a:ext uri="{FF2B5EF4-FFF2-40B4-BE49-F238E27FC236}">
                <a16:creationId xmlns:a16="http://schemas.microsoft.com/office/drawing/2014/main" id="{9FAF0C14-D1E2-4DD0-AD89-9557FAEB37E4}"/>
              </a:ext>
            </a:extLst>
          </p:cNvPr>
          <p:cNvSpPr/>
          <p:nvPr/>
        </p:nvSpPr>
        <p:spPr>
          <a:xfrm>
            <a:off x="1599798" y="6086901"/>
            <a:ext cx="107832" cy="1077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E35F453-2A5C-4C3D-BEF2-27D56FB0DE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28868" y="2324361"/>
            <a:ext cx="2455394" cy="567405"/>
            <a:chOff x="2340" y="1652"/>
            <a:chExt cx="1705" cy="39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F8905AFE-BD1C-440E-9F83-D77184B7661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40" y="1652"/>
              <a:ext cx="1705" cy="39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2951" tIns="41475" rIns="82951" bIns="41475" numCol="1" anchor="t" anchorCtr="0" compatLnSpc="1">
              <a:prstTxWarp prst="textNoShape">
                <a:avLst/>
              </a:prstTxWarp>
            </a:bodyPr>
            <a:lstStyle/>
            <a:p>
              <a:endParaRPr lang="de-DE" sz="1633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757B022-0751-4A0F-9B33-09578814F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1652"/>
              <a:ext cx="346" cy="394"/>
            </a:xfrm>
            <a:custGeom>
              <a:avLst/>
              <a:gdLst>
                <a:gd name="T0" fmla="*/ 3430 w 3461"/>
                <a:gd name="T1" fmla="*/ 1 h 3940"/>
                <a:gd name="T2" fmla="*/ 3336 w 3461"/>
                <a:gd name="T3" fmla="*/ 13 h 3940"/>
                <a:gd name="T4" fmla="*/ 3244 w 3461"/>
                <a:gd name="T5" fmla="*/ 37 h 3940"/>
                <a:gd name="T6" fmla="*/ 3154 w 3461"/>
                <a:gd name="T7" fmla="*/ 73 h 3940"/>
                <a:gd name="T8" fmla="*/ 3065 w 3461"/>
                <a:gd name="T9" fmla="*/ 121 h 3940"/>
                <a:gd name="T10" fmla="*/ 2978 w 3461"/>
                <a:gd name="T11" fmla="*/ 178 h 3940"/>
                <a:gd name="T12" fmla="*/ 2892 w 3461"/>
                <a:gd name="T13" fmla="*/ 245 h 3940"/>
                <a:gd name="T14" fmla="*/ 2807 w 3461"/>
                <a:gd name="T15" fmla="*/ 319 h 3940"/>
                <a:gd name="T16" fmla="*/ 2723 w 3461"/>
                <a:gd name="T17" fmla="*/ 401 h 3940"/>
                <a:gd name="T18" fmla="*/ 2640 w 3461"/>
                <a:gd name="T19" fmla="*/ 491 h 3940"/>
                <a:gd name="T20" fmla="*/ 2473 w 3461"/>
                <a:gd name="T21" fmla="*/ 690 h 3940"/>
                <a:gd name="T22" fmla="*/ 2309 w 3461"/>
                <a:gd name="T23" fmla="*/ 910 h 3940"/>
                <a:gd name="T24" fmla="*/ 2145 w 3461"/>
                <a:gd name="T25" fmla="*/ 1149 h 3940"/>
                <a:gd name="T26" fmla="*/ 1982 w 3461"/>
                <a:gd name="T27" fmla="*/ 1401 h 3940"/>
                <a:gd name="T28" fmla="*/ 1765 w 3461"/>
                <a:gd name="T29" fmla="*/ 1748 h 3940"/>
                <a:gd name="T30" fmla="*/ 1441 w 3461"/>
                <a:gd name="T31" fmla="*/ 2276 h 3940"/>
                <a:gd name="T32" fmla="*/ 1279 w 3461"/>
                <a:gd name="T33" fmla="*/ 2531 h 3940"/>
                <a:gd name="T34" fmla="*/ 1118 w 3461"/>
                <a:gd name="T35" fmla="*/ 2776 h 3940"/>
                <a:gd name="T36" fmla="*/ 958 w 3461"/>
                <a:gd name="T37" fmla="*/ 3003 h 3940"/>
                <a:gd name="T38" fmla="*/ 798 w 3461"/>
                <a:gd name="T39" fmla="*/ 3210 h 3940"/>
                <a:gd name="T40" fmla="*/ 666 w 3461"/>
                <a:gd name="T41" fmla="*/ 3363 h 3940"/>
                <a:gd name="T42" fmla="*/ 588 w 3461"/>
                <a:gd name="T43" fmla="*/ 3444 h 3940"/>
                <a:gd name="T44" fmla="*/ 510 w 3461"/>
                <a:gd name="T45" fmla="*/ 3518 h 3940"/>
                <a:gd name="T46" fmla="*/ 433 w 3461"/>
                <a:gd name="T47" fmla="*/ 3583 h 3940"/>
                <a:gd name="T48" fmla="*/ 357 w 3461"/>
                <a:gd name="T49" fmla="*/ 3638 h 3940"/>
                <a:gd name="T50" fmla="*/ 282 w 3461"/>
                <a:gd name="T51" fmla="*/ 3685 h 3940"/>
                <a:gd name="T52" fmla="*/ 209 w 3461"/>
                <a:gd name="T53" fmla="*/ 3720 h 3940"/>
                <a:gd name="T54" fmla="*/ 139 w 3461"/>
                <a:gd name="T55" fmla="*/ 3746 h 3940"/>
                <a:gd name="T56" fmla="*/ 68 w 3461"/>
                <a:gd name="T57" fmla="*/ 3761 h 3940"/>
                <a:gd name="T58" fmla="*/ 0 w 3461"/>
                <a:gd name="T59" fmla="*/ 3767 h 3940"/>
                <a:gd name="T60" fmla="*/ 63 w 3461"/>
                <a:gd name="T61" fmla="*/ 3937 h 3940"/>
                <a:gd name="T62" fmla="*/ 156 w 3461"/>
                <a:gd name="T63" fmla="*/ 3921 h 3940"/>
                <a:gd name="T64" fmla="*/ 247 w 3461"/>
                <a:gd name="T65" fmla="*/ 3892 h 3940"/>
                <a:gd name="T66" fmla="*/ 337 w 3461"/>
                <a:gd name="T67" fmla="*/ 3852 h 3940"/>
                <a:gd name="T68" fmla="*/ 425 w 3461"/>
                <a:gd name="T69" fmla="*/ 3801 h 3940"/>
                <a:gd name="T70" fmla="*/ 512 w 3461"/>
                <a:gd name="T71" fmla="*/ 3741 h 3940"/>
                <a:gd name="T72" fmla="*/ 598 w 3461"/>
                <a:gd name="T73" fmla="*/ 3672 h 3940"/>
                <a:gd name="T74" fmla="*/ 682 w 3461"/>
                <a:gd name="T75" fmla="*/ 3594 h 3940"/>
                <a:gd name="T76" fmla="*/ 766 w 3461"/>
                <a:gd name="T77" fmla="*/ 3509 h 3940"/>
                <a:gd name="T78" fmla="*/ 877 w 3461"/>
                <a:gd name="T79" fmla="*/ 3386 h 3940"/>
                <a:gd name="T80" fmla="*/ 1043 w 3461"/>
                <a:gd name="T81" fmla="*/ 3180 h 3940"/>
                <a:gd name="T82" fmla="*/ 1207 w 3461"/>
                <a:gd name="T83" fmla="*/ 2952 h 3940"/>
                <a:gd name="T84" fmla="*/ 1370 w 3461"/>
                <a:gd name="T85" fmla="*/ 2709 h 3940"/>
                <a:gd name="T86" fmla="*/ 1533 w 3461"/>
                <a:gd name="T87" fmla="*/ 2454 h 3940"/>
                <a:gd name="T88" fmla="*/ 1805 w 3461"/>
                <a:gd name="T89" fmla="*/ 2015 h 3940"/>
                <a:gd name="T90" fmla="*/ 2075 w 3461"/>
                <a:gd name="T91" fmla="*/ 1578 h 3940"/>
                <a:gd name="T92" fmla="*/ 2236 w 3461"/>
                <a:gd name="T93" fmla="*/ 1326 h 3940"/>
                <a:gd name="T94" fmla="*/ 2397 w 3461"/>
                <a:gd name="T95" fmla="*/ 1087 h 3940"/>
                <a:gd name="T96" fmla="*/ 2558 w 3461"/>
                <a:gd name="T97" fmla="*/ 866 h 3940"/>
                <a:gd name="T98" fmla="*/ 2716 w 3461"/>
                <a:gd name="T99" fmla="*/ 667 h 3940"/>
                <a:gd name="T100" fmla="*/ 2822 w 3461"/>
                <a:gd name="T101" fmla="*/ 550 h 3940"/>
                <a:gd name="T102" fmla="*/ 2900 w 3461"/>
                <a:gd name="T103" fmla="*/ 470 h 3940"/>
                <a:gd name="T104" fmla="*/ 2977 w 3461"/>
                <a:gd name="T105" fmla="*/ 400 h 3940"/>
                <a:gd name="T106" fmla="*/ 3054 w 3461"/>
                <a:gd name="T107" fmla="*/ 338 h 3940"/>
                <a:gd name="T108" fmla="*/ 3130 w 3461"/>
                <a:gd name="T109" fmla="*/ 285 h 3940"/>
                <a:gd name="T110" fmla="*/ 3203 w 3461"/>
                <a:gd name="T111" fmla="*/ 242 h 3940"/>
                <a:gd name="T112" fmla="*/ 3276 w 3461"/>
                <a:gd name="T113" fmla="*/ 211 h 3940"/>
                <a:gd name="T114" fmla="*/ 3347 w 3461"/>
                <a:gd name="T115" fmla="*/ 188 h 3940"/>
                <a:gd name="T116" fmla="*/ 3415 w 3461"/>
                <a:gd name="T117" fmla="*/ 175 h 3940"/>
                <a:gd name="T118" fmla="*/ 3461 w 3461"/>
                <a:gd name="T119" fmla="*/ 173 h 3940"/>
                <a:gd name="T120" fmla="*/ 3461 w 3461"/>
                <a:gd name="T121" fmla="*/ 0 h 3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61" h="3940">
                  <a:moveTo>
                    <a:pt x="3461" y="0"/>
                  </a:moveTo>
                  <a:lnTo>
                    <a:pt x="3461" y="0"/>
                  </a:lnTo>
                  <a:lnTo>
                    <a:pt x="3430" y="1"/>
                  </a:lnTo>
                  <a:lnTo>
                    <a:pt x="3398" y="3"/>
                  </a:lnTo>
                  <a:lnTo>
                    <a:pt x="3367" y="7"/>
                  </a:lnTo>
                  <a:lnTo>
                    <a:pt x="3336" y="13"/>
                  </a:lnTo>
                  <a:lnTo>
                    <a:pt x="3306" y="19"/>
                  </a:lnTo>
                  <a:lnTo>
                    <a:pt x="3275" y="28"/>
                  </a:lnTo>
                  <a:lnTo>
                    <a:pt x="3244" y="37"/>
                  </a:lnTo>
                  <a:lnTo>
                    <a:pt x="3214" y="48"/>
                  </a:lnTo>
                  <a:lnTo>
                    <a:pt x="3184" y="61"/>
                  </a:lnTo>
                  <a:lnTo>
                    <a:pt x="3154" y="73"/>
                  </a:lnTo>
                  <a:lnTo>
                    <a:pt x="3124" y="88"/>
                  </a:lnTo>
                  <a:lnTo>
                    <a:pt x="3095" y="104"/>
                  </a:lnTo>
                  <a:lnTo>
                    <a:pt x="3065" y="121"/>
                  </a:lnTo>
                  <a:lnTo>
                    <a:pt x="3036" y="139"/>
                  </a:lnTo>
                  <a:lnTo>
                    <a:pt x="3007" y="158"/>
                  </a:lnTo>
                  <a:lnTo>
                    <a:pt x="2978" y="178"/>
                  </a:lnTo>
                  <a:lnTo>
                    <a:pt x="2950" y="199"/>
                  </a:lnTo>
                  <a:lnTo>
                    <a:pt x="2921" y="221"/>
                  </a:lnTo>
                  <a:lnTo>
                    <a:pt x="2892" y="245"/>
                  </a:lnTo>
                  <a:lnTo>
                    <a:pt x="2863" y="268"/>
                  </a:lnTo>
                  <a:lnTo>
                    <a:pt x="2836" y="294"/>
                  </a:lnTo>
                  <a:lnTo>
                    <a:pt x="2807" y="319"/>
                  </a:lnTo>
                  <a:lnTo>
                    <a:pt x="2779" y="346"/>
                  </a:lnTo>
                  <a:lnTo>
                    <a:pt x="2751" y="373"/>
                  </a:lnTo>
                  <a:lnTo>
                    <a:pt x="2723" y="401"/>
                  </a:lnTo>
                  <a:lnTo>
                    <a:pt x="2695" y="431"/>
                  </a:lnTo>
                  <a:lnTo>
                    <a:pt x="2667" y="460"/>
                  </a:lnTo>
                  <a:lnTo>
                    <a:pt x="2640" y="491"/>
                  </a:lnTo>
                  <a:lnTo>
                    <a:pt x="2584" y="554"/>
                  </a:lnTo>
                  <a:lnTo>
                    <a:pt x="2529" y="621"/>
                  </a:lnTo>
                  <a:lnTo>
                    <a:pt x="2473" y="690"/>
                  </a:lnTo>
                  <a:lnTo>
                    <a:pt x="2418" y="760"/>
                  </a:lnTo>
                  <a:lnTo>
                    <a:pt x="2364" y="835"/>
                  </a:lnTo>
                  <a:lnTo>
                    <a:pt x="2309" y="910"/>
                  </a:lnTo>
                  <a:lnTo>
                    <a:pt x="2254" y="988"/>
                  </a:lnTo>
                  <a:lnTo>
                    <a:pt x="2199" y="1068"/>
                  </a:lnTo>
                  <a:lnTo>
                    <a:pt x="2145" y="1149"/>
                  </a:lnTo>
                  <a:lnTo>
                    <a:pt x="2091" y="1231"/>
                  </a:lnTo>
                  <a:lnTo>
                    <a:pt x="2036" y="1315"/>
                  </a:lnTo>
                  <a:lnTo>
                    <a:pt x="1982" y="1401"/>
                  </a:lnTo>
                  <a:lnTo>
                    <a:pt x="1928" y="1487"/>
                  </a:lnTo>
                  <a:lnTo>
                    <a:pt x="1873" y="1573"/>
                  </a:lnTo>
                  <a:lnTo>
                    <a:pt x="1765" y="1748"/>
                  </a:lnTo>
                  <a:lnTo>
                    <a:pt x="1656" y="1925"/>
                  </a:lnTo>
                  <a:lnTo>
                    <a:pt x="1548" y="2101"/>
                  </a:lnTo>
                  <a:lnTo>
                    <a:pt x="1441" y="2276"/>
                  </a:lnTo>
                  <a:lnTo>
                    <a:pt x="1386" y="2362"/>
                  </a:lnTo>
                  <a:lnTo>
                    <a:pt x="1333" y="2447"/>
                  </a:lnTo>
                  <a:lnTo>
                    <a:pt x="1279" y="2531"/>
                  </a:lnTo>
                  <a:lnTo>
                    <a:pt x="1225" y="2614"/>
                  </a:lnTo>
                  <a:lnTo>
                    <a:pt x="1171" y="2696"/>
                  </a:lnTo>
                  <a:lnTo>
                    <a:pt x="1118" y="2776"/>
                  </a:lnTo>
                  <a:lnTo>
                    <a:pt x="1065" y="2853"/>
                  </a:lnTo>
                  <a:lnTo>
                    <a:pt x="1011" y="2930"/>
                  </a:lnTo>
                  <a:lnTo>
                    <a:pt x="958" y="3003"/>
                  </a:lnTo>
                  <a:lnTo>
                    <a:pt x="904" y="3074"/>
                  </a:lnTo>
                  <a:lnTo>
                    <a:pt x="851" y="3143"/>
                  </a:lnTo>
                  <a:lnTo>
                    <a:pt x="798" y="3210"/>
                  </a:lnTo>
                  <a:lnTo>
                    <a:pt x="745" y="3273"/>
                  </a:lnTo>
                  <a:lnTo>
                    <a:pt x="693" y="3334"/>
                  </a:lnTo>
                  <a:lnTo>
                    <a:pt x="666" y="3363"/>
                  </a:lnTo>
                  <a:lnTo>
                    <a:pt x="639" y="3391"/>
                  </a:lnTo>
                  <a:lnTo>
                    <a:pt x="614" y="3418"/>
                  </a:lnTo>
                  <a:lnTo>
                    <a:pt x="588" y="3444"/>
                  </a:lnTo>
                  <a:lnTo>
                    <a:pt x="562" y="3470"/>
                  </a:lnTo>
                  <a:lnTo>
                    <a:pt x="536" y="3494"/>
                  </a:lnTo>
                  <a:lnTo>
                    <a:pt x="510" y="3518"/>
                  </a:lnTo>
                  <a:lnTo>
                    <a:pt x="484" y="3540"/>
                  </a:lnTo>
                  <a:lnTo>
                    <a:pt x="458" y="3562"/>
                  </a:lnTo>
                  <a:lnTo>
                    <a:pt x="433" y="3583"/>
                  </a:lnTo>
                  <a:lnTo>
                    <a:pt x="407" y="3602"/>
                  </a:lnTo>
                  <a:lnTo>
                    <a:pt x="381" y="3621"/>
                  </a:lnTo>
                  <a:lnTo>
                    <a:pt x="357" y="3638"/>
                  </a:lnTo>
                  <a:lnTo>
                    <a:pt x="331" y="3655"/>
                  </a:lnTo>
                  <a:lnTo>
                    <a:pt x="307" y="3670"/>
                  </a:lnTo>
                  <a:lnTo>
                    <a:pt x="282" y="3685"/>
                  </a:lnTo>
                  <a:lnTo>
                    <a:pt x="258" y="3698"/>
                  </a:lnTo>
                  <a:lnTo>
                    <a:pt x="233" y="3709"/>
                  </a:lnTo>
                  <a:lnTo>
                    <a:pt x="209" y="3720"/>
                  </a:lnTo>
                  <a:lnTo>
                    <a:pt x="185" y="3729"/>
                  </a:lnTo>
                  <a:lnTo>
                    <a:pt x="161" y="3739"/>
                  </a:lnTo>
                  <a:lnTo>
                    <a:pt x="139" y="3746"/>
                  </a:lnTo>
                  <a:lnTo>
                    <a:pt x="114" y="3752"/>
                  </a:lnTo>
                  <a:lnTo>
                    <a:pt x="92" y="3757"/>
                  </a:lnTo>
                  <a:lnTo>
                    <a:pt x="68" y="3761"/>
                  </a:lnTo>
                  <a:lnTo>
                    <a:pt x="46" y="3765"/>
                  </a:lnTo>
                  <a:lnTo>
                    <a:pt x="23" y="3766"/>
                  </a:lnTo>
                  <a:lnTo>
                    <a:pt x="0" y="3767"/>
                  </a:lnTo>
                  <a:lnTo>
                    <a:pt x="0" y="3940"/>
                  </a:lnTo>
                  <a:lnTo>
                    <a:pt x="31" y="3939"/>
                  </a:lnTo>
                  <a:lnTo>
                    <a:pt x="63" y="3937"/>
                  </a:lnTo>
                  <a:lnTo>
                    <a:pt x="94" y="3933"/>
                  </a:lnTo>
                  <a:lnTo>
                    <a:pt x="125" y="3927"/>
                  </a:lnTo>
                  <a:lnTo>
                    <a:pt x="156" y="3921"/>
                  </a:lnTo>
                  <a:lnTo>
                    <a:pt x="186" y="3912"/>
                  </a:lnTo>
                  <a:lnTo>
                    <a:pt x="217" y="3903"/>
                  </a:lnTo>
                  <a:lnTo>
                    <a:pt x="247" y="3892"/>
                  </a:lnTo>
                  <a:lnTo>
                    <a:pt x="277" y="3879"/>
                  </a:lnTo>
                  <a:lnTo>
                    <a:pt x="307" y="3867"/>
                  </a:lnTo>
                  <a:lnTo>
                    <a:pt x="337" y="3852"/>
                  </a:lnTo>
                  <a:lnTo>
                    <a:pt x="367" y="3836"/>
                  </a:lnTo>
                  <a:lnTo>
                    <a:pt x="396" y="3819"/>
                  </a:lnTo>
                  <a:lnTo>
                    <a:pt x="425" y="3801"/>
                  </a:lnTo>
                  <a:lnTo>
                    <a:pt x="454" y="3783"/>
                  </a:lnTo>
                  <a:lnTo>
                    <a:pt x="484" y="3762"/>
                  </a:lnTo>
                  <a:lnTo>
                    <a:pt x="512" y="3741"/>
                  </a:lnTo>
                  <a:lnTo>
                    <a:pt x="540" y="3719"/>
                  </a:lnTo>
                  <a:lnTo>
                    <a:pt x="569" y="3695"/>
                  </a:lnTo>
                  <a:lnTo>
                    <a:pt x="598" y="3672"/>
                  </a:lnTo>
                  <a:lnTo>
                    <a:pt x="626" y="3646"/>
                  </a:lnTo>
                  <a:lnTo>
                    <a:pt x="654" y="3621"/>
                  </a:lnTo>
                  <a:lnTo>
                    <a:pt x="682" y="3594"/>
                  </a:lnTo>
                  <a:lnTo>
                    <a:pt x="710" y="3567"/>
                  </a:lnTo>
                  <a:lnTo>
                    <a:pt x="738" y="3539"/>
                  </a:lnTo>
                  <a:lnTo>
                    <a:pt x="766" y="3509"/>
                  </a:lnTo>
                  <a:lnTo>
                    <a:pt x="794" y="3480"/>
                  </a:lnTo>
                  <a:lnTo>
                    <a:pt x="822" y="3449"/>
                  </a:lnTo>
                  <a:lnTo>
                    <a:pt x="877" y="3386"/>
                  </a:lnTo>
                  <a:lnTo>
                    <a:pt x="932" y="3319"/>
                  </a:lnTo>
                  <a:lnTo>
                    <a:pt x="988" y="3251"/>
                  </a:lnTo>
                  <a:lnTo>
                    <a:pt x="1043" y="3180"/>
                  </a:lnTo>
                  <a:lnTo>
                    <a:pt x="1098" y="3105"/>
                  </a:lnTo>
                  <a:lnTo>
                    <a:pt x="1152" y="3030"/>
                  </a:lnTo>
                  <a:lnTo>
                    <a:pt x="1207" y="2952"/>
                  </a:lnTo>
                  <a:lnTo>
                    <a:pt x="1262" y="2872"/>
                  </a:lnTo>
                  <a:lnTo>
                    <a:pt x="1316" y="2791"/>
                  </a:lnTo>
                  <a:lnTo>
                    <a:pt x="1370" y="2709"/>
                  </a:lnTo>
                  <a:lnTo>
                    <a:pt x="1425" y="2625"/>
                  </a:lnTo>
                  <a:lnTo>
                    <a:pt x="1479" y="2539"/>
                  </a:lnTo>
                  <a:lnTo>
                    <a:pt x="1533" y="2454"/>
                  </a:lnTo>
                  <a:lnTo>
                    <a:pt x="1588" y="2367"/>
                  </a:lnTo>
                  <a:lnTo>
                    <a:pt x="1696" y="2192"/>
                  </a:lnTo>
                  <a:lnTo>
                    <a:pt x="1805" y="2015"/>
                  </a:lnTo>
                  <a:lnTo>
                    <a:pt x="1913" y="1839"/>
                  </a:lnTo>
                  <a:lnTo>
                    <a:pt x="2020" y="1664"/>
                  </a:lnTo>
                  <a:lnTo>
                    <a:pt x="2075" y="1578"/>
                  </a:lnTo>
                  <a:lnTo>
                    <a:pt x="2128" y="1493"/>
                  </a:lnTo>
                  <a:lnTo>
                    <a:pt x="2182" y="1409"/>
                  </a:lnTo>
                  <a:lnTo>
                    <a:pt x="2236" y="1326"/>
                  </a:lnTo>
                  <a:lnTo>
                    <a:pt x="2290" y="1244"/>
                  </a:lnTo>
                  <a:lnTo>
                    <a:pt x="2343" y="1164"/>
                  </a:lnTo>
                  <a:lnTo>
                    <a:pt x="2397" y="1087"/>
                  </a:lnTo>
                  <a:lnTo>
                    <a:pt x="2450" y="1010"/>
                  </a:lnTo>
                  <a:lnTo>
                    <a:pt x="2504" y="937"/>
                  </a:lnTo>
                  <a:lnTo>
                    <a:pt x="2558" y="866"/>
                  </a:lnTo>
                  <a:lnTo>
                    <a:pt x="2610" y="797"/>
                  </a:lnTo>
                  <a:lnTo>
                    <a:pt x="2663" y="730"/>
                  </a:lnTo>
                  <a:lnTo>
                    <a:pt x="2716" y="667"/>
                  </a:lnTo>
                  <a:lnTo>
                    <a:pt x="2768" y="606"/>
                  </a:lnTo>
                  <a:lnTo>
                    <a:pt x="2795" y="577"/>
                  </a:lnTo>
                  <a:lnTo>
                    <a:pt x="2822" y="550"/>
                  </a:lnTo>
                  <a:lnTo>
                    <a:pt x="2847" y="522"/>
                  </a:lnTo>
                  <a:lnTo>
                    <a:pt x="2874" y="496"/>
                  </a:lnTo>
                  <a:lnTo>
                    <a:pt x="2900" y="470"/>
                  </a:lnTo>
                  <a:lnTo>
                    <a:pt x="2925" y="446"/>
                  </a:lnTo>
                  <a:lnTo>
                    <a:pt x="2951" y="422"/>
                  </a:lnTo>
                  <a:lnTo>
                    <a:pt x="2977" y="400"/>
                  </a:lnTo>
                  <a:lnTo>
                    <a:pt x="3003" y="379"/>
                  </a:lnTo>
                  <a:lnTo>
                    <a:pt x="3029" y="357"/>
                  </a:lnTo>
                  <a:lnTo>
                    <a:pt x="3054" y="338"/>
                  </a:lnTo>
                  <a:lnTo>
                    <a:pt x="3080" y="319"/>
                  </a:lnTo>
                  <a:lnTo>
                    <a:pt x="3104" y="302"/>
                  </a:lnTo>
                  <a:lnTo>
                    <a:pt x="3130" y="285"/>
                  </a:lnTo>
                  <a:lnTo>
                    <a:pt x="3154" y="270"/>
                  </a:lnTo>
                  <a:lnTo>
                    <a:pt x="3179" y="255"/>
                  </a:lnTo>
                  <a:lnTo>
                    <a:pt x="3203" y="242"/>
                  </a:lnTo>
                  <a:lnTo>
                    <a:pt x="3228" y="231"/>
                  </a:lnTo>
                  <a:lnTo>
                    <a:pt x="3252" y="220"/>
                  </a:lnTo>
                  <a:lnTo>
                    <a:pt x="3276" y="211"/>
                  </a:lnTo>
                  <a:lnTo>
                    <a:pt x="3300" y="202"/>
                  </a:lnTo>
                  <a:lnTo>
                    <a:pt x="3323" y="194"/>
                  </a:lnTo>
                  <a:lnTo>
                    <a:pt x="3347" y="188"/>
                  </a:lnTo>
                  <a:lnTo>
                    <a:pt x="3370" y="183"/>
                  </a:lnTo>
                  <a:lnTo>
                    <a:pt x="3393" y="179"/>
                  </a:lnTo>
                  <a:lnTo>
                    <a:pt x="3415" y="175"/>
                  </a:lnTo>
                  <a:lnTo>
                    <a:pt x="3439" y="174"/>
                  </a:lnTo>
                  <a:lnTo>
                    <a:pt x="3461" y="173"/>
                  </a:lnTo>
                  <a:lnTo>
                    <a:pt x="3461" y="173"/>
                  </a:lnTo>
                  <a:lnTo>
                    <a:pt x="3461" y="0"/>
                  </a:lnTo>
                  <a:lnTo>
                    <a:pt x="3461" y="0"/>
                  </a:lnTo>
                  <a:lnTo>
                    <a:pt x="3461" y="0"/>
                  </a:lnTo>
                  <a:close/>
                </a:path>
              </a:pathLst>
            </a:custGeom>
            <a:solidFill>
              <a:schemeClr val="accent1"/>
            </a:solidFill>
            <a:ln w="34925">
              <a:noFill/>
              <a:round/>
              <a:headEnd/>
              <a:tailEnd/>
            </a:ln>
          </p:spPr>
          <p:txBody>
            <a:bodyPr vert="horz" wrap="square" lIns="82951" tIns="41475" rIns="82951" bIns="41475" numCol="1" anchor="t" anchorCtr="0" compatLnSpc="1">
              <a:prstTxWarp prst="textNoShape">
                <a:avLst/>
              </a:prstTxWarp>
            </a:bodyPr>
            <a:lstStyle/>
            <a:p>
              <a:endParaRPr lang="de-DE" sz="1633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ACCCC086-8F31-4D28-9E98-677BC927F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1652"/>
              <a:ext cx="333" cy="394"/>
            </a:xfrm>
            <a:custGeom>
              <a:avLst/>
              <a:gdLst>
                <a:gd name="T0" fmla="*/ 3312 w 3333"/>
                <a:gd name="T1" fmla="*/ 3766 h 3940"/>
                <a:gd name="T2" fmla="*/ 3246 w 3333"/>
                <a:gd name="T3" fmla="*/ 3757 h 3940"/>
                <a:gd name="T4" fmla="*/ 3180 w 3333"/>
                <a:gd name="T5" fmla="*/ 3739 h 3940"/>
                <a:gd name="T6" fmla="*/ 3111 w 3333"/>
                <a:gd name="T7" fmla="*/ 3710 h 3940"/>
                <a:gd name="T8" fmla="*/ 3040 w 3333"/>
                <a:gd name="T9" fmla="*/ 3671 h 3940"/>
                <a:gd name="T10" fmla="*/ 2968 w 3333"/>
                <a:gd name="T11" fmla="*/ 3622 h 3940"/>
                <a:gd name="T12" fmla="*/ 2895 w 3333"/>
                <a:gd name="T13" fmla="*/ 3564 h 3940"/>
                <a:gd name="T14" fmla="*/ 2821 w 3333"/>
                <a:gd name="T15" fmla="*/ 3495 h 3940"/>
                <a:gd name="T16" fmla="*/ 2745 w 3333"/>
                <a:gd name="T17" fmla="*/ 3419 h 3940"/>
                <a:gd name="T18" fmla="*/ 2671 w 3333"/>
                <a:gd name="T19" fmla="*/ 3335 h 3940"/>
                <a:gd name="T20" fmla="*/ 2517 w 3333"/>
                <a:gd name="T21" fmla="*/ 3145 h 3940"/>
                <a:gd name="T22" fmla="*/ 2364 w 3333"/>
                <a:gd name="T23" fmla="*/ 2931 h 3940"/>
                <a:gd name="T24" fmla="*/ 2208 w 3333"/>
                <a:gd name="T25" fmla="*/ 2697 h 3940"/>
                <a:gd name="T26" fmla="*/ 2054 w 3333"/>
                <a:gd name="T27" fmla="*/ 2448 h 3940"/>
                <a:gd name="T28" fmla="*/ 1846 w 3333"/>
                <a:gd name="T29" fmla="*/ 2102 h 3940"/>
                <a:gd name="T30" fmla="*/ 1533 w 3333"/>
                <a:gd name="T31" fmla="*/ 1574 h 3940"/>
                <a:gd name="T32" fmla="*/ 1271 w 3333"/>
                <a:gd name="T33" fmla="*/ 1150 h 3940"/>
                <a:gd name="T34" fmla="*/ 1114 w 3333"/>
                <a:gd name="T35" fmla="*/ 911 h 3940"/>
                <a:gd name="T36" fmla="*/ 955 w 3333"/>
                <a:gd name="T37" fmla="*/ 690 h 3940"/>
                <a:gd name="T38" fmla="*/ 796 w 3333"/>
                <a:gd name="T39" fmla="*/ 492 h 3940"/>
                <a:gd name="T40" fmla="*/ 714 w 3333"/>
                <a:gd name="T41" fmla="*/ 403 h 3940"/>
                <a:gd name="T42" fmla="*/ 633 w 3333"/>
                <a:gd name="T43" fmla="*/ 320 h 3940"/>
                <a:gd name="T44" fmla="*/ 551 w 3333"/>
                <a:gd name="T45" fmla="*/ 246 h 3940"/>
                <a:gd name="T46" fmla="*/ 469 w 3333"/>
                <a:gd name="T47" fmla="*/ 179 h 3940"/>
                <a:gd name="T48" fmla="*/ 384 w 3333"/>
                <a:gd name="T49" fmla="*/ 122 h 3940"/>
                <a:gd name="T50" fmla="*/ 299 w 3333"/>
                <a:gd name="T51" fmla="*/ 74 h 3940"/>
                <a:gd name="T52" fmla="*/ 211 w 3333"/>
                <a:gd name="T53" fmla="*/ 37 h 3940"/>
                <a:gd name="T54" fmla="*/ 122 w 3333"/>
                <a:gd name="T55" fmla="*/ 13 h 3940"/>
                <a:gd name="T56" fmla="*/ 31 w 3333"/>
                <a:gd name="T57" fmla="*/ 1 h 3940"/>
                <a:gd name="T58" fmla="*/ 21 w 3333"/>
                <a:gd name="T59" fmla="*/ 174 h 3940"/>
                <a:gd name="T60" fmla="*/ 88 w 3333"/>
                <a:gd name="T61" fmla="*/ 183 h 3940"/>
                <a:gd name="T62" fmla="*/ 154 w 3333"/>
                <a:gd name="T63" fmla="*/ 201 h 3940"/>
                <a:gd name="T64" fmla="*/ 223 w 3333"/>
                <a:gd name="T65" fmla="*/ 231 h 3940"/>
                <a:gd name="T66" fmla="*/ 293 w 3333"/>
                <a:gd name="T67" fmla="*/ 269 h 3940"/>
                <a:gd name="T68" fmla="*/ 366 w 3333"/>
                <a:gd name="T69" fmla="*/ 318 h 3940"/>
                <a:gd name="T70" fmla="*/ 438 w 3333"/>
                <a:gd name="T71" fmla="*/ 378 h 3940"/>
                <a:gd name="T72" fmla="*/ 513 w 3333"/>
                <a:gd name="T73" fmla="*/ 445 h 3940"/>
                <a:gd name="T74" fmla="*/ 588 w 3333"/>
                <a:gd name="T75" fmla="*/ 521 h 3940"/>
                <a:gd name="T76" fmla="*/ 663 w 3333"/>
                <a:gd name="T77" fmla="*/ 605 h 3940"/>
                <a:gd name="T78" fmla="*/ 816 w 3333"/>
                <a:gd name="T79" fmla="*/ 795 h 3940"/>
                <a:gd name="T80" fmla="*/ 970 w 3333"/>
                <a:gd name="T81" fmla="*/ 1009 h 3940"/>
                <a:gd name="T82" fmla="*/ 1125 w 3333"/>
                <a:gd name="T83" fmla="*/ 1243 h 3940"/>
                <a:gd name="T84" fmla="*/ 1384 w 3333"/>
                <a:gd name="T85" fmla="*/ 1663 h 3940"/>
                <a:gd name="T86" fmla="*/ 1697 w 3333"/>
                <a:gd name="T87" fmla="*/ 2191 h 3940"/>
                <a:gd name="T88" fmla="*/ 1905 w 3333"/>
                <a:gd name="T89" fmla="*/ 2538 h 3940"/>
                <a:gd name="T90" fmla="*/ 2062 w 3333"/>
                <a:gd name="T91" fmla="*/ 2790 h 3940"/>
                <a:gd name="T92" fmla="*/ 2220 w 3333"/>
                <a:gd name="T93" fmla="*/ 3029 h 3940"/>
                <a:gd name="T94" fmla="*/ 2379 w 3333"/>
                <a:gd name="T95" fmla="*/ 3250 h 3940"/>
                <a:gd name="T96" fmla="*/ 2537 w 3333"/>
                <a:gd name="T97" fmla="*/ 3448 h 3940"/>
                <a:gd name="T98" fmla="*/ 2619 w 3333"/>
                <a:gd name="T99" fmla="*/ 3538 h 3940"/>
                <a:gd name="T100" fmla="*/ 2700 w 3333"/>
                <a:gd name="T101" fmla="*/ 3620 h 3940"/>
                <a:gd name="T102" fmla="*/ 2782 w 3333"/>
                <a:gd name="T103" fmla="*/ 3694 h 3940"/>
                <a:gd name="T104" fmla="*/ 2865 w 3333"/>
                <a:gd name="T105" fmla="*/ 3761 h 3940"/>
                <a:gd name="T106" fmla="*/ 2949 w 3333"/>
                <a:gd name="T107" fmla="*/ 3818 h 3940"/>
                <a:gd name="T108" fmla="*/ 3035 w 3333"/>
                <a:gd name="T109" fmla="*/ 3866 h 3940"/>
                <a:gd name="T110" fmla="*/ 3122 w 3333"/>
                <a:gd name="T111" fmla="*/ 3903 h 3940"/>
                <a:gd name="T112" fmla="*/ 3212 w 3333"/>
                <a:gd name="T113" fmla="*/ 3927 h 3940"/>
                <a:gd name="T114" fmla="*/ 3303 w 3333"/>
                <a:gd name="T115" fmla="*/ 3939 h 3940"/>
                <a:gd name="T116" fmla="*/ 3333 w 3333"/>
                <a:gd name="T117" fmla="*/ 3767 h 3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33" h="3940">
                  <a:moveTo>
                    <a:pt x="3333" y="3767"/>
                  </a:moveTo>
                  <a:lnTo>
                    <a:pt x="3333" y="3767"/>
                  </a:lnTo>
                  <a:lnTo>
                    <a:pt x="3312" y="3766"/>
                  </a:lnTo>
                  <a:lnTo>
                    <a:pt x="3290" y="3765"/>
                  </a:lnTo>
                  <a:lnTo>
                    <a:pt x="3268" y="3761"/>
                  </a:lnTo>
                  <a:lnTo>
                    <a:pt x="3246" y="3757"/>
                  </a:lnTo>
                  <a:lnTo>
                    <a:pt x="3225" y="3752"/>
                  </a:lnTo>
                  <a:lnTo>
                    <a:pt x="3202" y="3746"/>
                  </a:lnTo>
                  <a:lnTo>
                    <a:pt x="3180" y="3739"/>
                  </a:lnTo>
                  <a:lnTo>
                    <a:pt x="3157" y="3731"/>
                  </a:lnTo>
                  <a:lnTo>
                    <a:pt x="3134" y="3721"/>
                  </a:lnTo>
                  <a:lnTo>
                    <a:pt x="3111" y="3710"/>
                  </a:lnTo>
                  <a:lnTo>
                    <a:pt x="3087" y="3699"/>
                  </a:lnTo>
                  <a:lnTo>
                    <a:pt x="3064" y="3685"/>
                  </a:lnTo>
                  <a:lnTo>
                    <a:pt x="3040" y="3671"/>
                  </a:lnTo>
                  <a:lnTo>
                    <a:pt x="3017" y="3656"/>
                  </a:lnTo>
                  <a:lnTo>
                    <a:pt x="2992" y="3639"/>
                  </a:lnTo>
                  <a:lnTo>
                    <a:pt x="2968" y="3622"/>
                  </a:lnTo>
                  <a:lnTo>
                    <a:pt x="2944" y="3603"/>
                  </a:lnTo>
                  <a:lnTo>
                    <a:pt x="2920" y="3584"/>
                  </a:lnTo>
                  <a:lnTo>
                    <a:pt x="2895" y="3564"/>
                  </a:lnTo>
                  <a:lnTo>
                    <a:pt x="2870" y="3541"/>
                  </a:lnTo>
                  <a:lnTo>
                    <a:pt x="2845" y="3519"/>
                  </a:lnTo>
                  <a:lnTo>
                    <a:pt x="2821" y="3495"/>
                  </a:lnTo>
                  <a:lnTo>
                    <a:pt x="2796" y="3471"/>
                  </a:lnTo>
                  <a:lnTo>
                    <a:pt x="2771" y="3446"/>
                  </a:lnTo>
                  <a:lnTo>
                    <a:pt x="2745" y="3419"/>
                  </a:lnTo>
                  <a:lnTo>
                    <a:pt x="2721" y="3391"/>
                  </a:lnTo>
                  <a:lnTo>
                    <a:pt x="2695" y="3364"/>
                  </a:lnTo>
                  <a:lnTo>
                    <a:pt x="2671" y="3335"/>
                  </a:lnTo>
                  <a:lnTo>
                    <a:pt x="2619" y="3274"/>
                  </a:lnTo>
                  <a:lnTo>
                    <a:pt x="2568" y="3212"/>
                  </a:lnTo>
                  <a:lnTo>
                    <a:pt x="2517" y="3145"/>
                  </a:lnTo>
                  <a:lnTo>
                    <a:pt x="2466" y="3076"/>
                  </a:lnTo>
                  <a:lnTo>
                    <a:pt x="2415" y="3004"/>
                  </a:lnTo>
                  <a:lnTo>
                    <a:pt x="2364" y="2931"/>
                  </a:lnTo>
                  <a:lnTo>
                    <a:pt x="2311" y="2854"/>
                  </a:lnTo>
                  <a:lnTo>
                    <a:pt x="2260" y="2777"/>
                  </a:lnTo>
                  <a:lnTo>
                    <a:pt x="2208" y="2697"/>
                  </a:lnTo>
                  <a:lnTo>
                    <a:pt x="2157" y="2615"/>
                  </a:lnTo>
                  <a:lnTo>
                    <a:pt x="2105" y="2533"/>
                  </a:lnTo>
                  <a:lnTo>
                    <a:pt x="2054" y="2448"/>
                  </a:lnTo>
                  <a:lnTo>
                    <a:pt x="2001" y="2363"/>
                  </a:lnTo>
                  <a:lnTo>
                    <a:pt x="1949" y="2277"/>
                  </a:lnTo>
                  <a:lnTo>
                    <a:pt x="1846" y="2102"/>
                  </a:lnTo>
                  <a:lnTo>
                    <a:pt x="1741" y="1926"/>
                  </a:lnTo>
                  <a:lnTo>
                    <a:pt x="1637" y="1749"/>
                  </a:lnTo>
                  <a:lnTo>
                    <a:pt x="1533" y="1574"/>
                  </a:lnTo>
                  <a:lnTo>
                    <a:pt x="1428" y="1402"/>
                  </a:lnTo>
                  <a:lnTo>
                    <a:pt x="1324" y="1233"/>
                  </a:lnTo>
                  <a:lnTo>
                    <a:pt x="1271" y="1150"/>
                  </a:lnTo>
                  <a:lnTo>
                    <a:pt x="1219" y="1069"/>
                  </a:lnTo>
                  <a:lnTo>
                    <a:pt x="1166" y="989"/>
                  </a:lnTo>
                  <a:lnTo>
                    <a:pt x="1114" y="911"/>
                  </a:lnTo>
                  <a:lnTo>
                    <a:pt x="1060" y="836"/>
                  </a:lnTo>
                  <a:lnTo>
                    <a:pt x="1007" y="762"/>
                  </a:lnTo>
                  <a:lnTo>
                    <a:pt x="955" y="690"/>
                  </a:lnTo>
                  <a:lnTo>
                    <a:pt x="902" y="622"/>
                  </a:lnTo>
                  <a:lnTo>
                    <a:pt x="848" y="555"/>
                  </a:lnTo>
                  <a:lnTo>
                    <a:pt x="796" y="492"/>
                  </a:lnTo>
                  <a:lnTo>
                    <a:pt x="768" y="462"/>
                  </a:lnTo>
                  <a:lnTo>
                    <a:pt x="742" y="432"/>
                  </a:lnTo>
                  <a:lnTo>
                    <a:pt x="714" y="403"/>
                  </a:lnTo>
                  <a:lnTo>
                    <a:pt x="687" y="374"/>
                  </a:lnTo>
                  <a:lnTo>
                    <a:pt x="661" y="347"/>
                  </a:lnTo>
                  <a:lnTo>
                    <a:pt x="633" y="320"/>
                  </a:lnTo>
                  <a:lnTo>
                    <a:pt x="606" y="295"/>
                  </a:lnTo>
                  <a:lnTo>
                    <a:pt x="579" y="269"/>
                  </a:lnTo>
                  <a:lnTo>
                    <a:pt x="551" y="246"/>
                  </a:lnTo>
                  <a:lnTo>
                    <a:pt x="524" y="222"/>
                  </a:lnTo>
                  <a:lnTo>
                    <a:pt x="497" y="200"/>
                  </a:lnTo>
                  <a:lnTo>
                    <a:pt x="469" y="179"/>
                  </a:lnTo>
                  <a:lnTo>
                    <a:pt x="441" y="160"/>
                  </a:lnTo>
                  <a:lnTo>
                    <a:pt x="413" y="140"/>
                  </a:lnTo>
                  <a:lnTo>
                    <a:pt x="384" y="122"/>
                  </a:lnTo>
                  <a:lnTo>
                    <a:pt x="356" y="105"/>
                  </a:lnTo>
                  <a:lnTo>
                    <a:pt x="327" y="89"/>
                  </a:lnTo>
                  <a:lnTo>
                    <a:pt x="299" y="74"/>
                  </a:lnTo>
                  <a:lnTo>
                    <a:pt x="270" y="61"/>
                  </a:lnTo>
                  <a:lnTo>
                    <a:pt x="241" y="49"/>
                  </a:lnTo>
                  <a:lnTo>
                    <a:pt x="211" y="37"/>
                  </a:lnTo>
                  <a:lnTo>
                    <a:pt x="181" y="28"/>
                  </a:lnTo>
                  <a:lnTo>
                    <a:pt x="151" y="19"/>
                  </a:lnTo>
                  <a:lnTo>
                    <a:pt x="122" y="13"/>
                  </a:lnTo>
                  <a:lnTo>
                    <a:pt x="92" y="7"/>
                  </a:lnTo>
                  <a:lnTo>
                    <a:pt x="61" y="3"/>
                  </a:lnTo>
                  <a:lnTo>
                    <a:pt x="31" y="1"/>
                  </a:lnTo>
                  <a:lnTo>
                    <a:pt x="0" y="0"/>
                  </a:lnTo>
                  <a:lnTo>
                    <a:pt x="0" y="173"/>
                  </a:lnTo>
                  <a:lnTo>
                    <a:pt x="21" y="174"/>
                  </a:lnTo>
                  <a:lnTo>
                    <a:pt x="44" y="175"/>
                  </a:lnTo>
                  <a:lnTo>
                    <a:pt x="65" y="179"/>
                  </a:lnTo>
                  <a:lnTo>
                    <a:pt x="88" y="183"/>
                  </a:lnTo>
                  <a:lnTo>
                    <a:pt x="109" y="188"/>
                  </a:lnTo>
                  <a:lnTo>
                    <a:pt x="131" y="194"/>
                  </a:lnTo>
                  <a:lnTo>
                    <a:pt x="154" y="201"/>
                  </a:lnTo>
                  <a:lnTo>
                    <a:pt x="177" y="209"/>
                  </a:lnTo>
                  <a:lnTo>
                    <a:pt x="199" y="219"/>
                  </a:lnTo>
                  <a:lnTo>
                    <a:pt x="223" y="231"/>
                  </a:lnTo>
                  <a:lnTo>
                    <a:pt x="246" y="241"/>
                  </a:lnTo>
                  <a:lnTo>
                    <a:pt x="269" y="255"/>
                  </a:lnTo>
                  <a:lnTo>
                    <a:pt x="293" y="269"/>
                  </a:lnTo>
                  <a:lnTo>
                    <a:pt x="317" y="284"/>
                  </a:lnTo>
                  <a:lnTo>
                    <a:pt x="341" y="301"/>
                  </a:lnTo>
                  <a:lnTo>
                    <a:pt x="366" y="318"/>
                  </a:lnTo>
                  <a:lnTo>
                    <a:pt x="389" y="337"/>
                  </a:lnTo>
                  <a:lnTo>
                    <a:pt x="414" y="356"/>
                  </a:lnTo>
                  <a:lnTo>
                    <a:pt x="438" y="378"/>
                  </a:lnTo>
                  <a:lnTo>
                    <a:pt x="464" y="399"/>
                  </a:lnTo>
                  <a:lnTo>
                    <a:pt x="488" y="421"/>
                  </a:lnTo>
                  <a:lnTo>
                    <a:pt x="513" y="445"/>
                  </a:lnTo>
                  <a:lnTo>
                    <a:pt x="537" y="469"/>
                  </a:lnTo>
                  <a:lnTo>
                    <a:pt x="563" y="494"/>
                  </a:lnTo>
                  <a:lnTo>
                    <a:pt x="588" y="521"/>
                  </a:lnTo>
                  <a:lnTo>
                    <a:pt x="613" y="549"/>
                  </a:lnTo>
                  <a:lnTo>
                    <a:pt x="638" y="576"/>
                  </a:lnTo>
                  <a:lnTo>
                    <a:pt x="663" y="605"/>
                  </a:lnTo>
                  <a:lnTo>
                    <a:pt x="714" y="666"/>
                  </a:lnTo>
                  <a:lnTo>
                    <a:pt x="765" y="728"/>
                  </a:lnTo>
                  <a:lnTo>
                    <a:pt x="816" y="795"/>
                  </a:lnTo>
                  <a:lnTo>
                    <a:pt x="868" y="864"/>
                  </a:lnTo>
                  <a:lnTo>
                    <a:pt x="919" y="936"/>
                  </a:lnTo>
                  <a:lnTo>
                    <a:pt x="970" y="1009"/>
                  </a:lnTo>
                  <a:lnTo>
                    <a:pt x="1022" y="1086"/>
                  </a:lnTo>
                  <a:lnTo>
                    <a:pt x="1073" y="1163"/>
                  </a:lnTo>
                  <a:lnTo>
                    <a:pt x="1125" y="1243"/>
                  </a:lnTo>
                  <a:lnTo>
                    <a:pt x="1177" y="1324"/>
                  </a:lnTo>
                  <a:lnTo>
                    <a:pt x="1280" y="1492"/>
                  </a:lnTo>
                  <a:lnTo>
                    <a:pt x="1384" y="1663"/>
                  </a:lnTo>
                  <a:lnTo>
                    <a:pt x="1488" y="1838"/>
                  </a:lnTo>
                  <a:lnTo>
                    <a:pt x="1592" y="2014"/>
                  </a:lnTo>
                  <a:lnTo>
                    <a:pt x="1697" y="2191"/>
                  </a:lnTo>
                  <a:lnTo>
                    <a:pt x="1801" y="2366"/>
                  </a:lnTo>
                  <a:lnTo>
                    <a:pt x="1852" y="2452"/>
                  </a:lnTo>
                  <a:lnTo>
                    <a:pt x="1905" y="2538"/>
                  </a:lnTo>
                  <a:lnTo>
                    <a:pt x="1958" y="2623"/>
                  </a:lnTo>
                  <a:lnTo>
                    <a:pt x="2010" y="2707"/>
                  </a:lnTo>
                  <a:lnTo>
                    <a:pt x="2062" y="2790"/>
                  </a:lnTo>
                  <a:lnTo>
                    <a:pt x="2114" y="2871"/>
                  </a:lnTo>
                  <a:lnTo>
                    <a:pt x="2168" y="2951"/>
                  </a:lnTo>
                  <a:lnTo>
                    <a:pt x="2220" y="3029"/>
                  </a:lnTo>
                  <a:lnTo>
                    <a:pt x="2273" y="3104"/>
                  </a:lnTo>
                  <a:lnTo>
                    <a:pt x="2326" y="3178"/>
                  </a:lnTo>
                  <a:lnTo>
                    <a:pt x="2379" y="3250"/>
                  </a:lnTo>
                  <a:lnTo>
                    <a:pt x="2432" y="3318"/>
                  </a:lnTo>
                  <a:lnTo>
                    <a:pt x="2485" y="3385"/>
                  </a:lnTo>
                  <a:lnTo>
                    <a:pt x="2537" y="3448"/>
                  </a:lnTo>
                  <a:lnTo>
                    <a:pt x="2565" y="3478"/>
                  </a:lnTo>
                  <a:lnTo>
                    <a:pt x="2592" y="3508"/>
                  </a:lnTo>
                  <a:lnTo>
                    <a:pt x="2619" y="3538"/>
                  </a:lnTo>
                  <a:lnTo>
                    <a:pt x="2646" y="3566"/>
                  </a:lnTo>
                  <a:lnTo>
                    <a:pt x="2673" y="3593"/>
                  </a:lnTo>
                  <a:lnTo>
                    <a:pt x="2700" y="3620"/>
                  </a:lnTo>
                  <a:lnTo>
                    <a:pt x="2727" y="3645"/>
                  </a:lnTo>
                  <a:lnTo>
                    <a:pt x="2755" y="3671"/>
                  </a:lnTo>
                  <a:lnTo>
                    <a:pt x="2782" y="3694"/>
                  </a:lnTo>
                  <a:lnTo>
                    <a:pt x="2809" y="3718"/>
                  </a:lnTo>
                  <a:lnTo>
                    <a:pt x="2837" y="3740"/>
                  </a:lnTo>
                  <a:lnTo>
                    <a:pt x="2865" y="3761"/>
                  </a:lnTo>
                  <a:lnTo>
                    <a:pt x="2892" y="3782"/>
                  </a:lnTo>
                  <a:lnTo>
                    <a:pt x="2921" y="3800"/>
                  </a:lnTo>
                  <a:lnTo>
                    <a:pt x="2949" y="3818"/>
                  </a:lnTo>
                  <a:lnTo>
                    <a:pt x="2978" y="3835"/>
                  </a:lnTo>
                  <a:lnTo>
                    <a:pt x="3006" y="3851"/>
                  </a:lnTo>
                  <a:lnTo>
                    <a:pt x="3035" y="3866"/>
                  </a:lnTo>
                  <a:lnTo>
                    <a:pt x="3064" y="3879"/>
                  </a:lnTo>
                  <a:lnTo>
                    <a:pt x="3093" y="3891"/>
                  </a:lnTo>
                  <a:lnTo>
                    <a:pt x="3122" y="3903"/>
                  </a:lnTo>
                  <a:lnTo>
                    <a:pt x="3152" y="3912"/>
                  </a:lnTo>
                  <a:lnTo>
                    <a:pt x="3182" y="3921"/>
                  </a:lnTo>
                  <a:lnTo>
                    <a:pt x="3212" y="3927"/>
                  </a:lnTo>
                  <a:lnTo>
                    <a:pt x="3242" y="3933"/>
                  </a:lnTo>
                  <a:lnTo>
                    <a:pt x="3273" y="3937"/>
                  </a:lnTo>
                  <a:lnTo>
                    <a:pt x="3303" y="3939"/>
                  </a:lnTo>
                  <a:lnTo>
                    <a:pt x="3333" y="3940"/>
                  </a:lnTo>
                  <a:lnTo>
                    <a:pt x="3333" y="3940"/>
                  </a:lnTo>
                  <a:lnTo>
                    <a:pt x="3333" y="3767"/>
                  </a:lnTo>
                  <a:lnTo>
                    <a:pt x="3333" y="3767"/>
                  </a:lnTo>
                  <a:lnTo>
                    <a:pt x="3333" y="3767"/>
                  </a:lnTo>
                  <a:close/>
                </a:path>
              </a:pathLst>
            </a:custGeom>
            <a:solidFill>
              <a:schemeClr val="accent1"/>
            </a:solidFill>
            <a:ln w="34925">
              <a:noFill/>
              <a:round/>
              <a:headEnd/>
              <a:tailEnd/>
            </a:ln>
          </p:spPr>
          <p:txBody>
            <a:bodyPr vert="horz" wrap="square" lIns="82951" tIns="41475" rIns="82951" bIns="41475" numCol="1" anchor="t" anchorCtr="0" compatLnSpc="1">
              <a:prstTxWarp prst="textNoShape">
                <a:avLst/>
              </a:prstTxWarp>
            </a:bodyPr>
            <a:lstStyle/>
            <a:p>
              <a:endParaRPr lang="de-DE" sz="1633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852AC396-EC89-42BF-91ED-AC1179380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" y="1652"/>
              <a:ext cx="347" cy="394"/>
            </a:xfrm>
            <a:custGeom>
              <a:avLst/>
              <a:gdLst>
                <a:gd name="T0" fmla="*/ 3431 w 3462"/>
                <a:gd name="T1" fmla="*/ 1 h 3940"/>
                <a:gd name="T2" fmla="*/ 3337 w 3462"/>
                <a:gd name="T3" fmla="*/ 13 h 3940"/>
                <a:gd name="T4" fmla="*/ 3244 w 3462"/>
                <a:gd name="T5" fmla="*/ 37 h 3940"/>
                <a:gd name="T6" fmla="*/ 3155 w 3462"/>
                <a:gd name="T7" fmla="*/ 73 h 3940"/>
                <a:gd name="T8" fmla="*/ 3065 w 3462"/>
                <a:gd name="T9" fmla="*/ 121 h 3940"/>
                <a:gd name="T10" fmla="*/ 2979 w 3462"/>
                <a:gd name="T11" fmla="*/ 178 h 3940"/>
                <a:gd name="T12" fmla="*/ 2893 w 3462"/>
                <a:gd name="T13" fmla="*/ 245 h 3940"/>
                <a:gd name="T14" fmla="*/ 2807 w 3462"/>
                <a:gd name="T15" fmla="*/ 319 h 3940"/>
                <a:gd name="T16" fmla="*/ 2723 w 3462"/>
                <a:gd name="T17" fmla="*/ 401 h 3940"/>
                <a:gd name="T18" fmla="*/ 2640 w 3462"/>
                <a:gd name="T19" fmla="*/ 491 h 3940"/>
                <a:gd name="T20" fmla="*/ 2474 w 3462"/>
                <a:gd name="T21" fmla="*/ 690 h 3940"/>
                <a:gd name="T22" fmla="*/ 2310 w 3462"/>
                <a:gd name="T23" fmla="*/ 910 h 3940"/>
                <a:gd name="T24" fmla="*/ 2146 w 3462"/>
                <a:gd name="T25" fmla="*/ 1149 h 3940"/>
                <a:gd name="T26" fmla="*/ 1982 w 3462"/>
                <a:gd name="T27" fmla="*/ 1401 h 3940"/>
                <a:gd name="T28" fmla="*/ 1765 w 3462"/>
                <a:gd name="T29" fmla="*/ 1748 h 3940"/>
                <a:gd name="T30" fmla="*/ 1441 w 3462"/>
                <a:gd name="T31" fmla="*/ 2276 h 3940"/>
                <a:gd name="T32" fmla="*/ 1279 w 3462"/>
                <a:gd name="T33" fmla="*/ 2531 h 3940"/>
                <a:gd name="T34" fmla="*/ 1118 w 3462"/>
                <a:gd name="T35" fmla="*/ 2776 h 3940"/>
                <a:gd name="T36" fmla="*/ 957 w 3462"/>
                <a:gd name="T37" fmla="*/ 3003 h 3940"/>
                <a:gd name="T38" fmla="*/ 799 w 3462"/>
                <a:gd name="T39" fmla="*/ 3210 h 3940"/>
                <a:gd name="T40" fmla="*/ 666 w 3462"/>
                <a:gd name="T41" fmla="*/ 3363 h 3940"/>
                <a:gd name="T42" fmla="*/ 589 w 3462"/>
                <a:gd name="T43" fmla="*/ 3444 h 3940"/>
                <a:gd name="T44" fmla="*/ 511 w 3462"/>
                <a:gd name="T45" fmla="*/ 3518 h 3940"/>
                <a:gd name="T46" fmla="*/ 433 w 3462"/>
                <a:gd name="T47" fmla="*/ 3583 h 3940"/>
                <a:gd name="T48" fmla="*/ 357 w 3462"/>
                <a:gd name="T49" fmla="*/ 3638 h 3940"/>
                <a:gd name="T50" fmla="*/ 283 w 3462"/>
                <a:gd name="T51" fmla="*/ 3685 h 3940"/>
                <a:gd name="T52" fmla="*/ 209 w 3462"/>
                <a:gd name="T53" fmla="*/ 3720 h 3940"/>
                <a:gd name="T54" fmla="*/ 138 w 3462"/>
                <a:gd name="T55" fmla="*/ 3746 h 3940"/>
                <a:gd name="T56" fmla="*/ 69 w 3462"/>
                <a:gd name="T57" fmla="*/ 3761 h 3940"/>
                <a:gd name="T58" fmla="*/ 0 w 3462"/>
                <a:gd name="T59" fmla="*/ 3767 h 3940"/>
                <a:gd name="T60" fmla="*/ 63 w 3462"/>
                <a:gd name="T61" fmla="*/ 3937 h 3940"/>
                <a:gd name="T62" fmla="*/ 156 w 3462"/>
                <a:gd name="T63" fmla="*/ 3921 h 3940"/>
                <a:gd name="T64" fmla="*/ 248 w 3462"/>
                <a:gd name="T65" fmla="*/ 3892 h 3940"/>
                <a:gd name="T66" fmla="*/ 337 w 3462"/>
                <a:gd name="T67" fmla="*/ 3852 h 3940"/>
                <a:gd name="T68" fmla="*/ 426 w 3462"/>
                <a:gd name="T69" fmla="*/ 3801 h 3940"/>
                <a:gd name="T70" fmla="*/ 512 w 3462"/>
                <a:gd name="T71" fmla="*/ 3741 h 3940"/>
                <a:gd name="T72" fmla="*/ 598 w 3462"/>
                <a:gd name="T73" fmla="*/ 3672 h 3940"/>
                <a:gd name="T74" fmla="*/ 682 w 3462"/>
                <a:gd name="T75" fmla="*/ 3594 h 3940"/>
                <a:gd name="T76" fmla="*/ 767 w 3462"/>
                <a:gd name="T77" fmla="*/ 3509 h 3940"/>
                <a:gd name="T78" fmla="*/ 877 w 3462"/>
                <a:gd name="T79" fmla="*/ 3386 h 3940"/>
                <a:gd name="T80" fmla="*/ 1044 w 3462"/>
                <a:gd name="T81" fmla="*/ 3180 h 3940"/>
                <a:gd name="T82" fmla="*/ 1208 w 3462"/>
                <a:gd name="T83" fmla="*/ 2952 h 3940"/>
                <a:gd name="T84" fmla="*/ 1371 w 3462"/>
                <a:gd name="T85" fmla="*/ 2709 h 3940"/>
                <a:gd name="T86" fmla="*/ 1534 w 3462"/>
                <a:gd name="T87" fmla="*/ 2454 h 3940"/>
                <a:gd name="T88" fmla="*/ 1806 w 3462"/>
                <a:gd name="T89" fmla="*/ 2015 h 3940"/>
                <a:gd name="T90" fmla="*/ 2075 w 3462"/>
                <a:gd name="T91" fmla="*/ 1578 h 3940"/>
                <a:gd name="T92" fmla="*/ 2236 w 3462"/>
                <a:gd name="T93" fmla="*/ 1326 h 3940"/>
                <a:gd name="T94" fmla="*/ 2397 w 3462"/>
                <a:gd name="T95" fmla="*/ 1087 h 3940"/>
                <a:gd name="T96" fmla="*/ 2558 w 3462"/>
                <a:gd name="T97" fmla="*/ 866 h 3940"/>
                <a:gd name="T98" fmla="*/ 2717 w 3462"/>
                <a:gd name="T99" fmla="*/ 667 h 3940"/>
                <a:gd name="T100" fmla="*/ 2822 w 3462"/>
                <a:gd name="T101" fmla="*/ 550 h 3940"/>
                <a:gd name="T102" fmla="*/ 2900 w 3462"/>
                <a:gd name="T103" fmla="*/ 470 h 3940"/>
                <a:gd name="T104" fmla="*/ 2978 w 3462"/>
                <a:gd name="T105" fmla="*/ 400 h 3940"/>
                <a:gd name="T106" fmla="*/ 3055 w 3462"/>
                <a:gd name="T107" fmla="*/ 338 h 3940"/>
                <a:gd name="T108" fmla="*/ 3129 w 3462"/>
                <a:gd name="T109" fmla="*/ 285 h 3940"/>
                <a:gd name="T110" fmla="*/ 3204 w 3462"/>
                <a:gd name="T111" fmla="*/ 242 h 3940"/>
                <a:gd name="T112" fmla="*/ 3276 w 3462"/>
                <a:gd name="T113" fmla="*/ 211 h 3940"/>
                <a:gd name="T114" fmla="*/ 3348 w 3462"/>
                <a:gd name="T115" fmla="*/ 188 h 3940"/>
                <a:gd name="T116" fmla="*/ 3416 w 3462"/>
                <a:gd name="T117" fmla="*/ 175 h 3940"/>
                <a:gd name="T118" fmla="*/ 3462 w 3462"/>
                <a:gd name="T119" fmla="*/ 173 h 3940"/>
                <a:gd name="T120" fmla="*/ 3462 w 3462"/>
                <a:gd name="T121" fmla="*/ 0 h 3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62" h="3940">
                  <a:moveTo>
                    <a:pt x="3462" y="0"/>
                  </a:moveTo>
                  <a:lnTo>
                    <a:pt x="3462" y="0"/>
                  </a:lnTo>
                  <a:lnTo>
                    <a:pt x="3431" y="1"/>
                  </a:lnTo>
                  <a:lnTo>
                    <a:pt x="3399" y="3"/>
                  </a:lnTo>
                  <a:lnTo>
                    <a:pt x="3368" y="7"/>
                  </a:lnTo>
                  <a:lnTo>
                    <a:pt x="3337" y="13"/>
                  </a:lnTo>
                  <a:lnTo>
                    <a:pt x="3306" y="19"/>
                  </a:lnTo>
                  <a:lnTo>
                    <a:pt x="3275" y="28"/>
                  </a:lnTo>
                  <a:lnTo>
                    <a:pt x="3244" y="37"/>
                  </a:lnTo>
                  <a:lnTo>
                    <a:pt x="3214" y="48"/>
                  </a:lnTo>
                  <a:lnTo>
                    <a:pt x="3185" y="61"/>
                  </a:lnTo>
                  <a:lnTo>
                    <a:pt x="3155" y="73"/>
                  </a:lnTo>
                  <a:lnTo>
                    <a:pt x="3125" y="88"/>
                  </a:lnTo>
                  <a:lnTo>
                    <a:pt x="3095" y="104"/>
                  </a:lnTo>
                  <a:lnTo>
                    <a:pt x="3065" y="121"/>
                  </a:lnTo>
                  <a:lnTo>
                    <a:pt x="3036" y="139"/>
                  </a:lnTo>
                  <a:lnTo>
                    <a:pt x="3008" y="158"/>
                  </a:lnTo>
                  <a:lnTo>
                    <a:pt x="2979" y="178"/>
                  </a:lnTo>
                  <a:lnTo>
                    <a:pt x="2950" y="199"/>
                  </a:lnTo>
                  <a:lnTo>
                    <a:pt x="2921" y="221"/>
                  </a:lnTo>
                  <a:lnTo>
                    <a:pt x="2893" y="245"/>
                  </a:lnTo>
                  <a:lnTo>
                    <a:pt x="2864" y="268"/>
                  </a:lnTo>
                  <a:lnTo>
                    <a:pt x="2836" y="294"/>
                  </a:lnTo>
                  <a:lnTo>
                    <a:pt x="2807" y="319"/>
                  </a:lnTo>
                  <a:lnTo>
                    <a:pt x="2780" y="346"/>
                  </a:lnTo>
                  <a:lnTo>
                    <a:pt x="2752" y="373"/>
                  </a:lnTo>
                  <a:lnTo>
                    <a:pt x="2723" y="401"/>
                  </a:lnTo>
                  <a:lnTo>
                    <a:pt x="2695" y="431"/>
                  </a:lnTo>
                  <a:lnTo>
                    <a:pt x="2668" y="460"/>
                  </a:lnTo>
                  <a:lnTo>
                    <a:pt x="2640" y="491"/>
                  </a:lnTo>
                  <a:lnTo>
                    <a:pt x="2585" y="554"/>
                  </a:lnTo>
                  <a:lnTo>
                    <a:pt x="2529" y="621"/>
                  </a:lnTo>
                  <a:lnTo>
                    <a:pt x="2474" y="690"/>
                  </a:lnTo>
                  <a:lnTo>
                    <a:pt x="2418" y="760"/>
                  </a:lnTo>
                  <a:lnTo>
                    <a:pt x="2364" y="835"/>
                  </a:lnTo>
                  <a:lnTo>
                    <a:pt x="2310" y="910"/>
                  </a:lnTo>
                  <a:lnTo>
                    <a:pt x="2254" y="988"/>
                  </a:lnTo>
                  <a:lnTo>
                    <a:pt x="2200" y="1068"/>
                  </a:lnTo>
                  <a:lnTo>
                    <a:pt x="2146" y="1149"/>
                  </a:lnTo>
                  <a:lnTo>
                    <a:pt x="2091" y="1231"/>
                  </a:lnTo>
                  <a:lnTo>
                    <a:pt x="2037" y="1315"/>
                  </a:lnTo>
                  <a:lnTo>
                    <a:pt x="1982" y="1401"/>
                  </a:lnTo>
                  <a:lnTo>
                    <a:pt x="1928" y="1487"/>
                  </a:lnTo>
                  <a:lnTo>
                    <a:pt x="1874" y="1573"/>
                  </a:lnTo>
                  <a:lnTo>
                    <a:pt x="1765" y="1748"/>
                  </a:lnTo>
                  <a:lnTo>
                    <a:pt x="1656" y="1925"/>
                  </a:lnTo>
                  <a:lnTo>
                    <a:pt x="1549" y="2101"/>
                  </a:lnTo>
                  <a:lnTo>
                    <a:pt x="1441" y="2276"/>
                  </a:lnTo>
                  <a:lnTo>
                    <a:pt x="1387" y="2362"/>
                  </a:lnTo>
                  <a:lnTo>
                    <a:pt x="1334" y="2447"/>
                  </a:lnTo>
                  <a:lnTo>
                    <a:pt x="1279" y="2531"/>
                  </a:lnTo>
                  <a:lnTo>
                    <a:pt x="1226" y="2614"/>
                  </a:lnTo>
                  <a:lnTo>
                    <a:pt x="1172" y="2696"/>
                  </a:lnTo>
                  <a:lnTo>
                    <a:pt x="1118" y="2776"/>
                  </a:lnTo>
                  <a:lnTo>
                    <a:pt x="1065" y="2853"/>
                  </a:lnTo>
                  <a:lnTo>
                    <a:pt x="1012" y="2930"/>
                  </a:lnTo>
                  <a:lnTo>
                    <a:pt x="957" y="3003"/>
                  </a:lnTo>
                  <a:lnTo>
                    <a:pt x="904" y="3074"/>
                  </a:lnTo>
                  <a:lnTo>
                    <a:pt x="852" y="3143"/>
                  </a:lnTo>
                  <a:lnTo>
                    <a:pt x="799" y="3210"/>
                  </a:lnTo>
                  <a:lnTo>
                    <a:pt x="745" y="3273"/>
                  </a:lnTo>
                  <a:lnTo>
                    <a:pt x="692" y="3334"/>
                  </a:lnTo>
                  <a:lnTo>
                    <a:pt x="666" y="3363"/>
                  </a:lnTo>
                  <a:lnTo>
                    <a:pt x="640" y="3391"/>
                  </a:lnTo>
                  <a:lnTo>
                    <a:pt x="614" y="3418"/>
                  </a:lnTo>
                  <a:lnTo>
                    <a:pt x="589" y="3444"/>
                  </a:lnTo>
                  <a:lnTo>
                    <a:pt x="562" y="3470"/>
                  </a:lnTo>
                  <a:lnTo>
                    <a:pt x="536" y="3494"/>
                  </a:lnTo>
                  <a:lnTo>
                    <a:pt x="511" y="3518"/>
                  </a:lnTo>
                  <a:lnTo>
                    <a:pt x="484" y="3540"/>
                  </a:lnTo>
                  <a:lnTo>
                    <a:pt x="459" y="3562"/>
                  </a:lnTo>
                  <a:lnTo>
                    <a:pt x="433" y="3583"/>
                  </a:lnTo>
                  <a:lnTo>
                    <a:pt x="407" y="3602"/>
                  </a:lnTo>
                  <a:lnTo>
                    <a:pt x="382" y="3621"/>
                  </a:lnTo>
                  <a:lnTo>
                    <a:pt x="357" y="3638"/>
                  </a:lnTo>
                  <a:lnTo>
                    <a:pt x="332" y="3655"/>
                  </a:lnTo>
                  <a:lnTo>
                    <a:pt x="307" y="3670"/>
                  </a:lnTo>
                  <a:lnTo>
                    <a:pt x="283" y="3685"/>
                  </a:lnTo>
                  <a:lnTo>
                    <a:pt x="258" y="3698"/>
                  </a:lnTo>
                  <a:lnTo>
                    <a:pt x="234" y="3709"/>
                  </a:lnTo>
                  <a:lnTo>
                    <a:pt x="209" y="3720"/>
                  </a:lnTo>
                  <a:lnTo>
                    <a:pt x="186" y="3729"/>
                  </a:lnTo>
                  <a:lnTo>
                    <a:pt x="161" y="3739"/>
                  </a:lnTo>
                  <a:lnTo>
                    <a:pt x="138" y="3746"/>
                  </a:lnTo>
                  <a:lnTo>
                    <a:pt x="114" y="3752"/>
                  </a:lnTo>
                  <a:lnTo>
                    <a:pt x="92" y="3757"/>
                  </a:lnTo>
                  <a:lnTo>
                    <a:pt x="69" y="3761"/>
                  </a:lnTo>
                  <a:lnTo>
                    <a:pt x="46" y="3765"/>
                  </a:lnTo>
                  <a:lnTo>
                    <a:pt x="23" y="3766"/>
                  </a:lnTo>
                  <a:lnTo>
                    <a:pt x="0" y="3767"/>
                  </a:lnTo>
                  <a:lnTo>
                    <a:pt x="0" y="3940"/>
                  </a:lnTo>
                  <a:lnTo>
                    <a:pt x="31" y="3939"/>
                  </a:lnTo>
                  <a:lnTo>
                    <a:pt x="63" y="3937"/>
                  </a:lnTo>
                  <a:lnTo>
                    <a:pt x="94" y="3933"/>
                  </a:lnTo>
                  <a:lnTo>
                    <a:pt x="125" y="3927"/>
                  </a:lnTo>
                  <a:lnTo>
                    <a:pt x="156" y="3921"/>
                  </a:lnTo>
                  <a:lnTo>
                    <a:pt x="187" y="3912"/>
                  </a:lnTo>
                  <a:lnTo>
                    <a:pt x="218" y="3903"/>
                  </a:lnTo>
                  <a:lnTo>
                    <a:pt x="248" y="3892"/>
                  </a:lnTo>
                  <a:lnTo>
                    <a:pt x="277" y="3879"/>
                  </a:lnTo>
                  <a:lnTo>
                    <a:pt x="307" y="3867"/>
                  </a:lnTo>
                  <a:lnTo>
                    <a:pt x="337" y="3852"/>
                  </a:lnTo>
                  <a:lnTo>
                    <a:pt x="367" y="3836"/>
                  </a:lnTo>
                  <a:lnTo>
                    <a:pt x="397" y="3819"/>
                  </a:lnTo>
                  <a:lnTo>
                    <a:pt x="426" y="3801"/>
                  </a:lnTo>
                  <a:lnTo>
                    <a:pt x="454" y="3783"/>
                  </a:lnTo>
                  <a:lnTo>
                    <a:pt x="483" y="3762"/>
                  </a:lnTo>
                  <a:lnTo>
                    <a:pt x="512" y="3741"/>
                  </a:lnTo>
                  <a:lnTo>
                    <a:pt x="541" y="3719"/>
                  </a:lnTo>
                  <a:lnTo>
                    <a:pt x="569" y="3695"/>
                  </a:lnTo>
                  <a:lnTo>
                    <a:pt x="598" y="3672"/>
                  </a:lnTo>
                  <a:lnTo>
                    <a:pt x="626" y="3646"/>
                  </a:lnTo>
                  <a:lnTo>
                    <a:pt x="655" y="3621"/>
                  </a:lnTo>
                  <a:lnTo>
                    <a:pt x="682" y="3594"/>
                  </a:lnTo>
                  <a:lnTo>
                    <a:pt x="710" y="3567"/>
                  </a:lnTo>
                  <a:lnTo>
                    <a:pt x="739" y="3539"/>
                  </a:lnTo>
                  <a:lnTo>
                    <a:pt x="767" y="3509"/>
                  </a:lnTo>
                  <a:lnTo>
                    <a:pt x="794" y="3480"/>
                  </a:lnTo>
                  <a:lnTo>
                    <a:pt x="822" y="3449"/>
                  </a:lnTo>
                  <a:lnTo>
                    <a:pt x="877" y="3386"/>
                  </a:lnTo>
                  <a:lnTo>
                    <a:pt x="933" y="3319"/>
                  </a:lnTo>
                  <a:lnTo>
                    <a:pt x="988" y="3251"/>
                  </a:lnTo>
                  <a:lnTo>
                    <a:pt x="1044" y="3180"/>
                  </a:lnTo>
                  <a:lnTo>
                    <a:pt x="1098" y="3105"/>
                  </a:lnTo>
                  <a:lnTo>
                    <a:pt x="1152" y="3030"/>
                  </a:lnTo>
                  <a:lnTo>
                    <a:pt x="1208" y="2952"/>
                  </a:lnTo>
                  <a:lnTo>
                    <a:pt x="1262" y="2872"/>
                  </a:lnTo>
                  <a:lnTo>
                    <a:pt x="1316" y="2791"/>
                  </a:lnTo>
                  <a:lnTo>
                    <a:pt x="1371" y="2709"/>
                  </a:lnTo>
                  <a:lnTo>
                    <a:pt x="1425" y="2625"/>
                  </a:lnTo>
                  <a:lnTo>
                    <a:pt x="1480" y="2539"/>
                  </a:lnTo>
                  <a:lnTo>
                    <a:pt x="1534" y="2454"/>
                  </a:lnTo>
                  <a:lnTo>
                    <a:pt x="1588" y="2367"/>
                  </a:lnTo>
                  <a:lnTo>
                    <a:pt x="1697" y="2192"/>
                  </a:lnTo>
                  <a:lnTo>
                    <a:pt x="1806" y="2015"/>
                  </a:lnTo>
                  <a:lnTo>
                    <a:pt x="1913" y="1839"/>
                  </a:lnTo>
                  <a:lnTo>
                    <a:pt x="2021" y="1664"/>
                  </a:lnTo>
                  <a:lnTo>
                    <a:pt x="2075" y="1578"/>
                  </a:lnTo>
                  <a:lnTo>
                    <a:pt x="2128" y="1493"/>
                  </a:lnTo>
                  <a:lnTo>
                    <a:pt x="2183" y="1409"/>
                  </a:lnTo>
                  <a:lnTo>
                    <a:pt x="2236" y="1326"/>
                  </a:lnTo>
                  <a:lnTo>
                    <a:pt x="2290" y="1244"/>
                  </a:lnTo>
                  <a:lnTo>
                    <a:pt x="2344" y="1164"/>
                  </a:lnTo>
                  <a:lnTo>
                    <a:pt x="2397" y="1087"/>
                  </a:lnTo>
                  <a:lnTo>
                    <a:pt x="2450" y="1010"/>
                  </a:lnTo>
                  <a:lnTo>
                    <a:pt x="2504" y="937"/>
                  </a:lnTo>
                  <a:lnTo>
                    <a:pt x="2558" y="866"/>
                  </a:lnTo>
                  <a:lnTo>
                    <a:pt x="2610" y="797"/>
                  </a:lnTo>
                  <a:lnTo>
                    <a:pt x="2663" y="730"/>
                  </a:lnTo>
                  <a:lnTo>
                    <a:pt x="2717" y="667"/>
                  </a:lnTo>
                  <a:lnTo>
                    <a:pt x="2769" y="606"/>
                  </a:lnTo>
                  <a:lnTo>
                    <a:pt x="2796" y="577"/>
                  </a:lnTo>
                  <a:lnTo>
                    <a:pt x="2822" y="550"/>
                  </a:lnTo>
                  <a:lnTo>
                    <a:pt x="2848" y="522"/>
                  </a:lnTo>
                  <a:lnTo>
                    <a:pt x="2873" y="496"/>
                  </a:lnTo>
                  <a:lnTo>
                    <a:pt x="2900" y="470"/>
                  </a:lnTo>
                  <a:lnTo>
                    <a:pt x="2926" y="446"/>
                  </a:lnTo>
                  <a:lnTo>
                    <a:pt x="2951" y="422"/>
                  </a:lnTo>
                  <a:lnTo>
                    <a:pt x="2978" y="400"/>
                  </a:lnTo>
                  <a:lnTo>
                    <a:pt x="3003" y="379"/>
                  </a:lnTo>
                  <a:lnTo>
                    <a:pt x="3029" y="357"/>
                  </a:lnTo>
                  <a:lnTo>
                    <a:pt x="3055" y="338"/>
                  </a:lnTo>
                  <a:lnTo>
                    <a:pt x="3080" y="319"/>
                  </a:lnTo>
                  <a:lnTo>
                    <a:pt x="3105" y="302"/>
                  </a:lnTo>
                  <a:lnTo>
                    <a:pt x="3129" y="285"/>
                  </a:lnTo>
                  <a:lnTo>
                    <a:pt x="3155" y="270"/>
                  </a:lnTo>
                  <a:lnTo>
                    <a:pt x="3179" y="255"/>
                  </a:lnTo>
                  <a:lnTo>
                    <a:pt x="3204" y="242"/>
                  </a:lnTo>
                  <a:lnTo>
                    <a:pt x="3228" y="231"/>
                  </a:lnTo>
                  <a:lnTo>
                    <a:pt x="3253" y="220"/>
                  </a:lnTo>
                  <a:lnTo>
                    <a:pt x="3276" y="211"/>
                  </a:lnTo>
                  <a:lnTo>
                    <a:pt x="3301" y="202"/>
                  </a:lnTo>
                  <a:lnTo>
                    <a:pt x="3323" y="194"/>
                  </a:lnTo>
                  <a:lnTo>
                    <a:pt x="3348" y="188"/>
                  </a:lnTo>
                  <a:lnTo>
                    <a:pt x="3370" y="183"/>
                  </a:lnTo>
                  <a:lnTo>
                    <a:pt x="3393" y="179"/>
                  </a:lnTo>
                  <a:lnTo>
                    <a:pt x="3416" y="175"/>
                  </a:lnTo>
                  <a:lnTo>
                    <a:pt x="3439" y="174"/>
                  </a:lnTo>
                  <a:lnTo>
                    <a:pt x="3462" y="173"/>
                  </a:lnTo>
                  <a:lnTo>
                    <a:pt x="3462" y="173"/>
                  </a:lnTo>
                  <a:lnTo>
                    <a:pt x="3462" y="0"/>
                  </a:lnTo>
                  <a:lnTo>
                    <a:pt x="3462" y="0"/>
                  </a:lnTo>
                  <a:lnTo>
                    <a:pt x="3462" y="0"/>
                  </a:lnTo>
                  <a:close/>
                </a:path>
              </a:pathLst>
            </a:custGeom>
            <a:solidFill>
              <a:schemeClr val="accent1"/>
            </a:solidFill>
            <a:ln w="34925">
              <a:noFill/>
              <a:round/>
              <a:headEnd/>
              <a:tailEnd/>
            </a:ln>
          </p:spPr>
          <p:txBody>
            <a:bodyPr vert="horz" wrap="square" lIns="82951" tIns="41475" rIns="82951" bIns="41475" numCol="1" anchor="t" anchorCtr="0" compatLnSpc="1">
              <a:prstTxWarp prst="textNoShape">
                <a:avLst/>
              </a:prstTxWarp>
            </a:bodyPr>
            <a:lstStyle/>
            <a:p>
              <a:endParaRPr lang="de-DE" sz="1633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21B9BA7-F474-4042-8DF3-1F6A24C88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1652"/>
              <a:ext cx="346" cy="394"/>
            </a:xfrm>
            <a:custGeom>
              <a:avLst/>
              <a:gdLst>
                <a:gd name="T0" fmla="*/ 3438 w 3461"/>
                <a:gd name="T1" fmla="*/ 3766 h 3940"/>
                <a:gd name="T2" fmla="*/ 3369 w 3461"/>
                <a:gd name="T3" fmla="*/ 3757 h 3940"/>
                <a:gd name="T4" fmla="*/ 3300 w 3461"/>
                <a:gd name="T5" fmla="*/ 3739 h 3940"/>
                <a:gd name="T6" fmla="*/ 3227 w 3461"/>
                <a:gd name="T7" fmla="*/ 3709 h 3940"/>
                <a:gd name="T8" fmla="*/ 3154 w 3461"/>
                <a:gd name="T9" fmla="*/ 3670 h 3940"/>
                <a:gd name="T10" fmla="*/ 3079 w 3461"/>
                <a:gd name="T11" fmla="*/ 3621 h 3940"/>
                <a:gd name="T12" fmla="*/ 3003 w 3461"/>
                <a:gd name="T13" fmla="*/ 3562 h 3940"/>
                <a:gd name="T14" fmla="*/ 2925 w 3461"/>
                <a:gd name="T15" fmla="*/ 3494 h 3940"/>
                <a:gd name="T16" fmla="*/ 2847 w 3461"/>
                <a:gd name="T17" fmla="*/ 3418 h 3940"/>
                <a:gd name="T18" fmla="*/ 2769 w 3461"/>
                <a:gd name="T19" fmla="*/ 3334 h 3940"/>
                <a:gd name="T20" fmla="*/ 2609 w 3461"/>
                <a:gd name="T21" fmla="*/ 3143 h 3940"/>
                <a:gd name="T22" fmla="*/ 2449 w 3461"/>
                <a:gd name="T23" fmla="*/ 2930 h 3940"/>
                <a:gd name="T24" fmla="*/ 2290 w 3461"/>
                <a:gd name="T25" fmla="*/ 2696 h 3940"/>
                <a:gd name="T26" fmla="*/ 2128 w 3461"/>
                <a:gd name="T27" fmla="*/ 2447 h 3940"/>
                <a:gd name="T28" fmla="*/ 1912 w 3461"/>
                <a:gd name="T29" fmla="*/ 2101 h 3940"/>
                <a:gd name="T30" fmla="*/ 1587 w 3461"/>
                <a:gd name="T31" fmla="*/ 1573 h 3940"/>
                <a:gd name="T32" fmla="*/ 1424 w 3461"/>
                <a:gd name="T33" fmla="*/ 1315 h 3940"/>
                <a:gd name="T34" fmla="*/ 1261 w 3461"/>
                <a:gd name="T35" fmla="*/ 1068 h 3940"/>
                <a:gd name="T36" fmla="*/ 1097 w 3461"/>
                <a:gd name="T37" fmla="*/ 835 h 3940"/>
                <a:gd name="T38" fmla="*/ 932 w 3461"/>
                <a:gd name="T39" fmla="*/ 621 h 3940"/>
                <a:gd name="T40" fmla="*/ 793 w 3461"/>
                <a:gd name="T41" fmla="*/ 460 h 3940"/>
                <a:gd name="T42" fmla="*/ 710 w 3461"/>
                <a:gd name="T43" fmla="*/ 373 h 3940"/>
                <a:gd name="T44" fmla="*/ 625 w 3461"/>
                <a:gd name="T45" fmla="*/ 294 h 3940"/>
                <a:gd name="T46" fmla="*/ 540 w 3461"/>
                <a:gd name="T47" fmla="*/ 221 h 3940"/>
                <a:gd name="T48" fmla="*/ 454 w 3461"/>
                <a:gd name="T49" fmla="*/ 158 h 3940"/>
                <a:gd name="T50" fmla="*/ 366 w 3461"/>
                <a:gd name="T51" fmla="*/ 104 h 3940"/>
                <a:gd name="T52" fmla="*/ 277 w 3461"/>
                <a:gd name="T53" fmla="*/ 61 h 3940"/>
                <a:gd name="T54" fmla="*/ 186 w 3461"/>
                <a:gd name="T55" fmla="*/ 28 h 3940"/>
                <a:gd name="T56" fmla="*/ 93 w 3461"/>
                <a:gd name="T57" fmla="*/ 7 h 3940"/>
                <a:gd name="T58" fmla="*/ 0 w 3461"/>
                <a:gd name="T59" fmla="*/ 0 h 3940"/>
                <a:gd name="T60" fmla="*/ 45 w 3461"/>
                <a:gd name="T61" fmla="*/ 175 h 3940"/>
                <a:gd name="T62" fmla="*/ 114 w 3461"/>
                <a:gd name="T63" fmla="*/ 188 h 3940"/>
                <a:gd name="T64" fmla="*/ 185 w 3461"/>
                <a:gd name="T65" fmla="*/ 211 h 3940"/>
                <a:gd name="T66" fmla="*/ 257 w 3461"/>
                <a:gd name="T67" fmla="*/ 242 h 3940"/>
                <a:gd name="T68" fmla="*/ 332 w 3461"/>
                <a:gd name="T69" fmla="*/ 285 h 3940"/>
                <a:gd name="T70" fmla="*/ 407 w 3461"/>
                <a:gd name="T71" fmla="*/ 338 h 3940"/>
                <a:gd name="T72" fmla="*/ 483 w 3461"/>
                <a:gd name="T73" fmla="*/ 400 h 3940"/>
                <a:gd name="T74" fmla="*/ 561 w 3461"/>
                <a:gd name="T75" fmla="*/ 470 h 3940"/>
                <a:gd name="T76" fmla="*/ 639 w 3461"/>
                <a:gd name="T77" fmla="*/ 550 h 3940"/>
                <a:gd name="T78" fmla="*/ 744 w 3461"/>
                <a:gd name="T79" fmla="*/ 667 h 3940"/>
                <a:gd name="T80" fmla="*/ 903 w 3461"/>
                <a:gd name="T81" fmla="*/ 866 h 3940"/>
                <a:gd name="T82" fmla="*/ 1064 w 3461"/>
                <a:gd name="T83" fmla="*/ 1087 h 3940"/>
                <a:gd name="T84" fmla="*/ 1225 w 3461"/>
                <a:gd name="T85" fmla="*/ 1326 h 3940"/>
                <a:gd name="T86" fmla="*/ 1386 w 3461"/>
                <a:gd name="T87" fmla="*/ 1578 h 3940"/>
                <a:gd name="T88" fmla="*/ 1657 w 3461"/>
                <a:gd name="T89" fmla="*/ 2015 h 3940"/>
                <a:gd name="T90" fmla="*/ 1927 w 3461"/>
                <a:gd name="T91" fmla="*/ 2453 h 3940"/>
                <a:gd name="T92" fmla="*/ 2090 w 3461"/>
                <a:gd name="T93" fmla="*/ 2709 h 3940"/>
                <a:gd name="T94" fmla="*/ 2253 w 3461"/>
                <a:gd name="T95" fmla="*/ 2952 h 3940"/>
                <a:gd name="T96" fmla="*/ 2419 w 3461"/>
                <a:gd name="T97" fmla="*/ 3180 h 3940"/>
                <a:gd name="T98" fmla="*/ 2584 w 3461"/>
                <a:gd name="T99" fmla="*/ 3386 h 3940"/>
                <a:gd name="T100" fmla="*/ 2695 w 3461"/>
                <a:gd name="T101" fmla="*/ 3509 h 3940"/>
                <a:gd name="T102" fmla="*/ 2779 w 3461"/>
                <a:gd name="T103" fmla="*/ 3594 h 3940"/>
                <a:gd name="T104" fmla="*/ 2863 w 3461"/>
                <a:gd name="T105" fmla="*/ 3672 h 3940"/>
                <a:gd name="T106" fmla="*/ 2949 w 3461"/>
                <a:gd name="T107" fmla="*/ 3741 h 3940"/>
                <a:gd name="T108" fmla="*/ 3036 w 3461"/>
                <a:gd name="T109" fmla="*/ 3801 h 3940"/>
                <a:gd name="T110" fmla="*/ 3124 w 3461"/>
                <a:gd name="T111" fmla="*/ 3852 h 3940"/>
                <a:gd name="T112" fmla="*/ 3214 w 3461"/>
                <a:gd name="T113" fmla="*/ 3892 h 3940"/>
                <a:gd name="T114" fmla="*/ 3305 w 3461"/>
                <a:gd name="T115" fmla="*/ 3921 h 3940"/>
                <a:gd name="T116" fmla="*/ 3398 w 3461"/>
                <a:gd name="T117" fmla="*/ 3937 h 3940"/>
                <a:gd name="T118" fmla="*/ 3461 w 3461"/>
                <a:gd name="T119" fmla="*/ 3940 h 3940"/>
                <a:gd name="T120" fmla="*/ 3461 w 3461"/>
                <a:gd name="T121" fmla="*/ 3767 h 3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61" h="3940">
                  <a:moveTo>
                    <a:pt x="3461" y="3767"/>
                  </a:moveTo>
                  <a:lnTo>
                    <a:pt x="3461" y="3767"/>
                  </a:lnTo>
                  <a:lnTo>
                    <a:pt x="3438" y="3766"/>
                  </a:lnTo>
                  <a:lnTo>
                    <a:pt x="3415" y="3765"/>
                  </a:lnTo>
                  <a:lnTo>
                    <a:pt x="3393" y="3761"/>
                  </a:lnTo>
                  <a:lnTo>
                    <a:pt x="3369" y="3757"/>
                  </a:lnTo>
                  <a:lnTo>
                    <a:pt x="3346" y="3752"/>
                  </a:lnTo>
                  <a:lnTo>
                    <a:pt x="3323" y="3746"/>
                  </a:lnTo>
                  <a:lnTo>
                    <a:pt x="3300" y="3739"/>
                  </a:lnTo>
                  <a:lnTo>
                    <a:pt x="3275" y="3729"/>
                  </a:lnTo>
                  <a:lnTo>
                    <a:pt x="3252" y="3720"/>
                  </a:lnTo>
                  <a:lnTo>
                    <a:pt x="3227" y="3709"/>
                  </a:lnTo>
                  <a:lnTo>
                    <a:pt x="3203" y="3698"/>
                  </a:lnTo>
                  <a:lnTo>
                    <a:pt x="3178" y="3685"/>
                  </a:lnTo>
                  <a:lnTo>
                    <a:pt x="3154" y="3670"/>
                  </a:lnTo>
                  <a:lnTo>
                    <a:pt x="3129" y="3655"/>
                  </a:lnTo>
                  <a:lnTo>
                    <a:pt x="3104" y="3639"/>
                  </a:lnTo>
                  <a:lnTo>
                    <a:pt x="3079" y="3621"/>
                  </a:lnTo>
                  <a:lnTo>
                    <a:pt x="3054" y="3602"/>
                  </a:lnTo>
                  <a:lnTo>
                    <a:pt x="3028" y="3583"/>
                  </a:lnTo>
                  <a:lnTo>
                    <a:pt x="3003" y="3562"/>
                  </a:lnTo>
                  <a:lnTo>
                    <a:pt x="2977" y="3540"/>
                  </a:lnTo>
                  <a:lnTo>
                    <a:pt x="2950" y="3518"/>
                  </a:lnTo>
                  <a:lnTo>
                    <a:pt x="2925" y="3494"/>
                  </a:lnTo>
                  <a:lnTo>
                    <a:pt x="2899" y="3470"/>
                  </a:lnTo>
                  <a:lnTo>
                    <a:pt x="2874" y="3444"/>
                  </a:lnTo>
                  <a:lnTo>
                    <a:pt x="2847" y="3418"/>
                  </a:lnTo>
                  <a:lnTo>
                    <a:pt x="2821" y="3391"/>
                  </a:lnTo>
                  <a:lnTo>
                    <a:pt x="2795" y="3363"/>
                  </a:lnTo>
                  <a:lnTo>
                    <a:pt x="2769" y="3334"/>
                  </a:lnTo>
                  <a:lnTo>
                    <a:pt x="2716" y="3273"/>
                  </a:lnTo>
                  <a:lnTo>
                    <a:pt x="2663" y="3210"/>
                  </a:lnTo>
                  <a:lnTo>
                    <a:pt x="2609" y="3143"/>
                  </a:lnTo>
                  <a:lnTo>
                    <a:pt x="2557" y="3074"/>
                  </a:lnTo>
                  <a:lnTo>
                    <a:pt x="2504" y="3003"/>
                  </a:lnTo>
                  <a:lnTo>
                    <a:pt x="2449" y="2930"/>
                  </a:lnTo>
                  <a:lnTo>
                    <a:pt x="2396" y="2853"/>
                  </a:lnTo>
                  <a:lnTo>
                    <a:pt x="2343" y="2776"/>
                  </a:lnTo>
                  <a:lnTo>
                    <a:pt x="2290" y="2696"/>
                  </a:lnTo>
                  <a:lnTo>
                    <a:pt x="2235" y="2614"/>
                  </a:lnTo>
                  <a:lnTo>
                    <a:pt x="2182" y="2531"/>
                  </a:lnTo>
                  <a:lnTo>
                    <a:pt x="2128" y="2447"/>
                  </a:lnTo>
                  <a:lnTo>
                    <a:pt x="2074" y="2362"/>
                  </a:lnTo>
                  <a:lnTo>
                    <a:pt x="2020" y="2276"/>
                  </a:lnTo>
                  <a:lnTo>
                    <a:pt x="1912" y="2101"/>
                  </a:lnTo>
                  <a:lnTo>
                    <a:pt x="1805" y="1925"/>
                  </a:lnTo>
                  <a:lnTo>
                    <a:pt x="1696" y="1748"/>
                  </a:lnTo>
                  <a:lnTo>
                    <a:pt x="1587" y="1573"/>
                  </a:lnTo>
                  <a:lnTo>
                    <a:pt x="1533" y="1487"/>
                  </a:lnTo>
                  <a:lnTo>
                    <a:pt x="1479" y="1401"/>
                  </a:lnTo>
                  <a:lnTo>
                    <a:pt x="1424" y="1315"/>
                  </a:lnTo>
                  <a:lnTo>
                    <a:pt x="1370" y="1231"/>
                  </a:lnTo>
                  <a:lnTo>
                    <a:pt x="1316" y="1149"/>
                  </a:lnTo>
                  <a:lnTo>
                    <a:pt x="1261" y="1068"/>
                  </a:lnTo>
                  <a:lnTo>
                    <a:pt x="1207" y="988"/>
                  </a:lnTo>
                  <a:lnTo>
                    <a:pt x="1152" y="910"/>
                  </a:lnTo>
                  <a:lnTo>
                    <a:pt x="1097" y="835"/>
                  </a:lnTo>
                  <a:lnTo>
                    <a:pt x="1043" y="760"/>
                  </a:lnTo>
                  <a:lnTo>
                    <a:pt x="987" y="690"/>
                  </a:lnTo>
                  <a:lnTo>
                    <a:pt x="932" y="621"/>
                  </a:lnTo>
                  <a:lnTo>
                    <a:pt x="877" y="554"/>
                  </a:lnTo>
                  <a:lnTo>
                    <a:pt x="821" y="491"/>
                  </a:lnTo>
                  <a:lnTo>
                    <a:pt x="793" y="460"/>
                  </a:lnTo>
                  <a:lnTo>
                    <a:pt x="766" y="431"/>
                  </a:lnTo>
                  <a:lnTo>
                    <a:pt x="738" y="401"/>
                  </a:lnTo>
                  <a:lnTo>
                    <a:pt x="710" y="373"/>
                  </a:lnTo>
                  <a:lnTo>
                    <a:pt x="682" y="346"/>
                  </a:lnTo>
                  <a:lnTo>
                    <a:pt x="654" y="319"/>
                  </a:lnTo>
                  <a:lnTo>
                    <a:pt x="625" y="294"/>
                  </a:lnTo>
                  <a:lnTo>
                    <a:pt x="597" y="268"/>
                  </a:lnTo>
                  <a:lnTo>
                    <a:pt x="569" y="245"/>
                  </a:lnTo>
                  <a:lnTo>
                    <a:pt x="540" y="221"/>
                  </a:lnTo>
                  <a:lnTo>
                    <a:pt x="512" y="199"/>
                  </a:lnTo>
                  <a:lnTo>
                    <a:pt x="483" y="178"/>
                  </a:lnTo>
                  <a:lnTo>
                    <a:pt x="454" y="158"/>
                  </a:lnTo>
                  <a:lnTo>
                    <a:pt x="425" y="139"/>
                  </a:lnTo>
                  <a:lnTo>
                    <a:pt x="396" y="121"/>
                  </a:lnTo>
                  <a:lnTo>
                    <a:pt x="366" y="104"/>
                  </a:lnTo>
                  <a:lnTo>
                    <a:pt x="336" y="88"/>
                  </a:lnTo>
                  <a:lnTo>
                    <a:pt x="308" y="73"/>
                  </a:lnTo>
                  <a:lnTo>
                    <a:pt x="277" y="61"/>
                  </a:lnTo>
                  <a:lnTo>
                    <a:pt x="247" y="48"/>
                  </a:lnTo>
                  <a:lnTo>
                    <a:pt x="217" y="37"/>
                  </a:lnTo>
                  <a:lnTo>
                    <a:pt x="186" y="28"/>
                  </a:lnTo>
                  <a:lnTo>
                    <a:pt x="155" y="19"/>
                  </a:lnTo>
                  <a:lnTo>
                    <a:pt x="124" y="13"/>
                  </a:lnTo>
                  <a:lnTo>
                    <a:pt x="93" y="7"/>
                  </a:lnTo>
                  <a:lnTo>
                    <a:pt x="62" y="3"/>
                  </a:lnTo>
                  <a:lnTo>
                    <a:pt x="32" y="1"/>
                  </a:lnTo>
                  <a:lnTo>
                    <a:pt x="0" y="0"/>
                  </a:lnTo>
                  <a:lnTo>
                    <a:pt x="0" y="173"/>
                  </a:lnTo>
                  <a:lnTo>
                    <a:pt x="22" y="174"/>
                  </a:lnTo>
                  <a:lnTo>
                    <a:pt x="45" y="175"/>
                  </a:lnTo>
                  <a:lnTo>
                    <a:pt x="68" y="179"/>
                  </a:lnTo>
                  <a:lnTo>
                    <a:pt x="91" y="183"/>
                  </a:lnTo>
                  <a:lnTo>
                    <a:pt x="114" y="188"/>
                  </a:lnTo>
                  <a:lnTo>
                    <a:pt x="138" y="194"/>
                  </a:lnTo>
                  <a:lnTo>
                    <a:pt x="162" y="202"/>
                  </a:lnTo>
                  <a:lnTo>
                    <a:pt x="185" y="211"/>
                  </a:lnTo>
                  <a:lnTo>
                    <a:pt x="208" y="220"/>
                  </a:lnTo>
                  <a:lnTo>
                    <a:pt x="233" y="231"/>
                  </a:lnTo>
                  <a:lnTo>
                    <a:pt x="257" y="242"/>
                  </a:lnTo>
                  <a:lnTo>
                    <a:pt x="282" y="255"/>
                  </a:lnTo>
                  <a:lnTo>
                    <a:pt x="306" y="270"/>
                  </a:lnTo>
                  <a:lnTo>
                    <a:pt x="332" y="285"/>
                  </a:lnTo>
                  <a:lnTo>
                    <a:pt x="357" y="302"/>
                  </a:lnTo>
                  <a:lnTo>
                    <a:pt x="382" y="319"/>
                  </a:lnTo>
                  <a:lnTo>
                    <a:pt x="407" y="338"/>
                  </a:lnTo>
                  <a:lnTo>
                    <a:pt x="432" y="357"/>
                  </a:lnTo>
                  <a:lnTo>
                    <a:pt x="458" y="379"/>
                  </a:lnTo>
                  <a:lnTo>
                    <a:pt x="483" y="400"/>
                  </a:lnTo>
                  <a:lnTo>
                    <a:pt x="510" y="422"/>
                  </a:lnTo>
                  <a:lnTo>
                    <a:pt x="536" y="446"/>
                  </a:lnTo>
                  <a:lnTo>
                    <a:pt x="561" y="470"/>
                  </a:lnTo>
                  <a:lnTo>
                    <a:pt x="588" y="496"/>
                  </a:lnTo>
                  <a:lnTo>
                    <a:pt x="613" y="522"/>
                  </a:lnTo>
                  <a:lnTo>
                    <a:pt x="639" y="550"/>
                  </a:lnTo>
                  <a:lnTo>
                    <a:pt x="666" y="577"/>
                  </a:lnTo>
                  <a:lnTo>
                    <a:pt x="692" y="606"/>
                  </a:lnTo>
                  <a:lnTo>
                    <a:pt x="744" y="667"/>
                  </a:lnTo>
                  <a:lnTo>
                    <a:pt x="798" y="730"/>
                  </a:lnTo>
                  <a:lnTo>
                    <a:pt x="851" y="797"/>
                  </a:lnTo>
                  <a:lnTo>
                    <a:pt x="903" y="866"/>
                  </a:lnTo>
                  <a:lnTo>
                    <a:pt x="958" y="937"/>
                  </a:lnTo>
                  <a:lnTo>
                    <a:pt x="1011" y="1010"/>
                  </a:lnTo>
                  <a:lnTo>
                    <a:pt x="1064" y="1087"/>
                  </a:lnTo>
                  <a:lnTo>
                    <a:pt x="1117" y="1164"/>
                  </a:lnTo>
                  <a:lnTo>
                    <a:pt x="1171" y="1244"/>
                  </a:lnTo>
                  <a:lnTo>
                    <a:pt x="1225" y="1326"/>
                  </a:lnTo>
                  <a:lnTo>
                    <a:pt x="1278" y="1409"/>
                  </a:lnTo>
                  <a:lnTo>
                    <a:pt x="1333" y="1493"/>
                  </a:lnTo>
                  <a:lnTo>
                    <a:pt x="1386" y="1578"/>
                  </a:lnTo>
                  <a:lnTo>
                    <a:pt x="1440" y="1664"/>
                  </a:lnTo>
                  <a:lnTo>
                    <a:pt x="1548" y="1839"/>
                  </a:lnTo>
                  <a:lnTo>
                    <a:pt x="1657" y="2015"/>
                  </a:lnTo>
                  <a:lnTo>
                    <a:pt x="1764" y="2192"/>
                  </a:lnTo>
                  <a:lnTo>
                    <a:pt x="1873" y="2367"/>
                  </a:lnTo>
                  <a:lnTo>
                    <a:pt x="1927" y="2453"/>
                  </a:lnTo>
                  <a:lnTo>
                    <a:pt x="1982" y="2539"/>
                  </a:lnTo>
                  <a:lnTo>
                    <a:pt x="2036" y="2625"/>
                  </a:lnTo>
                  <a:lnTo>
                    <a:pt x="2090" y="2709"/>
                  </a:lnTo>
                  <a:lnTo>
                    <a:pt x="2145" y="2791"/>
                  </a:lnTo>
                  <a:lnTo>
                    <a:pt x="2199" y="2872"/>
                  </a:lnTo>
                  <a:lnTo>
                    <a:pt x="2253" y="2952"/>
                  </a:lnTo>
                  <a:lnTo>
                    <a:pt x="2309" y="3030"/>
                  </a:lnTo>
                  <a:lnTo>
                    <a:pt x="2363" y="3105"/>
                  </a:lnTo>
                  <a:lnTo>
                    <a:pt x="2419" y="3180"/>
                  </a:lnTo>
                  <a:lnTo>
                    <a:pt x="2473" y="3251"/>
                  </a:lnTo>
                  <a:lnTo>
                    <a:pt x="2528" y="3319"/>
                  </a:lnTo>
                  <a:lnTo>
                    <a:pt x="2584" y="3386"/>
                  </a:lnTo>
                  <a:lnTo>
                    <a:pt x="2639" y="3449"/>
                  </a:lnTo>
                  <a:lnTo>
                    <a:pt x="2667" y="3480"/>
                  </a:lnTo>
                  <a:lnTo>
                    <a:pt x="2695" y="3509"/>
                  </a:lnTo>
                  <a:lnTo>
                    <a:pt x="2722" y="3539"/>
                  </a:lnTo>
                  <a:lnTo>
                    <a:pt x="2751" y="3567"/>
                  </a:lnTo>
                  <a:lnTo>
                    <a:pt x="2779" y="3594"/>
                  </a:lnTo>
                  <a:lnTo>
                    <a:pt x="2806" y="3621"/>
                  </a:lnTo>
                  <a:lnTo>
                    <a:pt x="2835" y="3646"/>
                  </a:lnTo>
                  <a:lnTo>
                    <a:pt x="2863" y="3672"/>
                  </a:lnTo>
                  <a:lnTo>
                    <a:pt x="2892" y="3695"/>
                  </a:lnTo>
                  <a:lnTo>
                    <a:pt x="2920" y="3719"/>
                  </a:lnTo>
                  <a:lnTo>
                    <a:pt x="2949" y="3741"/>
                  </a:lnTo>
                  <a:lnTo>
                    <a:pt x="2978" y="3762"/>
                  </a:lnTo>
                  <a:lnTo>
                    <a:pt x="3007" y="3782"/>
                  </a:lnTo>
                  <a:lnTo>
                    <a:pt x="3036" y="3801"/>
                  </a:lnTo>
                  <a:lnTo>
                    <a:pt x="3064" y="3819"/>
                  </a:lnTo>
                  <a:lnTo>
                    <a:pt x="3094" y="3836"/>
                  </a:lnTo>
                  <a:lnTo>
                    <a:pt x="3124" y="3852"/>
                  </a:lnTo>
                  <a:lnTo>
                    <a:pt x="3154" y="3867"/>
                  </a:lnTo>
                  <a:lnTo>
                    <a:pt x="3184" y="3879"/>
                  </a:lnTo>
                  <a:lnTo>
                    <a:pt x="3214" y="3892"/>
                  </a:lnTo>
                  <a:lnTo>
                    <a:pt x="3243" y="3903"/>
                  </a:lnTo>
                  <a:lnTo>
                    <a:pt x="3274" y="3912"/>
                  </a:lnTo>
                  <a:lnTo>
                    <a:pt x="3305" y="3921"/>
                  </a:lnTo>
                  <a:lnTo>
                    <a:pt x="3336" y="3927"/>
                  </a:lnTo>
                  <a:lnTo>
                    <a:pt x="3367" y="3933"/>
                  </a:lnTo>
                  <a:lnTo>
                    <a:pt x="3398" y="3937"/>
                  </a:lnTo>
                  <a:lnTo>
                    <a:pt x="3430" y="3939"/>
                  </a:lnTo>
                  <a:lnTo>
                    <a:pt x="3461" y="3940"/>
                  </a:lnTo>
                  <a:lnTo>
                    <a:pt x="3461" y="3940"/>
                  </a:lnTo>
                  <a:lnTo>
                    <a:pt x="3461" y="3767"/>
                  </a:lnTo>
                  <a:lnTo>
                    <a:pt x="3461" y="3767"/>
                  </a:lnTo>
                  <a:lnTo>
                    <a:pt x="3461" y="3767"/>
                  </a:lnTo>
                  <a:close/>
                </a:path>
              </a:pathLst>
            </a:custGeom>
            <a:solidFill>
              <a:schemeClr val="accent1"/>
            </a:solidFill>
            <a:ln w="34925">
              <a:noFill/>
              <a:round/>
              <a:headEnd/>
              <a:tailEnd/>
            </a:ln>
          </p:spPr>
          <p:txBody>
            <a:bodyPr vert="horz" wrap="square" lIns="82951" tIns="41475" rIns="82951" bIns="41475" numCol="1" anchor="t" anchorCtr="0" compatLnSpc="1">
              <a:prstTxWarp prst="textNoShape">
                <a:avLst/>
              </a:prstTxWarp>
            </a:bodyPr>
            <a:lstStyle/>
            <a:p>
              <a:endParaRPr lang="de-DE" sz="1633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9B751C8E-A2FF-4B4A-9BAD-657DAB912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1652"/>
              <a:ext cx="333" cy="394"/>
            </a:xfrm>
            <a:custGeom>
              <a:avLst/>
              <a:gdLst>
                <a:gd name="T0" fmla="*/ 3272 w 3333"/>
                <a:gd name="T1" fmla="*/ 3 h 3940"/>
                <a:gd name="T2" fmla="*/ 3182 w 3333"/>
                <a:gd name="T3" fmla="*/ 19 h 3940"/>
                <a:gd name="T4" fmla="*/ 3092 w 3333"/>
                <a:gd name="T5" fmla="*/ 49 h 3940"/>
                <a:gd name="T6" fmla="*/ 3006 w 3333"/>
                <a:gd name="T7" fmla="*/ 89 h 3940"/>
                <a:gd name="T8" fmla="*/ 2921 w 3333"/>
                <a:gd name="T9" fmla="*/ 140 h 3940"/>
                <a:gd name="T10" fmla="*/ 2836 w 3333"/>
                <a:gd name="T11" fmla="*/ 200 h 3940"/>
                <a:gd name="T12" fmla="*/ 2754 w 3333"/>
                <a:gd name="T13" fmla="*/ 269 h 3940"/>
                <a:gd name="T14" fmla="*/ 2672 w 3333"/>
                <a:gd name="T15" fmla="*/ 347 h 3940"/>
                <a:gd name="T16" fmla="*/ 2591 w 3333"/>
                <a:gd name="T17" fmla="*/ 432 h 3940"/>
                <a:gd name="T18" fmla="*/ 2485 w 3333"/>
                <a:gd name="T19" fmla="*/ 555 h 3940"/>
                <a:gd name="T20" fmla="*/ 2326 w 3333"/>
                <a:gd name="T21" fmla="*/ 762 h 3940"/>
                <a:gd name="T22" fmla="*/ 2167 w 3333"/>
                <a:gd name="T23" fmla="*/ 989 h 3940"/>
                <a:gd name="T24" fmla="*/ 2009 w 3333"/>
                <a:gd name="T25" fmla="*/ 1233 h 3940"/>
                <a:gd name="T26" fmla="*/ 1853 w 3333"/>
                <a:gd name="T27" fmla="*/ 1488 h 3940"/>
                <a:gd name="T28" fmla="*/ 1592 w 3333"/>
                <a:gd name="T29" fmla="*/ 1926 h 3940"/>
                <a:gd name="T30" fmla="*/ 1332 w 3333"/>
                <a:gd name="T31" fmla="*/ 2363 h 3940"/>
                <a:gd name="T32" fmla="*/ 1176 w 3333"/>
                <a:gd name="T33" fmla="*/ 2615 h 3940"/>
                <a:gd name="T34" fmla="*/ 1022 w 3333"/>
                <a:gd name="T35" fmla="*/ 2854 h 3940"/>
                <a:gd name="T36" fmla="*/ 867 w 3333"/>
                <a:gd name="T37" fmla="*/ 3076 h 3940"/>
                <a:gd name="T38" fmla="*/ 714 w 3333"/>
                <a:gd name="T39" fmla="*/ 3274 h 3940"/>
                <a:gd name="T40" fmla="*/ 612 w 3333"/>
                <a:gd name="T41" fmla="*/ 3391 h 3940"/>
                <a:gd name="T42" fmla="*/ 537 w 3333"/>
                <a:gd name="T43" fmla="*/ 3471 h 3940"/>
                <a:gd name="T44" fmla="*/ 463 w 3333"/>
                <a:gd name="T45" fmla="*/ 3541 h 3940"/>
                <a:gd name="T46" fmla="*/ 389 w 3333"/>
                <a:gd name="T47" fmla="*/ 3603 h 3940"/>
                <a:gd name="T48" fmla="*/ 316 w 3333"/>
                <a:gd name="T49" fmla="*/ 3656 h 3940"/>
                <a:gd name="T50" fmla="*/ 246 w 3333"/>
                <a:gd name="T51" fmla="*/ 3699 h 3940"/>
                <a:gd name="T52" fmla="*/ 177 w 3333"/>
                <a:gd name="T53" fmla="*/ 3731 h 3940"/>
                <a:gd name="T54" fmla="*/ 108 w 3333"/>
                <a:gd name="T55" fmla="*/ 3752 h 3940"/>
                <a:gd name="T56" fmla="*/ 43 w 3333"/>
                <a:gd name="T57" fmla="*/ 3765 h 3940"/>
                <a:gd name="T58" fmla="*/ 0 w 3333"/>
                <a:gd name="T59" fmla="*/ 3940 h 3940"/>
                <a:gd name="T60" fmla="*/ 91 w 3333"/>
                <a:gd name="T61" fmla="*/ 3933 h 3940"/>
                <a:gd name="T62" fmla="*/ 181 w 3333"/>
                <a:gd name="T63" fmla="*/ 3912 h 3940"/>
                <a:gd name="T64" fmla="*/ 269 w 3333"/>
                <a:gd name="T65" fmla="*/ 3879 h 3940"/>
                <a:gd name="T66" fmla="*/ 356 w 3333"/>
                <a:gd name="T67" fmla="*/ 3835 h 3940"/>
                <a:gd name="T68" fmla="*/ 441 w 3333"/>
                <a:gd name="T69" fmla="*/ 3782 h 3940"/>
                <a:gd name="T70" fmla="*/ 524 w 3333"/>
                <a:gd name="T71" fmla="*/ 3718 h 3940"/>
                <a:gd name="T72" fmla="*/ 606 w 3333"/>
                <a:gd name="T73" fmla="*/ 3645 h 3940"/>
                <a:gd name="T74" fmla="*/ 687 w 3333"/>
                <a:gd name="T75" fmla="*/ 3566 h 3940"/>
                <a:gd name="T76" fmla="*/ 768 w 3333"/>
                <a:gd name="T77" fmla="*/ 3478 h 3940"/>
                <a:gd name="T78" fmla="*/ 901 w 3333"/>
                <a:gd name="T79" fmla="*/ 3318 h 3940"/>
                <a:gd name="T80" fmla="*/ 1060 w 3333"/>
                <a:gd name="T81" fmla="*/ 3104 h 3940"/>
                <a:gd name="T82" fmla="*/ 1219 w 3333"/>
                <a:gd name="T83" fmla="*/ 2871 h 3940"/>
                <a:gd name="T84" fmla="*/ 1375 w 3333"/>
                <a:gd name="T85" fmla="*/ 2623 h 3940"/>
                <a:gd name="T86" fmla="*/ 1532 w 3333"/>
                <a:gd name="T87" fmla="*/ 2366 h 3940"/>
                <a:gd name="T88" fmla="*/ 1845 w 3333"/>
                <a:gd name="T89" fmla="*/ 1838 h 3940"/>
                <a:gd name="T90" fmla="*/ 2053 w 3333"/>
                <a:gd name="T91" fmla="*/ 1492 h 3940"/>
                <a:gd name="T92" fmla="*/ 2208 w 3333"/>
                <a:gd name="T93" fmla="*/ 1243 h 3940"/>
                <a:gd name="T94" fmla="*/ 2363 w 3333"/>
                <a:gd name="T95" fmla="*/ 1009 h 3940"/>
                <a:gd name="T96" fmla="*/ 2517 w 3333"/>
                <a:gd name="T97" fmla="*/ 795 h 3940"/>
                <a:gd name="T98" fmla="*/ 2670 w 3333"/>
                <a:gd name="T99" fmla="*/ 605 h 3940"/>
                <a:gd name="T100" fmla="*/ 2745 w 3333"/>
                <a:gd name="T101" fmla="*/ 521 h 3940"/>
                <a:gd name="T102" fmla="*/ 2820 w 3333"/>
                <a:gd name="T103" fmla="*/ 445 h 3940"/>
                <a:gd name="T104" fmla="*/ 2895 w 3333"/>
                <a:gd name="T105" fmla="*/ 378 h 3940"/>
                <a:gd name="T106" fmla="*/ 2967 w 3333"/>
                <a:gd name="T107" fmla="*/ 318 h 3940"/>
                <a:gd name="T108" fmla="*/ 3040 w 3333"/>
                <a:gd name="T109" fmla="*/ 269 h 3940"/>
                <a:gd name="T110" fmla="*/ 3110 w 3333"/>
                <a:gd name="T111" fmla="*/ 231 h 3940"/>
                <a:gd name="T112" fmla="*/ 3180 w 3333"/>
                <a:gd name="T113" fmla="*/ 201 h 3940"/>
                <a:gd name="T114" fmla="*/ 3247 w 3333"/>
                <a:gd name="T115" fmla="*/ 183 h 3940"/>
                <a:gd name="T116" fmla="*/ 3312 w 3333"/>
                <a:gd name="T117" fmla="*/ 174 h 3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33" h="3940">
                  <a:moveTo>
                    <a:pt x="3333" y="0"/>
                  </a:moveTo>
                  <a:lnTo>
                    <a:pt x="3302" y="1"/>
                  </a:lnTo>
                  <a:lnTo>
                    <a:pt x="3272" y="3"/>
                  </a:lnTo>
                  <a:lnTo>
                    <a:pt x="3241" y="7"/>
                  </a:lnTo>
                  <a:lnTo>
                    <a:pt x="3212" y="13"/>
                  </a:lnTo>
                  <a:lnTo>
                    <a:pt x="3182" y="19"/>
                  </a:lnTo>
                  <a:lnTo>
                    <a:pt x="3152" y="28"/>
                  </a:lnTo>
                  <a:lnTo>
                    <a:pt x="3122" y="37"/>
                  </a:lnTo>
                  <a:lnTo>
                    <a:pt x="3092" y="49"/>
                  </a:lnTo>
                  <a:lnTo>
                    <a:pt x="3063" y="61"/>
                  </a:lnTo>
                  <a:lnTo>
                    <a:pt x="3035" y="74"/>
                  </a:lnTo>
                  <a:lnTo>
                    <a:pt x="3006" y="89"/>
                  </a:lnTo>
                  <a:lnTo>
                    <a:pt x="2977" y="105"/>
                  </a:lnTo>
                  <a:lnTo>
                    <a:pt x="2949" y="122"/>
                  </a:lnTo>
                  <a:lnTo>
                    <a:pt x="2921" y="140"/>
                  </a:lnTo>
                  <a:lnTo>
                    <a:pt x="2892" y="160"/>
                  </a:lnTo>
                  <a:lnTo>
                    <a:pt x="2864" y="179"/>
                  </a:lnTo>
                  <a:lnTo>
                    <a:pt x="2836" y="200"/>
                  </a:lnTo>
                  <a:lnTo>
                    <a:pt x="2809" y="222"/>
                  </a:lnTo>
                  <a:lnTo>
                    <a:pt x="2782" y="246"/>
                  </a:lnTo>
                  <a:lnTo>
                    <a:pt x="2754" y="269"/>
                  </a:lnTo>
                  <a:lnTo>
                    <a:pt x="2727" y="295"/>
                  </a:lnTo>
                  <a:lnTo>
                    <a:pt x="2700" y="320"/>
                  </a:lnTo>
                  <a:lnTo>
                    <a:pt x="2672" y="347"/>
                  </a:lnTo>
                  <a:lnTo>
                    <a:pt x="2646" y="374"/>
                  </a:lnTo>
                  <a:lnTo>
                    <a:pt x="2619" y="402"/>
                  </a:lnTo>
                  <a:lnTo>
                    <a:pt x="2591" y="432"/>
                  </a:lnTo>
                  <a:lnTo>
                    <a:pt x="2565" y="462"/>
                  </a:lnTo>
                  <a:lnTo>
                    <a:pt x="2538" y="492"/>
                  </a:lnTo>
                  <a:lnTo>
                    <a:pt x="2485" y="555"/>
                  </a:lnTo>
                  <a:lnTo>
                    <a:pt x="2431" y="622"/>
                  </a:lnTo>
                  <a:lnTo>
                    <a:pt x="2378" y="690"/>
                  </a:lnTo>
                  <a:lnTo>
                    <a:pt x="2326" y="762"/>
                  </a:lnTo>
                  <a:lnTo>
                    <a:pt x="2273" y="836"/>
                  </a:lnTo>
                  <a:lnTo>
                    <a:pt x="2219" y="911"/>
                  </a:lnTo>
                  <a:lnTo>
                    <a:pt x="2167" y="989"/>
                  </a:lnTo>
                  <a:lnTo>
                    <a:pt x="2114" y="1069"/>
                  </a:lnTo>
                  <a:lnTo>
                    <a:pt x="2062" y="1150"/>
                  </a:lnTo>
                  <a:lnTo>
                    <a:pt x="2009" y="1233"/>
                  </a:lnTo>
                  <a:lnTo>
                    <a:pt x="1957" y="1317"/>
                  </a:lnTo>
                  <a:lnTo>
                    <a:pt x="1905" y="1402"/>
                  </a:lnTo>
                  <a:lnTo>
                    <a:pt x="1853" y="1488"/>
                  </a:lnTo>
                  <a:lnTo>
                    <a:pt x="1801" y="1574"/>
                  </a:lnTo>
                  <a:lnTo>
                    <a:pt x="1696" y="1749"/>
                  </a:lnTo>
                  <a:lnTo>
                    <a:pt x="1592" y="1926"/>
                  </a:lnTo>
                  <a:lnTo>
                    <a:pt x="1487" y="2102"/>
                  </a:lnTo>
                  <a:lnTo>
                    <a:pt x="1384" y="2277"/>
                  </a:lnTo>
                  <a:lnTo>
                    <a:pt x="1332" y="2363"/>
                  </a:lnTo>
                  <a:lnTo>
                    <a:pt x="1280" y="2448"/>
                  </a:lnTo>
                  <a:lnTo>
                    <a:pt x="1228" y="2533"/>
                  </a:lnTo>
                  <a:lnTo>
                    <a:pt x="1176" y="2615"/>
                  </a:lnTo>
                  <a:lnTo>
                    <a:pt x="1125" y="2697"/>
                  </a:lnTo>
                  <a:lnTo>
                    <a:pt x="1073" y="2777"/>
                  </a:lnTo>
                  <a:lnTo>
                    <a:pt x="1022" y="2854"/>
                  </a:lnTo>
                  <a:lnTo>
                    <a:pt x="969" y="2931"/>
                  </a:lnTo>
                  <a:lnTo>
                    <a:pt x="918" y="3004"/>
                  </a:lnTo>
                  <a:lnTo>
                    <a:pt x="867" y="3076"/>
                  </a:lnTo>
                  <a:lnTo>
                    <a:pt x="816" y="3145"/>
                  </a:lnTo>
                  <a:lnTo>
                    <a:pt x="765" y="3212"/>
                  </a:lnTo>
                  <a:lnTo>
                    <a:pt x="714" y="3274"/>
                  </a:lnTo>
                  <a:lnTo>
                    <a:pt x="663" y="3335"/>
                  </a:lnTo>
                  <a:lnTo>
                    <a:pt x="638" y="3364"/>
                  </a:lnTo>
                  <a:lnTo>
                    <a:pt x="612" y="3391"/>
                  </a:lnTo>
                  <a:lnTo>
                    <a:pt x="588" y="3419"/>
                  </a:lnTo>
                  <a:lnTo>
                    <a:pt x="562" y="3446"/>
                  </a:lnTo>
                  <a:lnTo>
                    <a:pt x="537" y="3471"/>
                  </a:lnTo>
                  <a:lnTo>
                    <a:pt x="512" y="3495"/>
                  </a:lnTo>
                  <a:lnTo>
                    <a:pt x="488" y="3519"/>
                  </a:lnTo>
                  <a:lnTo>
                    <a:pt x="463" y="3541"/>
                  </a:lnTo>
                  <a:lnTo>
                    <a:pt x="438" y="3564"/>
                  </a:lnTo>
                  <a:lnTo>
                    <a:pt x="413" y="3584"/>
                  </a:lnTo>
                  <a:lnTo>
                    <a:pt x="389" y="3603"/>
                  </a:lnTo>
                  <a:lnTo>
                    <a:pt x="365" y="3622"/>
                  </a:lnTo>
                  <a:lnTo>
                    <a:pt x="341" y="3639"/>
                  </a:lnTo>
                  <a:lnTo>
                    <a:pt x="316" y="3656"/>
                  </a:lnTo>
                  <a:lnTo>
                    <a:pt x="293" y="3671"/>
                  </a:lnTo>
                  <a:lnTo>
                    <a:pt x="269" y="3685"/>
                  </a:lnTo>
                  <a:lnTo>
                    <a:pt x="246" y="3699"/>
                  </a:lnTo>
                  <a:lnTo>
                    <a:pt x="222" y="3710"/>
                  </a:lnTo>
                  <a:lnTo>
                    <a:pt x="199" y="3721"/>
                  </a:lnTo>
                  <a:lnTo>
                    <a:pt x="177" y="3731"/>
                  </a:lnTo>
                  <a:lnTo>
                    <a:pt x="153" y="3739"/>
                  </a:lnTo>
                  <a:lnTo>
                    <a:pt x="131" y="3746"/>
                  </a:lnTo>
                  <a:lnTo>
                    <a:pt x="108" y="3752"/>
                  </a:lnTo>
                  <a:lnTo>
                    <a:pt x="87" y="3757"/>
                  </a:lnTo>
                  <a:lnTo>
                    <a:pt x="65" y="3761"/>
                  </a:lnTo>
                  <a:lnTo>
                    <a:pt x="43" y="3765"/>
                  </a:lnTo>
                  <a:lnTo>
                    <a:pt x="21" y="3766"/>
                  </a:lnTo>
                  <a:lnTo>
                    <a:pt x="0" y="3767"/>
                  </a:lnTo>
                  <a:lnTo>
                    <a:pt x="0" y="3940"/>
                  </a:lnTo>
                  <a:lnTo>
                    <a:pt x="31" y="3939"/>
                  </a:lnTo>
                  <a:lnTo>
                    <a:pt x="60" y="3937"/>
                  </a:lnTo>
                  <a:lnTo>
                    <a:pt x="91" y="3933"/>
                  </a:lnTo>
                  <a:lnTo>
                    <a:pt x="121" y="3927"/>
                  </a:lnTo>
                  <a:lnTo>
                    <a:pt x="151" y="3921"/>
                  </a:lnTo>
                  <a:lnTo>
                    <a:pt x="181" y="3912"/>
                  </a:lnTo>
                  <a:lnTo>
                    <a:pt x="211" y="3903"/>
                  </a:lnTo>
                  <a:lnTo>
                    <a:pt x="241" y="3891"/>
                  </a:lnTo>
                  <a:lnTo>
                    <a:pt x="269" y="3879"/>
                  </a:lnTo>
                  <a:lnTo>
                    <a:pt x="298" y="3866"/>
                  </a:lnTo>
                  <a:lnTo>
                    <a:pt x="327" y="3851"/>
                  </a:lnTo>
                  <a:lnTo>
                    <a:pt x="356" y="3835"/>
                  </a:lnTo>
                  <a:lnTo>
                    <a:pt x="383" y="3818"/>
                  </a:lnTo>
                  <a:lnTo>
                    <a:pt x="412" y="3800"/>
                  </a:lnTo>
                  <a:lnTo>
                    <a:pt x="441" y="3782"/>
                  </a:lnTo>
                  <a:lnTo>
                    <a:pt x="469" y="3761"/>
                  </a:lnTo>
                  <a:lnTo>
                    <a:pt x="496" y="3740"/>
                  </a:lnTo>
                  <a:lnTo>
                    <a:pt x="524" y="3718"/>
                  </a:lnTo>
                  <a:lnTo>
                    <a:pt x="551" y="3694"/>
                  </a:lnTo>
                  <a:lnTo>
                    <a:pt x="578" y="3671"/>
                  </a:lnTo>
                  <a:lnTo>
                    <a:pt x="606" y="3645"/>
                  </a:lnTo>
                  <a:lnTo>
                    <a:pt x="633" y="3620"/>
                  </a:lnTo>
                  <a:lnTo>
                    <a:pt x="660" y="3593"/>
                  </a:lnTo>
                  <a:lnTo>
                    <a:pt x="687" y="3566"/>
                  </a:lnTo>
                  <a:lnTo>
                    <a:pt x="714" y="3538"/>
                  </a:lnTo>
                  <a:lnTo>
                    <a:pt x="741" y="3508"/>
                  </a:lnTo>
                  <a:lnTo>
                    <a:pt x="768" y="3478"/>
                  </a:lnTo>
                  <a:lnTo>
                    <a:pt x="796" y="3448"/>
                  </a:lnTo>
                  <a:lnTo>
                    <a:pt x="848" y="3385"/>
                  </a:lnTo>
                  <a:lnTo>
                    <a:pt x="901" y="3318"/>
                  </a:lnTo>
                  <a:lnTo>
                    <a:pt x="955" y="3250"/>
                  </a:lnTo>
                  <a:lnTo>
                    <a:pt x="1008" y="3178"/>
                  </a:lnTo>
                  <a:lnTo>
                    <a:pt x="1060" y="3104"/>
                  </a:lnTo>
                  <a:lnTo>
                    <a:pt x="1113" y="3029"/>
                  </a:lnTo>
                  <a:lnTo>
                    <a:pt x="1166" y="2951"/>
                  </a:lnTo>
                  <a:lnTo>
                    <a:pt x="1219" y="2871"/>
                  </a:lnTo>
                  <a:lnTo>
                    <a:pt x="1271" y="2790"/>
                  </a:lnTo>
                  <a:lnTo>
                    <a:pt x="1323" y="2707"/>
                  </a:lnTo>
                  <a:lnTo>
                    <a:pt x="1375" y="2623"/>
                  </a:lnTo>
                  <a:lnTo>
                    <a:pt x="1428" y="2538"/>
                  </a:lnTo>
                  <a:lnTo>
                    <a:pt x="1480" y="2452"/>
                  </a:lnTo>
                  <a:lnTo>
                    <a:pt x="1532" y="2366"/>
                  </a:lnTo>
                  <a:lnTo>
                    <a:pt x="1637" y="2191"/>
                  </a:lnTo>
                  <a:lnTo>
                    <a:pt x="1741" y="2014"/>
                  </a:lnTo>
                  <a:lnTo>
                    <a:pt x="1845" y="1838"/>
                  </a:lnTo>
                  <a:lnTo>
                    <a:pt x="1949" y="1663"/>
                  </a:lnTo>
                  <a:lnTo>
                    <a:pt x="2001" y="1577"/>
                  </a:lnTo>
                  <a:lnTo>
                    <a:pt x="2053" y="1492"/>
                  </a:lnTo>
                  <a:lnTo>
                    <a:pt x="2104" y="1408"/>
                  </a:lnTo>
                  <a:lnTo>
                    <a:pt x="2157" y="1325"/>
                  </a:lnTo>
                  <a:lnTo>
                    <a:pt x="2208" y="1243"/>
                  </a:lnTo>
                  <a:lnTo>
                    <a:pt x="2260" y="1163"/>
                  </a:lnTo>
                  <a:lnTo>
                    <a:pt x="2311" y="1086"/>
                  </a:lnTo>
                  <a:lnTo>
                    <a:pt x="2363" y="1009"/>
                  </a:lnTo>
                  <a:lnTo>
                    <a:pt x="2414" y="936"/>
                  </a:lnTo>
                  <a:lnTo>
                    <a:pt x="2466" y="864"/>
                  </a:lnTo>
                  <a:lnTo>
                    <a:pt x="2517" y="795"/>
                  </a:lnTo>
                  <a:lnTo>
                    <a:pt x="2568" y="728"/>
                  </a:lnTo>
                  <a:lnTo>
                    <a:pt x="2619" y="666"/>
                  </a:lnTo>
                  <a:lnTo>
                    <a:pt x="2670" y="605"/>
                  </a:lnTo>
                  <a:lnTo>
                    <a:pt x="2695" y="576"/>
                  </a:lnTo>
                  <a:lnTo>
                    <a:pt x="2720" y="549"/>
                  </a:lnTo>
                  <a:lnTo>
                    <a:pt x="2745" y="521"/>
                  </a:lnTo>
                  <a:lnTo>
                    <a:pt x="2770" y="494"/>
                  </a:lnTo>
                  <a:lnTo>
                    <a:pt x="2796" y="469"/>
                  </a:lnTo>
                  <a:lnTo>
                    <a:pt x="2820" y="445"/>
                  </a:lnTo>
                  <a:lnTo>
                    <a:pt x="2845" y="421"/>
                  </a:lnTo>
                  <a:lnTo>
                    <a:pt x="2869" y="399"/>
                  </a:lnTo>
                  <a:lnTo>
                    <a:pt x="2895" y="378"/>
                  </a:lnTo>
                  <a:lnTo>
                    <a:pt x="2920" y="356"/>
                  </a:lnTo>
                  <a:lnTo>
                    <a:pt x="2944" y="337"/>
                  </a:lnTo>
                  <a:lnTo>
                    <a:pt x="2967" y="318"/>
                  </a:lnTo>
                  <a:lnTo>
                    <a:pt x="2992" y="301"/>
                  </a:lnTo>
                  <a:lnTo>
                    <a:pt x="3017" y="284"/>
                  </a:lnTo>
                  <a:lnTo>
                    <a:pt x="3040" y="269"/>
                  </a:lnTo>
                  <a:lnTo>
                    <a:pt x="3064" y="255"/>
                  </a:lnTo>
                  <a:lnTo>
                    <a:pt x="3087" y="241"/>
                  </a:lnTo>
                  <a:lnTo>
                    <a:pt x="3110" y="231"/>
                  </a:lnTo>
                  <a:lnTo>
                    <a:pt x="3134" y="219"/>
                  </a:lnTo>
                  <a:lnTo>
                    <a:pt x="3156" y="209"/>
                  </a:lnTo>
                  <a:lnTo>
                    <a:pt x="3180" y="201"/>
                  </a:lnTo>
                  <a:lnTo>
                    <a:pt x="3202" y="194"/>
                  </a:lnTo>
                  <a:lnTo>
                    <a:pt x="3224" y="188"/>
                  </a:lnTo>
                  <a:lnTo>
                    <a:pt x="3247" y="183"/>
                  </a:lnTo>
                  <a:lnTo>
                    <a:pt x="3268" y="179"/>
                  </a:lnTo>
                  <a:lnTo>
                    <a:pt x="3289" y="175"/>
                  </a:lnTo>
                  <a:lnTo>
                    <a:pt x="3312" y="174"/>
                  </a:lnTo>
                  <a:lnTo>
                    <a:pt x="3333" y="173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chemeClr val="accent1"/>
            </a:solidFill>
            <a:ln w="34925">
              <a:noFill/>
              <a:round/>
              <a:headEnd/>
              <a:tailEnd/>
            </a:ln>
          </p:spPr>
          <p:txBody>
            <a:bodyPr vert="horz" wrap="square" lIns="82951" tIns="41475" rIns="82951" bIns="41475" numCol="1" anchor="t" anchorCtr="0" compatLnSpc="1">
              <a:prstTxWarp prst="textNoShape">
                <a:avLst/>
              </a:prstTxWarp>
            </a:bodyPr>
            <a:lstStyle/>
            <a:p>
              <a:endParaRPr lang="de-DE" sz="1633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95AE8BB6-B793-4D22-81EA-1D1E623218F4}"/>
              </a:ext>
            </a:extLst>
          </p:cNvPr>
          <p:cNvGrpSpPr/>
          <p:nvPr/>
        </p:nvGrpSpPr>
        <p:grpSpPr>
          <a:xfrm>
            <a:off x="4810818" y="1222965"/>
            <a:ext cx="7151596" cy="3217480"/>
            <a:chOff x="3498473" y="1897449"/>
            <a:chExt cx="7883517" cy="3546769"/>
          </a:xfrm>
        </p:grpSpPr>
        <p:sp>
          <p:nvSpPr>
            <p:cNvPr id="3" name="Gerade Verbindung 1"/>
            <p:cNvSpPr/>
            <p:nvPr/>
          </p:nvSpPr>
          <p:spPr>
            <a:xfrm flipV="1">
              <a:off x="7607895" y="4853562"/>
              <a:ext cx="10076" cy="5906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0">
              <a:solidFill>
                <a:srgbClr val="C00000"/>
              </a:solidFill>
              <a:prstDash val="solid"/>
              <a:miter/>
              <a:head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Gerade Verbindung 12"/>
            <p:cNvSpPr/>
            <p:nvPr/>
          </p:nvSpPr>
          <p:spPr>
            <a:xfrm>
              <a:off x="4746638" y="4807517"/>
              <a:ext cx="2841479" cy="79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57">
              <a:solidFill>
                <a:srgbClr val="C00000"/>
              </a:solidFill>
              <a:prstDash val="solid"/>
              <a:miter/>
              <a:tail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Gerade Verbindung 13"/>
            <p:cNvSpPr/>
            <p:nvPr/>
          </p:nvSpPr>
          <p:spPr>
            <a:xfrm flipV="1">
              <a:off x="7587760" y="2295798"/>
              <a:ext cx="0" cy="25200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57">
              <a:solidFill>
                <a:srgbClr val="C00000"/>
              </a:solidFill>
              <a:prstDash val="solid"/>
              <a:miter/>
              <a:tail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Gerade Verbindung 14"/>
            <p:cNvSpPr/>
            <p:nvPr/>
          </p:nvSpPr>
          <p:spPr>
            <a:xfrm>
              <a:off x="7671638" y="4815436"/>
              <a:ext cx="252000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57">
              <a:solidFill>
                <a:srgbClr val="C00000"/>
              </a:solidFill>
              <a:prstDash val="solid"/>
              <a:miter/>
              <a:tail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Gerade Verbindung 16"/>
            <p:cNvSpPr/>
            <p:nvPr/>
          </p:nvSpPr>
          <p:spPr>
            <a:xfrm>
              <a:off x="7647785" y="4821758"/>
              <a:ext cx="252000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57">
              <a:solidFill>
                <a:srgbClr val="C00000"/>
              </a:solidFill>
              <a:prstDash val="solid"/>
              <a:miter/>
              <a:head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Gerade Verbindung 17"/>
            <p:cNvSpPr/>
            <p:nvPr/>
          </p:nvSpPr>
          <p:spPr>
            <a:xfrm flipH="1">
              <a:off x="7251161" y="2295798"/>
              <a:ext cx="67176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14300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Gerade Verbindung 18"/>
            <p:cNvSpPr/>
            <p:nvPr/>
          </p:nvSpPr>
          <p:spPr>
            <a:xfrm>
              <a:off x="10191633" y="4479916"/>
              <a:ext cx="0" cy="6717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14300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Gerade Verbindung 19"/>
            <p:cNvSpPr/>
            <p:nvPr/>
          </p:nvSpPr>
          <p:spPr>
            <a:xfrm flipH="1">
              <a:off x="7418917" y="4563793"/>
              <a:ext cx="420121" cy="503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76315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Freihandform 20"/>
            <p:cNvSpPr/>
            <p:nvPr/>
          </p:nvSpPr>
          <p:spPr>
            <a:xfrm>
              <a:off x="6932200" y="1897449"/>
              <a:ext cx="1393554" cy="391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8" tIns="42453" rIns="81648" bIns="42453" anchor="t" anchorCtr="1" compatLnSpc="0">
              <a:spAutoFit/>
            </a:bodyPr>
            <a:lstStyle/>
            <a:p>
              <a:pPr algn="ctr"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14" b="1" dirty="0">
                  <a:solidFill>
                    <a:srgbClr val="000000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Mirror</a:t>
              </a:r>
            </a:p>
          </p:txBody>
        </p:sp>
        <p:sp>
          <p:nvSpPr>
            <p:cNvPr id="23" name="Freihandform 21"/>
            <p:cNvSpPr/>
            <p:nvPr/>
          </p:nvSpPr>
          <p:spPr>
            <a:xfrm>
              <a:off x="9988436" y="4684523"/>
              <a:ext cx="1393554" cy="391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8" tIns="42453" rIns="81648" bIns="42453" anchor="t" anchorCtr="1" compatLnSpc="0">
              <a:spAutoFit/>
            </a:bodyPr>
            <a:lstStyle/>
            <a:p>
              <a:pPr algn="ctr"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14" b="1" dirty="0">
                  <a:solidFill>
                    <a:srgbClr val="000000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Mirror</a:t>
              </a:r>
            </a:p>
          </p:txBody>
        </p:sp>
        <p:sp>
          <p:nvSpPr>
            <p:cNvPr id="24" name="Freihandform 22"/>
            <p:cNvSpPr/>
            <p:nvPr/>
          </p:nvSpPr>
          <p:spPr>
            <a:xfrm>
              <a:off x="7707823" y="4271086"/>
              <a:ext cx="557634" cy="391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8" tIns="42453" rIns="81648" bIns="42453" anchor="t" anchorCtr="1" compatLnSpc="0">
              <a:spAutoFit/>
            </a:bodyPr>
            <a:lstStyle/>
            <a:p>
              <a:pPr algn="ctr"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14" b="1" dirty="0">
                  <a:solidFill>
                    <a:srgbClr val="000000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BS</a:t>
              </a:r>
            </a:p>
          </p:txBody>
        </p:sp>
        <p:sp>
          <p:nvSpPr>
            <p:cNvPr id="26" name="Freihandform 24"/>
            <p:cNvSpPr/>
            <p:nvPr/>
          </p:nvSpPr>
          <p:spPr>
            <a:xfrm>
              <a:off x="3498473" y="4525635"/>
              <a:ext cx="1268922" cy="4877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4450">
              <a:solidFill>
                <a:schemeClr val="tx1"/>
              </a:solidFill>
              <a:prstDash val="solid"/>
            </a:ln>
          </p:spPr>
          <p:txBody>
            <a:bodyPr vert="horz" wrap="square" lIns="81648" tIns="42453" rIns="81648" bIns="42453" anchor="t" anchorCtr="1" compatLnSpc="0">
              <a:spAutoFit/>
            </a:bodyPr>
            <a:lstStyle/>
            <a:p>
              <a:pPr algn="ctr"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2404" b="1" dirty="0">
                  <a:solidFill>
                    <a:schemeClr val="bg1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Laser</a:t>
              </a:r>
            </a:p>
          </p:txBody>
        </p:sp>
      </p:grpSp>
      <p:sp>
        <p:nvSpPr>
          <p:cNvPr id="28" name="Titel 26"/>
          <p:cNvSpPr txBox="1">
            <a:spLocks noGrp="1"/>
          </p:cNvSpPr>
          <p:nvPr>
            <p:ph type="title"/>
          </p:nvPr>
        </p:nvSpPr>
        <p:spPr>
          <a:xfrm>
            <a:off x="543576" y="90"/>
            <a:ext cx="8622588" cy="643912"/>
          </a:xfrm>
        </p:spPr>
        <p:txBody>
          <a:bodyPr anchorCtr="1"/>
          <a:lstStyle/>
          <a:p>
            <a:pPr lvl="0"/>
            <a:r>
              <a:rPr lang="de-DE" dirty="0"/>
              <a:t>Michelson Interferometer - DC </a:t>
            </a:r>
            <a:r>
              <a:rPr lang="de-DE" dirty="0" err="1"/>
              <a:t>Readout</a:t>
            </a:r>
            <a:endParaRPr lang="de-DE" sz="2540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F957B1-BB8A-4734-818C-BAE91FF9C4F9}"/>
              </a:ext>
            </a:extLst>
          </p:cNvPr>
          <p:cNvGrpSpPr/>
          <p:nvPr/>
        </p:nvGrpSpPr>
        <p:grpSpPr>
          <a:xfrm>
            <a:off x="6440171" y="3061502"/>
            <a:ext cx="1834944" cy="842194"/>
            <a:chOff x="7099281" y="3374727"/>
            <a:chExt cx="2022739" cy="928387"/>
          </a:xfrm>
        </p:grpSpPr>
        <p:sp>
          <p:nvSpPr>
            <p:cNvPr id="4" name="Pfeil: 180-Grad 3">
              <a:extLst>
                <a:ext uri="{FF2B5EF4-FFF2-40B4-BE49-F238E27FC236}">
                  <a16:creationId xmlns:a16="http://schemas.microsoft.com/office/drawing/2014/main" id="{F46E5044-F353-4B38-A713-F94981E012DB}"/>
                </a:ext>
              </a:extLst>
            </p:cNvPr>
            <p:cNvSpPr/>
            <p:nvPr/>
          </p:nvSpPr>
          <p:spPr>
            <a:xfrm rot="5400000" flipH="1">
              <a:off x="7997916" y="3179010"/>
              <a:ext cx="262334" cy="1985874"/>
            </a:xfrm>
            <a:prstGeom prst="utur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>
                <a:solidFill>
                  <a:schemeClr val="tx1"/>
                </a:solidFill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B4F3BB9-FA13-4EFF-A6BD-D2E77F0DCF3A}"/>
                </a:ext>
              </a:extLst>
            </p:cNvPr>
            <p:cNvSpPr txBox="1"/>
            <p:nvPr/>
          </p:nvSpPr>
          <p:spPr>
            <a:xfrm>
              <a:off x="7099281" y="3374727"/>
              <a:ext cx="1846487" cy="655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/>
                <a:t>Laser light </a:t>
              </a:r>
              <a:r>
                <a:rPr lang="de-DE" sz="1633" dirty="0" err="1"/>
                <a:t>gets</a:t>
              </a:r>
              <a:r>
                <a:rPr lang="de-DE" sz="1633" dirty="0"/>
                <a:t> </a:t>
              </a:r>
              <a:r>
                <a:rPr lang="de-DE" sz="1633" dirty="0" err="1"/>
                <a:t>reflected</a:t>
              </a:r>
              <a:endParaRPr lang="de-DE" sz="1633" dirty="0"/>
            </a:p>
          </p:txBody>
        </p:sp>
      </p:grpSp>
      <p:sp>
        <p:nvSpPr>
          <p:cNvPr id="79" name="Textfeld 78">
            <a:extLst>
              <a:ext uri="{FF2B5EF4-FFF2-40B4-BE49-F238E27FC236}">
                <a16:creationId xmlns:a16="http://schemas.microsoft.com/office/drawing/2014/main" id="{F481B204-4277-4D76-94D8-4E4FCEDA4086}"/>
              </a:ext>
            </a:extLst>
          </p:cNvPr>
          <p:cNvSpPr txBox="1"/>
          <p:nvPr/>
        </p:nvSpPr>
        <p:spPr>
          <a:xfrm>
            <a:off x="1262125" y="1182586"/>
            <a:ext cx="3919358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33" dirty="0"/>
              <a:t>@ </a:t>
            </a:r>
            <a:r>
              <a:rPr lang="de-DE" sz="2540" b="1" dirty="0" err="1"/>
              <a:t>dark</a:t>
            </a:r>
            <a:r>
              <a:rPr lang="de-DE" sz="2540" b="1" dirty="0"/>
              <a:t> </a:t>
            </a:r>
            <a:r>
              <a:rPr lang="de-DE" sz="2540" b="1" dirty="0" err="1"/>
              <a:t>fringe</a:t>
            </a:r>
            <a:endParaRPr lang="de-DE" sz="2540" b="1" dirty="0"/>
          </a:p>
          <a:p>
            <a:r>
              <a:rPr lang="de-DE" sz="2540" b="1" dirty="0" err="1"/>
              <a:t>interferometer</a:t>
            </a:r>
            <a:r>
              <a:rPr lang="de-DE" sz="2540" b="1" dirty="0"/>
              <a:t> = </a:t>
            </a:r>
            <a:r>
              <a:rPr lang="de-DE" sz="2540" b="1" dirty="0" err="1"/>
              <a:t>mirror</a:t>
            </a:r>
            <a:endParaRPr lang="de-DE" sz="2540" b="1" dirty="0"/>
          </a:p>
          <a:p>
            <a:r>
              <a:rPr lang="de-DE" dirty="0"/>
              <a:t>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carrier</a:t>
            </a:r>
            <a:r>
              <a:rPr lang="de-DE" dirty="0"/>
              <a:t> light)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2EAB0C9F-7C90-4E47-B600-0782249D76D7}"/>
              </a:ext>
            </a:extLst>
          </p:cNvPr>
          <p:cNvSpPr txBox="1"/>
          <p:nvPr/>
        </p:nvSpPr>
        <p:spPr>
          <a:xfrm>
            <a:off x="7759010" y="7085462"/>
            <a:ext cx="1675056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33" dirty="0" err="1"/>
              <a:t>No</a:t>
            </a:r>
            <a:r>
              <a:rPr lang="de-DE" sz="1633" dirty="0"/>
              <a:t> </a:t>
            </a:r>
            <a:r>
              <a:rPr lang="de-DE" sz="1633" dirty="0" err="1"/>
              <a:t>input</a:t>
            </a:r>
            <a:r>
              <a:rPr lang="de-DE" sz="1633" dirty="0"/>
              <a:t> </a:t>
            </a:r>
            <a:r>
              <a:rPr lang="de-DE" sz="1633" dirty="0" err="1"/>
              <a:t>here</a:t>
            </a:r>
            <a:r>
              <a:rPr lang="de-DE" sz="1633" dirty="0"/>
              <a:t>?</a:t>
            </a:r>
          </a:p>
        </p:txBody>
      </p:sp>
      <p:sp>
        <p:nvSpPr>
          <p:cNvPr id="84" name="Gerade Verbindung 15">
            <a:extLst>
              <a:ext uri="{FF2B5EF4-FFF2-40B4-BE49-F238E27FC236}">
                <a16:creationId xmlns:a16="http://schemas.microsoft.com/office/drawing/2014/main" id="{63985312-F7EE-4BEF-93A8-FEA2F4618F44}"/>
              </a:ext>
            </a:extLst>
          </p:cNvPr>
          <p:cNvSpPr/>
          <p:nvPr/>
        </p:nvSpPr>
        <p:spPr>
          <a:xfrm flipV="1">
            <a:off x="8527276" y="1640223"/>
            <a:ext cx="0" cy="22860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>
            <a:solidFill>
              <a:srgbClr val="C00000"/>
            </a:solidFill>
            <a:prstDash val="solid"/>
            <a:miter/>
            <a:headEnd type="arrow"/>
          </a:ln>
        </p:spPr>
        <p:txBody>
          <a:bodyPr vert="horz" wrap="none" lIns="81648" tIns="42453" rIns="81648" bIns="42453" anchor="t" anchorCtr="0" compatLnSpc="0"/>
          <a:lstStyle/>
          <a:p>
            <a:pPr>
              <a:lnSpc>
                <a:spcPct val="107000"/>
              </a:lnSpc>
              <a:tabLst>
                <a:tab pos="0" algn="l"/>
                <a:tab pos="829544" algn="l"/>
                <a:tab pos="1659087" algn="l"/>
                <a:tab pos="2488631" algn="l"/>
                <a:tab pos="3318175" algn="l"/>
                <a:tab pos="4147718" algn="l"/>
                <a:tab pos="4977262" algn="l"/>
                <a:tab pos="5806806" algn="l"/>
                <a:tab pos="6636349" algn="l"/>
                <a:tab pos="7465893" algn="l"/>
                <a:tab pos="8295437" algn="l"/>
                <a:tab pos="91249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33">
              <a:solidFill>
                <a:srgbClr val="000000"/>
              </a:solidFill>
              <a:latin typeface="Arial" pitchFamily="18"/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526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5F1CE-8062-4BD6-B5A6-7635D1B0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Power Recycling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power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arms</a:t>
            </a:r>
            <a:endParaRPr lang="de-DE" dirty="0"/>
          </a:p>
        </p:txBody>
      </p:sp>
      <p:sp>
        <p:nvSpPr>
          <p:cNvPr id="5" name="Zylinder 4">
            <a:extLst>
              <a:ext uri="{FF2B5EF4-FFF2-40B4-BE49-F238E27FC236}">
                <a16:creationId xmlns:a16="http://schemas.microsoft.com/office/drawing/2014/main" id="{597508E7-1999-4021-82AA-20548D36C5DC}"/>
              </a:ext>
            </a:extLst>
          </p:cNvPr>
          <p:cNvSpPr/>
          <p:nvPr/>
        </p:nvSpPr>
        <p:spPr>
          <a:xfrm rot="16200000">
            <a:off x="7703384" y="3853911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Gerade Verbindung 7">
            <a:extLst>
              <a:ext uri="{FF2B5EF4-FFF2-40B4-BE49-F238E27FC236}">
                <a16:creationId xmlns:a16="http://schemas.microsoft.com/office/drawing/2014/main" id="{07FCA56D-22B7-49F3-91B0-80041B2CE321}"/>
              </a:ext>
            </a:extLst>
          </p:cNvPr>
          <p:cNvCxnSpPr>
            <a:cxnSpLocks/>
          </p:cNvCxnSpPr>
          <p:nvPr/>
        </p:nvCxnSpPr>
        <p:spPr>
          <a:xfrm>
            <a:off x="5071093" y="3918410"/>
            <a:ext cx="2912179" cy="22014"/>
          </a:xfrm>
          <a:prstGeom prst="line">
            <a:avLst/>
          </a:prstGeom>
          <a:noFill/>
          <a:ln w="1111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" name="Gerade Verbindung 9">
            <a:extLst>
              <a:ext uri="{FF2B5EF4-FFF2-40B4-BE49-F238E27FC236}">
                <a16:creationId xmlns:a16="http://schemas.microsoft.com/office/drawing/2014/main" id="{4BD05B0F-7DA8-4121-9D4F-4598EF777A5D}"/>
              </a:ext>
            </a:extLst>
          </p:cNvPr>
          <p:cNvCxnSpPr/>
          <p:nvPr/>
        </p:nvCxnSpPr>
        <p:spPr>
          <a:xfrm>
            <a:off x="4941075" y="3855518"/>
            <a:ext cx="138568" cy="73541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8" name="Gerade Verbindung 11">
            <a:extLst>
              <a:ext uri="{FF2B5EF4-FFF2-40B4-BE49-F238E27FC236}">
                <a16:creationId xmlns:a16="http://schemas.microsoft.com/office/drawing/2014/main" id="{AC17A6BE-F919-4CFE-AC86-FA0EDADEC9A3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3822337" y="3863419"/>
            <a:ext cx="1181931" cy="162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0" name="Zylinder 9">
            <a:extLst>
              <a:ext uri="{FF2B5EF4-FFF2-40B4-BE49-F238E27FC236}">
                <a16:creationId xmlns:a16="http://schemas.microsoft.com/office/drawing/2014/main" id="{3011F169-49F2-458A-99FE-F23AD5704CED}"/>
              </a:ext>
            </a:extLst>
          </p:cNvPr>
          <p:cNvSpPr/>
          <p:nvPr/>
        </p:nvSpPr>
        <p:spPr>
          <a:xfrm rot="10800000">
            <a:off x="4627725" y="1131272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Gerade Verbindung 13">
            <a:extLst>
              <a:ext uri="{FF2B5EF4-FFF2-40B4-BE49-F238E27FC236}">
                <a16:creationId xmlns:a16="http://schemas.microsoft.com/office/drawing/2014/main" id="{232B880C-8ABB-4F0D-A866-E44F7B02F287}"/>
              </a:ext>
            </a:extLst>
          </p:cNvPr>
          <p:cNvCxnSpPr/>
          <p:nvPr/>
        </p:nvCxnSpPr>
        <p:spPr>
          <a:xfrm flipV="1">
            <a:off x="4941075" y="1286735"/>
            <a:ext cx="0" cy="2603176"/>
          </a:xfrm>
          <a:prstGeom prst="line">
            <a:avLst/>
          </a:prstGeom>
          <a:noFill/>
          <a:ln w="11112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E3F479AB-963F-4703-9CF9-210F5AD0D5AF}"/>
              </a:ext>
            </a:extLst>
          </p:cNvPr>
          <p:cNvSpPr/>
          <p:nvPr/>
        </p:nvSpPr>
        <p:spPr>
          <a:xfrm>
            <a:off x="1283584" y="3581976"/>
            <a:ext cx="1077921" cy="4941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r>
              <a:rPr lang="de-DE" kern="0" dirty="0">
                <a:solidFill>
                  <a:prstClr val="white"/>
                </a:solidFill>
                <a:latin typeface="Calibri"/>
              </a:rPr>
              <a:t>LASER</a:t>
            </a:r>
          </a:p>
        </p:txBody>
      </p:sp>
      <p:cxnSp>
        <p:nvCxnSpPr>
          <p:cNvPr id="15" name="Gerade Verbindung 27">
            <a:extLst>
              <a:ext uri="{FF2B5EF4-FFF2-40B4-BE49-F238E27FC236}">
                <a16:creationId xmlns:a16="http://schemas.microsoft.com/office/drawing/2014/main" id="{EBD70C5F-1F38-4473-934E-CD46369D8B99}"/>
              </a:ext>
            </a:extLst>
          </p:cNvPr>
          <p:cNvCxnSpPr/>
          <p:nvPr/>
        </p:nvCxnSpPr>
        <p:spPr>
          <a:xfrm>
            <a:off x="4938651" y="3863062"/>
            <a:ext cx="67054" cy="139707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6" name="Gerade Verbindung 30">
            <a:extLst>
              <a:ext uri="{FF2B5EF4-FFF2-40B4-BE49-F238E27FC236}">
                <a16:creationId xmlns:a16="http://schemas.microsoft.com/office/drawing/2014/main" id="{5D6D3244-E415-4B2F-8336-311E75AB83D6}"/>
              </a:ext>
            </a:extLst>
          </p:cNvPr>
          <p:cNvCxnSpPr/>
          <p:nvPr/>
        </p:nvCxnSpPr>
        <p:spPr>
          <a:xfrm flipV="1">
            <a:off x="5000651" y="3973884"/>
            <a:ext cx="0" cy="526910"/>
          </a:xfrm>
          <a:prstGeom prst="line">
            <a:avLst/>
          </a:prstGeom>
          <a:noFill/>
          <a:ln w="635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7" name="Zylinder 16">
            <a:extLst>
              <a:ext uri="{FF2B5EF4-FFF2-40B4-BE49-F238E27FC236}">
                <a16:creationId xmlns:a16="http://schemas.microsoft.com/office/drawing/2014/main" id="{2CEACFB5-6ABA-428E-9BE5-37216BCA5CE0}"/>
              </a:ext>
            </a:extLst>
          </p:cNvPr>
          <p:cNvSpPr/>
          <p:nvPr/>
        </p:nvSpPr>
        <p:spPr>
          <a:xfrm rot="18799323">
            <a:off x="4687387" y="3808339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0"/>
                  <a:alpha val="93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61000"/>
                </a:srgbClr>
              </a:gs>
              <a:gs pos="100000">
                <a:srgbClr val="4F81BD">
                  <a:tint val="23500"/>
                  <a:satMod val="160000"/>
                  <a:lumMod val="0"/>
                  <a:alpha val="94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96479A7-F5F1-46E6-9C12-9B00F7D88652}"/>
              </a:ext>
            </a:extLst>
          </p:cNvPr>
          <p:cNvSpPr txBox="1"/>
          <p:nvPr/>
        </p:nvSpPr>
        <p:spPr>
          <a:xfrm rot="18419618">
            <a:off x="5104739" y="34384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BS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0A69366-363E-4A7C-A5A3-E746CC1A8FEE}"/>
              </a:ext>
            </a:extLst>
          </p:cNvPr>
          <p:cNvGrpSpPr/>
          <p:nvPr/>
        </p:nvGrpSpPr>
        <p:grpSpPr>
          <a:xfrm rot="10800000">
            <a:off x="3117801" y="3804002"/>
            <a:ext cx="859498" cy="993222"/>
            <a:chOff x="1629563" y="3588787"/>
            <a:chExt cx="2183384" cy="2343654"/>
          </a:xfrm>
        </p:grpSpPr>
        <p:sp>
          <p:nvSpPr>
            <p:cNvPr id="61" name="Zylinder 60">
              <a:extLst>
                <a:ext uri="{FF2B5EF4-FFF2-40B4-BE49-F238E27FC236}">
                  <a16:creationId xmlns:a16="http://schemas.microsoft.com/office/drawing/2014/main" id="{2E8DFF61-42AC-4CB0-950F-70CD56B8A269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Zylinder 61">
              <a:extLst>
                <a:ext uri="{FF2B5EF4-FFF2-40B4-BE49-F238E27FC236}">
                  <a16:creationId xmlns:a16="http://schemas.microsoft.com/office/drawing/2014/main" id="{69ADF779-DA0F-4097-8938-3FBEDF16BB70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3" name="Gerade Verbindung 18">
              <a:extLst>
                <a:ext uri="{FF2B5EF4-FFF2-40B4-BE49-F238E27FC236}">
                  <a16:creationId xmlns:a16="http://schemas.microsoft.com/office/drawing/2014/main" id="{E9AA447B-2F84-4084-BCA8-C1B703A458C1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4" name="Gerade Verbindung 18">
              <a:extLst>
                <a:ext uri="{FF2B5EF4-FFF2-40B4-BE49-F238E27FC236}">
                  <a16:creationId xmlns:a16="http://schemas.microsoft.com/office/drawing/2014/main" id="{93A376C1-96E4-428D-BD2C-835C93622F92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65" name="Zylinder 64">
              <a:extLst>
                <a:ext uri="{FF2B5EF4-FFF2-40B4-BE49-F238E27FC236}">
                  <a16:creationId xmlns:a16="http://schemas.microsoft.com/office/drawing/2014/main" id="{E4F32FEA-06DF-41D9-B058-63250A99E9B8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6" name="Gerade Verbindung 11">
              <a:extLst>
                <a:ext uri="{FF2B5EF4-FFF2-40B4-BE49-F238E27FC236}">
                  <a16:creationId xmlns:a16="http://schemas.microsoft.com/office/drawing/2014/main" id="{B9427C6E-C4DA-4E6F-BE4D-6869B90EF2AF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7" name="Gerade Verbindung 9">
              <a:extLst>
                <a:ext uri="{FF2B5EF4-FFF2-40B4-BE49-F238E27FC236}">
                  <a16:creationId xmlns:a16="http://schemas.microsoft.com/office/drawing/2014/main" id="{08E1325E-D87D-4078-BA6F-636EE135B2F4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8" name="Gerade Verbindung 9">
              <a:extLst>
                <a:ext uri="{FF2B5EF4-FFF2-40B4-BE49-F238E27FC236}">
                  <a16:creationId xmlns:a16="http://schemas.microsoft.com/office/drawing/2014/main" id="{8C511623-89CC-465C-9851-D1380F079BA3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70" name="Gerade Verbindung 11">
              <a:extLst>
                <a:ext uri="{FF2B5EF4-FFF2-40B4-BE49-F238E27FC236}">
                  <a16:creationId xmlns:a16="http://schemas.microsoft.com/office/drawing/2014/main" id="{48145A18-026B-4931-B8A5-36BE5E04D46B}"/>
                </a:ext>
              </a:extLst>
            </p:cNvPr>
            <p:cNvCxnSpPr/>
            <p:nvPr/>
          </p:nvCxnSpPr>
          <p:spPr>
            <a:xfrm>
              <a:off x="2998324" y="5842918"/>
              <a:ext cx="814623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295F2BD-8B73-4AAA-A8DE-64E31A47C452}"/>
              </a:ext>
            </a:extLst>
          </p:cNvPr>
          <p:cNvGrpSpPr/>
          <p:nvPr/>
        </p:nvGrpSpPr>
        <p:grpSpPr>
          <a:xfrm rot="10800000">
            <a:off x="2363636" y="3796443"/>
            <a:ext cx="842455" cy="993222"/>
            <a:chOff x="1629563" y="3588787"/>
            <a:chExt cx="2140089" cy="2343654"/>
          </a:xfrm>
        </p:grpSpPr>
        <p:sp>
          <p:nvSpPr>
            <p:cNvPr id="52" name="Zylinder 51">
              <a:extLst>
                <a:ext uri="{FF2B5EF4-FFF2-40B4-BE49-F238E27FC236}">
                  <a16:creationId xmlns:a16="http://schemas.microsoft.com/office/drawing/2014/main" id="{88490A3E-D54A-4A89-91D2-F854EB481884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Zylinder 52">
              <a:extLst>
                <a:ext uri="{FF2B5EF4-FFF2-40B4-BE49-F238E27FC236}">
                  <a16:creationId xmlns:a16="http://schemas.microsoft.com/office/drawing/2014/main" id="{D03CAC2B-0C6C-4DEE-87E1-ABFE7F6051B3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4" name="Gerade Verbindung 18">
              <a:extLst>
                <a:ext uri="{FF2B5EF4-FFF2-40B4-BE49-F238E27FC236}">
                  <a16:creationId xmlns:a16="http://schemas.microsoft.com/office/drawing/2014/main" id="{7CA20E00-533B-456E-9E46-56818A505208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" name="Gerade Verbindung 18">
              <a:extLst>
                <a:ext uri="{FF2B5EF4-FFF2-40B4-BE49-F238E27FC236}">
                  <a16:creationId xmlns:a16="http://schemas.microsoft.com/office/drawing/2014/main" id="{4061B782-429F-458D-B3B6-9D7A696E5F82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56" name="Zylinder 55">
              <a:extLst>
                <a:ext uri="{FF2B5EF4-FFF2-40B4-BE49-F238E27FC236}">
                  <a16:creationId xmlns:a16="http://schemas.microsoft.com/office/drawing/2014/main" id="{24DC6E25-A27B-4D7D-ABB9-763980829B60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7" name="Gerade Verbindung 11">
              <a:extLst>
                <a:ext uri="{FF2B5EF4-FFF2-40B4-BE49-F238E27FC236}">
                  <a16:creationId xmlns:a16="http://schemas.microsoft.com/office/drawing/2014/main" id="{4F6B4BB1-3DD6-45C9-BA9F-96923B4B653B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8" name="Gerade Verbindung 9">
              <a:extLst>
                <a:ext uri="{FF2B5EF4-FFF2-40B4-BE49-F238E27FC236}">
                  <a16:creationId xmlns:a16="http://schemas.microsoft.com/office/drawing/2014/main" id="{331FA5F7-B616-4DC5-A720-CB124B59E366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59" name="Gerade Verbindung 9">
              <a:extLst>
                <a:ext uri="{FF2B5EF4-FFF2-40B4-BE49-F238E27FC236}">
                  <a16:creationId xmlns:a16="http://schemas.microsoft.com/office/drawing/2014/main" id="{4519977E-39C0-404B-96F7-933F4D7E3289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0" name="Gerade Verbindung 11">
              <a:extLst>
                <a:ext uri="{FF2B5EF4-FFF2-40B4-BE49-F238E27FC236}">
                  <a16:creationId xmlns:a16="http://schemas.microsoft.com/office/drawing/2014/main" id="{1B3BA29D-541E-4A8D-9A80-6EC198CC750F}"/>
                </a:ext>
              </a:extLst>
            </p:cNvPr>
            <p:cNvCxnSpPr/>
            <p:nvPr/>
          </p:nvCxnSpPr>
          <p:spPr>
            <a:xfrm>
              <a:off x="2938654" y="5842919"/>
              <a:ext cx="830998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CA38BF69-F0A1-41D5-B24C-5608C1F6DF1F}"/>
              </a:ext>
            </a:extLst>
          </p:cNvPr>
          <p:cNvSpPr txBox="1"/>
          <p:nvPr/>
        </p:nvSpPr>
        <p:spPr>
          <a:xfrm>
            <a:off x="3021701" y="487443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IMCs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F85D3F6B-125B-4867-8E1B-78B32420CA7C}"/>
              </a:ext>
            </a:extLst>
          </p:cNvPr>
          <p:cNvSpPr txBox="1"/>
          <p:nvPr/>
        </p:nvSpPr>
        <p:spPr>
          <a:xfrm>
            <a:off x="4471180" y="4396889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600" kern="0" dirty="0">
                <a:solidFill>
                  <a:prstClr val="black"/>
                </a:solidFill>
                <a:latin typeface="Calibri"/>
              </a:rPr>
              <a:t>PD</a:t>
            </a:r>
          </a:p>
        </p:txBody>
      </p:sp>
      <p:sp>
        <p:nvSpPr>
          <p:cNvPr id="85" name="Flussdiagramm: Verzögerung 84">
            <a:extLst>
              <a:ext uri="{FF2B5EF4-FFF2-40B4-BE49-F238E27FC236}">
                <a16:creationId xmlns:a16="http://schemas.microsoft.com/office/drawing/2014/main" id="{9A799AD5-1627-4642-A0FB-F4656DCE31BF}"/>
              </a:ext>
            </a:extLst>
          </p:cNvPr>
          <p:cNvSpPr/>
          <p:nvPr/>
        </p:nvSpPr>
        <p:spPr>
          <a:xfrm rot="5400000">
            <a:off x="4912579" y="4473502"/>
            <a:ext cx="176143" cy="2504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5A50F9B9-7431-44D1-B630-556B8CF6CB8D}"/>
              </a:ext>
            </a:extLst>
          </p:cNvPr>
          <p:cNvSpPr txBox="1"/>
          <p:nvPr/>
        </p:nvSpPr>
        <p:spPr>
          <a:xfrm>
            <a:off x="4029840" y="4150727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PRM</a:t>
            </a:r>
          </a:p>
        </p:txBody>
      </p:sp>
      <p:sp>
        <p:nvSpPr>
          <p:cNvPr id="88" name="Zylinder 87">
            <a:extLst>
              <a:ext uri="{FF2B5EF4-FFF2-40B4-BE49-F238E27FC236}">
                <a16:creationId xmlns:a16="http://schemas.microsoft.com/office/drawing/2014/main" id="{635DE738-21A5-4DF4-B073-FBB66255D034}"/>
              </a:ext>
            </a:extLst>
          </p:cNvPr>
          <p:cNvSpPr/>
          <p:nvPr/>
        </p:nvSpPr>
        <p:spPr>
          <a:xfrm rot="5400000">
            <a:off x="3984945" y="3755495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45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9" name="Gerade Verbindung 11">
            <a:extLst>
              <a:ext uri="{FF2B5EF4-FFF2-40B4-BE49-F238E27FC236}">
                <a16:creationId xmlns:a16="http://schemas.microsoft.com/office/drawing/2014/main" id="{D38EC3DC-05E9-4C07-9CFB-B0530873D91B}"/>
              </a:ext>
            </a:extLst>
          </p:cNvPr>
          <p:cNvCxnSpPr>
            <a:cxnSpLocks/>
          </p:cNvCxnSpPr>
          <p:nvPr/>
        </p:nvCxnSpPr>
        <p:spPr>
          <a:xfrm flipV="1">
            <a:off x="4333045" y="3875966"/>
            <a:ext cx="551379" cy="162"/>
          </a:xfrm>
          <a:prstGeom prst="line">
            <a:avLst/>
          </a:prstGeom>
          <a:noFill/>
          <a:ln w="11747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9" name="Rectangle 1">
            <a:extLst>
              <a:ext uri="{FF2B5EF4-FFF2-40B4-BE49-F238E27FC236}">
                <a16:creationId xmlns:a16="http://schemas.microsoft.com/office/drawing/2014/main" id="{ACB5D273-573B-4E19-8F25-23D26F8FD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396" y="2706780"/>
            <a:ext cx="11385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ET-HF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400" dirty="0">
                <a:latin typeface="Arial Unicode MS"/>
              </a:rPr>
              <a:t>R= 0.95</a:t>
            </a:r>
            <a:endParaRPr kumimoji="0" lang="de-DE" alt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1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AC6BA-15C4-4EDE-AC70-0545E248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Fabry-Perot </a:t>
            </a:r>
            <a:r>
              <a:rPr lang="de-DE" dirty="0" err="1"/>
              <a:t>cavities</a:t>
            </a:r>
            <a:endParaRPr lang="de-DE" dirty="0"/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B50F3B00-4171-4892-9803-30D3640AF04D}"/>
              </a:ext>
            </a:extLst>
          </p:cNvPr>
          <p:cNvGrpSpPr/>
          <p:nvPr/>
        </p:nvGrpSpPr>
        <p:grpSpPr>
          <a:xfrm>
            <a:off x="6944735" y="4825035"/>
            <a:ext cx="3088024" cy="1083314"/>
            <a:chOff x="7643982" y="4005070"/>
            <a:chExt cx="3088024" cy="1083314"/>
          </a:xfrm>
        </p:grpSpPr>
        <p:sp>
          <p:nvSpPr>
            <p:cNvPr id="3" name="Zylinder 2">
              <a:extLst>
                <a:ext uri="{FF2B5EF4-FFF2-40B4-BE49-F238E27FC236}">
                  <a16:creationId xmlns:a16="http://schemas.microsoft.com/office/drawing/2014/main" id="{0361F324-FAF7-4C37-BC9E-475E5628BDA3}"/>
                </a:ext>
              </a:extLst>
            </p:cNvPr>
            <p:cNvSpPr/>
            <p:nvPr/>
          </p:nvSpPr>
          <p:spPr>
            <a:xfrm rot="16200000">
              <a:off x="10276273" y="4692807"/>
              <a:ext cx="603689" cy="187465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" name="Gerade Verbindung 7">
              <a:extLst>
                <a:ext uri="{FF2B5EF4-FFF2-40B4-BE49-F238E27FC236}">
                  <a16:creationId xmlns:a16="http://schemas.microsoft.com/office/drawing/2014/main" id="{A0B08F77-5F89-4A90-8A41-762734BE37BB}"/>
                </a:ext>
              </a:extLst>
            </p:cNvPr>
            <p:cNvCxnSpPr>
              <a:cxnSpLocks/>
            </p:cNvCxnSpPr>
            <p:nvPr/>
          </p:nvCxnSpPr>
          <p:spPr>
            <a:xfrm>
              <a:off x="7643982" y="4757306"/>
              <a:ext cx="2912179" cy="22014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B5EF0F5-023C-4330-9EC6-D723F1E3222B}"/>
                </a:ext>
              </a:extLst>
            </p:cNvPr>
            <p:cNvSpPr txBox="1"/>
            <p:nvPr/>
          </p:nvSpPr>
          <p:spPr>
            <a:xfrm rot="5400000">
              <a:off x="10320675" y="4108624"/>
              <a:ext cx="5148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30">
                <a:defRPr/>
              </a:pPr>
              <a:r>
                <a:rPr lang="de-DE" sz="1400" kern="0" dirty="0">
                  <a:solidFill>
                    <a:prstClr val="black"/>
                  </a:solidFill>
                  <a:latin typeface="Calibri"/>
                </a:rPr>
                <a:t>ETM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51DF7D3B-5300-42CB-B5C5-8B4F0444EE53}"/>
                </a:ext>
              </a:extLst>
            </p:cNvPr>
            <p:cNvSpPr txBox="1"/>
            <p:nvPr/>
          </p:nvSpPr>
          <p:spPr>
            <a:xfrm rot="5400000">
              <a:off x="8029469" y="4089307"/>
              <a:ext cx="4716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30">
                <a:defRPr/>
              </a:pPr>
              <a:r>
                <a:rPr lang="de-DE" sz="1400" kern="0" dirty="0">
                  <a:solidFill>
                    <a:prstClr val="black"/>
                  </a:solidFill>
                  <a:latin typeface="Calibri"/>
                </a:rPr>
                <a:t>ITM</a:t>
              </a:r>
            </a:p>
          </p:txBody>
        </p:sp>
        <p:sp>
          <p:nvSpPr>
            <p:cNvPr id="43" name="Zylinder 42">
              <a:extLst>
                <a:ext uri="{FF2B5EF4-FFF2-40B4-BE49-F238E27FC236}">
                  <a16:creationId xmlns:a16="http://schemas.microsoft.com/office/drawing/2014/main" id="{3B9B6938-344D-4FE6-85D1-6C637A98595F}"/>
                </a:ext>
              </a:extLst>
            </p:cNvPr>
            <p:cNvSpPr/>
            <p:nvPr/>
          </p:nvSpPr>
          <p:spPr>
            <a:xfrm rot="5400000">
              <a:off x="7958950" y="4674223"/>
              <a:ext cx="603689" cy="187465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  <a:alpha val="50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</a:srgbClr>
                </a:gs>
              </a:gsLst>
              <a:lin ang="0" scaled="0"/>
            </a:gra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9" name="Gerade Verbindung 7">
              <a:extLst>
                <a:ext uri="{FF2B5EF4-FFF2-40B4-BE49-F238E27FC236}">
                  <a16:creationId xmlns:a16="http://schemas.microsoft.com/office/drawing/2014/main" id="{95DC3AE2-E824-4379-A167-DEA7A1C2B95D}"/>
                </a:ext>
              </a:extLst>
            </p:cNvPr>
            <p:cNvCxnSpPr>
              <a:cxnSpLocks/>
              <a:stCxn id="43" idx="0"/>
              <a:endCxn id="3" idx="0"/>
            </p:cNvCxnSpPr>
            <p:nvPr/>
          </p:nvCxnSpPr>
          <p:spPr>
            <a:xfrm>
              <a:off x="8307661" y="4767956"/>
              <a:ext cx="2223590" cy="18583"/>
            </a:xfrm>
            <a:prstGeom prst="line">
              <a:avLst/>
            </a:prstGeom>
            <a:noFill/>
            <a:ln w="177800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sp>
        <p:nvSpPr>
          <p:cNvPr id="86" name="Textfeld 85">
            <a:extLst>
              <a:ext uri="{FF2B5EF4-FFF2-40B4-BE49-F238E27FC236}">
                <a16:creationId xmlns:a16="http://schemas.microsoft.com/office/drawing/2014/main" id="{4CF6980F-3793-4ABE-8D69-ACF0BA59343C}"/>
              </a:ext>
            </a:extLst>
          </p:cNvPr>
          <p:cNvSpPr txBox="1"/>
          <p:nvPr/>
        </p:nvSpPr>
        <p:spPr>
          <a:xfrm>
            <a:off x="9618443" y="6186657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R≈1</a:t>
            </a:r>
          </a:p>
          <a:p>
            <a:r>
              <a:rPr lang="de-DE" dirty="0"/>
              <a:t>T=6ppm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4E115EB6-6EA6-4806-B120-C8B933A5A411}"/>
              </a:ext>
            </a:extLst>
          </p:cNvPr>
          <p:cNvSpPr txBox="1"/>
          <p:nvPr/>
        </p:nvSpPr>
        <p:spPr>
          <a:xfrm>
            <a:off x="7412135" y="6186657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R≈0.993</a:t>
            </a:r>
          </a:p>
          <a:p>
            <a:r>
              <a:rPr lang="de-DE" dirty="0"/>
              <a:t>T=7000ppm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8A652A7F-C06E-41E6-A9D3-38F34B3A73DA}"/>
              </a:ext>
            </a:extLst>
          </p:cNvPr>
          <p:cNvSpPr txBox="1"/>
          <p:nvPr/>
        </p:nvSpPr>
        <p:spPr>
          <a:xfrm>
            <a:off x="543575" y="1544062"/>
            <a:ext cx="40662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  <a:r>
              <a:rPr lang="de-DE" baseline="-25000" dirty="0"/>
              <a:t>ITM</a:t>
            </a:r>
            <a:r>
              <a:rPr lang="de-DE" dirty="0"/>
              <a:t> = 7000ppm</a:t>
            </a:r>
          </a:p>
          <a:p>
            <a:r>
              <a:rPr lang="de-DE" dirty="0"/>
              <a:t>T</a:t>
            </a:r>
            <a:r>
              <a:rPr lang="de-DE" baseline="-25000" dirty="0"/>
              <a:t>ETM</a:t>
            </a:r>
            <a:r>
              <a:rPr lang="de-DE" dirty="0"/>
              <a:t> = 6ppm</a:t>
            </a:r>
          </a:p>
          <a:p>
            <a:r>
              <a:rPr lang="de-DE" dirty="0"/>
              <a:t>RTL = 75ppm</a:t>
            </a:r>
          </a:p>
          <a:p>
            <a:endParaRPr lang="de-DE" dirty="0"/>
          </a:p>
          <a:p>
            <a:r>
              <a:rPr lang="de-DE" dirty="0"/>
              <a:t>Power Enhancement on </a:t>
            </a:r>
            <a:r>
              <a:rPr lang="de-DE" dirty="0" err="1"/>
              <a:t>Resonance</a:t>
            </a:r>
            <a:r>
              <a:rPr lang="de-DE" dirty="0"/>
              <a:t> = </a:t>
            </a:r>
            <a:r>
              <a:rPr lang="de-DE" b="1" dirty="0"/>
              <a:t>556</a:t>
            </a:r>
          </a:p>
          <a:p>
            <a:r>
              <a:rPr lang="de-DE" dirty="0" err="1"/>
              <a:t>Bandwidth</a:t>
            </a:r>
            <a:r>
              <a:rPr lang="de-DE" dirty="0"/>
              <a:t> = 17Hz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95" name="Grafik 94">
            <a:extLst>
              <a:ext uri="{FF2B5EF4-FFF2-40B4-BE49-F238E27FC236}">
                <a16:creationId xmlns:a16="http://schemas.microsoft.com/office/drawing/2014/main" id="{FDCAF060-251D-4001-8AF3-8B5CAC422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738" y="843748"/>
            <a:ext cx="6205897" cy="3924318"/>
          </a:xfrm>
          <a:prstGeom prst="rect">
            <a:avLst/>
          </a:prstGeom>
        </p:spPr>
      </p:pic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id="{3BF29A12-48BD-432D-9FBA-93B6AE61A485}"/>
              </a:ext>
            </a:extLst>
          </p:cNvPr>
          <p:cNvCxnSpPr/>
          <p:nvPr/>
        </p:nvCxnSpPr>
        <p:spPr>
          <a:xfrm flipV="1">
            <a:off x="9079454" y="1211455"/>
            <a:ext cx="0" cy="30527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6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5F1CE-8062-4BD6-B5A6-7635D1B0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PRMI </a:t>
            </a:r>
            <a:r>
              <a:rPr lang="de-DE" dirty="0" err="1"/>
              <a:t>with</a:t>
            </a:r>
            <a:r>
              <a:rPr lang="de-DE" dirty="0"/>
              <a:t> FPs in </a:t>
            </a:r>
            <a:r>
              <a:rPr lang="de-DE" dirty="0" err="1"/>
              <a:t>arms</a:t>
            </a:r>
            <a:endParaRPr lang="de-DE" dirty="0"/>
          </a:p>
        </p:txBody>
      </p:sp>
      <p:sp>
        <p:nvSpPr>
          <p:cNvPr id="5" name="Zylinder 4">
            <a:extLst>
              <a:ext uri="{FF2B5EF4-FFF2-40B4-BE49-F238E27FC236}">
                <a16:creationId xmlns:a16="http://schemas.microsoft.com/office/drawing/2014/main" id="{597508E7-1999-4021-82AA-20548D36C5DC}"/>
              </a:ext>
            </a:extLst>
          </p:cNvPr>
          <p:cNvSpPr/>
          <p:nvPr/>
        </p:nvSpPr>
        <p:spPr>
          <a:xfrm rot="16200000">
            <a:off x="7703384" y="3853911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Gerade Verbindung 7">
            <a:extLst>
              <a:ext uri="{FF2B5EF4-FFF2-40B4-BE49-F238E27FC236}">
                <a16:creationId xmlns:a16="http://schemas.microsoft.com/office/drawing/2014/main" id="{07FCA56D-22B7-49F3-91B0-80041B2CE321}"/>
              </a:ext>
            </a:extLst>
          </p:cNvPr>
          <p:cNvCxnSpPr>
            <a:cxnSpLocks/>
          </p:cNvCxnSpPr>
          <p:nvPr/>
        </p:nvCxnSpPr>
        <p:spPr>
          <a:xfrm>
            <a:off x="5071093" y="3918410"/>
            <a:ext cx="2912179" cy="22014"/>
          </a:xfrm>
          <a:prstGeom prst="line">
            <a:avLst/>
          </a:prstGeom>
          <a:noFill/>
          <a:ln w="1079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" name="Gerade Verbindung 9">
            <a:extLst>
              <a:ext uri="{FF2B5EF4-FFF2-40B4-BE49-F238E27FC236}">
                <a16:creationId xmlns:a16="http://schemas.microsoft.com/office/drawing/2014/main" id="{4BD05B0F-7DA8-4121-9D4F-4598EF777A5D}"/>
              </a:ext>
            </a:extLst>
          </p:cNvPr>
          <p:cNvCxnSpPr/>
          <p:nvPr/>
        </p:nvCxnSpPr>
        <p:spPr>
          <a:xfrm>
            <a:off x="4941075" y="3855518"/>
            <a:ext cx="138568" cy="73541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8" name="Gerade Verbindung 11">
            <a:extLst>
              <a:ext uri="{FF2B5EF4-FFF2-40B4-BE49-F238E27FC236}">
                <a16:creationId xmlns:a16="http://schemas.microsoft.com/office/drawing/2014/main" id="{AC17A6BE-F919-4CFE-AC86-FA0EDADEC9A3}"/>
              </a:ext>
            </a:extLst>
          </p:cNvPr>
          <p:cNvCxnSpPr/>
          <p:nvPr/>
        </p:nvCxnSpPr>
        <p:spPr>
          <a:xfrm>
            <a:off x="4334511" y="3863169"/>
            <a:ext cx="669757" cy="11007"/>
          </a:xfrm>
          <a:prstGeom prst="line">
            <a:avLst/>
          </a:prstGeom>
          <a:noFill/>
          <a:ln w="1079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0" name="Zylinder 9">
            <a:extLst>
              <a:ext uri="{FF2B5EF4-FFF2-40B4-BE49-F238E27FC236}">
                <a16:creationId xmlns:a16="http://schemas.microsoft.com/office/drawing/2014/main" id="{3011F169-49F2-458A-99FE-F23AD5704CED}"/>
              </a:ext>
            </a:extLst>
          </p:cNvPr>
          <p:cNvSpPr/>
          <p:nvPr/>
        </p:nvSpPr>
        <p:spPr>
          <a:xfrm rot="10800000">
            <a:off x="4627725" y="1131272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Gerade Verbindung 13">
            <a:extLst>
              <a:ext uri="{FF2B5EF4-FFF2-40B4-BE49-F238E27FC236}">
                <a16:creationId xmlns:a16="http://schemas.microsoft.com/office/drawing/2014/main" id="{232B880C-8ABB-4F0D-A866-E44F7B02F287}"/>
              </a:ext>
            </a:extLst>
          </p:cNvPr>
          <p:cNvCxnSpPr/>
          <p:nvPr/>
        </p:nvCxnSpPr>
        <p:spPr>
          <a:xfrm flipV="1">
            <a:off x="4941075" y="1286735"/>
            <a:ext cx="0" cy="2603176"/>
          </a:xfrm>
          <a:prstGeom prst="line">
            <a:avLst/>
          </a:prstGeom>
          <a:noFill/>
          <a:ln w="1079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E3F479AB-963F-4703-9CF9-210F5AD0D5AF}"/>
              </a:ext>
            </a:extLst>
          </p:cNvPr>
          <p:cNvSpPr/>
          <p:nvPr/>
        </p:nvSpPr>
        <p:spPr>
          <a:xfrm>
            <a:off x="1283584" y="3581976"/>
            <a:ext cx="1077921" cy="4941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r>
              <a:rPr lang="de-DE" kern="0" dirty="0">
                <a:solidFill>
                  <a:prstClr val="white"/>
                </a:solidFill>
                <a:latin typeface="Calibri"/>
              </a:rPr>
              <a:t>LASER</a:t>
            </a:r>
          </a:p>
        </p:txBody>
      </p:sp>
      <p:cxnSp>
        <p:nvCxnSpPr>
          <p:cNvPr id="15" name="Gerade Verbindung 27">
            <a:extLst>
              <a:ext uri="{FF2B5EF4-FFF2-40B4-BE49-F238E27FC236}">
                <a16:creationId xmlns:a16="http://schemas.microsoft.com/office/drawing/2014/main" id="{EBD70C5F-1F38-4473-934E-CD46369D8B99}"/>
              </a:ext>
            </a:extLst>
          </p:cNvPr>
          <p:cNvCxnSpPr/>
          <p:nvPr/>
        </p:nvCxnSpPr>
        <p:spPr>
          <a:xfrm>
            <a:off x="4938651" y="3863062"/>
            <a:ext cx="67054" cy="139707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6" name="Gerade Verbindung 30">
            <a:extLst>
              <a:ext uri="{FF2B5EF4-FFF2-40B4-BE49-F238E27FC236}">
                <a16:creationId xmlns:a16="http://schemas.microsoft.com/office/drawing/2014/main" id="{5D6D3244-E415-4B2F-8336-311E75AB83D6}"/>
              </a:ext>
            </a:extLst>
          </p:cNvPr>
          <p:cNvCxnSpPr/>
          <p:nvPr/>
        </p:nvCxnSpPr>
        <p:spPr>
          <a:xfrm flipV="1">
            <a:off x="5000651" y="3973884"/>
            <a:ext cx="0" cy="526910"/>
          </a:xfrm>
          <a:prstGeom prst="line">
            <a:avLst/>
          </a:prstGeom>
          <a:noFill/>
          <a:ln w="635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7" name="Zylinder 16">
            <a:extLst>
              <a:ext uri="{FF2B5EF4-FFF2-40B4-BE49-F238E27FC236}">
                <a16:creationId xmlns:a16="http://schemas.microsoft.com/office/drawing/2014/main" id="{2CEACFB5-6ABA-428E-9BE5-37216BCA5CE0}"/>
              </a:ext>
            </a:extLst>
          </p:cNvPr>
          <p:cNvSpPr/>
          <p:nvPr/>
        </p:nvSpPr>
        <p:spPr>
          <a:xfrm rot="18799323">
            <a:off x="4687387" y="3808339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0"/>
                  <a:alpha val="93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61000"/>
                </a:srgbClr>
              </a:gs>
              <a:gs pos="100000">
                <a:srgbClr val="4F81BD">
                  <a:tint val="23500"/>
                  <a:satMod val="160000"/>
                  <a:lumMod val="0"/>
                  <a:alpha val="94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96479A7-F5F1-46E6-9C12-9B00F7D88652}"/>
              </a:ext>
            </a:extLst>
          </p:cNvPr>
          <p:cNvSpPr txBox="1"/>
          <p:nvPr/>
        </p:nvSpPr>
        <p:spPr>
          <a:xfrm rot="18419618">
            <a:off x="5104739" y="34384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BS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1B10EA0-2295-4887-8C03-5851AF3F5D26}"/>
              </a:ext>
            </a:extLst>
          </p:cNvPr>
          <p:cNvSpPr txBox="1"/>
          <p:nvPr/>
        </p:nvSpPr>
        <p:spPr>
          <a:xfrm rot="5400000">
            <a:off x="7747786" y="3269728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ETM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1C41593-6C23-47D1-8D2F-B5189A97BB08}"/>
              </a:ext>
            </a:extLst>
          </p:cNvPr>
          <p:cNvSpPr txBox="1"/>
          <p:nvPr/>
        </p:nvSpPr>
        <p:spPr>
          <a:xfrm rot="5400000">
            <a:off x="5456580" y="3250411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ITM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C394F72-40A5-484A-BAF7-F8B5C9A7AF6F}"/>
              </a:ext>
            </a:extLst>
          </p:cNvPr>
          <p:cNvSpPr txBox="1"/>
          <p:nvPr/>
        </p:nvSpPr>
        <p:spPr>
          <a:xfrm>
            <a:off x="4029840" y="4150727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PRM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0A69366-363E-4A7C-A5A3-E746CC1A8FEE}"/>
              </a:ext>
            </a:extLst>
          </p:cNvPr>
          <p:cNvGrpSpPr/>
          <p:nvPr/>
        </p:nvGrpSpPr>
        <p:grpSpPr>
          <a:xfrm rot="10800000">
            <a:off x="3117800" y="3804002"/>
            <a:ext cx="1215856" cy="993222"/>
            <a:chOff x="724308" y="3588787"/>
            <a:chExt cx="3088639" cy="2343654"/>
          </a:xfrm>
        </p:grpSpPr>
        <p:sp>
          <p:nvSpPr>
            <p:cNvPr id="61" name="Zylinder 60">
              <a:extLst>
                <a:ext uri="{FF2B5EF4-FFF2-40B4-BE49-F238E27FC236}">
                  <a16:creationId xmlns:a16="http://schemas.microsoft.com/office/drawing/2014/main" id="{2E8DFF61-42AC-4CB0-950F-70CD56B8A269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Zylinder 61">
              <a:extLst>
                <a:ext uri="{FF2B5EF4-FFF2-40B4-BE49-F238E27FC236}">
                  <a16:creationId xmlns:a16="http://schemas.microsoft.com/office/drawing/2014/main" id="{69ADF779-DA0F-4097-8938-3FBEDF16BB70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3" name="Gerade Verbindung 18">
              <a:extLst>
                <a:ext uri="{FF2B5EF4-FFF2-40B4-BE49-F238E27FC236}">
                  <a16:creationId xmlns:a16="http://schemas.microsoft.com/office/drawing/2014/main" id="{E9AA447B-2F84-4084-BCA8-C1B703A458C1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4" name="Gerade Verbindung 18">
              <a:extLst>
                <a:ext uri="{FF2B5EF4-FFF2-40B4-BE49-F238E27FC236}">
                  <a16:creationId xmlns:a16="http://schemas.microsoft.com/office/drawing/2014/main" id="{93A376C1-96E4-428D-BD2C-835C93622F92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65" name="Zylinder 64">
              <a:extLst>
                <a:ext uri="{FF2B5EF4-FFF2-40B4-BE49-F238E27FC236}">
                  <a16:creationId xmlns:a16="http://schemas.microsoft.com/office/drawing/2014/main" id="{E4F32FEA-06DF-41D9-B058-63250A99E9B8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6" name="Gerade Verbindung 11">
              <a:extLst>
                <a:ext uri="{FF2B5EF4-FFF2-40B4-BE49-F238E27FC236}">
                  <a16:creationId xmlns:a16="http://schemas.microsoft.com/office/drawing/2014/main" id="{B9427C6E-C4DA-4E6F-BE4D-6869B90EF2AF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7" name="Gerade Verbindung 9">
              <a:extLst>
                <a:ext uri="{FF2B5EF4-FFF2-40B4-BE49-F238E27FC236}">
                  <a16:creationId xmlns:a16="http://schemas.microsoft.com/office/drawing/2014/main" id="{08E1325E-D87D-4078-BA6F-636EE135B2F4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8" name="Gerade Verbindung 9">
              <a:extLst>
                <a:ext uri="{FF2B5EF4-FFF2-40B4-BE49-F238E27FC236}">
                  <a16:creationId xmlns:a16="http://schemas.microsoft.com/office/drawing/2014/main" id="{8C511623-89CC-465C-9851-D1380F079BA3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9" name="Gerade Verbindung 11">
              <a:extLst>
                <a:ext uri="{FF2B5EF4-FFF2-40B4-BE49-F238E27FC236}">
                  <a16:creationId xmlns:a16="http://schemas.microsoft.com/office/drawing/2014/main" id="{027EB3FB-2BF9-417B-8D14-CACC76FB12DC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rot="10800000" flipH="1" flipV="1">
              <a:off x="724308" y="5825724"/>
              <a:ext cx="1106214" cy="7612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70" name="Gerade Verbindung 11">
              <a:extLst>
                <a:ext uri="{FF2B5EF4-FFF2-40B4-BE49-F238E27FC236}">
                  <a16:creationId xmlns:a16="http://schemas.microsoft.com/office/drawing/2014/main" id="{48145A18-026B-4931-B8A5-36BE5E04D46B}"/>
                </a:ext>
              </a:extLst>
            </p:cNvPr>
            <p:cNvCxnSpPr/>
            <p:nvPr/>
          </p:nvCxnSpPr>
          <p:spPr>
            <a:xfrm>
              <a:off x="2998324" y="5842918"/>
              <a:ext cx="814623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295F2BD-8B73-4AAA-A8DE-64E31A47C452}"/>
              </a:ext>
            </a:extLst>
          </p:cNvPr>
          <p:cNvGrpSpPr/>
          <p:nvPr/>
        </p:nvGrpSpPr>
        <p:grpSpPr>
          <a:xfrm rot="10800000">
            <a:off x="2363636" y="3796443"/>
            <a:ext cx="842455" cy="993222"/>
            <a:chOff x="1629563" y="3588787"/>
            <a:chExt cx="2140089" cy="2343654"/>
          </a:xfrm>
        </p:grpSpPr>
        <p:sp>
          <p:nvSpPr>
            <p:cNvPr id="52" name="Zylinder 51">
              <a:extLst>
                <a:ext uri="{FF2B5EF4-FFF2-40B4-BE49-F238E27FC236}">
                  <a16:creationId xmlns:a16="http://schemas.microsoft.com/office/drawing/2014/main" id="{88490A3E-D54A-4A89-91D2-F854EB481884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Zylinder 52">
              <a:extLst>
                <a:ext uri="{FF2B5EF4-FFF2-40B4-BE49-F238E27FC236}">
                  <a16:creationId xmlns:a16="http://schemas.microsoft.com/office/drawing/2014/main" id="{D03CAC2B-0C6C-4DEE-87E1-ABFE7F6051B3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4" name="Gerade Verbindung 18">
              <a:extLst>
                <a:ext uri="{FF2B5EF4-FFF2-40B4-BE49-F238E27FC236}">
                  <a16:creationId xmlns:a16="http://schemas.microsoft.com/office/drawing/2014/main" id="{7CA20E00-533B-456E-9E46-56818A505208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" name="Gerade Verbindung 18">
              <a:extLst>
                <a:ext uri="{FF2B5EF4-FFF2-40B4-BE49-F238E27FC236}">
                  <a16:creationId xmlns:a16="http://schemas.microsoft.com/office/drawing/2014/main" id="{4061B782-429F-458D-B3B6-9D7A696E5F82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56" name="Zylinder 55">
              <a:extLst>
                <a:ext uri="{FF2B5EF4-FFF2-40B4-BE49-F238E27FC236}">
                  <a16:creationId xmlns:a16="http://schemas.microsoft.com/office/drawing/2014/main" id="{24DC6E25-A27B-4D7D-ABB9-763980829B60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7" name="Gerade Verbindung 11">
              <a:extLst>
                <a:ext uri="{FF2B5EF4-FFF2-40B4-BE49-F238E27FC236}">
                  <a16:creationId xmlns:a16="http://schemas.microsoft.com/office/drawing/2014/main" id="{4F6B4BB1-3DD6-45C9-BA9F-96923B4B653B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8" name="Gerade Verbindung 9">
              <a:extLst>
                <a:ext uri="{FF2B5EF4-FFF2-40B4-BE49-F238E27FC236}">
                  <a16:creationId xmlns:a16="http://schemas.microsoft.com/office/drawing/2014/main" id="{331FA5F7-B616-4DC5-A720-CB124B59E366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59" name="Gerade Verbindung 9">
              <a:extLst>
                <a:ext uri="{FF2B5EF4-FFF2-40B4-BE49-F238E27FC236}">
                  <a16:creationId xmlns:a16="http://schemas.microsoft.com/office/drawing/2014/main" id="{4519977E-39C0-404B-96F7-933F4D7E3289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0" name="Gerade Verbindung 11">
              <a:extLst>
                <a:ext uri="{FF2B5EF4-FFF2-40B4-BE49-F238E27FC236}">
                  <a16:creationId xmlns:a16="http://schemas.microsoft.com/office/drawing/2014/main" id="{1B3BA29D-541E-4A8D-9A80-6EC198CC750F}"/>
                </a:ext>
              </a:extLst>
            </p:cNvPr>
            <p:cNvCxnSpPr/>
            <p:nvPr/>
          </p:nvCxnSpPr>
          <p:spPr>
            <a:xfrm>
              <a:off x="2938654" y="5842919"/>
              <a:ext cx="830998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CA38BF69-F0A1-41D5-B24C-5608C1F6DF1F}"/>
              </a:ext>
            </a:extLst>
          </p:cNvPr>
          <p:cNvSpPr txBox="1"/>
          <p:nvPr/>
        </p:nvSpPr>
        <p:spPr>
          <a:xfrm>
            <a:off x="3021701" y="487443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IMCs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ylinder 3">
            <a:extLst>
              <a:ext uri="{FF2B5EF4-FFF2-40B4-BE49-F238E27FC236}">
                <a16:creationId xmlns:a16="http://schemas.microsoft.com/office/drawing/2014/main" id="{DBFB6089-3C0F-4714-8DB7-9EE3AFA56777}"/>
              </a:ext>
            </a:extLst>
          </p:cNvPr>
          <p:cNvSpPr/>
          <p:nvPr/>
        </p:nvSpPr>
        <p:spPr>
          <a:xfrm rot="5400000">
            <a:off x="5386061" y="3835327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50000"/>
                </a:srgbClr>
              </a:gs>
              <a:gs pos="100000">
                <a:srgbClr val="4F81BD">
                  <a:tint val="23500"/>
                  <a:satMod val="160000"/>
                  <a:lumMod val="26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Zylinder 70">
            <a:extLst>
              <a:ext uri="{FF2B5EF4-FFF2-40B4-BE49-F238E27FC236}">
                <a16:creationId xmlns:a16="http://schemas.microsoft.com/office/drawing/2014/main" id="{5F0FB5DC-95B2-4938-8D84-06B8614299F6}"/>
              </a:ext>
            </a:extLst>
          </p:cNvPr>
          <p:cNvSpPr/>
          <p:nvPr/>
        </p:nvSpPr>
        <p:spPr>
          <a:xfrm>
            <a:off x="4634721" y="3022988"/>
            <a:ext cx="612338" cy="184817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50000"/>
                </a:srgbClr>
              </a:gs>
              <a:gs pos="100000">
                <a:srgbClr val="4F81BD">
                  <a:tint val="23500"/>
                  <a:satMod val="160000"/>
                  <a:lumMod val="26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C5F727F1-32C3-49C3-929A-2505A2B9C846}"/>
              </a:ext>
            </a:extLst>
          </p:cNvPr>
          <p:cNvSpPr txBox="1"/>
          <p:nvPr/>
        </p:nvSpPr>
        <p:spPr>
          <a:xfrm>
            <a:off x="4164528" y="1043093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ETM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9F7A71F5-B0A9-48FA-B61A-90C7A510E4AB}"/>
              </a:ext>
            </a:extLst>
          </p:cNvPr>
          <p:cNvSpPr txBox="1"/>
          <p:nvPr/>
        </p:nvSpPr>
        <p:spPr>
          <a:xfrm>
            <a:off x="4231558" y="2974047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ITM</a:t>
            </a:r>
          </a:p>
        </p:txBody>
      </p:sp>
      <p:cxnSp>
        <p:nvCxnSpPr>
          <p:cNvPr id="78" name="Gerade Verbindung 7">
            <a:extLst>
              <a:ext uri="{FF2B5EF4-FFF2-40B4-BE49-F238E27FC236}">
                <a16:creationId xmlns:a16="http://schemas.microsoft.com/office/drawing/2014/main" id="{97A493F0-D6D9-4A15-934B-B99EF6AD31F9}"/>
              </a:ext>
            </a:extLst>
          </p:cNvPr>
          <p:cNvCxnSpPr>
            <a:cxnSpLocks/>
            <a:stCxn id="4" idx="0"/>
            <a:endCxn id="5" idx="0"/>
          </p:cNvCxnSpPr>
          <p:nvPr/>
        </p:nvCxnSpPr>
        <p:spPr>
          <a:xfrm>
            <a:off x="5734772" y="3929060"/>
            <a:ext cx="2223590" cy="18583"/>
          </a:xfrm>
          <a:prstGeom prst="line">
            <a:avLst/>
          </a:prstGeom>
          <a:noFill/>
          <a:ln w="1778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9" name="Gerade Verbindung 13">
            <a:extLst>
              <a:ext uri="{FF2B5EF4-FFF2-40B4-BE49-F238E27FC236}">
                <a16:creationId xmlns:a16="http://schemas.microsoft.com/office/drawing/2014/main" id="{7AE4755F-599F-4C61-8C20-4F17E80A338F}"/>
              </a:ext>
            </a:extLst>
          </p:cNvPr>
          <p:cNvCxnSpPr>
            <a:cxnSpLocks/>
            <a:stCxn id="71" idx="0"/>
          </p:cNvCxnSpPr>
          <p:nvPr/>
        </p:nvCxnSpPr>
        <p:spPr>
          <a:xfrm flipH="1" flipV="1">
            <a:off x="4938652" y="1298896"/>
            <a:ext cx="2238" cy="1770296"/>
          </a:xfrm>
          <a:prstGeom prst="line">
            <a:avLst/>
          </a:prstGeom>
          <a:noFill/>
          <a:ln w="1778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7" name="Zylinder 26">
            <a:extLst>
              <a:ext uri="{FF2B5EF4-FFF2-40B4-BE49-F238E27FC236}">
                <a16:creationId xmlns:a16="http://schemas.microsoft.com/office/drawing/2014/main" id="{70039205-09AC-472B-A519-8D5BCBDCD8A4}"/>
              </a:ext>
            </a:extLst>
          </p:cNvPr>
          <p:cNvSpPr/>
          <p:nvPr/>
        </p:nvSpPr>
        <p:spPr>
          <a:xfrm rot="5400000">
            <a:off x="3984945" y="3755495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45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5786FF2E-FC6E-41CC-90DB-52DDF2E0CBA2}"/>
              </a:ext>
            </a:extLst>
          </p:cNvPr>
          <p:cNvSpPr txBox="1"/>
          <p:nvPr/>
        </p:nvSpPr>
        <p:spPr>
          <a:xfrm>
            <a:off x="4472330" y="4394501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600" kern="0" dirty="0">
                <a:solidFill>
                  <a:prstClr val="black"/>
                </a:solidFill>
                <a:latin typeface="Calibri"/>
              </a:rPr>
              <a:t>PD</a:t>
            </a:r>
          </a:p>
        </p:txBody>
      </p:sp>
      <p:sp>
        <p:nvSpPr>
          <p:cNvPr id="87" name="Flussdiagramm: Verzögerung 86">
            <a:extLst>
              <a:ext uri="{FF2B5EF4-FFF2-40B4-BE49-F238E27FC236}">
                <a16:creationId xmlns:a16="http://schemas.microsoft.com/office/drawing/2014/main" id="{74DAD073-82C1-4043-B13D-84380B2F6539}"/>
              </a:ext>
            </a:extLst>
          </p:cNvPr>
          <p:cNvSpPr/>
          <p:nvPr/>
        </p:nvSpPr>
        <p:spPr>
          <a:xfrm rot="5400000">
            <a:off x="4913729" y="4471114"/>
            <a:ext cx="176143" cy="2504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495CD8F6-A119-4A14-B06C-CE9F9A60AA56}"/>
              </a:ext>
            </a:extLst>
          </p:cNvPr>
          <p:cNvSpPr txBox="1"/>
          <p:nvPr/>
        </p:nvSpPr>
        <p:spPr>
          <a:xfrm>
            <a:off x="2860260" y="3077673"/>
            <a:ext cx="1274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ET-HF</a:t>
            </a:r>
          </a:p>
          <a:p>
            <a:r>
              <a:rPr lang="de-DE" dirty="0">
                <a:sym typeface="Wingdings" panose="05000000000000000000" pitchFamily="2" charset="2"/>
              </a:rPr>
              <a:t>ca. 500W</a:t>
            </a:r>
            <a:endParaRPr lang="de-DE" dirty="0"/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318E5949-3FC8-4200-A92B-8BF5CBEA4CB0}"/>
              </a:ext>
            </a:extLst>
          </p:cNvPr>
          <p:cNvSpPr txBox="1"/>
          <p:nvPr/>
        </p:nvSpPr>
        <p:spPr>
          <a:xfrm>
            <a:off x="6415416" y="4177775"/>
            <a:ext cx="1207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3 MW</a:t>
            </a:r>
            <a:endParaRPr lang="de-DE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BFE60F7E-3361-496F-8D56-0BD1C03F4CB8}"/>
              </a:ext>
            </a:extLst>
          </p:cNvPr>
          <p:cNvSpPr txBox="1"/>
          <p:nvPr/>
        </p:nvSpPr>
        <p:spPr>
          <a:xfrm>
            <a:off x="4329278" y="3589970"/>
            <a:ext cx="7163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ym typeface="Wingdings" panose="05000000000000000000" pitchFamily="2" charset="2"/>
              </a:rPr>
              <a:t>~20x</a:t>
            </a:r>
            <a:endParaRPr lang="de-DE" sz="1400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4360A080-E7C2-48BC-90E4-55229A226DE5}"/>
              </a:ext>
            </a:extLst>
          </p:cNvPr>
          <p:cNvSpPr txBox="1"/>
          <p:nvPr/>
        </p:nvSpPr>
        <p:spPr>
          <a:xfrm>
            <a:off x="6395534" y="3609346"/>
            <a:ext cx="8896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ym typeface="Wingdings" panose="05000000000000000000" pitchFamily="2" charset="2"/>
              </a:rPr>
              <a:t>~550x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59563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95AE8BB6-B793-4D22-81EA-1D1E623218F4}"/>
              </a:ext>
            </a:extLst>
          </p:cNvPr>
          <p:cNvGrpSpPr/>
          <p:nvPr/>
        </p:nvGrpSpPr>
        <p:grpSpPr>
          <a:xfrm>
            <a:off x="4810818" y="1222965"/>
            <a:ext cx="7151596" cy="3217480"/>
            <a:chOff x="3498473" y="1897449"/>
            <a:chExt cx="7883517" cy="3546769"/>
          </a:xfrm>
        </p:grpSpPr>
        <p:sp>
          <p:nvSpPr>
            <p:cNvPr id="3" name="Gerade Verbindung 1"/>
            <p:cNvSpPr/>
            <p:nvPr/>
          </p:nvSpPr>
          <p:spPr>
            <a:xfrm flipV="1">
              <a:off x="7607895" y="4853562"/>
              <a:ext cx="10076" cy="5906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0">
              <a:solidFill>
                <a:srgbClr val="C00000"/>
              </a:solidFill>
              <a:prstDash val="solid"/>
              <a:miter/>
              <a:head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Gerade Verbindung 12"/>
            <p:cNvSpPr/>
            <p:nvPr/>
          </p:nvSpPr>
          <p:spPr>
            <a:xfrm>
              <a:off x="4746638" y="4807517"/>
              <a:ext cx="2841479" cy="79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57">
              <a:solidFill>
                <a:srgbClr val="C00000"/>
              </a:solidFill>
              <a:prstDash val="solid"/>
              <a:miter/>
              <a:tail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Gerade Verbindung 13"/>
            <p:cNvSpPr/>
            <p:nvPr/>
          </p:nvSpPr>
          <p:spPr>
            <a:xfrm flipV="1">
              <a:off x="7587760" y="2295798"/>
              <a:ext cx="0" cy="25200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57">
              <a:solidFill>
                <a:srgbClr val="C00000"/>
              </a:solidFill>
              <a:prstDash val="solid"/>
              <a:miter/>
              <a:tail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Gerade Verbindung 14"/>
            <p:cNvSpPr/>
            <p:nvPr/>
          </p:nvSpPr>
          <p:spPr>
            <a:xfrm>
              <a:off x="7671638" y="4815436"/>
              <a:ext cx="252000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57">
              <a:solidFill>
                <a:srgbClr val="C00000"/>
              </a:solidFill>
              <a:prstDash val="solid"/>
              <a:miter/>
              <a:tail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Gerade Verbindung 16"/>
            <p:cNvSpPr/>
            <p:nvPr/>
          </p:nvSpPr>
          <p:spPr>
            <a:xfrm>
              <a:off x="7647785" y="4821758"/>
              <a:ext cx="252000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57">
              <a:solidFill>
                <a:srgbClr val="C00000"/>
              </a:solidFill>
              <a:prstDash val="solid"/>
              <a:miter/>
              <a:head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Gerade Verbindung 17"/>
            <p:cNvSpPr/>
            <p:nvPr/>
          </p:nvSpPr>
          <p:spPr>
            <a:xfrm flipH="1">
              <a:off x="7251161" y="2295798"/>
              <a:ext cx="67176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14300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Gerade Verbindung 18"/>
            <p:cNvSpPr/>
            <p:nvPr/>
          </p:nvSpPr>
          <p:spPr>
            <a:xfrm>
              <a:off x="10191633" y="4479916"/>
              <a:ext cx="0" cy="6717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14300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Gerade Verbindung 19"/>
            <p:cNvSpPr/>
            <p:nvPr/>
          </p:nvSpPr>
          <p:spPr>
            <a:xfrm flipH="1">
              <a:off x="7418917" y="4563793"/>
              <a:ext cx="420121" cy="503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76315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Freihandform 20"/>
            <p:cNvSpPr/>
            <p:nvPr/>
          </p:nvSpPr>
          <p:spPr>
            <a:xfrm>
              <a:off x="6932200" y="1897449"/>
              <a:ext cx="1393554" cy="391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8" tIns="42453" rIns="81648" bIns="42453" anchor="t" anchorCtr="1" compatLnSpc="0">
              <a:spAutoFit/>
            </a:bodyPr>
            <a:lstStyle/>
            <a:p>
              <a:pPr algn="ctr"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14" b="1" dirty="0">
                  <a:solidFill>
                    <a:srgbClr val="000000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Mirror</a:t>
              </a:r>
            </a:p>
          </p:txBody>
        </p:sp>
        <p:sp>
          <p:nvSpPr>
            <p:cNvPr id="23" name="Freihandform 21"/>
            <p:cNvSpPr/>
            <p:nvPr/>
          </p:nvSpPr>
          <p:spPr>
            <a:xfrm>
              <a:off x="9988436" y="4684523"/>
              <a:ext cx="1393554" cy="391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8" tIns="42453" rIns="81648" bIns="42453" anchor="t" anchorCtr="1" compatLnSpc="0">
              <a:spAutoFit/>
            </a:bodyPr>
            <a:lstStyle/>
            <a:p>
              <a:pPr algn="ctr"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14" b="1" dirty="0">
                  <a:solidFill>
                    <a:srgbClr val="000000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Mirror</a:t>
              </a:r>
            </a:p>
          </p:txBody>
        </p:sp>
        <p:sp>
          <p:nvSpPr>
            <p:cNvPr id="24" name="Freihandform 22"/>
            <p:cNvSpPr/>
            <p:nvPr/>
          </p:nvSpPr>
          <p:spPr>
            <a:xfrm>
              <a:off x="6849361" y="4970729"/>
              <a:ext cx="557634" cy="391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8" tIns="42453" rIns="81648" bIns="42453" anchor="t" anchorCtr="1" compatLnSpc="0">
              <a:spAutoFit/>
            </a:bodyPr>
            <a:lstStyle/>
            <a:p>
              <a:pPr algn="ctr"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14" b="1" dirty="0">
                  <a:solidFill>
                    <a:srgbClr val="000000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BS</a:t>
              </a:r>
            </a:p>
          </p:txBody>
        </p:sp>
        <p:sp>
          <p:nvSpPr>
            <p:cNvPr id="26" name="Freihandform 24"/>
            <p:cNvSpPr/>
            <p:nvPr/>
          </p:nvSpPr>
          <p:spPr>
            <a:xfrm>
              <a:off x="3498473" y="4525635"/>
              <a:ext cx="1268922" cy="4877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4450">
              <a:solidFill>
                <a:schemeClr val="tx1"/>
              </a:solidFill>
              <a:prstDash val="solid"/>
            </a:ln>
          </p:spPr>
          <p:txBody>
            <a:bodyPr vert="horz" wrap="square" lIns="81648" tIns="42453" rIns="81648" bIns="42453" anchor="t" anchorCtr="1" compatLnSpc="0">
              <a:spAutoFit/>
            </a:bodyPr>
            <a:lstStyle/>
            <a:p>
              <a:pPr algn="ctr"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2404" b="1" dirty="0">
                  <a:solidFill>
                    <a:schemeClr val="bg1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Laser</a:t>
              </a:r>
            </a:p>
          </p:txBody>
        </p:sp>
      </p:grpSp>
      <p:sp>
        <p:nvSpPr>
          <p:cNvPr id="28" name="Titel 26"/>
          <p:cNvSpPr txBox="1">
            <a:spLocks noGrp="1"/>
          </p:cNvSpPr>
          <p:nvPr>
            <p:ph type="title"/>
          </p:nvPr>
        </p:nvSpPr>
        <p:spPr>
          <a:xfrm>
            <a:off x="543576" y="90"/>
            <a:ext cx="8622588" cy="643912"/>
          </a:xfrm>
        </p:spPr>
        <p:txBody>
          <a:bodyPr anchorCtr="1"/>
          <a:lstStyle/>
          <a:p>
            <a:pPr lvl="0"/>
            <a:r>
              <a:rPr lang="de-DE" dirty="0"/>
              <a:t>Common </a:t>
            </a:r>
            <a:r>
              <a:rPr lang="de-DE" dirty="0" err="1"/>
              <a:t>modes</a:t>
            </a:r>
            <a:r>
              <a:rPr lang="de-DE" dirty="0"/>
              <a:t> – diff. </a:t>
            </a:r>
            <a:r>
              <a:rPr lang="de-DE" dirty="0" err="1"/>
              <a:t>modes</a:t>
            </a:r>
            <a:endParaRPr lang="de-DE" sz="2540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F957B1-BB8A-4734-818C-BAE91FF9C4F9}"/>
              </a:ext>
            </a:extLst>
          </p:cNvPr>
          <p:cNvGrpSpPr/>
          <p:nvPr/>
        </p:nvGrpSpPr>
        <p:grpSpPr>
          <a:xfrm>
            <a:off x="6440171" y="3061502"/>
            <a:ext cx="1834944" cy="842194"/>
            <a:chOff x="7099281" y="3374727"/>
            <a:chExt cx="2022739" cy="928387"/>
          </a:xfrm>
        </p:grpSpPr>
        <p:sp>
          <p:nvSpPr>
            <p:cNvPr id="4" name="Pfeil: 180-Grad 3">
              <a:extLst>
                <a:ext uri="{FF2B5EF4-FFF2-40B4-BE49-F238E27FC236}">
                  <a16:creationId xmlns:a16="http://schemas.microsoft.com/office/drawing/2014/main" id="{F46E5044-F353-4B38-A713-F94981E012DB}"/>
                </a:ext>
              </a:extLst>
            </p:cNvPr>
            <p:cNvSpPr/>
            <p:nvPr/>
          </p:nvSpPr>
          <p:spPr>
            <a:xfrm rot="5400000" flipH="1">
              <a:off x="7997916" y="3179010"/>
              <a:ext cx="262334" cy="1985874"/>
            </a:xfrm>
            <a:prstGeom prst="utur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>
                <a:solidFill>
                  <a:schemeClr val="tx1"/>
                </a:solidFill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B4F3BB9-FA13-4EFF-A6BD-D2E77F0DCF3A}"/>
                </a:ext>
              </a:extLst>
            </p:cNvPr>
            <p:cNvSpPr txBox="1"/>
            <p:nvPr/>
          </p:nvSpPr>
          <p:spPr>
            <a:xfrm>
              <a:off x="7099281" y="3374727"/>
              <a:ext cx="1846487" cy="655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/>
                <a:t>Laser light </a:t>
              </a:r>
              <a:r>
                <a:rPr lang="de-DE" sz="1633" dirty="0" err="1"/>
                <a:t>gets</a:t>
              </a:r>
              <a:r>
                <a:rPr lang="de-DE" sz="1633" dirty="0"/>
                <a:t> </a:t>
              </a:r>
              <a:r>
                <a:rPr lang="de-DE" sz="1633" dirty="0" err="1"/>
                <a:t>reflected</a:t>
              </a:r>
              <a:endParaRPr lang="de-DE" sz="1633" dirty="0"/>
            </a:p>
          </p:txBody>
        </p:sp>
      </p:grpSp>
      <p:sp>
        <p:nvSpPr>
          <p:cNvPr id="79" name="Textfeld 78">
            <a:extLst>
              <a:ext uri="{FF2B5EF4-FFF2-40B4-BE49-F238E27FC236}">
                <a16:creationId xmlns:a16="http://schemas.microsoft.com/office/drawing/2014/main" id="{F481B204-4277-4D76-94D8-4E4FCEDA4086}"/>
              </a:ext>
            </a:extLst>
          </p:cNvPr>
          <p:cNvSpPr txBox="1"/>
          <p:nvPr/>
        </p:nvSpPr>
        <p:spPr>
          <a:xfrm>
            <a:off x="1262125" y="1182586"/>
            <a:ext cx="3919358" cy="84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33" b="1" dirty="0">
                <a:solidFill>
                  <a:srgbClr val="FF0000"/>
                </a:solidFill>
              </a:rPr>
              <a:t>Laser </a:t>
            </a:r>
            <a:r>
              <a:rPr lang="de-DE" sz="1633" b="1" dirty="0" err="1">
                <a:solidFill>
                  <a:srgbClr val="FF0000"/>
                </a:solidFill>
              </a:rPr>
              <a:t>carrier</a:t>
            </a:r>
            <a:r>
              <a:rPr lang="de-DE" sz="1633" b="1" dirty="0">
                <a:solidFill>
                  <a:srgbClr val="FF0000"/>
                </a:solidFill>
              </a:rPr>
              <a:t> </a:t>
            </a:r>
            <a:r>
              <a:rPr lang="de-DE" sz="1633" dirty="0" err="1"/>
              <a:t>returning</a:t>
            </a:r>
            <a:r>
              <a:rPr lang="de-DE" sz="1633" dirty="0"/>
              <a:t> </a:t>
            </a:r>
            <a:r>
              <a:rPr lang="de-DE" sz="1633" dirty="0" err="1"/>
              <a:t>to</a:t>
            </a:r>
            <a:r>
              <a:rPr lang="de-DE" sz="1633" dirty="0"/>
              <a:t> </a:t>
            </a:r>
            <a:r>
              <a:rPr lang="de-DE" sz="1633" dirty="0" err="1"/>
              <a:t>the</a:t>
            </a:r>
            <a:r>
              <a:rPr lang="de-DE" sz="1633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33" b="1" dirty="0" err="1"/>
              <a:t>bright</a:t>
            </a:r>
            <a:r>
              <a:rPr lang="de-DE" sz="1633" b="1" dirty="0"/>
              <a:t> </a:t>
            </a:r>
            <a:r>
              <a:rPr lang="de-DE" sz="1633" b="1" dirty="0" err="1"/>
              <a:t>port</a:t>
            </a:r>
            <a:r>
              <a:rPr lang="de-DE" sz="1633" b="1" dirty="0"/>
              <a:t> = in </a:t>
            </a:r>
            <a:r>
              <a:rPr lang="de-DE" sz="1633" b="1" dirty="0" err="1"/>
              <a:t>phase</a:t>
            </a:r>
            <a:endParaRPr lang="de-DE" sz="1633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33" b="1" dirty="0"/>
              <a:t>Dark </a:t>
            </a:r>
            <a:r>
              <a:rPr lang="de-DE" sz="1633" b="1" dirty="0" err="1"/>
              <a:t>port</a:t>
            </a:r>
            <a:r>
              <a:rPr lang="de-DE" sz="1633" b="1" dirty="0"/>
              <a:t> = out </a:t>
            </a:r>
            <a:r>
              <a:rPr lang="de-DE" sz="1633" b="1" dirty="0" err="1"/>
              <a:t>of</a:t>
            </a:r>
            <a:r>
              <a:rPr lang="de-DE" sz="1633" b="1" dirty="0"/>
              <a:t> </a:t>
            </a:r>
            <a:r>
              <a:rPr lang="de-DE" sz="1633" b="1" dirty="0" err="1"/>
              <a:t>phase</a:t>
            </a:r>
            <a:endParaRPr lang="de-DE" sz="2540" b="1" dirty="0"/>
          </a:p>
        </p:txBody>
      </p:sp>
      <p:sp>
        <p:nvSpPr>
          <p:cNvPr id="84" name="Gerade Verbindung 15">
            <a:extLst>
              <a:ext uri="{FF2B5EF4-FFF2-40B4-BE49-F238E27FC236}">
                <a16:creationId xmlns:a16="http://schemas.microsoft.com/office/drawing/2014/main" id="{63985312-F7EE-4BEF-93A8-FEA2F4618F44}"/>
              </a:ext>
            </a:extLst>
          </p:cNvPr>
          <p:cNvSpPr/>
          <p:nvPr/>
        </p:nvSpPr>
        <p:spPr>
          <a:xfrm flipV="1">
            <a:off x="8527276" y="1640223"/>
            <a:ext cx="0" cy="22860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>
            <a:solidFill>
              <a:srgbClr val="C00000"/>
            </a:solidFill>
            <a:prstDash val="solid"/>
            <a:miter/>
            <a:headEnd type="arrow"/>
          </a:ln>
        </p:spPr>
        <p:txBody>
          <a:bodyPr vert="horz" wrap="none" lIns="81648" tIns="42453" rIns="81648" bIns="42453" anchor="t" anchorCtr="0" compatLnSpc="0"/>
          <a:lstStyle/>
          <a:p>
            <a:pPr>
              <a:lnSpc>
                <a:spcPct val="107000"/>
              </a:lnSpc>
              <a:tabLst>
                <a:tab pos="0" algn="l"/>
                <a:tab pos="829544" algn="l"/>
                <a:tab pos="1659087" algn="l"/>
                <a:tab pos="2488631" algn="l"/>
                <a:tab pos="3318175" algn="l"/>
                <a:tab pos="4147718" algn="l"/>
                <a:tab pos="4977262" algn="l"/>
                <a:tab pos="5806806" algn="l"/>
                <a:tab pos="6636349" algn="l"/>
                <a:tab pos="7465893" algn="l"/>
                <a:tab pos="8295437" algn="l"/>
                <a:tab pos="91249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33">
              <a:solidFill>
                <a:srgbClr val="000000"/>
              </a:solidFill>
              <a:latin typeface="Arial" pitchFamily="18"/>
              <a:ea typeface="Gothic" pitchFamily="2"/>
              <a:cs typeface="Lucidasans" pitchFamily="2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758506A-C506-44A3-8476-35BCC5D67CAF}"/>
              </a:ext>
            </a:extLst>
          </p:cNvPr>
          <p:cNvSpPr txBox="1"/>
          <p:nvPr/>
        </p:nvSpPr>
        <p:spPr>
          <a:xfrm>
            <a:off x="1467015" y="4991923"/>
            <a:ext cx="5869699" cy="1600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33" b="1" dirty="0">
                <a:solidFill>
                  <a:srgbClr val="00B050"/>
                </a:solidFill>
              </a:rPr>
              <a:t>GW </a:t>
            </a:r>
            <a:r>
              <a:rPr lang="de-DE" sz="1633" b="1" dirty="0" err="1">
                <a:solidFill>
                  <a:srgbClr val="00B050"/>
                </a:solidFill>
              </a:rPr>
              <a:t>sidebands</a:t>
            </a:r>
            <a:r>
              <a:rPr lang="de-DE" sz="1633" b="1" dirty="0">
                <a:solidFill>
                  <a:srgbClr val="00B050"/>
                </a:solidFill>
              </a:rPr>
              <a:t> </a:t>
            </a:r>
            <a:r>
              <a:rPr lang="de-DE" sz="1633" dirty="0" err="1"/>
              <a:t>are</a:t>
            </a:r>
            <a:r>
              <a:rPr lang="de-DE" sz="1633" dirty="0"/>
              <a:t> </a:t>
            </a:r>
            <a:r>
              <a:rPr lang="de-DE" sz="1633" dirty="0" err="1"/>
              <a:t>created</a:t>
            </a:r>
            <a:r>
              <a:rPr lang="de-DE" sz="1633" dirty="0"/>
              <a:t> </a:t>
            </a:r>
            <a:r>
              <a:rPr lang="de-DE" sz="1633" dirty="0" err="1"/>
              <a:t>with</a:t>
            </a:r>
            <a:r>
              <a:rPr lang="de-DE" sz="1633" dirty="0"/>
              <a:t> 180° </a:t>
            </a:r>
            <a:r>
              <a:rPr lang="de-DE" sz="1633" dirty="0" err="1"/>
              <a:t>difference</a:t>
            </a:r>
            <a:r>
              <a:rPr lang="de-DE" sz="1633" dirty="0"/>
              <a:t> in </a:t>
            </a:r>
            <a:r>
              <a:rPr lang="de-DE" sz="1633" dirty="0" err="1"/>
              <a:t>both</a:t>
            </a:r>
            <a:r>
              <a:rPr lang="de-DE" sz="1633" dirty="0"/>
              <a:t> </a:t>
            </a:r>
            <a:r>
              <a:rPr lang="de-DE" sz="1633" dirty="0" err="1"/>
              <a:t>arms</a:t>
            </a:r>
            <a:r>
              <a:rPr lang="de-DE" sz="1633" dirty="0"/>
              <a:t> </a:t>
            </a:r>
            <a:br>
              <a:rPr lang="de-DE" sz="1633" dirty="0"/>
            </a:br>
            <a:r>
              <a:rPr lang="de-DE" sz="1633" dirty="0" err="1"/>
              <a:t>returning</a:t>
            </a:r>
            <a:r>
              <a:rPr lang="de-DE" sz="1633" dirty="0"/>
              <a:t> </a:t>
            </a:r>
            <a:r>
              <a:rPr lang="de-DE" sz="1633" dirty="0" err="1"/>
              <a:t>to</a:t>
            </a:r>
            <a:r>
              <a:rPr lang="de-DE" sz="1633" dirty="0"/>
              <a:t> </a:t>
            </a:r>
            <a:r>
              <a:rPr lang="de-DE" sz="1633" dirty="0" err="1"/>
              <a:t>the</a:t>
            </a:r>
            <a:r>
              <a:rPr lang="de-DE" sz="1633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33" b="1" dirty="0" err="1"/>
              <a:t>bright</a:t>
            </a:r>
            <a:r>
              <a:rPr lang="de-DE" sz="1633" b="1" dirty="0"/>
              <a:t> </a:t>
            </a:r>
            <a:r>
              <a:rPr lang="de-DE" sz="1633" b="1" dirty="0" err="1"/>
              <a:t>port</a:t>
            </a:r>
            <a:r>
              <a:rPr lang="de-DE" sz="1633" b="1" dirty="0"/>
              <a:t> = out </a:t>
            </a:r>
            <a:r>
              <a:rPr lang="de-DE" sz="1633" b="1" dirty="0" err="1"/>
              <a:t>of</a:t>
            </a:r>
            <a:r>
              <a:rPr lang="de-DE" sz="1633" b="1" dirty="0"/>
              <a:t> </a:t>
            </a:r>
            <a:r>
              <a:rPr lang="de-DE" sz="1633" b="1" dirty="0" err="1"/>
              <a:t>phase</a:t>
            </a:r>
            <a:endParaRPr lang="de-DE" sz="1633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33" b="1" dirty="0"/>
              <a:t>Dark </a:t>
            </a:r>
            <a:r>
              <a:rPr lang="de-DE" sz="1633" b="1" dirty="0" err="1"/>
              <a:t>port</a:t>
            </a:r>
            <a:r>
              <a:rPr lang="de-DE" sz="1633" b="1" dirty="0"/>
              <a:t> = in </a:t>
            </a:r>
            <a:r>
              <a:rPr lang="de-DE" sz="1633" b="1" dirty="0" err="1"/>
              <a:t>phase</a:t>
            </a:r>
            <a:endParaRPr lang="de-DE" sz="1633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33" b="1" dirty="0"/>
          </a:p>
          <a:p>
            <a:r>
              <a:rPr lang="de-DE" sz="1633" b="1" dirty="0">
                <a:sym typeface="Wingdings" panose="05000000000000000000" pitchFamily="2" charset="2"/>
              </a:rPr>
              <a:t> GW </a:t>
            </a:r>
            <a:r>
              <a:rPr lang="de-DE" sz="1633" b="1" dirty="0" err="1">
                <a:sym typeface="Wingdings" panose="05000000000000000000" pitchFamily="2" charset="2"/>
              </a:rPr>
              <a:t>signals</a:t>
            </a:r>
            <a:r>
              <a:rPr lang="de-DE" sz="1633" b="1" dirty="0">
                <a:sym typeface="Wingdings" panose="05000000000000000000" pitchFamily="2" charset="2"/>
              </a:rPr>
              <a:t> </a:t>
            </a:r>
            <a:r>
              <a:rPr lang="de-DE" sz="1633" b="1" dirty="0" err="1">
                <a:sym typeface="Wingdings" panose="05000000000000000000" pitchFamily="2" charset="2"/>
              </a:rPr>
              <a:t>exit</a:t>
            </a:r>
            <a:r>
              <a:rPr lang="de-DE" sz="1633" b="1" dirty="0">
                <a:sym typeface="Wingdings" panose="05000000000000000000" pitchFamily="2" charset="2"/>
              </a:rPr>
              <a:t> </a:t>
            </a:r>
            <a:r>
              <a:rPr lang="de-DE" sz="1633" b="1" dirty="0" err="1">
                <a:sym typeface="Wingdings" panose="05000000000000000000" pitchFamily="2" charset="2"/>
              </a:rPr>
              <a:t>to</a:t>
            </a:r>
            <a:r>
              <a:rPr lang="de-DE" sz="1633" b="1" dirty="0">
                <a:sym typeface="Wingdings" panose="05000000000000000000" pitchFamily="2" charset="2"/>
              </a:rPr>
              <a:t> </a:t>
            </a:r>
            <a:r>
              <a:rPr lang="de-DE" sz="1633" b="1" dirty="0" err="1">
                <a:sym typeface="Wingdings" panose="05000000000000000000" pitchFamily="2" charset="2"/>
              </a:rPr>
              <a:t>the</a:t>
            </a:r>
            <a:r>
              <a:rPr lang="de-DE" sz="1633" b="1" dirty="0">
                <a:sym typeface="Wingdings" panose="05000000000000000000" pitchFamily="2" charset="2"/>
              </a:rPr>
              <a:t> </a:t>
            </a:r>
            <a:r>
              <a:rPr lang="de-DE" sz="1633" b="1" dirty="0" err="1">
                <a:sym typeface="Wingdings" panose="05000000000000000000" pitchFamily="2" charset="2"/>
              </a:rPr>
              <a:t>dark</a:t>
            </a:r>
            <a:r>
              <a:rPr lang="de-DE" sz="1633" b="1" dirty="0">
                <a:sym typeface="Wingdings" panose="05000000000000000000" pitchFamily="2" charset="2"/>
              </a:rPr>
              <a:t> </a:t>
            </a:r>
            <a:r>
              <a:rPr lang="de-DE" sz="1633" b="1" dirty="0" err="1">
                <a:sym typeface="Wingdings" panose="05000000000000000000" pitchFamily="2" charset="2"/>
              </a:rPr>
              <a:t>port</a:t>
            </a:r>
            <a:endParaRPr lang="de-DE" sz="2540" b="1" dirty="0"/>
          </a:p>
        </p:txBody>
      </p:sp>
      <p:sp>
        <p:nvSpPr>
          <p:cNvPr id="5" name="Pfeil: gebogen 4">
            <a:extLst>
              <a:ext uri="{FF2B5EF4-FFF2-40B4-BE49-F238E27FC236}">
                <a16:creationId xmlns:a16="http://schemas.microsoft.com/office/drawing/2014/main" id="{AF1AECFF-61B1-4878-99AA-2BC425F728D3}"/>
              </a:ext>
            </a:extLst>
          </p:cNvPr>
          <p:cNvSpPr/>
          <p:nvPr/>
        </p:nvSpPr>
        <p:spPr>
          <a:xfrm rot="16200000" flipH="1">
            <a:off x="8615617" y="3794660"/>
            <a:ext cx="1114671" cy="1291569"/>
          </a:xfrm>
          <a:prstGeom prst="bentArrow">
            <a:avLst>
              <a:gd name="adj1" fmla="val 6663"/>
              <a:gd name="adj2" fmla="val 11489"/>
              <a:gd name="adj3" fmla="val 25000"/>
              <a:gd name="adj4" fmla="val 43750"/>
            </a:avLst>
          </a:prstGeom>
          <a:solidFill>
            <a:srgbClr val="00FF00"/>
          </a:solidFill>
          <a:ln w="31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8D8AC46C-31BF-4F64-A8E6-C683F80E71FC}"/>
              </a:ext>
            </a:extLst>
          </p:cNvPr>
          <p:cNvCxnSpPr/>
          <p:nvPr/>
        </p:nvCxnSpPr>
        <p:spPr>
          <a:xfrm>
            <a:off x="8447715" y="2713280"/>
            <a:ext cx="0" cy="2298640"/>
          </a:xfrm>
          <a:prstGeom prst="straightConnector1">
            <a:avLst/>
          </a:prstGeom>
          <a:ln w="920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90205436-6EAD-4BB7-84D7-7114FC1F4C2E}"/>
              </a:ext>
            </a:extLst>
          </p:cNvPr>
          <p:cNvSpPr txBox="1"/>
          <p:nvPr/>
        </p:nvSpPr>
        <p:spPr>
          <a:xfrm>
            <a:off x="8215099" y="5038216"/>
            <a:ext cx="2069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FF00"/>
                </a:solidFill>
              </a:rPr>
              <a:t>GW </a:t>
            </a:r>
            <a:r>
              <a:rPr lang="de-DE" sz="1800" b="1" dirty="0" err="1">
                <a:solidFill>
                  <a:srgbClr val="00FF00"/>
                </a:solidFill>
              </a:rPr>
              <a:t>sidebands</a:t>
            </a:r>
            <a:r>
              <a:rPr lang="de-DE" sz="1800" b="1" dirty="0">
                <a:solidFill>
                  <a:srgbClr val="00FF00"/>
                </a:solidFill>
              </a:rPr>
              <a:t> </a:t>
            </a:r>
          </a:p>
          <a:p>
            <a:r>
              <a:rPr lang="de-DE" b="1" dirty="0" err="1">
                <a:solidFill>
                  <a:srgbClr val="00FF00"/>
                </a:solidFill>
              </a:rPr>
              <a:t>exit</a:t>
            </a:r>
            <a:r>
              <a:rPr lang="de-DE" b="1" dirty="0">
                <a:solidFill>
                  <a:srgbClr val="00FF00"/>
                </a:solidFill>
              </a:rPr>
              <a:t> </a:t>
            </a:r>
            <a:r>
              <a:rPr lang="de-DE" b="1" dirty="0" err="1">
                <a:solidFill>
                  <a:srgbClr val="00FF00"/>
                </a:solidFill>
              </a:rPr>
              <a:t>here</a:t>
            </a:r>
            <a:endParaRPr lang="de-DE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0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5F1CE-8062-4BD6-B5A6-7635D1B0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Dual </a:t>
            </a:r>
            <a:r>
              <a:rPr lang="de-DE" dirty="0" err="1"/>
              <a:t>recycled</a:t>
            </a:r>
            <a:r>
              <a:rPr lang="de-DE" dirty="0"/>
              <a:t> Michelson</a:t>
            </a:r>
          </a:p>
        </p:txBody>
      </p:sp>
      <p:sp>
        <p:nvSpPr>
          <p:cNvPr id="5" name="Zylinder 4">
            <a:extLst>
              <a:ext uri="{FF2B5EF4-FFF2-40B4-BE49-F238E27FC236}">
                <a16:creationId xmlns:a16="http://schemas.microsoft.com/office/drawing/2014/main" id="{597508E7-1999-4021-82AA-20548D36C5DC}"/>
              </a:ext>
            </a:extLst>
          </p:cNvPr>
          <p:cNvSpPr/>
          <p:nvPr/>
        </p:nvSpPr>
        <p:spPr>
          <a:xfrm rot="16200000">
            <a:off x="7703384" y="3853911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Gerade Verbindung 7">
            <a:extLst>
              <a:ext uri="{FF2B5EF4-FFF2-40B4-BE49-F238E27FC236}">
                <a16:creationId xmlns:a16="http://schemas.microsoft.com/office/drawing/2014/main" id="{07FCA56D-22B7-49F3-91B0-80041B2CE321}"/>
              </a:ext>
            </a:extLst>
          </p:cNvPr>
          <p:cNvCxnSpPr>
            <a:cxnSpLocks/>
          </p:cNvCxnSpPr>
          <p:nvPr/>
        </p:nvCxnSpPr>
        <p:spPr>
          <a:xfrm>
            <a:off x="5071093" y="3918410"/>
            <a:ext cx="2912179" cy="22014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" name="Gerade Verbindung 9">
            <a:extLst>
              <a:ext uri="{FF2B5EF4-FFF2-40B4-BE49-F238E27FC236}">
                <a16:creationId xmlns:a16="http://schemas.microsoft.com/office/drawing/2014/main" id="{4BD05B0F-7DA8-4121-9D4F-4598EF777A5D}"/>
              </a:ext>
            </a:extLst>
          </p:cNvPr>
          <p:cNvCxnSpPr/>
          <p:nvPr/>
        </p:nvCxnSpPr>
        <p:spPr>
          <a:xfrm>
            <a:off x="4941075" y="3855518"/>
            <a:ext cx="138568" cy="73541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8" name="Gerade Verbindung 11">
            <a:extLst>
              <a:ext uri="{FF2B5EF4-FFF2-40B4-BE49-F238E27FC236}">
                <a16:creationId xmlns:a16="http://schemas.microsoft.com/office/drawing/2014/main" id="{AC17A6BE-F919-4CFE-AC86-FA0EDADEC9A3}"/>
              </a:ext>
            </a:extLst>
          </p:cNvPr>
          <p:cNvCxnSpPr/>
          <p:nvPr/>
        </p:nvCxnSpPr>
        <p:spPr>
          <a:xfrm>
            <a:off x="4334511" y="3852411"/>
            <a:ext cx="669757" cy="11007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0" name="Zylinder 9">
            <a:extLst>
              <a:ext uri="{FF2B5EF4-FFF2-40B4-BE49-F238E27FC236}">
                <a16:creationId xmlns:a16="http://schemas.microsoft.com/office/drawing/2014/main" id="{3011F169-49F2-458A-99FE-F23AD5704CED}"/>
              </a:ext>
            </a:extLst>
          </p:cNvPr>
          <p:cNvSpPr/>
          <p:nvPr/>
        </p:nvSpPr>
        <p:spPr>
          <a:xfrm rot="10800000">
            <a:off x="4627725" y="1131272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Gerade Verbindung 13">
            <a:extLst>
              <a:ext uri="{FF2B5EF4-FFF2-40B4-BE49-F238E27FC236}">
                <a16:creationId xmlns:a16="http://schemas.microsoft.com/office/drawing/2014/main" id="{232B880C-8ABB-4F0D-A866-E44F7B02F287}"/>
              </a:ext>
            </a:extLst>
          </p:cNvPr>
          <p:cNvCxnSpPr/>
          <p:nvPr/>
        </p:nvCxnSpPr>
        <p:spPr>
          <a:xfrm flipV="1">
            <a:off x="4941075" y="1286735"/>
            <a:ext cx="0" cy="2603176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E3F479AB-963F-4703-9CF9-210F5AD0D5AF}"/>
              </a:ext>
            </a:extLst>
          </p:cNvPr>
          <p:cNvSpPr/>
          <p:nvPr/>
        </p:nvSpPr>
        <p:spPr>
          <a:xfrm>
            <a:off x="1283584" y="3581976"/>
            <a:ext cx="1077921" cy="4941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r>
              <a:rPr lang="de-DE" kern="0" dirty="0">
                <a:solidFill>
                  <a:prstClr val="white"/>
                </a:solidFill>
                <a:latin typeface="Calibri"/>
              </a:rPr>
              <a:t>LASER</a:t>
            </a:r>
          </a:p>
        </p:txBody>
      </p:sp>
      <p:cxnSp>
        <p:nvCxnSpPr>
          <p:cNvPr id="15" name="Gerade Verbindung 27">
            <a:extLst>
              <a:ext uri="{FF2B5EF4-FFF2-40B4-BE49-F238E27FC236}">
                <a16:creationId xmlns:a16="http://schemas.microsoft.com/office/drawing/2014/main" id="{EBD70C5F-1F38-4473-934E-CD46369D8B99}"/>
              </a:ext>
            </a:extLst>
          </p:cNvPr>
          <p:cNvCxnSpPr/>
          <p:nvPr/>
        </p:nvCxnSpPr>
        <p:spPr>
          <a:xfrm>
            <a:off x="4938651" y="3863062"/>
            <a:ext cx="67054" cy="139707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6" name="Gerade Verbindung 30">
            <a:extLst>
              <a:ext uri="{FF2B5EF4-FFF2-40B4-BE49-F238E27FC236}">
                <a16:creationId xmlns:a16="http://schemas.microsoft.com/office/drawing/2014/main" id="{5D6D3244-E415-4B2F-8336-311E75AB83D6}"/>
              </a:ext>
            </a:extLst>
          </p:cNvPr>
          <p:cNvCxnSpPr/>
          <p:nvPr/>
        </p:nvCxnSpPr>
        <p:spPr>
          <a:xfrm flipV="1">
            <a:off x="5000651" y="3973884"/>
            <a:ext cx="0" cy="526910"/>
          </a:xfrm>
          <a:prstGeom prst="line">
            <a:avLst/>
          </a:prstGeom>
          <a:noFill/>
          <a:ln w="635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7" name="Zylinder 16">
            <a:extLst>
              <a:ext uri="{FF2B5EF4-FFF2-40B4-BE49-F238E27FC236}">
                <a16:creationId xmlns:a16="http://schemas.microsoft.com/office/drawing/2014/main" id="{2CEACFB5-6ABA-428E-9BE5-37216BCA5CE0}"/>
              </a:ext>
            </a:extLst>
          </p:cNvPr>
          <p:cNvSpPr/>
          <p:nvPr/>
        </p:nvSpPr>
        <p:spPr>
          <a:xfrm rot="18799323">
            <a:off x="4687387" y="3808339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0"/>
                  <a:alpha val="93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61000"/>
                </a:srgbClr>
              </a:gs>
              <a:gs pos="100000">
                <a:srgbClr val="4F81BD">
                  <a:tint val="23500"/>
                  <a:satMod val="160000"/>
                  <a:lumMod val="0"/>
                  <a:alpha val="94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96479A7-F5F1-46E6-9C12-9B00F7D88652}"/>
              </a:ext>
            </a:extLst>
          </p:cNvPr>
          <p:cNvSpPr txBox="1"/>
          <p:nvPr/>
        </p:nvSpPr>
        <p:spPr>
          <a:xfrm rot="18419618">
            <a:off x="5104739" y="34384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BS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1B10EA0-2295-4887-8C03-5851AF3F5D26}"/>
              </a:ext>
            </a:extLst>
          </p:cNvPr>
          <p:cNvSpPr txBox="1"/>
          <p:nvPr/>
        </p:nvSpPr>
        <p:spPr>
          <a:xfrm rot="5400000">
            <a:off x="7747786" y="3269728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ETM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1C41593-6C23-47D1-8D2F-B5189A97BB08}"/>
              </a:ext>
            </a:extLst>
          </p:cNvPr>
          <p:cNvSpPr txBox="1"/>
          <p:nvPr/>
        </p:nvSpPr>
        <p:spPr>
          <a:xfrm rot="5400000">
            <a:off x="5456580" y="3250411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ITM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13EA331-1597-41E6-A759-0E531EF7B946}"/>
              </a:ext>
            </a:extLst>
          </p:cNvPr>
          <p:cNvSpPr txBox="1"/>
          <p:nvPr/>
        </p:nvSpPr>
        <p:spPr>
          <a:xfrm>
            <a:off x="4470862" y="5278659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600" kern="0" dirty="0">
                <a:solidFill>
                  <a:prstClr val="black"/>
                </a:solidFill>
                <a:latin typeface="Calibri"/>
              </a:rPr>
              <a:t>PD</a:t>
            </a:r>
          </a:p>
        </p:txBody>
      </p:sp>
      <p:sp>
        <p:nvSpPr>
          <p:cNvPr id="28" name="Zylinder 27">
            <a:extLst>
              <a:ext uri="{FF2B5EF4-FFF2-40B4-BE49-F238E27FC236}">
                <a16:creationId xmlns:a16="http://schemas.microsoft.com/office/drawing/2014/main" id="{CAE6EE4C-CE12-428A-980C-1466830B5995}"/>
              </a:ext>
            </a:extLst>
          </p:cNvPr>
          <p:cNvSpPr/>
          <p:nvPr/>
        </p:nvSpPr>
        <p:spPr>
          <a:xfrm>
            <a:off x="4696800" y="4474514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C394F72-40A5-484A-BAF7-F8B5C9A7AF6F}"/>
              </a:ext>
            </a:extLst>
          </p:cNvPr>
          <p:cNvSpPr txBox="1"/>
          <p:nvPr/>
        </p:nvSpPr>
        <p:spPr>
          <a:xfrm>
            <a:off x="4029840" y="4150727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PRM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8AA1178-AF3A-4954-AB6D-90426EC4145A}"/>
              </a:ext>
            </a:extLst>
          </p:cNvPr>
          <p:cNvSpPr txBox="1"/>
          <p:nvPr/>
        </p:nvSpPr>
        <p:spPr>
          <a:xfrm>
            <a:off x="5310239" y="4430111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SRM</a:t>
            </a:r>
          </a:p>
        </p:txBody>
      </p:sp>
      <p:cxnSp>
        <p:nvCxnSpPr>
          <p:cNvPr id="32" name="Gerade Verbindung 11">
            <a:extLst>
              <a:ext uri="{FF2B5EF4-FFF2-40B4-BE49-F238E27FC236}">
                <a16:creationId xmlns:a16="http://schemas.microsoft.com/office/drawing/2014/main" id="{F1FEB46C-EFD1-44A5-BF38-B40643E763AB}"/>
              </a:ext>
            </a:extLst>
          </p:cNvPr>
          <p:cNvCxnSpPr/>
          <p:nvPr/>
        </p:nvCxnSpPr>
        <p:spPr>
          <a:xfrm>
            <a:off x="5001038" y="4474514"/>
            <a:ext cx="0" cy="178558"/>
          </a:xfrm>
          <a:prstGeom prst="line">
            <a:avLst/>
          </a:prstGeom>
          <a:noFill/>
          <a:ln w="63500" cap="flat" cmpd="sng" algn="ctr">
            <a:solidFill>
              <a:srgbClr val="C00000">
                <a:alpha val="50000"/>
              </a:srgbClr>
            </a:solidFill>
            <a:prstDash val="solid"/>
          </a:ln>
          <a:effectLst/>
        </p:spPr>
      </p:cxn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0A69366-363E-4A7C-A5A3-E746CC1A8FEE}"/>
              </a:ext>
            </a:extLst>
          </p:cNvPr>
          <p:cNvGrpSpPr/>
          <p:nvPr/>
        </p:nvGrpSpPr>
        <p:grpSpPr>
          <a:xfrm rot="10800000">
            <a:off x="3117800" y="3804002"/>
            <a:ext cx="1215856" cy="993222"/>
            <a:chOff x="724308" y="3588787"/>
            <a:chExt cx="3088639" cy="2343654"/>
          </a:xfrm>
        </p:grpSpPr>
        <p:sp>
          <p:nvSpPr>
            <p:cNvPr id="61" name="Zylinder 60">
              <a:extLst>
                <a:ext uri="{FF2B5EF4-FFF2-40B4-BE49-F238E27FC236}">
                  <a16:creationId xmlns:a16="http://schemas.microsoft.com/office/drawing/2014/main" id="{2E8DFF61-42AC-4CB0-950F-70CD56B8A269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Zylinder 61">
              <a:extLst>
                <a:ext uri="{FF2B5EF4-FFF2-40B4-BE49-F238E27FC236}">
                  <a16:creationId xmlns:a16="http://schemas.microsoft.com/office/drawing/2014/main" id="{69ADF779-DA0F-4097-8938-3FBEDF16BB70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3" name="Gerade Verbindung 18">
              <a:extLst>
                <a:ext uri="{FF2B5EF4-FFF2-40B4-BE49-F238E27FC236}">
                  <a16:creationId xmlns:a16="http://schemas.microsoft.com/office/drawing/2014/main" id="{E9AA447B-2F84-4084-BCA8-C1B703A458C1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4" name="Gerade Verbindung 18">
              <a:extLst>
                <a:ext uri="{FF2B5EF4-FFF2-40B4-BE49-F238E27FC236}">
                  <a16:creationId xmlns:a16="http://schemas.microsoft.com/office/drawing/2014/main" id="{93A376C1-96E4-428D-BD2C-835C93622F92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65" name="Zylinder 64">
              <a:extLst>
                <a:ext uri="{FF2B5EF4-FFF2-40B4-BE49-F238E27FC236}">
                  <a16:creationId xmlns:a16="http://schemas.microsoft.com/office/drawing/2014/main" id="{E4F32FEA-06DF-41D9-B058-63250A99E9B8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6" name="Gerade Verbindung 11">
              <a:extLst>
                <a:ext uri="{FF2B5EF4-FFF2-40B4-BE49-F238E27FC236}">
                  <a16:creationId xmlns:a16="http://schemas.microsoft.com/office/drawing/2014/main" id="{B9427C6E-C4DA-4E6F-BE4D-6869B90EF2AF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7" name="Gerade Verbindung 9">
              <a:extLst>
                <a:ext uri="{FF2B5EF4-FFF2-40B4-BE49-F238E27FC236}">
                  <a16:creationId xmlns:a16="http://schemas.microsoft.com/office/drawing/2014/main" id="{08E1325E-D87D-4078-BA6F-636EE135B2F4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8" name="Gerade Verbindung 9">
              <a:extLst>
                <a:ext uri="{FF2B5EF4-FFF2-40B4-BE49-F238E27FC236}">
                  <a16:creationId xmlns:a16="http://schemas.microsoft.com/office/drawing/2014/main" id="{8C511623-89CC-465C-9851-D1380F079BA3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9" name="Gerade Verbindung 11">
              <a:extLst>
                <a:ext uri="{FF2B5EF4-FFF2-40B4-BE49-F238E27FC236}">
                  <a16:creationId xmlns:a16="http://schemas.microsoft.com/office/drawing/2014/main" id="{027EB3FB-2BF9-417B-8D14-CACC76FB12DC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rot="10800000" flipH="1" flipV="1">
              <a:off x="724308" y="5825724"/>
              <a:ext cx="1106214" cy="7612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70" name="Gerade Verbindung 11">
              <a:extLst>
                <a:ext uri="{FF2B5EF4-FFF2-40B4-BE49-F238E27FC236}">
                  <a16:creationId xmlns:a16="http://schemas.microsoft.com/office/drawing/2014/main" id="{48145A18-026B-4931-B8A5-36BE5E04D46B}"/>
                </a:ext>
              </a:extLst>
            </p:cNvPr>
            <p:cNvCxnSpPr/>
            <p:nvPr/>
          </p:nvCxnSpPr>
          <p:spPr>
            <a:xfrm>
              <a:off x="2998324" y="5842918"/>
              <a:ext cx="814623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295F2BD-8B73-4AAA-A8DE-64E31A47C452}"/>
              </a:ext>
            </a:extLst>
          </p:cNvPr>
          <p:cNvGrpSpPr/>
          <p:nvPr/>
        </p:nvGrpSpPr>
        <p:grpSpPr>
          <a:xfrm rot="10800000">
            <a:off x="2363636" y="3796443"/>
            <a:ext cx="842455" cy="993222"/>
            <a:chOff x="1629563" y="3588787"/>
            <a:chExt cx="2140089" cy="2343654"/>
          </a:xfrm>
        </p:grpSpPr>
        <p:sp>
          <p:nvSpPr>
            <p:cNvPr id="52" name="Zylinder 51">
              <a:extLst>
                <a:ext uri="{FF2B5EF4-FFF2-40B4-BE49-F238E27FC236}">
                  <a16:creationId xmlns:a16="http://schemas.microsoft.com/office/drawing/2014/main" id="{88490A3E-D54A-4A89-91D2-F854EB481884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Zylinder 52">
              <a:extLst>
                <a:ext uri="{FF2B5EF4-FFF2-40B4-BE49-F238E27FC236}">
                  <a16:creationId xmlns:a16="http://schemas.microsoft.com/office/drawing/2014/main" id="{D03CAC2B-0C6C-4DEE-87E1-ABFE7F6051B3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4" name="Gerade Verbindung 18">
              <a:extLst>
                <a:ext uri="{FF2B5EF4-FFF2-40B4-BE49-F238E27FC236}">
                  <a16:creationId xmlns:a16="http://schemas.microsoft.com/office/drawing/2014/main" id="{7CA20E00-533B-456E-9E46-56818A505208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" name="Gerade Verbindung 18">
              <a:extLst>
                <a:ext uri="{FF2B5EF4-FFF2-40B4-BE49-F238E27FC236}">
                  <a16:creationId xmlns:a16="http://schemas.microsoft.com/office/drawing/2014/main" id="{4061B782-429F-458D-B3B6-9D7A696E5F82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56" name="Zylinder 55">
              <a:extLst>
                <a:ext uri="{FF2B5EF4-FFF2-40B4-BE49-F238E27FC236}">
                  <a16:creationId xmlns:a16="http://schemas.microsoft.com/office/drawing/2014/main" id="{24DC6E25-A27B-4D7D-ABB9-763980829B60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7" name="Gerade Verbindung 11">
              <a:extLst>
                <a:ext uri="{FF2B5EF4-FFF2-40B4-BE49-F238E27FC236}">
                  <a16:creationId xmlns:a16="http://schemas.microsoft.com/office/drawing/2014/main" id="{4F6B4BB1-3DD6-45C9-BA9F-96923B4B653B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8" name="Gerade Verbindung 9">
              <a:extLst>
                <a:ext uri="{FF2B5EF4-FFF2-40B4-BE49-F238E27FC236}">
                  <a16:creationId xmlns:a16="http://schemas.microsoft.com/office/drawing/2014/main" id="{331FA5F7-B616-4DC5-A720-CB124B59E366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59" name="Gerade Verbindung 9">
              <a:extLst>
                <a:ext uri="{FF2B5EF4-FFF2-40B4-BE49-F238E27FC236}">
                  <a16:creationId xmlns:a16="http://schemas.microsoft.com/office/drawing/2014/main" id="{4519977E-39C0-404B-96F7-933F4D7E3289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0" name="Gerade Verbindung 11">
              <a:extLst>
                <a:ext uri="{FF2B5EF4-FFF2-40B4-BE49-F238E27FC236}">
                  <a16:creationId xmlns:a16="http://schemas.microsoft.com/office/drawing/2014/main" id="{1B3BA29D-541E-4A8D-9A80-6EC198CC750F}"/>
                </a:ext>
              </a:extLst>
            </p:cNvPr>
            <p:cNvCxnSpPr/>
            <p:nvPr/>
          </p:nvCxnSpPr>
          <p:spPr>
            <a:xfrm>
              <a:off x="2938654" y="5842919"/>
              <a:ext cx="830998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CA38BF69-F0A1-41D5-B24C-5608C1F6DF1F}"/>
              </a:ext>
            </a:extLst>
          </p:cNvPr>
          <p:cNvSpPr txBox="1"/>
          <p:nvPr/>
        </p:nvSpPr>
        <p:spPr>
          <a:xfrm>
            <a:off x="3021701" y="487443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IMCs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C5F727F1-32C3-49C3-929A-2505A2B9C846}"/>
              </a:ext>
            </a:extLst>
          </p:cNvPr>
          <p:cNvSpPr txBox="1"/>
          <p:nvPr/>
        </p:nvSpPr>
        <p:spPr>
          <a:xfrm>
            <a:off x="4164528" y="1043093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ETM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9F7A71F5-B0A9-48FA-B61A-90C7A510E4AB}"/>
              </a:ext>
            </a:extLst>
          </p:cNvPr>
          <p:cNvSpPr txBox="1"/>
          <p:nvPr/>
        </p:nvSpPr>
        <p:spPr>
          <a:xfrm>
            <a:off x="4231558" y="2974047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ITM</a:t>
            </a:r>
          </a:p>
        </p:txBody>
      </p:sp>
      <p:sp>
        <p:nvSpPr>
          <p:cNvPr id="75" name="Flussdiagramm: Verzögerung 74">
            <a:extLst>
              <a:ext uri="{FF2B5EF4-FFF2-40B4-BE49-F238E27FC236}">
                <a16:creationId xmlns:a16="http://schemas.microsoft.com/office/drawing/2014/main" id="{22D72792-1455-4551-AD3E-96AFCE707670}"/>
              </a:ext>
            </a:extLst>
          </p:cNvPr>
          <p:cNvSpPr/>
          <p:nvPr/>
        </p:nvSpPr>
        <p:spPr>
          <a:xfrm rot="5400000">
            <a:off x="4912261" y="5355272"/>
            <a:ext cx="176143" cy="2504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6" name="Gerade Verbindung 30">
            <a:extLst>
              <a:ext uri="{FF2B5EF4-FFF2-40B4-BE49-F238E27FC236}">
                <a16:creationId xmlns:a16="http://schemas.microsoft.com/office/drawing/2014/main" id="{B90631E4-0376-43F1-91C2-C2299D996538}"/>
              </a:ext>
            </a:extLst>
          </p:cNvPr>
          <p:cNvCxnSpPr>
            <a:cxnSpLocks/>
            <a:stCxn id="75" idx="1"/>
          </p:cNvCxnSpPr>
          <p:nvPr/>
        </p:nvCxnSpPr>
        <p:spPr>
          <a:xfrm flipV="1">
            <a:off x="5000333" y="4647615"/>
            <a:ext cx="1145" cy="744810"/>
          </a:xfrm>
          <a:prstGeom prst="line">
            <a:avLst/>
          </a:prstGeom>
          <a:noFill/>
          <a:ln w="2222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7" name="Zylinder 26">
            <a:extLst>
              <a:ext uri="{FF2B5EF4-FFF2-40B4-BE49-F238E27FC236}">
                <a16:creationId xmlns:a16="http://schemas.microsoft.com/office/drawing/2014/main" id="{70039205-09AC-472B-A519-8D5BCBDCD8A4}"/>
              </a:ext>
            </a:extLst>
          </p:cNvPr>
          <p:cNvSpPr/>
          <p:nvPr/>
        </p:nvSpPr>
        <p:spPr>
          <a:xfrm rot="5400000">
            <a:off x="3984945" y="3755495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45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273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5F1CE-8062-4BD6-B5A6-7635D1B0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Dual </a:t>
            </a:r>
            <a:r>
              <a:rPr lang="de-DE" dirty="0" err="1"/>
              <a:t>recycled</a:t>
            </a:r>
            <a:r>
              <a:rPr lang="de-DE" dirty="0"/>
              <a:t> FPMI</a:t>
            </a:r>
          </a:p>
        </p:txBody>
      </p:sp>
      <p:sp>
        <p:nvSpPr>
          <p:cNvPr id="5" name="Zylinder 4">
            <a:extLst>
              <a:ext uri="{FF2B5EF4-FFF2-40B4-BE49-F238E27FC236}">
                <a16:creationId xmlns:a16="http://schemas.microsoft.com/office/drawing/2014/main" id="{597508E7-1999-4021-82AA-20548D36C5DC}"/>
              </a:ext>
            </a:extLst>
          </p:cNvPr>
          <p:cNvSpPr/>
          <p:nvPr/>
        </p:nvSpPr>
        <p:spPr>
          <a:xfrm rot="16200000">
            <a:off x="7703384" y="3853911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Gerade Verbindung 7">
            <a:extLst>
              <a:ext uri="{FF2B5EF4-FFF2-40B4-BE49-F238E27FC236}">
                <a16:creationId xmlns:a16="http://schemas.microsoft.com/office/drawing/2014/main" id="{07FCA56D-22B7-49F3-91B0-80041B2CE321}"/>
              </a:ext>
            </a:extLst>
          </p:cNvPr>
          <p:cNvCxnSpPr>
            <a:cxnSpLocks/>
          </p:cNvCxnSpPr>
          <p:nvPr/>
        </p:nvCxnSpPr>
        <p:spPr>
          <a:xfrm>
            <a:off x="5071093" y="3918410"/>
            <a:ext cx="2912179" cy="22014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" name="Gerade Verbindung 9">
            <a:extLst>
              <a:ext uri="{FF2B5EF4-FFF2-40B4-BE49-F238E27FC236}">
                <a16:creationId xmlns:a16="http://schemas.microsoft.com/office/drawing/2014/main" id="{4BD05B0F-7DA8-4121-9D4F-4598EF777A5D}"/>
              </a:ext>
            </a:extLst>
          </p:cNvPr>
          <p:cNvCxnSpPr/>
          <p:nvPr/>
        </p:nvCxnSpPr>
        <p:spPr>
          <a:xfrm>
            <a:off x="4941075" y="3855518"/>
            <a:ext cx="138568" cy="73541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8" name="Gerade Verbindung 11">
            <a:extLst>
              <a:ext uri="{FF2B5EF4-FFF2-40B4-BE49-F238E27FC236}">
                <a16:creationId xmlns:a16="http://schemas.microsoft.com/office/drawing/2014/main" id="{AC17A6BE-F919-4CFE-AC86-FA0EDADEC9A3}"/>
              </a:ext>
            </a:extLst>
          </p:cNvPr>
          <p:cNvCxnSpPr/>
          <p:nvPr/>
        </p:nvCxnSpPr>
        <p:spPr>
          <a:xfrm>
            <a:off x="4334511" y="3852411"/>
            <a:ext cx="669757" cy="11007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0" name="Zylinder 9">
            <a:extLst>
              <a:ext uri="{FF2B5EF4-FFF2-40B4-BE49-F238E27FC236}">
                <a16:creationId xmlns:a16="http://schemas.microsoft.com/office/drawing/2014/main" id="{3011F169-49F2-458A-99FE-F23AD5704CED}"/>
              </a:ext>
            </a:extLst>
          </p:cNvPr>
          <p:cNvSpPr/>
          <p:nvPr/>
        </p:nvSpPr>
        <p:spPr>
          <a:xfrm rot="10800000">
            <a:off x="4627725" y="1131272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Gerade Verbindung 13">
            <a:extLst>
              <a:ext uri="{FF2B5EF4-FFF2-40B4-BE49-F238E27FC236}">
                <a16:creationId xmlns:a16="http://schemas.microsoft.com/office/drawing/2014/main" id="{232B880C-8ABB-4F0D-A866-E44F7B02F287}"/>
              </a:ext>
            </a:extLst>
          </p:cNvPr>
          <p:cNvCxnSpPr/>
          <p:nvPr/>
        </p:nvCxnSpPr>
        <p:spPr>
          <a:xfrm flipV="1">
            <a:off x="4941075" y="1286735"/>
            <a:ext cx="0" cy="2603176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E3F479AB-963F-4703-9CF9-210F5AD0D5AF}"/>
              </a:ext>
            </a:extLst>
          </p:cNvPr>
          <p:cNvSpPr/>
          <p:nvPr/>
        </p:nvSpPr>
        <p:spPr>
          <a:xfrm>
            <a:off x="1283584" y="3581976"/>
            <a:ext cx="1077921" cy="4941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r>
              <a:rPr lang="de-DE" kern="0" dirty="0">
                <a:solidFill>
                  <a:prstClr val="white"/>
                </a:solidFill>
                <a:latin typeface="Calibri"/>
              </a:rPr>
              <a:t>LASER</a:t>
            </a:r>
          </a:p>
        </p:txBody>
      </p:sp>
      <p:cxnSp>
        <p:nvCxnSpPr>
          <p:cNvPr id="15" name="Gerade Verbindung 27">
            <a:extLst>
              <a:ext uri="{FF2B5EF4-FFF2-40B4-BE49-F238E27FC236}">
                <a16:creationId xmlns:a16="http://schemas.microsoft.com/office/drawing/2014/main" id="{EBD70C5F-1F38-4473-934E-CD46369D8B99}"/>
              </a:ext>
            </a:extLst>
          </p:cNvPr>
          <p:cNvCxnSpPr/>
          <p:nvPr/>
        </p:nvCxnSpPr>
        <p:spPr>
          <a:xfrm>
            <a:off x="4938651" y="3863062"/>
            <a:ext cx="67054" cy="139707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6" name="Gerade Verbindung 30">
            <a:extLst>
              <a:ext uri="{FF2B5EF4-FFF2-40B4-BE49-F238E27FC236}">
                <a16:creationId xmlns:a16="http://schemas.microsoft.com/office/drawing/2014/main" id="{5D6D3244-E415-4B2F-8336-311E75AB83D6}"/>
              </a:ext>
            </a:extLst>
          </p:cNvPr>
          <p:cNvCxnSpPr/>
          <p:nvPr/>
        </p:nvCxnSpPr>
        <p:spPr>
          <a:xfrm flipV="1">
            <a:off x="5000651" y="3973884"/>
            <a:ext cx="0" cy="526910"/>
          </a:xfrm>
          <a:prstGeom prst="line">
            <a:avLst/>
          </a:prstGeom>
          <a:noFill/>
          <a:ln w="635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7" name="Zylinder 16">
            <a:extLst>
              <a:ext uri="{FF2B5EF4-FFF2-40B4-BE49-F238E27FC236}">
                <a16:creationId xmlns:a16="http://schemas.microsoft.com/office/drawing/2014/main" id="{2CEACFB5-6ABA-428E-9BE5-37216BCA5CE0}"/>
              </a:ext>
            </a:extLst>
          </p:cNvPr>
          <p:cNvSpPr/>
          <p:nvPr/>
        </p:nvSpPr>
        <p:spPr>
          <a:xfrm rot="18799323">
            <a:off x="4687387" y="3808339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0"/>
                  <a:alpha val="93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61000"/>
                </a:srgbClr>
              </a:gs>
              <a:gs pos="100000">
                <a:srgbClr val="4F81BD">
                  <a:tint val="23500"/>
                  <a:satMod val="160000"/>
                  <a:lumMod val="0"/>
                  <a:alpha val="94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96479A7-F5F1-46E6-9C12-9B00F7D88652}"/>
              </a:ext>
            </a:extLst>
          </p:cNvPr>
          <p:cNvSpPr txBox="1"/>
          <p:nvPr/>
        </p:nvSpPr>
        <p:spPr>
          <a:xfrm rot="18419618">
            <a:off x="5104739" y="34384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BS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1B10EA0-2295-4887-8C03-5851AF3F5D26}"/>
              </a:ext>
            </a:extLst>
          </p:cNvPr>
          <p:cNvSpPr txBox="1"/>
          <p:nvPr/>
        </p:nvSpPr>
        <p:spPr>
          <a:xfrm rot="5400000">
            <a:off x="7747786" y="3269728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ETM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1C41593-6C23-47D1-8D2F-B5189A97BB08}"/>
              </a:ext>
            </a:extLst>
          </p:cNvPr>
          <p:cNvSpPr txBox="1"/>
          <p:nvPr/>
        </p:nvSpPr>
        <p:spPr>
          <a:xfrm rot="5400000">
            <a:off x="5456580" y="3250411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ITM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13EA331-1597-41E6-A759-0E531EF7B946}"/>
              </a:ext>
            </a:extLst>
          </p:cNvPr>
          <p:cNvSpPr txBox="1"/>
          <p:nvPr/>
        </p:nvSpPr>
        <p:spPr>
          <a:xfrm>
            <a:off x="4470862" y="5278659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600" kern="0" dirty="0">
                <a:solidFill>
                  <a:prstClr val="black"/>
                </a:solidFill>
                <a:latin typeface="Calibri"/>
              </a:rPr>
              <a:t>PD</a:t>
            </a:r>
          </a:p>
        </p:txBody>
      </p:sp>
      <p:sp>
        <p:nvSpPr>
          <p:cNvPr id="28" name="Zylinder 27">
            <a:extLst>
              <a:ext uri="{FF2B5EF4-FFF2-40B4-BE49-F238E27FC236}">
                <a16:creationId xmlns:a16="http://schemas.microsoft.com/office/drawing/2014/main" id="{CAE6EE4C-CE12-428A-980C-1466830B5995}"/>
              </a:ext>
            </a:extLst>
          </p:cNvPr>
          <p:cNvSpPr/>
          <p:nvPr/>
        </p:nvSpPr>
        <p:spPr>
          <a:xfrm>
            <a:off x="4696800" y="4474514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C394F72-40A5-484A-BAF7-F8B5C9A7AF6F}"/>
              </a:ext>
            </a:extLst>
          </p:cNvPr>
          <p:cNvSpPr txBox="1"/>
          <p:nvPr/>
        </p:nvSpPr>
        <p:spPr>
          <a:xfrm>
            <a:off x="4029840" y="4150727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PRM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8AA1178-AF3A-4954-AB6D-90426EC4145A}"/>
              </a:ext>
            </a:extLst>
          </p:cNvPr>
          <p:cNvSpPr txBox="1"/>
          <p:nvPr/>
        </p:nvSpPr>
        <p:spPr>
          <a:xfrm>
            <a:off x="5310239" y="4430111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SRM</a:t>
            </a:r>
          </a:p>
        </p:txBody>
      </p:sp>
      <p:cxnSp>
        <p:nvCxnSpPr>
          <p:cNvPr id="32" name="Gerade Verbindung 11">
            <a:extLst>
              <a:ext uri="{FF2B5EF4-FFF2-40B4-BE49-F238E27FC236}">
                <a16:creationId xmlns:a16="http://schemas.microsoft.com/office/drawing/2014/main" id="{F1FEB46C-EFD1-44A5-BF38-B40643E763AB}"/>
              </a:ext>
            </a:extLst>
          </p:cNvPr>
          <p:cNvCxnSpPr/>
          <p:nvPr/>
        </p:nvCxnSpPr>
        <p:spPr>
          <a:xfrm>
            <a:off x="5001038" y="4474514"/>
            <a:ext cx="0" cy="178558"/>
          </a:xfrm>
          <a:prstGeom prst="line">
            <a:avLst/>
          </a:prstGeom>
          <a:noFill/>
          <a:ln w="63500" cap="flat" cmpd="sng" algn="ctr">
            <a:solidFill>
              <a:srgbClr val="C00000">
                <a:alpha val="50000"/>
              </a:srgbClr>
            </a:solidFill>
            <a:prstDash val="solid"/>
          </a:ln>
          <a:effectLst/>
        </p:spPr>
      </p:cxn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0A69366-363E-4A7C-A5A3-E746CC1A8FEE}"/>
              </a:ext>
            </a:extLst>
          </p:cNvPr>
          <p:cNvGrpSpPr/>
          <p:nvPr/>
        </p:nvGrpSpPr>
        <p:grpSpPr>
          <a:xfrm rot="10800000">
            <a:off x="3117800" y="3804002"/>
            <a:ext cx="1215856" cy="993222"/>
            <a:chOff x="724308" y="3588787"/>
            <a:chExt cx="3088639" cy="2343654"/>
          </a:xfrm>
        </p:grpSpPr>
        <p:sp>
          <p:nvSpPr>
            <p:cNvPr id="61" name="Zylinder 60">
              <a:extLst>
                <a:ext uri="{FF2B5EF4-FFF2-40B4-BE49-F238E27FC236}">
                  <a16:creationId xmlns:a16="http://schemas.microsoft.com/office/drawing/2014/main" id="{2E8DFF61-42AC-4CB0-950F-70CD56B8A269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Zylinder 61">
              <a:extLst>
                <a:ext uri="{FF2B5EF4-FFF2-40B4-BE49-F238E27FC236}">
                  <a16:creationId xmlns:a16="http://schemas.microsoft.com/office/drawing/2014/main" id="{69ADF779-DA0F-4097-8938-3FBEDF16BB70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3" name="Gerade Verbindung 18">
              <a:extLst>
                <a:ext uri="{FF2B5EF4-FFF2-40B4-BE49-F238E27FC236}">
                  <a16:creationId xmlns:a16="http://schemas.microsoft.com/office/drawing/2014/main" id="{E9AA447B-2F84-4084-BCA8-C1B703A458C1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4" name="Gerade Verbindung 18">
              <a:extLst>
                <a:ext uri="{FF2B5EF4-FFF2-40B4-BE49-F238E27FC236}">
                  <a16:creationId xmlns:a16="http://schemas.microsoft.com/office/drawing/2014/main" id="{93A376C1-96E4-428D-BD2C-835C93622F92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65" name="Zylinder 64">
              <a:extLst>
                <a:ext uri="{FF2B5EF4-FFF2-40B4-BE49-F238E27FC236}">
                  <a16:creationId xmlns:a16="http://schemas.microsoft.com/office/drawing/2014/main" id="{E4F32FEA-06DF-41D9-B058-63250A99E9B8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6" name="Gerade Verbindung 11">
              <a:extLst>
                <a:ext uri="{FF2B5EF4-FFF2-40B4-BE49-F238E27FC236}">
                  <a16:creationId xmlns:a16="http://schemas.microsoft.com/office/drawing/2014/main" id="{B9427C6E-C4DA-4E6F-BE4D-6869B90EF2AF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7" name="Gerade Verbindung 9">
              <a:extLst>
                <a:ext uri="{FF2B5EF4-FFF2-40B4-BE49-F238E27FC236}">
                  <a16:creationId xmlns:a16="http://schemas.microsoft.com/office/drawing/2014/main" id="{08E1325E-D87D-4078-BA6F-636EE135B2F4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8" name="Gerade Verbindung 9">
              <a:extLst>
                <a:ext uri="{FF2B5EF4-FFF2-40B4-BE49-F238E27FC236}">
                  <a16:creationId xmlns:a16="http://schemas.microsoft.com/office/drawing/2014/main" id="{8C511623-89CC-465C-9851-D1380F079BA3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9" name="Gerade Verbindung 11">
              <a:extLst>
                <a:ext uri="{FF2B5EF4-FFF2-40B4-BE49-F238E27FC236}">
                  <a16:creationId xmlns:a16="http://schemas.microsoft.com/office/drawing/2014/main" id="{027EB3FB-2BF9-417B-8D14-CACC76FB12DC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rot="10800000" flipH="1" flipV="1">
              <a:off x="724308" y="5825724"/>
              <a:ext cx="1106214" cy="7612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70" name="Gerade Verbindung 11">
              <a:extLst>
                <a:ext uri="{FF2B5EF4-FFF2-40B4-BE49-F238E27FC236}">
                  <a16:creationId xmlns:a16="http://schemas.microsoft.com/office/drawing/2014/main" id="{48145A18-026B-4931-B8A5-36BE5E04D46B}"/>
                </a:ext>
              </a:extLst>
            </p:cNvPr>
            <p:cNvCxnSpPr/>
            <p:nvPr/>
          </p:nvCxnSpPr>
          <p:spPr>
            <a:xfrm>
              <a:off x="2998324" y="5842918"/>
              <a:ext cx="814623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295F2BD-8B73-4AAA-A8DE-64E31A47C452}"/>
              </a:ext>
            </a:extLst>
          </p:cNvPr>
          <p:cNvGrpSpPr/>
          <p:nvPr/>
        </p:nvGrpSpPr>
        <p:grpSpPr>
          <a:xfrm rot="10800000">
            <a:off x="2363636" y="3796443"/>
            <a:ext cx="842455" cy="993222"/>
            <a:chOff x="1629563" y="3588787"/>
            <a:chExt cx="2140089" cy="2343654"/>
          </a:xfrm>
        </p:grpSpPr>
        <p:sp>
          <p:nvSpPr>
            <p:cNvPr id="52" name="Zylinder 51">
              <a:extLst>
                <a:ext uri="{FF2B5EF4-FFF2-40B4-BE49-F238E27FC236}">
                  <a16:creationId xmlns:a16="http://schemas.microsoft.com/office/drawing/2014/main" id="{88490A3E-D54A-4A89-91D2-F854EB481884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Zylinder 52">
              <a:extLst>
                <a:ext uri="{FF2B5EF4-FFF2-40B4-BE49-F238E27FC236}">
                  <a16:creationId xmlns:a16="http://schemas.microsoft.com/office/drawing/2014/main" id="{D03CAC2B-0C6C-4DEE-87E1-ABFE7F6051B3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4" name="Gerade Verbindung 18">
              <a:extLst>
                <a:ext uri="{FF2B5EF4-FFF2-40B4-BE49-F238E27FC236}">
                  <a16:creationId xmlns:a16="http://schemas.microsoft.com/office/drawing/2014/main" id="{7CA20E00-533B-456E-9E46-56818A505208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" name="Gerade Verbindung 18">
              <a:extLst>
                <a:ext uri="{FF2B5EF4-FFF2-40B4-BE49-F238E27FC236}">
                  <a16:creationId xmlns:a16="http://schemas.microsoft.com/office/drawing/2014/main" id="{4061B782-429F-458D-B3B6-9D7A696E5F82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56" name="Zylinder 55">
              <a:extLst>
                <a:ext uri="{FF2B5EF4-FFF2-40B4-BE49-F238E27FC236}">
                  <a16:creationId xmlns:a16="http://schemas.microsoft.com/office/drawing/2014/main" id="{24DC6E25-A27B-4D7D-ABB9-763980829B60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7" name="Gerade Verbindung 11">
              <a:extLst>
                <a:ext uri="{FF2B5EF4-FFF2-40B4-BE49-F238E27FC236}">
                  <a16:creationId xmlns:a16="http://schemas.microsoft.com/office/drawing/2014/main" id="{4F6B4BB1-3DD6-45C9-BA9F-96923B4B653B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8" name="Gerade Verbindung 9">
              <a:extLst>
                <a:ext uri="{FF2B5EF4-FFF2-40B4-BE49-F238E27FC236}">
                  <a16:creationId xmlns:a16="http://schemas.microsoft.com/office/drawing/2014/main" id="{331FA5F7-B616-4DC5-A720-CB124B59E366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59" name="Gerade Verbindung 9">
              <a:extLst>
                <a:ext uri="{FF2B5EF4-FFF2-40B4-BE49-F238E27FC236}">
                  <a16:creationId xmlns:a16="http://schemas.microsoft.com/office/drawing/2014/main" id="{4519977E-39C0-404B-96F7-933F4D7E3289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0" name="Gerade Verbindung 11">
              <a:extLst>
                <a:ext uri="{FF2B5EF4-FFF2-40B4-BE49-F238E27FC236}">
                  <a16:creationId xmlns:a16="http://schemas.microsoft.com/office/drawing/2014/main" id="{1B3BA29D-541E-4A8D-9A80-6EC198CC750F}"/>
                </a:ext>
              </a:extLst>
            </p:cNvPr>
            <p:cNvCxnSpPr/>
            <p:nvPr/>
          </p:nvCxnSpPr>
          <p:spPr>
            <a:xfrm>
              <a:off x="2938654" y="5842919"/>
              <a:ext cx="830998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CA38BF69-F0A1-41D5-B24C-5608C1F6DF1F}"/>
              </a:ext>
            </a:extLst>
          </p:cNvPr>
          <p:cNvSpPr txBox="1"/>
          <p:nvPr/>
        </p:nvSpPr>
        <p:spPr>
          <a:xfrm>
            <a:off x="3021701" y="487443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IMCs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ylinder 3">
            <a:extLst>
              <a:ext uri="{FF2B5EF4-FFF2-40B4-BE49-F238E27FC236}">
                <a16:creationId xmlns:a16="http://schemas.microsoft.com/office/drawing/2014/main" id="{DBFB6089-3C0F-4714-8DB7-9EE3AFA56777}"/>
              </a:ext>
            </a:extLst>
          </p:cNvPr>
          <p:cNvSpPr/>
          <p:nvPr/>
        </p:nvSpPr>
        <p:spPr>
          <a:xfrm rot="5400000">
            <a:off x="5386061" y="3835327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50000"/>
                </a:srgbClr>
              </a:gs>
              <a:gs pos="100000">
                <a:srgbClr val="4F81BD">
                  <a:tint val="23500"/>
                  <a:satMod val="160000"/>
                  <a:lumMod val="26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Zylinder 70">
            <a:extLst>
              <a:ext uri="{FF2B5EF4-FFF2-40B4-BE49-F238E27FC236}">
                <a16:creationId xmlns:a16="http://schemas.microsoft.com/office/drawing/2014/main" id="{5F0FB5DC-95B2-4938-8D84-06B8614299F6}"/>
              </a:ext>
            </a:extLst>
          </p:cNvPr>
          <p:cNvSpPr/>
          <p:nvPr/>
        </p:nvSpPr>
        <p:spPr>
          <a:xfrm>
            <a:off x="4634721" y="3022988"/>
            <a:ext cx="612338" cy="184817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50000"/>
                </a:srgbClr>
              </a:gs>
              <a:gs pos="100000">
                <a:srgbClr val="4F81BD">
                  <a:tint val="23500"/>
                  <a:satMod val="160000"/>
                  <a:lumMod val="26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C5F727F1-32C3-49C3-929A-2505A2B9C846}"/>
              </a:ext>
            </a:extLst>
          </p:cNvPr>
          <p:cNvSpPr txBox="1"/>
          <p:nvPr/>
        </p:nvSpPr>
        <p:spPr>
          <a:xfrm>
            <a:off x="4164528" y="1043093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ETM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9F7A71F5-B0A9-48FA-B61A-90C7A510E4AB}"/>
              </a:ext>
            </a:extLst>
          </p:cNvPr>
          <p:cNvSpPr txBox="1"/>
          <p:nvPr/>
        </p:nvSpPr>
        <p:spPr>
          <a:xfrm>
            <a:off x="4231558" y="2974047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ITM</a:t>
            </a:r>
          </a:p>
        </p:txBody>
      </p:sp>
      <p:sp>
        <p:nvSpPr>
          <p:cNvPr id="75" name="Flussdiagramm: Verzögerung 74">
            <a:extLst>
              <a:ext uri="{FF2B5EF4-FFF2-40B4-BE49-F238E27FC236}">
                <a16:creationId xmlns:a16="http://schemas.microsoft.com/office/drawing/2014/main" id="{22D72792-1455-4551-AD3E-96AFCE707670}"/>
              </a:ext>
            </a:extLst>
          </p:cNvPr>
          <p:cNvSpPr/>
          <p:nvPr/>
        </p:nvSpPr>
        <p:spPr>
          <a:xfrm rot="5400000">
            <a:off x="4912261" y="5355272"/>
            <a:ext cx="176143" cy="2504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6" name="Gerade Verbindung 30">
            <a:extLst>
              <a:ext uri="{FF2B5EF4-FFF2-40B4-BE49-F238E27FC236}">
                <a16:creationId xmlns:a16="http://schemas.microsoft.com/office/drawing/2014/main" id="{B90631E4-0376-43F1-91C2-C2299D996538}"/>
              </a:ext>
            </a:extLst>
          </p:cNvPr>
          <p:cNvCxnSpPr>
            <a:cxnSpLocks/>
            <a:stCxn id="75" idx="1"/>
          </p:cNvCxnSpPr>
          <p:nvPr/>
        </p:nvCxnSpPr>
        <p:spPr>
          <a:xfrm flipV="1">
            <a:off x="5000333" y="4647615"/>
            <a:ext cx="1145" cy="744810"/>
          </a:xfrm>
          <a:prstGeom prst="line">
            <a:avLst/>
          </a:prstGeom>
          <a:noFill/>
          <a:ln w="222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8" name="Gerade Verbindung 7">
            <a:extLst>
              <a:ext uri="{FF2B5EF4-FFF2-40B4-BE49-F238E27FC236}">
                <a16:creationId xmlns:a16="http://schemas.microsoft.com/office/drawing/2014/main" id="{97A493F0-D6D9-4A15-934B-B99EF6AD31F9}"/>
              </a:ext>
            </a:extLst>
          </p:cNvPr>
          <p:cNvCxnSpPr>
            <a:cxnSpLocks/>
            <a:stCxn id="4" idx="0"/>
            <a:endCxn id="5" idx="0"/>
          </p:cNvCxnSpPr>
          <p:nvPr/>
        </p:nvCxnSpPr>
        <p:spPr>
          <a:xfrm>
            <a:off x="5734772" y="3929060"/>
            <a:ext cx="2223590" cy="18583"/>
          </a:xfrm>
          <a:prstGeom prst="line">
            <a:avLst/>
          </a:prstGeom>
          <a:noFill/>
          <a:ln w="1778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9" name="Gerade Verbindung 13">
            <a:extLst>
              <a:ext uri="{FF2B5EF4-FFF2-40B4-BE49-F238E27FC236}">
                <a16:creationId xmlns:a16="http://schemas.microsoft.com/office/drawing/2014/main" id="{7AE4755F-599F-4C61-8C20-4F17E80A338F}"/>
              </a:ext>
            </a:extLst>
          </p:cNvPr>
          <p:cNvCxnSpPr>
            <a:cxnSpLocks/>
            <a:stCxn id="71" idx="0"/>
          </p:cNvCxnSpPr>
          <p:nvPr/>
        </p:nvCxnSpPr>
        <p:spPr>
          <a:xfrm flipH="1" flipV="1">
            <a:off x="4938652" y="1298896"/>
            <a:ext cx="2238" cy="1770296"/>
          </a:xfrm>
          <a:prstGeom prst="line">
            <a:avLst/>
          </a:prstGeom>
          <a:noFill/>
          <a:ln w="1778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7" name="Zylinder 26">
            <a:extLst>
              <a:ext uri="{FF2B5EF4-FFF2-40B4-BE49-F238E27FC236}">
                <a16:creationId xmlns:a16="http://schemas.microsoft.com/office/drawing/2014/main" id="{70039205-09AC-472B-A519-8D5BCBDCD8A4}"/>
              </a:ext>
            </a:extLst>
          </p:cNvPr>
          <p:cNvSpPr/>
          <p:nvPr/>
        </p:nvSpPr>
        <p:spPr>
          <a:xfrm rot="5400000">
            <a:off x="3984945" y="3755495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45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332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AC6BA-15C4-4EDE-AC70-0545E248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Bandwidth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narrow</a:t>
            </a:r>
            <a:endParaRPr lang="de-DE" dirty="0"/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B50F3B00-4171-4892-9803-30D3640AF04D}"/>
              </a:ext>
            </a:extLst>
          </p:cNvPr>
          <p:cNvGrpSpPr/>
          <p:nvPr/>
        </p:nvGrpSpPr>
        <p:grpSpPr>
          <a:xfrm>
            <a:off x="6944735" y="4825035"/>
            <a:ext cx="3088024" cy="1083314"/>
            <a:chOff x="7643982" y="4005070"/>
            <a:chExt cx="3088024" cy="1083314"/>
          </a:xfrm>
        </p:grpSpPr>
        <p:sp>
          <p:nvSpPr>
            <p:cNvPr id="3" name="Zylinder 2">
              <a:extLst>
                <a:ext uri="{FF2B5EF4-FFF2-40B4-BE49-F238E27FC236}">
                  <a16:creationId xmlns:a16="http://schemas.microsoft.com/office/drawing/2014/main" id="{0361F324-FAF7-4C37-BC9E-475E5628BDA3}"/>
                </a:ext>
              </a:extLst>
            </p:cNvPr>
            <p:cNvSpPr/>
            <p:nvPr/>
          </p:nvSpPr>
          <p:spPr>
            <a:xfrm rot="16200000">
              <a:off x="10276273" y="4692807"/>
              <a:ext cx="603689" cy="187465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" name="Gerade Verbindung 7">
              <a:extLst>
                <a:ext uri="{FF2B5EF4-FFF2-40B4-BE49-F238E27FC236}">
                  <a16:creationId xmlns:a16="http://schemas.microsoft.com/office/drawing/2014/main" id="{A0B08F77-5F89-4A90-8A41-762734BE37BB}"/>
                </a:ext>
              </a:extLst>
            </p:cNvPr>
            <p:cNvCxnSpPr>
              <a:cxnSpLocks/>
            </p:cNvCxnSpPr>
            <p:nvPr/>
          </p:nvCxnSpPr>
          <p:spPr>
            <a:xfrm>
              <a:off x="7643982" y="4757306"/>
              <a:ext cx="2912179" cy="22014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B5EF0F5-023C-4330-9EC6-D723F1E3222B}"/>
                </a:ext>
              </a:extLst>
            </p:cNvPr>
            <p:cNvSpPr txBox="1"/>
            <p:nvPr/>
          </p:nvSpPr>
          <p:spPr>
            <a:xfrm rot="5400000">
              <a:off x="10320675" y="4108624"/>
              <a:ext cx="5148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30">
                <a:defRPr/>
              </a:pPr>
              <a:r>
                <a:rPr lang="de-DE" sz="1400" kern="0" dirty="0">
                  <a:solidFill>
                    <a:prstClr val="black"/>
                  </a:solidFill>
                  <a:latin typeface="Calibri"/>
                </a:rPr>
                <a:t>ETM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51DF7D3B-5300-42CB-B5C5-8B4F0444EE53}"/>
                </a:ext>
              </a:extLst>
            </p:cNvPr>
            <p:cNvSpPr txBox="1"/>
            <p:nvPr/>
          </p:nvSpPr>
          <p:spPr>
            <a:xfrm rot="5400000">
              <a:off x="8029469" y="4089307"/>
              <a:ext cx="4716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30">
                <a:defRPr/>
              </a:pPr>
              <a:r>
                <a:rPr lang="de-DE" sz="1400" kern="0" dirty="0">
                  <a:solidFill>
                    <a:prstClr val="black"/>
                  </a:solidFill>
                  <a:latin typeface="Calibri"/>
                </a:rPr>
                <a:t>ITM</a:t>
              </a:r>
            </a:p>
          </p:txBody>
        </p:sp>
        <p:sp>
          <p:nvSpPr>
            <p:cNvPr id="43" name="Zylinder 42">
              <a:extLst>
                <a:ext uri="{FF2B5EF4-FFF2-40B4-BE49-F238E27FC236}">
                  <a16:creationId xmlns:a16="http://schemas.microsoft.com/office/drawing/2014/main" id="{3B9B6938-344D-4FE6-85D1-6C637A98595F}"/>
                </a:ext>
              </a:extLst>
            </p:cNvPr>
            <p:cNvSpPr/>
            <p:nvPr/>
          </p:nvSpPr>
          <p:spPr>
            <a:xfrm rot="5400000">
              <a:off x="7958950" y="4674223"/>
              <a:ext cx="603689" cy="187465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  <a:alpha val="50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</a:srgbClr>
                </a:gs>
              </a:gsLst>
              <a:lin ang="0" scaled="0"/>
            </a:gra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9" name="Gerade Verbindung 7">
              <a:extLst>
                <a:ext uri="{FF2B5EF4-FFF2-40B4-BE49-F238E27FC236}">
                  <a16:creationId xmlns:a16="http://schemas.microsoft.com/office/drawing/2014/main" id="{95DC3AE2-E824-4379-A167-DEA7A1C2B95D}"/>
                </a:ext>
              </a:extLst>
            </p:cNvPr>
            <p:cNvCxnSpPr>
              <a:cxnSpLocks/>
              <a:stCxn id="43" idx="0"/>
              <a:endCxn id="3" idx="0"/>
            </p:cNvCxnSpPr>
            <p:nvPr/>
          </p:nvCxnSpPr>
          <p:spPr>
            <a:xfrm>
              <a:off x="8307661" y="4767956"/>
              <a:ext cx="2223590" cy="18583"/>
            </a:xfrm>
            <a:prstGeom prst="line">
              <a:avLst/>
            </a:prstGeom>
            <a:noFill/>
            <a:ln w="177800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sp>
        <p:nvSpPr>
          <p:cNvPr id="86" name="Textfeld 85">
            <a:extLst>
              <a:ext uri="{FF2B5EF4-FFF2-40B4-BE49-F238E27FC236}">
                <a16:creationId xmlns:a16="http://schemas.microsoft.com/office/drawing/2014/main" id="{4CF6980F-3793-4ABE-8D69-ACF0BA59343C}"/>
              </a:ext>
            </a:extLst>
          </p:cNvPr>
          <p:cNvSpPr txBox="1"/>
          <p:nvPr/>
        </p:nvSpPr>
        <p:spPr>
          <a:xfrm>
            <a:off x="9618443" y="6186657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R≈1</a:t>
            </a:r>
          </a:p>
          <a:p>
            <a:r>
              <a:rPr lang="de-DE" dirty="0"/>
              <a:t>T=6ppm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4E115EB6-6EA6-4806-B120-C8B933A5A411}"/>
              </a:ext>
            </a:extLst>
          </p:cNvPr>
          <p:cNvSpPr txBox="1"/>
          <p:nvPr/>
        </p:nvSpPr>
        <p:spPr>
          <a:xfrm>
            <a:off x="7412135" y="6186657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R≈0.993</a:t>
            </a:r>
          </a:p>
          <a:p>
            <a:r>
              <a:rPr lang="de-DE" dirty="0"/>
              <a:t>T=7000ppm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8A652A7F-C06E-41E6-A9D3-38F34B3A73DA}"/>
              </a:ext>
            </a:extLst>
          </p:cNvPr>
          <p:cNvSpPr txBox="1"/>
          <p:nvPr/>
        </p:nvSpPr>
        <p:spPr>
          <a:xfrm>
            <a:off x="543575" y="1544062"/>
            <a:ext cx="40662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  <a:r>
              <a:rPr lang="de-DE" baseline="-25000" dirty="0"/>
              <a:t>ITM</a:t>
            </a:r>
            <a:r>
              <a:rPr lang="de-DE" dirty="0"/>
              <a:t> = 7000ppm</a:t>
            </a:r>
          </a:p>
          <a:p>
            <a:r>
              <a:rPr lang="de-DE" dirty="0"/>
              <a:t>T</a:t>
            </a:r>
            <a:r>
              <a:rPr lang="de-DE" baseline="-25000" dirty="0"/>
              <a:t>ETM</a:t>
            </a:r>
            <a:r>
              <a:rPr lang="de-DE" dirty="0"/>
              <a:t> = 6ppm</a:t>
            </a:r>
          </a:p>
          <a:p>
            <a:r>
              <a:rPr lang="de-DE" dirty="0"/>
              <a:t>RTL = 75ppm</a:t>
            </a:r>
          </a:p>
          <a:p>
            <a:endParaRPr lang="de-DE" dirty="0"/>
          </a:p>
          <a:p>
            <a:r>
              <a:rPr lang="de-DE" dirty="0"/>
              <a:t>Power Enhancement on </a:t>
            </a:r>
            <a:r>
              <a:rPr lang="de-DE" dirty="0" err="1"/>
              <a:t>Resonance</a:t>
            </a:r>
            <a:r>
              <a:rPr lang="de-DE" dirty="0"/>
              <a:t> = 556</a:t>
            </a:r>
          </a:p>
          <a:p>
            <a:r>
              <a:rPr lang="de-DE" b="1" dirty="0" err="1"/>
              <a:t>Bandwidth</a:t>
            </a:r>
            <a:r>
              <a:rPr lang="de-DE" b="1" dirty="0"/>
              <a:t> = 17Hz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95" name="Grafik 94">
            <a:extLst>
              <a:ext uri="{FF2B5EF4-FFF2-40B4-BE49-F238E27FC236}">
                <a16:creationId xmlns:a16="http://schemas.microsoft.com/office/drawing/2014/main" id="{FDCAF060-251D-4001-8AF3-8B5CAC422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738" y="843748"/>
            <a:ext cx="6205897" cy="3924318"/>
          </a:xfrm>
          <a:prstGeom prst="rect">
            <a:avLst/>
          </a:prstGeom>
        </p:spPr>
      </p:pic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id="{3BF29A12-48BD-432D-9FBA-93B6AE61A485}"/>
              </a:ext>
            </a:extLst>
          </p:cNvPr>
          <p:cNvCxnSpPr/>
          <p:nvPr/>
        </p:nvCxnSpPr>
        <p:spPr>
          <a:xfrm flipV="1">
            <a:off x="9079454" y="1211455"/>
            <a:ext cx="0" cy="30527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33CE8C12-2D28-4780-B549-C3068FF9DB83}"/>
              </a:ext>
            </a:extLst>
          </p:cNvPr>
          <p:cNvCxnSpPr/>
          <p:nvPr/>
        </p:nvCxnSpPr>
        <p:spPr>
          <a:xfrm flipV="1">
            <a:off x="7576974" y="4155113"/>
            <a:ext cx="0" cy="120181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32EACAEA-BC84-4680-BEF1-4C867EF52059}"/>
              </a:ext>
            </a:extLst>
          </p:cNvPr>
          <p:cNvSpPr txBox="1"/>
          <p:nvPr/>
        </p:nvSpPr>
        <p:spPr>
          <a:xfrm>
            <a:off x="543575" y="4874827"/>
            <a:ext cx="4953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GW </a:t>
            </a:r>
            <a:r>
              <a:rPr lang="de-DE" dirty="0" err="1"/>
              <a:t>signals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enhanced</a:t>
            </a:r>
            <a:r>
              <a:rPr lang="de-DE" dirty="0"/>
              <a:t> at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frequencies</a:t>
            </a:r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</a:t>
            </a:r>
            <a:endParaRPr lang="de-DE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BA59A107-3660-44BA-AF3E-75A02B5D56FC}"/>
              </a:ext>
            </a:extLst>
          </p:cNvPr>
          <p:cNvCxnSpPr/>
          <p:nvPr/>
        </p:nvCxnSpPr>
        <p:spPr>
          <a:xfrm flipV="1">
            <a:off x="10612416" y="4146145"/>
            <a:ext cx="0" cy="120181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8CE1E956-162B-45FA-807F-330BF1298B7A}"/>
              </a:ext>
            </a:extLst>
          </p:cNvPr>
          <p:cNvSpPr txBox="1"/>
          <p:nvPr/>
        </p:nvSpPr>
        <p:spPr>
          <a:xfrm>
            <a:off x="6944735" y="3460330"/>
            <a:ext cx="1106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0FF00"/>
                </a:solidFill>
              </a:rPr>
              <a:t>GW </a:t>
            </a:r>
            <a:r>
              <a:rPr lang="de-DE" b="1" dirty="0" err="1">
                <a:solidFill>
                  <a:srgbClr val="00FF00"/>
                </a:solidFill>
              </a:rPr>
              <a:t>sideband</a:t>
            </a:r>
            <a:endParaRPr lang="de-DE" b="1" dirty="0">
              <a:solidFill>
                <a:srgbClr val="00FF00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F7D17F1-572F-4A65-A399-7AA948AF1690}"/>
              </a:ext>
            </a:extLst>
          </p:cNvPr>
          <p:cNvSpPr txBox="1"/>
          <p:nvPr/>
        </p:nvSpPr>
        <p:spPr>
          <a:xfrm>
            <a:off x="10059152" y="3429000"/>
            <a:ext cx="1106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0FF00"/>
                </a:solidFill>
              </a:rPr>
              <a:t>GW </a:t>
            </a:r>
            <a:r>
              <a:rPr lang="de-DE" b="1" dirty="0" err="1">
                <a:solidFill>
                  <a:srgbClr val="00FF00"/>
                </a:solidFill>
              </a:rPr>
              <a:t>sideband</a:t>
            </a:r>
            <a:endParaRPr lang="de-DE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06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5F1CE-8062-4BD6-B5A6-7635D1B0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Effective</a:t>
            </a:r>
            <a:r>
              <a:rPr lang="de-DE" dirty="0"/>
              <a:t> Ifo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GW </a:t>
            </a:r>
            <a:r>
              <a:rPr lang="de-DE" dirty="0" err="1"/>
              <a:t>sidebands</a:t>
            </a:r>
            <a:endParaRPr lang="de-DE" dirty="0"/>
          </a:p>
        </p:txBody>
      </p:sp>
      <p:sp>
        <p:nvSpPr>
          <p:cNvPr id="5" name="Zylinder 4">
            <a:extLst>
              <a:ext uri="{FF2B5EF4-FFF2-40B4-BE49-F238E27FC236}">
                <a16:creationId xmlns:a16="http://schemas.microsoft.com/office/drawing/2014/main" id="{597508E7-1999-4021-82AA-20548D36C5DC}"/>
              </a:ext>
            </a:extLst>
          </p:cNvPr>
          <p:cNvSpPr/>
          <p:nvPr/>
        </p:nvSpPr>
        <p:spPr>
          <a:xfrm rot="16200000">
            <a:off x="7703384" y="3853911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Gerade Verbindung 7">
            <a:extLst>
              <a:ext uri="{FF2B5EF4-FFF2-40B4-BE49-F238E27FC236}">
                <a16:creationId xmlns:a16="http://schemas.microsoft.com/office/drawing/2014/main" id="{07FCA56D-22B7-49F3-91B0-80041B2CE321}"/>
              </a:ext>
            </a:extLst>
          </p:cNvPr>
          <p:cNvCxnSpPr>
            <a:cxnSpLocks/>
          </p:cNvCxnSpPr>
          <p:nvPr/>
        </p:nvCxnSpPr>
        <p:spPr>
          <a:xfrm>
            <a:off x="5071093" y="3918410"/>
            <a:ext cx="2912179" cy="22014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" name="Gerade Verbindung 9">
            <a:extLst>
              <a:ext uri="{FF2B5EF4-FFF2-40B4-BE49-F238E27FC236}">
                <a16:creationId xmlns:a16="http://schemas.microsoft.com/office/drawing/2014/main" id="{4BD05B0F-7DA8-4121-9D4F-4598EF777A5D}"/>
              </a:ext>
            </a:extLst>
          </p:cNvPr>
          <p:cNvCxnSpPr/>
          <p:nvPr/>
        </p:nvCxnSpPr>
        <p:spPr>
          <a:xfrm>
            <a:off x="4941075" y="3855518"/>
            <a:ext cx="138568" cy="73541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8" name="Gerade Verbindung 11">
            <a:extLst>
              <a:ext uri="{FF2B5EF4-FFF2-40B4-BE49-F238E27FC236}">
                <a16:creationId xmlns:a16="http://schemas.microsoft.com/office/drawing/2014/main" id="{AC17A6BE-F919-4CFE-AC86-FA0EDADEC9A3}"/>
              </a:ext>
            </a:extLst>
          </p:cNvPr>
          <p:cNvCxnSpPr/>
          <p:nvPr/>
        </p:nvCxnSpPr>
        <p:spPr>
          <a:xfrm>
            <a:off x="4334511" y="3852411"/>
            <a:ext cx="669757" cy="11007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0" name="Zylinder 9">
            <a:extLst>
              <a:ext uri="{FF2B5EF4-FFF2-40B4-BE49-F238E27FC236}">
                <a16:creationId xmlns:a16="http://schemas.microsoft.com/office/drawing/2014/main" id="{3011F169-49F2-458A-99FE-F23AD5704CED}"/>
              </a:ext>
            </a:extLst>
          </p:cNvPr>
          <p:cNvSpPr/>
          <p:nvPr/>
        </p:nvSpPr>
        <p:spPr>
          <a:xfrm rot="10800000">
            <a:off x="4627725" y="1131272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Gerade Verbindung 13">
            <a:extLst>
              <a:ext uri="{FF2B5EF4-FFF2-40B4-BE49-F238E27FC236}">
                <a16:creationId xmlns:a16="http://schemas.microsoft.com/office/drawing/2014/main" id="{232B880C-8ABB-4F0D-A866-E44F7B02F287}"/>
              </a:ext>
            </a:extLst>
          </p:cNvPr>
          <p:cNvCxnSpPr/>
          <p:nvPr/>
        </p:nvCxnSpPr>
        <p:spPr>
          <a:xfrm flipV="1">
            <a:off x="4941075" y="1286735"/>
            <a:ext cx="0" cy="2603176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E3F479AB-963F-4703-9CF9-210F5AD0D5AF}"/>
              </a:ext>
            </a:extLst>
          </p:cNvPr>
          <p:cNvSpPr/>
          <p:nvPr/>
        </p:nvSpPr>
        <p:spPr>
          <a:xfrm>
            <a:off x="1283584" y="3581976"/>
            <a:ext cx="1077921" cy="4941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r>
              <a:rPr lang="de-DE" kern="0" dirty="0">
                <a:solidFill>
                  <a:prstClr val="white"/>
                </a:solidFill>
                <a:latin typeface="Calibri"/>
              </a:rPr>
              <a:t>LASER</a:t>
            </a:r>
          </a:p>
        </p:txBody>
      </p:sp>
      <p:cxnSp>
        <p:nvCxnSpPr>
          <p:cNvPr id="15" name="Gerade Verbindung 27">
            <a:extLst>
              <a:ext uri="{FF2B5EF4-FFF2-40B4-BE49-F238E27FC236}">
                <a16:creationId xmlns:a16="http://schemas.microsoft.com/office/drawing/2014/main" id="{EBD70C5F-1F38-4473-934E-CD46369D8B99}"/>
              </a:ext>
            </a:extLst>
          </p:cNvPr>
          <p:cNvCxnSpPr/>
          <p:nvPr/>
        </p:nvCxnSpPr>
        <p:spPr>
          <a:xfrm>
            <a:off x="4938651" y="3863062"/>
            <a:ext cx="67054" cy="139707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6" name="Gerade Verbindung 30">
            <a:extLst>
              <a:ext uri="{FF2B5EF4-FFF2-40B4-BE49-F238E27FC236}">
                <a16:creationId xmlns:a16="http://schemas.microsoft.com/office/drawing/2014/main" id="{5D6D3244-E415-4B2F-8336-311E75AB83D6}"/>
              </a:ext>
            </a:extLst>
          </p:cNvPr>
          <p:cNvCxnSpPr/>
          <p:nvPr/>
        </p:nvCxnSpPr>
        <p:spPr>
          <a:xfrm flipV="1">
            <a:off x="5000651" y="3973884"/>
            <a:ext cx="0" cy="526910"/>
          </a:xfrm>
          <a:prstGeom prst="line">
            <a:avLst/>
          </a:prstGeom>
          <a:noFill/>
          <a:ln w="635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7" name="Zylinder 16">
            <a:extLst>
              <a:ext uri="{FF2B5EF4-FFF2-40B4-BE49-F238E27FC236}">
                <a16:creationId xmlns:a16="http://schemas.microsoft.com/office/drawing/2014/main" id="{2CEACFB5-6ABA-428E-9BE5-37216BCA5CE0}"/>
              </a:ext>
            </a:extLst>
          </p:cNvPr>
          <p:cNvSpPr/>
          <p:nvPr/>
        </p:nvSpPr>
        <p:spPr>
          <a:xfrm rot="18799323">
            <a:off x="4687387" y="3808339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0"/>
                  <a:alpha val="93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61000"/>
                </a:srgbClr>
              </a:gs>
              <a:gs pos="100000">
                <a:srgbClr val="4F81BD">
                  <a:tint val="23500"/>
                  <a:satMod val="160000"/>
                  <a:lumMod val="0"/>
                  <a:alpha val="94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96479A7-F5F1-46E6-9C12-9B00F7D88652}"/>
              </a:ext>
            </a:extLst>
          </p:cNvPr>
          <p:cNvSpPr txBox="1"/>
          <p:nvPr/>
        </p:nvSpPr>
        <p:spPr>
          <a:xfrm rot="18419618">
            <a:off x="5104739" y="34384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BS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1B10EA0-2295-4887-8C03-5851AF3F5D26}"/>
              </a:ext>
            </a:extLst>
          </p:cNvPr>
          <p:cNvSpPr txBox="1"/>
          <p:nvPr/>
        </p:nvSpPr>
        <p:spPr>
          <a:xfrm rot="5400000">
            <a:off x="7747786" y="3269728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ETM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1C41593-6C23-47D1-8D2F-B5189A97BB08}"/>
              </a:ext>
            </a:extLst>
          </p:cNvPr>
          <p:cNvSpPr txBox="1"/>
          <p:nvPr/>
        </p:nvSpPr>
        <p:spPr>
          <a:xfrm rot="5400000">
            <a:off x="5456580" y="3250411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ITM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13EA331-1597-41E6-A759-0E531EF7B946}"/>
              </a:ext>
            </a:extLst>
          </p:cNvPr>
          <p:cNvSpPr txBox="1"/>
          <p:nvPr/>
        </p:nvSpPr>
        <p:spPr>
          <a:xfrm>
            <a:off x="4470862" y="5278659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600" kern="0" dirty="0">
                <a:solidFill>
                  <a:prstClr val="black"/>
                </a:solidFill>
                <a:latin typeface="Calibri"/>
              </a:rPr>
              <a:t>PD</a:t>
            </a:r>
          </a:p>
        </p:txBody>
      </p:sp>
      <p:sp>
        <p:nvSpPr>
          <p:cNvPr id="28" name="Zylinder 27">
            <a:extLst>
              <a:ext uri="{FF2B5EF4-FFF2-40B4-BE49-F238E27FC236}">
                <a16:creationId xmlns:a16="http://schemas.microsoft.com/office/drawing/2014/main" id="{CAE6EE4C-CE12-428A-980C-1466830B5995}"/>
              </a:ext>
            </a:extLst>
          </p:cNvPr>
          <p:cNvSpPr/>
          <p:nvPr/>
        </p:nvSpPr>
        <p:spPr>
          <a:xfrm>
            <a:off x="4696800" y="4474514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C394F72-40A5-484A-BAF7-F8B5C9A7AF6F}"/>
              </a:ext>
            </a:extLst>
          </p:cNvPr>
          <p:cNvSpPr txBox="1"/>
          <p:nvPr/>
        </p:nvSpPr>
        <p:spPr>
          <a:xfrm>
            <a:off x="4029840" y="4150727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PRM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8AA1178-AF3A-4954-AB6D-90426EC4145A}"/>
              </a:ext>
            </a:extLst>
          </p:cNvPr>
          <p:cNvSpPr txBox="1"/>
          <p:nvPr/>
        </p:nvSpPr>
        <p:spPr>
          <a:xfrm>
            <a:off x="5310239" y="4430111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SRM</a:t>
            </a:r>
          </a:p>
        </p:txBody>
      </p:sp>
      <p:cxnSp>
        <p:nvCxnSpPr>
          <p:cNvPr id="32" name="Gerade Verbindung 11">
            <a:extLst>
              <a:ext uri="{FF2B5EF4-FFF2-40B4-BE49-F238E27FC236}">
                <a16:creationId xmlns:a16="http://schemas.microsoft.com/office/drawing/2014/main" id="{F1FEB46C-EFD1-44A5-BF38-B40643E763AB}"/>
              </a:ext>
            </a:extLst>
          </p:cNvPr>
          <p:cNvCxnSpPr/>
          <p:nvPr/>
        </p:nvCxnSpPr>
        <p:spPr>
          <a:xfrm>
            <a:off x="5001038" y="4474514"/>
            <a:ext cx="0" cy="178558"/>
          </a:xfrm>
          <a:prstGeom prst="line">
            <a:avLst/>
          </a:prstGeom>
          <a:noFill/>
          <a:ln w="63500" cap="flat" cmpd="sng" algn="ctr">
            <a:solidFill>
              <a:srgbClr val="C00000">
                <a:alpha val="50000"/>
              </a:srgbClr>
            </a:solidFill>
            <a:prstDash val="solid"/>
          </a:ln>
          <a:effectLst/>
        </p:spPr>
      </p:cxn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0A69366-363E-4A7C-A5A3-E746CC1A8FEE}"/>
              </a:ext>
            </a:extLst>
          </p:cNvPr>
          <p:cNvGrpSpPr/>
          <p:nvPr/>
        </p:nvGrpSpPr>
        <p:grpSpPr>
          <a:xfrm rot="10800000">
            <a:off x="3117800" y="3804002"/>
            <a:ext cx="1215856" cy="993222"/>
            <a:chOff x="724308" y="3588787"/>
            <a:chExt cx="3088639" cy="2343654"/>
          </a:xfrm>
        </p:grpSpPr>
        <p:sp>
          <p:nvSpPr>
            <p:cNvPr id="61" name="Zylinder 60">
              <a:extLst>
                <a:ext uri="{FF2B5EF4-FFF2-40B4-BE49-F238E27FC236}">
                  <a16:creationId xmlns:a16="http://schemas.microsoft.com/office/drawing/2014/main" id="{2E8DFF61-42AC-4CB0-950F-70CD56B8A269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Zylinder 61">
              <a:extLst>
                <a:ext uri="{FF2B5EF4-FFF2-40B4-BE49-F238E27FC236}">
                  <a16:creationId xmlns:a16="http://schemas.microsoft.com/office/drawing/2014/main" id="{69ADF779-DA0F-4097-8938-3FBEDF16BB70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3" name="Gerade Verbindung 18">
              <a:extLst>
                <a:ext uri="{FF2B5EF4-FFF2-40B4-BE49-F238E27FC236}">
                  <a16:creationId xmlns:a16="http://schemas.microsoft.com/office/drawing/2014/main" id="{E9AA447B-2F84-4084-BCA8-C1B703A458C1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4" name="Gerade Verbindung 18">
              <a:extLst>
                <a:ext uri="{FF2B5EF4-FFF2-40B4-BE49-F238E27FC236}">
                  <a16:creationId xmlns:a16="http://schemas.microsoft.com/office/drawing/2014/main" id="{93A376C1-96E4-428D-BD2C-835C93622F92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65" name="Zylinder 64">
              <a:extLst>
                <a:ext uri="{FF2B5EF4-FFF2-40B4-BE49-F238E27FC236}">
                  <a16:creationId xmlns:a16="http://schemas.microsoft.com/office/drawing/2014/main" id="{E4F32FEA-06DF-41D9-B058-63250A99E9B8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6" name="Gerade Verbindung 11">
              <a:extLst>
                <a:ext uri="{FF2B5EF4-FFF2-40B4-BE49-F238E27FC236}">
                  <a16:creationId xmlns:a16="http://schemas.microsoft.com/office/drawing/2014/main" id="{B9427C6E-C4DA-4E6F-BE4D-6869B90EF2AF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7" name="Gerade Verbindung 9">
              <a:extLst>
                <a:ext uri="{FF2B5EF4-FFF2-40B4-BE49-F238E27FC236}">
                  <a16:creationId xmlns:a16="http://schemas.microsoft.com/office/drawing/2014/main" id="{08E1325E-D87D-4078-BA6F-636EE135B2F4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8" name="Gerade Verbindung 9">
              <a:extLst>
                <a:ext uri="{FF2B5EF4-FFF2-40B4-BE49-F238E27FC236}">
                  <a16:creationId xmlns:a16="http://schemas.microsoft.com/office/drawing/2014/main" id="{8C511623-89CC-465C-9851-D1380F079BA3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9" name="Gerade Verbindung 11">
              <a:extLst>
                <a:ext uri="{FF2B5EF4-FFF2-40B4-BE49-F238E27FC236}">
                  <a16:creationId xmlns:a16="http://schemas.microsoft.com/office/drawing/2014/main" id="{027EB3FB-2BF9-417B-8D14-CACC76FB12DC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rot="10800000" flipH="1" flipV="1">
              <a:off x="724308" y="5825724"/>
              <a:ext cx="1106214" cy="7612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70" name="Gerade Verbindung 11">
              <a:extLst>
                <a:ext uri="{FF2B5EF4-FFF2-40B4-BE49-F238E27FC236}">
                  <a16:creationId xmlns:a16="http://schemas.microsoft.com/office/drawing/2014/main" id="{48145A18-026B-4931-B8A5-36BE5E04D46B}"/>
                </a:ext>
              </a:extLst>
            </p:cNvPr>
            <p:cNvCxnSpPr/>
            <p:nvPr/>
          </p:nvCxnSpPr>
          <p:spPr>
            <a:xfrm>
              <a:off x="2998324" y="5842918"/>
              <a:ext cx="814623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295F2BD-8B73-4AAA-A8DE-64E31A47C452}"/>
              </a:ext>
            </a:extLst>
          </p:cNvPr>
          <p:cNvGrpSpPr/>
          <p:nvPr/>
        </p:nvGrpSpPr>
        <p:grpSpPr>
          <a:xfrm rot="10800000">
            <a:off x="2363636" y="3796443"/>
            <a:ext cx="842455" cy="993222"/>
            <a:chOff x="1629563" y="3588787"/>
            <a:chExt cx="2140089" cy="2343654"/>
          </a:xfrm>
        </p:grpSpPr>
        <p:sp>
          <p:nvSpPr>
            <p:cNvPr id="52" name="Zylinder 51">
              <a:extLst>
                <a:ext uri="{FF2B5EF4-FFF2-40B4-BE49-F238E27FC236}">
                  <a16:creationId xmlns:a16="http://schemas.microsoft.com/office/drawing/2014/main" id="{88490A3E-D54A-4A89-91D2-F854EB481884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Zylinder 52">
              <a:extLst>
                <a:ext uri="{FF2B5EF4-FFF2-40B4-BE49-F238E27FC236}">
                  <a16:creationId xmlns:a16="http://schemas.microsoft.com/office/drawing/2014/main" id="{D03CAC2B-0C6C-4DEE-87E1-ABFE7F6051B3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4" name="Gerade Verbindung 18">
              <a:extLst>
                <a:ext uri="{FF2B5EF4-FFF2-40B4-BE49-F238E27FC236}">
                  <a16:creationId xmlns:a16="http://schemas.microsoft.com/office/drawing/2014/main" id="{7CA20E00-533B-456E-9E46-56818A505208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" name="Gerade Verbindung 18">
              <a:extLst>
                <a:ext uri="{FF2B5EF4-FFF2-40B4-BE49-F238E27FC236}">
                  <a16:creationId xmlns:a16="http://schemas.microsoft.com/office/drawing/2014/main" id="{4061B782-429F-458D-B3B6-9D7A696E5F82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56" name="Zylinder 55">
              <a:extLst>
                <a:ext uri="{FF2B5EF4-FFF2-40B4-BE49-F238E27FC236}">
                  <a16:creationId xmlns:a16="http://schemas.microsoft.com/office/drawing/2014/main" id="{24DC6E25-A27B-4D7D-ABB9-763980829B60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7" name="Gerade Verbindung 11">
              <a:extLst>
                <a:ext uri="{FF2B5EF4-FFF2-40B4-BE49-F238E27FC236}">
                  <a16:creationId xmlns:a16="http://schemas.microsoft.com/office/drawing/2014/main" id="{4F6B4BB1-3DD6-45C9-BA9F-96923B4B653B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8" name="Gerade Verbindung 9">
              <a:extLst>
                <a:ext uri="{FF2B5EF4-FFF2-40B4-BE49-F238E27FC236}">
                  <a16:creationId xmlns:a16="http://schemas.microsoft.com/office/drawing/2014/main" id="{331FA5F7-B616-4DC5-A720-CB124B59E366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59" name="Gerade Verbindung 9">
              <a:extLst>
                <a:ext uri="{FF2B5EF4-FFF2-40B4-BE49-F238E27FC236}">
                  <a16:creationId xmlns:a16="http://schemas.microsoft.com/office/drawing/2014/main" id="{4519977E-39C0-404B-96F7-933F4D7E3289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0" name="Gerade Verbindung 11">
              <a:extLst>
                <a:ext uri="{FF2B5EF4-FFF2-40B4-BE49-F238E27FC236}">
                  <a16:creationId xmlns:a16="http://schemas.microsoft.com/office/drawing/2014/main" id="{1B3BA29D-541E-4A8D-9A80-6EC198CC750F}"/>
                </a:ext>
              </a:extLst>
            </p:cNvPr>
            <p:cNvCxnSpPr/>
            <p:nvPr/>
          </p:nvCxnSpPr>
          <p:spPr>
            <a:xfrm>
              <a:off x="2938654" y="5842919"/>
              <a:ext cx="830998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CA38BF69-F0A1-41D5-B24C-5608C1F6DF1F}"/>
              </a:ext>
            </a:extLst>
          </p:cNvPr>
          <p:cNvSpPr txBox="1"/>
          <p:nvPr/>
        </p:nvSpPr>
        <p:spPr>
          <a:xfrm>
            <a:off x="3021701" y="487443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IMCs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ylinder 3">
            <a:extLst>
              <a:ext uri="{FF2B5EF4-FFF2-40B4-BE49-F238E27FC236}">
                <a16:creationId xmlns:a16="http://schemas.microsoft.com/office/drawing/2014/main" id="{DBFB6089-3C0F-4714-8DB7-9EE3AFA56777}"/>
              </a:ext>
            </a:extLst>
          </p:cNvPr>
          <p:cNvSpPr/>
          <p:nvPr/>
        </p:nvSpPr>
        <p:spPr>
          <a:xfrm rot="5400000">
            <a:off x="5386061" y="3835327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50000"/>
                </a:srgbClr>
              </a:gs>
              <a:gs pos="100000">
                <a:srgbClr val="4F81BD">
                  <a:tint val="23500"/>
                  <a:satMod val="160000"/>
                  <a:lumMod val="26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Zylinder 70">
            <a:extLst>
              <a:ext uri="{FF2B5EF4-FFF2-40B4-BE49-F238E27FC236}">
                <a16:creationId xmlns:a16="http://schemas.microsoft.com/office/drawing/2014/main" id="{5F0FB5DC-95B2-4938-8D84-06B8614299F6}"/>
              </a:ext>
            </a:extLst>
          </p:cNvPr>
          <p:cNvSpPr/>
          <p:nvPr/>
        </p:nvSpPr>
        <p:spPr>
          <a:xfrm>
            <a:off x="4634721" y="3022988"/>
            <a:ext cx="612338" cy="184817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50000"/>
                </a:srgbClr>
              </a:gs>
              <a:gs pos="100000">
                <a:srgbClr val="4F81BD">
                  <a:tint val="23500"/>
                  <a:satMod val="160000"/>
                  <a:lumMod val="26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C5F727F1-32C3-49C3-929A-2505A2B9C846}"/>
              </a:ext>
            </a:extLst>
          </p:cNvPr>
          <p:cNvSpPr txBox="1"/>
          <p:nvPr/>
        </p:nvSpPr>
        <p:spPr>
          <a:xfrm>
            <a:off x="4164528" y="1043093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ETM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9F7A71F5-B0A9-48FA-B61A-90C7A510E4AB}"/>
              </a:ext>
            </a:extLst>
          </p:cNvPr>
          <p:cNvSpPr txBox="1"/>
          <p:nvPr/>
        </p:nvSpPr>
        <p:spPr>
          <a:xfrm>
            <a:off x="4231558" y="2974047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ITM</a:t>
            </a:r>
          </a:p>
        </p:txBody>
      </p:sp>
      <p:sp>
        <p:nvSpPr>
          <p:cNvPr id="75" name="Flussdiagramm: Verzögerung 74">
            <a:extLst>
              <a:ext uri="{FF2B5EF4-FFF2-40B4-BE49-F238E27FC236}">
                <a16:creationId xmlns:a16="http://schemas.microsoft.com/office/drawing/2014/main" id="{22D72792-1455-4551-AD3E-96AFCE707670}"/>
              </a:ext>
            </a:extLst>
          </p:cNvPr>
          <p:cNvSpPr/>
          <p:nvPr/>
        </p:nvSpPr>
        <p:spPr>
          <a:xfrm rot="5400000">
            <a:off x="4912261" y="5355272"/>
            <a:ext cx="176143" cy="2504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6" name="Gerade Verbindung 30">
            <a:extLst>
              <a:ext uri="{FF2B5EF4-FFF2-40B4-BE49-F238E27FC236}">
                <a16:creationId xmlns:a16="http://schemas.microsoft.com/office/drawing/2014/main" id="{B90631E4-0376-43F1-91C2-C2299D996538}"/>
              </a:ext>
            </a:extLst>
          </p:cNvPr>
          <p:cNvCxnSpPr>
            <a:cxnSpLocks/>
            <a:stCxn id="75" idx="1"/>
          </p:cNvCxnSpPr>
          <p:nvPr/>
        </p:nvCxnSpPr>
        <p:spPr>
          <a:xfrm flipV="1">
            <a:off x="5000333" y="4647615"/>
            <a:ext cx="1145" cy="744810"/>
          </a:xfrm>
          <a:prstGeom prst="line">
            <a:avLst/>
          </a:prstGeom>
          <a:noFill/>
          <a:ln w="222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8" name="Gerade Verbindung 7">
            <a:extLst>
              <a:ext uri="{FF2B5EF4-FFF2-40B4-BE49-F238E27FC236}">
                <a16:creationId xmlns:a16="http://schemas.microsoft.com/office/drawing/2014/main" id="{97A493F0-D6D9-4A15-934B-B99EF6AD31F9}"/>
              </a:ext>
            </a:extLst>
          </p:cNvPr>
          <p:cNvCxnSpPr>
            <a:cxnSpLocks/>
            <a:stCxn id="4" idx="0"/>
            <a:endCxn id="5" idx="0"/>
          </p:cNvCxnSpPr>
          <p:nvPr/>
        </p:nvCxnSpPr>
        <p:spPr>
          <a:xfrm>
            <a:off x="5734772" y="3929060"/>
            <a:ext cx="2223590" cy="18583"/>
          </a:xfrm>
          <a:prstGeom prst="line">
            <a:avLst/>
          </a:prstGeom>
          <a:noFill/>
          <a:ln w="1778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9" name="Gerade Verbindung 13">
            <a:extLst>
              <a:ext uri="{FF2B5EF4-FFF2-40B4-BE49-F238E27FC236}">
                <a16:creationId xmlns:a16="http://schemas.microsoft.com/office/drawing/2014/main" id="{7AE4755F-599F-4C61-8C20-4F17E80A338F}"/>
              </a:ext>
            </a:extLst>
          </p:cNvPr>
          <p:cNvCxnSpPr>
            <a:cxnSpLocks/>
            <a:stCxn id="71" idx="0"/>
          </p:cNvCxnSpPr>
          <p:nvPr/>
        </p:nvCxnSpPr>
        <p:spPr>
          <a:xfrm flipH="1" flipV="1">
            <a:off x="4938652" y="1298896"/>
            <a:ext cx="2238" cy="1770296"/>
          </a:xfrm>
          <a:prstGeom prst="line">
            <a:avLst/>
          </a:prstGeom>
          <a:noFill/>
          <a:ln w="1778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7" name="Zylinder 26">
            <a:extLst>
              <a:ext uri="{FF2B5EF4-FFF2-40B4-BE49-F238E27FC236}">
                <a16:creationId xmlns:a16="http://schemas.microsoft.com/office/drawing/2014/main" id="{70039205-09AC-472B-A519-8D5BCBDCD8A4}"/>
              </a:ext>
            </a:extLst>
          </p:cNvPr>
          <p:cNvSpPr/>
          <p:nvPr/>
        </p:nvSpPr>
        <p:spPr>
          <a:xfrm rot="5400000">
            <a:off x="3984945" y="3755495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45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057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D58584-4C66-4AF1-A561-3AD1FF26B592}"/>
              </a:ext>
            </a:extLst>
          </p:cNvPr>
          <p:cNvGrpSpPr/>
          <p:nvPr/>
        </p:nvGrpSpPr>
        <p:grpSpPr>
          <a:xfrm>
            <a:off x="3992579" y="823692"/>
            <a:ext cx="8122883" cy="4946765"/>
            <a:chOff x="3992578" y="829156"/>
            <a:chExt cx="8122883" cy="4946765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F43B7BDF-2001-4C61-92E1-6134A8464A14}"/>
                </a:ext>
              </a:extLst>
            </p:cNvPr>
            <p:cNvSpPr/>
            <p:nvPr/>
          </p:nvSpPr>
          <p:spPr>
            <a:xfrm>
              <a:off x="3992578" y="918926"/>
              <a:ext cx="3720974" cy="4856995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EF53D51F-193B-4454-8730-70F5045762DA}"/>
                </a:ext>
              </a:extLst>
            </p:cNvPr>
            <p:cNvSpPr/>
            <p:nvPr/>
          </p:nvSpPr>
          <p:spPr>
            <a:xfrm>
              <a:off x="7696896" y="829156"/>
              <a:ext cx="4418565" cy="2710749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5B5092C-5DD3-460D-8572-8343562AC602}"/>
              </a:ext>
            </a:extLst>
          </p:cNvPr>
          <p:cNvGrpSpPr/>
          <p:nvPr/>
        </p:nvGrpSpPr>
        <p:grpSpPr>
          <a:xfrm>
            <a:off x="-1027133" y="918927"/>
            <a:ext cx="13219134" cy="5959469"/>
            <a:chOff x="-1027133" y="918927"/>
            <a:chExt cx="13219134" cy="5959469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0F2E6105-65BC-4E52-9CCE-B6A8745B2DFB}"/>
                </a:ext>
              </a:extLst>
            </p:cNvPr>
            <p:cNvSpPr/>
            <p:nvPr/>
          </p:nvSpPr>
          <p:spPr>
            <a:xfrm>
              <a:off x="271604" y="918927"/>
              <a:ext cx="3720974" cy="4856995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38CD63E6-06EF-41DE-AB1C-E3F8F6B5D4F3}"/>
                </a:ext>
              </a:extLst>
            </p:cNvPr>
            <p:cNvSpPr/>
            <p:nvPr/>
          </p:nvSpPr>
          <p:spPr>
            <a:xfrm>
              <a:off x="-1027133" y="3579522"/>
              <a:ext cx="13219134" cy="3298874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3648364" y="32688"/>
            <a:ext cx="5949655" cy="663819"/>
          </a:xfrm>
        </p:spPr>
        <p:txBody>
          <a:bodyPr/>
          <a:lstStyle/>
          <a:p>
            <a:r>
              <a:rPr lang="en-US" altLang="x-none" dirty="0">
                <a:latin typeface="Arial" charset="0"/>
              </a:rPr>
              <a:t>ET -  Xylophone Concept</a:t>
            </a:r>
          </a:p>
        </p:txBody>
      </p:sp>
      <p:sp>
        <p:nvSpPr>
          <p:cNvPr id="3" name="Rechteck 2"/>
          <p:cNvSpPr/>
          <p:nvPr/>
        </p:nvSpPr>
        <p:spPr>
          <a:xfrm>
            <a:off x="1135862" y="1082078"/>
            <a:ext cx="2542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 - LF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low-power, cryogenic </a:t>
            </a:r>
            <a:b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low-frequency detector</a:t>
            </a:r>
            <a:endParaRPr kumimoji="0" lang="en-US" altLang="x-non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Immagine 5" descr="ET-new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96" y="25307"/>
            <a:ext cx="2183733" cy="70536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C2480D8-F87C-4BF4-A389-2930E2B04C6A}"/>
              </a:ext>
            </a:extLst>
          </p:cNvPr>
          <p:cNvSpPr/>
          <p:nvPr/>
        </p:nvSpPr>
        <p:spPr>
          <a:xfrm>
            <a:off x="4148963" y="1082078"/>
            <a:ext cx="33522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 – HF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high-power, room-temperature </a:t>
            </a:r>
            <a:br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high-frequency detector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F613E2E-7D99-4D47-8E4B-03CDD29F634B}"/>
              </a:ext>
            </a:extLst>
          </p:cNvPr>
          <p:cNvGrpSpPr/>
          <p:nvPr/>
        </p:nvGrpSpPr>
        <p:grpSpPr>
          <a:xfrm>
            <a:off x="7971984" y="963314"/>
            <a:ext cx="3999591" cy="2511864"/>
            <a:chOff x="6316413" y="2559549"/>
            <a:chExt cx="3999591" cy="2511864"/>
          </a:xfrm>
        </p:grpSpPr>
        <p:sp>
          <p:nvSpPr>
            <p:cNvPr id="16" name="Abgerundetes Rechteck 10">
              <a:extLst>
                <a:ext uri="{FF2B5EF4-FFF2-40B4-BE49-F238E27FC236}">
                  <a16:creationId xmlns:a16="http://schemas.microsoft.com/office/drawing/2014/main" id="{DFF39A6D-2CE6-45C4-9721-465FE9EFA6BA}"/>
                </a:ext>
              </a:extLst>
            </p:cNvPr>
            <p:cNvSpPr/>
            <p:nvPr/>
          </p:nvSpPr>
          <p:spPr>
            <a:xfrm>
              <a:off x="6473738" y="2559549"/>
              <a:ext cx="3842266" cy="2511864"/>
            </a:xfrm>
            <a:prstGeom prst="roundRect">
              <a:avLst/>
            </a:prstGeom>
            <a:solidFill>
              <a:srgbClr val="FF8B8B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Segnaposto contenuto 2">
              <a:extLst>
                <a:ext uri="{FF2B5EF4-FFF2-40B4-BE49-F238E27FC236}">
                  <a16:creationId xmlns:a16="http://schemas.microsoft.com/office/drawing/2014/main" id="{2C48DB6E-EE2B-4798-BA96-B688C37E5F67}"/>
                </a:ext>
              </a:extLst>
            </p:cNvPr>
            <p:cNvSpPr txBox="1">
              <a:spLocks/>
            </p:cNvSpPr>
            <p:nvPr/>
          </p:nvSpPr>
          <p:spPr>
            <a:xfrm>
              <a:off x="6316413" y="2807400"/>
              <a:ext cx="3680329" cy="212289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ET-HF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1064 nm Laser (500W)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High circulating light power, 3MW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Thermal compensation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Large test masses (SiO2, 200kg)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coatings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Frequency dependent squeezing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2917FC5E-1845-4159-BB7F-F5BB78DD8E60}"/>
                </a:ext>
              </a:extLst>
            </p:cNvPr>
            <p:cNvSpPr/>
            <p:nvPr/>
          </p:nvSpPr>
          <p:spPr>
            <a:xfrm>
              <a:off x="9223215" y="2618623"/>
              <a:ext cx="773527" cy="344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300 K</a:t>
              </a:r>
              <a:endPara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0F039846-7380-48D7-8529-23A722936134}"/>
              </a:ext>
            </a:extLst>
          </p:cNvPr>
          <p:cNvGrpSpPr/>
          <p:nvPr/>
        </p:nvGrpSpPr>
        <p:grpSpPr>
          <a:xfrm>
            <a:off x="7909222" y="3663955"/>
            <a:ext cx="4206240" cy="2863034"/>
            <a:chOff x="7837398" y="996010"/>
            <a:chExt cx="4206240" cy="3021224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A58A9F4F-D36C-4F87-873D-26B829D19BDD}"/>
                </a:ext>
              </a:extLst>
            </p:cNvPr>
            <p:cNvGrpSpPr/>
            <p:nvPr/>
          </p:nvGrpSpPr>
          <p:grpSpPr>
            <a:xfrm>
              <a:off x="8086886" y="996010"/>
              <a:ext cx="3842266" cy="3021224"/>
              <a:chOff x="2294434" y="2050189"/>
              <a:chExt cx="3842266" cy="3021224"/>
            </a:xfrm>
          </p:grpSpPr>
          <p:sp>
            <p:nvSpPr>
              <p:cNvPr id="17" name="Abgerundetes Rechteck 5">
                <a:extLst>
                  <a:ext uri="{FF2B5EF4-FFF2-40B4-BE49-F238E27FC236}">
                    <a16:creationId xmlns:a16="http://schemas.microsoft.com/office/drawing/2014/main" id="{C07459E6-2BAF-4C72-8123-AB6601EC1EAB}"/>
                  </a:ext>
                </a:extLst>
              </p:cNvPr>
              <p:cNvSpPr/>
              <p:nvPr/>
            </p:nvSpPr>
            <p:spPr>
              <a:xfrm>
                <a:off x="2294434" y="2050189"/>
                <a:ext cx="3842266" cy="3021224"/>
              </a:xfrm>
              <a:prstGeom prst="roundRect">
                <a:avLst/>
              </a:prstGeom>
              <a:solidFill>
                <a:srgbClr val="51DAFF"/>
              </a:solidFill>
              <a:ln w="635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0C4DF77F-4B29-4544-93D7-E9504DB42A31}"/>
                  </a:ext>
                </a:extLst>
              </p:cNvPr>
              <p:cNvSpPr/>
              <p:nvPr/>
            </p:nvSpPr>
            <p:spPr>
              <a:xfrm>
                <a:off x="4650950" y="2142956"/>
                <a:ext cx="1166488" cy="344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 – 20 K</a:t>
                </a:r>
                <a:endPara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Segnaposto contenuto 2">
              <a:extLst>
                <a:ext uri="{FF2B5EF4-FFF2-40B4-BE49-F238E27FC236}">
                  <a16:creationId xmlns:a16="http://schemas.microsoft.com/office/drawing/2014/main" id="{22B289D5-C881-473F-8134-8411C201B451}"/>
                </a:ext>
              </a:extLst>
            </p:cNvPr>
            <p:cNvSpPr txBox="1">
              <a:spLocks/>
            </p:cNvSpPr>
            <p:nvPr/>
          </p:nvSpPr>
          <p:spPr>
            <a:xfrm>
              <a:off x="7837398" y="1193121"/>
              <a:ext cx="4206240" cy="266735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ET-LF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Cryogenics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Long Seismic suspensions (17m towers)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Silicon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(Sapphire)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test masses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Large test masses (200kg, 45cm diam.)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coatings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laser wavelength (1550nm)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 low power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Frequency-dependent squeezing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AE8C20B-5140-46F7-9DC5-2768BC3A445E}"/>
              </a:ext>
            </a:extLst>
          </p:cNvPr>
          <p:cNvGrpSpPr/>
          <p:nvPr/>
        </p:nvGrpSpPr>
        <p:grpSpPr>
          <a:xfrm>
            <a:off x="330349" y="2264482"/>
            <a:ext cx="7285780" cy="4262507"/>
            <a:chOff x="330349" y="2264482"/>
            <a:chExt cx="7285780" cy="4262507"/>
          </a:xfrm>
        </p:grpSpPr>
        <p:pic>
          <p:nvPicPr>
            <p:cNvPr id="11" name="Picture 9" descr="Layout_overview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49" y="2264482"/>
              <a:ext cx="7285780" cy="426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04C15CDD-4B53-434D-B98B-49C068596A75}"/>
                </a:ext>
              </a:extLst>
            </p:cNvPr>
            <p:cNvSpPr/>
            <p:nvPr/>
          </p:nvSpPr>
          <p:spPr>
            <a:xfrm>
              <a:off x="2034283" y="2373456"/>
              <a:ext cx="1828800" cy="54861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770CCD59-C1F3-4F4F-94AA-ADD20FA6F296}"/>
                </a:ext>
              </a:extLst>
            </p:cNvPr>
            <p:cNvSpPr/>
            <p:nvPr/>
          </p:nvSpPr>
          <p:spPr>
            <a:xfrm>
              <a:off x="5739613" y="2356815"/>
              <a:ext cx="1828800" cy="54861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pic>
        <p:nvPicPr>
          <p:cNvPr id="24" name="Picture 16">
            <a:extLst>
              <a:ext uri="{FF2B5EF4-FFF2-40B4-BE49-F238E27FC236}">
                <a16:creationId xmlns:a16="http://schemas.microsoft.com/office/drawing/2014/main" id="{776903F9-0433-4C62-8AF5-4F4612BB2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lum bright="-18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43"/>
          <a:stretch>
            <a:fillRect/>
          </a:stretch>
        </p:blipFill>
        <p:spPr bwMode="auto">
          <a:xfrm>
            <a:off x="10685717" y="119974"/>
            <a:ext cx="65087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31" descr="AEIlogo">
            <a:extLst>
              <a:ext uri="{FF2B5EF4-FFF2-40B4-BE49-F238E27FC236}">
                <a16:creationId xmlns:a16="http://schemas.microsoft.com/office/drawing/2014/main" id="{F4A32979-C4B4-4879-963B-DAA1CCE3A5E2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112440"/>
            <a:ext cx="81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82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5F1CE-8062-4BD6-B5A6-7635D1B0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Effective</a:t>
            </a:r>
            <a:r>
              <a:rPr lang="de-DE" dirty="0"/>
              <a:t> Ifo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GW </a:t>
            </a:r>
            <a:r>
              <a:rPr lang="de-DE" dirty="0" err="1"/>
              <a:t>sidebands</a:t>
            </a:r>
            <a:endParaRPr lang="de-DE" dirty="0"/>
          </a:p>
        </p:txBody>
      </p:sp>
      <p:sp>
        <p:nvSpPr>
          <p:cNvPr id="10" name="Zylinder 9">
            <a:extLst>
              <a:ext uri="{FF2B5EF4-FFF2-40B4-BE49-F238E27FC236}">
                <a16:creationId xmlns:a16="http://schemas.microsoft.com/office/drawing/2014/main" id="{3011F169-49F2-458A-99FE-F23AD5704CED}"/>
              </a:ext>
            </a:extLst>
          </p:cNvPr>
          <p:cNvSpPr/>
          <p:nvPr/>
        </p:nvSpPr>
        <p:spPr>
          <a:xfrm rot="10800000">
            <a:off x="4627725" y="1131272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6" name="Gerade Verbindung 30">
            <a:extLst>
              <a:ext uri="{FF2B5EF4-FFF2-40B4-BE49-F238E27FC236}">
                <a16:creationId xmlns:a16="http://schemas.microsoft.com/office/drawing/2014/main" id="{5D6D3244-E415-4B2F-8336-311E75AB83D6}"/>
              </a:ext>
            </a:extLst>
          </p:cNvPr>
          <p:cNvCxnSpPr/>
          <p:nvPr/>
        </p:nvCxnSpPr>
        <p:spPr>
          <a:xfrm flipV="1">
            <a:off x="4936103" y="2958546"/>
            <a:ext cx="0" cy="1503336"/>
          </a:xfrm>
          <a:prstGeom prst="line">
            <a:avLst/>
          </a:prstGeom>
          <a:noFill/>
          <a:ln w="635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413EA331-1597-41E6-A759-0E531EF7B946}"/>
              </a:ext>
            </a:extLst>
          </p:cNvPr>
          <p:cNvSpPr txBox="1"/>
          <p:nvPr/>
        </p:nvSpPr>
        <p:spPr>
          <a:xfrm>
            <a:off x="4406314" y="5278659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600" kern="0" dirty="0">
                <a:solidFill>
                  <a:prstClr val="black"/>
                </a:solidFill>
                <a:latin typeface="Calibri"/>
              </a:rPr>
              <a:t>PD</a:t>
            </a:r>
          </a:p>
        </p:txBody>
      </p:sp>
      <p:sp>
        <p:nvSpPr>
          <p:cNvPr id="28" name="Zylinder 27">
            <a:extLst>
              <a:ext uri="{FF2B5EF4-FFF2-40B4-BE49-F238E27FC236}">
                <a16:creationId xmlns:a16="http://schemas.microsoft.com/office/drawing/2014/main" id="{CAE6EE4C-CE12-428A-980C-1466830B5995}"/>
              </a:ext>
            </a:extLst>
          </p:cNvPr>
          <p:cNvSpPr/>
          <p:nvPr/>
        </p:nvSpPr>
        <p:spPr>
          <a:xfrm>
            <a:off x="4632252" y="4474514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8AA1178-AF3A-4954-AB6D-90426EC4145A}"/>
              </a:ext>
            </a:extLst>
          </p:cNvPr>
          <p:cNvSpPr txBox="1"/>
          <p:nvPr/>
        </p:nvSpPr>
        <p:spPr>
          <a:xfrm>
            <a:off x="5245691" y="4430111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SRM</a:t>
            </a:r>
          </a:p>
        </p:txBody>
      </p:sp>
      <p:cxnSp>
        <p:nvCxnSpPr>
          <p:cNvPr id="32" name="Gerade Verbindung 11">
            <a:extLst>
              <a:ext uri="{FF2B5EF4-FFF2-40B4-BE49-F238E27FC236}">
                <a16:creationId xmlns:a16="http://schemas.microsoft.com/office/drawing/2014/main" id="{F1FEB46C-EFD1-44A5-BF38-B40643E763AB}"/>
              </a:ext>
            </a:extLst>
          </p:cNvPr>
          <p:cNvCxnSpPr/>
          <p:nvPr/>
        </p:nvCxnSpPr>
        <p:spPr>
          <a:xfrm>
            <a:off x="4936490" y="4474514"/>
            <a:ext cx="0" cy="178558"/>
          </a:xfrm>
          <a:prstGeom prst="line">
            <a:avLst/>
          </a:prstGeom>
          <a:noFill/>
          <a:ln w="63500" cap="flat" cmpd="sng" algn="ctr">
            <a:solidFill>
              <a:srgbClr val="C00000">
                <a:alpha val="50000"/>
              </a:srgbClr>
            </a:solidFill>
            <a:prstDash val="solid"/>
          </a:ln>
          <a:effectLst/>
        </p:spPr>
      </p:cxnSp>
      <p:sp>
        <p:nvSpPr>
          <p:cNvPr id="71" name="Zylinder 70">
            <a:extLst>
              <a:ext uri="{FF2B5EF4-FFF2-40B4-BE49-F238E27FC236}">
                <a16:creationId xmlns:a16="http://schemas.microsoft.com/office/drawing/2014/main" id="{5F0FB5DC-95B2-4938-8D84-06B8614299F6}"/>
              </a:ext>
            </a:extLst>
          </p:cNvPr>
          <p:cNvSpPr/>
          <p:nvPr/>
        </p:nvSpPr>
        <p:spPr>
          <a:xfrm>
            <a:off x="4634721" y="3022988"/>
            <a:ext cx="612338" cy="184817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50000"/>
                </a:srgbClr>
              </a:gs>
              <a:gs pos="100000">
                <a:srgbClr val="4F81BD">
                  <a:tint val="23500"/>
                  <a:satMod val="160000"/>
                  <a:lumMod val="26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C5F727F1-32C3-49C3-929A-2505A2B9C846}"/>
              </a:ext>
            </a:extLst>
          </p:cNvPr>
          <p:cNvSpPr txBox="1"/>
          <p:nvPr/>
        </p:nvSpPr>
        <p:spPr>
          <a:xfrm>
            <a:off x="4164528" y="1043093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ETM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9F7A71F5-B0A9-48FA-B61A-90C7A510E4AB}"/>
              </a:ext>
            </a:extLst>
          </p:cNvPr>
          <p:cNvSpPr txBox="1"/>
          <p:nvPr/>
        </p:nvSpPr>
        <p:spPr>
          <a:xfrm>
            <a:off x="4231558" y="2974047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ITM</a:t>
            </a:r>
          </a:p>
        </p:txBody>
      </p:sp>
      <p:sp>
        <p:nvSpPr>
          <p:cNvPr id="75" name="Flussdiagramm: Verzögerung 74">
            <a:extLst>
              <a:ext uri="{FF2B5EF4-FFF2-40B4-BE49-F238E27FC236}">
                <a16:creationId xmlns:a16="http://schemas.microsoft.com/office/drawing/2014/main" id="{22D72792-1455-4551-AD3E-96AFCE707670}"/>
              </a:ext>
            </a:extLst>
          </p:cNvPr>
          <p:cNvSpPr/>
          <p:nvPr/>
        </p:nvSpPr>
        <p:spPr>
          <a:xfrm rot="5400000">
            <a:off x="4847713" y="5355272"/>
            <a:ext cx="176143" cy="2504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6" name="Gerade Verbindung 30">
            <a:extLst>
              <a:ext uri="{FF2B5EF4-FFF2-40B4-BE49-F238E27FC236}">
                <a16:creationId xmlns:a16="http://schemas.microsoft.com/office/drawing/2014/main" id="{B90631E4-0376-43F1-91C2-C2299D996538}"/>
              </a:ext>
            </a:extLst>
          </p:cNvPr>
          <p:cNvCxnSpPr>
            <a:cxnSpLocks/>
            <a:stCxn id="75" idx="1"/>
          </p:cNvCxnSpPr>
          <p:nvPr/>
        </p:nvCxnSpPr>
        <p:spPr>
          <a:xfrm flipV="1">
            <a:off x="4935785" y="4647615"/>
            <a:ext cx="1145" cy="744810"/>
          </a:xfrm>
          <a:prstGeom prst="line">
            <a:avLst/>
          </a:prstGeom>
          <a:noFill/>
          <a:ln w="222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9" name="Gerade Verbindung 13">
            <a:extLst>
              <a:ext uri="{FF2B5EF4-FFF2-40B4-BE49-F238E27FC236}">
                <a16:creationId xmlns:a16="http://schemas.microsoft.com/office/drawing/2014/main" id="{7AE4755F-599F-4C61-8C20-4F17E80A338F}"/>
              </a:ext>
            </a:extLst>
          </p:cNvPr>
          <p:cNvCxnSpPr>
            <a:cxnSpLocks/>
            <a:stCxn id="71" idx="0"/>
          </p:cNvCxnSpPr>
          <p:nvPr/>
        </p:nvCxnSpPr>
        <p:spPr>
          <a:xfrm flipH="1" flipV="1">
            <a:off x="4938652" y="1298896"/>
            <a:ext cx="2238" cy="1770296"/>
          </a:xfrm>
          <a:prstGeom prst="line">
            <a:avLst/>
          </a:prstGeom>
          <a:noFill/>
          <a:ln w="1778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9EBDE54B-8294-4DC0-8B2C-6B5A0591A3DB}"/>
              </a:ext>
            </a:extLst>
          </p:cNvPr>
          <p:cNvSpPr txBox="1"/>
          <p:nvPr/>
        </p:nvSpPr>
        <p:spPr>
          <a:xfrm>
            <a:off x="6271708" y="1463040"/>
            <a:ext cx="544783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Assume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high </a:t>
            </a:r>
            <a:r>
              <a:rPr lang="de-DE" dirty="0" err="1"/>
              <a:t>carrier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arm </a:t>
            </a:r>
            <a:r>
              <a:rPr lang="de-DE" dirty="0" err="1"/>
              <a:t>cavity</a:t>
            </a:r>
            <a:br>
              <a:rPr lang="de-DE" dirty="0"/>
            </a:br>
            <a:r>
              <a:rPr lang="de-DE" dirty="0"/>
              <a:t>GWs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sidebands</a:t>
            </a:r>
            <a:r>
              <a:rPr lang="de-DE" dirty="0"/>
              <a:t>.</a:t>
            </a:r>
          </a:p>
          <a:p>
            <a:r>
              <a:rPr lang="de-DE" dirty="0"/>
              <a:t>ITM </a:t>
            </a:r>
            <a:r>
              <a:rPr lang="de-DE" dirty="0" err="1"/>
              <a:t>reflectivity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 high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narrow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bandwidth</a:t>
            </a:r>
            <a:r>
              <a:rPr lang="de-DE" dirty="0">
                <a:sym typeface="Wingdings" panose="05000000000000000000" pitchFamily="2" charset="2"/>
              </a:rPr>
              <a:t> 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Tune SRM such, </a:t>
            </a:r>
            <a:r>
              <a:rPr lang="de-DE" dirty="0" err="1">
                <a:sym typeface="Wingdings" panose="05000000000000000000" pitchFamily="2" charset="2"/>
              </a:rPr>
              <a:t>that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reduces</a:t>
            </a:r>
            <a:r>
              <a:rPr lang="de-DE" dirty="0">
                <a:sym typeface="Wingdings" panose="05000000000000000000" pitchFamily="2" charset="2"/>
              </a:rPr>
              <a:t>  (ITM/SRM) </a:t>
            </a:r>
            <a:r>
              <a:rPr lang="de-DE" dirty="0" err="1">
                <a:sym typeface="Wingdings" panose="05000000000000000000" pitchFamily="2" charset="2"/>
              </a:rPr>
              <a:t>reflectivity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>
                <a:sym typeface="Wingdings" panose="05000000000000000000" pitchFamily="2" charset="2"/>
              </a:rPr>
              <a:t>Increase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bandwidth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Carrier </a:t>
            </a:r>
            <a:r>
              <a:rPr lang="de-DE" dirty="0" err="1">
                <a:sym typeface="Wingdings" panose="05000000000000000000" pitchFamily="2" charset="2"/>
              </a:rPr>
              <a:t>does</a:t>
            </a:r>
            <a:r>
              <a:rPr lang="de-DE" dirty="0">
                <a:sym typeface="Wingdings" panose="05000000000000000000" pitchFamily="2" charset="2"/>
              </a:rPr>
              <a:t> not „</a:t>
            </a:r>
            <a:r>
              <a:rPr lang="de-DE" dirty="0" err="1">
                <a:sym typeface="Wingdings" panose="05000000000000000000" pitchFamily="2" charset="2"/>
              </a:rPr>
              <a:t>see</a:t>
            </a:r>
            <a:r>
              <a:rPr lang="de-DE" dirty="0">
                <a:sym typeface="Wingdings" panose="05000000000000000000" pitchFamily="2" charset="2"/>
              </a:rPr>
              <a:t>“ SRM;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not </a:t>
            </a:r>
            <a:r>
              <a:rPr lang="de-DE" dirty="0" err="1">
                <a:sym typeface="Wingdings" panose="05000000000000000000" pitchFamily="2" charset="2"/>
              </a:rPr>
              <a:t>affected</a:t>
            </a: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Same power in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arm </a:t>
            </a:r>
            <a:r>
              <a:rPr lang="de-DE" dirty="0" err="1">
                <a:sym typeface="Wingdings" panose="05000000000000000000" pitchFamily="2" charset="2"/>
              </a:rPr>
              <a:t>cavities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GW </a:t>
            </a:r>
            <a:r>
              <a:rPr lang="de-DE" dirty="0" err="1">
                <a:sym typeface="Wingdings" panose="05000000000000000000" pitchFamily="2" charset="2"/>
              </a:rPr>
              <a:t>sidebands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resonantly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enhanced</a:t>
            </a: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sz="2400" b="1" dirty="0">
                <a:sym typeface="Wingdings" panose="05000000000000000000" pitchFamily="2" charset="2"/>
              </a:rPr>
              <a:t>„Resonant </a:t>
            </a:r>
            <a:r>
              <a:rPr lang="de-DE" sz="2400" b="1" dirty="0" err="1">
                <a:sym typeface="Wingdings" panose="05000000000000000000" pitchFamily="2" charset="2"/>
              </a:rPr>
              <a:t>Sideband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Extraction</a:t>
            </a:r>
            <a:r>
              <a:rPr lang="de-DE" sz="2400" b="1" dirty="0">
                <a:sym typeface="Wingdings" panose="05000000000000000000" pitchFamily="2" charset="2"/>
              </a:rPr>
              <a:t>“ RSE</a:t>
            </a:r>
            <a:endParaRPr lang="de-DE" sz="2400" b="1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6D43FA9B-8432-48EE-AB8A-D6A2EFB79CBC}"/>
              </a:ext>
            </a:extLst>
          </p:cNvPr>
          <p:cNvSpPr txBox="1"/>
          <p:nvPr/>
        </p:nvSpPr>
        <p:spPr>
          <a:xfrm>
            <a:off x="1153758" y="3198614"/>
            <a:ext cx="2234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IN ET-HF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SRM R= 0.9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976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rafik 54">
            <a:extLst>
              <a:ext uri="{FF2B5EF4-FFF2-40B4-BE49-F238E27FC236}">
                <a16:creationId xmlns:a16="http://schemas.microsoft.com/office/drawing/2014/main" id="{14E82B47-7F06-4922-A983-B491475EE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977" y="3829045"/>
            <a:ext cx="4947565" cy="30289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B96DE5-ED48-4DE9-A280-9486D6C1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Resonant </a:t>
            </a:r>
            <a:r>
              <a:rPr lang="de-DE" dirty="0" err="1"/>
              <a:t>Sideband</a:t>
            </a:r>
            <a:r>
              <a:rPr lang="de-DE" dirty="0"/>
              <a:t> </a:t>
            </a:r>
            <a:r>
              <a:rPr lang="de-DE" dirty="0" err="1"/>
              <a:t>Extraction</a:t>
            </a:r>
            <a:endParaRPr lang="de-DE" dirty="0"/>
          </a:p>
        </p:txBody>
      </p:sp>
      <p:sp>
        <p:nvSpPr>
          <p:cNvPr id="5" name="Zylinder 4">
            <a:extLst>
              <a:ext uri="{FF2B5EF4-FFF2-40B4-BE49-F238E27FC236}">
                <a16:creationId xmlns:a16="http://schemas.microsoft.com/office/drawing/2014/main" id="{7FA585D9-1300-43C0-962F-4E210DFE1C3B}"/>
              </a:ext>
            </a:extLst>
          </p:cNvPr>
          <p:cNvSpPr/>
          <p:nvPr/>
        </p:nvSpPr>
        <p:spPr>
          <a:xfrm rot="16200000">
            <a:off x="7703384" y="3853911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Gerade Verbindung 7">
            <a:extLst>
              <a:ext uri="{FF2B5EF4-FFF2-40B4-BE49-F238E27FC236}">
                <a16:creationId xmlns:a16="http://schemas.microsoft.com/office/drawing/2014/main" id="{6BEA62DC-0337-4C0C-9763-556CD730CC83}"/>
              </a:ext>
            </a:extLst>
          </p:cNvPr>
          <p:cNvCxnSpPr>
            <a:cxnSpLocks/>
          </p:cNvCxnSpPr>
          <p:nvPr/>
        </p:nvCxnSpPr>
        <p:spPr>
          <a:xfrm>
            <a:off x="5071093" y="3918410"/>
            <a:ext cx="2912179" cy="22014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" name="Gerade Verbindung 9">
            <a:extLst>
              <a:ext uri="{FF2B5EF4-FFF2-40B4-BE49-F238E27FC236}">
                <a16:creationId xmlns:a16="http://schemas.microsoft.com/office/drawing/2014/main" id="{61BC4545-7C98-46C2-9F04-2BAE9E7A613B}"/>
              </a:ext>
            </a:extLst>
          </p:cNvPr>
          <p:cNvCxnSpPr/>
          <p:nvPr/>
        </p:nvCxnSpPr>
        <p:spPr>
          <a:xfrm>
            <a:off x="4941075" y="3855518"/>
            <a:ext cx="138568" cy="73541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8" name="Gerade Verbindung 11">
            <a:extLst>
              <a:ext uri="{FF2B5EF4-FFF2-40B4-BE49-F238E27FC236}">
                <a16:creationId xmlns:a16="http://schemas.microsoft.com/office/drawing/2014/main" id="{127C9B4A-2740-48C4-A991-B5B1F74A6CC5}"/>
              </a:ext>
            </a:extLst>
          </p:cNvPr>
          <p:cNvCxnSpPr/>
          <p:nvPr/>
        </p:nvCxnSpPr>
        <p:spPr>
          <a:xfrm>
            <a:off x="4334511" y="3852411"/>
            <a:ext cx="669757" cy="11007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9" name="Zylinder 8">
            <a:extLst>
              <a:ext uri="{FF2B5EF4-FFF2-40B4-BE49-F238E27FC236}">
                <a16:creationId xmlns:a16="http://schemas.microsoft.com/office/drawing/2014/main" id="{1F82DB70-F031-48B2-B2B6-ECF5CCA3B6E1}"/>
              </a:ext>
            </a:extLst>
          </p:cNvPr>
          <p:cNvSpPr/>
          <p:nvPr/>
        </p:nvSpPr>
        <p:spPr>
          <a:xfrm rot="10800000">
            <a:off x="4627725" y="1131272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" name="Gerade Verbindung 13">
            <a:extLst>
              <a:ext uri="{FF2B5EF4-FFF2-40B4-BE49-F238E27FC236}">
                <a16:creationId xmlns:a16="http://schemas.microsoft.com/office/drawing/2014/main" id="{3999F700-D7ED-4E79-98D8-54DB570B0EDD}"/>
              </a:ext>
            </a:extLst>
          </p:cNvPr>
          <p:cNvCxnSpPr/>
          <p:nvPr/>
        </p:nvCxnSpPr>
        <p:spPr>
          <a:xfrm flipV="1">
            <a:off x="4941075" y="1286735"/>
            <a:ext cx="0" cy="2603176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0D70EA27-59A8-45CC-988B-7E787FC22BCA}"/>
              </a:ext>
            </a:extLst>
          </p:cNvPr>
          <p:cNvSpPr/>
          <p:nvPr/>
        </p:nvSpPr>
        <p:spPr>
          <a:xfrm>
            <a:off x="1283584" y="3581976"/>
            <a:ext cx="1077921" cy="4941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r>
              <a:rPr lang="de-DE" kern="0" dirty="0">
                <a:solidFill>
                  <a:prstClr val="white"/>
                </a:solidFill>
                <a:latin typeface="Calibri"/>
              </a:rPr>
              <a:t>LASER</a:t>
            </a:r>
          </a:p>
        </p:txBody>
      </p:sp>
      <p:cxnSp>
        <p:nvCxnSpPr>
          <p:cNvPr id="12" name="Gerade Verbindung 27">
            <a:extLst>
              <a:ext uri="{FF2B5EF4-FFF2-40B4-BE49-F238E27FC236}">
                <a16:creationId xmlns:a16="http://schemas.microsoft.com/office/drawing/2014/main" id="{AA99FEAB-C4DA-4FC9-A3E8-1B62CE8474DB}"/>
              </a:ext>
            </a:extLst>
          </p:cNvPr>
          <p:cNvCxnSpPr/>
          <p:nvPr/>
        </p:nvCxnSpPr>
        <p:spPr>
          <a:xfrm>
            <a:off x="4938651" y="3863062"/>
            <a:ext cx="67054" cy="139707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3" name="Gerade Verbindung 30">
            <a:extLst>
              <a:ext uri="{FF2B5EF4-FFF2-40B4-BE49-F238E27FC236}">
                <a16:creationId xmlns:a16="http://schemas.microsoft.com/office/drawing/2014/main" id="{A5120584-4CE6-42A5-9ED5-8043A23EEC5B}"/>
              </a:ext>
            </a:extLst>
          </p:cNvPr>
          <p:cNvCxnSpPr/>
          <p:nvPr/>
        </p:nvCxnSpPr>
        <p:spPr>
          <a:xfrm flipV="1">
            <a:off x="5000651" y="3973884"/>
            <a:ext cx="0" cy="526910"/>
          </a:xfrm>
          <a:prstGeom prst="line">
            <a:avLst/>
          </a:prstGeom>
          <a:noFill/>
          <a:ln w="635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4" name="Zylinder 13">
            <a:extLst>
              <a:ext uri="{FF2B5EF4-FFF2-40B4-BE49-F238E27FC236}">
                <a16:creationId xmlns:a16="http://schemas.microsoft.com/office/drawing/2014/main" id="{DCEC792B-E4BA-4211-8A59-7EBEAF3516F1}"/>
              </a:ext>
            </a:extLst>
          </p:cNvPr>
          <p:cNvSpPr/>
          <p:nvPr/>
        </p:nvSpPr>
        <p:spPr>
          <a:xfrm rot="18799323">
            <a:off x="4687387" y="3808339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0"/>
                  <a:alpha val="93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61000"/>
                </a:srgbClr>
              </a:gs>
              <a:gs pos="100000">
                <a:srgbClr val="4F81BD">
                  <a:tint val="23500"/>
                  <a:satMod val="160000"/>
                  <a:lumMod val="0"/>
                  <a:alpha val="94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C0C7CA0-B075-4C61-BF66-E74DA1ACEC52}"/>
              </a:ext>
            </a:extLst>
          </p:cNvPr>
          <p:cNvSpPr txBox="1"/>
          <p:nvPr/>
        </p:nvSpPr>
        <p:spPr>
          <a:xfrm rot="18419618">
            <a:off x="5104739" y="34384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BS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CEA9990-D17A-4A41-A9DF-DBE2FB188233}"/>
              </a:ext>
            </a:extLst>
          </p:cNvPr>
          <p:cNvSpPr txBox="1"/>
          <p:nvPr/>
        </p:nvSpPr>
        <p:spPr>
          <a:xfrm rot="5400000">
            <a:off x="7747786" y="3269728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ETM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B3EDAF3-9E4B-4100-87A9-E7894AD33436}"/>
              </a:ext>
            </a:extLst>
          </p:cNvPr>
          <p:cNvSpPr txBox="1"/>
          <p:nvPr/>
        </p:nvSpPr>
        <p:spPr>
          <a:xfrm rot="5400000">
            <a:off x="5456580" y="3250411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ITM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CAFE5EA-2D1F-4330-9852-CA696B3C2D3B}"/>
              </a:ext>
            </a:extLst>
          </p:cNvPr>
          <p:cNvSpPr txBox="1"/>
          <p:nvPr/>
        </p:nvSpPr>
        <p:spPr>
          <a:xfrm>
            <a:off x="4470862" y="5278659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600" kern="0" dirty="0">
                <a:solidFill>
                  <a:prstClr val="black"/>
                </a:solidFill>
                <a:latin typeface="Calibri"/>
              </a:rPr>
              <a:t>PD</a:t>
            </a:r>
          </a:p>
        </p:txBody>
      </p:sp>
      <p:sp>
        <p:nvSpPr>
          <p:cNvPr id="19" name="Zylinder 18">
            <a:extLst>
              <a:ext uri="{FF2B5EF4-FFF2-40B4-BE49-F238E27FC236}">
                <a16:creationId xmlns:a16="http://schemas.microsoft.com/office/drawing/2014/main" id="{AFCFBBA1-BC27-403C-A99F-BD6EC3CEE13F}"/>
              </a:ext>
            </a:extLst>
          </p:cNvPr>
          <p:cNvSpPr/>
          <p:nvPr/>
        </p:nvSpPr>
        <p:spPr>
          <a:xfrm>
            <a:off x="4696800" y="4474514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E144791-B8D0-4AA6-BDE0-D9502C8E30F8}"/>
              </a:ext>
            </a:extLst>
          </p:cNvPr>
          <p:cNvSpPr txBox="1"/>
          <p:nvPr/>
        </p:nvSpPr>
        <p:spPr>
          <a:xfrm>
            <a:off x="4029840" y="4150727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PRM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C9888ED-D723-4B6F-B32F-677607E8EF97}"/>
              </a:ext>
            </a:extLst>
          </p:cNvPr>
          <p:cNvSpPr txBox="1"/>
          <p:nvPr/>
        </p:nvSpPr>
        <p:spPr>
          <a:xfrm>
            <a:off x="5310239" y="4430111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SRM</a:t>
            </a:r>
          </a:p>
        </p:txBody>
      </p:sp>
      <p:cxnSp>
        <p:nvCxnSpPr>
          <p:cNvPr id="22" name="Gerade Verbindung 11">
            <a:extLst>
              <a:ext uri="{FF2B5EF4-FFF2-40B4-BE49-F238E27FC236}">
                <a16:creationId xmlns:a16="http://schemas.microsoft.com/office/drawing/2014/main" id="{A6119BE9-D0D9-4BE0-AF49-6B9EF40E4858}"/>
              </a:ext>
            </a:extLst>
          </p:cNvPr>
          <p:cNvCxnSpPr/>
          <p:nvPr/>
        </p:nvCxnSpPr>
        <p:spPr>
          <a:xfrm>
            <a:off x="5001038" y="4474514"/>
            <a:ext cx="0" cy="178558"/>
          </a:xfrm>
          <a:prstGeom prst="line">
            <a:avLst/>
          </a:prstGeom>
          <a:noFill/>
          <a:ln w="63500" cap="flat" cmpd="sng" algn="ctr">
            <a:solidFill>
              <a:srgbClr val="C00000">
                <a:alpha val="50000"/>
              </a:srgbClr>
            </a:solidFill>
            <a:prstDash val="solid"/>
          </a:ln>
          <a:effectLst/>
        </p:spPr>
      </p:cxn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1303231-36B2-4099-A847-623777391420}"/>
              </a:ext>
            </a:extLst>
          </p:cNvPr>
          <p:cNvGrpSpPr/>
          <p:nvPr/>
        </p:nvGrpSpPr>
        <p:grpSpPr>
          <a:xfrm rot="10800000">
            <a:off x="3117800" y="3804002"/>
            <a:ext cx="1215856" cy="993222"/>
            <a:chOff x="724308" y="3588787"/>
            <a:chExt cx="3088639" cy="2343654"/>
          </a:xfrm>
        </p:grpSpPr>
        <p:sp>
          <p:nvSpPr>
            <p:cNvPr id="24" name="Zylinder 23">
              <a:extLst>
                <a:ext uri="{FF2B5EF4-FFF2-40B4-BE49-F238E27FC236}">
                  <a16:creationId xmlns:a16="http://schemas.microsoft.com/office/drawing/2014/main" id="{9C05862C-55F2-4BE6-95BD-82B82B4B6EDB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Zylinder 24">
              <a:extLst>
                <a:ext uri="{FF2B5EF4-FFF2-40B4-BE49-F238E27FC236}">
                  <a16:creationId xmlns:a16="http://schemas.microsoft.com/office/drawing/2014/main" id="{BB2F6318-7B9A-48CB-BA12-0AB3D3FBCB9F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" name="Gerade Verbindung 18">
              <a:extLst>
                <a:ext uri="{FF2B5EF4-FFF2-40B4-BE49-F238E27FC236}">
                  <a16:creationId xmlns:a16="http://schemas.microsoft.com/office/drawing/2014/main" id="{D3C7B034-1EDB-4761-A96D-3A378ED113EF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27" name="Gerade Verbindung 18">
              <a:extLst>
                <a:ext uri="{FF2B5EF4-FFF2-40B4-BE49-F238E27FC236}">
                  <a16:creationId xmlns:a16="http://schemas.microsoft.com/office/drawing/2014/main" id="{130E172F-E8A1-42AD-9696-7D2505FB111C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28" name="Zylinder 27">
              <a:extLst>
                <a:ext uri="{FF2B5EF4-FFF2-40B4-BE49-F238E27FC236}">
                  <a16:creationId xmlns:a16="http://schemas.microsoft.com/office/drawing/2014/main" id="{9F1ECFEA-51E4-4C47-94BA-CD61F3F11142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9" name="Gerade Verbindung 11">
              <a:extLst>
                <a:ext uri="{FF2B5EF4-FFF2-40B4-BE49-F238E27FC236}">
                  <a16:creationId xmlns:a16="http://schemas.microsoft.com/office/drawing/2014/main" id="{B5BFABEF-8C19-428D-9405-D812D9625D9B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30" name="Gerade Verbindung 9">
              <a:extLst>
                <a:ext uri="{FF2B5EF4-FFF2-40B4-BE49-F238E27FC236}">
                  <a16:creationId xmlns:a16="http://schemas.microsoft.com/office/drawing/2014/main" id="{DB4B3B09-50B2-424F-84CB-80001779F062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31" name="Gerade Verbindung 9">
              <a:extLst>
                <a:ext uri="{FF2B5EF4-FFF2-40B4-BE49-F238E27FC236}">
                  <a16:creationId xmlns:a16="http://schemas.microsoft.com/office/drawing/2014/main" id="{B5A91114-2F8B-4630-B7E8-FC8304A4C29F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32" name="Gerade Verbindung 11">
              <a:extLst>
                <a:ext uri="{FF2B5EF4-FFF2-40B4-BE49-F238E27FC236}">
                  <a16:creationId xmlns:a16="http://schemas.microsoft.com/office/drawing/2014/main" id="{A7EBC4BB-8902-4D8A-9068-2F3B6183D8C1}"/>
                </a:ext>
              </a:extLst>
            </p:cNvPr>
            <p:cNvCxnSpPr>
              <a:cxnSpLocks/>
              <a:stCxn id="53" idx="0"/>
            </p:cNvCxnSpPr>
            <p:nvPr/>
          </p:nvCxnSpPr>
          <p:spPr>
            <a:xfrm rot="10800000" flipH="1" flipV="1">
              <a:off x="724308" y="5825724"/>
              <a:ext cx="1106214" cy="7612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33" name="Gerade Verbindung 11">
              <a:extLst>
                <a:ext uri="{FF2B5EF4-FFF2-40B4-BE49-F238E27FC236}">
                  <a16:creationId xmlns:a16="http://schemas.microsoft.com/office/drawing/2014/main" id="{4A02FD31-CDA2-4691-9CDF-8CAB89DA9771}"/>
                </a:ext>
              </a:extLst>
            </p:cNvPr>
            <p:cNvCxnSpPr/>
            <p:nvPr/>
          </p:nvCxnSpPr>
          <p:spPr>
            <a:xfrm>
              <a:off x="2998324" y="5842918"/>
              <a:ext cx="814623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31E108FA-3C63-41D5-9667-07993A5509A7}"/>
              </a:ext>
            </a:extLst>
          </p:cNvPr>
          <p:cNvGrpSpPr/>
          <p:nvPr/>
        </p:nvGrpSpPr>
        <p:grpSpPr>
          <a:xfrm rot="10800000">
            <a:off x="2363636" y="3796443"/>
            <a:ext cx="842455" cy="993222"/>
            <a:chOff x="1629563" y="3588787"/>
            <a:chExt cx="2140089" cy="2343654"/>
          </a:xfrm>
        </p:grpSpPr>
        <p:sp>
          <p:nvSpPr>
            <p:cNvPr id="35" name="Zylinder 34">
              <a:extLst>
                <a:ext uri="{FF2B5EF4-FFF2-40B4-BE49-F238E27FC236}">
                  <a16:creationId xmlns:a16="http://schemas.microsoft.com/office/drawing/2014/main" id="{45C660B8-3435-4A19-9AC4-B1BC87DBB27B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Zylinder 35">
              <a:extLst>
                <a:ext uri="{FF2B5EF4-FFF2-40B4-BE49-F238E27FC236}">
                  <a16:creationId xmlns:a16="http://schemas.microsoft.com/office/drawing/2014/main" id="{88A1B5E4-3F01-4C92-AAD3-CE9C4FCAC044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" name="Gerade Verbindung 18">
              <a:extLst>
                <a:ext uri="{FF2B5EF4-FFF2-40B4-BE49-F238E27FC236}">
                  <a16:creationId xmlns:a16="http://schemas.microsoft.com/office/drawing/2014/main" id="{72EB5889-03DD-491C-89DF-B3B54EA66B29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38" name="Gerade Verbindung 18">
              <a:extLst>
                <a:ext uri="{FF2B5EF4-FFF2-40B4-BE49-F238E27FC236}">
                  <a16:creationId xmlns:a16="http://schemas.microsoft.com/office/drawing/2014/main" id="{CF8EA838-4753-496C-B9DD-E9D4390A26CE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39" name="Zylinder 38">
              <a:extLst>
                <a:ext uri="{FF2B5EF4-FFF2-40B4-BE49-F238E27FC236}">
                  <a16:creationId xmlns:a16="http://schemas.microsoft.com/office/drawing/2014/main" id="{A823F291-936B-47DB-BA04-ABE5395B6EF8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" name="Gerade Verbindung 11">
              <a:extLst>
                <a:ext uri="{FF2B5EF4-FFF2-40B4-BE49-F238E27FC236}">
                  <a16:creationId xmlns:a16="http://schemas.microsoft.com/office/drawing/2014/main" id="{ED4B5615-6966-41B2-A2F9-EE0D41025983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1" name="Gerade Verbindung 9">
              <a:extLst>
                <a:ext uri="{FF2B5EF4-FFF2-40B4-BE49-F238E27FC236}">
                  <a16:creationId xmlns:a16="http://schemas.microsoft.com/office/drawing/2014/main" id="{474CCE28-3D3E-458A-994D-AFEA2F408B4D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42" name="Gerade Verbindung 9">
              <a:extLst>
                <a:ext uri="{FF2B5EF4-FFF2-40B4-BE49-F238E27FC236}">
                  <a16:creationId xmlns:a16="http://schemas.microsoft.com/office/drawing/2014/main" id="{DCA71260-59DB-4AEA-B8EF-B37529DB5943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43" name="Gerade Verbindung 11">
              <a:extLst>
                <a:ext uri="{FF2B5EF4-FFF2-40B4-BE49-F238E27FC236}">
                  <a16:creationId xmlns:a16="http://schemas.microsoft.com/office/drawing/2014/main" id="{BBADD664-92F2-4F6B-A0BE-DA3F4031BAD3}"/>
                </a:ext>
              </a:extLst>
            </p:cNvPr>
            <p:cNvCxnSpPr/>
            <p:nvPr/>
          </p:nvCxnSpPr>
          <p:spPr>
            <a:xfrm>
              <a:off x="2938654" y="5842919"/>
              <a:ext cx="830998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57ABBE01-A7A2-4498-8A9C-650B8C183AFB}"/>
              </a:ext>
            </a:extLst>
          </p:cNvPr>
          <p:cNvSpPr txBox="1"/>
          <p:nvPr/>
        </p:nvSpPr>
        <p:spPr>
          <a:xfrm>
            <a:off x="3021701" y="487443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IMCs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Zylinder 44">
            <a:extLst>
              <a:ext uri="{FF2B5EF4-FFF2-40B4-BE49-F238E27FC236}">
                <a16:creationId xmlns:a16="http://schemas.microsoft.com/office/drawing/2014/main" id="{7BD002F8-DCB1-45CA-980F-A7AE1FC8AD3B}"/>
              </a:ext>
            </a:extLst>
          </p:cNvPr>
          <p:cNvSpPr/>
          <p:nvPr/>
        </p:nvSpPr>
        <p:spPr>
          <a:xfrm rot="5400000">
            <a:off x="5386061" y="3835327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50000"/>
                </a:srgbClr>
              </a:gs>
              <a:gs pos="100000">
                <a:srgbClr val="4F81BD">
                  <a:tint val="23500"/>
                  <a:satMod val="160000"/>
                  <a:lumMod val="26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Zylinder 45">
            <a:extLst>
              <a:ext uri="{FF2B5EF4-FFF2-40B4-BE49-F238E27FC236}">
                <a16:creationId xmlns:a16="http://schemas.microsoft.com/office/drawing/2014/main" id="{C3865B4D-A294-42DE-A41F-56028213BD0A}"/>
              </a:ext>
            </a:extLst>
          </p:cNvPr>
          <p:cNvSpPr/>
          <p:nvPr/>
        </p:nvSpPr>
        <p:spPr>
          <a:xfrm>
            <a:off x="4634721" y="3022988"/>
            <a:ext cx="612338" cy="184817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50000"/>
                </a:srgbClr>
              </a:gs>
              <a:gs pos="100000">
                <a:srgbClr val="4F81BD">
                  <a:tint val="23500"/>
                  <a:satMod val="160000"/>
                  <a:lumMod val="26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0025C4F-CFE0-4930-8611-B3882ADFCE24}"/>
              </a:ext>
            </a:extLst>
          </p:cNvPr>
          <p:cNvSpPr txBox="1"/>
          <p:nvPr/>
        </p:nvSpPr>
        <p:spPr>
          <a:xfrm>
            <a:off x="4164528" y="1043093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ETM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51BE5BA-CFFC-482E-831E-B20F041AA52C}"/>
              </a:ext>
            </a:extLst>
          </p:cNvPr>
          <p:cNvSpPr txBox="1"/>
          <p:nvPr/>
        </p:nvSpPr>
        <p:spPr>
          <a:xfrm>
            <a:off x="4231558" y="2974047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ITM</a:t>
            </a:r>
          </a:p>
        </p:txBody>
      </p:sp>
      <p:sp>
        <p:nvSpPr>
          <p:cNvPr id="49" name="Flussdiagramm: Verzögerung 48">
            <a:extLst>
              <a:ext uri="{FF2B5EF4-FFF2-40B4-BE49-F238E27FC236}">
                <a16:creationId xmlns:a16="http://schemas.microsoft.com/office/drawing/2014/main" id="{F9FC64DB-E470-4D45-86B5-4BDAD106AD36}"/>
              </a:ext>
            </a:extLst>
          </p:cNvPr>
          <p:cNvSpPr/>
          <p:nvPr/>
        </p:nvSpPr>
        <p:spPr>
          <a:xfrm rot="5400000">
            <a:off x="4912261" y="5355272"/>
            <a:ext cx="176143" cy="2504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0" name="Gerade Verbindung 30">
            <a:extLst>
              <a:ext uri="{FF2B5EF4-FFF2-40B4-BE49-F238E27FC236}">
                <a16:creationId xmlns:a16="http://schemas.microsoft.com/office/drawing/2014/main" id="{1AD9C859-402B-43A8-8F7A-621045D3F99F}"/>
              </a:ext>
            </a:extLst>
          </p:cNvPr>
          <p:cNvCxnSpPr>
            <a:cxnSpLocks/>
            <a:stCxn id="49" idx="1"/>
          </p:cNvCxnSpPr>
          <p:nvPr/>
        </p:nvCxnSpPr>
        <p:spPr>
          <a:xfrm flipV="1">
            <a:off x="5000333" y="4647615"/>
            <a:ext cx="1145" cy="744810"/>
          </a:xfrm>
          <a:prstGeom prst="line">
            <a:avLst/>
          </a:prstGeom>
          <a:noFill/>
          <a:ln w="222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51" name="Gerade Verbindung 7">
            <a:extLst>
              <a:ext uri="{FF2B5EF4-FFF2-40B4-BE49-F238E27FC236}">
                <a16:creationId xmlns:a16="http://schemas.microsoft.com/office/drawing/2014/main" id="{23081E63-6389-4283-AFA9-718CB521C58C}"/>
              </a:ext>
            </a:extLst>
          </p:cNvPr>
          <p:cNvCxnSpPr>
            <a:cxnSpLocks/>
            <a:stCxn id="45" idx="0"/>
            <a:endCxn id="5" idx="0"/>
          </p:cNvCxnSpPr>
          <p:nvPr/>
        </p:nvCxnSpPr>
        <p:spPr>
          <a:xfrm>
            <a:off x="5734772" y="3929060"/>
            <a:ext cx="2223590" cy="18583"/>
          </a:xfrm>
          <a:prstGeom prst="line">
            <a:avLst/>
          </a:prstGeom>
          <a:noFill/>
          <a:ln w="1778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52" name="Gerade Verbindung 13">
            <a:extLst>
              <a:ext uri="{FF2B5EF4-FFF2-40B4-BE49-F238E27FC236}">
                <a16:creationId xmlns:a16="http://schemas.microsoft.com/office/drawing/2014/main" id="{66BC7419-A655-47FD-B341-8B8C427E5D48}"/>
              </a:ext>
            </a:extLst>
          </p:cNvPr>
          <p:cNvCxnSpPr>
            <a:cxnSpLocks/>
            <a:stCxn id="46" idx="0"/>
          </p:cNvCxnSpPr>
          <p:nvPr/>
        </p:nvCxnSpPr>
        <p:spPr>
          <a:xfrm flipH="1" flipV="1">
            <a:off x="4938652" y="1298896"/>
            <a:ext cx="2238" cy="1770296"/>
          </a:xfrm>
          <a:prstGeom prst="line">
            <a:avLst/>
          </a:prstGeom>
          <a:noFill/>
          <a:ln w="1778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53" name="Zylinder 52">
            <a:extLst>
              <a:ext uri="{FF2B5EF4-FFF2-40B4-BE49-F238E27FC236}">
                <a16:creationId xmlns:a16="http://schemas.microsoft.com/office/drawing/2014/main" id="{52733C38-5477-49D4-ACA1-97FDB0839E1E}"/>
              </a:ext>
            </a:extLst>
          </p:cNvPr>
          <p:cNvSpPr/>
          <p:nvPr/>
        </p:nvSpPr>
        <p:spPr>
          <a:xfrm rot="5400000">
            <a:off x="3984945" y="3755495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45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773EE0B0-715A-4A49-962F-078CDBB7A97A}"/>
              </a:ext>
            </a:extLst>
          </p:cNvPr>
          <p:cNvCxnSpPr/>
          <p:nvPr/>
        </p:nvCxnSpPr>
        <p:spPr>
          <a:xfrm flipV="1">
            <a:off x="9796576" y="4023503"/>
            <a:ext cx="0" cy="2537481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156AEC02-7A2A-43B0-845E-123213565209}"/>
              </a:ext>
            </a:extLst>
          </p:cNvPr>
          <p:cNvCxnSpPr/>
          <p:nvPr/>
        </p:nvCxnSpPr>
        <p:spPr>
          <a:xfrm flipV="1">
            <a:off x="9895268" y="4025580"/>
            <a:ext cx="0" cy="2537481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D606CCAE-555A-457C-BCAB-B2309B36FCE9}"/>
              </a:ext>
            </a:extLst>
          </p:cNvPr>
          <p:cNvSpPr txBox="1"/>
          <p:nvPr/>
        </p:nvSpPr>
        <p:spPr>
          <a:xfrm>
            <a:off x="9993960" y="5089237"/>
            <a:ext cx="1201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0FF00"/>
                </a:solidFill>
              </a:rPr>
              <a:t>GW </a:t>
            </a:r>
            <a:r>
              <a:rPr lang="de-DE" b="1" dirty="0" err="1">
                <a:solidFill>
                  <a:srgbClr val="00FF00"/>
                </a:solidFill>
              </a:rPr>
              <a:t>sidebands</a:t>
            </a:r>
            <a:endParaRPr lang="de-DE" b="1" dirty="0">
              <a:solidFill>
                <a:srgbClr val="00FF00"/>
              </a:solidFill>
            </a:endParaRPr>
          </a:p>
        </p:txBody>
      </p: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61AFFAF2-E0E1-4CB3-9DA0-A12A832E9699}"/>
              </a:ext>
            </a:extLst>
          </p:cNvPr>
          <p:cNvCxnSpPr/>
          <p:nvPr/>
        </p:nvCxnSpPr>
        <p:spPr>
          <a:xfrm flipV="1">
            <a:off x="9846838" y="4007024"/>
            <a:ext cx="0" cy="2548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>
            <a:extLst>
              <a:ext uri="{FF2B5EF4-FFF2-40B4-BE49-F238E27FC236}">
                <a16:creationId xmlns:a16="http://schemas.microsoft.com/office/drawing/2014/main" id="{1AAFD440-7580-4E31-BD0A-97FDFF07DE4E}"/>
              </a:ext>
            </a:extLst>
          </p:cNvPr>
          <p:cNvSpPr txBox="1"/>
          <p:nvPr/>
        </p:nvSpPr>
        <p:spPr>
          <a:xfrm>
            <a:off x="7443314" y="1444780"/>
            <a:ext cx="4479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GW </a:t>
            </a: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Sidebands</a:t>
            </a:r>
            <a:r>
              <a:rPr lang="de-DE" sz="14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resonantly</a:t>
            </a:r>
            <a:r>
              <a:rPr lang="de-DE" sz="14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enhanced</a:t>
            </a:r>
            <a:r>
              <a:rPr lang="de-DE" sz="1400" kern="0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effective</a:t>
            </a:r>
            <a:r>
              <a:rPr lang="de-DE" sz="1400" kern="0" dirty="0">
                <a:solidFill>
                  <a:prstClr val="black"/>
                </a:solidFill>
                <a:latin typeface="Calibri"/>
              </a:rPr>
              <a:t> arm </a:t>
            </a: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cavity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Less</a:t>
            </a:r>
            <a:r>
              <a:rPr lang="de-DE" sz="14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enhancement</a:t>
            </a:r>
            <a:r>
              <a:rPr lang="de-DE" sz="1400" kern="0" dirty="0">
                <a:solidFill>
                  <a:prstClr val="black"/>
                </a:solidFill>
                <a:latin typeface="Calibri"/>
              </a:rPr>
              <a:t>; </a:t>
            </a: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more</a:t>
            </a:r>
            <a:r>
              <a:rPr lang="de-DE" sz="14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bandwidth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770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95AE8BB6-B793-4D22-81EA-1D1E623218F4}"/>
              </a:ext>
            </a:extLst>
          </p:cNvPr>
          <p:cNvGrpSpPr/>
          <p:nvPr/>
        </p:nvGrpSpPr>
        <p:grpSpPr>
          <a:xfrm>
            <a:off x="4810818" y="1222965"/>
            <a:ext cx="7151596" cy="3217480"/>
            <a:chOff x="3498473" y="1897449"/>
            <a:chExt cx="7883517" cy="3546769"/>
          </a:xfrm>
        </p:grpSpPr>
        <p:sp>
          <p:nvSpPr>
            <p:cNvPr id="3" name="Gerade Verbindung 1"/>
            <p:cNvSpPr/>
            <p:nvPr/>
          </p:nvSpPr>
          <p:spPr>
            <a:xfrm flipV="1">
              <a:off x="7607895" y="4853562"/>
              <a:ext cx="10076" cy="5906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0">
              <a:solidFill>
                <a:srgbClr val="C00000"/>
              </a:solidFill>
              <a:prstDash val="solid"/>
              <a:miter/>
              <a:head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Gerade Verbindung 12"/>
            <p:cNvSpPr/>
            <p:nvPr/>
          </p:nvSpPr>
          <p:spPr>
            <a:xfrm>
              <a:off x="4746638" y="4807517"/>
              <a:ext cx="2841479" cy="79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57">
              <a:solidFill>
                <a:srgbClr val="C00000"/>
              </a:solidFill>
              <a:prstDash val="solid"/>
              <a:miter/>
              <a:tail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Gerade Verbindung 13"/>
            <p:cNvSpPr/>
            <p:nvPr/>
          </p:nvSpPr>
          <p:spPr>
            <a:xfrm flipV="1">
              <a:off x="7587760" y="2295798"/>
              <a:ext cx="0" cy="25200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57">
              <a:solidFill>
                <a:srgbClr val="C00000"/>
              </a:solidFill>
              <a:prstDash val="solid"/>
              <a:miter/>
              <a:tail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Gerade Verbindung 14"/>
            <p:cNvSpPr/>
            <p:nvPr/>
          </p:nvSpPr>
          <p:spPr>
            <a:xfrm>
              <a:off x="7671638" y="4815436"/>
              <a:ext cx="252000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57">
              <a:solidFill>
                <a:srgbClr val="C00000"/>
              </a:solidFill>
              <a:prstDash val="solid"/>
              <a:miter/>
              <a:tail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Gerade Verbindung 16"/>
            <p:cNvSpPr/>
            <p:nvPr/>
          </p:nvSpPr>
          <p:spPr>
            <a:xfrm>
              <a:off x="7647785" y="4821758"/>
              <a:ext cx="252000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57">
              <a:solidFill>
                <a:srgbClr val="C00000"/>
              </a:solidFill>
              <a:prstDash val="solid"/>
              <a:miter/>
              <a:headEnd type="arrow"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Gerade Verbindung 17"/>
            <p:cNvSpPr/>
            <p:nvPr/>
          </p:nvSpPr>
          <p:spPr>
            <a:xfrm flipH="1">
              <a:off x="7251161" y="2295798"/>
              <a:ext cx="67176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14300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Gerade Verbindung 18"/>
            <p:cNvSpPr/>
            <p:nvPr/>
          </p:nvSpPr>
          <p:spPr>
            <a:xfrm>
              <a:off x="10191633" y="4479916"/>
              <a:ext cx="0" cy="6717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14300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Gerade Verbindung 19"/>
            <p:cNvSpPr/>
            <p:nvPr/>
          </p:nvSpPr>
          <p:spPr>
            <a:xfrm flipH="1">
              <a:off x="7418917" y="4563793"/>
              <a:ext cx="420121" cy="503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76315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vert="horz" wrap="none" lIns="81648" tIns="42453" rIns="81648" bIns="42453" anchor="t" anchorCtr="0" compatLnSpc="0"/>
            <a:lstStyle/>
            <a:p>
              <a:pPr>
                <a:lnSpc>
                  <a:spcPct val="107000"/>
                </a:lnSpc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633">
                <a:solidFill>
                  <a:srgbClr val="000000"/>
                </a:solidFill>
                <a:latin typeface="Arial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Freihandform 20"/>
            <p:cNvSpPr/>
            <p:nvPr/>
          </p:nvSpPr>
          <p:spPr>
            <a:xfrm>
              <a:off x="6932200" y="1897449"/>
              <a:ext cx="1393554" cy="391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8" tIns="42453" rIns="81648" bIns="42453" anchor="t" anchorCtr="1" compatLnSpc="0">
              <a:spAutoFit/>
            </a:bodyPr>
            <a:lstStyle/>
            <a:p>
              <a:pPr algn="ctr"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14" b="1" dirty="0">
                  <a:solidFill>
                    <a:srgbClr val="000000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Mirror</a:t>
              </a:r>
            </a:p>
          </p:txBody>
        </p:sp>
        <p:sp>
          <p:nvSpPr>
            <p:cNvPr id="23" name="Freihandform 21"/>
            <p:cNvSpPr/>
            <p:nvPr/>
          </p:nvSpPr>
          <p:spPr>
            <a:xfrm>
              <a:off x="9988436" y="4684523"/>
              <a:ext cx="1393554" cy="391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8" tIns="42453" rIns="81648" bIns="42453" anchor="t" anchorCtr="1" compatLnSpc="0">
              <a:spAutoFit/>
            </a:bodyPr>
            <a:lstStyle/>
            <a:p>
              <a:pPr algn="ctr"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14" b="1" dirty="0">
                  <a:solidFill>
                    <a:srgbClr val="000000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Mirror</a:t>
              </a:r>
            </a:p>
          </p:txBody>
        </p:sp>
        <p:sp>
          <p:nvSpPr>
            <p:cNvPr id="24" name="Freihandform 22"/>
            <p:cNvSpPr/>
            <p:nvPr/>
          </p:nvSpPr>
          <p:spPr>
            <a:xfrm>
              <a:off x="7707823" y="4271086"/>
              <a:ext cx="557634" cy="391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8" tIns="42453" rIns="81648" bIns="42453" anchor="t" anchorCtr="1" compatLnSpc="0">
              <a:spAutoFit/>
            </a:bodyPr>
            <a:lstStyle/>
            <a:p>
              <a:pPr algn="ctr"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14" b="1" dirty="0">
                  <a:solidFill>
                    <a:srgbClr val="000000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BS</a:t>
              </a:r>
            </a:p>
          </p:txBody>
        </p:sp>
        <p:sp>
          <p:nvSpPr>
            <p:cNvPr id="26" name="Freihandform 24"/>
            <p:cNvSpPr/>
            <p:nvPr/>
          </p:nvSpPr>
          <p:spPr>
            <a:xfrm>
              <a:off x="3498473" y="4525635"/>
              <a:ext cx="1268922" cy="4877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4450">
              <a:solidFill>
                <a:schemeClr val="tx1"/>
              </a:solidFill>
              <a:prstDash val="solid"/>
            </a:ln>
          </p:spPr>
          <p:txBody>
            <a:bodyPr vert="horz" wrap="square" lIns="81648" tIns="42453" rIns="81648" bIns="42453" anchor="t" anchorCtr="1" compatLnSpc="0">
              <a:spAutoFit/>
            </a:bodyPr>
            <a:lstStyle/>
            <a:p>
              <a:pPr algn="ctr">
                <a:tabLst>
                  <a:tab pos="0" algn="l"/>
                  <a:tab pos="829544" algn="l"/>
                  <a:tab pos="1659087" algn="l"/>
                  <a:tab pos="2488631" algn="l"/>
                  <a:tab pos="3318175" algn="l"/>
                  <a:tab pos="4147718" algn="l"/>
                  <a:tab pos="4977262" algn="l"/>
                  <a:tab pos="5806806" algn="l"/>
                  <a:tab pos="6636349" algn="l"/>
                  <a:tab pos="7465893" algn="l"/>
                  <a:tab pos="8295437" algn="l"/>
                  <a:tab pos="912498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2404" b="1" dirty="0">
                  <a:solidFill>
                    <a:schemeClr val="bg1"/>
                  </a:solidFill>
                  <a:latin typeface="Arial Rounded MT Bold" pitchFamily="34"/>
                  <a:ea typeface="Gothic" pitchFamily="2"/>
                  <a:cs typeface="Lucidasans" pitchFamily="2"/>
                </a:rPr>
                <a:t>Laser</a:t>
              </a:r>
            </a:p>
          </p:txBody>
        </p:sp>
      </p:grpSp>
      <p:sp>
        <p:nvSpPr>
          <p:cNvPr id="28" name="Titel 26"/>
          <p:cNvSpPr txBox="1">
            <a:spLocks noGrp="1"/>
          </p:cNvSpPr>
          <p:nvPr>
            <p:ph type="title"/>
          </p:nvPr>
        </p:nvSpPr>
        <p:spPr>
          <a:xfrm>
            <a:off x="543576" y="90"/>
            <a:ext cx="8622588" cy="643912"/>
          </a:xfrm>
        </p:spPr>
        <p:txBody>
          <a:bodyPr anchorCtr="1"/>
          <a:lstStyle/>
          <a:p>
            <a:pPr lvl="0"/>
            <a:r>
              <a:rPr lang="de-DE" dirty="0"/>
              <a:t>Michelson Interferometer - DC </a:t>
            </a:r>
            <a:r>
              <a:rPr lang="de-DE" dirty="0" err="1"/>
              <a:t>Readout</a:t>
            </a:r>
            <a:endParaRPr lang="de-DE" sz="2540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F957B1-BB8A-4734-818C-BAE91FF9C4F9}"/>
              </a:ext>
            </a:extLst>
          </p:cNvPr>
          <p:cNvGrpSpPr/>
          <p:nvPr/>
        </p:nvGrpSpPr>
        <p:grpSpPr>
          <a:xfrm>
            <a:off x="6473611" y="2777084"/>
            <a:ext cx="1815249" cy="1126614"/>
            <a:chOff x="7136146" y="3061199"/>
            <a:chExt cx="2001029" cy="1241915"/>
          </a:xfrm>
        </p:grpSpPr>
        <p:sp>
          <p:nvSpPr>
            <p:cNvPr id="4" name="Pfeil: 180-Grad 3">
              <a:extLst>
                <a:ext uri="{FF2B5EF4-FFF2-40B4-BE49-F238E27FC236}">
                  <a16:creationId xmlns:a16="http://schemas.microsoft.com/office/drawing/2014/main" id="{F46E5044-F353-4B38-A713-F94981E012DB}"/>
                </a:ext>
              </a:extLst>
            </p:cNvPr>
            <p:cNvSpPr/>
            <p:nvPr/>
          </p:nvSpPr>
          <p:spPr>
            <a:xfrm rot="5400000" flipH="1">
              <a:off x="7997916" y="3179010"/>
              <a:ext cx="262334" cy="1985874"/>
            </a:xfrm>
            <a:prstGeom prst="utur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>
                <a:solidFill>
                  <a:schemeClr val="tx1"/>
                </a:solidFill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B4F3BB9-FA13-4EFF-A6BD-D2E77F0DCF3A}"/>
                </a:ext>
              </a:extLst>
            </p:cNvPr>
            <p:cNvSpPr txBox="1"/>
            <p:nvPr/>
          </p:nvSpPr>
          <p:spPr>
            <a:xfrm>
              <a:off x="7290689" y="3061199"/>
              <a:ext cx="1846486" cy="932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/>
                <a:t>Laser light </a:t>
              </a:r>
              <a:br>
                <a:rPr lang="de-DE" sz="1633" dirty="0"/>
              </a:br>
              <a:r>
                <a:rPr lang="de-DE" sz="1633" dirty="0" err="1"/>
                <a:t>gets</a:t>
              </a:r>
              <a:r>
                <a:rPr lang="de-DE" sz="1633" dirty="0"/>
                <a:t> </a:t>
              </a:r>
              <a:r>
                <a:rPr lang="de-DE" sz="1633" dirty="0" err="1"/>
                <a:t>reflected</a:t>
              </a:r>
              <a:r>
                <a:rPr lang="de-DE" sz="1633" dirty="0"/>
                <a:t>, incl. </a:t>
              </a:r>
              <a:r>
                <a:rPr lang="de-DE" sz="1633" dirty="0" err="1"/>
                <a:t>noise</a:t>
              </a:r>
              <a:endParaRPr lang="de-DE" sz="1633" dirty="0"/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D6783052-79DE-453C-AB92-31BDB2E9252E}"/>
              </a:ext>
            </a:extLst>
          </p:cNvPr>
          <p:cNvGrpSpPr/>
          <p:nvPr/>
        </p:nvGrpSpPr>
        <p:grpSpPr>
          <a:xfrm>
            <a:off x="8519796" y="4050431"/>
            <a:ext cx="1903656" cy="1801502"/>
            <a:chOff x="9391743" y="4464868"/>
            <a:chExt cx="2098483" cy="1985874"/>
          </a:xfrm>
        </p:grpSpPr>
        <p:sp>
          <p:nvSpPr>
            <p:cNvPr id="77" name="Pfeil: 180-Grad 76">
              <a:extLst>
                <a:ext uri="{FF2B5EF4-FFF2-40B4-BE49-F238E27FC236}">
                  <a16:creationId xmlns:a16="http://schemas.microsoft.com/office/drawing/2014/main" id="{C0CA4BA5-4279-4408-9842-56C1F35B1B48}"/>
                </a:ext>
              </a:extLst>
            </p:cNvPr>
            <p:cNvSpPr/>
            <p:nvPr/>
          </p:nvSpPr>
          <p:spPr>
            <a:xfrm>
              <a:off x="9391743" y="4464868"/>
              <a:ext cx="209310" cy="1985874"/>
            </a:xfrm>
            <a:prstGeom prst="utur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>
                <a:solidFill>
                  <a:schemeClr val="tx1"/>
                </a:solidFill>
              </a:endParaRP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7626131D-0B8E-48AF-8D77-FD13EDF47D1B}"/>
                </a:ext>
              </a:extLst>
            </p:cNvPr>
            <p:cNvSpPr txBox="1"/>
            <p:nvPr/>
          </p:nvSpPr>
          <p:spPr>
            <a:xfrm>
              <a:off x="9643739" y="4838224"/>
              <a:ext cx="1846487" cy="932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 err="1"/>
                <a:t>any</a:t>
              </a:r>
              <a:r>
                <a:rPr lang="de-DE" sz="1633" dirty="0"/>
                <a:t> light </a:t>
              </a:r>
              <a:r>
                <a:rPr lang="de-DE" sz="1633" dirty="0" err="1"/>
                <a:t>shone</a:t>
              </a:r>
              <a:endParaRPr lang="de-DE" sz="1633" dirty="0"/>
            </a:p>
            <a:p>
              <a:r>
                <a:rPr lang="de-DE" sz="1633" dirty="0"/>
                <a:t>in </a:t>
              </a:r>
              <a:r>
                <a:rPr lang="de-DE" sz="1633" dirty="0" err="1"/>
                <a:t>here</a:t>
              </a:r>
              <a:r>
                <a:rPr lang="de-DE" sz="1633" dirty="0"/>
                <a:t> </a:t>
              </a:r>
              <a:r>
                <a:rPr lang="de-DE" sz="1633" dirty="0" err="1"/>
                <a:t>gets</a:t>
              </a:r>
              <a:r>
                <a:rPr lang="de-DE" sz="1633" dirty="0"/>
                <a:t> </a:t>
              </a:r>
              <a:r>
                <a:rPr lang="de-DE" sz="1633" dirty="0" err="1"/>
                <a:t>reflected</a:t>
              </a:r>
              <a:r>
                <a:rPr lang="de-DE" sz="1633" dirty="0"/>
                <a:t> </a:t>
              </a:r>
              <a:r>
                <a:rPr lang="de-DE" sz="1633" dirty="0" err="1"/>
                <a:t>too</a:t>
              </a:r>
              <a:endParaRPr lang="de-DE" sz="1633" dirty="0"/>
            </a:p>
          </p:txBody>
        </p:sp>
      </p:grpSp>
      <p:sp>
        <p:nvSpPr>
          <p:cNvPr id="79" name="Textfeld 78">
            <a:extLst>
              <a:ext uri="{FF2B5EF4-FFF2-40B4-BE49-F238E27FC236}">
                <a16:creationId xmlns:a16="http://schemas.microsoft.com/office/drawing/2014/main" id="{F481B204-4277-4D76-94D8-4E4FCEDA4086}"/>
              </a:ext>
            </a:extLst>
          </p:cNvPr>
          <p:cNvSpPr txBox="1"/>
          <p:nvPr/>
        </p:nvSpPr>
        <p:spPr>
          <a:xfrm>
            <a:off x="659697" y="974048"/>
            <a:ext cx="3919358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33" dirty="0"/>
              <a:t>@ </a:t>
            </a:r>
            <a:r>
              <a:rPr lang="de-DE" sz="2540" b="1" dirty="0" err="1"/>
              <a:t>dark</a:t>
            </a:r>
            <a:r>
              <a:rPr lang="de-DE" sz="2540" b="1" dirty="0"/>
              <a:t> </a:t>
            </a:r>
            <a:r>
              <a:rPr lang="de-DE" sz="2540" b="1" dirty="0" err="1"/>
              <a:t>fringe</a:t>
            </a:r>
            <a:endParaRPr lang="de-DE" sz="2540" b="1" dirty="0"/>
          </a:p>
          <a:p>
            <a:r>
              <a:rPr lang="de-DE" sz="2540" b="1" dirty="0" err="1"/>
              <a:t>interferometer</a:t>
            </a:r>
            <a:r>
              <a:rPr lang="de-DE" sz="2540" b="1" dirty="0"/>
              <a:t> = </a:t>
            </a:r>
            <a:r>
              <a:rPr lang="de-DE" sz="2540" b="1" dirty="0" err="1"/>
              <a:t>mirror</a:t>
            </a:r>
            <a:endParaRPr lang="de-DE" sz="2540" b="1" dirty="0"/>
          </a:p>
          <a:p>
            <a:endParaRPr lang="de-DE" sz="2540" b="1" dirty="0"/>
          </a:p>
          <a:p>
            <a:r>
              <a:rPr lang="de-DE" sz="2540" b="1" dirty="0" err="1"/>
              <a:t>Symmetric</a:t>
            </a:r>
            <a:endParaRPr lang="de-DE" sz="2540" b="1" dirty="0"/>
          </a:p>
          <a:p>
            <a:r>
              <a:rPr lang="de-DE" sz="2540" b="1" dirty="0"/>
              <a:t>Light </a:t>
            </a:r>
            <a:r>
              <a:rPr lang="de-DE" sz="2540" b="1" dirty="0" err="1"/>
              <a:t>entering</a:t>
            </a:r>
            <a:r>
              <a:rPr lang="de-DE" sz="2540" b="1" dirty="0"/>
              <a:t> </a:t>
            </a:r>
            <a:r>
              <a:rPr lang="de-DE" sz="2540" b="1" dirty="0" err="1"/>
              <a:t>the</a:t>
            </a:r>
            <a:r>
              <a:rPr lang="de-DE" sz="2540" b="1" dirty="0"/>
              <a:t> </a:t>
            </a:r>
            <a:r>
              <a:rPr lang="de-DE" sz="2540" b="1" dirty="0" err="1"/>
              <a:t>dark</a:t>
            </a:r>
            <a:r>
              <a:rPr lang="de-DE" sz="2540" b="1" dirty="0"/>
              <a:t> </a:t>
            </a:r>
            <a:r>
              <a:rPr lang="de-DE" sz="2540" b="1" dirty="0" err="1"/>
              <a:t>port</a:t>
            </a:r>
            <a:endParaRPr lang="de-DE" sz="2540" b="1" dirty="0"/>
          </a:p>
          <a:p>
            <a:r>
              <a:rPr lang="de-DE" sz="2540" b="1" dirty="0">
                <a:sym typeface="Wingdings" panose="05000000000000000000" pitchFamily="2" charset="2"/>
              </a:rPr>
              <a:t> </a:t>
            </a:r>
            <a:r>
              <a:rPr lang="de-DE" sz="2540" b="1" dirty="0" err="1">
                <a:sym typeface="Wingdings" panose="05000000000000000000" pitchFamily="2" charset="2"/>
              </a:rPr>
              <a:t>reflected</a:t>
            </a:r>
            <a:endParaRPr lang="de-DE" sz="2540" b="1" dirty="0"/>
          </a:p>
        </p:txBody>
      </p:sp>
      <p:sp>
        <p:nvSpPr>
          <p:cNvPr id="84" name="Gerade Verbindung 15">
            <a:extLst>
              <a:ext uri="{FF2B5EF4-FFF2-40B4-BE49-F238E27FC236}">
                <a16:creationId xmlns:a16="http://schemas.microsoft.com/office/drawing/2014/main" id="{63985312-F7EE-4BEF-93A8-FEA2F4618F44}"/>
              </a:ext>
            </a:extLst>
          </p:cNvPr>
          <p:cNvSpPr/>
          <p:nvPr/>
        </p:nvSpPr>
        <p:spPr>
          <a:xfrm flipV="1">
            <a:off x="8527276" y="1640223"/>
            <a:ext cx="0" cy="22860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>
            <a:solidFill>
              <a:srgbClr val="C00000"/>
            </a:solidFill>
            <a:prstDash val="solid"/>
            <a:miter/>
            <a:headEnd type="arrow"/>
          </a:ln>
        </p:spPr>
        <p:txBody>
          <a:bodyPr vert="horz" wrap="none" lIns="81648" tIns="42453" rIns="81648" bIns="42453" anchor="t" anchorCtr="0" compatLnSpc="0"/>
          <a:lstStyle/>
          <a:p>
            <a:pPr>
              <a:lnSpc>
                <a:spcPct val="107000"/>
              </a:lnSpc>
              <a:tabLst>
                <a:tab pos="0" algn="l"/>
                <a:tab pos="829544" algn="l"/>
                <a:tab pos="1659087" algn="l"/>
                <a:tab pos="2488631" algn="l"/>
                <a:tab pos="3318175" algn="l"/>
                <a:tab pos="4147718" algn="l"/>
                <a:tab pos="4977262" algn="l"/>
                <a:tab pos="5806806" algn="l"/>
                <a:tab pos="6636349" algn="l"/>
                <a:tab pos="7465893" algn="l"/>
                <a:tab pos="8295437" algn="l"/>
                <a:tab pos="912498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33">
              <a:solidFill>
                <a:srgbClr val="000000"/>
              </a:solidFill>
              <a:latin typeface="Arial" pitchFamily="18"/>
              <a:ea typeface="Gothic" pitchFamily="2"/>
              <a:cs typeface="Lucidasans" pitchFamily="2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167D7AC-2138-41FE-A290-90FC3D5D1F1E}"/>
              </a:ext>
            </a:extLst>
          </p:cNvPr>
          <p:cNvGrpSpPr/>
          <p:nvPr/>
        </p:nvGrpSpPr>
        <p:grpSpPr>
          <a:xfrm>
            <a:off x="6949440" y="3912120"/>
            <a:ext cx="1377294" cy="1006560"/>
            <a:chOff x="6949440" y="3912120"/>
            <a:chExt cx="1377294" cy="1006560"/>
          </a:xfrm>
        </p:grpSpPr>
        <p:sp>
          <p:nvSpPr>
            <p:cNvPr id="27" name="Pfeil: gebogen 26">
              <a:extLst>
                <a:ext uri="{FF2B5EF4-FFF2-40B4-BE49-F238E27FC236}">
                  <a16:creationId xmlns:a16="http://schemas.microsoft.com/office/drawing/2014/main" id="{CFC099CD-A1BA-4B84-9A52-4BB43FE9B27F}"/>
                </a:ext>
              </a:extLst>
            </p:cNvPr>
            <p:cNvSpPr/>
            <p:nvPr/>
          </p:nvSpPr>
          <p:spPr>
            <a:xfrm rot="16200000" flipH="1" flipV="1">
              <a:off x="7157161" y="3899003"/>
              <a:ext cx="783215" cy="1198658"/>
            </a:xfrm>
            <a:prstGeom prst="bentArrow">
              <a:avLst>
                <a:gd name="adj1" fmla="val 6663"/>
                <a:gd name="adj2" fmla="val 11489"/>
                <a:gd name="adj3" fmla="val 25000"/>
                <a:gd name="adj4" fmla="val 43750"/>
              </a:avLst>
            </a:prstGeom>
            <a:solidFill>
              <a:schemeClr val="accent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" name="Multiplikationszeichen 1">
              <a:extLst>
                <a:ext uri="{FF2B5EF4-FFF2-40B4-BE49-F238E27FC236}">
                  <a16:creationId xmlns:a16="http://schemas.microsoft.com/office/drawing/2014/main" id="{48ADA8A4-89BE-4731-B066-E870EDFDD358}"/>
                </a:ext>
              </a:extLst>
            </p:cNvPr>
            <p:cNvSpPr/>
            <p:nvPr/>
          </p:nvSpPr>
          <p:spPr>
            <a:xfrm>
              <a:off x="7132636" y="3912120"/>
              <a:ext cx="1194098" cy="100656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14C7B8D-A3D2-4592-AB0E-E4DF489386C0}"/>
              </a:ext>
            </a:extLst>
          </p:cNvPr>
          <p:cNvGrpSpPr/>
          <p:nvPr/>
        </p:nvGrpSpPr>
        <p:grpSpPr>
          <a:xfrm>
            <a:off x="8101425" y="5954069"/>
            <a:ext cx="3059147" cy="844925"/>
            <a:chOff x="8133699" y="5868005"/>
            <a:chExt cx="3059147" cy="844925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631A41CF-C68F-4E5D-BD33-DC244E712DB5}"/>
                </a:ext>
              </a:extLst>
            </p:cNvPr>
            <p:cNvGrpSpPr/>
            <p:nvPr/>
          </p:nvGrpSpPr>
          <p:grpSpPr>
            <a:xfrm>
              <a:off x="8207310" y="5941325"/>
              <a:ext cx="2985536" cy="698285"/>
              <a:chOff x="8207310" y="5941325"/>
              <a:chExt cx="2985536" cy="698285"/>
            </a:xfrm>
          </p:grpSpPr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5AA3D01E-05A9-42B6-A55A-DA0342939248}"/>
                  </a:ext>
                </a:extLst>
              </p:cNvPr>
              <p:cNvSpPr txBox="1"/>
              <p:nvPr/>
            </p:nvSpPr>
            <p:spPr>
              <a:xfrm>
                <a:off x="9086692" y="6123146"/>
                <a:ext cx="2106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Vacuum </a:t>
                </a:r>
                <a:r>
                  <a:rPr lang="de-DE" dirty="0" err="1"/>
                  <a:t>fluctuations</a:t>
                </a:r>
                <a:endParaRPr lang="de-DE" dirty="0"/>
              </a:p>
            </p:txBody>
          </p:sp>
          <p:sp>
            <p:nvSpPr>
              <p:cNvPr id="31" name="Oval 14">
                <a:extLst>
                  <a:ext uri="{FF2B5EF4-FFF2-40B4-BE49-F238E27FC236}">
                    <a16:creationId xmlns:a16="http://schemas.microsoft.com/office/drawing/2014/main" id="{A7E9C03E-3832-408A-B4E2-01F4955BE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7310" y="5941325"/>
                <a:ext cx="701056" cy="698285"/>
              </a:xfrm>
              <a:prstGeom prst="ellipse">
                <a:avLst/>
              </a:prstGeom>
              <a:gradFill rotWithShape="1">
                <a:gsLst>
                  <a:gs pos="0">
                    <a:srgbClr val="4D2AE2"/>
                  </a:gs>
                  <a:gs pos="46000">
                    <a:srgbClr val="6749E6"/>
                  </a:gs>
                  <a:gs pos="81000">
                    <a:srgbClr val="B1A2F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100794" tIns="50397" rIns="100794" bIns="50397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F075D5BD-1AF8-4E3D-8C21-DB7138984B38}"/>
                </a:ext>
              </a:extLst>
            </p:cNvPr>
            <p:cNvCxnSpPr>
              <a:cxnSpLocks/>
              <a:stCxn id="31" idx="2"/>
              <a:endCxn id="31" idx="6"/>
            </p:cNvCxnSpPr>
            <p:nvPr/>
          </p:nvCxnSpPr>
          <p:spPr>
            <a:xfrm>
              <a:off x="8133699" y="6290468"/>
              <a:ext cx="8482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1E890F08-A257-49F2-8A2B-E7778EF6700C}"/>
                </a:ext>
              </a:extLst>
            </p:cNvPr>
            <p:cNvCxnSpPr>
              <a:cxnSpLocks/>
              <a:stCxn id="31" idx="4"/>
              <a:endCxn id="31" idx="0"/>
            </p:cNvCxnSpPr>
            <p:nvPr/>
          </p:nvCxnSpPr>
          <p:spPr>
            <a:xfrm flipV="1">
              <a:off x="8557838" y="5868005"/>
              <a:ext cx="0" cy="8449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58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5F1CE-8062-4BD6-B5A6-7635D1B0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vacuum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squeezed</a:t>
            </a:r>
            <a:r>
              <a:rPr lang="de-DE" dirty="0"/>
              <a:t> </a:t>
            </a:r>
            <a:r>
              <a:rPr lang="de-DE" dirty="0" err="1"/>
              <a:t>state</a:t>
            </a:r>
            <a:endParaRPr lang="de-DE" dirty="0"/>
          </a:p>
        </p:txBody>
      </p:sp>
      <p:sp>
        <p:nvSpPr>
          <p:cNvPr id="5" name="Zylinder 4">
            <a:extLst>
              <a:ext uri="{FF2B5EF4-FFF2-40B4-BE49-F238E27FC236}">
                <a16:creationId xmlns:a16="http://schemas.microsoft.com/office/drawing/2014/main" id="{597508E7-1999-4021-82AA-20548D36C5DC}"/>
              </a:ext>
            </a:extLst>
          </p:cNvPr>
          <p:cNvSpPr/>
          <p:nvPr/>
        </p:nvSpPr>
        <p:spPr>
          <a:xfrm rot="16200000">
            <a:off x="7703384" y="3853911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Gerade Verbindung 7">
            <a:extLst>
              <a:ext uri="{FF2B5EF4-FFF2-40B4-BE49-F238E27FC236}">
                <a16:creationId xmlns:a16="http://schemas.microsoft.com/office/drawing/2014/main" id="{07FCA56D-22B7-49F3-91B0-80041B2CE321}"/>
              </a:ext>
            </a:extLst>
          </p:cNvPr>
          <p:cNvCxnSpPr>
            <a:cxnSpLocks/>
          </p:cNvCxnSpPr>
          <p:nvPr/>
        </p:nvCxnSpPr>
        <p:spPr>
          <a:xfrm>
            <a:off x="5071093" y="3918410"/>
            <a:ext cx="2912179" cy="22014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" name="Gerade Verbindung 9">
            <a:extLst>
              <a:ext uri="{FF2B5EF4-FFF2-40B4-BE49-F238E27FC236}">
                <a16:creationId xmlns:a16="http://schemas.microsoft.com/office/drawing/2014/main" id="{4BD05B0F-7DA8-4121-9D4F-4598EF777A5D}"/>
              </a:ext>
            </a:extLst>
          </p:cNvPr>
          <p:cNvCxnSpPr/>
          <p:nvPr/>
        </p:nvCxnSpPr>
        <p:spPr>
          <a:xfrm>
            <a:off x="4941075" y="3855518"/>
            <a:ext cx="138568" cy="73541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8" name="Gerade Verbindung 11">
            <a:extLst>
              <a:ext uri="{FF2B5EF4-FFF2-40B4-BE49-F238E27FC236}">
                <a16:creationId xmlns:a16="http://schemas.microsoft.com/office/drawing/2014/main" id="{AC17A6BE-F919-4CFE-AC86-FA0EDADEC9A3}"/>
              </a:ext>
            </a:extLst>
          </p:cNvPr>
          <p:cNvCxnSpPr/>
          <p:nvPr/>
        </p:nvCxnSpPr>
        <p:spPr>
          <a:xfrm>
            <a:off x="4334511" y="3852411"/>
            <a:ext cx="669757" cy="11007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0" name="Zylinder 9">
            <a:extLst>
              <a:ext uri="{FF2B5EF4-FFF2-40B4-BE49-F238E27FC236}">
                <a16:creationId xmlns:a16="http://schemas.microsoft.com/office/drawing/2014/main" id="{3011F169-49F2-458A-99FE-F23AD5704CED}"/>
              </a:ext>
            </a:extLst>
          </p:cNvPr>
          <p:cNvSpPr/>
          <p:nvPr/>
        </p:nvSpPr>
        <p:spPr>
          <a:xfrm rot="10800000">
            <a:off x="4627725" y="1131272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Gerade Verbindung 13">
            <a:extLst>
              <a:ext uri="{FF2B5EF4-FFF2-40B4-BE49-F238E27FC236}">
                <a16:creationId xmlns:a16="http://schemas.microsoft.com/office/drawing/2014/main" id="{232B880C-8ABB-4F0D-A866-E44F7B02F287}"/>
              </a:ext>
            </a:extLst>
          </p:cNvPr>
          <p:cNvCxnSpPr/>
          <p:nvPr/>
        </p:nvCxnSpPr>
        <p:spPr>
          <a:xfrm flipV="1">
            <a:off x="4941075" y="1286735"/>
            <a:ext cx="0" cy="2603176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E3F479AB-963F-4703-9CF9-210F5AD0D5AF}"/>
              </a:ext>
            </a:extLst>
          </p:cNvPr>
          <p:cNvSpPr/>
          <p:nvPr/>
        </p:nvSpPr>
        <p:spPr>
          <a:xfrm>
            <a:off x="1283584" y="3581976"/>
            <a:ext cx="1077921" cy="4941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r>
              <a:rPr lang="de-DE" kern="0" dirty="0">
                <a:solidFill>
                  <a:prstClr val="white"/>
                </a:solidFill>
                <a:latin typeface="Calibri"/>
              </a:rPr>
              <a:t>LASER</a:t>
            </a:r>
          </a:p>
        </p:txBody>
      </p:sp>
      <p:cxnSp>
        <p:nvCxnSpPr>
          <p:cNvPr id="15" name="Gerade Verbindung 27">
            <a:extLst>
              <a:ext uri="{FF2B5EF4-FFF2-40B4-BE49-F238E27FC236}">
                <a16:creationId xmlns:a16="http://schemas.microsoft.com/office/drawing/2014/main" id="{EBD70C5F-1F38-4473-934E-CD46369D8B99}"/>
              </a:ext>
            </a:extLst>
          </p:cNvPr>
          <p:cNvCxnSpPr/>
          <p:nvPr/>
        </p:nvCxnSpPr>
        <p:spPr>
          <a:xfrm>
            <a:off x="4938651" y="3863062"/>
            <a:ext cx="67054" cy="139707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6" name="Gerade Verbindung 30">
            <a:extLst>
              <a:ext uri="{FF2B5EF4-FFF2-40B4-BE49-F238E27FC236}">
                <a16:creationId xmlns:a16="http://schemas.microsoft.com/office/drawing/2014/main" id="{5D6D3244-E415-4B2F-8336-311E75AB83D6}"/>
              </a:ext>
            </a:extLst>
          </p:cNvPr>
          <p:cNvCxnSpPr/>
          <p:nvPr/>
        </p:nvCxnSpPr>
        <p:spPr>
          <a:xfrm flipV="1">
            <a:off x="5000651" y="3973884"/>
            <a:ext cx="0" cy="526910"/>
          </a:xfrm>
          <a:prstGeom prst="line">
            <a:avLst/>
          </a:prstGeom>
          <a:noFill/>
          <a:ln w="635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7" name="Zylinder 16">
            <a:extLst>
              <a:ext uri="{FF2B5EF4-FFF2-40B4-BE49-F238E27FC236}">
                <a16:creationId xmlns:a16="http://schemas.microsoft.com/office/drawing/2014/main" id="{2CEACFB5-6ABA-428E-9BE5-37216BCA5CE0}"/>
              </a:ext>
            </a:extLst>
          </p:cNvPr>
          <p:cNvSpPr/>
          <p:nvPr/>
        </p:nvSpPr>
        <p:spPr>
          <a:xfrm rot="18799323">
            <a:off x="4687387" y="3808339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0"/>
                  <a:alpha val="93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61000"/>
                </a:srgbClr>
              </a:gs>
              <a:gs pos="100000">
                <a:srgbClr val="4F81BD">
                  <a:tint val="23500"/>
                  <a:satMod val="160000"/>
                  <a:lumMod val="0"/>
                  <a:alpha val="94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96479A7-F5F1-46E6-9C12-9B00F7D88652}"/>
              </a:ext>
            </a:extLst>
          </p:cNvPr>
          <p:cNvSpPr txBox="1"/>
          <p:nvPr/>
        </p:nvSpPr>
        <p:spPr>
          <a:xfrm rot="18419618">
            <a:off x="5104739" y="34384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BS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1B10EA0-2295-4887-8C03-5851AF3F5D26}"/>
              </a:ext>
            </a:extLst>
          </p:cNvPr>
          <p:cNvSpPr txBox="1"/>
          <p:nvPr/>
        </p:nvSpPr>
        <p:spPr>
          <a:xfrm rot="5400000">
            <a:off x="7747786" y="3269728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ETM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1C41593-6C23-47D1-8D2F-B5189A97BB08}"/>
              </a:ext>
            </a:extLst>
          </p:cNvPr>
          <p:cNvSpPr txBox="1"/>
          <p:nvPr/>
        </p:nvSpPr>
        <p:spPr>
          <a:xfrm rot="5400000">
            <a:off x="5456580" y="3250411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ITM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13EA331-1597-41E6-A759-0E531EF7B946}"/>
              </a:ext>
            </a:extLst>
          </p:cNvPr>
          <p:cNvSpPr txBox="1"/>
          <p:nvPr/>
        </p:nvSpPr>
        <p:spPr>
          <a:xfrm>
            <a:off x="4470862" y="5278659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600" kern="0" dirty="0">
                <a:solidFill>
                  <a:prstClr val="black"/>
                </a:solidFill>
                <a:latin typeface="Calibri"/>
              </a:rPr>
              <a:t>PD</a:t>
            </a:r>
          </a:p>
        </p:txBody>
      </p:sp>
      <p:sp>
        <p:nvSpPr>
          <p:cNvPr id="28" name="Zylinder 27">
            <a:extLst>
              <a:ext uri="{FF2B5EF4-FFF2-40B4-BE49-F238E27FC236}">
                <a16:creationId xmlns:a16="http://schemas.microsoft.com/office/drawing/2014/main" id="{CAE6EE4C-CE12-428A-980C-1466830B5995}"/>
              </a:ext>
            </a:extLst>
          </p:cNvPr>
          <p:cNvSpPr/>
          <p:nvPr/>
        </p:nvSpPr>
        <p:spPr>
          <a:xfrm>
            <a:off x="4696800" y="4474514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C394F72-40A5-484A-BAF7-F8B5C9A7AF6F}"/>
              </a:ext>
            </a:extLst>
          </p:cNvPr>
          <p:cNvSpPr txBox="1"/>
          <p:nvPr/>
        </p:nvSpPr>
        <p:spPr>
          <a:xfrm>
            <a:off x="4029840" y="4150727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PRM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8AA1178-AF3A-4954-AB6D-90426EC4145A}"/>
              </a:ext>
            </a:extLst>
          </p:cNvPr>
          <p:cNvSpPr txBox="1"/>
          <p:nvPr/>
        </p:nvSpPr>
        <p:spPr>
          <a:xfrm>
            <a:off x="5310239" y="4430111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SRM</a:t>
            </a:r>
          </a:p>
        </p:txBody>
      </p:sp>
      <p:cxnSp>
        <p:nvCxnSpPr>
          <p:cNvPr id="32" name="Gerade Verbindung 11">
            <a:extLst>
              <a:ext uri="{FF2B5EF4-FFF2-40B4-BE49-F238E27FC236}">
                <a16:creationId xmlns:a16="http://schemas.microsoft.com/office/drawing/2014/main" id="{F1FEB46C-EFD1-44A5-BF38-B40643E763AB}"/>
              </a:ext>
            </a:extLst>
          </p:cNvPr>
          <p:cNvCxnSpPr/>
          <p:nvPr/>
        </p:nvCxnSpPr>
        <p:spPr>
          <a:xfrm>
            <a:off x="5001038" y="4474514"/>
            <a:ext cx="0" cy="178558"/>
          </a:xfrm>
          <a:prstGeom prst="line">
            <a:avLst/>
          </a:prstGeom>
          <a:noFill/>
          <a:ln w="63500" cap="flat" cmpd="sng" algn="ctr">
            <a:solidFill>
              <a:srgbClr val="C00000">
                <a:alpha val="50000"/>
              </a:srgbClr>
            </a:solidFill>
            <a:prstDash val="solid"/>
          </a:ln>
          <a:effectLst/>
        </p:spPr>
      </p:cxn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0A69366-363E-4A7C-A5A3-E746CC1A8FEE}"/>
              </a:ext>
            </a:extLst>
          </p:cNvPr>
          <p:cNvGrpSpPr/>
          <p:nvPr/>
        </p:nvGrpSpPr>
        <p:grpSpPr>
          <a:xfrm rot="10800000">
            <a:off x="3117800" y="3804002"/>
            <a:ext cx="1215856" cy="993222"/>
            <a:chOff x="724308" y="3588787"/>
            <a:chExt cx="3088639" cy="2343654"/>
          </a:xfrm>
        </p:grpSpPr>
        <p:sp>
          <p:nvSpPr>
            <p:cNvPr id="61" name="Zylinder 60">
              <a:extLst>
                <a:ext uri="{FF2B5EF4-FFF2-40B4-BE49-F238E27FC236}">
                  <a16:creationId xmlns:a16="http://schemas.microsoft.com/office/drawing/2014/main" id="{2E8DFF61-42AC-4CB0-950F-70CD56B8A269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Zylinder 61">
              <a:extLst>
                <a:ext uri="{FF2B5EF4-FFF2-40B4-BE49-F238E27FC236}">
                  <a16:creationId xmlns:a16="http://schemas.microsoft.com/office/drawing/2014/main" id="{69ADF779-DA0F-4097-8938-3FBEDF16BB70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3" name="Gerade Verbindung 18">
              <a:extLst>
                <a:ext uri="{FF2B5EF4-FFF2-40B4-BE49-F238E27FC236}">
                  <a16:creationId xmlns:a16="http://schemas.microsoft.com/office/drawing/2014/main" id="{E9AA447B-2F84-4084-BCA8-C1B703A458C1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4" name="Gerade Verbindung 18">
              <a:extLst>
                <a:ext uri="{FF2B5EF4-FFF2-40B4-BE49-F238E27FC236}">
                  <a16:creationId xmlns:a16="http://schemas.microsoft.com/office/drawing/2014/main" id="{93A376C1-96E4-428D-BD2C-835C93622F92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65" name="Zylinder 64">
              <a:extLst>
                <a:ext uri="{FF2B5EF4-FFF2-40B4-BE49-F238E27FC236}">
                  <a16:creationId xmlns:a16="http://schemas.microsoft.com/office/drawing/2014/main" id="{E4F32FEA-06DF-41D9-B058-63250A99E9B8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6" name="Gerade Verbindung 11">
              <a:extLst>
                <a:ext uri="{FF2B5EF4-FFF2-40B4-BE49-F238E27FC236}">
                  <a16:creationId xmlns:a16="http://schemas.microsoft.com/office/drawing/2014/main" id="{B9427C6E-C4DA-4E6F-BE4D-6869B90EF2AF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7" name="Gerade Verbindung 9">
              <a:extLst>
                <a:ext uri="{FF2B5EF4-FFF2-40B4-BE49-F238E27FC236}">
                  <a16:creationId xmlns:a16="http://schemas.microsoft.com/office/drawing/2014/main" id="{08E1325E-D87D-4078-BA6F-636EE135B2F4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8" name="Gerade Verbindung 9">
              <a:extLst>
                <a:ext uri="{FF2B5EF4-FFF2-40B4-BE49-F238E27FC236}">
                  <a16:creationId xmlns:a16="http://schemas.microsoft.com/office/drawing/2014/main" id="{8C511623-89CC-465C-9851-D1380F079BA3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9" name="Gerade Verbindung 11">
              <a:extLst>
                <a:ext uri="{FF2B5EF4-FFF2-40B4-BE49-F238E27FC236}">
                  <a16:creationId xmlns:a16="http://schemas.microsoft.com/office/drawing/2014/main" id="{027EB3FB-2BF9-417B-8D14-CACC76FB12DC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rot="10800000" flipH="1" flipV="1">
              <a:off x="724308" y="5825724"/>
              <a:ext cx="1106214" cy="7612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70" name="Gerade Verbindung 11">
              <a:extLst>
                <a:ext uri="{FF2B5EF4-FFF2-40B4-BE49-F238E27FC236}">
                  <a16:creationId xmlns:a16="http://schemas.microsoft.com/office/drawing/2014/main" id="{48145A18-026B-4931-B8A5-36BE5E04D46B}"/>
                </a:ext>
              </a:extLst>
            </p:cNvPr>
            <p:cNvCxnSpPr/>
            <p:nvPr/>
          </p:nvCxnSpPr>
          <p:spPr>
            <a:xfrm>
              <a:off x="2998324" y="5842918"/>
              <a:ext cx="814623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295F2BD-8B73-4AAA-A8DE-64E31A47C452}"/>
              </a:ext>
            </a:extLst>
          </p:cNvPr>
          <p:cNvGrpSpPr/>
          <p:nvPr/>
        </p:nvGrpSpPr>
        <p:grpSpPr>
          <a:xfrm rot="10800000">
            <a:off x="2363636" y="3796443"/>
            <a:ext cx="842455" cy="993222"/>
            <a:chOff x="1629563" y="3588787"/>
            <a:chExt cx="2140089" cy="2343654"/>
          </a:xfrm>
        </p:grpSpPr>
        <p:sp>
          <p:nvSpPr>
            <p:cNvPr id="52" name="Zylinder 51">
              <a:extLst>
                <a:ext uri="{FF2B5EF4-FFF2-40B4-BE49-F238E27FC236}">
                  <a16:creationId xmlns:a16="http://schemas.microsoft.com/office/drawing/2014/main" id="{88490A3E-D54A-4A89-91D2-F854EB481884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Zylinder 52">
              <a:extLst>
                <a:ext uri="{FF2B5EF4-FFF2-40B4-BE49-F238E27FC236}">
                  <a16:creationId xmlns:a16="http://schemas.microsoft.com/office/drawing/2014/main" id="{D03CAC2B-0C6C-4DEE-87E1-ABFE7F6051B3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4" name="Gerade Verbindung 18">
              <a:extLst>
                <a:ext uri="{FF2B5EF4-FFF2-40B4-BE49-F238E27FC236}">
                  <a16:creationId xmlns:a16="http://schemas.microsoft.com/office/drawing/2014/main" id="{7CA20E00-533B-456E-9E46-56818A505208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" name="Gerade Verbindung 18">
              <a:extLst>
                <a:ext uri="{FF2B5EF4-FFF2-40B4-BE49-F238E27FC236}">
                  <a16:creationId xmlns:a16="http://schemas.microsoft.com/office/drawing/2014/main" id="{4061B782-429F-458D-B3B6-9D7A696E5F82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56" name="Zylinder 55">
              <a:extLst>
                <a:ext uri="{FF2B5EF4-FFF2-40B4-BE49-F238E27FC236}">
                  <a16:creationId xmlns:a16="http://schemas.microsoft.com/office/drawing/2014/main" id="{24DC6E25-A27B-4D7D-ABB9-763980829B60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7" name="Gerade Verbindung 11">
              <a:extLst>
                <a:ext uri="{FF2B5EF4-FFF2-40B4-BE49-F238E27FC236}">
                  <a16:creationId xmlns:a16="http://schemas.microsoft.com/office/drawing/2014/main" id="{4F6B4BB1-3DD6-45C9-BA9F-96923B4B653B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8" name="Gerade Verbindung 9">
              <a:extLst>
                <a:ext uri="{FF2B5EF4-FFF2-40B4-BE49-F238E27FC236}">
                  <a16:creationId xmlns:a16="http://schemas.microsoft.com/office/drawing/2014/main" id="{331FA5F7-B616-4DC5-A720-CB124B59E366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59" name="Gerade Verbindung 9">
              <a:extLst>
                <a:ext uri="{FF2B5EF4-FFF2-40B4-BE49-F238E27FC236}">
                  <a16:creationId xmlns:a16="http://schemas.microsoft.com/office/drawing/2014/main" id="{4519977E-39C0-404B-96F7-933F4D7E3289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0" name="Gerade Verbindung 11">
              <a:extLst>
                <a:ext uri="{FF2B5EF4-FFF2-40B4-BE49-F238E27FC236}">
                  <a16:creationId xmlns:a16="http://schemas.microsoft.com/office/drawing/2014/main" id="{1B3BA29D-541E-4A8D-9A80-6EC198CC750F}"/>
                </a:ext>
              </a:extLst>
            </p:cNvPr>
            <p:cNvCxnSpPr/>
            <p:nvPr/>
          </p:nvCxnSpPr>
          <p:spPr>
            <a:xfrm>
              <a:off x="2938654" y="5842919"/>
              <a:ext cx="830998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CA38BF69-F0A1-41D5-B24C-5608C1F6DF1F}"/>
              </a:ext>
            </a:extLst>
          </p:cNvPr>
          <p:cNvSpPr txBox="1"/>
          <p:nvPr/>
        </p:nvSpPr>
        <p:spPr>
          <a:xfrm>
            <a:off x="3021701" y="487443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IMCs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ylinder 3">
            <a:extLst>
              <a:ext uri="{FF2B5EF4-FFF2-40B4-BE49-F238E27FC236}">
                <a16:creationId xmlns:a16="http://schemas.microsoft.com/office/drawing/2014/main" id="{DBFB6089-3C0F-4714-8DB7-9EE3AFA56777}"/>
              </a:ext>
            </a:extLst>
          </p:cNvPr>
          <p:cNvSpPr/>
          <p:nvPr/>
        </p:nvSpPr>
        <p:spPr>
          <a:xfrm rot="5400000">
            <a:off x="5386061" y="3835327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50000"/>
                </a:srgbClr>
              </a:gs>
              <a:gs pos="100000">
                <a:srgbClr val="4F81BD">
                  <a:tint val="23500"/>
                  <a:satMod val="160000"/>
                  <a:lumMod val="26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Zylinder 70">
            <a:extLst>
              <a:ext uri="{FF2B5EF4-FFF2-40B4-BE49-F238E27FC236}">
                <a16:creationId xmlns:a16="http://schemas.microsoft.com/office/drawing/2014/main" id="{5F0FB5DC-95B2-4938-8D84-06B8614299F6}"/>
              </a:ext>
            </a:extLst>
          </p:cNvPr>
          <p:cNvSpPr/>
          <p:nvPr/>
        </p:nvSpPr>
        <p:spPr>
          <a:xfrm>
            <a:off x="4634721" y="3022988"/>
            <a:ext cx="612338" cy="184817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50000"/>
                </a:srgbClr>
              </a:gs>
              <a:gs pos="100000">
                <a:srgbClr val="4F81BD">
                  <a:tint val="23500"/>
                  <a:satMod val="160000"/>
                  <a:lumMod val="26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C5F727F1-32C3-49C3-929A-2505A2B9C846}"/>
              </a:ext>
            </a:extLst>
          </p:cNvPr>
          <p:cNvSpPr txBox="1"/>
          <p:nvPr/>
        </p:nvSpPr>
        <p:spPr>
          <a:xfrm>
            <a:off x="4164528" y="1043093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ETM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9F7A71F5-B0A9-48FA-B61A-90C7A510E4AB}"/>
              </a:ext>
            </a:extLst>
          </p:cNvPr>
          <p:cNvSpPr txBox="1"/>
          <p:nvPr/>
        </p:nvSpPr>
        <p:spPr>
          <a:xfrm>
            <a:off x="4231558" y="2974047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ITM</a:t>
            </a:r>
          </a:p>
        </p:txBody>
      </p:sp>
      <p:sp>
        <p:nvSpPr>
          <p:cNvPr id="75" name="Flussdiagramm: Verzögerung 74">
            <a:extLst>
              <a:ext uri="{FF2B5EF4-FFF2-40B4-BE49-F238E27FC236}">
                <a16:creationId xmlns:a16="http://schemas.microsoft.com/office/drawing/2014/main" id="{22D72792-1455-4551-AD3E-96AFCE707670}"/>
              </a:ext>
            </a:extLst>
          </p:cNvPr>
          <p:cNvSpPr/>
          <p:nvPr/>
        </p:nvSpPr>
        <p:spPr>
          <a:xfrm rot="5400000">
            <a:off x="4912261" y="5355272"/>
            <a:ext cx="176143" cy="2504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6" name="Gerade Verbindung 30">
            <a:extLst>
              <a:ext uri="{FF2B5EF4-FFF2-40B4-BE49-F238E27FC236}">
                <a16:creationId xmlns:a16="http://schemas.microsoft.com/office/drawing/2014/main" id="{B90631E4-0376-43F1-91C2-C2299D996538}"/>
              </a:ext>
            </a:extLst>
          </p:cNvPr>
          <p:cNvCxnSpPr>
            <a:cxnSpLocks/>
            <a:stCxn id="75" idx="1"/>
          </p:cNvCxnSpPr>
          <p:nvPr/>
        </p:nvCxnSpPr>
        <p:spPr>
          <a:xfrm flipV="1">
            <a:off x="5000333" y="4647615"/>
            <a:ext cx="1145" cy="744810"/>
          </a:xfrm>
          <a:prstGeom prst="line">
            <a:avLst/>
          </a:prstGeom>
          <a:noFill/>
          <a:ln w="222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8" name="Gerade Verbindung 7">
            <a:extLst>
              <a:ext uri="{FF2B5EF4-FFF2-40B4-BE49-F238E27FC236}">
                <a16:creationId xmlns:a16="http://schemas.microsoft.com/office/drawing/2014/main" id="{97A493F0-D6D9-4A15-934B-B99EF6AD31F9}"/>
              </a:ext>
            </a:extLst>
          </p:cNvPr>
          <p:cNvCxnSpPr>
            <a:cxnSpLocks/>
            <a:stCxn id="4" idx="0"/>
            <a:endCxn id="5" idx="0"/>
          </p:cNvCxnSpPr>
          <p:nvPr/>
        </p:nvCxnSpPr>
        <p:spPr>
          <a:xfrm>
            <a:off x="5734772" y="3929060"/>
            <a:ext cx="2223590" cy="18583"/>
          </a:xfrm>
          <a:prstGeom prst="line">
            <a:avLst/>
          </a:prstGeom>
          <a:noFill/>
          <a:ln w="1778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9" name="Gerade Verbindung 13">
            <a:extLst>
              <a:ext uri="{FF2B5EF4-FFF2-40B4-BE49-F238E27FC236}">
                <a16:creationId xmlns:a16="http://schemas.microsoft.com/office/drawing/2014/main" id="{7AE4755F-599F-4C61-8C20-4F17E80A338F}"/>
              </a:ext>
            </a:extLst>
          </p:cNvPr>
          <p:cNvCxnSpPr>
            <a:cxnSpLocks/>
            <a:stCxn id="71" idx="0"/>
          </p:cNvCxnSpPr>
          <p:nvPr/>
        </p:nvCxnSpPr>
        <p:spPr>
          <a:xfrm flipH="1" flipV="1">
            <a:off x="4938652" y="1298896"/>
            <a:ext cx="2238" cy="1770296"/>
          </a:xfrm>
          <a:prstGeom prst="line">
            <a:avLst/>
          </a:prstGeom>
          <a:noFill/>
          <a:ln w="1778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86" name="Gerade Verbindung 30">
            <a:extLst>
              <a:ext uri="{FF2B5EF4-FFF2-40B4-BE49-F238E27FC236}">
                <a16:creationId xmlns:a16="http://schemas.microsoft.com/office/drawing/2014/main" id="{E485C8C6-8482-470C-A739-804CE5B9B23D}"/>
              </a:ext>
            </a:extLst>
          </p:cNvPr>
          <p:cNvCxnSpPr>
            <a:cxnSpLocks/>
            <a:stCxn id="126" idx="3"/>
          </p:cNvCxnSpPr>
          <p:nvPr/>
        </p:nvCxnSpPr>
        <p:spPr>
          <a:xfrm flipH="1">
            <a:off x="5008115" y="5193658"/>
            <a:ext cx="1031922" cy="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ysDot"/>
          </a:ln>
          <a:effectLst/>
        </p:spPr>
      </p:cxn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5A6F409A-2181-4FE7-95EE-13ED79406189}"/>
              </a:ext>
            </a:extLst>
          </p:cNvPr>
          <p:cNvGrpSpPr/>
          <p:nvPr/>
        </p:nvGrpSpPr>
        <p:grpSpPr>
          <a:xfrm>
            <a:off x="4903007" y="4897974"/>
            <a:ext cx="199463" cy="354588"/>
            <a:chOff x="5973828" y="5444861"/>
            <a:chExt cx="199463" cy="354588"/>
          </a:xfrm>
        </p:grpSpPr>
        <p:cxnSp>
          <p:nvCxnSpPr>
            <p:cNvPr id="100" name="Gerader Verbinder 99">
              <a:extLst>
                <a:ext uri="{FF2B5EF4-FFF2-40B4-BE49-F238E27FC236}">
                  <a16:creationId xmlns:a16="http://schemas.microsoft.com/office/drawing/2014/main" id="{79985B67-044B-490D-9D33-61E5D4D53193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6067979" y="5689759"/>
              <a:ext cx="5940" cy="109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r Verbinder 100">
              <a:extLst>
                <a:ext uri="{FF2B5EF4-FFF2-40B4-BE49-F238E27FC236}">
                  <a16:creationId xmlns:a16="http://schemas.microsoft.com/office/drawing/2014/main" id="{7A8D8A05-9446-43C2-AE9C-969B155EF29E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6067979" y="5444861"/>
              <a:ext cx="5940" cy="109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id="{3D6AB1E7-98BC-4B2A-8608-F87F7EF295B0}"/>
                </a:ext>
              </a:extLst>
            </p:cNvPr>
            <p:cNvGrpSpPr/>
            <p:nvPr/>
          </p:nvGrpSpPr>
          <p:grpSpPr>
            <a:xfrm>
              <a:off x="5973828" y="5455478"/>
              <a:ext cx="199463" cy="338555"/>
              <a:chOff x="8064507" y="5096501"/>
              <a:chExt cx="199463" cy="338555"/>
            </a:xfrm>
          </p:grpSpPr>
          <p:sp>
            <p:nvSpPr>
              <p:cNvPr id="103" name="Rechteck 102">
                <a:extLst>
                  <a:ext uri="{FF2B5EF4-FFF2-40B4-BE49-F238E27FC236}">
                    <a16:creationId xmlns:a16="http://schemas.microsoft.com/office/drawing/2014/main" id="{8247E857-AEDB-4822-A194-798D29370F2C}"/>
                  </a:ext>
                </a:extLst>
              </p:cNvPr>
              <p:cNvSpPr/>
              <p:nvPr/>
            </p:nvSpPr>
            <p:spPr>
              <a:xfrm>
                <a:off x="8098961" y="5096501"/>
                <a:ext cx="123850" cy="338555"/>
              </a:xfrm>
              <a:prstGeom prst="rect">
                <a:avLst/>
              </a:prstGeom>
              <a:solidFill>
                <a:schemeClr val="accent1">
                  <a:alpha val="44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Rechteck 103">
                <a:extLst>
                  <a:ext uri="{FF2B5EF4-FFF2-40B4-BE49-F238E27FC236}">
                    <a16:creationId xmlns:a16="http://schemas.microsoft.com/office/drawing/2014/main" id="{5EFD4A78-2BB2-4CA1-8205-D47E85046A99}"/>
                  </a:ext>
                </a:extLst>
              </p:cNvPr>
              <p:cNvSpPr/>
              <p:nvPr/>
            </p:nvSpPr>
            <p:spPr>
              <a:xfrm>
                <a:off x="8064507" y="5186809"/>
                <a:ext cx="199463" cy="157938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028D4474-0ECF-47A9-BFAC-D464301D83BC}"/>
              </a:ext>
            </a:extLst>
          </p:cNvPr>
          <p:cNvGrpSpPr/>
          <p:nvPr/>
        </p:nvGrpSpPr>
        <p:grpSpPr>
          <a:xfrm rot="10800000">
            <a:off x="6023768" y="5079670"/>
            <a:ext cx="493372" cy="227973"/>
            <a:chOff x="3098536" y="5733728"/>
            <a:chExt cx="493372" cy="227973"/>
          </a:xfrm>
        </p:grpSpPr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8A853707-4DCB-42E9-B364-078A3930CD7A}"/>
                </a:ext>
              </a:extLst>
            </p:cNvPr>
            <p:cNvSpPr/>
            <p:nvPr/>
          </p:nvSpPr>
          <p:spPr>
            <a:xfrm>
              <a:off x="3098536" y="5733728"/>
              <a:ext cx="493372" cy="2279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: abgerundete Ecken 123">
              <a:extLst>
                <a:ext uri="{FF2B5EF4-FFF2-40B4-BE49-F238E27FC236}">
                  <a16:creationId xmlns:a16="http://schemas.microsoft.com/office/drawing/2014/main" id="{3FFEF8F7-5679-4FE6-AA0D-3BCCB8D6E2C6}"/>
                </a:ext>
              </a:extLst>
            </p:cNvPr>
            <p:cNvSpPr/>
            <p:nvPr/>
          </p:nvSpPr>
          <p:spPr>
            <a:xfrm>
              <a:off x="3143250" y="5786254"/>
              <a:ext cx="338556" cy="123851"/>
            </a:xfrm>
            <a:prstGeom prst="roundRect">
              <a:avLst>
                <a:gd name="adj" fmla="val 39739"/>
              </a:avLst>
            </a:prstGeom>
            <a:solidFill>
              <a:srgbClr val="5736E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Zylinder 125">
              <a:extLst>
                <a:ext uri="{FF2B5EF4-FFF2-40B4-BE49-F238E27FC236}">
                  <a16:creationId xmlns:a16="http://schemas.microsoft.com/office/drawing/2014/main" id="{4957A4E9-5E49-4F38-9D24-1BA19DFA5C68}"/>
                </a:ext>
              </a:extLst>
            </p:cNvPr>
            <p:cNvSpPr/>
            <p:nvPr/>
          </p:nvSpPr>
          <p:spPr>
            <a:xfrm rot="16200000">
              <a:off x="3462686" y="5814723"/>
              <a:ext cx="159925" cy="65981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8" name="Textfeld 127">
            <a:extLst>
              <a:ext uri="{FF2B5EF4-FFF2-40B4-BE49-F238E27FC236}">
                <a16:creationId xmlns:a16="http://schemas.microsoft.com/office/drawing/2014/main" id="{CCF270A4-F51C-47EE-A9A9-7C2A7FB0CE75}"/>
              </a:ext>
            </a:extLst>
          </p:cNvPr>
          <p:cNvSpPr txBox="1"/>
          <p:nvPr/>
        </p:nvSpPr>
        <p:spPr>
          <a:xfrm>
            <a:off x="5846271" y="4760978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Squeezer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Zylinder 26">
            <a:extLst>
              <a:ext uri="{FF2B5EF4-FFF2-40B4-BE49-F238E27FC236}">
                <a16:creationId xmlns:a16="http://schemas.microsoft.com/office/drawing/2014/main" id="{70039205-09AC-472B-A519-8D5BCBDCD8A4}"/>
              </a:ext>
            </a:extLst>
          </p:cNvPr>
          <p:cNvSpPr/>
          <p:nvPr/>
        </p:nvSpPr>
        <p:spPr>
          <a:xfrm rot="5400000">
            <a:off x="3984945" y="3755495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45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88CBF1DF-947E-4B4C-A907-55DC6266C5C5}"/>
              </a:ext>
            </a:extLst>
          </p:cNvPr>
          <p:cNvSpPr txBox="1"/>
          <p:nvPr/>
        </p:nvSpPr>
        <p:spPr>
          <a:xfrm>
            <a:off x="4077023" y="4784424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Faraday</a:t>
            </a:r>
            <a:br>
              <a:rPr lang="de-DE" sz="1400" kern="0" dirty="0">
                <a:solidFill>
                  <a:prstClr val="black"/>
                </a:solidFill>
                <a:latin typeface="Calibri"/>
              </a:rPr>
            </a:br>
            <a:r>
              <a:rPr lang="de-DE" sz="1400" kern="0" dirty="0">
                <a:solidFill>
                  <a:prstClr val="black"/>
                </a:solidFill>
                <a:latin typeface="Calibri"/>
              </a:rPr>
              <a:t>Isolator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5D587195-9E79-4BCE-921E-452098EB0D39}"/>
              </a:ext>
            </a:extLst>
          </p:cNvPr>
          <p:cNvSpPr txBox="1"/>
          <p:nvPr/>
        </p:nvSpPr>
        <p:spPr>
          <a:xfrm>
            <a:off x="5822080" y="1019672"/>
            <a:ext cx="5319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2000" kern="0" dirty="0" err="1">
                <a:solidFill>
                  <a:prstClr val="black"/>
                </a:solidFill>
                <a:latin typeface="Calibri"/>
              </a:rPr>
              <a:t>Squeezing</a:t>
            </a:r>
            <a:r>
              <a:rPr lang="de-DE" sz="2000" kern="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defTabSz="914430">
              <a:defRPr/>
            </a:pPr>
            <a:r>
              <a:rPr lang="de-DE" sz="2000" kern="0" dirty="0" err="1">
                <a:solidFill>
                  <a:srgbClr val="00B050"/>
                </a:solidFill>
                <a:latin typeface="Calibri"/>
              </a:rPr>
              <a:t>Less</a:t>
            </a:r>
            <a:r>
              <a:rPr lang="de-DE" sz="2000" kern="0" dirty="0">
                <a:solidFill>
                  <a:srgbClr val="00B050"/>
                </a:solidFill>
                <a:latin typeface="Calibri"/>
              </a:rPr>
              <a:t> </a:t>
            </a:r>
            <a:r>
              <a:rPr lang="de-DE" sz="2000" kern="0" dirty="0" err="1">
                <a:solidFill>
                  <a:srgbClr val="00B050"/>
                </a:solidFill>
                <a:latin typeface="Calibri"/>
              </a:rPr>
              <a:t>noise</a:t>
            </a:r>
            <a:r>
              <a:rPr lang="de-DE" sz="2000" kern="0" dirty="0">
                <a:solidFill>
                  <a:srgbClr val="00B050"/>
                </a:solidFill>
                <a:latin typeface="Calibri"/>
              </a:rPr>
              <a:t> </a:t>
            </a:r>
            <a:r>
              <a:rPr lang="de-DE" sz="2000" kern="0" dirty="0">
                <a:solidFill>
                  <a:prstClr val="black"/>
                </a:solidFill>
                <a:latin typeface="Calibri"/>
              </a:rPr>
              <a:t>in </a:t>
            </a:r>
            <a:r>
              <a:rPr lang="de-DE" sz="2000" kern="0" dirty="0" err="1">
                <a:solidFill>
                  <a:prstClr val="black"/>
                </a:solidFill>
                <a:latin typeface="Calibri"/>
              </a:rPr>
              <a:t>phase</a:t>
            </a:r>
            <a:r>
              <a:rPr lang="de-DE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000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de-DE" sz="2000" kern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better</a:t>
            </a:r>
            <a:r>
              <a:rPr lang="de-DE" sz="2000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sensitivity</a:t>
            </a:r>
            <a:r>
              <a:rPr lang="de-DE" sz="2000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(</a:t>
            </a:r>
            <a:r>
              <a:rPr lang="de-DE" sz="2000" kern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factor</a:t>
            </a:r>
            <a:r>
              <a:rPr lang="de-DE" sz="2000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3)</a:t>
            </a:r>
            <a:endParaRPr lang="de-DE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4AE08EA-F3B6-4E36-A7A7-87D16F0A7DB9}"/>
              </a:ext>
            </a:extLst>
          </p:cNvPr>
          <p:cNvGrpSpPr/>
          <p:nvPr/>
        </p:nvGrpSpPr>
        <p:grpSpPr>
          <a:xfrm>
            <a:off x="4551681" y="5651644"/>
            <a:ext cx="3042692" cy="847792"/>
            <a:chOff x="4551681" y="5651644"/>
            <a:chExt cx="3042692" cy="847792"/>
          </a:xfrm>
        </p:grpSpPr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85C8300A-481B-4A96-BAE6-8602906003F5}"/>
                </a:ext>
              </a:extLst>
            </p:cNvPr>
            <p:cNvSpPr txBox="1"/>
            <p:nvPr/>
          </p:nvSpPr>
          <p:spPr>
            <a:xfrm>
              <a:off x="4551681" y="6130104"/>
              <a:ext cx="3042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Squeezed</a:t>
              </a:r>
              <a:r>
                <a:rPr lang="de-DE" dirty="0"/>
                <a:t> </a:t>
              </a:r>
              <a:r>
                <a:rPr lang="de-DE" dirty="0" err="1"/>
                <a:t>vacuum</a:t>
              </a:r>
              <a:r>
                <a:rPr lang="de-DE" dirty="0"/>
                <a:t> </a:t>
              </a:r>
              <a:r>
                <a:rPr lang="de-DE" dirty="0" err="1"/>
                <a:t>fluctuations</a:t>
              </a:r>
              <a:endParaRPr lang="de-DE" dirty="0"/>
            </a:p>
          </p:txBody>
        </p:sp>
        <p:sp>
          <p:nvSpPr>
            <p:cNvPr id="89" name="Oval 14">
              <a:extLst>
                <a:ext uri="{FF2B5EF4-FFF2-40B4-BE49-F238E27FC236}">
                  <a16:creationId xmlns:a16="http://schemas.microsoft.com/office/drawing/2014/main" id="{5835BA8E-C0FF-4AD8-ACCD-49ADE66F51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666618" y="5265951"/>
              <a:ext cx="297316" cy="1360761"/>
            </a:xfrm>
            <a:prstGeom prst="ellipse">
              <a:avLst/>
            </a:prstGeom>
            <a:gradFill rotWithShape="1">
              <a:gsLst>
                <a:gs pos="0">
                  <a:srgbClr val="4D2AE2"/>
                </a:gs>
                <a:gs pos="46000">
                  <a:srgbClr val="6749E6"/>
                </a:gs>
                <a:gs pos="81000">
                  <a:srgbClr val="B1A2F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6" name="Gerade Verbindung mit Pfeil 95">
              <a:extLst>
                <a:ext uri="{FF2B5EF4-FFF2-40B4-BE49-F238E27FC236}">
                  <a16:creationId xmlns:a16="http://schemas.microsoft.com/office/drawing/2014/main" id="{BBBDC64A-E397-4589-9876-CB9A08B23686}"/>
                </a:ext>
              </a:extLst>
            </p:cNvPr>
            <p:cNvCxnSpPr>
              <a:cxnSpLocks/>
            </p:cNvCxnSpPr>
            <p:nvPr/>
          </p:nvCxnSpPr>
          <p:spPr>
            <a:xfrm>
              <a:off x="5070691" y="5940192"/>
              <a:ext cx="15027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>
              <a:extLst>
                <a:ext uri="{FF2B5EF4-FFF2-40B4-BE49-F238E27FC236}">
                  <a16:creationId xmlns:a16="http://schemas.microsoft.com/office/drawing/2014/main" id="{2590BF86-8BFC-497F-A6BD-B3E88C7C8F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7829" y="5651644"/>
              <a:ext cx="0" cy="5770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feld 73">
            <a:extLst>
              <a:ext uri="{FF2B5EF4-FFF2-40B4-BE49-F238E27FC236}">
                <a16:creationId xmlns:a16="http://schemas.microsoft.com/office/drawing/2014/main" id="{38516F4F-73EE-4F7D-AF7C-3C78C827AFB5}"/>
              </a:ext>
            </a:extLst>
          </p:cNvPr>
          <p:cNvSpPr txBox="1"/>
          <p:nvPr/>
        </p:nvSpPr>
        <p:spPr>
          <a:xfrm>
            <a:off x="5815276" y="1780243"/>
            <a:ext cx="6118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30">
              <a:defRPr/>
            </a:pPr>
            <a:r>
              <a:rPr lang="de-DE" sz="1800" kern="0" dirty="0">
                <a:solidFill>
                  <a:srgbClr val="FF0000"/>
                </a:solidFill>
                <a:latin typeface="Calibri"/>
              </a:rPr>
              <a:t>More </a:t>
            </a:r>
            <a:r>
              <a:rPr lang="de-DE" sz="1800" kern="0" dirty="0" err="1">
                <a:solidFill>
                  <a:srgbClr val="FF0000"/>
                </a:solidFill>
                <a:latin typeface="Calibri"/>
              </a:rPr>
              <a:t>noise</a:t>
            </a:r>
            <a:r>
              <a:rPr lang="de-DE" sz="1800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de-DE" sz="1800" kern="0" dirty="0">
                <a:solidFill>
                  <a:prstClr val="black"/>
                </a:solidFill>
                <a:latin typeface="Calibri"/>
              </a:rPr>
              <a:t>in </a:t>
            </a:r>
            <a:r>
              <a:rPr lang="de-DE" sz="1800" kern="0" dirty="0" err="1">
                <a:solidFill>
                  <a:prstClr val="black"/>
                </a:solidFill>
                <a:latin typeface="Calibri"/>
              </a:rPr>
              <a:t>amplitude</a:t>
            </a:r>
            <a:r>
              <a:rPr lang="de-DE" sz="1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800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de-DE" sz="1800" kern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more</a:t>
            </a:r>
            <a:r>
              <a:rPr lang="de-DE" sz="1800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de-DE" sz="1800" kern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radiation</a:t>
            </a:r>
            <a:r>
              <a:rPr lang="de-DE" sz="1800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de-DE" sz="1800" kern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pressure</a:t>
            </a:r>
            <a:r>
              <a:rPr lang="de-DE" sz="1800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de-DE" sz="1800" kern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noise</a:t>
            </a:r>
            <a:endParaRPr lang="de-DE" sz="1800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54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44D268BF-B313-4847-B5B6-2A0348AB73DF}"/>
              </a:ext>
            </a:extLst>
          </p:cNvPr>
          <p:cNvCxnSpPr>
            <a:cxnSpLocks/>
          </p:cNvCxnSpPr>
          <p:nvPr/>
        </p:nvCxnSpPr>
        <p:spPr>
          <a:xfrm flipV="1">
            <a:off x="3539097" y="4626190"/>
            <a:ext cx="0" cy="1371775"/>
          </a:xfrm>
          <a:prstGeom prst="straightConnector1">
            <a:avLst/>
          </a:prstGeom>
          <a:ln w="187325">
            <a:gradFill>
              <a:gsLst>
                <a:gs pos="0">
                  <a:srgbClr val="FF4C4C"/>
                </a:gs>
                <a:gs pos="61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" name="Picture 1" descr="https://10m.aei.mpg.de/wp-content/uploads/2020/07/radiation_pressure_noise.jpg.png">
            <a:extLst>
              <a:ext uri="{FF2B5EF4-FFF2-40B4-BE49-F238E27FC236}">
                <a16:creationId xmlns:a16="http://schemas.microsoft.com/office/drawing/2014/main" id="{6B95CBE4-940F-4A07-A663-00B6D15B8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221" y="3919449"/>
            <a:ext cx="4191024" cy="30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31" descr="AEIlogo">
            <a:extLst>
              <a:ext uri="{FF2B5EF4-FFF2-40B4-BE49-F238E27FC236}">
                <a16:creationId xmlns:a16="http://schemas.microsoft.com/office/drawing/2014/main" id="{B3500D9C-AC64-4F81-87E4-AC7CD793DDA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66" y="61542"/>
            <a:ext cx="914517" cy="109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A75359A1-BD2B-4685-8F84-9231DE380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-18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43"/>
          <a:stretch>
            <a:fillRect/>
          </a:stretch>
        </p:blipFill>
        <p:spPr bwMode="auto">
          <a:xfrm>
            <a:off x="10513862" y="86453"/>
            <a:ext cx="645122" cy="59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3A12F9F-D1FE-47C3-8635-05FE2E36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58" y="90"/>
            <a:ext cx="10710398" cy="643912"/>
          </a:xfrm>
        </p:spPr>
        <p:txBody>
          <a:bodyPr/>
          <a:lstStyle/>
          <a:p>
            <a:r>
              <a:rPr lang="de-DE" dirty="0"/>
              <a:t>Radiation </a:t>
            </a:r>
            <a:r>
              <a:rPr lang="de-DE" dirty="0" err="1"/>
              <a:t>Pressure</a:t>
            </a:r>
            <a:r>
              <a:rPr lang="de-DE" dirty="0"/>
              <a:t> Noise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0482F0C-B0F4-44B3-9774-BBA9DE67BD92}"/>
              </a:ext>
            </a:extLst>
          </p:cNvPr>
          <p:cNvSpPr/>
          <p:nvPr/>
        </p:nvSpPr>
        <p:spPr>
          <a:xfrm>
            <a:off x="1238033" y="5728076"/>
            <a:ext cx="1205038" cy="3998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540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A6C5D10-5BF4-4B82-AFAB-3A05DBBFF069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443070" y="5927986"/>
            <a:ext cx="4940205" cy="1"/>
          </a:xfrm>
          <a:prstGeom prst="straightConnector1">
            <a:avLst/>
          </a:prstGeom>
          <a:ln w="187325">
            <a:solidFill>
              <a:srgbClr val="FF0000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8152F5B2-F380-45D3-B7B5-EF75A17B88D2}"/>
              </a:ext>
            </a:extLst>
          </p:cNvPr>
          <p:cNvSpPr/>
          <p:nvPr/>
        </p:nvSpPr>
        <p:spPr>
          <a:xfrm>
            <a:off x="6553258" y="3755613"/>
            <a:ext cx="2874196" cy="1894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20AA26F-5341-45E5-B31D-083BF25996BD}"/>
              </a:ext>
            </a:extLst>
          </p:cNvPr>
          <p:cNvSpPr/>
          <p:nvPr/>
        </p:nvSpPr>
        <p:spPr>
          <a:xfrm>
            <a:off x="9381086" y="4168931"/>
            <a:ext cx="1091531" cy="2416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F9CF660-1214-4C37-A3D0-E5B91F192F4B}"/>
              </a:ext>
            </a:extLst>
          </p:cNvPr>
          <p:cNvSpPr txBox="1"/>
          <p:nvPr/>
        </p:nvSpPr>
        <p:spPr>
          <a:xfrm>
            <a:off x="674222" y="1155533"/>
            <a:ext cx="5543505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14" b="1" dirty="0"/>
              <a:t>Photons </a:t>
            </a:r>
            <a:r>
              <a:rPr lang="de-DE" sz="1814" b="1" dirty="0" err="1"/>
              <a:t>transfer</a:t>
            </a:r>
            <a:r>
              <a:rPr lang="de-DE" sz="1814" b="1" dirty="0"/>
              <a:t> </a:t>
            </a:r>
            <a:r>
              <a:rPr lang="de-DE" sz="1814" b="1" dirty="0" err="1"/>
              <a:t>momentum</a:t>
            </a:r>
            <a:r>
              <a:rPr lang="de-DE" sz="1814" b="1" dirty="0"/>
              <a:t> </a:t>
            </a:r>
            <a:r>
              <a:rPr lang="de-DE" sz="1633" dirty="0" err="1"/>
              <a:t>to</a:t>
            </a:r>
            <a:r>
              <a:rPr lang="de-DE" sz="1633" dirty="0"/>
              <a:t> </a:t>
            </a:r>
            <a:r>
              <a:rPr lang="de-DE" sz="1633" dirty="0" err="1"/>
              <a:t>the</a:t>
            </a:r>
            <a:r>
              <a:rPr lang="de-DE" sz="1633" dirty="0"/>
              <a:t> </a:t>
            </a:r>
            <a:r>
              <a:rPr lang="de-DE" sz="1633" dirty="0" err="1"/>
              <a:t>mirror</a:t>
            </a:r>
            <a:r>
              <a:rPr lang="de-DE" sz="1633" dirty="0"/>
              <a:t> upon </a:t>
            </a:r>
            <a:r>
              <a:rPr lang="de-DE" sz="1633" dirty="0" err="1"/>
              <a:t>reflection</a:t>
            </a:r>
            <a:r>
              <a:rPr lang="de-DE" sz="1633" dirty="0"/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6590236-373A-43C3-BEA2-1F03741BE478}"/>
              </a:ext>
            </a:extLst>
          </p:cNvPr>
          <p:cNvSpPr txBox="1"/>
          <p:nvPr/>
        </p:nvSpPr>
        <p:spPr>
          <a:xfrm>
            <a:off x="674221" y="1654559"/>
            <a:ext cx="3396777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40" dirty="0"/>
              <a:t>F = </a:t>
            </a:r>
            <a:r>
              <a:rPr lang="de-DE" sz="254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l-GR" sz="2540" dirty="0">
                <a:latin typeface="GreekC" panose="00000400000000000000" pitchFamily="2" charset="0"/>
                <a:cs typeface="GreekC" panose="00000400000000000000" pitchFamily="2" charset="0"/>
              </a:rPr>
              <a:t>δ</a:t>
            </a:r>
            <a:r>
              <a:rPr lang="de-DE" sz="2540" dirty="0">
                <a:latin typeface="Arial" panose="020B0604020202020204" pitchFamily="34" charset="0"/>
                <a:cs typeface="Arial" panose="020B0604020202020204" pitchFamily="34" charset="0"/>
              </a:rPr>
              <a:t>I / c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7E8533C-B830-483C-987F-00EC77F00009}"/>
              </a:ext>
            </a:extLst>
          </p:cNvPr>
          <p:cNvGrpSpPr/>
          <p:nvPr/>
        </p:nvGrpSpPr>
        <p:grpSpPr>
          <a:xfrm>
            <a:off x="7267439" y="988013"/>
            <a:ext cx="4185018" cy="2560882"/>
            <a:chOff x="8011214" y="1089030"/>
            <a:chExt cx="4613328" cy="2822974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07BFAFF9-5B0C-4DBD-B0DF-A73743C35C5F}"/>
                </a:ext>
              </a:extLst>
            </p:cNvPr>
            <p:cNvSpPr txBox="1"/>
            <p:nvPr/>
          </p:nvSpPr>
          <p:spPr>
            <a:xfrm>
              <a:off x="8011214" y="2527156"/>
              <a:ext cx="465090" cy="348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52" dirty="0"/>
                <a:t>x/F</a:t>
              </a: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A8044487-AD3F-4233-8D81-3B7A9FD4BB88}"/>
                </a:ext>
              </a:extLst>
            </p:cNvPr>
            <p:cNvGrpSpPr/>
            <p:nvPr/>
          </p:nvGrpSpPr>
          <p:grpSpPr>
            <a:xfrm>
              <a:off x="8495885" y="1089030"/>
              <a:ext cx="4128657" cy="2822974"/>
              <a:chOff x="8495885" y="1089030"/>
              <a:chExt cx="4128657" cy="2822974"/>
            </a:xfrm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8C820990-0AB0-4116-A021-E953ED130E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 l="735" t="1086" r="33251" b="35733"/>
              <a:stretch>
                <a:fillRect/>
              </a:stretch>
            </p:blipFill>
            <p:spPr bwMode="auto">
              <a:xfrm>
                <a:off x="8501171" y="1764472"/>
                <a:ext cx="3680020" cy="1809933"/>
              </a:xfrm>
              <a:prstGeom prst="rect">
                <a:avLst/>
              </a:prstGeom>
              <a:noFill/>
              <a:ln w="12700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</p:pic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A4A6F50A-D2D9-4EED-A450-851CC1933439}"/>
                  </a:ext>
                </a:extLst>
              </p:cNvPr>
              <p:cNvSpPr txBox="1"/>
              <p:nvPr/>
            </p:nvSpPr>
            <p:spPr>
              <a:xfrm>
                <a:off x="8552739" y="1089030"/>
                <a:ext cx="2874371" cy="594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52" dirty="0"/>
                  <a:t>Transfer </a:t>
                </a:r>
                <a:r>
                  <a:rPr lang="de-DE" sz="1452" dirty="0" err="1"/>
                  <a:t>function</a:t>
                </a:r>
                <a:r>
                  <a:rPr lang="de-DE" sz="1452" dirty="0"/>
                  <a:t> </a:t>
                </a:r>
                <a:r>
                  <a:rPr lang="de-DE" sz="1452" dirty="0" err="1"/>
                  <a:t>of</a:t>
                </a:r>
                <a:r>
                  <a:rPr lang="de-DE" sz="1452" dirty="0"/>
                  <a:t> a </a:t>
                </a:r>
                <a:r>
                  <a:rPr lang="de-DE" sz="1452" dirty="0" err="1"/>
                  <a:t>pendulum</a:t>
                </a:r>
                <a:endParaRPr lang="de-DE" sz="1452" dirty="0"/>
              </a:p>
              <a:p>
                <a:r>
                  <a:rPr lang="de-DE" sz="1452" dirty="0"/>
                  <a:t>Force </a:t>
                </a:r>
                <a:r>
                  <a:rPr lang="de-DE" sz="1452" dirty="0">
                    <a:sym typeface="Wingdings" panose="05000000000000000000" pitchFamily="2" charset="2"/>
                  </a:rPr>
                  <a:t> </a:t>
                </a:r>
                <a:r>
                  <a:rPr lang="de-DE" sz="1452" dirty="0" err="1">
                    <a:sym typeface="Wingdings" panose="05000000000000000000" pitchFamily="2" charset="2"/>
                  </a:rPr>
                  <a:t>Displacement</a:t>
                </a:r>
                <a:endParaRPr lang="de-DE" sz="1452" dirty="0"/>
              </a:p>
            </p:txBody>
          </p:sp>
          <p:cxnSp>
            <p:nvCxnSpPr>
              <p:cNvPr id="26" name="Gerade Verbindung mit Pfeil 25">
                <a:extLst>
                  <a:ext uri="{FF2B5EF4-FFF2-40B4-BE49-F238E27FC236}">
                    <a16:creationId xmlns:a16="http://schemas.microsoft.com/office/drawing/2014/main" id="{D91D08B7-E162-4A31-A7BB-CD4D3069558D}"/>
                  </a:ext>
                </a:extLst>
              </p:cNvPr>
              <p:cNvCxnSpPr/>
              <p:nvPr/>
            </p:nvCxnSpPr>
            <p:spPr>
              <a:xfrm flipV="1">
                <a:off x="8495885" y="1547589"/>
                <a:ext cx="0" cy="3799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mit Pfeil 27">
                <a:extLst>
                  <a:ext uri="{FF2B5EF4-FFF2-40B4-BE49-F238E27FC236}">
                    <a16:creationId xmlns:a16="http://schemas.microsoft.com/office/drawing/2014/main" id="{0A24BA60-E024-449E-98F3-DE23F5450E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020146" y="3579656"/>
                <a:ext cx="36004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E2EFC9F8-D2D5-4323-A2E4-F730B0249758}"/>
                  </a:ext>
                </a:extLst>
              </p:cNvPr>
              <p:cNvSpPr txBox="1"/>
              <p:nvPr/>
            </p:nvSpPr>
            <p:spPr>
              <a:xfrm>
                <a:off x="11550735" y="3563892"/>
                <a:ext cx="1073807" cy="348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52" dirty="0" err="1"/>
                  <a:t>Frequency</a:t>
                </a:r>
                <a:endParaRPr lang="de-DE" sz="1452" dirty="0"/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86E3E4D1-296C-4536-9B3B-E33D53BB0607}"/>
                  </a:ext>
                </a:extLst>
              </p:cNvPr>
              <p:cNvSpPr txBox="1"/>
              <p:nvPr/>
            </p:nvSpPr>
            <p:spPr>
              <a:xfrm rot="1680656">
                <a:off x="11105474" y="2766946"/>
                <a:ext cx="518102" cy="348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52" dirty="0"/>
                  <a:t>1/f</a:t>
                </a:r>
                <a:r>
                  <a:rPr lang="de-DE" sz="1452" baseline="30000" dirty="0"/>
                  <a:t>2</a:t>
                </a:r>
              </a:p>
            </p:txBody>
          </p:sp>
        </p:grp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AFB1905E-5C96-4D60-9626-B49FD8B373F4}"/>
              </a:ext>
            </a:extLst>
          </p:cNvPr>
          <p:cNvSpPr txBox="1"/>
          <p:nvPr/>
        </p:nvSpPr>
        <p:spPr>
          <a:xfrm>
            <a:off x="640843" y="2380360"/>
            <a:ext cx="3131755" cy="594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white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noise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mirrors</a:t>
            </a:r>
            <a:endParaRPr lang="de-DE" dirty="0">
              <a:sym typeface="Wingdings" panose="05000000000000000000" pitchFamily="2" charset="2"/>
            </a:endParaRPr>
          </a:p>
          <a:p>
            <a:endParaRPr lang="de-DE" sz="1452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33F9F43-0FCD-44C0-9B3A-00998BADCA08}"/>
              </a:ext>
            </a:extLst>
          </p:cNvPr>
          <p:cNvSpPr/>
          <p:nvPr/>
        </p:nvSpPr>
        <p:spPr>
          <a:xfrm>
            <a:off x="618737" y="2783660"/>
            <a:ext cx="3672544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1/f</a:t>
            </a:r>
            <a:r>
              <a:rPr lang="de-DE" baseline="30000" dirty="0"/>
              <a:t>2 </a:t>
            </a:r>
            <a:r>
              <a:rPr lang="de-DE" dirty="0" err="1"/>
              <a:t>displacement</a:t>
            </a:r>
            <a:r>
              <a:rPr lang="de-DE" dirty="0"/>
              <a:t> </a:t>
            </a:r>
            <a:r>
              <a:rPr lang="de-DE" dirty="0" err="1"/>
              <a:t>noise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mirrors</a:t>
            </a:r>
            <a:endParaRPr lang="de-DE" dirty="0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C79A8662-A5D0-443F-A47A-9E90B78E1A32}"/>
              </a:ext>
            </a:extLst>
          </p:cNvPr>
          <p:cNvCxnSpPr>
            <a:cxnSpLocks/>
          </p:cNvCxnSpPr>
          <p:nvPr/>
        </p:nvCxnSpPr>
        <p:spPr>
          <a:xfrm flipH="1">
            <a:off x="5910736" y="5927576"/>
            <a:ext cx="3368701" cy="502862"/>
          </a:xfrm>
          <a:prstGeom prst="straightConnector1">
            <a:avLst/>
          </a:prstGeom>
          <a:ln w="155575">
            <a:solidFill>
              <a:srgbClr val="FF0000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A86E955-EA6B-4DB1-BFC3-A4552E2B3DBE}"/>
              </a:ext>
            </a:extLst>
          </p:cNvPr>
          <p:cNvGrpSpPr/>
          <p:nvPr/>
        </p:nvGrpSpPr>
        <p:grpSpPr>
          <a:xfrm rot="21415943">
            <a:off x="9195615" y="2318516"/>
            <a:ext cx="261291" cy="3909536"/>
            <a:chOff x="10784801" y="2555701"/>
            <a:chExt cx="288032" cy="4309653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AFC63E53-7707-4BD3-8D17-3FF02752CE2F}"/>
                </a:ext>
              </a:extLst>
            </p:cNvPr>
            <p:cNvSpPr/>
            <p:nvPr/>
          </p:nvSpPr>
          <p:spPr>
            <a:xfrm>
              <a:off x="10784801" y="6001263"/>
              <a:ext cx="288032" cy="864091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5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1719F728-4D83-4E0F-8AC9-0BF581322915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10928817" y="2555701"/>
              <a:ext cx="0" cy="3445562"/>
            </a:xfrm>
            <a:prstGeom prst="line">
              <a:avLst/>
            </a:prstGeom>
            <a:ln>
              <a:gradFill>
                <a:gsLst>
                  <a:gs pos="3800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3600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0C4A2C5-EF80-4ECE-9C3E-686F5389080D}"/>
              </a:ext>
            </a:extLst>
          </p:cNvPr>
          <p:cNvSpPr/>
          <p:nvPr/>
        </p:nvSpPr>
        <p:spPr>
          <a:xfrm>
            <a:off x="8774228" y="4079066"/>
            <a:ext cx="1091531" cy="326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A1C43996-3A8E-4BFB-BEC9-69F38F1FA04E}"/>
              </a:ext>
            </a:extLst>
          </p:cNvPr>
          <p:cNvSpPr/>
          <p:nvPr/>
        </p:nvSpPr>
        <p:spPr>
          <a:xfrm>
            <a:off x="730378" y="3621011"/>
            <a:ext cx="6608925" cy="37151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sz="1814" dirty="0">
                <a:sym typeface="Wingdings" panose="05000000000000000000" pitchFamily="2" charset="2"/>
              </a:rPr>
              <a:t>The </a:t>
            </a:r>
            <a:r>
              <a:rPr lang="de-DE" sz="1814" b="1" dirty="0" err="1">
                <a:sym typeface="Wingdings" panose="05000000000000000000" pitchFamily="2" charset="2"/>
              </a:rPr>
              <a:t>mirror</a:t>
            </a:r>
            <a:r>
              <a:rPr lang="de-DE" sz="1814" b="1" dirty="0">
                <a:sym typeface="Wingdings" panose="05000000000000000000" pitchFamily="2" charset="2"/>
              </a:rPr>
              <a:t> </a:t>
            </a:r>
            <a:r>
              <a:rPr lang="de-DE" sz="1814" b="1" dirty="0" err="1">
                <a:sym typeface="Wingdings" panose="05000000000000000000" pitchFamily="2" charset="2"/>
              </a:rPr>
              <a:t>converts</a:t>
            </a:r>
            <a:r>
              <a:rPr lang="de-DE" sz="1814" b="1" dirty="0">
                <a:sym typeface="Wingdings" panose="05000000000000000000" pitchFamily="2" charset="2"/>
              </a:rPr>
              <a:t> </a:t>
            </a:r>
            <a:r>
              <a:rPr lang="de-DE" sz="1814" b="1" dirty="0" err="1">
                <a:sym typeface="Wingdings" panose="05000000000000000000" pitchFamily="2" charset="2"/>
              </a:rPr>
              <a:t>amplitude</a:t>
            </a:r>
            <a:r>
              <a:rPr lang="de-DE" sz="1814" b="1" dirty="0">
                <a:sym typeface="Wingdings" panose="05000000000000000000" pitchFamily="2" charset="2"/>
              </a:rPr>
              <a:t> </a:t>
            </a:r>
            <a:r>
              <a:rPr lang="de-DE" sz="1814" b="1" dirty="0" err="1">
                <a:sym typeface="Wingdings" panose="05000000000000000000" pitchFamily="2" charset="2"/>
              </a:rPr>
              <a:t>fluctuations</a:t>
            </a:r>
            <a:r>
              <a:rPr lang="de-DE" sz="1814" b="1" dirty="0">
                <a:sym typeface="Wingdings" panose="05000000000000000000" pitchFamily="2" charset="2"/>
              </a:rPr>
              <a:t> </a:t>
            </a:r>
            <a:r>
              <a:rPr lang="de-DE" sz="1814" b="1" dirty="0" err="1">
                <a:sym typeface="Wingdings" panose="05000000000000000000" pitchFamily="2" charset="2"/>
              </a:rPr>
              <a:t>into</a:t>
            </a:r>
            <a:r>
              <a:rPr lang="de-DE" sz="1814" b="1" dirty="0">
                <a:sym typeface="Wingdings" panose="05000000000000000000" pitchFamily="2" charset="2"/>
              </a:rPr>
              <a:t> </a:t>
            </a:r>
            <a:r>
              <a:rPr lang="de-DE" sz="1814" b="1" dirty="0" err="1">
                <a:sym typeface="Wingdings" panose="05000000000000000000" pitchFamily="2" charset="2"/>
              </a:rPr>
              <a:t>phase</a:t>
            </a:r>
            <a:r>
              <a:rPr lang="de-DE" sz="1814" b="1" dirty="0">
                <a:sym typeface="Wingdings" panose="05000000000000000000" pitchFamily="2" charset="2"/>
              </a:rPr>
              <a:t> </a:t>
            </a:r>
            <a:r>
              <a:rPr lang="de-DE" sz="1814" b="1" dirty="0" err="1">
                <a:sym typeface="Wingdings" panose="05000000000000000000" pitchFamily="2" charset="2"/>
              </a:rPr>
              <a:t>fluctuations</a:t>
            </a:r>
            <a:endParaRPr lang="de-DE" sz="1814" b="1" dirty="0">
              <a:sym typeface="Wingdings" panose="05000000000000000000" pitchFamily="2" charset="2"/>
            </a:endParaRPr>
          </a:p>
        </p:txBody>
      </p:sp>
      <p:sp>
        <p:nvSpPr>
          <p:cNvPr id="41" name="Zylinder 40">
            <a:extLst>
              <a:ext uri="{FF2B5EF4-FFF2-40B4-BE49-F238E27FC236}">
                <a16:creationId xmlns:a16="http://schemas.microsoft.com/office/drawing/2014/main" id="{0A0117A6-FD16-4E91-86E2-FA459E238DD3}"/>
              </a:ext>
            </a:extLst>
          </p:cNvPr>
          <p:cNvSpPr/>
          <p:nvPr/>
        </p:nvSpPr>
        <p:spPr>
          <a:xfrm rot="7944262">
            <a:off x="3255412" y="5814053"/>
            <a:ext cx="602998" cy="17949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0"/>
                  <a:alpha val="93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61000"/>
                </a:srgbClr>
              </a:gs>
              <a:gs pos="100000">
                <a:srgbClr val="4F81BD">
                  <a:tint val="23500"/>
                  <a:satMod val="160000"/>
                  <a:lumMod val="0"/>
                  <a:alpha val="94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29544">
              <a:defRPr/>
            </a:pPr>
            <a:endParaRPr lang="de-DE" sz="127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3E7027AC-6382-451E-BA67-A7791F4351D9}"/>
              </a:ext>
            </a:extLst>
          </p:cNvPr>
          <p:cNvCxnSpPr>
            <a:cxnSpLocks/>
          </p:cNvCxnSpPr>
          <p:nvPr/>
        </p:nvCxnSpPr>
        <p:spPr>
          <a:xfrm rot="16200000">
            <a:off x="3354876" y="6369445"/>
            <a:ext cx="517730" cy="1"/>
          </a:xfrm>
          <a:prstGeom prst="straightConnector1">
            <a:avLst/>
          </a:prstGeom>
          <a:ln w="44450">
            <a:solidFill>
              <a:schemeClr val="tx1">
                <a:alpha val="7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8CB66AB3-4E6B-4A7B-A3AC-AA3F89CB74E5}"/>
              </a:ext>
            </a:extLst>
          </p:cNvPr>
          <p:cNvCxnSpPr>
            <a:cxnSpLocks/>
          </p:cNvCxnSpPr>
          <p:nvPr/>
        </p:nvCxnSpPr>
        <p:spPr>
          <a:xfrm flipV="1">
            <a:off x="3821953" y="5932930"/>
            <a:ext cx="523978" cy="0"/>
          </a:xfrm>
          <a:prstGeom prst="straightConnector1">
            <a:avLst/>
          </a:prstGeom>
          <a:ln w="44450">
            <a:solidFill>
              <a:schemeClr val="tx1">
                <a:alpha val="7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02B5F172-E151-4D86-B549-7A234718EC11}"/>
              </a:ext>
            </a:extLst>
          </p:cNvPr>
          <p:cNvSpPr/>
          <p:nvPr/>
        </p:nvSpPr>
        <p:spPr>
          <a:xfrm>
            <a:off x="7707111" y="1600746"/>
            <a:ext cx="2108580" cy="164189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D0E69E51-CE5B-45D8-B10A-1F3A3928FF34}"/>
                  </a:ext>
                </a:extLst>
              </p:cNvPr>
              <p:cNvSpPr txBox="1"/>
              <p:nvPr/>
            </p:nvSpPr>
            <p:spPr>
              <a:xfrm>
                <a:off x="2437933" y="5541236"/>
                <a:ext cx="918457" cy="334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52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452" i="1" baseline="-250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sz="1452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452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de-DE" sz="1452" dirty="0"/>
                            <m:t>I</m:t>
                          </m:r>
                          <m:r>
                            <m:rPr>
                              <m:nor/>
                            </m:rPr>
                            <a:rPr lang="de-DE" sz="1452" baseline="-25000" dirty="0"/>
                            <m:t>o</m:t>
                          </m:r>
                          <m:r>
                            <m:rPr>
                              <m:nor/>
                            </m:rPr>
                            <a:rPr lang="de-DE" sz="1452" baseline="-25000" dirty="0"/>
                            <m:t> </m:t>
                          </m:r>
                        </m:e>
                      </m:rad>
                    </m:oMath>
                  </m:oMathPara>
                </a14:m>
                <a:endParaRPr lang="de-DE" sz="1452" dirty="0"/>
              </a:p>
            </p:txBody>
          </p:sp>
        </mc:Choice>
        <mc:Fallback xmlns=""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D0E69E51-CE5B-45D8-B10A-1F3A3928F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933" y="5541236"/>
                <a:ext cx="918457" cy="334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hteck 49">
            <a:extLst>
              <a:ext uri="{FF2B5EF4-FFF2-40B4-BE49-F238E27FC236}">
                <a16:creationId xmlns:a16="http://schemas.microsoft.com/office/drawing/2014/main" id="{58904FAB-0C6F-4132-93E8-3672951E3B8C}"/>
              </a:ext>
            </a:extLst>
          </p:cNvPr>
          <p:cNvSpPr/>
          <p:nvPr/>
        </p:nvSpPr>
        <p:spPr>
          <a:xfrm>
            <a:off x="3613740" y="6418348"/>
            <a:ext cx="317716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33" dirty="0"/>
              <a:t>a</a:t>
            </a:r>
            <a:r>
              <a:rPr lang="de-DE" sz="1633" baseline="-25000" dirty="0"/>
              <a:t>i</a:t>
            </a:r>
            <a:endParaRPr lang="de-DE" sz="163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CBB7D4B6-2E1F-4DD4-802B-8CDC4F031D72}"/>
                  </a:ext>
                </a:extLst>
              </p:cNvPr>
              <p:cNvSpPr txBox="1"/>
              <p:nvPr/>
            </p:nvSpPr>
            <p:spPr>
              <a:xfrm>
                <a:off x="4266966" y="5544892"/>
                <a:ext cx="1376146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27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de-DE" sz="1270" i="1" baseline="-25000">
                        <a:latin typeface="Cambria Math" panose="02040503050406030204" pitchFamily="18" charset="0"/>
                      </a:rPr>
                      <m:t>𝑒</m:t>
                    </m:r>
                    <m:r>
                      <a:rPr lang="de-DE" sz="1270" i="1">
                        <a:latin typeface="Cambria Math" panose="02040503050406030204" pitchFamily="18" charset="0"/>
                      </a:rPr>
                      <m:t>=(</m:t>
                    </m:r>
                    <m:rad>
                      <m:radPr>
                        <m:degHide m:val="on"/>
                        <m:ctrlPr>
                          <a:rPr lang="de-DE" sz="127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de-DE" sz="1270" dirty="0"/>
                          <m:t>I</m:t>
                        </m:r>
                        <m:r>
                          <m:rPr>
                            <m:nor/>
                          </m:rPr>
                          <a:rPr lang="de-DE" sz="1270" baseline="-25000" dirty="0"/>
                          <m:t>o</m:t>
                        </m:r>
                        <m:r>
                          <m:rPr>
                            <m:nor/>
                          </m:rPr>
                          <a:rPr lang="de-DE" sz="1270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rad>
                    <m:r>
                      <a:rPr lang="de-DE" sz="127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e-DE" sz="1270" dirty="0"/>
                      <m:t>a</m:t>
                    </m:r>
                    <m:r>
                      <m:rPr>
                        <m:nor/>
                      </m:rPr>
                      <a:rPr lang="de-DE" sz="1270" baseline="-25000" dirty="0"/>
                      <m:t>i</m:t>
                    </m:r>
                  </m:oMath>
                </a14:m>
                <a:r>
                  <a:rPr lang="de-DE" sz="1270" dirty="0"/>
                  <a:t>)</a:t>
                </a:r>
                <a:r>
                  <a:rPr lang="de-DE" sz="1270" baseline="30000" dirty="0"/>
                  <a:t>2</a:t>
                </a:r>
              </a:p>
              <a:p>
                <a:endParaRPr lang="de-DE" sz="1452" dirty="0"/>
              </a:p>
            </p:txBody>
          </p:sp>
        </mc:Choice>
        <mc:Fallback xmlns="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CBB7D4B6-2E1F-4DD4-802B-8CDC4F031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966" y="5544892"/>
                <a:ext cx="1376146" cy="5524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>
            <a:extLst>
              <a:ext uri="{FF2B5EF4-FFF2-40B4-BE49-F238E27FC236}">
                <a16:creationId xmlns:a16="http://schemas.microsoft.com/office/drawing/2014/main" id="{18D803F1-558C-413A-8D25-5C07241B8D90}"/>
              </a:ext>
            </a:extLst>
          </p:cNvPr>
          <p:cNvSpPr txBox="1"/>
          <p:nvPr/>
        </p:nvSpPr>
        <p:spPr>
          <a:xfrm>
            <a:off x="9369399" y="3205161"/>
            <a:ext cx="468398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52" dirty="0"/>
              <a:t>1Hz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5B4880C-76FB-4D1C-BDC8-904618778235}"/>
              </a:ext>
            </a:extLst>
          </p:cNvPr>
          <p:cNvGrpSpPr/>
          <p:nvPr/>
        </p:nvGrpSpPr>
        <p:grpSpPr>
          <a:xfrm>
            <a:off x="2917912" y="6258522"/>
            <a:ext cx="579385" cy="577095"/>
            <a:chOff x="8133699" y="5868005"/>
            <a:chExt cx="848278" cy="844925"/>
          </a:xfrm>
        </p:grpSpPr>
        <p:sp>
          <p:nvSpPr>
            <p:cNvPr id="47" name="Oval 14">
              <a:extLst>
                <a:ext uri="{FF2B5EF4-FFF2-40B4-BE49-F238E27FC236}">
                  <a16:creationId xmlns:a16="http://schemas.microsoft.com/office/drawing/2014/main" id="{C0231E98-EF5F-4E8D-8667-A1098EE7E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7310" y="5941325"/>
              <a:ext cx="701056" cy="698285"/>
            </a:xfrm>
            <a:prstGeom prst="ellipse">
              <a:avLst/>
            </a:prstGeom>
            <a:gradFill rotWithShape="1">
              <a:gsLst>
                <a:gs pos="0">
                  <a:srgbClr val="4D2AE2"/>
                </a:gs>
                <a:gs pos="46000">
                  <a:srgbClr val="6749E6"/>
                </a:gs>
                <a:gs pos="81000">
                  <a:srgbClr val="B1A2F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F6348E7A-A1AB-496A-9CD4-DC6AC2E85106}"/>
                </a:ext>
              </a:extLst>
            </p:cNvPr>
            <p:cNvCxnSpPr>
              <a:cxnSpLocks/>
              <a:stCxn id="47" idx="2"/>
              <a:endCxn id="47" idx="6"/>
            </p:cNvCxnSpPr>
            <p:nvPr/>
          </p:nvCxnSpPr>
          <p:spPr>
            <a:xfrm>
              <a:off x="8133699" y="6290468"/>
              <a:ext cx="8482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EDCB79BF-0D95-4D80-ACE2-E51B82BF191F}"/>
                </a:ext>
              </a:extLst>
            </p:cNvPr>
            <p:cNvCxnSpPr>
              <a:cxnSpLocks/>
              <a:stCxn id="47" idx="4"/>
              <a:endCxn id="47" idx="0"/>
            </p:cNvCxnSpPr>
            <p:nvPr/>
          </p:nvCxnSpPr>
          <p:spPr>
            <a:xfrm flipV="1">
              <a:off x="8557838" y="5868005"/>
              <a:ext cx="0" cy="8449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203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decel="5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5F1CE-8062-4BD6-B5A6-7635D1B0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vacuum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squeezed</a:t>
            </a:r>
            <a:r>
              <a:rPr lang="de-DE" dirty="0"/>
              <a:t> </a:t>
            </a:r>
            <a:r>
              <a:rPr lang="de-DE" dirty="0" err="1"/>
              <a:t>state</a:t>
            </a:r>
            <a:endParaRPr lang="de-DE" dirty="0"/>
          </a:p>
        </p:txBody>
      </p:sp>
      <p:sp>
        <p:nvSpPr>
          <p:cNvPr id="5" name="Zylinder 4">
            <a:extLst>
              <a:ext uri="{FF2B5EF4-FFF2-40B4-BE49-F238E27FC236}">
                <a16:creationId xmlns:a16="http://schemas.microsoft.com/office/drawing/2014/main" id="{597508E7-1999-4021-82AA-20548D36C5DC}"/>
              </a:ext>
            </a:extLst>
          </p:cNvPr>
          <p:cNvSpPr/>
          <p:nvPr/>
        </p:nvSpPr>
        <p:spPr>
          <a:xfrm rot="16200000">
            <a:off x="7703384" y="3853911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Gerade Verbindung 7">
            <a:extLst>
              <a:ext uri="{FF2B5EF4-FFF2-40B4-BE49-F238E27FC236}">
                <a16:creationId xmlns:a16="http://schemas.microsoft.com/office/drawing/2014/main" id="{07FCA56D-22B7-49F3-91B0-80041B2CE321}"/>
              </a:ext>
            </a:extLst>
          </p:cNvPr>
          <p:cNvCxnSpPr>
            <a:cxnSpLocks/>
          </p:cNvCxnSpPr>
          <p:nvPr/>
        </p:nvCxnSpPr>
        <p:spPr>
          <a:xfrm>
            <a:off x="5071093" y="3918410"/>
            <a:ext cx="2912179" cy="22014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" name="Gerade Verbindung 9">
            <a:extLst>
              <a:ext uri="{FF2B5EF4-FFF2-40B4-BE49-F238E27FC236}">
                <a16:creationId xmlns:a16="http://schemas.microsoft.com/office/drawing/2014/main" id="{4BD05B0F-7DA8-4121-9D4F-4598EF777A5D}"/>
              </a:ext>
            </a:extLst>
          </p:cNvPr>
          <p:cNvCxnSpPr/>
          <p:nvPr/>
        </p:nvCxnSpPr>
        <p:spPr>
          <a:xfrm>
            <a:off x="4941075" y="3855518"/>
            <a:ext cx="138568" cy="73541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8" name="Gerade Verbindung 11">
            <a:extLst>
              <a:ext uri="{FF2B5EF4-FFF2-40B4-BE49-F238E27FC236}">
                <a16:creationId xmlns:a16="http://schemas.microsoft.com/office/drawing/2014/main" id="{AC17A6BE-F919-4CFE-AC86-FA0EDADEC9A3}"/>
              </a:ext>
            </a:extLst>
          </p:cNvPr>
          <p:cNvCxnSpPr/>
          <p:nvPr/>
        </p:nvCxnSpPr>
        <p:spPr>
          <a:xfrm>
            <a:off x="4334511" y="3852411"/>
            <a:ext cx="669757" cy="11007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0" name="Zylinder 9">
            <a:extLst>
              <a:ext uri="{FF2B5EF4-FFF2-40B4-BE49-F238E27FC236}">
                <a16:creationId xmlns:a16="http://schemas.microsoft.com/office/drawing/2014/main" id="{3011F169-49F2-458A-99FE-F23AD5704CED}"/>
              </a:ext>
            </a:extLst>
          </p:cNvPr>
          <p:cNvSpPr/>
          <p:nvPr/>
        </p:nvSpPr>
        <p:spPr>
          <a:xfrm rot="10800000">
            <a:off x="4627725" y="1131272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Gerade Verbindung 13">
            <a:extLst>
              <a:ext uri="{FF2B5EF4-FFF2-40B4-BE49-F238E27FC236}">
                <a16:creationId xmlns:a16="http://schemas.microsoft.com/office/drawing/2014/main" id="{232B880C-8ABB-4F0D-A866-E44F7B02F287}"/>
              </a:ext>
            </a:extLst>
          </p:cNvPr>
          <p:cNvCxnSpPr/>
          <p:nvPr/>
        </p:nvCxnSpPr>
        <p:spPr>
          <a:xfrm flipV="1">
            <a:off x="4941075" y="1286735"/>
            <a:ext cx="0" cy="2603176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E3F479AB-963F-4703-9CF9-210F5AD0D5AF}"/>
              </a:ext>
            </a:extLst>
          </p:cNvPr>
          <p:cNvSpPr/>
          <p:nvPr/>
        </p:nvSpPr>
        <p:spPr>
          <a:xfrm>
            <a:off x="1283584" y="3581976"/>
            <a:ext cx="1077921" cy="4941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r>
              <a:rPr lang="de-DE" kern="0" dirty="0">
                <a:solidFill>
                  <a:prstClr val="white"/>
                </a:solidFill>
                <a:latin typeface="Calibri"/>
              </a:rPr>
              <a:t>LASER</a:t>
            </a:r>
          </a:p>
        </p:txBody>
      </p:sp>
      <p:cxnSp>
        <p:nvCxnSpPr>
          <p:cNvPr id="15" name="Gerade Verbindung 27">
            <a:extLst>
              <a:ext uri="{FF2B5EF4-FFF2-40B4-BE49-F238E27FC236}">
                <a16:creationId xmlns:a16="http://schemas.microsoft.com/office/drawing/2014/main" id="{EBD70C5F-1F38-4473-934E-CD46369D8B99}"/>
              </a:ext>
            </a:extLst>
          </p:cNvPr>
          <p:cNvCxnSpPr/>
          <p:nvPr/>
        </p:nvCxnSpPr>
        <p:spPr>
          <a:xfrm>
            <a:off x="4938651" y="3863062"/>
            <a:ext cx="67054" cy="139707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6" name="Gerade Verbindung 30">
            <a:extLst>
              <a:ext uri="{FF2B5EF4-FFF2-40B4-BE49-F238E27FC236}">
                <a16:creationId xmlns:a16="http://schemas.microsoft.com/office/drawing/2014/main" id="{5D6D3244-E415-4B2F-8336-311E75AB83D6}"/>
              </a:ext>
            </a:extLst>
          </p:cNvPr>
          <p:cNvCxnSpPr/>
          <p:nvPr/>
        </p:nvCxnSpPr>
        <p:spPr>
          <a:xfrm flipV="1">
            <a:off x="5000651" y="3973884"/>
            <a:ext cx="0" cy="526910"/>
          </a:xfrm>
          <a:prstGeom prst="line">
            <a:avLst/>
          </a:prstGeom>
          <a:noFill/>
          <a:ln w="635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7" name="Zylinder 16">
            <a:extLst>
              <a:ext uri="{FF2B5EF4-FFF2-40B4-BE49-F238E27FC236}">
                <a16:creationId xmlns:a16="http://schemas.microsoft.com/office/drawing/2014/main" id="{2CEACFB5-6ABA-428E-9BE5-37216BCA5CE0}"/>
              </a:ext>
            </a:extLst>
          </p:cNvPr>
          <p:cNvSpPr/>
          <p:nvPr/>
        </p:nvSpPr>
        <p:spPr>
          <a:xfrm rot="18799323">
            <a:off x="4687387" y="3808339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0"/>
                  <a:alpha val="93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61000"/>
                </a:srgbClr>
              </a:gs>
              <a:gs pos="100000">
                <a:srgbClr val="4F81BD">
                  <a:tint val="23500"/>
                  <a:satMod val="160000"/>
                  <a:lumMod val="0"/>
                  <a:alpha val="94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96479A7-F5F1-46E6-9C12-9B00F7D88652}"/>
              </a:ext>
            </a:extLst>
          </p:cNvPr>
          <p:cNvSpPr txBox="1"/>
          <p:nvPr/>
        </p:nvSpPr>
        <p:spPr>
          <a:xfrm rot="18419618">
            <a:off x="5104739" y="34384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BS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1B10EA0-2295-4887-8C03-5851AF3F5D26}"/>
              </a:ext>
            </a:extLst>
          </p:cNvPr>
          <p:cNvSpPr txBox="1"/>
          <p:nvPr/>
        </p:nvSpPr>
        <p:spPr>
          <a:xfrm rot="5400000">
            <a:off x="7747786" y="3269728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ETM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1C41593-6C23-47D1-8D2F-B5189A97BB08}"/>
              </a:ext>
            </a:extLst>
          </p:cNvPr>
          <p:cNvSpPr txBox="1"/>
          <p:nvPr/>
        </p:nvSpPr>
        <p:spPr>
          <a:xfrm rot="5400000">
            <a:off x="5456580" y="3250411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ITM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13EA331-1597-41E6-A759-0E531EF7B946}"/>
              </a:ext>
            </a:extLst>
          </p:cNvPr>
          <p:cNvSpPr txBox="1"/>
          <p:nvPr/>
        </p:nvSpPr>
        <p:spPr>
          <a:xfrm>
            <a:off x="4470862" y="5278659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600" kern="0" dirty="0">
                <a:solidFill>
                  <a:prstClr val="black"/>
                </a:solidFill>
                <a:latin typeface="Calibri"/>
              </a:rPr>
              <a:t>PD</a:t>
            </a:r>
          </a:p>
        </p:txBody>
      </p:sp>
      <p:sp>
        <p:nvSpPr>
          <p:cNvPr id="28" name="Zylinder 27">
            <a:extLst>
              <a:ext uri="{FF2B5EF4-FFF2-40B4-BE49-F238E27FC236}">
                <a16:creationId xmlns:a16="http://schemas.microsoft.com/office/drawing/2014/main" id="{CAE6EE4C-CE12-428A-980C-1466830B5995}"/>
              </a:ext>
            </a:extLst>
          </p:cNvPr>
          <p:cNvSpPr/>
          <p:nvPr/>
        </p:nvSpPr>
        <p:spPr>
          <a:xfrm>
            <a:off x="4696800" y="4474514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C394F72-40A5-484A-BAF7-F8B5C9A7AF6F}"/>
              </a:ext>
            </a:extLst>
          </p:cNvPr>
          <p:cNvSpPr txBox="1"/>
          <p:nvPr/>
        </p:nvSpPr>
        <p:spPr>
          <a:xfrm>
            <a:off x="4029840" y="4150727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PRM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8AA1178-AF3A-4954-AB6D-90426EC4145A}"/>
              </a:ext>
            </a:extLst>
          </p:cNvPr>
          <p:cNvSpPr txBox="1"/>
          <p:nvPr/>
        </p:nvSpPr>
        <p:spPr>
          <a:xfrm>
            <a:off x="5310239" y="4430111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SRM</a:t>
            </a:r>
          </a:p>
        </p:txBody>
      </p:sp>
      <p:cxnSp>
        <p:nvCxnSpPr>
          <p:cNvPr id="32" name="Gerade Verbindung 11">
            <a:extLst>
              <a:ext uri="{FF2B5EF4-FFF2-40B4-BE49-F238E27FC236}">
                <a16:creationId xmlns:a16="http://schemas.microsoft.com/office/drawing/2014/main" id="{F1FEB46C-EFD1-44A5-BF38-B40643E763AB}"/>
              </a:ext>
            </a:extLst>
          </p:cNvPr>
          <p:cNvCxnSpPr/>
          <p:nvPr/>
        </p:nvCxnSpPr>
        <p:spPr>
          <a:xfrm>
            <a:off x="5001038" y="4474514"/>
            <a:ext cx="0" cy="178558"/>
          </a:xfrm>
          <a:prstGeom prst="line">
            <a:avLst/>
          </a:prstGeom>
          <a:noFill/>
          <a:ln w="63500" cap="flat" cmpd="sng" algn="ctr">
            <a:solidFill>
              <a:srgbClr val="C00000">
                <a:alpha val="50000"/>
              </a:srgbClr>
            </a:solidFill>
            <a:prstDash val="solid"/>
          </a:ln>
          <a:effectLst/>
        </p:spPr>
      </p:cxn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0A69366-363E-4A7C-A5A3-E746CC1A8FEE}"/>
              </a:ext>
            </a:extLst>
          </p:cNvPr>
          <p:cNvGrpSpPr/>
          <p:nvPr/>
        </p:nvGrpSpPr>
        <p:grpSpPr>
          <a:xfrm rot="10800000">
            <a:off x="3117800" y="3804002"/>
            <a:ext cx="1215856" cy="993222"/>
            <a:chOff x="724308" y="3588787"/>
            <a:chExt cx="3088639" cy="2343654"/>
          </a:xfrm>
        </p:grpSpPr>
        <p:sp>
          <p:nvSpPr>
            <p:cNvPr id="61" name="Zylinder 60">
              <a:extLst>
                <a:ext uri="{FF2B5EF4-FFF2-40B4-BE49-F238E27FC236}">
                  <a16:creationId xmlns:a16="http://schemas.microsoft.com/office/drawing/2014/main" id="{2E8DFF61-42AC-4CB0-950F-70CD56B8A269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Zylinder 61">
              <a:extLst>
                <a:ext uri="{FF2B5EF4-FFF2-40B4-BE49-F238E27FC236}">
                  <a16:creationId xmlns:a16="http://schemas.microsoft.com/office/drawing/2014/main" id="{69ADF779-DA0F-4097-8938-3FBEDF16BB70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3" name="Gerade Verbindung 18">
              <a:extLst>
                <a:ext uri="{FF2B5EF4-FFF2-40B4-BE49-F238E27FC236}">
                  <a16:creationId xmlns:a16="http://schemas.microsoft.com/office/drawing/2014/main" id="{E9AA447B-2F84-4084-BCA8-C1B703A458C1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4" name="Gerade Verbindung 18">
              <a:extLst>
                <a:ext uri="{FF2B5EF4-FFF2-40B4-BE49-F238E27FC236}">
                  <a16:creationId xmlns:a16="http://schemas.microsoft.com/office/drawing/2014/main" id="{93A376C1-96E4-428D-BD2C-835C93622F92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65" name="Zylinder 64">
              <a:extLst>
                <a:ext uri="{FF2B5EF4-FFF2-40B4-BE49-F238E27FC236}">
                  <a16:creationId xmlns:a16="http://schemas.microsoft.com/office/drawing/2014/main" id="{E4F32FEA-06DF-41D9-B058-63250A99E9B8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6" name="Gerade Verbindung 11">
              <a:extLst>
                <a:ext uri="{FF2B5EF4-FFF2-40B4-BE49-F238E27FC236}">
                  <a16:creationId xmlns:a16="http://schemas.microsoft.com/office/drawing/2014/main" id="{B9427C6E-C4DA-4E6F-BE4D-6869B90EF2AF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7" name="Gerade Verbindung 9">
              <a:extLst>
                <a:ext uri="{FF2B5EF4-FFF2-40B4-BE49-F238E27FC236}">
                  <a16:creationId xmlns:a16="http://schemas.microsoft.com/office/drawing/2014/main" id="{08E1325E-D87D-4078-BA6F-636EE135B2F4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8" name="Gerade Verbindung 9">
              <a:extLst>
                <a:ext uri="{FF2B5EF4-FFF2-40B4-BE49-F238E27FC236}">
                  <a16:creationId xmlns:a16="http://schemas.microsoft.com/office/drawing/2014/main" id="{8C511623-89CC-465C-9851-D1380F079BA3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9" name="Gerade Verbindung 11">
              <a:extLst>
                <a:ext uri="{FF2B5EF4-FFF2-40B4-BE49-F238E27FC236}">
                  <a16:creationId xmlns:a16="http://schemas.microsoft.com/office/drawing/2014/main" id="{027EB3FB-2BF9-417B-8D14-CACC76FB12DC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rot="10800000" flipH="1" flipV="1">
              <a:off x="724308" y="5825724"/>
              <a:ext cx="1106214" cy="7612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70" name="Gerade Verbindung 11">
              <a:extLst>
                <a:ext uri="{FF2B5EF4-FFF2-40B4-BE49-F238E27FC236}">
                  <a16:creationId xmlns:a16="http://schemas.microsoft.com/office/drawing/2014/main" id="{48145A18-026B-4931-B8A5-36BE5E04D46B}"/>
                </a:ext>
              </a:extLst>
            </p:cNvPr>
            <p:cNvCxnSpPr/>
            <p:nvPr/>
          </p:nvCxnSpPr>
          <p:spPr>
            <a:xfrm>
              <a:off x="2998324" y="5842918"/>
              <a:ext cx="814623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295F2BD-8B73-4AAA-A8DE-64E31A47C452}"/>
              </a:ext>
            </a:extLst>
          </p:cNvPr>
          <p:cNvGrpSpPr/>
          <p:nvPr/>
        </p:nvGrpSpPr>
        <p:grpSpPr>
          <a:xfrm rot="10800000">
            <a:off x="2363636" y="3796443"/>
            <a:ext cx="842455" cy="993222"/>
            <a:chOff x="1629563" y="3588787"/>
            <a:chExt cx="2140089" cy="2343654"/>
          </a:xfrm>
        </p:grpSpPr>
        <p:sp>
          <p:nvSpPr>
            <p:cNvPr id="52" name="Zylinder 51">
              <a:extLst>
                <a:ext uri="{FF2B5EF4-FFF2-40B4-BE49-F238E27FC236}">
                  <a16:creationId xmlns:a16="http://schemas.microsoft.com/office/drawing/2014/main" id="{88490A3E-D54A-4A89-91D2-F854EB481884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Zylinder 52">
              <a:extLst>
                <a:ext uri="{FF2B5EF4-FFF2-40B4-BE49-F238E27FC236}">
                  <a16:creationId xmlns:a16="http://schemas.microsoft.com/office/drawing/2014/main" id="{D03CAC2B-0C6C-4DEE-87E1-ABFE7F6051B3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4" name="Gerade Verbindung 18">
              <a:extLst>
                <a:ext uri="{FF2B5EF4-FFF2-40B4-BE49-F238E27FC236}">
                  <a16:creationId xmlns:a16="http://schemas.microsoft.com/office/drawing/2014/main" id="{7CA20E00-533B-456E-9E46-56818A505208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" name="Gerade Verbindung 18">
              <a:extLst>
                <a:ext uri="{FF2B5EF4-FFF2-40B4-BE49-F238E27FC236}">
                  <a16:creationId xmlns:a16="http://schemas.microsoft.com/office/drawing/2014/main" id="{4061B782-429F-458D-B3B6-9D7A696E5F82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56" name="Zylinder 55">
              <a:extLst>
                <a:ext uri="{FF2B5EF4-FFF2-40B4-BE49-F238E27FC236}">
                  <a16:creationId xmlns:a16="http://schemas.microsoft.com/office/drawing/2014/main" id="{24DC6E25-A27B-4D7D-ABB9-763980829B60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7" name="Gerade Verbindung 11">
              <a:extLst>
                <a:ext uri="{FF2B5EF4-FFF2-40B4-BE49-F238E27FC236}">
                  <a16:creationId xmlns:a16="http://schemas.microsoft.com/office/drawing/2014/main" id="{4F6B4BB1-3DD6-45C9-BA9F-96923B4B653B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8" name="Gerade Verbindung 9">
              <a:extLst>
                <a:ext uri="{FF2B5EF4-FFF2-40B4-BE49-F238E27FC236}">
                  <a16:creationId xmlns:a16="http://schemas.microsoft.com/office/drawing/2014/main" id="{331FA5F7-B616-4DC5-A720-CB124B59E366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59" name="Gerade Verbindung 9">
              <a:extLst>
                <a:ext uri="{FF2B5EF4-FFF2-40B4-BE49-F238E27FC236}">
                  <a16:creationId xmlns:a16="http://schemas.microsoft.com/office/drawing/2014/main" id="{4519977E-39C0-404B-96F7-933F4D7E3289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0" name="Gerade Verbindung 11">
              <a:extLst>
                <a:ext uri="{FF2B5EF4-FFF2-40B4-BE49-F238E27FC236}">
                  <a16:creationId xmlns:a16="http://schemas.microsoft.com/office/drawing/2014/main" id="{1B3BA29D-541E-4A8D-9A80-6EC198CC750F}"/>
                </a:ext>
              </a:extLst>
            </p:cNvPr>
            <p:cNvCxnSpPr/>
            <p:nvPr/>
          </p:nvCxnSpPr>
          <p:spPr>
            <a:xfrm>
              <a:off x="2938654" y="5842919"/>
              <a:ext cx="830998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CA38BF69-F0A1-41D5-B24C-5608C1F6DF1F}"/>
              </a:ext>
            </a:extLst>
          </p:cNvPr>
          <p:cNvSpPr txBox="1"/>
          <p:nvPr/>
        </p:nvSpPr>
        <p:spPr>
          <a:xfrm>
            <a:off x="3021701" y="487443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IMCs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ylinder 3">
            <a:extLst>
              <a:ext uri="{FF2B5EF4-FFF2-40B4-BE49-F238E27FC236}">
                <a16:creationId xmlns:a16="http://schemas.microsoft.com/office/drawing/2014/main" id="{DBFB6089-3C0F-4714-8DB7-9EE3AFA56777}"/>
              </a:ext>
            </a:extLst>
          </p:cNvPr>
          <p:cNvSpPr/>
          <p:nvPr/>
        </p:nvSpPr>
        <p:spPr>
          <a:xfrm rot="5400000">
            <a:off x="5386061" y="3835327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50000"/>
                </a:srgbClr>
              </a:gs>
              <a:gs pos="100000">
                <a:srgbClr val="4F81BD">
                  <a:tint val="23500"/>
                  <a:satMod val="160000"/>
                  <a:lumMod val="26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Zylinder 70">
            <a:extLst>
              <a:ext uri="{FF2B5EF4-FFF2-40B4-BE49-F238E27FC236}">
                <a16:creationId xmlns:a16="http://schemas.microsoft.com/office/drawing/2014/main" id="{5F0FB5DC-95B2-4938-8D84-06B8614299F6}"/>
              </a:ext>
            </a:extLst>
          </p:cNvPr>
          <p:cNvSpPr/>
          <p:nvPr/>
        </p:nvSpPr>
        <p:spPr>
          <a:xfrm>
            <a:off x="4634721" y="3022988"/>
            <a:ext cx="612338" cy="184817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50000"/>
                </a:srgbClr>
              </a:gs>
              <a:gs pos="100000">
                <a:srgbClr val="4F81BD">
                  <a:tint val="23500"/>
                  <a:satMod val="160000"/>
                  <a:lumMod val="26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C5F727F1-32C3-49C3-929A-2505A2B9C846}"/>
              </a:ext>
            </a:extLst>
          </p:cNvPr>
          <p:cNvSpPr txBox="1"/>
          <p:nvPr/>
        </p:nvSpPr>
        <p:spPr>
          <a:xfrm>
            <a:off x="4164528" y="1043093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ETM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9F7A71F5-B0A9-48FA-B61A-90C7A510E4AB}"/>
              </a:ext>
            </a:extLst>
          </p:cNvPr>
          <p:cNvSpPr txBox="1"/>
          <p:nvPr/>
        </p:nvSpPr>
        <p:spPr>
          <a:xfrm>
            <a:off x="4231558" y="2974047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ITM</a:t>
            </a:r>
          </a:p>
        </p:txBody>
      </p:sp>
      <p:sp>
        <p:nvSpPr>
          <p:cNvPr id="75" name="Flussdiagramm: Verzögerung 74">
            <a:extLst>
              <a:ext uri="{FF2B5EF4-FFF2-40B4-BE49-F238E27FC236}">
                <a16:creationId xmlns:a16="http://schemas.microsoft.com/office/drawing/2014/main" id="{22D72792-1455-4551-AD3E-96AFCE707670}"/>
              </a:ext>
            </a:extLst>
          </p:cNvPr>
          <p:cNvSpPr/>
          <p:nvPr/>
        </p:nvSpPr>
        <p:spPr>
          <a:xfrm rot="5400000">
            <a:off x="4912261" y="5355272"/>
            <a:ext cx="176143" cy="2504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6" name="Gerade Verbindung 30">
            <a:extLst>
              <a:ext uri="{FF2B5EF4-FFF2-40B4-BE49-F238E27FC236}">
                <a16:creationId xmlns:a16="http://schemas.microsoft.com/office/drawing/2014/main" id="{B90631E4-0376-43F1-91C2-C2299D996538}"/>
              </a:ext>
            </a:extLst>
          </p:cNvPr>
          <p:cNvCxnSpPr>
            <a:cxnSpLocks/>
            <a:stCxn id="75" idx="1"/>
          </p:cNvCxnSpPr>
          <p:nvPr/>
        </p:nvCxnSpPr>
        <p:spPr>
          <a:xfrm flipV="1">
            <a:off x="5000333" y="4647615"/>
            <a:ext cx="1145" cy="744810"/>
          </a:xfrm>
          <a:prstGeom prst="line">
            <a:avLst/>
          </a:prstGeom>
          <a:noFill/>
          <a:ln w="222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8" name="Gerade Verbindung 7">
            <a:extLst>
              <a:ext uri="{FF2B5EF4-FFF2-40B4-BE49-F238E27FC236}">
                <a16:creationId xmlns:a16="http://schemas.microsoft.com/office/drawing/2014/main" id="{97A493F0-D6D9-4A15-934B-B99EF6AD31F9}"/>
              </a:ext>
            </a:extLst>
          </p:cNvPr>
          <p:cNvCxnSpPr>
            <a:cxnSpLocks/>
            <a:stCxn id="4" idx="0"/>
            <a:endCxn id="5" idx="0"/>
          </p:cNvCxnSpPr>
          <p:nvPr/>
        </p:nvCxnSpPr>
        <p:spPr>
          <a:xfrm>
            <a:off x="5734772" y="3929060"/>
            <a:ext cx="2223590" cy="18583"/>
          </a:xfrm>
          <a:prstGeom prst="line">
            <a:avLst/>
          </a:prstGeom>
          <a:noFill/>
          <a:ln w="1778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9" name="Gerade Verbindung 13">
            <a:extLst>
              <a:ext uri="{FF2B5EF4-FFF2-40B4-BE49-F238E27FC236}">
                <a16:creationId xmlns:a16="http://schemas.microsoft.com/office/drawing/2014/main" id="{7AE4755F-599F-4C61-8C20-4F17E80A338F}"/>
              </a:ext>
            </a:extLst>
          </p:cNvPr>
          <p:cNvCxnSpPr>
            <a:cxnSpLocks/>
            <a:stCxn id="71" idx="0"/>
          </p:cNvCxnSpPr>
          <p:nvPr/>
        </p:nvCxnSpPr>
        <p:spPr>
          <a:xfrm flipH="1" flipV="1">
            <a:off x="4938652" y="1298896"/>
            <a:ext cx="2238" cy="1770296"/>
          </a:xfrm>
          <a:prstGeom prst="line">
            <a:avLst/>
          </a:prstGeom>
          <a:noFill/>
          <a:ln w="1778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86" name="Gerade Verbindung 30">
            <a:extLst>
              <a:ext uri="{FF2B5EF4-FFF2-40B4-BE49-F238E27FC236}">
                <a16:creationId xmlns:a16="http://schemas.microsoft.com/office/drawing/2014/main" id="{E485C8C6-8482-470C-A739-804CE5B9B23D}"/>
              </a:ext>
            </a:extLst>
          </p:cNvPr>
          <p:cNvCxnSpPr>
            <a:cxnSpLocks/>
            <a:stCxn id="126" idx="3"/>
          </p:cNvCxnSpPr>
          <p:nvPr/>
        </p:nvCxnSpPr>
        <p:spPr>
          <a:xfrm flipH="1">
            <a:off x="5008115" y="5193658"/>
            <a:ext cx="1031922" cy="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ysDot"/>
          </a:ln>
          <a:effectLst/>
        </p:spPr>
      </p:cxn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5A6F409A-2181-4FE7-95EE-13ED79406189}"/>
              </a:ext>
            </a:extLst>
          </p:cNvPr>
          <p:cNvGrpSpPr/>
          <p:nvPr/>
        </p:nvGrpSpPr>
        <p:grpSpPr>
          <a:xfrm>
            <a:off x="4903007" y="4897974"/>
            <a:ext cx="199463" cy="354588"/>
            <a:chOff x="5973828" y="5444861"/>
            <a:chExt cx="199463" cy="354588"/>
          </a:xfrm>
        </p:grpSpPr>
        <p:cxnSp>
          <p:nvCxnSpPr>
            <p:cNvPr id="100" name="Gerader Verbinder 99">
              <a:extLst>
                <a:ext uri="{FF2B5EF4-FFF2-40B4-BE49-F238E27FC236}">
                  <a16:creationId xmlns:a16="http://schemas.microsoft.com/office/drawing/2014/main" id="{79985B67-044B-490D-9D33-61E5D4D53193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6067979" y="5689759"/>
              <a:ext cx="5940" cy="109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r Verbinder 100">
              <a:extLst>
                <a:ext uri="{FF2B5EF4-FFF2-40B4-BE49-F238E27FC236}">
                  <a16:creationId xmlns:a16="http://schemas.microsoft.com/office/drawing/2014/main" id="{7A8D8A05-9446-43C2-AE9C-969B155EF29E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6067979" y="5444861"/>
              <a:ext cx="5940" cy="109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id="{3D6AB1E7-98BC-4B2A-8608-F87F7EF295B0}"/>
                </a:ext>
              </a:extLst>
            </p:cNvPr>
            <p:cNvGrpSpPr/>
            <p:nvPr/>
          </p:nvGrpSpPr>
          <p:grpSpPr>
            <a:xfrm>
              <a:off x="5973828" y="5455478"/>
              <a:ext cx="199463" cy="338555"/>
              <a:chOff x="8064507" y="5096501"/>
              <a:chExt cx="199463" cy="338555"/>
            </a:xfrm>
          </p:grpSpPr>
          <p:sp>
            <p:nvSpPr>
              <p:cNvPr id="103" name="Rechteck 102">
                <a:extLst>
                  <a:ext uri="{FF2B5EF4-FFF2-40B4-BE49-F238E27FC236}">
                    <a16:creationId xmlns:a16="http://schemas.microsoft.com/office/drawing/2014/main" id="{8247E857-AEDB-4822-A194-798D29370F2C}"/>
                  </a:ext>
                </a:extLst>
              </p:cNvPr>
              <p:cNvSpPr/>
              <p:nvPr/>
            </p:nvSpPr>
            <p:spPr>
              <a:xfrm>
                <a:off x="8098961" y="5096501"/>
                <a:ext cx="123850" cy="338555"/>
              </a:xfrm>
              <a:prstGeom prst="rect">
                <a:avLst/>
              </a:prstGeom>
              <a:solidFill>
                <a:schemeClr val="accent1">
                  <a:alpha val="44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Rechteck 103">
                <a:extLst>
                  <a:ext uri="{FF2B5EF4-FFF2-40B4-BE49-F238E27FC236}">
                    <a16:creationId xmlns:a16="http://schemas.microsoft.com/office/drawing/2014/main" id="{5EFD4A78-2BB2-4CA1-8205-D47E85046A99}"/>
                  </a:ext>
                </a:extLst>
              </p:cNvPr>
              <p:cNvSpPr/>
              <p:nvPr/>
            </p:nvSpPr>
            <p:spPr>
              <a:xfrm>
                <a:off x="8064507" y="5186809"/>
                <a:ext cx="199463" cy="157938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028D4474-0ECF-47A9-BFAC-D464301D83BC}"/>
              </a:ext>
            </a:extLst>
          </p:cNvPr>
          <p:cNvGrpSpPr/>
          <p:nvPr/>
        </p:nvGrpSpPr>
        <p:grpSpPr>
          <a:xfrm rot="10800000">
            <a:off x="6023768" y="5079670"/>
            <a:ext cx="493372" cy="227973"/>
            <a:chOff x="3098536" y="5733728"/>
            <a:chExt cx="493372" cy="227973"/>
          </a:xfrm>
        </p:grpSpPr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8A853707-4DCB-42E9-B364-078A3930CD7A}"/>
                </a:ext>
              </a:extLst>
            </p:cNvPr>
            <p:cNvSpPr/>
            <p:nvPr/>
          </p:nvSpPr>
          <p:spPr>
            <a:xfrm>
              <a:off x="3098536" y="5733728"/>
              <a:ext cx="493372" cy="2279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: abgerundete Ecken 123">
              <a:extLst>
                <a:ext uri="{FF2B5EF4-FFF2-40B4-BE49-F238E27FC236}">
                  <a16:creationId xmlns:a16="http://schemas.microsoft.com/office/drawing/2014/main" id="{3FFEF8F7-5679-4FE6-AA0D-3BCCB8D6E2C6}"/>
                </a:ext>
              </a:extLst>
            </p:cNvPr>
            <p:cNvSpPr/>
            <p:nvPr/>
          </p:nvSpPr>
          <p:spPr>
            <a:xfrm>
              <a:off x="3143250" y="5786254"/>
              <a:ext cx="338556" cy="123851"/>
            </a:xfrm>
            <a:prstGeom prst="roundRect">
              <a:avLst>
                <a:gd name="adj" fmla="val 39739"/>
              </a:avLst>
            </a:prstGeom>
            <a:solidFill>
              <a:srgbClr val="5736E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Zylinder 125">
              <a:extLst>
                <a:ext uri="{FF2B5EF4-FFF2-40B4-BE49-F238E27FC236}">
                  <a16:creationId xmlns:a16="http://schemas.microsoft.com/office/drawing/2014/main" id="{4957A4E9-5E49-4F38-9D24-1BA19DFA5C68}"/>
                </a:ext>
              </a:extLst>
            </p:cNvPr>
            <p:cNvSpPr/>
            <p:nvPr/>
          </p:nvSpPr>
          <p:spPr>
            <a:xfrm rot="16200000">
              <a:off x="3462686" y="5814723"/>
              <a:ext cx="159925" cy="65981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8" name="Textfeld 127">
            <a:extLst>
              <a:ext uri="{FF2B5EF4-FFF2-40B4-BE49-F238E27FC236}">
                <a16:creationId xmlns:a16="http://schemas.microsoft.com/office/drawing/2014/main" id="{CCF270A4-F51C-47EE-A9A9-7C2A7FB0CE75}"/>
              </a:ext>
            </a:extLst>
          </p:cNvPr>
          <p:cNvSpPr txBox="1"/>
          <p:nvPr/>
        </p:nvSpPr>
        <p:spPr>
          <a:xfrm>
            <a:off x="5846271" y="4760978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Squeezer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Zylinder 26">
            <a:extLst>
              <a:ext uri="{FF2B5EF4-FFF2-40B4-BE49-F238E27FC236}">
                <a16:creationId xmlns:a16="http://schemas.microsoft.com/office/drawing/2014/main" id="{70039205-09AC-472B-A519-8D5BCBDCD8A4}"/>
              </a:ext>
            </a:extLst>
          </p:cNvPr>
          <p:cNvSpPr/>
          <p:nvPr/>
        </p:nvSpPr>
        <p:spPr>
          <a:xfrm rot="5400000">
            <a:off x="3984945" y="3755495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45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85C8300A-481B-4A96-BAE6-8602906003F5}"/>
              </a:ext>
            </a:extLst>
          </p:cNvPr>
          <p:cNvSpPr txBox="1"/>
          <p:nvPr/>
        </p:nvSpPr>
        <p:spPr>
          <a:xfrm>
            <a:off x="6006186" y="5793343"/>
            <a:ext cx="3754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Desired</a:t>
            </a:r>
            <a:r>
              <a:rPr lang="de-DE" dirty="0"/>
              <a:t> </a:t>
            </a:r>
            <a:r>
              <a:rPr lang="de-DE" dirty="0" err="1"/>
              <a:t>squeezing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frequencies</a:t>
            </a:r>
            <a:endParaRPr lang="de-DE" dirty="0"/>
          </a:p>
          <a:p>
            <a:r>
              <a:rPr lang="de-DE" dirty="0"/>
              <a:t>= </a:t>
            </a:r>
            <a:r>
              <a:rPr lang="de-DE" dirty="0" err="1"/>
              <a:t>rotated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90°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88CBF1DF-947E-4B4C-A907-55DC6266C5C5}"/>
              </a:ext>
            </a:extLst>
          </p:cNvPr>
          <p:cNvSpPr txBox="1"/>
          <p:nvPr/>
        </p:nvSpPr>
        <p:spPr>
          <a:xfrm>
            <a:off x="4077023" y="4784424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Faraday</a:t>
            </a:r>
            <a:br>
              <a:rPr lang="de-DE" sz="1400" kern="0" dirty="0">
                <a:solidFill>
                  <a:prstClr val="black"/>
                </a:solidFill>
                <a:latin typeface="Calibri"/>
              </a:rPr>
            </a:br>
            <a:r>
              <a:rPr lang="de-DE" sz="1400" kern="0" dirty="0">
                <a:solidFill>
                  <a:prstClr val="black"/>
                </a:solidFill>
                <a:latin typeface="Calibri"/>
              </a:rPr>
              <a:t>Isolator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5D587195-9E79-4BCE-921E-452098EB0D39}"/>
              </a:ext>
            </a:extLst>
          </p:cNvPr>
          <p:cNvSpPr txBox="1"/>
          <p:nvPr/>
        </p:nvSpPr>
        <p:spPr>
          <a:xfrm>
            <a:off x="5822080" y="1019672"/>
            <a:ext cx="62568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2000" kern="0" dirty="0" err="1">
                <a:solidFill>
                  <a:prstClr val="black"/>
                </a:solidFill>
                <a:latin typeface="Calibri"/>
              </a:rPr>
              <a:t>Squeezing</a:t>
            </a:r>
            <a:r>
              <a:rPr lang="de-DE" sz="2000" kern="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defTabSz="914430">
              <a:defRPr/>
            </a:pPr>
            <a:r>
              <a:rPr lang="de-DE" sz="2000" kern="0" dirty="0" err="1">
                <a:solidFill>
                  <a:srgbClr val="00B050"/>
                </a:solidFill>
                <a:latin typeface="Calibri"/>
              </a:rPr>
              <a:t>Less</a:t>
            </a:r>
            <a:r>
              <a:rPr lang="de-DE" sz="2000" kern="0" dirty="0">
                <a:solidFill>
                  <a:srgbClr val="00B050"/>
                </a:solidFill>
                <a:latin typeface="Calibri"/>
              </a:rPr>
              <a:t> </a:t>
            </a:r>
            <a:r>
              <a:rPr lang="de-DE" sz="2000" kern="0" dirty="0" err="1">
                <a:solidFill>
                  <a:srgbClr val="00B050"/>
                </a:solidFill>
                <a:latin typeface="Calibri"/>
              </a:rPr>
              <a:t>noise</a:t>
            </a:r>
            <a:r>
              <a:rPr lang="de-DE" sz="2000" kern="0" dirty="0">
                <a:solidFill>
                  <a:srgbClr val="00B050"/>
                </a:solidFill>
                <a:latin typeface="Calibri"/>
              </a:rPr>
              <a:t> </a:t>
            </a:r>
            <a:r>
              <a:rPr lang="de-DE" sz="2000" kern="0" dirty="0">
                <a:solidFill>
                  <a:prstClr val="black"/>
                </a:solidFill>
                <a:latin typeface="Calibri"/>
              </a:rPr>
              <a:t>in </a:t>
            </a:r>
            <a:r>
              <a:rPr lang="de-DE" sz="2000" kern="0" dirty="0" err="1">
                <a:solidFill>
                  <a:prstClr val="black"/>
                </a:solidFill>
                <a:latin typeface="Calibri"/>
              </a:rPr>
              <a:t>phase</a:t>
            </a:r>
            <a:r>
              <a:rPr lang="de-DE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000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de-DE" sz="2000" kern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better</a:t>
            </a:r>
            <a:r>
              <a:rPr lang="de-DE" sz="2000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sensitivity</a:t>
            </a:r>
            <a:r>
              <a:rPr lang="de-DE" sz="2000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high </a:t>
            </a:r>
            <a:r>
              <a:rPr lang="de-DE" sz="2000" kern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frequencies</a:t>
            </a:r>
            <a:endParaRPr lang="de-DE" sz="2000" kern="0" dirty="0">
              <a:solidFill>
                <a:prstClr val="black"/>
              </a:solidFill>
              <a:latin typeface="Calibri"/>
            </a:endParaRPr>
          </a:p>
          <a:p>
            <a:pPr defTabSz="914430">
              <a:defRPr/>
            </a:pPr>
            <a:r>
              <a:rPr lang="de-DE" sz="2000" kern="0" dirty="0">
                <a:solidFill>
                  <a:srgbClr val="FF0000"/>
                </a:solidFill>
                <a:latin typeface="Calibri"/>
              </a:rPr>
              <a:t>More </a:t>
            </a:r>
            <a:r>
              <a:rPr lang="de-DE" sz="2000" kern="0" dirty="0" err="1">
                <a:solidFill>
                  <a:srgbClr val="FF0000"/>
                </a:solidFill>
                <a:latin typeface="Calibri"/>
              </a:rPr>
              <a:t>noise</a:t>
            </a:r>
            <a:r>
              <a:rPr lang="de-DE" sz="2000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de-DE" sz="2000" kern="0" dirty="0">
                <a:solidFill>
                  <a:prstClr val="black"/>
                </a:solidFill>
                <a:latin typeface="Calibri"/>
              </a:rPr>
              <a:t>in </a:t>
            </a:r>
            <a:r>
              <a:rPr lang="de-DE" sz="2000" kern="0" dirty="0" err="1">
                <a:solidFill>
                  <a:prstClr val="black"/>
                </a:solidFill>
                <a:latin typeface="Calibri"/>
              </a:rPr>
              <a:t>amplitude</a:t>
            </a:r>
            <a:r>
              <a:rPr lang="de-DE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000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de-DE" sz="2000" kern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more</a:t>
            </a:r>
            <a:r>
              <a:rPr lang="de-DE" sz="2000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radiation</a:t>
            </a:r>
            <a:r>
              <a:rPr lang="de-DE" sz="2000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pressure</a:t>
            </a:r>
            <a:r>
              <a:rPr lang="de-DE" sz="2000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noise</a:t>
            </a:r>
            <a:br>
              <a:rPr lang="de-DE" sz="2000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</a:br>
            <a:r>
              <a:rPr lang="de-DE" sz="2000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				</a:t>
            </a:r>
            <a:r>
              <a:rPr lang="de-DE" sz="2000" kern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low</a:t>
            </a:r>
            <a:r>
              <a:rPr lang="de-DE" sz="2000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frequencies</a:t>
            </a:r>
            <a:endParaRPr lang="de-DE" sz="20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B99D1A1-94B8-4F1A-9661-2AFD9BB7783E}"/>
              </a:ext>
            </a:extLst>
          </p:cNvPr>
          <p:cNvGrpSpPr/>
          <p:nvPr/>
        </p:nvGrpSpPr>
        <p:grpSpPr>
          <a:xfrm rot="16200000">
            <a:off x="4966249" y="5794225"/>
            <a:ext cx="1502778" cy="577095"/>
            <a:chOff x="5070691" y="5651644"/>
            <a:chExt cx="1502778" cy="577095"/>
          </a:xfrm>
        </p:grpSpPr>
        <p:sp>
          <p:nvSpPr>
            <p:cNvPr id="74" name="Oval 14">
              <a:extLst>
                <a:ext uri="{FF2B5EF4-FFF2-40B4-BE49-F238E27FC236}">
                  <a16:creationId xmlns:a16="http://schemas.microsoft.com/office/drawing/2014/main" id="{F3ADC011-1D4A-485A-BCED-D8B05FA8F2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666618" y="5265951"/>
              <a:ext cx="297316" cy="1360761"/>
            </a:xfrm>
            <a:prstGeom prst="ellipse">
              <a:avLst/>
            </a:prstGeom>
            <a:gradFill rotWithShape="1">
              <a:gsLst>
                <a:gs pos="0">
                  <a:srgbClr val="4D2AE2"/>
                </a:gs>
                <a:gs pos="46000">
                  <a:srgbClr val="6749E6"/>
                </a:gs>
                <a:gs pos="81000">
                  <a:srgbClr val="B1A2F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7" name="Gerade Verbindung mit Pfeil 76">
              <a:extLst>
                <a:ext uri="{FF2B5EF4-FFF2-40B4-BE49-F238E27FC236}">
                  <a16:creationId xmlns:a16="http://schemas.microsoft.com/office/drawing/2014/main" id="{AE40DFDA-1D76-4FAB-8EF7-212DBA5990BD}"/>
                </a:ext>
              </a:extLst>
            </p:cNvPr>
            <p:cNvCxnSpPr>
              <a:cxnSpLocks/>
            </p:cNvCxnSpPr>
            <p:nvPr/>
          </p:nvCxnSpPr>
          <p:spPr>
            <a:xfrm>
              <a:off x="5070691" y="5940192"/>
              <a:ext cx="15027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mit Pfeil 79">
              <a:extLst>
                <a:ext uri="{FF2B5EF4-FFF2-40B4-BE49-F238E27FC236}">
                  <a16:creationId xmlns:a16="http://schemas.microsoft.com/office/drawing/2014/main" id="{9FDC810D-F5CD-44A2-9F5D-ACCE564605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7829" y="5651644"/>
              <a:ext cx="0" cy="5770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6694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5F1CE-8062-4BD6-B5A6-7635D1B0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dependent</a:t>
            </a:r>
            <a:r>
              <a:rPr lang="de-DE" dirty="0"/>
              <a:t> </a:t>
            </a:r>
            <a:r>
              <a:rPr lang="de-DE" dirty="0" err="1"/>
              <a:t>Squeezing</a:t>
            </a:r>
            <a:endParaRPr lang="de-DE" dirty="0"/>
          </a:p>
        </p:txBody>
      </p:sp>
      <p:sp>
        <p:nvSpPr>
          <p:cNvPr id="5" name="Zylinder 4">
            <a:extLst>
              <a:ext uri="{FF2B5EF4-FFF2-40B4-BE49-F238E27FC236}">
                <a16:creationId xmlns:a16="http://schemas.microsoft.com/office/drawing/2014/main" id="{597508E7-1999-4021-82AA-20548D36C5DC}"/>
              </a:ext>
            </a:extLst>
          </p:cNvPr>
          <p:cNvSpPr/>
          <p:nvPr/>
        </p:nvSpPr>
        <p:spPr>
          <a:xfrm rot="16200000">
            <a:off x="7703384" y="3853911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Gerade Verbindung 7">
            <a:extLst>
              <a:ext uri="{FF2B5EF4-FFF2-40B4-BE49-F238E27FC236}">
                <a16:creationId xmlns:a16="http://schemas.microsoft.com/office/drawing/2014/main" id="{07FCA56D-22B7-49F3-91B0-80041B2CE321}"/>
              </a:ext>
            </a:extLst>
          </p:cNvPr>
          <p:cNvCxnSpPr>
            <a:cxnSpLocks/>
          </p:cNvCxnSpPr>
          <p:nvPr/>
        </p:nvCxnSpPr>
        <p:spPr>
          <a:xfrm>
            <a:off x="5071093" y="3918410"/>
            <a:ext cx="2912179" cy="22014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" name="Gerade Verbindung 9">
            <a:extLst>
              <a:ext uri="{FF2B5EF4-FFF2-40B4-BE49-F238E27FC236}">
                <a16:creationId xmlns:a16="http://schemas.microsoft.com/office/drawing/2014/main" id="{4BD05B0F-7DA8-4121-9D4F-4598EF777A5D}"/>
              </a:ext>
            </a:extLst>
          </p:cNvPr>
          <p:cNvCxnSpPr/>
          <p:nvPr/>
        </p:nvCxnSpPr>
        <p:spPr>
          <a:xfrm>
            <a:off x="4941075" y="3855518"/>
            <a:ext cx="138568" cy="73541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8" name="Gerade Verbindung 11">
            <a:extLst>
              <a:ext uri="{FF2B5EF4-FFF2-40B4-BE49-F238E27FC236}">
                <a16:creationId xmlns:a16="http://schemas.microsoft.com/office/drawing/2014/main" id="{AC17A6BE-F919-4CFE-AC86-FA0EDADEC9A3}"/>
              </a:ext>
            </a:extLst>
          </p:cNvPr>
          <p:cNvCxnSpPr/>
          <p:nvPr/>
        </p:nvCxnSpPr>
        <p:spPr>
          <a:xfrm>
            <a:off x="4334511" y="3852411"/>
            <a:ext cx="669757" cy="11007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0" name="Zylinder 9">
            <a:extLst>
              <a:ext uri="{FF2B5EF4-FFF2-40B4-BE49-F238E27FC236}">
                <a16:creationId xmlns:a16="http://schemas.microsoft.com/office/drawing/2014/main" id="{3011F169-49F2-458A-99FE-F23AD5704CED}"/>
              </a:ext>
            </a:extLst>
          </p:cNvPr>
          <p:cNvSpPr/>
          <p:nvPr/>
        </p:nvSpPr>
        <p:spPr>
          <a:xfrm rot="10800000">
            <a:off x="4627725" y="1131272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Gerade Verbindung 13">
            <a:extLst>
              <a:ext uri="{FF2B5EF4-FFF2-40B4-BE49-F238E27FC236}">
                <a16:creationId xmlns:a16="http://schemas.microsoft.com/office/drawing/2014/main" id="{232B880C-8ABB-4F0D-A866-E44F7B02F287}"/>
              </a:ext>
            </a:extLst>
          </p:cNvPr>
          <p:cNvCxnSpPr/>
          <p:nvPr/>
        </p:nvCxnSpPr>
        <p:spPr>
          <a:xfrm flipV="1">
            <a:off x="4941075" y="1286735"/>
            <a:ext cx="0" cy="2603176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E3F479AB-963F-4703-9CF9-210F5AD0D5AF}"/>
              </a:ext>
            </a:extLst>
          </p:cNvPr>
          <p:cNvSpPr/>
          <p:nvPr/>
        </p:nvSpPr>
        <p:spPr>
          <a:xfrm>
            <a:off x="1283584" y="3581976"/>
            <a:ext cx="1077921" cy="4941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r>
              <a:rPr lang="de-DE" kern="0" dirty="0">
                <a:solidFill>
                  <a:prstClr val="white"/>
                </a:solidFill>
                <a:latin typeface="Calibri"/>
              </a:rPr>
              <a:t>LASER</a:t>
            </a:r>
          </a:p>
        </p:txBody>
      </p:sp>
      <p:cxnSp>
        <p:nvCxnSpPr>
          <p:cNvPr id="15" name="Gerade Verbindung 27">
            <a:extLst>
              <a:ext uri="{FF2B5EF4-FFF2-40B4-BE49-F238E27FC236}">
                <a16:creationId xmlns:a16="http://schemas.microsoft.com/office/drawing/2014/main" id="{EBD70C5F-1F38-4473-934E-CD46369D8B99}"/>
              </a:ext>
            </a:extLst>
          </p:cNvPr>
          <p:cNvCxnSpPr/>
          <p:nvPr/>
        </p:nvCxnSpPr>
        <p:spPr>
          <a:xfrm>
            <a:off x="4938651" y="3863062"/>
            <a:ext cx="67054" cy="139707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6" name="Gerade Verbindung 30">
            <a:extLst>
              <a:ext uri="{FF2B5EF4-FFF2-40B4-BE49-F238E27FC236}">
                <a16:creationId xmlns:a16="http://schemas.microsoft.com/office/drawing/2014/main" id="{5D6D3244-E415-4B2F-8336-311E75AB83D6}"/>
              </a:ext>
            </a:extLst>
          </p:cNvPr>
          <p:cNvCxnSpPr/>
          <p:nvPr/>
        </p:nvCxnSpPr>
        <p:spPr>
          <a:xfrm flipV="1">
            <a:off x="5000651" y="3973884"/>
            <a:ext cx="0" cy="526910"/>
          </a:xfrm>
          <a:prstGeom prst="line">
            <a:avLst/>
          </a:prstGeom>
          <a:noFill/>
          <a:ln w="635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7" name="Zylinder 16">
            <a:extLst>
              <a:ext uri="{FF2B5EF4-FFF2-40B4-BE49-F238E27FC236}">
                <a16:creationId xmlns:a16="http://schemas.microsoft.com/office/drawing/2014/main" id="{2CEACFB5-6ABA-428E-9BE5-37216BCA5CE0}"/>
              </a:ext>
            </a:extLst>
          </p:cNvPr>
          <p:cNvSpPr/>
          <p:nvPr/>
        </p:nvSpPr>
        <p:spPr>
          <a:xfrm rot="18799323">
            <a:off x="4687387" y="3808339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0"/>
                  <a:alpha val="93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61000"/>
                </a:srgbClr>
              </a:gs>
              <a:gs pos="100000">
                <a:srgbClr val="4F81BD">
                  <a:tint val="23500"/>
                  <a:satMod val="160000"/>
                  <a:lumMod val="0"/>
                  <a:alpha val="94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96479A7-F5F1-46E6-9C12-9B00F7D88652}"/>
              </a:ext>
            </a:extLst>
          </p:cNvPr>
          <p:cNvSpPr txBox="1"/>
          <p:nvPr/>
        </p:nvSpPr>
        <p:spPr>
          <a:xfrm rot="18419618">
            <a:off x="5104739" y="34384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BS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1B10EA0-2295-4887-8C03-5851AF3F5D26}"/>
              </a:ext>
            </a:extLst>
          </p:cNvPr>
          <p:cNvSpPr txBox="1"/>
          <p:nvPr/>
        </p:nvSpPr>
        <p:spPr>
          <a:xfrm rot="5400000">
            <a:off x="7747786" y="3269728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ETM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1C41593-6C23-47D1-8D2F-B5189A97BB08}"/>
              </a:ext>
            </a:extLst>
          </p:cNvPr>
          <p:cNvSpPr txBox="1"/>
          <p:nvPr/>
        </p:nvSpPr>
        <p:spPr>
          <a:xfrm rot="5400000">
            <a:off x="5456580" y="3250411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ITM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13EA331-1597-41E6-A759-0E531EF7B946}"/>
              </a:ext>
            </a:extLst>
          </p:cNvPr>
          <p:cNvSpPr txBox="1"/>
          <p:nvPr/>
        </p:nvSpPr>
        <p:spPr>
          <a:xfrm>
            <a:off x="4470862" y="5278659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600" kern="0" dirty="0">
                <a:solidFill>
                  <a:prstClr val="black"/>
                </a:solidFill>
                <a:latin typeface="Calibri"/>
              </a:rPr>
              <a:t>PD</a:t>
            </a:r>
          </a:p>
        </p:txBody>
      </p:sp>
      <p:sp>
        <p:nvSpPr>
          <p:cNvPr id="28" name="Zylinder 27">
            <a:extLst>
              <a:ext uri="{FF2B5EF4-FFF2-40B4-BE49-F238E27FC236}">
                <a16:creationId xmlns:a16="http://schemas.microsoft.com/office/drawing/2014/main" id="{CAE6EE4C-CE12-428A-980C-1466830B5995}"/>
              </a:ext>
            </a:extLst>
          </p:cNvPr>
          <p:cNvSpPr/>
          <p:nvPr/>
        </p:nvSpPr>
        <p:spPr>
          <a:xfrm>
            <a:off x="4696800" y="4474514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C394F72-40A5-484A-BAF7-F8B5C9A7AF6F}"/>
              </a:ext>
            </a:extLst>
          </p:cNvPr>
          <p:cNvSpPr txBox="1"/>
          <p:nvPr/>
        </p:nvSpPr>
        <p:spPr>
          <a:xfrm>
            <a:off x="4029840" y="4150727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PRM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8AA1178-AF3A-4954-AB6D-90426EC4145A}"/>
              </a:ext>
            </a:extLst>
          </p:cNvPr>
          <p:cNvSpPr txBox="1"/>
          <p:nvPr/>
        </p:nvSpPr>
        <p:spPr>
          <a:xfrm>
            <a:off x="5310239" y="4430111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SRM</a:t>
            </a:r>
          </a:p>
        </p:txBody>
      </p:sp>
      <p:cxnSp>
        <p:nvCxnSpPr>
          <p:cNvPr id="32" name="Gerade Verbindung 11">
            <a:extLst>
              <a:ext uri="{FF2B5EF4-FFF2-40B4-BE49-F238E27FC236}">
                <a16:creationId xmlns:a16="http://schemas.microsoft.com/office/drawing/2014/main" id="{F1FEB46C-EFD1-44A5-BF38-B40643E763AB}"/>
              </a:ext>
            </a:extLst>
          </p:cNvPr>
          <p:cNvCxnSpPr/>
          <p:nvPr/>
        </p:nvCxnSpPr>
        <p:spPr>
          <a:xfrm>
            <a:off x="5001038" y="4474514"/>
            <a:ext cx="0" cy="178558"/>
          </a:xfrm>
          <a:prstGeom prst="line">
            <a:avLst/>
          </a:prstGeom>
          <a:noFill/>
          <a:ln w="63500" cap="flat" cmpd="sng" algn="ctr">
            <a:solidFill>
              <a:srgbClr val="C00000">
                <a:alpha val="50000"/>
              </a:srgbClr>
            </a:solidFill>
            <a:prstDash val="solid"/>
          </a:ln>
          <a:effectLst/>
        </p:spPr>
      </p:cxn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0A69366-363E-4A7C-A5A3-E746CC1A8FEE}"/>
              </a:ext>
            </a:extLst>
          </p:cNvPr>
          <p:cNvGrpSpPr/>
          <p:nvPr/>
        </p:nvGrpSpPr>
        <p:grpSpPr>
          <a:xfrm rot="10800000">
            <a:off x="3117800" y="3804002"/>
            <a:ext cx="1215856" cy="993222"/>
            <a:chOff x="724308" y="3588787"/>
            <a:chExt cx="3088639" cy="2343654"/>
          </a:xfrm>
        </p:grpSpPr>
        <p:sp>
          <p:nvSpPr>
            <p:cNvPr id="61" name="Zylinder 60">
              <a:extLst>
                <a:ext uri="{FF2B5EF4-FFF2-40B4-BE49-F238E27FC236}">
                  <a16:creationId xmlns:a16="http://schemas.microsoft.com/office/drawing/2014/main" id="{2E8DFF61-42AC-4CB0-950F-70CD56B8A269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Zylinder 61">
              <a:extLst>
                <a:ext uri="{FF2B5EF4-FFF2-40B4-BE49-F238E27FC236}">
                  <a16:creationId xmlns:a16="http://schemas.microsoft.com/office/drawing/2014/main" id="{69ADF779-DA0F-4097-8938-3FBEDF16BB70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3" name="Gerade Verbindung 18">
              <a:extLst>
                <a:ext uri="{FF2B5EF4-FFF2-40B4-BE49-F238E27FC236}">
                  <a16:creationId xmlns:a16="http://schemas.microsoft.com/office/drawing/2014/main" id="{E9AA447B-2F84-4084-BCA8-C1B703A458C1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4" name="Gerade Verbindung 18">
              <a:extLst>
                <a:ext uri="{FF2B5EF4-FFF2-40B4-BE49-F238E27FC236}">
                  <a16:creationId xmlns:a16="http://schemas.microsoft.com/office/drawing/2014/main" id="{93A376C1-96E4-428D-BD2C-835C93622F92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65" name="Zylinder 64">
              <a:extLst>
                <a:ext uri="{FF2B5EF4-FFF2-40B4-BE49-F238E27FC236}">
                  <a16:creationId xmlns:a16="http://schemas.microsoft.com/office/drawing/2014/main" id="{E4F32FEA-06DF-41D9-B058-63250A99E9B8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6" name="Gerade Verbindung 11">
              <a:extLst>
                <a:ext uri="{FF2B5EF4-FFF2-40B4-BE49-F238E27FC236}">
                  <a16:creationId xmlns:a16="http://schemas.microsoft.com/office/drawing/2014/main" id="{B9427C6E-C4DA-4E6F-BE4D-6869B90EF2AF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7" name="Gerade Verbindung 9">
              <a:extLst>
                <a:ext uri="{FF2B5EF4-FFF2-40B4-BE49-F238E27FC236}">
                  <a16:creationId xmlns:a16="http://schemas.microsoft.com/office/drawing/2014/main" id="{08E1325E-D87D-4078-BA6F-636EE135B2F4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8" name="Gerade Verbindung 9">
              <a:extLst>
                <a:ext uri="{FF2B5EF4-FFF2-40B4-BE49-F238E27FC236}">
                  <a16:creationId xmlns:a16="http://schemas.microsoft.com/office/drawing/2014/main" id="{8C511623-89CC-465C-9851-D1380F079BA3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9" name="Gerade Verbindung 11">
              <a:extLst>
                <a:ext uri="{FF2B5EF4-FFF2-40B4-BE49-F238E27FC236}">
                  <a16:creationId xmlns:a16="http://schemas.microsoft.com/office/drawing/2014/main" id="{027EB3FB-2BF9-417B-8D14-CACC76FB12DC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rot="10800000" flipH="1" flipV="1">
              <a:off x="724308" y="5825724"/>
              <a:ext cx="1106214" cy="7612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70" name="Gerade Verbindung 11">
              <a:extLst>
                <a:ext uri="{FF2B5EF4-FFF2-40B4-BE49-F238E27FC236}">
                  <a16:creationId xmlns:a16="http://schemas.microsoft.com/office/drawing/2014/main" id="{48145A18-026B-4931-B8A5-36BE5E04D46B}"/>
                </a:ext>
              </a:extLst>
            </p:cNvPr>
            <p:cNvCxnSpPr/>
            <p:nvPr/>
          </p:nvCxnSpPr>
          <p:spPr>
            <a:xfrm>
              <a:off x="2998324" y="5842918"/>
              <a:ext cx="814623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295F2BD-8B73-4AAA-A8DE-64E31A47C452}"/>
              </a:ext>
            </a:extLst>
          </p:cNvPr>
          <p:cNvGrpSpPr/>
          <p:nvPr/>
        </p:nvGrpSpPr>
        <p:grpSpPr>
          <a:xfrm rot="10800000">
            <a:off x="2363636" y="3796443"/>
            <a:ext cx="842455" cy="993222"/>
            <a:chOff x="1629563" y="3588787"/>
            <a:chExt cx="2140089" cy="2343654"/>
          </a:xfrm>
        </p:grpSpPr>
        <p:sp>
          <p:nvSpPr>
            <p:cNvPr id="52" name="Zylinder 51">
              <a:extLst>
                <a:ext uri="{FF2B5EF4-FFF2-40B4-BE49-F238E27FC236}">
                  <a16:creationId xmlns:a16="http://schemas.microsoft.com/office/drawing/2014/main" id="{88490A3E-D54A-4A89-91D2-F854EB481884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Zylinder 52">
              <a:extLst>
                <a:ext uri="{FF2B5EF4-FFF2-40B4-BE49-F238E27FC236}">
                  <a16:creationId xmlns:a16="http://schemas.microsoft.com/office/drawing/2014/main" id="{D03CAC2B-0C6C-4DEE-87E1-ABFE7F6051B3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4" name="Gerade Verbindung 18">
              <a:extLst>
                <a:ext uri="{FF2B5EF4-FFF2-40B4-BE49-F238E27FC236}">
                  <a16:creationId xmlns:a16="http://schemas.microsoft.com/office/drawing/2014/main" id="{7CA20E00-533B-456E-9E46-56818A505208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" name="Gerade Verbindung 18">
              <a:extLst>
                <a:ext uri="{FF2B5EF4-FFF2-40B4-BE49-F238E27FC236}">
                  <a16:creationId xmlns:a16="http://schemas.microsoft.com/office/drawing/2014/main" id="{4061B782-429F-458D-B3B6-9D7A696E5F82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56" name="Zylinder 55">
              <a:extLst>
                <a:ext uri="{FF2B5EF4-FFF2-40B4-BE49-F238E27FC236}">
                  <a16:creationId xmlns:a16="http://schemas.microsoft.com/office/drawing/2014/main" id="{24DC6E25-A27B-4D7D-ABB9-763980829B60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7" name="Gerade Verbindung 11">
              <a:extLst>
                <a:ext uri="{FF2B5EF4-FFF2-40B4-BE49-F238E27FC236}">
                  <a16:creationId xmlns:a16="http://schemas.microsoft.com/office/drawing/2014/main" id="{4F6B4BB1-3DD6-45C9-BA9F-96923B4B653B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8" name="Gerade Verbindung 9">
              <a:extLst>
                <a:ext uri="{FF2B5EF4-FFF2-40B4-BE49-F238E27FC236}">
                  <a16:creationId xmlns:a16="http://schemas.microsoft.com/office/drawing/2014/main" id="{331FA5F7-B616-4DC5-A720-CB124B59E366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59" name="Gerade Verbindung 9">
              <a:extLst>
                <a:ext uri="{FF2B5EF4-FFF2-40B4-BE49-F238E27FC236}">
                  <a16:creationId xmlns:a16="http://schemas.microsoft.com/office/drawing/2014/main" id="{4519977E-39C0-404B-96F7-933F4D7E3289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0" name="Gerade Verbindung 11">
              <a:extLst>
                <a:ext uri="{FF2B5EF4-FFF2-40B4-BE49-F238E27FC236}">
                  <a16:creationId xmlns:a16="http://schemas.microsoft.com/office/drawing/2014/main" id="{1B3BA29D-541E-4A8D-9A80-6EC198CC750F}"/>
                </a:ext>
              </a:extLst>
            </p:cNvPr>
            <p:cNvCxnSpPr/>
            <p:nvPr/>
          </p:nvCxnSpPr>
          <p:spPr>
            <a:xfrm>
              <a:off x="2938654" y="5842919"/>
              <a:ext cx="830998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CA38BF69-F0A1-41D5-B24C-5608C1F6DF1F}"/>
              </a:ext>
            </a:extLst>
          </p:cNvPr>
          <p:cNvSpPr txBox="1"/>
          <p:nvPr/>
        </p:nvSpPr>
        <p:spPr>
          <a:xfrm>
            <a:off x="3021701" y="487443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IMCs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ylinder 3">
            <a:extLst>
              <a:ext uri="{FF2B5EF4-FFF2-40B4-BE49-F238E27FC236}">
                <a16:creationId xmlns:a16="http://schemas.microsoft.com/office/drawing/2014/main" id="{DBFB6089-3C0F-4714-8DB7-9EE3AFA56777}"/>
              </a:ext>
            </a:extLst>
          </p:cNvPr>
          <p:cNvSpPr/>
          <p:nvPr/>
        </p:nvSpPr>
        <p:spPr>
          <a:xfrm rot="5400000">
            <a:off x="5386061" y="3835327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50000"/>
                </a:srgbClr>
              </a:gs>
              <a:gs pos="100000">
                <a:srgbClr val="4F81BD">
                  <a:tint val="23500"/>
                  <a:satMod val="160000"/>
                  <a:lumMod val="26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Zylinder 70">
            <a:extLst>
              <a:ext uri="{FF2B5EF4-FFF2-40B4-BE49-F238E27FC236}">
                <a16:creationId xmlns:a16="http://schemas.microsoft.com/office/drawing/2014/main" id="{5F0FB5DC-95B2-4938-8D84-06B8614299F6}"/>
              </a:ext>
            </a:extLst>
          </p:cNvPr>
          <p:cNvSpPr/>
          <p:nvPr/>
        </p:nvSpPr>
        <p:spPr>
          <a:xfrm>
            <a:off x="4634721" y="3022988"/>
            <a:ext cx="612338" cy="184817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50000"/>
                </a:srgbClr>
              </a:gs>
              <a:gs pos="100000">
                <a:srgbClr val="4F81BD">
                  <a:tint val="23500"/>
                  <a:satMod val="160000"/>
                  <a:lumMod val="26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C5F727F1-32C3-49C3-929A-2505A2B9C846}"/>
              </a:ext>
            </a:extLst>
          </p:cNvPr>
          <p:cNvSpPr txBox="1"/>
          <p:nvPr/>
        </p:nvSpPr>
        <p:spPr>
          <a:xfrm>
            <a:off x="4164528" y="1043093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ETM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9F7A71F5-B0A9-48FA-B61A-90C7A510E4AB}"/>
              </a:ext>
            </a:extLst>
          </p:cNvPr>
          <p:cNvSpPr txBox="1"/>
          <p:nvPr/>
        </p:nvSpPr>
        <p:spPr>
          <a:xfrm>
            <a:off x="4231558" y="2974047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ITM</a:t>
            </a:r>
          </a:p>
        </p:txBody>
      </p:sp>
      <p:sp>
        <p:nvSpPr>
          <p:cNvPr id="75" name="Flussdiagramm: Verzögerung 74">
            <a:extLst>
              <a:ext uri="{FF2B5EF4-FFF2-40B4-BE49-F238E27FC236}">
                <a16:creationId xmlns:a16="http://schemas.microsoft.com/office/drawing/2014/main" id="{22D72792-1455-4551-AD3E-96AFCE707670}"/>
              </a:ext>
            </a:extLst>
          </p:cNvPr>
          <p:cNvSpPr/>
          <p:nvPr/>
        </p:nvSpPr>
        <p:spPr>
          <a:xfrm rot="5400000">
            <a:off x="4912261" y="5355272"/>
            <a:ext cx="176143" cy="2504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6" name="Gerade Verbindung 30">
            <a:extLst>
              <a:ext uri="{FF2B5EF4-FFF2-40B4-BE49-F238E27FC236}">
                <a16:creationId xmlns:a16="http://schemas.microsoft.com/office/drawing/2014/main" id="{B90631E4-0376-43F1-91C2-C2299D996538}"/>
              </a:ext>
            </a:extLst>
          </p:cNvPr>
          <p:cNvCxnSpPr>
            <a:cxnSpLocks/>
            <a:stCxn id="75" idx="1"/>
          </p:cNvCxnSpPr>
          <p:nvPr/>
        </p:nvCxnSpPr>
        <p:spPr>
          <a:xfrm flipV="1">
            <a:off x="5000333" y="4647615"/>
            <a:ext cx="1145" cy="744810"/>
          </a:xfrm>
          <a:prstGeom prst="line">
            <a:avLst/>
          </a:prstGeom>
          <a:noFill/>
          <a:ln w="222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8" name="Gerade Verbindung 7">
            <a:extLst>
              <a:ext uri="{FF2B5EF4-FFF2-40B4-BE49-F238E27FC236}">
                <a16:creationId xmlns:a16="http://schemas.microsoft.com/office/drawing/2014/main" id="{97A493F0-D6D9-4A15-934B-B99EF6AD31F9}"/>
              </a:ext>
            </a:extLst>
          </p:cNvPr>
          <p:cNvCxnSpPr>
            <a:cxnSpLocks/>
            <a:stCxn id="4" idx="0"/>
            <a:endCxn id="5" idx="0"/>
          </p:cNvCxnSpPr>
          <p:nvPr/>
        </p:nvCxnSpPr>
        <p:spPr>
          <a:xfrm>
            <a:off x="5734772" y="3929060"/>
            <a:ext cx="2223590" cy="18583"/>
          </a:xfrm>
          <a:prstGeom prst="line">
            <a:avLst/>
          </a:prstGeom>
          <a:noFill/>
          <a:ln w="1778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9" name="Gerade Verbindung 13">
            <a:extLst>
              <a:ext uri="{FF2B5EF4-FFF2-40B4-BE49-F238E27FC236}">
                <a16:creationId xmlns:a16="http://schemas.microsoft.com/office/drawing/2014/main" id="{7AE4755F-599F-4C61-8C20-4F17E80A338F}"/>
              </a:ext>
            </a:extLst>
          </p:cNvPr>
          <p:cNvCxnSpPr>
            <a:cxnSpLocks/>
            <a:stCxn id="71" idx="0"/>
          </p:cNvCxnSpPr>
          <p:nvPr/>
        </p:nvCxnSpPr>
        <p:spPr>
          <a:xfrm flipH="1" flipV="1">
            <a:off x="4938652" y="1298896"/>
            <a:ext cx="2238" cy="1770296"/>
          </a:xfrm>
          <a:prstGeom prst="line">
            <a:avLst/>
          </a:prstGeom>
          <a:noFill/>
          <a:ln w="1778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86" name="Gerade Verbindung 30">
            <a:extLst>
              <a:ext uri="{FF2B5EF4-FFF2-40B4-BE49-F238E27FC236}">
                <a16:creationId xmlns:a16="http://schemas.microsoft.com/office/drawing/2014/main" id="{E485C8C6-8482-470C-A739-804CE5B9B23D}"/>
              </a:ext>
            </a:extLst>
          </p:cNvPr>
          <p:cNvCxnSpPr>
            <a:cxnSpLocks/>
          </p:cNvCxnSpPr>
          <p:nvPr/>
        </p:nvCxnSpPr>
        <p:spPr>
          <a:xfrm flipH="1">
            <a:off x="5008114" y="5193657"/>
            <a:ext cx="3094149" cy="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ysDot"/>
          </a:ln>
          <a:effectLst/>
        </p:spPr>
      </p:cxn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5A6F409A-2181-4FE7-95EE-13ED79406189}"/>
              </a:ext>
            </a:extLst>
          </p:cNvPr>
          <p:cNvGrpSpPr/>
          <p:nvPr/>
        </p:nvGrpSpPr>
        <p:grpSpPr>
          <a:xfrm>
            <a:off x="4903007" y="4897974"/>
            <a:ext cx="199463" cy="354588"/>
            <a:chOff x="5973828" y="5444861"/>
            <a:chExt cx="199463" cy="354588"/>
          </a:xfrm>
        </p:grpSpPr>
        <p:cxnSp>
          <p:nvCxnSpPr>
            <p:cNvPr id="100" name="Gerader Verbinder 99">
              <a:extLst>
                <a:ext uri="{FF2B5EF4-FFF2-40B4-BE49-F238E27FC236}">
                  <a16:creationId xmlns:a16="http://schemas.microsoft.com/office/drawing/2014/main" id="{79985B67-044B-490D-9D33-61E5D4D53193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6067979" y="5689759"/>
              <a:ext cx="5940" cy="109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r Verbinder 100">
              <a:extLst>
                <a:ext uri="{FF2B5EF4-FFF2-40B4-BE49-F238E27FC236}">
                  <a16:creationId xmlns:a16="http://schemas.microsoft.com/office/drawing/2014/main" id="{7A8D8A05-9446-43C2-AE9C-969B155EF29E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6067979" y="5444861"/>
              <a:ext cx="5940" cy="109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id="{3D6AB1E7-98BC-4B2A-8608-F87F7EF295B0}"/>
                </a:ext>
              </a:extLst>
            </p:cNvPr>
            <p:cNvGrpSpPr/>
            <p:nvPr/>
          </p:nvGrpSpPr>
          <p:grpSpPr>
            <a:xfrm>
              <a:off x="5973828" y="5455478"/>
              <a:ext cx="199463" cy="338555"/>
              <a:chOff x="8064507" y="5096501"/>
              <a:chExt cx="199463" cy="338555"/>
            </a:xfrm>
          </p:grpSpPr>
          <p:sp>
            <p:nvSpPr>
              <p:cNvPr id="103" name="Rechteck 102">
                <a:extLst>
                  <a:ext uri="{FF2B5EF4-FFF2-40B4-BE49-F238E27FC236}">
                    <a16:creationId xmlns:a16="http://schemas.microsoft.com/office/drawing/2014/main" id="{8247E857-AEDB-4822-A194-798D29370F2C}"/>
                  </a:ext>
                </a:extLst>
              </p:cNvPr>
              <p:cNvSpPr/>
              <p:nvPr/>
            </p:nvSpPr>
            <p:spPr>
              <a:xfrm>
                <a:off x="8098961" y="5096501"/>
                <a:ext cx="123850" cy="338555"/>
              </a:xfrm>
              <a:prstGeom prst="rect">
                <a:avLst/>
              </a:prstGeom>
              <a:solidFill>
                <a:schemeClr val="accent1">
                  <a:alpha val="44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Rechteck 103">
                <a:extLst>
                  <a:ext uri="{FF2B5EF4-FFF2-40B4-BE49-F238E27FC236}">
                    <a16:creationId xmlns:a16="http://schemas.microsoft.com/office/drawing/2014/main" id="{5EFD4A78-2BB2-4CA1-8205-D47E85046A99}"/>
                  </a:ext>
                </a:extLst>
              </p:cNvPr>
              <p:cNvSpPr/>
              <p:nvPr/>
            </p:nvSpPr>
            <p:spPr>
              <a:xfrm>
                <a:off x="8064507" y="5186809"/>
                <a:ext cx="199463" cy="157938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34B1869E-2E9A-4791-9537-CF1BECCDFA98}"/>
              </a:ext>
            </a:extLst>
          </p:cNvPr>
          <p:cNvGrpSpPr/>
          <p:nvPr/>
        </p:nvGrpSpPr>
        <p:grpSpPr>
          <a:xfrm rot="16200000">
            <a:off x="5596890" y="5018253"/>
            <a:ext cx="199463" cy="354588"/>
            <a:chOff x="5973828" y="5444861"/>
            <a:chExt cx="199463" cy="354588"/>
          </a:xfrm>
        </p:grpSpPr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ACC19FA7-CFAE-45E5-A846-0BDE4B0454D5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6067979" y="5689759"/>
              <a:ext cx="5940" cy="109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r Verbinder 106">
              <a:extLst>
                <a:ext uri="{FF2B5EF4-FFF2-40B4-BE49-F238E27FC236}">
                  <a16:creationId xmlns:a16="http://schemas.microsoft.com/office/drawing/2014/main" id="{9DB769AE-5895-4425-84DA-C4E198399F3A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6067979" y="5444861"/>
              <a:ext cx="5940" cy="109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uppieren 107">
              <a:extLst>
                <a:ext uri="{FF2B5EF4-FFF2-40B4-BE49-F238E27FC236}">
                  <a16:creationId xmlns:a16="http://schemas.microsoft.com/office/drawing/2014/main" id="{A601D9FD-0889-4855-9005-6C75E3B9CABD}"/>
                </a:ext>
              </a:extLst>
            </p:cNvPr>
            <p:cNvGrpSpPr/>
            <p:nvPr/>
          </p:nvGrpSpPr>
          <p:grpSpPr>
            <a:xfrm>
              <a:off x="5973828" y="5455478"/>
              <a:ext cx="199463" cy="338555"/>
              <a:chOff x="8064507" y="5096501"/>
              <a:chExt cx="199463" cy="338555"/>
            </a:xfrm>
          </p:grpSpPr>
          <p:sp>
            <p:nvSpPr>
              <p:cNvPr id="109" name="Rechteck 108">
                <a:extLst>
                  <a:ext uri="{FF2B5EF4-FFF2-40B4-BE49-F238E27FC236}">
                    <a16:creationId xmlns:a16="http://schemas.microsoft.com/office/drawing/2014/main" id="{0849C2E4-02BD-4C42-9BED-CB2198E7B89E}"/>
                  </a:ext>
                </a:extLst>
              </p:cNvPr>
              <p:cNvSpPr/>
              <p:nvPr/>
            </p:nvSpPr>
            <p:spPr>
              <a:xfrm>
                <a:off x="8098961" y="5096501"/>
                <a:ext cx="123850" cy="338555"/>
              </a:xfrm>
              <a:prstGeom prst="rect">
                <a:avLst/>
              </a:prstGeom>
              <a:solidFill>
                <a:schemeClr val="accent1">
                  <a:alpha val="44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Rechteck 109">
                <a:extLst>
                  <a:ext uri="{FF2B5EF4-FFF2-40B4-BE49-F238E27FC236}">
                    <a16:creationId xmlns:a16="http://schemas.microsoft.com/office/drawing/2014/main" id="{C8AA17FE-361C-4FD7-A63F-04B7B0903FDF}"/>
                  </a:ext>
                </a:extLst>
              </p:cNvPr>
              <p:cNvSpPr/>
              <p:nvPr/>
            </p:nvSpPr>
            <p:spPr>
              <a:xfrm>
                <a:off x="8064507" y="5186809"/>
                <a:ext cx="199463" cy="157938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cxnSp>
        <p:nvCxnSpPr>
          <p:cNvPr id="111" name="Gerade Verbindung 30">
            <a:extLst>
              <a:ext uri="{FF2B5EF4-FFF2-40B4-BE49-F238E27FC236}">
                <a16:creationId xmlns:a16="http://schemas.microsoft.com/office/drawing/2014/main" id="{2339C2E2-E3E5-494B-A11A-6644E88497B1}"/>
              </a:ext>
            </a:extLst>
          </p:cNvPr>
          <p:cNvCxnSpPr>
            <a:cxnSpLocks/>
          </p:cNvCxnSpPr>
          <p:nvPr/>
        </p:nvCxnSpPr>
        <p:spPr>
          <a:xfrm flipH="1" flipV="1">
            <a:off x="5574141" y="5193858"/>
            <a:ext cx="5416" cy="79479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ysDot"/>
          </a:ln>
          <a:effectLst/>
        </p:spPr>
      </p:cxnSp>
      <p:sp>
        <p:nvSpPr>
          <p:cNvPr id="115" name="Zylinder 114">
            <a:extLst>
              <a:ext uri="{FF2B5EF4-FFF2-40B4-BE49-F238E27FC236}">
                <a16:creationId xmlns:a16="http://schemas.microsoft.com/office/drawing/2014/main" id="{36EFD292-D1AB-45FD-996A-AC295154BAC0}"/>
              </a:ext>
            </a:extLst>
          </p:cNvPr>
          <p:cNvSpPr/>
          <p:nvPr/>
        </p:nvSpPr>
        <p:spPr>
          <a:xfrm rot="16200000">
            <a:off x="8006953" y="5150369"/>
            <a:ext cx="281423" cy="86576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Zylinder 115">
            <a:extLst>
              <a:ext uri="{FF2B5EF4-FFF2-40B4-BE49-F238E27FC236}">
                <a16:creationId xmlns:a16="http://schemas.microsoft.com/office/drawing/2014/main" id="{7A20EAAF-0591-48B9-AB3F-1A9AA04242B2}"/>
              </a:ext>
            </a:extLst>
          </p:cNvPr>
          <p:cNvSpPr/>
          <p:nvPr/>
        </p:nvSpPr>
        <p:spPr>
          <a:xfrm rot="5400000">
            <a:off x="6075124" y="5150369"/>
            <a:ext cx="281423" cy="86576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028D4474-0ECF-47A9-BFAC-D464301D83BC}"/>
              </a:ext>
            </a:extLst>
          </p:cNvPr>
          <p:cNvGrpSpPr/>
          <p:nvPr/>
        </p:nvGrpSpPr>
        <p:grpSpPr>
          <a:xfrm rot="16200000">
            <a:off x="5330142" y="5782126"/>
            <a:ext cx="493372" cy="227973"/>
            <a:chOff x="3098536" y="5733728"/>
            <a:chExt cx="493372" cy="227973"/>
          </a:xfrm>
        </p:grpSpPr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8A853707-4DCB-42E9-B364-078A3930CD7A}"/>
                </a:ext>
              </a:extLst>
            </p:cNvPr>
            <p:cNvSpPr/>
            <p:nvPr/>
          </p:nvSpPr>
          <p:spPr>
            <a:xfrm>
              <a:off x="3098536" y="5733728"/>
              <a:ext cx="493372" cy="2279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: abgerundete Ecken 123">
              <a:extLst>
                <a:ext uri="{FF2B5EF4-FFF2-40B4-BE49-F238E27FC236}">
                  <a16:creationId xmlns:a16="http://schemas.microsoft.com/office/drawing/2014/main" id="{3FFEF8F7-5679-4FE6-AA0D-3BCCB8D6E2C6}"/>
                </a:ext>
              </a:extLst>
            </p:cNvPr>
            <p:cNvSpPr/>
            <p:nvPr/>
          </p:nvSpPr>
          <p:spPr>
            <a:xfrm>
              <a:off x="3143250" y="5786254"/>
              <a:ext cx="338556" cy="123851"/>
            </a:xfrm>
            <a:prstGeom prst="roundRect">
              <a:avLst>
                <a:gd name="adj" fmla="val 397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Zylinder 125">
              <a:extLst>
                <a:ext uri="{FF2B5EF4-FFF2-40B4-BE49-F238E27FC236}">
                  <a16:creationId xmlns:a16="http://schemas.microsoft.com/office/drawing/2014/main" id="{4957A4E9-5E49-4F38-9D24-1BA19DFA5C68}"/>
                </a:ext>
              </a:extLst>
            </p:cNvPr>
            <p:cNvSpPr/>
            <p:nvPr/>
          </p:nvSpPr>
          <p:spPr>
            <a:xfrm rot="16200000">
              <a:off x="3462686" y="5814723"/>
              <a:ext cx="159925" cy="65981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8" name="Textfeld 127">
            <a:extLst>
              <a:ext uri="{FF2B5EF4-FFF2-40B4-BE49-F238E27FC236}">
                <a16:creationId xmlns:a16="http://schemas.microsoft.com/office/drawing/2014/main" id="{CCF270A4-F51C-47EE-A9A9-7C2A7FB0CE75}"/>
              </a:ext>
            </a:extLst>
          </p:cNvPr>
          <p:cNvSpPr txBox="1"/>
          <p:nvPr/>
        </p:nvSpPr>
        <p:spPr>
          <a:xfrm>
            <a:off x="5165209" y="6183208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Squeezer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DC7B5349-43FC-4564-95C6-1FE5F41632A1}"/>
              </a:ext>
            </a:extLst>
          </p:cNvPr>
          <p:cNvSpPr txBox="1"/>
          <p:nvPr/>
        </p:nvSpPr>
        <p:spPr>
          <a:xfrm>
            <a:off x="6604415" y="5448634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Filter </a:t>
            </a: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Cavity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Zylinder 26">
            <a:extLst>
              <a:ext uri="{FF2B5EF4-FFF2-40B4-BE49-F238E27FC236}">
                <a16:creationId xmlns:a16="http://schemas.microsoft.com/office/drawing/2014/main" id="{70039205-09AC-472B-A519-8D5BCBDCD8A4}"/>
              </a:ext>
            </a:extLst>
          </p:cNvPr>
          <p:cNvSpPr/>
          <p:nvPr/>
        </p:nvSpPr>
        <p:spPr>
          <a:xfrm rot="5400000">
            <a:off x="3984945" y="3755495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45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Oval 14">
            <a:extLst>
              <a:ext uri="{FF2B5EF4-FFF2-40B4-BE49-F238E27FC236}">
                <a16:creationId xmlns:a16="http://schemas.microsoft.com/office/drawing/2014/main" id="{9B2445EE-5AA0-4EEA-A7DC-5B1A62C2D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42" y="1327675"/>
            <a:ext cx="297316" cy="1360761"/>
          </a:xfrm>
          <a:prstGeom prst="ellipse">
            <a:avLst/>
          </a:prstGeom>
          <a:gradFill rotWithShape="1">
            <a:gsLst>
              <a:gs pos="0">
                <a:srgbClr val="4D2AE2"/>
              </a:gs>
              <a:gs pos="46000">
                <a:srgbClr val="6749E6"/>
              </a:gs>
              <a:gs pos="81000">
                <a:srgbClr val="B1A2F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98A0126-9DCB-4C40-A7A6-999410D02989}"/>
              </a:ext>
            </a:extLst>
          </p:cNvPr>
          <p:cNvCxnSpPr/>
          <p:nvPr/>
        </p:nvCxnSpPr>
        <p:spPr>
          <a:xfrm>
            <a:off x="8098961" y="2732442"/>
            <a:ext cx="37129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>
            <a:extLst>
              <a:ext uri="{FF2B5EF4-FFF2-40B4-BE49-F238E27FC236}">
                <a16:creationId xmlns:a16="http://schemas.microsoft.com/office/drawing/2014/main" id="{8C3073E0-067E-4509-B74B-95227BC6B657}"/>
              </a:ext>
            </a:extLst>
          </p:cNvPr>
          <p:cNvCxnSpPr>
            <a:cxnSpLocks/>
          </p:cNvCxnSpPr>
          <p:nvPr/>
        </p:nvCxnSpPr>
        <p:spPr>
          <a:xfrm flipV="1">
            <a:off x="8251361" y="1131271"/>
            <a:ext cx="0" cy="1753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14">
            <a:extLst>
              <a:ext uri="{FF2B5EF4-FFF2-40B4-BE49-F238E27FC236}">
                <a16:creationId xmlns:a16="http://schemas.microsoft.com/office/drawing/2014/main" id="{0E26515D-F0AB-4D10-B172-8C86534E53C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080477" y="1309830"/>
            <a:ext cx="297316" cy="1360761"/>
          </a:xfrm>
          <a:prstGeom prst="ellipse">
            <a:avLst/>
          </a:prstGeom>
          <a:gradFill rotWithShape="1">
            <a:gsLst>
              <a:gs pos="0">
                <a:srgbClr val="4D2AE2"/>
              </a:gs>
              <a:gs pos="46000">
                <a:srgbClr val="6749E6"/>
              </a:gs>
              <a:gs pos="81000">
                <a:srgbClr val="B1A2F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val 14">
            <a:extLst>
              <a:ext uri="{FF2B5EF4-FFF2-40B4-BE49-F238E27FC236}">
                <a16:creationId xmlns:a16="http://schemas.microsoft.com/office/drawing/2014/main" id="{7948535C-AA5A-41DD-B6F8-27AADAD6EB73}"/>
              </a:ext>
            </a:extLst>
          </p:cNvPr>
          <p:cNvSpPr>
            <a:spLocks noChangeArrowheads="1"/>
          </p:cNvSpPr>
          <p:nvPr/>
        </p:nvSpPr>
        <p:spPr bwMode="auto">
          <a:xfrm rot="2072237">
            <a:off x="9566661" y="1334494"/>
            <a:ext cx="297316" cy="1360761"/>
          </a:xfrm>
          <a:prstGeom prst="ellipse">
            <a:avLst/>
          </a:prstGeom>
          <a:gradFill rotWithShape="1">
            <a:gsLst>
              <a:gs pos="0">
                <a:srgbClr val="4D2AE2"/>
              </a:gs>
              <a:gs pos="46000">
                <a:srgbClr val="6749E6"/>
              </a:gs>
              <a:gs pos="81000">
                <a:srgbClr val="B1A2F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AF15D64A-3A10-47AB-99C7-4066962A2018}"/>
              </a:ext>
            </a:extLst>
          </p:cNvPr>
          <p:cNvSpPr txBox="1"/>
          <p:nvPr/>
        </p:nvSpPr>
        <p:spPr>
          <a:xfrm>
            <a:off x="11044349" y="2827620"/>
            <a:ext cx="10345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30">
              <a:defRPr/>
            </a:pPr>
            <a:r>
              <a:rPr lang="de-DE" sz="1600" kern="0">
                <a:solidFill>
                  <a:prstClr val="black"/>
                </a:solidFill>
                <a:latin typeface="Calibri"/>
              </a:rPr>
              <a:t>frequency</a:t>
            </a:r>
            <a:endParaRPr lang="de-DE" sz="16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B098678D-5FCA-4B85-AF0B-64D124E279A7}"/>
              </a:ext>
            </a:extLst>
          </p:cNvPr>
          <p:cNvSpPr txBox="1"/>
          <p:nvPr/>
        </p:nvSpPr>
        <p:spPr>
          <a:xfrm>
            <a:off x="8853055" y="3674943"/>
            <a:ext cx="31441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30">
              <a:defRPr/>
            </a:pPr>
            <a:r>
              <a:rPr lang="de-DE" sz="1600" kern="0" dirty="0" err="1">
                <a:solidFill>
                  <a:prstClr val="black"/>
                </a:solidFill>
                <a:latin typeface="Calibri"/>
              </a:rPr>
              <a:t>Frequency-dependent</a:t>
            </a:r>
            <a:r>
              <a:rPr lang="de-DE" sz="16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600" kern="0" dirty="0" err="1">
                <a:solidFill>
                  <a:prstClr val="black"/>
                </a:solidFill>
                <a:latin typeface="Calibri"/>
              </a:rPr>
              <a:t>squeezing</a:t>
            </a:r>
            <a:endParaRPr lang="de-DE" sz="1600" kern="0" dirty="0">
              <a:solidFill>
                <a:prstClr val="black"/>
              </a:solidFill>
              <a:latin typeface="Calibri"/>
            </a:endParaRPr>
          </a:p>
          <a:p>
            <a:pPr marL="285750" indent="-285750" defTabSz="914430">
              <a:buFont typeface="Wingdings" panose="05000000000000000000" pitchFamily="2" charset="2"/>
              <a:buChar char="à"/>
              <a:defRPr/>
            </a:pPr>
            <a:r>
              <a:rPr lang="de-DE" sz="1600" kern="0" dirty="0" err="1">
                <a:solidFill>
                  <a:srgbClr val="00E200"/>
                </a:solidFill>
                <a:latin typeface="Calibri"/>
                <a:sym typeface="Wingdings" panose="05000000000000000000" pitchFamily="2" charset="2"/>
              </a:rPr>
              <a:t>Improved</a:t>
            </a:r>
            <a:r>
              <a:rPr lang="de-DE" sz="1600" kern="0" dirty="0">
                <a:solidFill>
                  <a:srgbClr val="00E200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de-DE" sz="1600" kern="0" dirty="0" err="1">
                <a:solidFill>
                  <a:srgbClr val="00E200"/>
                </a:solidFill>
                <a:latin typeface="Calibri"/>
                <a:sym typeface="Wingdings" panose="05000000000000000000" pitchFamily="2" charset="2"/>
              </a:rPr>
              <a:t>shot</a:t>
            </a:r>
            <a:r>
              <a:rPr lang="de-DE" sz="1600" kern="0" dirty="0">
                <a:solidFill>
                  <a:srgbClr val="00E200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de-DE" sz="1600" kern="0" dirty="0" err="1">
                <a:solidFill>
                  <a:srgbClr val="00E200"/>
                </a:solidFill>
                <a:latin typeface="Calibri"/>
                <a:sym typeface="Wingdings" panose="05000000000000000000" pitchFamily="2" charset="2"/>
              </a:rPr>
              <a:t>noise</a:t>
            </a:r>
            <a:endParaRPr lang="de-DE" sz="1600" kern="0" dirty="0">
              <a:solidFill>
                <a:srgbClr val="00E200"/>
              </a:solidFill>
              <a:latin typeface="Calibri"/>
              <a:sym typeface="Wingdings" panose="05000000000000000000" pitchFamily="2" charset="2"/>
            </a:endParaRPr>
          </a:p>
          <a:p>
            <a:pPr marL="285750" indent="-285750" defTabSz="914430">
              <a:buFont typeface="Wingdings" panose="05000000000000000000" pitchFamily="2" charset="2"/>
              <a:buChar char="à"/>
              <a:defRPr/>
            </a:pPr>
            <a:r>
              <a:rPr lang="de-DE" sz="1600" kern="0" dirty="0" err="1">
                <a:solidFill>
                  <a:srgbClr val="00E200"/>
                </a:solidFill>
                <a:latin typeface="Calibri"/>
                <a:sym typeface="Wingdings" panose="05000000000000000000" pitchFamily="2" charset="2"/>
              </a:rPr>
              <a:t>Improved</a:t>
            </a:r>
            <a:r>
              <a:rPr lang="de-DE" sz="1600" kern="0" dirty="0">
                <a:solidFill>
                  <a:srgbClr val="00E200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de-DE" sz="1600" kern="0" dirty="0" err="1">
                <a:solidFill>
                  <a:srgbClr val="00E200"/>
                </a:solidFill>
                <a:latin typeface="Calibri"/>
                <a:sym typeface="Wingdings" panose="05000000000000000000" pitchFamily="2" charset="2"/>
              </a:rPr>
              <a:t>rad</a:t>
            </a:r>
            <a:r>
              <a:rPr lang="de-DE" sz="1600" kern="0" dirty="0">
                <a:solidFill>
                  <a:srgbClr val="00E200"/>
                </a:solidFill>
                <a:latin typeface="Calibri"/>
                <a:sym typeface="Wingdings" panose="05000000000000000000" pitchFamily="2" charset="2"/>
              </a:rPr>
              <a:t>. press. </a:t>
            </a:r>
            <a:r>
              <a:rPr lang="de-DE" sz="1600" kern="0" dirty="0" err="1">
                <a:solidFill>
                  <a:srgbClr val="00E200"/>
                </a:solidFill>
                <a:latin typeface="Calibri"/>
                <a:sym typeface="Wingdings" panose="05000000000000000000" pitchFamily="2" charset="2"/>
              </a:rPr>
              <a:t>noise</a:t>
            </a:r>
            <a:endParaRPr lang="de-DE" sz="1600" kern="0" dirty="0">
              <a:solidFill>
                <a:srgbClr val="00E2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046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4548A-467C-4650-9D6B-1D562D0B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ET-LF </a:t>
            </a:r>
            <a:r>
              <a:rPr lang="de-DE" dirty="0" err="1"/>
              <a:t>detuned</a:t>
            </a:r>
            <a:r>
              <a:rPr lang="de-DE" dirty="0"/>
              <a:t> SRC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765A34E-BA20-487D-B13A-683827DB9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79" y="962806"/>
            <a:ext cx="3718881" cy="2325359"/>
          </a:xfrm>
          <a:prstGeom prst="rect">
            <a:avLst/>
          </a:prstGeom>
          <a:solidFill>
            <a:schemeClr val="bg1"/>
          </a:solidFill>
          <a:ln w="76200">
            <a:solidFill>
              <a:srgbClr val="5DF0FF"/>
            </a:solidFill>
          </a:ln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F64AE47-680A-4C67-9080-A9DDE66DBD17}"/>
              </a:ext>
            </a:extLst>
          </p:cNvPr>
          <p:cNvGrpSpPr/>
          <p:nvPr/>
        </p:nvGrpSpPr>
        <p:grpSpPr>
          <a:xfrm>
            <a:off x="661523" y="3607042"/>
            <a:ext cx="3588362" cy="3114806"/>
            <a:chOff x="330349" y="2264482"/>
            <a:chExt cx="3636000" cy="3456000"/>
          </a:xfrm>
          <a:solidFill>
            <a:schemeClr val="bg1"/>
          </a:solidFill>
        </p:grpSpPr>
        <p:pic>
          <p:nvPicPr>
            <p:cNvPr id="5" name="Picture 9" descr="Layout_overview.pdf">
              <a:extLst>
                <a:ext uri="{FF2B5EF4-FFF2-40B4-BE49-F238E27FC236}">
                  <a16:creationId xmlns:a16="http://schemas.microsoft.com/office/drawing/2014/main" id="{3B5479FE-28B3-4D67-9524-FEE839C28B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" t="-2" r="50096" b="18924"/>
            <a:stretch/>
          </p:blipFill>
          <p:spPr bwMode="auto">
            <a:xfrm>
              <a:off x="330349" y="2264482"/>
              <a:ext cx="3636000" cy="34560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28123441-FAFA-47EF-B66E-8B1396464CD5}"/>
                </a:ext>
              </a:extLst>
            </p:cNvPr>
            <p:cNvSpPr/>
            <p:nvPr/>
          </p:nvSpPr>
          <p:spPr>
            <a:xfrm>
              <a:off x="2043337" y="2343333"/>
              <a:ext cx="1810692" cy="5486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1A1B8AE4-6539-4EFA-9E23-19DE1B50F59F}"/>
              </a:ext>
            </a:extLst>
          </p:cNvPr>
          <p:cNvSpPr txBox="1"/>
          <p:nvPr/>
        </p:nvSpPr>
        <p:spPr>
          <a:xfrm>
            <a:off x="5117851" y="962806"/>
            <a:ext cx="25434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Detuned</a:t>
            </a:r>
            <a:r>
              <a:rPr lang="de-DE" dirty="0"/>
              <a:t> Recycling </a:t>
            </a:r>
            <a:r>
              <a:rPr lang="de-DE" dirty="0" err="1"/>
              <a:t>Cavity</a:t>
            </a:r>
            <a:endParaRPr lang="de-DE" dirty="0"/>
          </a:p>
          <a:p>
            <a:endParaRPr lang="de-DE" dirty="0"/>
          </a:p>
          <a:p>
            <a:r>
              <a:rPr lang="de-DE" dirty="0"/>
              <a:t>T</a:t>
            </a:r>
            <a:r>
              <a:rPr lang="de-DE" baseline="-25000" dirty="0"/>
              <a:t>ITM</a:t>
            </a:r>
            <a:r>
              <a:rPr lang="de-DE" dirty="0"/>
              <a:t> = 0.007</a:t>
            </a:r>
          </a:p>
          <a:p>
            <a:r>
              <a:rPr lang="de-DE" dirty="0"/>
              <a:t>T</a:t>
            </a:r>
            <a:r>
              <a:rPr lang="de-DE" baseline="-25000" dirty="0"/>
              <a:t>ETM</a:t>
            </a:r>
            <a:r>
              <a:rPr lang="de-DE" dirty="0"/>
              <a:t> = 6 ppm</a:t>
            </a:r>
          </a:p>
          <a:p>
            <a:r>
              <a:rPr lang="de-DE" dirty="0">
                <a:sym typeface="Wingdings" panose="05000000000000000000" pitchFamily="2" charset="2"/>
              </a:rPr>
              <a:t> BW 17Hz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>
                <a:sym typeface="Wingdings" panose="05000000000000000000" pitchFamily="2" charset="2"/>
              </a:rPr>
              <a:t>Detuning</a:t>
            </a:r>
            <a:r>
              <a:rPr lang="de-DE" dirty="0">
                <a:sym typeface="Wingdings" panose="05000000000000000000" pitchFamily="2" charset="2"/>
              </a:rPr>
              <a:t> SRC 0.75°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FBD5437-BB73-47C9-AB5F-23CD4E472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704" y="962806"/>
            <a:ext cx="3835902" cy="232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16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5F1CE-8062-4BD6-B5A6-7635D1B0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Detuned</a:t>
            </a:r>
            <a:r>
              <a:rPr lang="de-DE" dirty="0"/>
              <a:t> DRFPMI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FCs</a:t>
            </a:r>
          </a:p>
        </p:txBody>
      </p:sp>
      <p:sp>
        <p:nvSpPr>
          <p:cNvPr id="5" name="Zylinder 4">
            <a:extLst>
              <a:ext uri="{FF2B5EF4-FFF2-40B4-BE49-F238E27FC236}">
                <a16:creationId xmlns:a16="http://schemas.microsoft.com/office/drawing/2014/main" id="{597508E7-1999-4021-82AA-20548D36C5DC}"/>
              </a:ext>
            </a:extLst>
          </p:cNvPr>
          <p:cNvSpPr/>
          <p:nvPr/>
        </p:nvSpPr>
        <p:spPr>
          <a:xfrm rot="16200000">
            <a:off x="7703384" y="3853911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Gerade Verbindung 7">
            <a:extLst>
              <a:ext uri="{FF2B5EF4-FFF2-40B4-BE49-F238E27FC236}">
                <a16:creationId xmlns:a16="http://schemas.microsoft.com/office/drawing/2014/main" id="{07FCA56D-22B7-49F3-91B0-80041B2CE321}"/>
              </a:ext>
            </a:extLst>
          </p:cNvPr>
          <p:cNvCxnSpPr>
            <a:cxnSpLocks/>
          </p:cNvCxnSpPr>
          <p:nvPr/>
        </p:nvCxnSpPr>
        <p:spPr>
          <a:xfrm>
            <a:off x="5071093" y="3918410"/>
            <a:ext cx="2912179" cy="22014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" name="Gerade Verbindung 9">
            <a:extLst>
              <a:ext uri="{FF2B5EF4-FFF2-40B4-BE49-F238E27FC236}">
                <a16:creationId xmlns:a16="http://schemas.microsoft.com/office/drawing/2014/main" id="{4BD05B0F-7DA8-4121-9D4F-4598EF777A5D}"/>
              </a:ext>
            </a:extLst>
          </p:cNvPr>
          <p:cNvCxnSpPr/>
          <p:nvPr/>
        </p:nvCxnSpPr>
        <p:spPr>
          <a:xfrm>
            <a:off x="4941075" y="3855518"/>
            <a:ext cx="138568" cy="73541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8" name="Gerade Verbindung 11">
            <a:extLst>
              <a:ext uri="{FF2B5EF4-FFF2-40B4-BE49-F238E27FC236}">
                <a16:creationId xmlns:a16="http://schemas.microsoft.com/office/drawing/2014/main" id="{AC17A6BE-F919-4CFE-AC86-FA0EDADEC9A3}"/>
              </a:ext>
            </a:extLst>
          </p:cNvPr>
          <p:cNvCxnSpPr/>
          <p:nvPr/>
        </p:nvCxnSpPr>
        <p:spPr>
          <a:xfrm>
            <a:off x="4334511" y="3852411"/>
            <a:ext cx="669757" cy="11007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0" name="Zylinder 9">
            <a:extLst>
              <a:ext uri="{FF2B5EF4-FFF2-40B4-BE49-F238E27FC236}">
                <a16:creationId xmlns:a16="http://schemas.microsoft.com/office/drawing/2014/main" id="{3011F169-49F2-458A-99FE-F23AD5704CED}"/>
              </a:ext>
            </a:extLst>
          </p:cNvPr>
          <p:cNvSpPr/>
          <p:nvPr/>
        </p:nvSpPr>
        <p:spPr>
          <a:xfrm rot="10800000">
            <a:off x="4627725" y="1131272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Gerade Verbindung 13">
            <a:extLst>
              <a:ext uri="{FF2B5EF4-FFF2-40B4-BE49-F238E27FC236}">
                <a16:creationId xmlns:a16="http://schemas.microsoft.com/office/drawing/2014/main" id="{232B880C-8ABB-4F0D-A866-E44F7B02F287}"/>
              </a:ext>
            </a:extLst>
          </p:cNvPr>
          <p:cNvCxnSpPr/>
          <p:nvPr/>
        </p:nvCxnSpPr>
        <p:spPr>
          <a:xfrm flipV="1">
            <a:off x="4941075" y="1286735"/>
            <a:ext cx="0" cy="2603176"/>
          </a:xfrm>
          <a:prstGeom prst="line">
            <a:avLst/>
          </a:prstGeom>
          <a:noFill/>
          <a:ln w="1143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E3F479AB-963F-4703-9CF9-210F5AD0D5AF}"/>
              </a:ext>
            </a:extLst>
          </p:cNvPr>
          <p:cNvSpPr/>
          <p:nvPr/>
        </p:nvSpPr>
        <p:spPr>
          <a:xfrm>
            <a:off x="1283584" y="3581976"/>
            <a:ext cx="1077921" cy="4941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r>
              <a:rPr lang="de-DE" kern="0" dirty="0">
                <a:solidFill>
                  <a:prstClr val="white"/>
                </a:solidFill>
                <a:latin typeface="Calibri"/>
              </a:rPr>
              <a:t>LASER</a:t>
            </a:r>
          </a:p>
        </p:txBody>
      </p:sp>
      <p:cxnSp>
        <p:nvCxnSpPr>
          <p:cNvPr id="15" name="Gerade Verbindung 27">
            <a:extLst>
              <a:ext uri="{FF2B5EF4-FFF2-40B4-BE49-F238E27FC236}">
                <a16:creationId xmlns:a16="http://schemas.microsoft.com/office/drawing/2014/main" id="{EBD70C5F-1F38-4473-934E-CD46369D8B99}"/>
              </a:ext>
            </a:extLst>
          </p:cNvPr>
          <p:cNvCxnSpPr/>
          <p:nvPr/>
        </p:nvCxnSpPr>
        <p:spPr>
          <a:xfrm>
            <a:off x="4938651" y="3863062"/>
            <a:ext cx="67054" cy="139707"/>
          </a:xfrm>
          <a:prstGeom prst="line">
            <a:avLst/>
          </a:prstGeom>
          <a:noFill/>
          <a:ln w="1270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6" name="Gerade Verbindung 30">
            <a:extLst>
              <a:ext uri="{FF2B5EF4-FFF2-40B4-BE49-F238E27FC236}">
                <a16:creationId xmlns:a16="http://schemas.microsoft.com/office/drawing/2014/main" id="{5D6D3244-E415-4B2F-8336-311E75AB83D6}"/>
              </a:ext>
            </a:extLst>
          </p:cNvPr>
          <p:cNvCxnSpPr/>
          <p:nvPr/>
        </p:nvCxnSpPr>
        <p:spPr>
          <a:xfrm flipV="1">
            <a:off x="5000651" y="3973884"/>
            <a:ext cx="0" cy="526910"/>
          </a:xfrm>
          <a:prstGeom prst="line">
            <a:avLst/>
          </a:prstGeom>
          <a:noFill/>
          <a:ln w="635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7" name="Zylinder 16">
            <a:extLst>
              <a:ext uri="{FF2B5EF4-FFF2-40B4-BE49-F238E27FC236}">
                <a16:creationId xmlns:a16="http://schemas.microsoft.com/office/drawing/2014/main" id="{2CEACFB5-6ABA-428E-9BE5-37216BCA5CE0}"/>
              </a:ext>
            </a:extLst>
          </p:cNvPr>
          <p:cNvSpPr/>
          <p:nvPr/>
        </p:nvSpPr>
        <p:spPr>
          <a:xfrm rot="18799323">
            <a:off x="4687387" y="3808339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0"/>
                  <a:alpha val="93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61000"/>
                </a:srgbClr>
              </a:gs>
              <a:gs pos="100000">
                <a:srgbClr val="4F81BD">
                  <a:tint val="23500"/>
                  <a:satMod val="160000"/>
                  <a:lumMod val="0"/>
                  <a:alpha val="94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96479A7-F5F1-46E6-9C12-9B00F7D88652}"/>
              </a:ext>
            </a:extLst>
          </p:cNvPr>
          <p:cNvSpPr txBox="1"/>
          <p:nvPr/>
        </p:nvSpPr>
        <p:spPr>
          <a:xfrm rot="18419618">
            <a:off x="5104739" y="34384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BS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1B10EA0-2295-4887-8C03-5851AF3F5D26}"/>
              </a:ext>
            </a:extLst>
          </p:cNvPr>
          <p:cNvSpPr txBox="1"/>
          <p:nvPr/>
        </p:nvSpPr>
        <p:spPr>
          <a:xfrm rot="5400000">
            <a:off x="7747786" y="3269728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ETM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1C41593-6C23-47D1-8D2F-B5189A97BB08}"/>
              </a:ext>
            </a:extLst>
          </p:cNvPr>
          <p:cNvSpPr txBox="1"/>
          <p:nvPr/>
        </p:nvSpPr>
        <p:spPr>
          <a:xfrm rot="5400000">
            <a:off x="5456580" y="3250411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ITM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13EA331-1597-41E6-A759-0E531EF7B946}"/>
              </a:ext>
            </a:extLst>
          </p:cNvPr>
          <p:cNvSpPr txBox="1"/>
          <p:nvPr/>
        </p:nvSpPr>
        <p:spPr>
          <a:xfrm>
            <a:off x="4470862" y="5278659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600" kern="0" dirty="0">
                <a:solidFill>
                  <a:prstClr val="black"/>
                </a:solidFill>
                <a:latin typeface="Calibri"/>
              </a:rPr>
              <a:t>PD</a:t>
            </a:r>
          </a:p>
        </p:txBody>
      </p:sp>
      <p:sp>
        <p:nvSpPr>
          <p:cNvPr id="28" name="Zylinder 27">
            <a:extLst>
              <a:ext uri="{FF2B5EF4-FFF2-40B4-BE49-F238E27FC236}">
                <a16:creationId xmlns:a16="http://schemas.microsoft.com/office/drawing/2014/main" id="{CAE6EE4C-CE12-428A-980C-1466830B5995}"/>
              </a:ext>
            </a:extLst>
          </p:cNvPr>
          <p:cNvSpPr/>
          <p:nvPr/>
        </p:nvSpPr>
        <p:spPr>
          <a:xfrm>
            <a:off x="4696800" y="4474514"/>
            <a:ext cx="633802" cy="178558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C394F72-40A5-484A-BAF7-F8B5C9A7AF6F}"/>
              </a:ext>
            </a:extLst>
          </p:cNvPr>
          <p:cNvSpPr txBox="1"/>
          <p:nvPr/>
        </p:nvSpPr>
        <p:spPr>
          <a:xfrm>
            <a:off x="4029840" y="4150727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PRM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8AA1178-AF3A-4954-AB6D-90426EC4145A}"/>
              </a:ext>
            </a:extLst>
          </p:cNvPr>
          <p:cNvSpPr txBox="1"/>
          <p:nvPr/>
        </p:nvSpPr>
        <p:spPr>
          <a:xfrm>
            <a:off x="5310239" y="4430111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SRM</a:t>
            </a:r>
          </a:p>
        </p:txBody>
      </p:sp>
      <p:cxnSp>
        <p:nvCxnSpPr>
          <p:cNvPr id="32" name="Gerade Verbindung 11">
            <a:extLst>
              <a:ext uri="{FF2B5EF4-FFF2-40B4-BE49-F238E27FC236}">
                <a16:creationId xmlns:a16="http://schemas.microsoft.com/office/drawing/2014/main" id="{F1FEB46C-EFD1-44A5-BF38-B40643E763AB}"/>
              </a:ext>
            </a:extLst>
          </p:cNvPr>
          <p:cNvCxnSpPr/>
          <p:nvPr/>
        </p:nvCxnSpPr>
        <p:spPr>
          <a:xfrm>
            <a:off x="5001038" y="4474514"/>
            <a:ext cx="0" cy="178558"/>
          </a:xfrm>
          <a:prstGeom prst="line">
            <a:avLst/>
          </a:prstGeom>
          <a:noFill/>
          <a:ln w="63500" cap="flat" cmpd="sng" algn="ctr">
            <a:solidFill>
              <a:srgbClr val="C00000">
                <a:alpha val="50000"/>
              </a:srgbClr>
            </a:solidFill>
            <a:prstDash val="solid"/>
          </a:ln>
          <a:effectLst/>
        </p:spPr>
      </p:cxn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0A69366-363E-4A7C-A5A3-E746CC1A8FEE}"/>
              </a:ext>
            </a:extLst>
          </p:cNvPr>
          <p:cNvGrpSpPr/>
          <p:nvPr/>
        </p:nvGrpSpPr>
        <p:grpSpPr>
          <a:xfrm rot="10800000">
            <a:off x="3117800" y="3804002"/>
            <a:ext cx="1215856" cy="993222"/>
            <a:chOff x="724308" y="3588787"/>
            <a:chExt cx="3088639" cy="2343654"/>
          </a:xfrm>
        </p:grpSpPr>
        <p:sp>
          <p:nvSpPr>
            <p:cNvPr id="61" name="Zylinder 60">
              <a:extLst>
                <a:ext uri="{FF2B5EF4-FFF2-40B4-BE49-F238E27FC236}">
                  <a16:creationId xmlns:a16="http://schemas.microsoft.com/office/drawing/2014/main" id="{2E8DFF61-42AC-4CB0-950F-70CD56B8A269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Zylinder 61">
              <a:extLst>
                <a:ext uri="{FF2B5EF4-FFF2-40B4-BE49-F238E27FC236}">
                  <a16:creationId xmlns:a16="http://schemas.microsoft.com/office/drawing/2014/main" id="{69ADF779-DA0F-4097-8938-3FBEDF16BB70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3" name="Gerade Verbindung 18">
              <a:extLst>
                <a:ext uri="{FF2B5EF4-FFF2-40B4-BE49-F238E27FC236}">
                  <a16:creationId xmlns:a16="http://schemas.microsoft.com/office/drawing/2014/main" id="{E9AA447B-2F84-4084-BCA8-C1B703A458C1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4" name="Gerade Verbindung 18">
              <a:extLst>
                <a:ext uri="{FF2B5EF4-FFF2-40B4-BE49-F238E27FC236}">
                  <a16:creationId xmlns:a16="http://schemas.microsoft.com/office/drawing/2014/main" id="{93A376C1-96E4-428D-BD2C-835C93622F92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65" name="Zylinder 64">
              <a:extLst>
                <a:ext uri="{FF2B5EF4-FFF2-40B4-BE49-F238E27FC236}">
                  <a16:creationId xmlns:a16="http://schemas.microsoft.com/office/drawing/2014/main" id="{E4F32FEA-06DF-41D9-B058-63250A99E9B8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6" name="Gerade Verbindung 11">
              <a:extLst>
                <a:ext uri="{FF2B5EF4-FFF2-40B4-BE49-F238E27FC236}">
                  <a16:creationId xmlns:a16="http://schemas.microsoft.com/office/drawing/2014/main" id="{B9427C6E-C4DA-4E6F-BE4D-6869B90EF2AF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7" name="Gerade Verbindung 9">
              <a:extLst>
                <a:ext uri="{FF2B5EF4-FFF2-40B4-BE49-F238E27FC236}">
                  <a16:creationId xmlns:a16="http://schemas.microsoft.com/office/drawing/2014/main" id="{08E1325E-D87D-4078-BA6F-636EE135B2F4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8" name="Gerade Verbindung 9">
              <a:extLst>
                <a:ext uri="{FF2B5EF4-FFF2-40B4-BE49-F238E27FC236}">
                  <a16:creationId xmlns:a16="http://schemas.microsoft.com/office/drawing/2014/main" id="{8C511623-89CC-465C-9851-D1380F079BA3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9" name="Gerade Verbindung 11">
              <a:extLst>
                <a:ext uri="{FF2B5EF4-FFF2-40B4-BE49-F238E27FC236}">
                  <a16:creationId xmlns:a16="http://schemas.microsoft.com/office/drawing/2014/main" id="{027EB3FB-2BF9-417B-8D14-CACC76FB12DC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rot="10800000" flipH="1" flipV="1">
              <a:off x="724308" y="5825724"/>
              <a:ext cx="1106214" cy="7612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70" name="Gerade Verbindung 11">
              <a:extLst>
                <a:ext uri="{FF2B5EF4-FFF2-40B4-BE49-F238E27FC236}">
                  <a16:creationId xmlns:a16="http://schemas.microsoft.com/office/drawing/2014/main" id="{48145A18-026B-4931-B8A5-36BE5E04D46B}"/>
                </a:ext>
              </a:extLst>
            </p:cNvPr>
            <p:cNvCxnSpPr/>
            <p:nvPr/>
          </p:nvCxnSpPr>
          <p:spPr>
            <a:xfrm>
              <a:off x="2998324" y="5842918"/>
              <a:ext cx="814623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295F2BD-8B73-4AAA-A8DE-64E31A47C452}"/>
              </a:ext>
            </a:extLst>
          </p:cNvPr>
          <p:cNvGrpSpPr/>
          <p:nvPr/>
        </p:nvGrpSpPr>
        <p:grpSpPr>
          <a:xfrm rot="10800000">
            <a:off x="2363636" y="3796443"/>
            <a:ext cx="842455" cy="993222"/>
            <a:chOff x="1629563" y="3588787"/>
            <a:chExt cx="2140089" cy="2343654"/>
          </a:xfrm>
        </p:grpSpPr>
        <p:sp>
          <p:nvSpPr>
            <p:cNvPr id="52" name="Zylinder 51">
              <a:extLst>
                <a:ext uri="{FF2B5EF4-FFF2-40B4-BE49-F238E27FC236}">
                  <a16:creationId xmlns:a16="http://schemas.microsoft.com/office/drawing/2014/main" id="{88490A3E-D54A-4A89-91D2-F854EB481884}"/>
                </a:ext>
              </a:extLst>
            </p:cNvPr>
            <p:cNvSpPr/>
            <p:nvPr/>
          </p:nvSpPr>
          <p:spPr>
            <a:xfrm rot="2470588">
              <a:off x="1629563" y="5728151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Zylinder 52">
              <a:extLst>
                <a:ext uri="{FF2B5EF4-FFF2-40B4-BE49-F238E27FC236}">
                  <a16:creationId xmlns:a16="http://schemas.microsoft.com/office/drawing/2014/main" id="{D03CAC2B-0C6C-4DEE-87E1-ABFE7F6051B3}"/>
                </a:ext>
              </a:extLst>
            </p:cNvPr>
            <p:cNvSpPr/>
            <p:nvPr/>
          </p:nvSpPr>
          <p:spPr>
            <a:xfrm rot="10800000">
              <a:off x="2153907" y="3588787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4" name="Gerade Verbindung 18">
              <a:extLst>
                <a:ext uri="{FF2B5EF4-FFF2-40B4-BE49-F238E27FC236}">
                  <a16:creationId xmlns:a16="http://schemas.microsoft.com/office/drawing/2014/main" id="{7CA20E00-533B-456E-9E46-56818A505208}"/>
                </a:ext>
              </a:extLst>
            </p:cNvPr>
            <p:cNvCxnSpPr/>
            <p:nvPr/>
          </p:nvCxnSpPr>
          <p:spPr>
            <a:xfrm flipV="1">
              <a:off x="2042802" y="3751637"/>
              <a:ext cx="447454" cy="202657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" name="Gerade Verbindung 18">
              <a:extLst>
                <a:ext uri="{FF2B5EF4-FFF2-40B4-BE49-F238E27FC236}">
                  <a16:creationId xmlns:a16="http://schemas.microsoft.com/office/drawing/2014/main" id="{4061B782-429F-458D-B3B6-9D7A696E5F82}"/>
                </a:ext>
              </a:extLst>
            </p:cNvPr>
            <p:cNvCxnSpPr/>
            <p:nvPr/>
          </p:nvCxnSpPr>
          <p:spPr>
            <a:xfrm flipH="1" flipV="1">
              <a:off x="2501485" y="3751637"/>
              <a:ext cx="289292" cy="2008177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56" name="Zylinder 55">
              <a:extLst>
                <a:ext uri="{FF2B5EF4-FFF2-40B4-BE49-F238E27FC236}">
                  <a16:creationId xmlns:a16="http://schemas.microsoft.com/office/drawing/2014/main" id="{24DC6E25-A27B-4D7D-ABB9-763980829B60}"/>
                </a:ext>
              </a:extLst>
            </p:cNvPr>
            <p:cNvSpPr/>
            <p:nvPr/>
          </p:nvSpPr>
          <p:spPr>
            <a:xfrm rot="19196495">
              <a:off x="2533418" y="5717558"/>
              <a:ext cx="714898" cy="204290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7" name="Gerade Verbindung 11">
              <a:extLst>
                <a:ext uri="{FF2B5EF4-FFF2-40B4-BE49-F238E27FC236}">
                  <a16:creationId xmlns:a16="http://schemas.microsoft.com/office/drawing/2014/main" id="{4F6B4BB1-3DD6-45C9-BA9F-96923B4B653B}"/>
                </a:ext>
              </a:extLst>
            </p:cNvPr>
            <p:cNvCxnSpPr/>
            <p:nvPr/>
          </p:nvCxnSpPr>
          <p:spPr>
            <a:xfrm>
              <a:off x="2021926" y="5747221"/>
              <a:ext cx="830998" cy="12593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8" name="Gerade Verbindung 9">
              <a:extLst>
                <a:ext uri="{FF2B5EF4-FFF2-40B4-BE49-F238E27FC236}">
                  <a16:creationId xmlns:a16="http://schemas.microsoft.com/office/drawing/2014/main" id="{331FA5F7-B616-4DC5-A720-CB124B59E366}"/>
                </a:ext>
              </a:extLst>
            </p:cNvPr>
            <p:cNvCxnSpPr/>
            <p:nvPr/>
          </p:nvCxnSpPr>
          <p:spPr>
            <a:xfrm>
              <a:off x="2820944" y="5759297"/>
              <a:ext cx="156298" cy="84139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59" name="Gerade Verbindung 9">
              <a:extLst>
                <a:ext uri="{FF2B5EF4-FFF2-40B4-BE49-F238E27FC236}">
                  <a16:creationId xmlns:a16="http://schemas.microsoft.com/office/drawing/2014/main" id="{4519977E-39C0-404B-96F7-933F4D7E3289}"/>
                </a:ext>
              </a:extLst>
            </p:cNvPr>
            <p:cNvCxnSpPr/>
            <p:nvPr/>
          </p:nvCxnSpPr>
          <p:spPr>
            <a:xfrm flipH="1">
              <a:off x="1859490" y="5736253"/>
              <a:ext cx="177698" cy="94043"/>
            </a:xfrm>
            <a:prstGeom prst="line">
              <a:avLst/>
            </a:prstGeom>
            <a:noFill/>
            <a:ln w="28575" cap="flat" cmpd="sng" algn="ctr">
              <a:solidFill>
                <a:srgbClr val="C00000">
                  <a:alpha val="50000"/>
                </a:srgbClr>
              </a:solidFill>
              <a:prstDash val="solid"/>
            </a:ln>
            <a:effectLst/>
          </p:spPr>
        </p:cxnSp>
        <p:cxnSp>
          <p:nvCxnSpPr>
            <p:cNvPr id="60" name="Gerade Verbindung 11">
              <a:extLst>
                <a:ext uri="{FF2B5EF4-FFF2-40B4-BE49-F238E27FC236}">
                  <a16:creationId xmlns:a16="http://schemas.microsoft.com/office/drawing/2014/main" id="{1B3BA29D-541E-4A8D-9A80-6EC198CC750F}"/>
                </a:ext>
              </a:extLst>
            </p:cNvPr>
            <p:cNvCxnSpPr/>
            <p:nvPr/>
          </p:nvCxnSpPr>
          <p:spPr>
            <a:xfrm>
              <a:off x="2938654" y="5842919"/>
              <a:ext cx="830998" cy="1259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CA38BF69-F0A1-41D5-B24C-5608C1F6DF1F}"/>
              </a:ext>
            </a:extLst>
          </p:cNvPr>
          <p:cNvSpPr txBox="1"/>
          <p:nvPr/>
        </p:nvSpPr>
        <p:spPr>
          <a:xfrm>
            <a:off x="3021701" y="487443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IMCs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ylinder 3">
            <a:extLst>
              <a:ext uri="{FF2B5EF4-FFF2-40B4-BE49-F238E27FC236}">
                <a16:creationId xmlns:a16="http://schemas.microsoft.com/office/drawing/2014/main" id="{DBFB6089-3C0F-4714-8DB7-9EE3AFA56777}"/>
              </a:ext>
            </a:extLst>
          </p:cNvPr>
          <p:cNvSpPr/>
          <p:nvPr/>
        </p:nvSpPr>
        <p:spPr>
          <a:xfrm rot="5400000">
            <a:off x="5386061" y="3835327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50000"/>
                </a:srgbClr>
              </a:gs>
              <a:gs pos="100000">
                <a:srgbClr val="4F81BD">
                  <a:tint val="23500"/>
                  <a:satMod val="160000"/>
                  <a:lumMod val="26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Zylinder 70">
            <a:extLst>
              <a:ext uri="{FF2B5EF4-FFF2-40B4-BE49-F238E27FC236}">
                <a16:creationId xmlns:a16="http://schemas.microsoft.com/office/drawing/2014/main" id="{5F0FB5DC-95B2-4938-8D84-06B8614299F6}"/>
              </a:ext>
            </a:extLst>
          </p:cNvPr>
          <p:cNvSpPr/>
          <p:nvPr/>
        </p:nvSpPr>
        <p:spPr>
          <a:xfrm>
            <a:off x="4634721" y="3022988"/>
            <a:ext cx="612338" cy="184817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50000"/>
                </a:srgbClr>
              </a:gs>
              <a:gs pos="100000">
                <a:srgbClr val="4F81BD">
                  <a:tint val="23500"/>
                  <a:satMod val="160000"/>
                  <a:lumMod val="26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C5F727F1-32C3-49C3-929A-2505A2B9C846}"/>
              </a:ext>
            </a:extLst>
          </p:cNvPr>
          <p:cNvSpPr txBox="1"/>
          <p:nvPr/>
        </p:nvSpPr>
        <p:spPr>
          <a:xfrm>
            <a:off x="4164528" y="1043093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ETM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9F7A71F5-B0A9-48FA-B61A-90C7A510E4AB}"/>
              </a:ext>
            </a:extLst>
          </p:cNvPr>
          <p:cNvSpPr txBox="1"/>
          <p:nvPr/>
        </p:nvSpPr>
        <p:spPr>
          <a:xfrm>
            <a:off x="4231558" y="2974047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ITM</a:t>
            </a:r>
          </a:p>
        </p:txBody>
      </p:sp>
      <p:sp>
        <p:nvSpPr>
          <p:cNvPr id="75" name="Flussdiagramm: Verzögerung 74">
            <a:extLst>
              <a:ext uri="{FF2B5EF4-FFF2-40B4-BE49-F238E27FC236}">
                <a16:creationId xmlns:a16="http://schemas.microsoft.com/office/drawing/2014/main" id="{22D72792-1455-4551-AD3E-96AFCE707670}"/>
              </a:ext>
            </a:extLst>
          </p:cNvPr>
          <p:cNvSpPr/>
          <p:nvPr/>
        </p:nvSpPr>
        <p:spPr>
          <a:xfrm rot="5400000">
            <a:off x="4912261" y="5355272"/>
            <a:ext cx="176143" cy="2504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6" name="Gerade Verbindung 30">
            <a:extLst>
              <a:ext uri="{FF2B5EF4-FFF2-40B4-BE49-F238E27FC236}">
                <a16:creationId xmlns:a16="http://schemas.microsoft.com/office/drawing/2014/main" id="{B90631E4-0376-43F1-91C2-C2299D996538}"/>
              </a:ext>
            </a:extLst>
          </p:cNvPr>
          <p:cNvCxnSpPr>
            <a:cxnSpLocks/>
            <a:stCxn id="75" idx="1"/>
          </p:cNvCxnSpPr>
          <p:nvPr/>
        </p:nvCxnSpPr>
        <p:spPr>
          <a:xfrm flipV="1">
            <a:off x="5000333" y="4647615"/>
            <a:ext cx="1145" cy="744810"/>
          </a:xfrm>
          <a:prstGeom prst="line">
            <a:avLst/>
          </a:prstGeom>
          <a:noFill/>
          <a:ln w="222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8" name="Gerade Verbindung 7">
            <a:extLst>
              <a:ext uri="{FF2B5EF4-FFF2-40B4-BE49-F238E27FC236}">
                <a16:creationId xmlns:a16="http://schemas.microsoft.com/office/drawing/2014/main" id="{97A493F0-D6D9-4A15-934B-B99EF6AD31F9}"/>
              </a:ext>
            </a:extLst>
          </p:cNvPr>
          <p:cNvCxnSpPr>
            <a:cxnSpLocks/>
            <a:stCxn id="4" idx="0"/>
            <a:endCxn id="5" idx="0"/>
          </p:cNvCxnSpPr>
          <p:nvPr/>
        </p:nvCxnSpPr>
        <p:spPr>
          <a:xfrm>
            <a:off x="5734772" y="3929060"/>
            <a:ext cx="2223590" cy="18583"/>
          </a:xfrm>
          <a:prstGeom prst="line">
            <a:avLst/>
          </a:prstGeom>
          <a:noFill/>
          <a:ln w="1778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9" name="Gerade Verbindung 13">
            <a:extLst>
              <a:ext uri="{FF2B5EF4-FFF2-40B4-BE49-F238E27FC236}">
                <a16:creationId xmlns:a16="http://schemas.microsoft.com/office/drawing/2014/main" id="{7AE4755F-599F-4C61-8C20-4F17E80A338F}"/>
              </a:ext>
            </a:extLst>
          </p:cNvPr>
          <p:cNvCxnSpPr>
            <a:cxnSpLocks/>
            <a:stCxn id="71" idx="0"/>
          </p:cNvCxnSpPr>
          <p:nvPr/>
        </p:nvCxnSpPr>
        <p:spPr>
          <a:xfrm flipH="1" flipV="1">
            <a:off x="4938652" y="1298896"/>
            <a:ext cx="2238" cy="1770296"/>
          </a:xfrm>
          <a:prstGeom prst="line">
            <a:avLst/>
          </a:prstGeom>
          <a:noFill/>
          <a:ln w="1778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86" name="Gerade Verbindung 30">
            <a:extLst>
              <a:ext uri="{FF2B5EF4-FFF2-40B4-BE49-F238E27FC236}">
                <a16:creationId xmlns:a16="http://schemas.microsoft.com/office/drawing/2014/main" id="{E485C8C6-8482-470C-A739-804CE5B9B23D}"/>
              </a:ext>
            </a:extLst>
          </p:cNvPr>
          <p:cNvCxnSpPr>
            <a:cxnSpLocks/>
          </p:cNvCxnSpPr>
          <p:nvPr/>
        </p:nvCxnSpPr>
        <p:spPr>
          <a:xfrm flipH="1">
            <a:off x="5008114" y="5193657"/>
            <a:ext cx="3094149" cy="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ysDot"/>
          </a:ln>
          <a:effectLst/>
        </p:spPr>
      </p:cxn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D21FF25A-C0FB-48D0-858C-B395253D8454}"/>
              </a:ext>
            </a:extLst>
          </p:cNvPr>
          <p:cNvGrpSpPr/>
          <p:nvPr/>
        </p:nvGrpSpPr>
        <p:grpSpPr>
          <a:xfrm rot="5400000">
            <a:off x="5607507" y="5813285"/>
            <a:ext cx="199463" cy="354588"/>
            <a:chOff x="5973828" y="5444861"/>
            <a:chExt cx="199463" cy="354588"/>
          </a:xfrm>
        </p:grpSpPr>
        <p:cxnSp>
          <p:nvCxnSpPr>
            <p:cNvPr id="95" name="Gerader Verbinder 94">
              <a:extLst>
                <a:ext uri="{FF2B5EF4-FFF2-40B4-BE49-F238E27FC236}">
                  <a16:creationId xmlns:a16="http://schemas.microsoft.com/office/drawing/2014/main" id="{2B1023ED-0ACA-4F0C-8407-980E5344929E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6067979" y="5689759"/>
              <a:ext cx="5940" cy="109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r Verbinder 96">
              <a:extLst>
                <a:ext uri="{FF2B5EF4-FFF2-40B4-BE49-F238E27FC236}">
                  <a16:creationId xmlns:a16="http://schemas.microsoft.com/office/drawing/2014/main" id="{E4B59077-342D-431B-A472-1F450232F00B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6067979" y="5444861"/>
              <a:ext cx="5940" cy="109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E0E4F69F-73B4-44A3-B96A-41A49619F3BF}"/>
                </a:ext>
              </a:extLst>
            </p:cNvPr>
            <p:cNvGrpSpPr/>
            <p:nvPr/>
          </p:nvGrpSpPr>
          <p:grpSpPr>
            <a:xfrm>
              <a:off x="5973828" y="5455478"/>
              <a:ext cx="199463" cy="338555"/>
              <a:chOff x="8064507" y="5096501"/>
              <a:chExt cx="199463" cy="338555"/>
            </a:xfrm>
          </p:grpSpPr>
          <p:sp>
            <p:nvSpPr>
              <p:cNvPr id="92" name="Rechteck 91">
                <a:extLst>
                  <a:ext uri="{FF2B5EF4-FFF2-40B4-BE49-F238E27FC236}">
                    <a16:creationId xmlns:a16="http://schemas.microsoft.com/office/drawing/2014/main" id="{DD2F9924-AAF9-4585-AD07-B51F40499207}"/>
                  </a:ext>
                </a:extLst>
              </p:cNvPr>
              <p:cNvSpPr/>
              <p:nvPr/>
            </p:nvSpPr>
            <p:spPr>
              <a:xfrm>
                <a:off x="8098961" y="5096501"/>
                <a:ext cx="123850" cy="338555"/>
              </a:xfrm>
              <a:prstGeom prst="rect">
                <a:avLst/>
              </a:prstGeom>
              <a:solidFill>
                <a:schemeClr val="accent1">
                  <a:alpha val="44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Rechteck 92">
                <a:extLst>
                  <a:ext uri="{FF2B5EF4-FFF2-40B4-BE49-F238E27FC236}">
                    <a16:creationId xmlns:a16="http://schemas.microsoft.com/office/drawing/2014/main" id="{893E53BA-2780-4F3F-A3C9-64530AFE351B}"/>
                  </a:ext>
                </a:extLst>
              </p:cNvPr>
              <p:cNvSpPr/>
              <p:nvPr/>
            </p:nvSpPr>
            <p:spPr>
              <a:xfrm>
                <a:off x="8064507" y="5186809"/>
                <a:ext cx="199463" cy="157938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5A6F409A-2181-4FE7-95EE-13ED79406189}"/>
              </a:ext>
            </a:extLst>
          </p:cNvPr>
          <p:cNvGrpSpPr/>
          <p:nvPr/>
        </p:nvGrpSpPr>
        <p:grpSpPr>
          <a:xfrm>
            <a:off x="4903007" y="4897974"/>
            <a:ext cx="199463" cy="354588"/>
            <a:chOff x="5973828" y="5444861"/>
            <a:chExt cx="199463" cy="354588"/>
          </a:xfrm>
        </p:grpSpPr>
        <p:cxnSp>
          <p:nvCxnSpPr>
            <p:cNvPr id="100" name="Gerader Verbinder 99">
              <a:extLst>
                <a:ext uri="{FF2B5EF4-FFF2-40B4-BE49-F238E27FC236}">
                  <a16:creationId xmlns:a16="http://schemas.microsoft.com/office/drawing/2014/main" id="{79985B67-044B-490D-9D33-61E5D4D53193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6067979" y="5689759"/>
              <a:ext cx="5940" cy="109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r Verbinder 100">
              <a:extLst>
                <a:ext uri="{FF2B5EF4-FFF2-40B4-BE49-F238E27FC236}">
                  <a16:creationId xmlns:a16="http://schemas.microsoft.com/office/drawing/2014/main" id="{7A8D8A05-9446-43C2-AE9C-969B155EF29E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6067979" y="5444861"/>
              <a:ext cx="5940" cy="109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id="{3D6AB1E7-98BC-4B2A-8608-F87F7EF295B0}"/>
                </a:ext>
              </a:extLst>
            </p:cNvPr>
            <p:cNvGrpSpPr/>
            <p:nvPr/>
          </p:nvGrpSpPr>
          <p:grpSpPr>
            <a:xfrm>
              <a:off x="5973828" y="5455478"/>
              <a:ext cx="199463" cy="338555"/>
              <a:chOff x="8064507" y="5096501"/>
              <a:chExt cx="199463" cy="338555"/>
            </a:xfrm>
          </p:grpSpPr>
          <p:sp>
            <p:nvSpPr>
              <p:cNvPr id="103" name="Rechteck 102">
                <a:extLst>
                  <a:ext uri="{FF2B5EF4-FFF2-40B4-BE49-F238E27FC236}">
                    <a16:creationId xmlns:a16="http://schemas.microsoft.com/office/drawing/2014/main" id="{8247E857-AEDB-4822-A194-798D29370F2C}"/>
                  </a:ext>
                </a:extLst>
              </p:cNvPr>
              <p:cNvSpPr/>
              <p:nvPr/>
            </p:nvSpPr>
            <p:spPr>
              <a:xfrm>
                <a:off x="8098961" y="5096501"/>
                <a:ext cx="123850" cy="338555"/>
              </a:xfrm>
              <a:prstGeom prst="rect">
                <a:avLst/>
              </a:prstGeom>
              <a:solidFill>
                <a:schemeClr val="accent1">
                  <a:alpha val="44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Rechteck 103">
                <a:extLst>
                  <a:ext uri="{FF2B5EF4-FFF2-40B4-BE49-F238E27FC236}">
                    <a16:creationId xmlns:a16="http://schemas.microsoft.com/office/drawing/2014/main" id="{5EFD4A78-2BB2-4CA1-8205-D47E85046A99}"/>
                  </a:ext>
                </a:extLst>
              </p:cNvPr>
              <p:cNvSpPr/>
              <p:nvPr/>
            </p:nvSpPr>
            <p:spPr>
              <a:xfrm>
                <a:off x="8064507" y="5186809"/>
                <a:ext cx="199463" cy="157938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34B1869E-2E9A-4791-9537-CF1BECCDFA98}"/>
              </a:ext>
            </a:extLst>
          </p:cNvPr>
          <p:cNvGrpSpPr/>
          <p:nvPr/>
        </p:nvGrpSpPr>
        <p:grpSpPr>
          <a:xfrm rot="16200000">
            <a:off x="5596890" y="5018253"/>
            <a:ext cx="199463" cy="354588"/>
            <a:chOff x="5973828" y="5444861"/>
            <a:chExt cx="199463" cy="354588"/>
          </a:xfrm>
        </p:grpSpPr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ACC19FA7-CFAE-45E5-A846-0BDE4B0454D5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6067979" y="5689759"/>
              <a:ext cx="5940" cy="109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r Verbinder 106">
              <a:extLst>
                <a:ext uri="{FF2B5EF4-FFF2-40B4-BE49-F238E27FC236}">
                  <a16:creationId xmlns:a16="http://schemas.microsoft.com/office/drawing/2014/main" id="{9DB769AE-5895-4425-84DA-C4E198399F3A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6067979" y="5444861"/>
              <a:ext cx="5940" cy="109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uppieren 107">
              <a:extLst>
                <a:ext uri="{FF2B5EF4-FFF2-40B4-BE49-F238E27FC236}">
                  <a16:creationId xmlns:a16="http://schemas.microsoft.com/office/drawing/2014/main" id="{A601D9FD-0889-4855-9005-6C75E3B9CABD}"/>
                </a:ext>
              </a:extLst>
            </p:cNvPr>
            <p:cNvGrpSpPr/>
            <p:nvPr/>
          </p:nvGrpSpPr>
          <p:grpSpPr>
            <a:xfrm>
              <a:off x="5973828" y="5455478"/>
              <a:ext cx="199463" cy="338555"/>
              <a:chOff x="8064507" y="5096501"/>
              <a:chExt cx="199463" cy="338555"/>
            </a:xfrm>
          </p:grpSpPr>
          <p:sp>
            <p:nvSpPr>
              <p:cNvPr id="109" name="Rechteck 108">
                <a:extLst>
                  <a:ext uri="{FF2B5EF4-FFF2-40B4-BE49-F238E27FC236}">
                    <a16:creationId xmlns:a16="http://schemas.microsoft.com/office/drawing/2014/main" id="{0849C2E4-02BD-4C42-9BED-CB2198E7B89E}"/>
                  </a:ext>
                </a:extLst>
              </p:cNvPr>
              <p:cNvSpPr/>
              <p:nvPr/>
            </p:nvSpPr>
            <p:spPr>
              <a:xfrm>
                <a:off x="8098961" y="5096501"/>
                <a:ext cx="123850" cy="338555"/>
              </a:xfrm>
              <a:prstGeom prst="rect">
                <a:avLst/>
              </a:prstGeom>
              <a:solidFill>
                <a:schemeClr val="accent1">
                  <a:alpha val="44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Rechteck 109">
                <a:extLst>
                  <a:ext uri="{FF2B5EF4-FFF2-40B4-BE49-F238E27FC236}">
                    <a16:creationId xmlns:a16="http://schemas.microsoft.com/office/drawing/2014/main" id="{C8AA17FE-361C-4FD7-A63F-04B7B0903FDF}"/>
                  </a:ext>
                </a:extLst>
              </p:cNvPr>
              <p:cNvSpPr/>
              <p:nvPr/>
            </p:nvSpPr>
            <p:spPr>
              <a:xfrm>
                <a:off x="8064507" y="5186809"/>
                <a:ext cx="199463" cy="157938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cxnSp>
        <p:nvCxnSpPr>
          <p:cNvPr id="111" name="Gerade Verbindung 30">
            <a:extLst>
              <a:ext uri="{FF2B5EF4-FFF2-40B4-BE49-F238E27FC236}">
                <a16:creationId xmlns:a16="http://schemas.microsoft.com/office/drawing/2014/main" id="{2339C2E2-E3E5-494B-A11A-6644E88497B1}"/>
              </a:ext>
            </a:extLst>
          </p:cNvPr>
          <p:cNvCxnSpPr>
            <a:cxnSpLocks/>
          </p:cNvCxnSpPr>
          <p:nvPr/>
        </p:nvCxnSpPr>
        <p:spPr>
          <a:xfrm flipH="1" flipV="1">
            <a:off x="5574141" y="5193858"/>
            <a:ext cx="5416" cy="79479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ysDot"/>
          </a:ln>
          <a:effectLst/>
        </p:spPr>
      </p:cxnSp>
      <p:sp>
        <p:nvSpPr>
          <p:cNvPr id="115" name="Zylinder 114">
            <a:extLst>
              <a:ext uri="{FF2B5EF4-FFF2-40B4-BE49-F238E27FC236}">
                <a16:creationId xmlns:a16="http://schemas.microsoft.com/office/drawing/2014/main" id="{36EFD292-D1AB-45FD-996A-AC295154BAC0}"/>
              </a:ext>
            </a:extLst>
          </p:cNvPr>
          <p:cNvSpPr/>
          <p:nvPr/>
        </p:nvSpPr>
        <p:spPr>
          <a:xfrm rot="16200000">
            <a:off x="8006953" y="5150369"/>
            <a:ext cx="281423" cy="86576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Zylinder 115">
            <a:extLst>
              <a:ext uri="{FF2B5EF4-FFF2-40B4-BE49-F238E27FC236}">
                <a16:creationId xmlns:a16="http://schemas.microsoft.com/office/drawing/2014/main" id="{7A20EAAF-0591-48B9-AB3F-1A9AA04242B2}"/>
              </a:ext>
            </a:extLst>
          </p:cNvPr>
          <p:cNvSpPr/>
          <p:nvPr/>
        </p:nvSpPr>
        <p:spPr>
          <a:xfrm rot="5400000">
            <a:off x="6075124" y="5150369"/>
            <a:ext cx="281423" cy="86576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Zylinder 118">
            <a:extLst>
              <a:ext uri="{FF2B5EF4-FFF2-40B4-BE49-F238E27FC236}">
                <a16:creationId xmlns:a16="http://schemas.microsoft.com/office/drawing/2014/main" id="{8073B34A-33C9-4A0C-82EE-63ACF4A0CD48}"/>
              </a:ext>
            </a:extLst>
          </p:cNvPr>
          <p:cNvSpPr/>
          <p:nvPr/>
        </p:nvSpPr>
        <p:spPr>
          <a:xfrm rot="16200000">
            <a:off x="8006954" y="5947829"/>
            <a:ext cx="281423" cy="86576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Zylinder 119">
            <a:extLst>
              <a:ext uri="{FF2B5EF4-FFF2-40B4-BE49-F238E27FC236}">
                <a16:creationId xmlns:a16="http://schemas.microsoft.com/office/drawing/2014/main" id="{7AA641B9-27E2-440A-8A50-2CE69FF0E68B}"/>
              </a:ext>
            </a:extLst>
          </p:cNvPr>
          <p:cNvSpPr/>
          <p:nvPr/>
        </p:nvSpPr>
        <p:spPr>
          <a:xfrm rot="5400000">
            <a:off x="6075125" y="5947829"/>
            <a:ext cx="281423" cy="86576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2" name="Gerade Verbindung 30">
            <a:extLst>
              <a:ext uri="{FF2B5EF4-FFF2-40B4-BE49-F238E27FC236}">
                <a16:creationId xmlns:a16="http://schemas.microsoft.com/office/drawing/2014/main" id="{FEC6A4FC-CBFA-4705-B07C-F23A9F267695}"/>
              </a:ext>
            </a:extLst>
          </p:cNvPr>
          <p:cNvCxnSpPr>
            <a:cxnSpLocks/>
            <a:stCxn id="119" idx="1"/>
          </p:cNvCxnSpPr>
          <p:nvPr/>
        </p:nvCxnSpPr>
        <p:spPr>
          <a:xfrm flipH="1">
            <a:off x="4467360" y="5991117"/>
            <a:ext cx="3637018" cy="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ysDot"/>
          </a:ln>
          <a:effectLst/>
        </p:spPr>
      </p:cxn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028D4474-0ECF-47A9-BFAC-D464301D83BC}"/>
              </a:ext>
            </a:extLst>
          </p:cNvPr>
          <p:cNvGrpSpPr/>
          <p:nvPr/>
        </p:nvGrpSpPr>
        <p:grpSpPr>
          <a:xfrm>
            <a:off x="3995671" y="5877130"/>
            <a:ext cx="493372" cy="227973"/>
            <a:chOff x="3098536" y="5733728"/>
            <a:chExt cx="493372" cy="227973"/>
          </a:xfrm>
        </p:grpSpPr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8A853707-4DCB-42E9-B364-078A3930CD7A}"/>
                </a:ext>
              </a:extLst>
            </p:cNvPr>
            <p:cNvSpPr/>
            <p:nvPr/>
          </p:nvSpPr>
          <p:spPr>
            <a:xfrm>
              <a:off x="3098536" y="5733728"/>
              <a:ext cx="493372" cy="2279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: abgerundete Ecken 123">
              <a:extLst>
                <a:ext uri="{FF2B5EF4-FFF2-40B4-BE49-F238E27FC236}">
                  <a16:creationId xmlns:a16="http://schemas.microsoft.com/office/drawing/2014/main" id="{3FFEF8F7-5679-4FE6-AA0D-3BCCB8D6E2C6}"/>
                </a:ext>
              </a:extLst>
            </p:cNvPr>
            <p:cNvSpPr/>
            <p:nvPr/>
          </p:nvSpPr>
          <p:spPr>
            <a:xfrm>
              <a:off x="3143250" y="5786254"/>
              <a:ext cx="338556" cy="123851"/>
            </a:xfrm>
            <a:prstGeom prst="roundRect">
              <a:avLst>
                <a:gd name="adj" fmla="val 397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Zylinder 125">
              <a:extLst>
                <a:ext uri="{FF2B5EF4-FFF2-40B4-BE49-F238E27FC236}">
                  <a16:creationId xmlns:a16="http://schemas.microsoft.com/office/drawing/2014/main" id="{4957A4E9-5E49-4F38-9D24-1BA19DFA5C68}"/>
                </a:ext>
              </a:extLst>
            </p:cNvPr>
            <p:cNvSpPr/>
            <p:nvPr/>
          </p:nvSpPr>
          <p:spPr>
            <a:xfrm rot="16200000">
              <a:off x="3462686" y="5814723"/>
              <a:ext cx="159925" cy="65981"/>
            </a:xfrm>
            <a:prstGeom prst="can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  <a:lumMod val="18000"/>
                  </a:srgbClr>
                </a:gs>
                <a:gs pos="50000">
                  <a:srgbClr val="4F81BD">
                    <a:tint val="44500"/>
                    <a:satMod val="160000"/>
                    <a:lumMod val="26000"/>
                    <a:lumOff val="74000"/>
                  </a:srgbClr>
                </a:gs>
                <a:gs pos="100000">
                  <a:srgbClr val="4F81BD">
                    <a:tint val="23500"/>
                    <a:satMod val="160000"/>
                    <a:lumMod val="26000"/>
                    <a:alpha val="97000"/>
                  </a:srgbClr>
                </a:gs>
              </a:gsLst>
              <a:lin ang="0" scaled="0"/>
            </a:gra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0">
                <a:defRPr/>
              </a:pPr>
              <a:endParaRPr lang="de-DE" sz="1200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8" name="Textfeld 127">
            <a:extLst>
              <a:ext uri="{FF2B5EF4-FFF2-40B4-BE49-F238E27FC236}">
                <a16:creationId xmlns:a16="http://schemas.microsoft.com/office/drawing/2014/main" id="{CCF270A4-F51C-47EE-A9A9-7C2A7FB0CE75}"/>
              </a:ext>
            </a:extLst>
          </p:cNvPr>
          <p:cNvSpPr txBox="1"/>
          <p:nvPr/>
        </p:nvSpPr>
        <p:spPr>
          <a:xfrm>
            <a:off x="3906651" y="6159941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Squeezer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DC7B5349-43FC-4564-95C6-1FE5F41632A1}"/>
              </a:ext>
            </a:extLst>
          </p:cNvPr>
          <p:cNvSpPr txBox="1"/>
          <p:nvPr/>
        </p:nvSpPr>
        <p:spPr>
          <a:xfrm>
            <a:off x="6604415" y="5448634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0">
              <a:defRPr/>
            </a:pPr>
            <a:r>
              <a:rPr lang="de-DE" sz="1400" kern="0" dirty="0">
                <a:solidFill>
                  <a:prstClr val="black"/>
                </a:solidFill>
                <a:latin typeface="Calibri"/>
              </a:rPr>
              <a:t>Filter </a:t>
            </a: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Cavities</a:t>
            </a:r>
            <a:endParaRPr lang="de-DE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Zylinder 26">
            <a:extLst>
              <a:ext uri="{FF2B5EF4-FFF2-40B4-BE49-F238E27FC236}">
                <a16:creationId xmlns:a16="http://schemas.microsoft.com/office/drawing/2014/main" id="{70039205-09AC-472B-A519-8D5BCBDCD8A4}"/>
              </a:ext>
            </a:extLst>
          </p:cNvPr>
          <p:cNvSpPr/>
          <p:nvPr/>
        </p:nvSpPr>
        <p:spPr>
          <a:xfrm rot="5400000">
            <a:off x="3984945" y="3755495"/>
            <a:ext cx="603689" cy="187465"/>
          </a:xfrm>
          <a:prstGeom prst="can">
            <a:avLst/>
          </a:prstGeom>
          <a:gradFill>
            <a:gsLst>
              <a:gs pos="0">
                <a:srgbClr val="4F81BD">
                  <a:tint val="66000"/>
                  <a:satMod val="160000"/>
                  <a:lumMod val="18000"/>
                </a:srgbClr>
              </a:gs>
              <a:gs pos="50000">
                <a:srgbClr val="4F81BD">
                  <a:tint val="44500"/>
                  <a:satMod val="160000"/>
                  <a:lumMod val="26000"/>
                  <a:lumOff val="74000"/>
                  <a:alpha val="45000"/>
                </a:srgbClr>
              </a:gs>
              <a:gs pos="100000">
                <a:srgbClr val="4F81BD">
                  <a:tint val="23500"/>
                  <a:satMod val="160000"/>
                  <a:lumMod val="26000"/>
                  <a:alpha val="97000"/>
                </a:srgbClr>
              </a:gs>
            </a:gsLst>
            <a:lin ang="0" scaled="0"/>
          </a:gra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30">
              <a:defRPr/>
            </a:pPr>
            <a:endParaRPr lang="de-DE" sz="1200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5E07355C-088E-4F39-BDEC-2764D8971C97}"/>
              </a:ext>
            </a:extLst>
          </p:cNvPr>
          <p:cNvGrpSpPr/>
          <p:nvPr/>
        </p:nvGrpSpPr>
        <p:grpSpPr>
          <a:xfrm>
            <a:off x="9478978" y="887963"/>
            <a:ext cx="2604177" cy="2319842"/>
            <a:chOff x="330349" y="2264482"/>
            <a:chExt cx="3636000" cy="3456000"/>
          </a:xfrm>
          <a:solidFill>
            <a:schemeClr val="bg1"/>
          </a:solidFill>
        </p:grpSpPr>
        <p:pic>
          <p:nvPicPr>
            <p:cNvPr id="84" name="Picture 9" descr="Layout_overview.pdf">
              <a:extLst>
                <a:ext uri="{FF2B5EF4-FFF2-40B4-BE49-F238E27FC236}">
                  <a16:creationId xmlns:a16="http://schemas.microsoft.com/office/drawing/2014/main" id="{A92D4778-4945-4690-99F4-5696F957C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" t="-2" r="50096" b="18924"/>
            <a:stretch/>
          </p:blipFill>
          <p:spPr bwMode="auto">
            <a:xfrm>
              <a:off x="330349" y="2264482"/>
              <a:ext cx="3636000" cy="34560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Rechteck: abgerundete Ecken 84">
              <a:extLst>
                <a:ext uri="{FF2B5EF4-FFF2-40B4-BE49-F238E27FC236}">
                  <a16:creationId xmlns:a16="http://schemas.microsoft.com/office/drawing/2014/main" id="{3AF5FC98-7010-4F8A-B543-AB81BDE5E377}"/>
                </a:ext>
              </a:extLst>
            </p:cNvPr>
            <p:cNvSpPr/>
            <p:nvPr/>
          </p:nvSpPr>
          <p:spPr>
            <a:xfrm>
              <a:off x="2043337" y="2343333"/>
              <a:ext cx="1810692" cy="5486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16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8A6EC662-9777-4B30-AE82-F73F057F1DC6}"/>
              </a:ext>
            </a:extLst>
          </p:cNvPr>
          <p:cNvSpPr txBox="1">
            <a:spLocks/>
          </p:cNvSpPr>
          <p:nvPr/>
        </p:nvSpPr>
        <p:spPr>
          <a:xfrm>
            <a:off x="2959289" y="133580"/>
            <a:ext cx="6447486" cy="576263"/>
          </a:xfrm>
          <a:prstGeom prst="rect">
            <a:avLst/>
          </a:prstGeom>
        </p:spPr>
        <p:txBody>
          <a:bodyPr vert="horz" anchor="t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-100" normalizeH="0" baseline="0" noProof="0" dirty="0">
                <a:ln>
                  <a:noFill/>
                </a:ln>
                <a:solidFill>
                  <a:srgbClr val="FEB80A"/>
                </a:solidFill>
                <a:effectLst/>
                <a:uLnTx/>
                <a:uFillTx/>
                <a:latin typeface="Consolas"/>
                <a:ea typeface="+mj-ea"/>
                <a:cs typeface="+mj-cs"/>
              </a:rPr>
              <a:t>ET Xylophone </a:t>
            </a:r>
            <a:r>
              <a:rPr kumimoji="0" lang="de-DE" sz="4000" b="0" i="0" u="none" strike="noStrike" kern="1200" cap="none" spc="-100" normalizeH="0" baseline="0" noProof="0" dirty="0" err="1">
                <a:ln>
                  <a:noFill/>
                </a:ln>
                <a:solidFill>
                  <a:srgbClr val="FEB80A"/>
                </a:solidFill>
                <a:effectLst/>
                <a:uLnTx/>
                <a:uFillTx/>
                <a:latin typeface="Consolas"/>
                <a:ea typeface="+mj-ea"/>
                <a:cs typeface="+mj-cs"/>
              </a:rPr>
              <a:t>Sensitivity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rgbClr val="FEB80A"/>
              </a:solidFill>
              <a:effectLst/>
              <a:uLnTx/>
              <a:uFillTx/>
              <a:latin typeface="Consolas"/>
              <a:ea typeface="+mj-ea"/>
              <a:cs typeface="+mj-cs"/>
            </a:endParaRPr>
          </a:p>
        </p:txBody>
      </p:sp>
      <p:pic>
        <p:nvPicPr>
          <p:cNvPr id="5" name="Immagine 26" descr="ET-new-logo.png">
            <a:extLst>
              <a:ext uri="{FF2B5EF4-FFF2-40B4-BE49-F238E27FC236}">
                <a16:creationId xmlns:a16="http://schemas.microsoft.com/office/drawing/2014/main" id="{E168CD6A-CD6E-4C2A-B947-6C2CCD202A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74" y="7098"/>
            <a:ext cx="2304256" cy="744295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839E0C63-AE51-4DD6-8DDE-5268851E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lum bright="-18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43"/>
          <a:stretch>
            <a:fillRect/>
          </a:stretch>
        </p:blipFill>
        <p:spPr bwMode="auto">
          <a:xfrm>
            <a:off x="10685717" y="119974"/>
            <a:ext cx="65087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D2D04F6-546F-42D8-BCA5-1DC0A2441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062" y="3613276"/>
            <a:ext cx="4971450" cy="310857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A8DC2482-C5CC-428B-90B4-A32036F16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23" y="962806"/>
            <a:ext cx="3718881" cy="2325359"/>
          </a:xfrm>
          <a:prstGeom prst="rect">
            <a:avLst/>
          </a:prstGeom>
          <a:solidFill>
            <a:schemeClr val="tx1"/>
          </a:solidFill>
          <a:ln w="76200">
            <a:solidFill>
              <a:srgbClr val="5DF0FF"/>
            </a:solidFill>
          </a:ln>
        </p:spPr>
      </p:pic>
      <p:sp>
        <p:nvSpPr>
          <p:cNvPr id="31" name="TextBox 13">
            <a:extLst>
              <a:ext uri="{FF2B5EF4-FFF2-40B4-BE49-F238E27FC236}">
                <a16:creationId xmlns:a16="http://schemas.microsoft.com/office/drawing/2014/main" id="{C5E48375-A873-465C-87F2-10F393EBA35A}"/>
              </a:ext>
            </a:extLst>
          </p:cNvPr>
          <p:cNvSpPr txBox="1"/>
          <p:nvPr/>
        </p:nvSpPr>
        <p:spPr>
          <a:xfrm>
            <a:off x="1336239" y="3538875"/>
            <a:ext cx="7043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B80A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ET-LF</a:t>
            </a:r>
          </a:p>
        </p:txBody>
      </p:sp>
      <p:sp>
        <p:nvSpPr>
          <p:cNvPr id="23" name="Right Arrow 11">
            <a:extLst>
              <a:ext uri="{FF2B5EF4-FFF2-40B4-BE49-F238E27FC236}">
                <a16:creationId xmlns:a16="http://schemas.microsoft.com/office/drawing/2014/main" id="{90128852-5534-4F1E-975E-F4132F9DBE1B}"/>
              </a:ext>
            </a:extLst>
          </p:cNvPr>
          <p:cNvSpPr>
            <a:spLocks noChangeArrowheads="1"/>
          </p:cNvSpPr>
          <p:nvPr/>
        </p:nvSpPr>
        <p:spPr bwMode="auto">
          <a:xfrm rot="2615497">
            <a:off x="3252787" y="3264550"/>
            <a:ext cx="1003300" cy="548651"/>
          </a:xfrm>
          <a:prstGeom prst="rightArrow">
            <a:avLst>
              <a:gd name="adj1" fmla="val 50000"/>
              <a:gd name="adj2" fmla="val 49997"/>
            </a:avLst>
          </a:prstGeom>
          <a:gradFill flip="none" rotWithShape="1">
            <a:gsLst>
              <a:gs pos="0">
                <a:srgbClr val="5DF0FF"/>
              </a:gs>
              <a:gs pos="100000">
                <a:schemeClr val="bg1">
                  <a:alpha val="44000"/>
                </a:schemeClr>
              </a:gs>
            </a:gsLst>
            <a:lin ang="0" scaled="1"/>
            <a:tileRect/>
          </a:gradFill>
          <a:ln w="9525">
            <a:solidFill>
              <a:schemeClr val="bg1">
                <a:alpha val="45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72BA44D8-CC79-47B6-88A5-C4B1DCEFBB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9597" y="962806"/>
            <a:ext cx="3718881" cy="232536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</p:pic>
      <p:sp>
        <p:nvSpPr>
          <p:cNvPr id="34" name="Right Arrow 11">
            <a:extLst>
              <a:ext uri="{FF2B5EF4-FFF2-40B4-BE49-F238E27FC236}">
                <a16:creationId xmlns:a16="http://schemas.microsoft.com/office/drawing/2014/main" id="{74F2D154-1EDA-4057-BE6B-72EF565D4D92}"/>
              </a:ext>
            </a:extLst>
          </p:cNvPr>
          <p:cNvSpPr>
            <a:spLocks noChangeArrowheads="1"/>
          </p:cNvSpPr>
          <p:nvPr/>
        </p:nvSpPr>
        <p:spPr bwMode="auto">
          <a:xfrm rot="8105232">
            <a:off x="8014142" y="3295509"/>
            <a:ext cx="1003300" cy="548651"/>
          </a:xfrm>
          <a:prstGeom prst="rightArrow">
            <a:avLst>
              <a:gd name="adj1" fmla="val 50000"/>
              <a:gd name="adj2" fmla="val 49997"/>
            </a:avLst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alpha val="44000"/>
                </a:schemeClr>
              </a:gs>
            </a:gsLst>
            <a:lin ang="0" scaled="1"/>
            <a:tileRect/>
          </a:gradFill>
          <a:ln w="9525">
            <a:solidFill>
              <a:schemeClr val="bg1">
                <a:alpha val="45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  <p:pic>
        <p:nvPicPr>
          <p:cNvPr id="24" name="Picture 1031" descr="AEIlogo">
            <a:extLst>
              <a:ext uri="{FF2B5EF4-FFF2-40B4-BE49-F238E27FC236}">
                <a16:creationId xmlns:a16="http://schemas.microsoft.com/office/drawing/2014/main" id="{0E2F89F7-F043-460D-810B-E3C400D176A3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112440"/>
            <a:ext cx="81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810345A3-EB20-4595-9248-2F4262A57064}"/>
              </a:ext>
            </a:extLst>
          </p:cNvPr>
          <p:cNvGrpSpPr/>
          <p:nvPr/>
        </p:nvGrpSpPr>
        <p:grpSpPr>
          <a:xfrm>
            <a:off x="339402" y="4337568"/>
            <a:ext cx="2698035" cy="2384280"/>
            <a:chOff x="330349" y="2264482"/>
            <a:chExt cx="3636000" cy="3456000"/>
          </a:xfrm>
        </p:grpSpPr>
        <p:pic>
          <p:nvPicPr>
            <p:cNvPr id="40" name="Picture 9" descr="Layout_overview.pdf">
              <a:extLst>
                <a:ext uri="{FF2B5EF4-FFF2-40B4-BE49-F238E27FC236}">
                  <a16:creationId xmlns:a16="http://schemas.microsoft.com/office/drawing/2014/main" id="{E95EFF14-82B3-48D1-8BA7-69A9CDA88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" t="-2" r="50096" b="18924"/>
            <a:stretch/>
          </p:blipFill>
          <p:spPr bwMode="auto">
            <a:xfrm>
              <a:off x="330349" y="2264482"/>
              <a:ext cx="3636000" cy="34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hteck: abgerundete Ecken 40">
              <a:extLst>
                <a:ext uri="{FF2B5EF4-FFF2-40B4-BE49-F238E27FC236}">
                  <a16:creationId xmlns:a16="http://schemas.microsoft.com/office/drawing/2014/main" id="{A9DD7AB6-0783-4F5C-8CF5-59E0E6495839}"/>
                </a:ext>
              </a:extLst>
            </p:cNvPr>
            <p:cNvSpPr/>
            <p:nvPr/>
          </p:nvSpPr>
          <p:spPr>
            <a:xfrm>
              <a:off x="2034283" y="2373456"/>
              <a:ext cx="1828800" cy="54861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0BD5C6ED-26BB-40F0-B8EE-AAFF742D0DE0}"/>
              </a:ext>
            </a:extLst>
          </p:cNvPr>
          <p:cNvGrpSpPr/>
          <p:nvPr/>
        </p:nvGrpSpPr>
        <p:grpSpPr>
          <a:xfrm>
            <a:off x="9207369" y="4337568"/>
            <a:ext cx="2661822" cy="2384280"/>
            <a:chOff x="3996000" y="2264482"/>
            <a:chExt cx="3636000" cy="3492000"/>
          </a:xfrm>
        </p:grpSpPr>
        <p:pic>
          <p:nvPicPr>
            <p:cNvPr id="48" name="Picture 9" descr="Layout_overview.pdf">
              <a:extLst>
                <a:ext uri="{FF2B5EF4-FFF2-40B4-BE49-F238E27FC236}">
                  <a16:creationId xmlns:a16="http://schemas.microsoft.com/office/drawing/2014/main" id="{55A85EBE-FD9B-4CE9-88BF-CDBB177E8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96" t="-2" r="-205" b="18079"/>
            <a:stretch/>
          </p:blipFill>
          <p:spPr bwMode="auto">
            <a:xfrm>
              <a:off x="3996000" y="2264482"/>
              <a:ext cx="3636000" cy="34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hteck: abgerundete Ecken 49">
              <a:extLst>
                <a:ext uri="{FF2B5EF4-FFF2-40B4-BE49-F238E27FC236}">
                  <a16:creationId xmlns:a16="http://schemas.microsoft.com/office/drawing/2014/main" id="{E95FC6C0-23D3-4C14-95E9-0259C14E7D23}"/>
                </a:ext>
              </a:extLst>
            </p:cNvPr>
            <p:cNvSpPr/>
            <p:nvPr/>
          </p:nvSpPr>
          <p:spPr>
            <a:xfrm>
              <a:off x="5739613" y="2356815"/>
              <a:ext cx="1828800" cy="54861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51" name="TextBox 13">
            <a:extLst>
              <a:ext uri="{FF2B5EF4-FFF2-40B4-BE49-F238E27FC236}">
                <a16:creationId xmlns:a16="http://schemas.microsoft.com/office/drawing/2014/main" id="{F7F26F0F-19F7-4876-8B8A-95E853EE6B34}"/>
              </a:ext>
            </a:extLst>
          </p:cNvPr>
          <p:cNvSpPr txBox="1"/>
          <p:nvPr/>
        </p:nvSpPr>
        <p:spPr>
          <a:xfrm>
            <a:off x="10292256" y="3538875"/>
            <a:ext cx="7396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B80A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ET-HF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Folienzoom 2">
                <a:extLst>
                  <a:ext uri="{FF2B5EF4-FFF2-40B4-BE49-F238E27FC236}">
                    <a16:creationId xmlns:a16="http://schemas.microsoft.com/office/drawing/2014/main" id="{C26D2495-41D3-402E-9919-9A49F6EB8CA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36610993"/>
                  </p:ext>
                </p:extLst>
              </p:nvPr>
            </p:nvGraphicFramePr>
            <p:xfrm>
              <a:off x="-3478046" y="5221432"/>
              <a:ext cx="3048000" cy="1714500"/>
            </p:xfrm>
            <a:graphic>
              <a:graphicData uri="http://schemas.microsoft.com/office/powerpoint/2016/slidezoom">
                <pslz:sldZm>
                  <pslz:sldZmObj sldId="1634" cId="1257843709">
                    <pslz:zmPr id="{8764F859-E0D8-4D8C-B0D6-7B22054ABC69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Folienzoom 2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C26D2495-41D3-402E-9919-9A49F6EB8CA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3478046" y="522143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784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28E78"/>
                </a:solidFill>
              </a:rPr>
              <a:t>Operation Principle</a:t>
            </a:r>
          </a:p>
        </p:txBody>
      </p:sp>
      <p:pic>
        <p:nvPicPr>
          <p:cNvPr id="4" name="Inhaltsplatzhalter 3" descr="interference_.gif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22217" y="862013"/>
            <a:ext cx="7851775" cy="5995987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B3E7089-5F1F-4D59-8B28-804B5A15DC93}"/>
              </a:ext>
            </a:extLst>
          </p:cNvPr>
          <p:cNvSpPr txBox="1"/>
          <p:nvPr/>
        </p:nvSpPr>
        <p:spPr>
          <a:xfrm>
            <a:off x="7193280" y="1245326"/>
            <a:ext cx="4773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The GW </a:t>
            </a:r>
            <a:r>
              <a:rPr lang="de-DE" dirty="0" err="1"/>
              <a:t>changes</a:t>
            </a:r>
            <a:endParaRPr lang="de-DE" dirty="0"/>
          </a:p>
          <a:p>
            <a:r>
              <a:rPr lang="de-DE" b="1" dirty="0"/>
              <a:t>differential arm </a:t>
            </a:r>
            <a:r>
              <a:rPr lang="de-DE" b="1" dirty="0" err="1"/>
              <a:t>lengths</a:t>
            </a:r>
            <a:endParaRPr lang="de-DE" b="1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>
                <a:sym typeface="Wingdings" panose="05000000000000000000" pitchFamily="2" charset="2"/>
              </a:rPr>
              <a:t>Changes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interference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conditions</a:t>
            </a:r>
            <a:r>
              <a:rPr lang="de-DE" dirty="0">
                <a:sym typeface="Wingdings" panose="05000000000000000000" pitchFamily="2" charset="2"/>
              </a:rPr>
              <a:t> at </a:t>
            </a:r>
            <a:r>
              <a:rPr lang="de-DE" dirty="0" err="1">
                <a:sym typeface="Wingdings" panose="05000000000000000000" pitchFamily="2" charset="2"/>
              </a:rPr>
              <a:t>output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>
                <a:sym typeface="Wingdings" panose="05000000000000000000" pitchFamily="2" charset="2"/>
              </a:rPr>
              <a:t>Michleson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converts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el-GR" dirty="0">
                <a:latin typeface="GreekC" panose="00000400000000000000" pitchFamily="2" charset="0"/>
                <a:cs typeface="GreekC" panose="00000400000000000000" pitchFamily="2" charset="0"/>
                <a:sym typeface="Wingdings" panose="05000000000000000000" pitchFamily="2" charset="2"/>
              </a:rPr>
              <a:t>Δ</a:t>
            </a:r>
            <a:r>
              <a:rPr lang="de-DE" b="1" dirty="0" err="1">
                <a:sym typeface="Wingdings" panose="05000000000000000000" pitchFamily="2" charset="2"/>
              </a:rPr>
              <a:t>phase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arms</a:t>
            </a:r>
            <a:r>
              <a:rPr lang="de-DE" dirty="0">
                <a:sym typeface="Wingdings" panose="05000000000000000000" pitchFamily="2" charset="2"/>
              </a:rPr>
              <a:t>  </a:t>
            </a:r>
            <a:r>
              <a:rPr lang="de-DE" b="1" dirty="0" err="1">
                <a:sym typeface="Wingdings" panose="05000000000000000000" pitchFamily="2" charset="2"/>
              </a:rPr>
              <a:t>amplitude</a:t>
            </a:r>
            <a:r>
              <a:rPr lang="de-DE" dirty="0">
                <a:sym typeface="Wingdings" panose="05000000000000000000" pitchFamily="2" charset="2"/>
              </a:rPr>
              <a:t> @ </a:t>
            </a:r>
            <a:r>
              <a:rPr lang="de-DE" dirty="0" err="1">
                <a:sym typeface="Wingdings" panose="05000000000000000000" pitchFamily="2" charset="2"/>
              </a:rPr>
              <a:t>output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894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3576" y="90"/>
            <a:ext cx="10710398" cy="1214941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A50000"/>
                </a:solidFill>
              </a:rPr>
              <a:t>Output </a:t>
            </a:r>
            <a:r>
              <a:rPr lang="de-DE" b="1" dirty="0" err="1">
                <a:solidFill>
                  <a:srgbClr val="A50000"/>
                </a:solidFill>
              </a:rPr>
              <a:t>port</a:t>
            </a:r>
            <a:r>
              <a:rPr lang="de-DE" b="1" dirty="0">
                <a:solidFill>
                  <a:srgbClr val="A50000"/>
                </a:solidFill>
              </a:rPr>
              <a:t> in </a:t>
            </a:r>
            <a:r>
              <a:rPr lang="de-DE" b="1" dirty="0" err="1">
                <a:solidFill>
                  <a:srgbClr val="A50000"/>
                </a:solidFill>
              </a:rPr>
              <a:t>the</a:t>
            </a:r>
            <a:r>
              <a:rPr lang="de-DE" b="1" dirty="0">
                <a:solidFill>
                  <a:srgbClr val="A50000"/>
                </a:solidFill>
              </a:rPr>
              <a:t> </a:t>
            </a:r>
            <a:r>
              <a:rPr lang="de-DE" b="1" dirty="0" err="1">
                <a:solidFill>
                  <a:srgbClr val="A50000"/>
                </a:solidFill>
              </a:rPr>
              <a:t>Phasor</a:t>
            </a:r>
            <a:r>
              <a:rPr lang="de-DE" b="1" dirty="0">
                <a:solidFill>
                  <a:srgbClr val="A50000"/>
                </a:solidFill>
              </a:rPr>
              <a:t> </a:t>
            </a:r>
            <a:r>
              <a:rPr lang="de-DE" b="1" dirty="0" err="1">
                <a:solidFill>
                  <a:srgbClr val="A50000"/>
                </a:solidFill>
              </a:rPr>
              <a:t>picture</a:t>
            </a:r>
            <a:br>
              <a:rPr lang="de-DE" b="1" dirty="0">
                <a:solidFill>
                  <a:srgbClr val="A50000"/>
                </a:solidFill>
              </a:rPr>
            </a:br>
            <a:r>
              <a:rPr lang="de-DE" dirty="0">
                <a:solidFill>
                  <a:srgbClr val="A50000"/>
                </a:solidFill>
              </a:rPr>
              <a:t>- </a:t>
            </a:r>
            <a:r>
              <a:rPr lang="de-DE" sz="2903" dirty="0" err="1">
                <a:solidFill>
                  <a:srgbClr val="A50000"/>
                </a:solidFill>
              </a:rPr>
              <a:t>making</a:t>
            </a:r>
            <a:r>
              <a:rPr lang="de-DE" sz="2903" dirty="0">
                <a:solidFill>
                  <a:srgbClr val="A50000"/>
                </a:solidFill>
              </a:rPr>
              <a:t> </a:t>
            </a:r>
            <a:r>
              <a:rPr lang="de-DE" sz="2903" dirty="0" err="1"/>
              <a:t>one</a:t>
            </a:r>
            <a:r>
              <a:rPr lang="de-DE" sz="2903" dirty="0">
                <a:solidFill>
                  <a:srgbClr val="A50000"/>
                </a:solidFill>
              </a:rPr>
              <a:t> arm </a:t>
            </a:r>
            <a:r>
              <a:rPr lang="de-DE" sz="2903" dirty="0" err="1">
                <a:solidFill>
                  <a:srgbClr val="A50000"/>
                </a:solidFill>
              </a:rPr>
              <a:t>longer</a:t>
            </a:r>
            <a:endParaRPr lang="de-DE" dirty="0">
              <a:solidFill>
                <a:srgbClr val="A5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8"/>
          </p:nvPr>
        </p:nvSpPr>
        <p:spPr>
          <a:prstGeom prst="rect">
            <a:avLst/>
          </a:prstGeom>
        </p:spPr>
        <p:txBody>
          <a:bodyPr/>
          <a:lstStyle/>
          <a:p>
            <a:fld id="{EA3312A1-4D65-4F98-9D93-15BDA9F4571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6" name="Textfeld 85"/>
          <p:cNvSpPr txBox="1"/>
          <p:nvPr/>
        </p:nvSpPr>
        <p:spPr>
          <a:xfrm>
            <a:off x="674221" y="1297764"/>
            <a:ext cx="268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moving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mirror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½ </a:t>
            </a:r>
            <a:r>
              <a:rPr lang="el-GR" dirty="0"/>
              <a:t>λ</a:t>
            </a:r>
            <a:r>
              <a:rPr lang="de-DE" dirty="0"/>
              <a:t>)</a:t>
            </a: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F3E54D6A-1EF7-4A3A-83A2-E061C4F69BCC}"/>
              </a:ext>
            </a:extLst>
          </p:cNvPr>
          <p:cNvGrpSpPr/>
          <p:nvPr/>
        </p:nvGrpSpPr>
        <p:grpSpPr>
          <a:xfrm>
            <a:off x="6879872" y="4453795"/>
            <a:ext cx="3392485" cy="216122"/>
            <a:chOff x="5871613" y="4065086"/>
            <a:chExt cx="2724881" cy="169585"/>
          </a:xfrm>
        </p:grpSpPr>
        <p:sp>
          <p:nvSpPr>
            <p:cNvPr id="62" name="Line 24">
              <a:extLst>
                <a:ext uri="{FF2B5EF4-FFF2-40B4-BE49-F238E27FC236}">
                  <a16:creationId xmlns:a16="http://schemas.microsoft.com/office/drawing/2014/main" id="{C04A5EC1-18DB-4721-AB73-0EA5E86DC08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871613" y="4140490"/>
              <a:ext cx="2390886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63" name="Group 42">
              <a:extLst>
                <a:ext uri="{FF2B5EF4-FFF2-40B4-BE49-F238E27FC236}">
                  <a16:creationId xmlns:a16="http://schemas.microsoft.com/office/drawing/2014/main" id="{CACB919B-577C-4556-AEFE-E375173B869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8248271" y="3886448"/>
              <a:ext cx="169585" cy="526861"/>
              <a:chOff x="1843" y="2415"/>
              <a:chExt cx="144" cy="500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sp>
            <p:nvSpPr>
              <p:cNvPr id="64" name="Rectangle 43">
                <a:extLst>
                  <a:ext uri="{FF2B5EF4-FFF2-40B4-BE49-F238E27FC236}">
                    <a16:creationId xmlns:a16="http://schemas.microsoft.com/office/drawing/2014/main" id="{4694A0B8-A545-4569-B04C-8F8CA2FC480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800000">
                <a:off x="1843" y="2415"/>
                <a:ext cx="144" cy="497"/>
              </a:xfrm>
              <a:prstGeom prst="rect">
                <a:avLst/>
              </a:prstGeom>
              <a:solidFill>
                <a:srgbClr val="8BB0FF"/>
              </a:solidFill>
              <a:ln w="19050">
                <a:solidFill>
                  <a:srgbClr val="5891D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" name="Line 44">
                <a:extLst>
                  <a:ext uri="{FF2B5EF4-FFF2-40B4-BE49-F238E27FC236}">
                    <a16:creationId xmlns:a16="http://schemas.microsoft.com/office/drawing/2014/main" id="{2D20149A-3A7D-427C-9B6F-4A33B01C5B4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0800000">
                <a:off x="1967" y="2420"/>
                <a:ext cx="1" cy="495"/>
              </a:xfrm>
              <a:prstGeom prst="line">
                <a:avLst/>
              </a:prstGeom>
              <a:noFill/>
              <a:ln w="38100">
                <a:solidFill>
                  <a:srgbClr val="5891D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62FC3CAD-3133-4E07-939C-983ABB1F26B0}"/>
              </a:ext>
            </a:extLst>
          </p:cNvPr>
          <p:cNvGrpSpPr/>
          <p:nvPr/>
        </p:nvGrpSpPr>
        <p:grpSpPr>
          <a:xfrm>
            <a:off x="7817044" y="2361574"/>
            <a:ext cx="526847" cy="3423573"/>
            <a:chOff x="6293087" y="1949637"/>
            <a:chExt cx="526861" cy="3423663"/>
          </a:xfrm>
        </p:grpSpPr>
        <p:sp>
          <p:nvSpPr>
            <p:cNvPr id="67" name="Line 13">
              <a:extLst>
                <a:ext uri="{FF2B5EF4-FFF2-40B4-BE49-F238E27FC236}">
                  <a16:creationId xmlns:a16="http://schemas.microsoft.com/office/drawing/2014/main" id="{087E6ADF-DE7D-4745-8DE7-FD46A8F7A2F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528470" y="2132856"/>
              <a:ext cx="0" cy="3240444"/>
            </a:xfrm>
            <a:prstGeom prst="line">
              <a:avLst/>
            </a:prstGeom>
            <a:noFill/>
            <a:ln w="152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68" name="Group 42">
              <a:extLst>
                <a:ext uri="{FF2B5EF4-FFF2-40B4-BE49-F238E27FC236}">
                  <a16:creationId xmlns:a16="http://schemas.microsoft.com/office/drawing/2014/main" id="{D5CC90A8-3BBF-4E01-A0E3-91C63FC67F6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6471725" y="1770999"/>
              <a:ext cx="169585" cy="526861"/>
              <a:chOff x="1831" y="2415"/>
              <a:chExt cx="144" cy="500"/>
            </a:xfrm>
          </p:grpSpPr>
          <p:sp>
            <p:nvSpPr>
              <p:cNvPr id="69" name="Rectangle 43">
                <a:extLst>
                  <a:ext uri="{FF2B5EF4-FFF2-40B4-BE49-F238E27FC236}">
                    <a16:creationId xmlns:a16="http://schemas.microsoft.com/office/drawing/2014/main" id="{ADABADB0-E8C8-42F2-A987-64D3D449EAA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800000">
                <a:off x="1831" y="2415"/>
                <a:ext cx="144" cy="497"/>
              </a:xfrm>
              <a:prstGeom prst="rect">
                <a:avLst/>
              </a:prstGeom>
              <a:solidFill>
                <a:srgbClr val="8BB0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Line 44">
                <a:extLst>
                  <a:ext uri="{FF2B5EF4-FFF2-40B4-BE49-F238E27FC236}">
                    <a16:creationId xmlns:a16="http://schemas.microsoft.com/office/drawing/2014/main" id="{86F21C59-7300-412C-AC25-AF2388933E0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0800000">
                <a:off x="1967" y="2420"/>
                <a:ext cx="1" cy="4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1" name="Rechteck 70">
            <a:extLst>
              <a:ext uri="{FF2B5EF4-FFF2-40B4-BE49-F238E27FC236}">
                <a16:creationId xmlns:a16="http://schemas.microsoft.com/office/drawing/2014/main" id="{172635AF-A66E-40C1-BF90-2959F68C3601}"/>
              </a:ext>
            </a:extLst>
          </p:cNvPr>
          <p:cNvSpPr/>
          <p:nvPr/>
        </p:nvSpPr>
        <p:spPr bwMode="auto">
          <a:xfrm>
            <a:off x="6787853" y="4380512"/>
            <a:ext cx="1344061" cy="15504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defTabSz="914406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dirty="0"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B0C65341-DA09-4862-BB4B-1D7EDC6A56F1}"/>
              </a:ext>
            </a:extLst>
          </p:cNvPr>
          <p:cNvCxnSpPr/>
          <p:nvPr/>
        </p:nvCxnSpPr>
        <p:spPr>
          <a:xfrm rot="5400000" flipH="1" flipV="1">
            <a:off x="2491269" y="3525748"/>
            <a:ext cx="22859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>
            <a:extLst>
              <a:ext uri="{FF2B5EF4-FFF2-40B4-BE49-F238E27FC236}">
                <a16:creationId xmlns:a16="http://schemas.microsoft.com/office/drawing/2014/main" id="{8FAFAC29-B1FC-49CA-BB6D-AA193FAD3BE6}"/>
              </a:ext>
            </a:extLst>
          </p:cNvPr>
          <p:cNvSpPr txBox="1"/>
          <p:nvPr/>
        </p:nvSpPr>
        <p:spPr>
          <a:xfrm>
            <a:off x="3673565" y="209702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Im(E)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A6D3AC0A-B3EE-4E51-9A43-801DE734414E}"/>
              </a:ext>
            </a:extLst>
          </p:cNvPr>
          <p:cNvSpPr txBox="1"/>
          <p:nvPr/>
        </p:nvSpPr>
        <p:spPr>
          <a:xfrm>
            <a:off x="5046361" y="4687489"/>
            <a:ext cx="67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Re(E)</a:t>
            </a:r>
          </a:p>
        </p:txBody>
      </p:sp>
      <p:grpSp>
        <p:nvGrpSpPr>
          <p:cNvPr id="75" name="Group 2">
            <a:extLst>
              <a:ext uri="{FF2B5EF4-FFF2-40B4-BE49-F238E27FC236}">
                <a16:creationId xmlns:a16="http://schemas.microsoft.com/office/drawing/2014/main" id="{1B217E86-BE1E-4A43-986B-7B4B068ACD45}"/>
              </a:ext>
            </a:extLst>
          </p:cNvPr>
          <p:cNvGrpSpPr>
            <a:grpSpLocks/>
          </p:cNvGrpSpPr>
          <p:nvPr/>
        </p:nvGrpSpPr>
        <p:grpSpPr bwMode="auto">
          <a:xfrm>
            <a:off x="6719785" y="4159738"/>
            <a:ext cx="1380421" cy="530129"/>
            <a:chOff x="2286" y="2316"/>
            <a:chExt cx="1014" cy="347"/>
          </a:xfrm>
        </p:grpSpPr>
        <p:sp>
          <p:nvSpPr>
            <p:cNvPr id="76" name="Line 3">
              <a:extLst>
                <a:ext uri="{FF2B5EF4-FFF2-40B4-BE49-F238E27FC236}">
                  <a16:creationId xmlns:a16="http://schemas.microsoft.com/office/drawing/2014/main" id="{6F7F2D58-91C4-43DB-A3D8-8BB28ECB71F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03" y="2505"/>
              <a:ext cx="397" cy="1"/>
            </a:xfrm>
            <a:prstGeom prst="line">
              <a:avLst/>
            </a:prstGeom>
            <a:noFill/>
            <a:ln w="177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Rectangle 4">
              <a:extLst>
                <a:ext uri="{FF2B5EF4-FFF2-40B4-BE49-F238E27FC236}">
                  <a16:creationId xmlns:a16="http://schemas.microsoft.com/office/drawing/2014/main" id="{2120F4D4-8329-498D-B5DE-F26DF46454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86" y="2316"/>
              <a:ext cx="617" cy="34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Text Box 5">
              <a:extLst>
                <a:ext uri="{FF2B5EF4-FFF2-40B4-BE49-F238E27FC236}">
                  <a16:creationId xmlns:a16="http://schemas.microsoft.com/office/drawing/2014/main" id="{D731620D-92C7-4F4E-9C93-B4409911B23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336" y="2366"/>
              <a:ext cx="56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n-GB" sz="1800" dirty="0"/>
                <a:t>Laser</a:t>
              </a:r>
            </a:p>
          </p:txBody>
        </p:sp>
      </p:grpSp>
      <p:sp>
        <p:nvSpPr>
          <p:cNvPr id="85" name="Line 36">
            <a:extLst>
              <a:ext uri="{FF2B5EF4-FFF2-40B4-BE49-F238E27FC236}">
                <a16:creationId xmlns:a16="http://schemas.microsoft.com/office/drawing/2014/main" id="{695C803B-915B-4F8B-B2D6-CCA2E45C9334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942888" y="3291916"/>
            <a:ext cx="0" cy="1698979"/>
          </a:xfrm>
          <a:prstGeom prst="line">
            <a:avLst/>
          </a:prstGeom>
          <a:noFill/>
          <a:ln w="19050">
            <a:solidFill>
              <a:srgbClr val="0000CD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9FF0C38A-1A23-4074-8CB2-71A94F0AD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162" y="3812939"/>
            <a:ext cx="282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dirty="0">
                <a:solidFill>
                  <a:srgbClr val="0000CD"/>
                </a:solidFill>
              </a:rPr>
              <a:t>L</a:t>
            </a:r>
          </a:p>
        </p:txBody>
      </p:sp>
      <p:grpSp>
        <p:nvGrpSpPr>
          <p:cNvPr id="97" name="Group 39">
            <a:extLst>
              <a:ext uri="{FF2B5EF4-FFF2-40B4-BE49-F238E27FC236}">
                <a16:creationId xmlns:a16="http://schemas.microsoft.com/office/drawing/2014/main" id="{C6039D7C-8F1E-4917-B98B-AD7CFBE7F977}"/>
              </a:ext>
            </a:extLst>
          </p:cNvPr>
          <p:cNvGrpSpPr>
            <a:grpSpLocks/>
          </p:cNvGrpSpPr>
          <p:nvPr/>
        </p:nvGrpSpPr>
        <p:grpSpPr bwMode="auto">
          <a:xfrm>
            <a:off x="8089315" y="4552369"/>
            <a:ext cx="47648" cy="762348"/>
            <a:chOff x="3364" y="2464"/>
            <a:chExt cx="35" cy="499"/>
          </a:xfrm>
        </p:grpSpPr>
        <p:sp>
          <p:nvSpPr>
            <p:cNvPr id="109" name="Line 40">
              <a:extLst>
                <a:ext uri="{FF2B5EF4-FFF2-40B4-BE49-F238E27FC236}">
                  <a16:creationId xmlns:a16="http://schemas.microsoft.com/office/drawing/2014/main" id="{31995B27-113D-4489-98A2-5A98472B0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7" y="2540"/>
              <a:ext cx="0" cy="423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Line 41">
              <a:extLst>
                <a:ext uri="{FF2B5EF4-FFF2-40B4-BE49-F238E27FC236}">
                  <a16:creationId xmlns:a16="http://schemas.microsoft.com/office/drawing/2014/main" id="{5C2B4889-81A4-4185-9CE8-2030859CDF4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64" y="2464"/>
              <a:ext cx="35" cy="78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1" name="Group 52">
            <a:extLst>
              <a:ext uri="{FF2B5EF4-FFF2-40B4-BE49-F238E27FC236}">
                <a16:creationId xmlns:a16="http://schemas.microsoft.com/office/drawing/2014/main" id="{CFF1A665-8E16-4C54-A7B0-54DD280E5ADF}"/>
              </a:ext>
            </a:extLst>
          </p:cNvPr>
          <p:cNvGrpSpPr>
            <a:grpSpLocks/>
          </p:cNvGrpSpPr>
          <p:nvPr/>
        </p:nvGrpSpPr>
        <p:grpSpPr bwMode="auto">
          <a:xfrm>
            <a:off x="8001040" y="5194117"/>
            <a:ext cx="1768428" cy="917551"/>
            <a:chOff x="3306" y="2903"/>
            <a:chExt cx="1114" cy="578"/>
          </a:xfrm>
        </p:grpSpPr>
        <p:grpSp>
          <p:nvGrpSpPr>
            <p:cNvPr id="112" name="Group 53">
              <a:extLst>
                <a:ext uri="{FF2B5EF4-FFF2-40B4-BE49-F238E27FC236}">
                  <a16:creationId xmlns:a16="http://schemas.microsoft.com/office/drawing/2014/main" id="{16687790-CAF7-4CED-A4C3-736563F239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6" y="2903"/>
              <a:ext cx="1114" cy="270"/>
              <a:chOff x="3306" y="2903"/>
              <a:chExt cx="1114" cy="270"/>
            </a:xfrm>
          </p:grpSpPr>
          <p:grpSp>
            <p:nvGrpSpPr>
              <p:cNvPr id="114" name="Group 54">
                <a:extLst>
                  <a:ext uri="{FF2B5EF4-FFF2-40B4-BE49-F238E27FC236}">
                    <a16:creationId xmlns:a16="http://schemas.microsoft.com/office/drawing/2014/main" id="{FDFA1050-6E5E-46CD-930F-A8A788647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6" y="2979"/>
                <a:ext cx="205" cy="194"/>
                <a:chOff x="3718" y="3088"/>
                <a:chExt cx="205" cy="194"/>
              </a:xfrm>
            </p:grpSpPr>
            <p:sp>
              <p:nvSpPr>
                <p:cNvPr id="116" name="Oval 55">
                  <a:extLst>
                    <a:ext uri="{FF2B5EF4-FFF2-40B4-BE49-F238E27FC236}">
                      <a16:creationId xmlns:a16="http://schemas.microsoft.com/office/drawing/2014/main" id="{54402258-FB9A-43CC-B1CF-03FDFF628CE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720" y="3120"/>
                  <a:ext cx="203" cy="162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" name="Rectangle 56">
                  <a:extLst>
                    <a:ext uri="{FF2B5EF4-FFF2-40B4-BE49-F238E27FC236}">
                      <a16:creationId xmlns:a16="http://schemas.microsoft.com/office/drawing/2014/main" id="{E0535857-A8F7-4650-8330-9E061A3B7C4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718" y="3088"/>
                  <a:ext cx="201" cy="113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5" name="Text Box 57">
                <a:extLst>
                  <a:ext uri="{FF2B5EF4-FFF2-40B4-BE49-F238E27FC236}">
                    <a16:creationId xmlns:a16="http://schemas.microsoft.com/office/drawing/2014/main" id="{DBA31D92-255E-4736-AD50-FBDDAE384E74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528" y="2903"/>
                <a:ext cx="8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/>
                <a:r>
                  <a:rPr lang="en-GB" sz="1800"/>
                  <a:t>Photo diode</a:t>
                </a:r>
              </a:p>
            </p:txBody>
          </p:sp>
        </p:grpSp>
        <p:sp>
          <p:nvSpPr>
            <p:cNvPr id="113" name="Freeform 58">
              <a:extLst>
                <a:ext uri="{FF2B5EF4-FFF2-40B4-BE49-F238E27FC236}">
                  <a16:creationId xmlns:a16="http://schemas.microsoft.com/office/drawing/2014/main" id="{15B9046A-E5AA-4EB7-BFB2-94EB3F486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" y="3164"/>
              <a:ext cx="507" cy="317"/>
            </a:xfrm>
            <a:custGeom>
              <a:avLst/>
              <a:gdLst>
                <a:gd name="T0" fmla="*/ 8 w 507"/>
                <a:gd name="T1" fmla="*/ 0 h 317"/>
                <a:gd name="T2" fmla="*/ 8 w 507"/>
                <a:gd name="T3" fmla="*/ 45 h 317"/>
                <a:gd name="T4" fmla="*/ 54 w 507"/>
                <a:gd name="T5" fmla="*/ 136 h 317"/>
                <a:gd name="T6" fmla="*/ 144 w 507"/>
                <a:gd name="T7" fmla="*/ 136 h 317"/>
                <a:gd name="T8" fmla="*/ 190 w 507"/>
                <a:gd name="T9" fmla="*/ 272 h 317"/>
                <a:gd name="T10" fmla="*/ 507 w 507"/>
                <a:gd name="T11" fmla="*/ 317 h 3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7"/>
                <a:gd name="T19" fmla="*/ 0 h 317"/>
                <a:gd name="T20" fmla="*/ 507 w 507"/>
                <a:gd name="T21" fmla="*/ 317 h 3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7" h="317">
                  <a:moveTo>
                    <a:pt x="8" y="0"/>
                  </a:moveTo>
                  <a:cubicBezTo>
                    <a:pt x="4" y="11"/>
                    <a:pt x="0" y="22"/>
                    <a:pt x="8" y="45"/>
                  </a:cubicBezTo>
                  <a:cubicBezTo>
                    <a:pt x="16" y="68"/>
                    <a:pt x="31" y="121"/>
                    <a:pt x="54" y="136"/>
                  </a:cubicBezTo>
                  <a:cubicBezTo>
                    <a:pt x="77" y="151"/>
                    <a:pt x="121" y="113"/>
                    <a:pt x="144" y="136"/>
                  </a:cubicBezTo>
                  <a:cubicBezTo>
                    <a:pt x="167" y="159"/>
                    <a:pt x="130" y="242"/>
                    <a:pt x="190" y="272"/>
                  </a:cubicBezTo>
                  <a:cubicBezTo>
                    <a:pt x="250" y="302"/>
                    <a:pt x="378" y="309"/>
                    <a:pt x="507" y="31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8" name="Textfeld 117">
            <a:extLst>
              <a:ext uri="{FF2B5EF4-FFF2-40B4-BE49-F238E27FC236}">
                <a16:creationId xmlns:a16="http://schemas.microsoft.com/office/drawing/2014/main" id="{CC5548C9-B0E4-41E0-BA04-B330EE1DD3DB}"/>
              </a:ext>
            </a:extLst>
          </p:cNvPr>
          <p:cNvSpPr txBox="1"/>
          <p:nvPr/>
        </p:nvSpPr>
        <p:spPr>
          <a:xfrm>
            <a:off x="8512143" y="3461984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East arm</a:t>
            </a:r>
          </a:p>
        </p:txBody>
      </p: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9BEFA5A7-27AA-4297-ADEA-1214C57CE31A}"/>
              </a:ext>
            </a:extLst>
          </p:cNvPr>
          <p:cNvGrpSpPr/>
          <p:nvPr/>
        </p:nvGrpSpPr>
        <p:grpSpPr>
          <a:xfrm rot="10800000">
            <a:off x="2558796" y="3563747"/>
            <a:ext cx="2149310" cy="2149310"/>
            <a:chOff x="1034704" y="3151842"/>
            <a:chExt cx="2149366" cy="2149366"/>
          </a:xfrm>
        </p:grpSpPr>
        <p:cxnSp>
          <p:nvCxnSpPr>
            <p:cNvPr id="120" name="Gerade Verbindung mit Pfeil 119">
              <a:extLst>
                <a:ext uri="{FF2B5EF4-FFF2-40B4-BE49-F238E27FC236}">
                  <a16:creationId xmlns:a16="http://schemas.microsoft.com/office/drawing/2014/main" id="{B368BBAD-88F6-4DB5-9C33-19C10D3277F0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V="1">
              <a:off x="1345207" y="4226526"/>
              <a:ext cx="765768" cy="34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21" name="Ellipse 120">
              <a:extLst>
                <a:ext uri="{FF2B5EF4-FFF2-40B4-BE49-F238E27FC236}">
                  <a16:creationId xmlns:a16="http://schemas.microsoft.com/office/drawing/2014/main" id="{CE4DAE3E-0ED4-473A-8DD2-23ED62EE40D7}"/>
                </a:ext>
              </a:extLst>
            </p:cNvPr>
            <p:cNvSpPr/>
            <p:nvPr/>
          </p:nvSpPr>
          <p:spPr bwMode="auto">
            <a:xfrm>
              <a:off x="1034704" y="3151842"/>
              <a:ext cx="2149366" cy="2149366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8" tIns="45719" rIns="91438" bIns="45719" numCol="1" rtlCol="0" anchor="t" anchorCtr="0" compatLnSpc="1">
              <a:prstTxWarp prst="textNoShape">
                <a:avLst/>
              </a:prstTxWarp>
            </a:bodyPr>
            <a:lstStyle/>
            <a:p>
              <a:pPr defTabSz="91440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122" name="Line 30">
            <a:extLst>
              <a:ext uri="{FF2B5EF4-FFF2-40B4-BE49-F238E27FC236}">
                <a16:creationId xmlns:a16="http://schemas.microsoft.com/office/drawing/2014/main" id="{60CF77C0-0FD9-4D6A-AE7F-AB83612D1B1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059366" y="4454595"/>
            <a:ext cx="191952" cy="90137"/>
          </a:xfrm>
          <a:prstGeom prst="line">
            <a:avLst/>
          </a:prstGeom>
          <a:noFill/>
          <a:ln w="177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cxnSp>
        <p:nvCxnSpPr>
          <p:cNvPr id="123" name="Gerade Verbindung mit Pfeil 122">
            <a:extLst>
              <a:ext uri="{FF2B5EF4-FFF2-40B4-BE49-F238E27FC236}">
                <a16:creationId xmlns:a16="http://schemas.microsoft.com/office/drawing/2014/main" id="{CD4685CF-DFD2-4260-81B7-0A3AED7C6642}"/>
              </a:ext>
            </a:extLst>
          </p:cNvPr>
          <p:cNvCxnSpPr>
            <a:cxnSpLocks/>
          </p:cNvCxnSpPr>
          <p:nvPr/>
        </p:nvCxnSpPr>
        <p:spPr>
          <a:xfrm flipV="1">
            <a:off x="3156482" y="4634953"/>
            <a:ext cx="201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6">
            <a:extLst>
              <a:ext uri="{FF2B5EF4-FFF2-40B4-BE49-F238E27FC236}">
                <a16:creationId xmlns:a16="http://schemas.microsoft.com/office/drawing/2014/main" id="{B99AC95E-38D6-4232-BCAA-B5B3C6588874}"/>
              </a:ext>
            </a:extLst>
          </p:cNvPr>
          <p:cNvGrpSpPr>
            <a:grpSpLocks/>
          </p:cNvGrpSpPr>
          <p:nvPr/>
        </p:nvGrpSpPr>
        <p:grpSpPr bwMode="auto">
          <a:xfrm>
            <a:off x="7792538" y="4171960"/>
            <a:ext cx="615336" cy="679849"/>
            <a:chOff x="3146" y="2215"/>
            <a:chExt cx="452" cy="445"/>
          </a:xfrm>
        </p:grpSpPr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35B4159D-C270-49C0-A26C-9314B77DA2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02" y="2260"/>
              <a:ext cx="378" cy="376"/>
            </a:xfrm>
            <a:custGeom>
              <a:avLst/>
              <a:gdLst>
                <a:gd name="T0" fmla="*/ 10827 w 224"/>
                <a:gd name="T1" fmla="*/ 0 h 224"/>
                <a:gd name="T2" fmla="*/ 0 w 224"/>
                <a:gd name="T3" fmla="*/ 10411 h 224"/>
                <a:gd name="T4" fmla="*/ 3902 w 224"/>
                <a:gd name="T5" fmla="*/ 14118 h 224"/>
                <a:gd name="T6" fmla="*/ 14734 w 224"/>
                <a:gd name="T7" fmla="*/ 3716 h 224"/>
                <a:gd name="T8" fmla="*/ 10827 w 224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224"/>
                <a:gd name="T17" fmla="*/ 224 w 224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224">
                  <a:moveTo>
                    <a:pt x="165" y="0"/>
                  </a:moveTo>
                  <a:lnTo>
                    <a:pt x="0" y="165"/>
                  </a:lnTo>
                  <a:lnTo>
                    <a:pt x="59" y="224"/>
                  </a:lnTo>
                  <a:lnTo>
                    <a:pt x="224" y="5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8BB0FF">
                <a:alpha val="49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Line 9">
              <a:extLst>
                <a:ext uri="{FF2B5EF4-FFF2-40B4-BE49-F238E27FC236}">
                  <a16:creationId xmlns:a16="http://schemas.microsoft.com/office/drawing/2014/main" id="{E2867630-AC3E-4F75-BA22-59721C8064A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53" y="2215"/>
              <a:ext cx="445" cy="44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83" name="Line 10">
              <a:extLst>
                <a:ext uri="{FF2B5EF4-FFF2-40B4-BE49-F238E27FC236}">
                  <a16:creationId xmlns:a16="http://schemas.microsoft.com/office/drawing/2014/main" id="{242C7E54-85C1-4BA0-B60D-B573C6730CD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700000">
              <a:off x="3343" y="2200"/>
              <a:ext cx="0" cy="3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B5AC6EFB-9403-42E9-9545-282937AE77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02" y="2256"/>
              <a:ext cx="378" cy="376"/>
            </a:xfrm>
            <a:custGeom>
              <a:avLst/>
              <a:gdLst>
                <a:gd name="T0" fmla="*/ 10827 w 224"/>
                <a:gd name="T1" fmla="*/ 0 h 224"/>
                <a:gd name="T2" fmla="*/ 0 w 224"/>
                <a:gd name="T3" fmla="*/ 10411 h 224"/>
                <a:gd name="T4" fmla="*/ 3902 w 224"/>
                <a:gd name="T5" fmla="*/ 14118 h 224"/>
                <a:gd name="T6" fmla="*/ 14734 w 224"/>
                <a:gd name="T7" fmla="*/ 3716 h 224"/>
                <a:gd name="T8" fmla="*/ 10827 w 224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224"/>
                <a:gd name="T17" fmla="*/ 224 w 224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224">
                  <a:moveTo>
                    <a:pt x="165" y="0"/>
                  </a:moveTo>
                  <a:lnTo>
                    <a:pt x="0" y="165"/>
                  </a:lnTo>
                  <a:lnTo>
                    <a:pt x="59" y="224"/>
                  </a:lnTo>
                  <a:lnTo>
                    <a:pt x="224" y="59"/>
                  </a:lnTo>
                  <a:lnTo>
                    <a:pt x="16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510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18000" decel="1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2 0.00042 L 0.0691 -0.000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0" y="-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ccel="18000" decel="1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3576" y="90"/>
            <a:ext cx="10710398" cy="1220000"/>
          </a:xfrm>
        </p:spPr>
        <p:txBody>
          <a:bodyPr>
            <a:normAutofit/>
          </a:bodyPr>
          <a:lstStyle/>
          <a:p>
            <a:r>
              <a:rPr lang="de-DE" b="1" dirty="0"/>
              <a:t>Output </a:t>
            </a:r>
            <a:r>
              <a:rPr lang="de-DE" b="1" dirty="0" err="1"/>
              <a:t>port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Phasor</a:t>
            </a:r>
            <a:r>
              <a:rPr lang="de-DE" b="1" dirty="0"/>
              <a:t> </a:t>
            </a:r>
            <a:r>
              <a:rPr lang="de-DE" b="1" dirty="0" err="1"/>
              <a:t>picture</a:t>
            </a:r>
            <a:r>
              <a:rPr lang="de-DE" b="1" dirty="0"/>
              <a:t> </a:t>
            </a:r>
            <a:br>
              <a:rPr lang="de-DE" b="1" dirty="0"/>
            </a:br>
            <a:r>
              <a:rPr lang="de-DE" dirty="0"/>
              <a:t>- </a:t>
            </a:r>
            <a:r>
              <a:rPr lang="de-DE" sz="2903" dirty="0" err="1"/>
              <a:t>making</a:t>
            </a:r>
            <a:r>
              <a:rPr lang="de-DE" sz="2903" dirty="0"/>
              <a:t> </a:t>
            </a:r>
            <a:r>
              <a:rPr lang="de-DE" sz="2903" dirty="0" err="1"/>
              <a:t>the</a:t>
            </a:r>
            <a:r>
              <a:rPr lang="de-DE" sz="2903" dirty="0"/>
              <a:t> </a:t>
            </a:r>
            <a:r>
              <a:rPr lang="de-DE" sz="2903" dirty="0" err="1"/>
              <a:t>other</a:t>
            </a:r>
            <a:r>
              <a:rPr lang="de-DE" sz="2903" dirty="0"/>
              <a:t> arm </a:t>
            </a:r>
            <a:r>
              <a:rPr lang="de-DE" sz="2903" dirty="0" err="1"/>
              <a:t>shorter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8"/>
          </p:nvPr>
        </p:nvSpPr>
        <p:spPr>
          <a:prstGeom prst="rect">
            <a:avLst/>
          </a:prstGeom>
        </p:spPr>
        <p:txBody>
          <a:bodyPr/>
          <a:lstStyle/>
          <a:p>
            <a:fld id="{EA3312A1-4D65-4F98-9D93-15BDA9F45710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82FAABA9-4EE8-405C-A4B2-F58352BA2918}"/>
              </a:ext>
            </a:extLst>
          </p:cNvPr>
          <p:cNvCxnSpPr>
            <a:cxnSpLocks/>
          </p:cNvCxnSpPr>
          <p:nvPr/>
        </p:nvCxnSpPr>
        <p:spPr>
          <a:xfrm flipV="1">
            <a:off x="3156482" y="4634953"/>
            <a:ext cx="20173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D957DA05-B98F-411F-A47B-4FE300D4BD11}"/>
              </a:ext>
            </a:extLst>
          </p:cNvPr>
          <p:cNvGrpSpPr/>
          <p:nvPr/>
        </p:nvGrpSpPr>
        <p:grpSpPr>
          <a:xfrm>
            <a:off x="7804397" y="2710451"/>
            <a:ext cx="534224" cy="3524250"/>
            <a:chOff x="8603128" y="3174234"/>
            <a:chExt cx="588898" cy="3884935"/>
          </a:xfrm>
        </p:grpSpPr>
        <p:sp>
          <p:nvSpPr>
            <p:cNvPr id="62" name="Line 13">
              <a:extLst>
                <a:ext uri="{FF2B5EF4-FFF2-40B4-BE49-F238E27FC236}">
                  <a16:creationId xmlns:a16="http://schemas.microsoft.com/office/drawing/2014/main" id="{48BB0010-E452-4158-AE63-0C28E9F52EA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8876534" y="3382138"/>
              <a:ext cx="0" cy="3677031"/>
            </a:xfrm>
            <a:prstGeom prst="line">
              <a:avLst/>
            </a:prstGeom>
            <a:noFill/>
            <a:ln w="152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63" name="Group 42">
              <a:extLst>
                <a:ext uri="{FF2B5EF4-FFF2-40B4-BE49-F238E27FC236}">
                  <a16:creationId xmlns:a16="http://schemas.microsoft.com/office/drawing/2014/main" id="{E0E973B1-B2F8-41A1-BD4B-433E1843BDE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8801360" y="2976002"/>
              <a:ext cx="192433" cy="588898"/>
              <a:chOff x="1831" y="2420"/>
              <a:chExt cx="144" cy="507"/>
            </a:xfrm>
          </p:grpSpPr>
          <p:sp>
            <p:nvSpPr>
              <p:cNvPr id="64" name="Rectangle 43">
                <a:extLst>
                  <a:ext uri="{FF2B5EF4-FFF2-40B4-BE49-F238E27FC236}">
                    <a16:creationId xmlns:a16="http://schemas.microsoft.com/office/drawing/2014/main" id="{7798C7C5-A746-4CE9-8498-1F31A5E4FD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800000">
                <a:off x="1831" y="2430"/>
                <a:ext cx="144" cy="497"/>
              </a:xfrm>
              <a:prstGeom prst="rect">
                <a:avLst/>
              </a:prstGeom>
              <a:solidFill>
                <a:srgbClr val="8BB0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Line 44">
                <a:extLst>
                  <a:ext uri="{FF2B5EF4-FFF2-40B4-BE49-F238E27FC236}">
                    <a16:creationId xmlns:a16="http://schemas.microsoft.com/office/drawing/2014/main" id="{C7542C80-5F79-4B49-869F-2239AC4AF66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0800000">
                <a:off x="1967" y="2420"/>
                <a:ext cx="1" cy="4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7" name="Rechteck 76">
            <a:extLst>
              <a:ext uri="{FF2B5EF4-FFF2-40B4-BE49-F238E27FC236}">
                <a16:creationId xmlns:a16="http://schemas.microsoft.com/office/drawing/2014/main" id="{6551CC63-8011-464B-8FE7-C35809D85BC8}"/>
              </a:ext>
            </a:extLst>
          </p:cNvPr>
          <p:cNvSpPr/>
          <p:nvPr/>
        </p:nvSpPr>
        <p:spPr bwMode="auto">
          <a:xfrm>
            <a:off x="7559745" y="4380511"/>
            <a:ext cx="1027828" cy="25105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defTabSz="914406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dirty="0"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81025BCB-C973-42C3-A979-4E6F2E1A357F}"/>
              </a:ext>
            </a:extLst>
          </p:cNvPr>
          <p:cNvCxnSpPr>
            <a:cxnSpLocks/>
          </p:cNvCxnSpPr>
          <p:nvPr/>
        </p:nvCxnSpPr>
        <p:spPr>
          <a:xfrm flipH="1" flipV="1">
            <a:off x="3635041" y="2383565"/>
            <a:ext cx="2" cy="24851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>
            <a:extLst>
              <a:ext uri="{FF2B5EF4-FFF2-40B4-BE49-F238E27FC236}">
                <a16:creationId xmlns:a16="http://schemas.microsoft.com/office/drawing/2014/main" id="{53D3D0A4-AC8A-4511-8337-B303E04BB204}"/>
              </a:ext>
            </a:extLst>
          </p:cNvPr>
          <p:cNvSpPr txBox="1"/>
          <p:nvPr/>
        </p:nvSpPr>
        <p:spPr>
          <a:xfrm>
            <a:off x="3673565" y="209702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Im(E)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012CAEC5-F1AA-4B41-8947-8D087AA26342}"/>
              </a:ext>
            </a:extLst>
          </p:cNvPr>
          <p:cNvSpPr txBox="1"/>
          <p:nvPr/>
        </p:nvSpPr>
        <p:spPr>
          <a:xfrm>
            <a:off x="5046361" y="4687489"/>
            <a:ext cx="67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Re(E)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AE61927E-2F1F-44C5-B2A0-75F46D029FAD}"/>
              </a:ext>
            </a:extLst>
          </p:cNvPr>
          <p:cNvSpPr txBox="1"/>
          <p:nvPr/>
        </p:nvSpPr>
        <p:spPr>
          <a:xfrm>
            <a:off x="6362971" y="2832814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North arm</a:t>
            </a:r>
          </a:p>
        </p:txBody>
      </p:sp>
      <p:grpSp>
        <p:nvGrpSpPr>
          <p:cNvPr id="83" name="Group 2">
            <a:extLst>
              <a:ext uri="{FF2B5EF4-FFF2-40B4-BE49-F238E27FC236}">
                <a16:creationId xmlns:a16="http://schemas.microsoft.com/office/drawing/2014/main" id="{1D735664-DD07-4807-A950-9FB17FF27D52}"/>
              </a:ext>
            </a:extLst>
          </p:cNvPr>
          <p:cNvGrpSpPr>
            <a:grpSpLocks/>
          </p:cNvGrpSpPr>
          <p:nvPr/>
        </p:nvGrpSpPr>
        <p:grpSpPr bwMode="auto">
          <a:xfrm>
            <a:off x="6719785" y="4159738"/>
            <a:ext cx="1380421" cy="530129"/>
            <a:chOff x="2286" y="2316"/>
            <a:chExt cx="1014" cy="347"/>
          </a:xfrm>
        </p:grpSpPr>
        <p:sp>
          <p:nvSpPr>
            <p:cNvPr id="84" name="Line 3">
              <a:extLst>
                <a:ext uri="{FF2B5EF4-FFF2-40B4-BE49-F238E27FC236}">
                  <a16:creationId xmlns:a16="http://schemas.microsoft.com/office/drawing/2014/main" id="{FD1605BD-3FA9-414E-94C3-FA03E588C1E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03" y="2505"/>
              <a:ext cx="397" cy="1"/>
            </a:xfrm>
            <a:prstGeom prst="line">
              <a:avLst/>
            </a:prstGeom>
            <a:noFill/>
            <a:ln w="177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Rectangle 4">
              <a:extLst>
                <a:ext uri="{FF2B5EF4-FFF2-40B4-BE49-F238E27FC236}">
                  <a16:creationId xmlns:a16="http://schemas.microsoft.com/office/drawing/2014/main" id="{8B55D7FA-9767-44C7-9E1B-63E2D2A5F6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86" y="2316"/>
              <a:ext cx="617" cy="34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Text Box 5">
              <a:extLst>
                <a:ext uri="{FF2B5EF4-FFF2-40B4-BE49-F238E27FC236}">
                  <a16:creationId xmlns:a16="http://schemas.microsoft.com/office/drawing/2014/main" id="{995BCC95-920F-45B0-8827-08C071B7F04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336" y="2366"/>
              <a:ext cx="56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n-GB" sz="1800" dirty="0"/>
                <a:t>Laser</a:t>
              </a:r>
            </a:p>
          </p:txBody>
        </p:sp>
      </p:grpSp>
      <p:grpSp>
        <p:nvGrpSpPr>
          <p:cNvPr id="87" name="Group 6">
            <a:extLst>
              <a:ext uri="{FF2B5EF4-FFF2-40B4-BE49-F238E27FC236}">
                <a16:creationId xmlns:a16="http://schemas.microsoft.com/office/drawing/2014/main" id="{3E255C40-B98F-4FBA-9106-309138F2443E}"/>
              </a:ext>
            </a:extLst>
          </p:cNvPr>
          <p:cNvGrpSpPr>
            <a:grpSpLocks/>
          </p:cNvGrpSpPr>
          <p:nvPr/>
        </p:nvGrpSpPr>
        <p:grpSpPr bwMode="auto">
          <a:xfrm>
            <a:off x="7792538" y="4171960"/>
            <a:ext cx="615336" cy="679849"/>
            <a:chOff x="3146" y="2215"/>
            <a:chExt cx="452" cy="445"/>
          </a:xfrm>
        </p:grpSpPr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id="{603C36EE-BBBF-4FA6-9AA2-2F479FCDAD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02" y="2260"/>
              <a:ext cx="378" cy="376"/>
            </a:xfrm>
            <a:custGeom>
              <a:avLst/>
              <a:gdLst>
                <a:gd name="T0" fmla="*/ 10827 w 224"/>
                <a:gd name="T1" fmla="*/ 0 h 224"/>
                <a:gd name="T2" fmla="*/ 0 w 224"/>
                <a:gd name="T3" fmla="*/ 10411 h 224"/>
                <a:gd name="T4" fmla="*/ 3902 w 224"/>
                <a:gd name="T5" fmla="*/ 14118 h 224"/>
                <a:gd name="T6" fmla="*/ 14734 w 224"/>
                <a:gd name="T7" fmla="*/ 3716 h 224"/>
                <a:gd name="T8" fmla="*/ 10827 w 224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224"/>
                <a:gd name="T17" fmla="*/ 224 w 224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224">
                  <a:moveTo>
                    <a:pt x="165" y="0"/>
                  </a:moveTo>
                  <a:lnTo>
                    <a:pt x="0" y="165"/>
                  </a:lnTo>
                  <a:lnTo>
                    <a:pt x="59" y="224"/>
                  </a:lnTo>
                  <a:lnTo>
                    <a:pt x="224" y="5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8BB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Line 9">
              <a:extLst>
                <a:ext uri="{FF2B5EF4-FFF2-40B4-BE49-F238E27FC236}">
                  <a16:creationId xmlns:a16="http://schemas.microsoft.com/office/drawing/2014/main" id="{0BDA8DA3-35AC-4AD9-92CE-DC2A60E2BD5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53" y="2215"/>
              <a:ext cx="445" cy="44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90" name="Line 10">
              <a:extLst>
                <a:ext uri="{FF2B5EF4-FFF2-40B4-BE49-F238E27FC236}">
                  <a16:creationId xmlns:a16="http://schemas.microsoft.com/office/drawing/2014/main" id="{2CACEAEB-CF02-4D6E-8AA5-D6FB3FA51E3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700000">
              <a:off x="3343" y="2200"/>
              <a:ext cx="0" cy="3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D7BF4076-6C12-45C3-A080-AC4AC59F93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02" y="2256"/>
              <a:ext cx="378" cy="376"/>
            </a:xfrm>
            <a:custGeom>
              <a:avLst/>
              <a:gdLst>
                <a:gd name="T0" fmla="*/ 10827 w 224"/>
                <a:gd name="T1" fmla="*/ 0 h 224"/>
                <a:gd name="T2" fmla="*/ 0 w 224"/>
                <a:gd name="T3" fmla="*/ 10411 h 224"/>
                <a:gd name="T4" fmla="*/ 3902 w 224"/>
                <a:gd name="T5" fmla="*/ 14118 h 224"/>
                <a:gd name="T6" fmla="*/ 14734 w 224"/>
                <a:gd name="T7" fmla="*/ 3716 h 224"/>
                <a:gd name="T8" fmla="*/ 10827 w 224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224"/>
                <a:gd name="T17" fmla="*/ 224 w 224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224">
                  <a:moveTo>
                    <a:pt x="165" y="0"/>
                  </a:moveTo>
                  <a:lnTo>
                    <a:pt x="0" y="165"/>
                  </a:lnTo>
                  <a:lnTo>
                    <a:pt x="59" y="224"/>
                  </a:lnTo>
                  <a:lnTo>
                    <a:pt x="224" y="59"/>
                  </a:lnTo>
                  <a:lnTo>
                    <a:pt x="16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2" name="Group 22">
            <a:extLst>
              <a:ext uri="{FF2B5EF4-FFF2-40B4-BE49-F238E27FC236}">
                <a16:creationId xmlns:a16="http://schemas.microsoft.com/office/drawing/2014/main" id="{76FD0580-A9B9-415B-A5D9-E81FC4BB3E65}"/>
              </a:ext>
            </a:extLst>
          </p:cNvPr>
          <p:cNvGrpSpPr>
            <a:grpSpLocks/>
          </p:cNvGrpSpPr>
          <p:nvPr/>
        </p:nvGrpSpPr>
        <p:grpSpPr bwMode="auto">
          <a:xfrm>
            <a:off x="7792539" y="4171961"/>
            <a:ext cx="2031151" cy="679849"/>
            <a:chOff x="3074" y="2316"/>
            <a:chExt cx="1492" cy="445"/>
          </a:xfrm>
        </p:grpSpPr>
        <p:sp>
          <p:nvSpPr>
            <p:cNvPr id="93" name="Line 24">
              <a:extLst>
                <a:ext uri="{FF2B5EF4-FFF2-40B4-BE49-F238E27FC236}">
                  <a16:creationId xmlns:a16="http://schemas.microsoft.com/office/drawing/2014/main" id="{3F9A7157-A32F-4FED-92F6-5C7EA2BD131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19" y="2565"/>
              <a:ext cx="1247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4" name="Group 26">
              <a:extLst>
                <a:ext uri="{FF2B5EF4-FFF2-40B4-BE49-F238E27FC236}">
                  <a16:creationId xmlns:a16="http://schemas.microsoft.com/office/drawing/2014/main" id="{993C50C7-79EE-4730-8DB8-F2BCAF3C55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4" y="2316"/>
              <a:ext cx="452" cy="445"/>
              <a:chOff x="3074" y="2316"/>
              <a:chExt cx="452" cy="445"/>
            </a:xfrm>
          </p:grpSpPr>
          <p:sp>
            <p:nvSpPr>
              <p:cNvPr id="95" name="Freeform 27">
                <a:extLst>
                  <a:ext uri="{FF2B5EF4-FFF2-40B4-BE49-F238E27FC236}">
                    <a16:creationId xmlns:a16="http://schemas.microsoft.com/office/drawing/2014/main" id="{87A2F654-D426-4722-BE0E-736C5A8FB5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0" y="2361"/>
                <a:ext cx="378" cy="376"/>
              </a:xfrm>
              <a:custGeom>
                <a:avLst/>
                <a:gdLst>
                  <a:gd name="T0" fmla="*/ 10827 w 224"/>
                  <a:gd name="T1" fmla="*/ 0 h 224"/>
                  <a:gd name="T2" fmla="*/ 0 w 224"/>
                  <a:gd name="T3" fmla="*/ 10411 h 224"/>
                  <a:gd name="T4" fmla="*/ 3902 w 224"/>
                  <a:gd name="T5" fmla="*/ 14118 h 224"/>
                  <a:gd name="T6" fmla="*/ 14734 w 224"/>
                  <a:gd name="T7" fmla="*/ 3716 h 224"/>
                  <a:gd name="T8" fmla="*/ 10827 w 224"/>
                  <a:gd name="T9" fmla="*/ 0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24"/>
                  <a:gd name="T17" fmla="*/ 224 w 224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24">
                    <a:moveTo>
                      <a:pt x="165" y="0"/>
                    </a:moveTo>
                    <a:lnTo>
                      <a:pt x="0" y="165"/>
                    </a:lnTo>
                    <a:lnTo>
                      <a:pt x="59" y="224"/>
                    </a:lnTo>
                    <a:lnTo>
                      <a:pt x="224" y="5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8BB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Line 28">
                <a:extLst>
                  <a:ext uri="{FF2B5EF4-FFF2-40B4-BE49-F238E27FC236}">
                    <a16:creationId xmlns:a16="http://schemas.microsoft.com/office/drawing/2014/main" id="{82FDC89D-ECF2-4576-ABCB-733279EFCCB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253" y="2507"/>
                <a:ext cx="152" cy="65"/>
              </a:xfrm>
              <a:prstGeom prst="line">
                <a:avLst/>
              </a:prstGeom>
              <a:noFill/>
              <a:ln w="730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Line 29">
                <a:extLst>
                  <a:ext uri="{FF2B5EF4-FFF2-40B4-BE49-F238E27FC236}">
                    <a16:creationId xmlns:a16="http://schemas.microsoft.com/office/drawing/2014/main" id="{7F7F76B2-ECF3-4958-B08A-48DBED58DD3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081" y="2316"/>
                <a:ext cx="445" cy="44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253B7D99-2748-43AA-9A47-1190F722DF7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270" y="2501"/>
                <a:ext cx="141" cy="59"/>
              </a:xfrm>
              <a:prstGeom prst="line">
                <a:avLst/>
              </a:prstGeom>
              <a:noFill/>
              <a:ln w="1778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6F59BE38-442B-4652-AB75-8F1E9EBD644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700000">
                <a:off x="3271" y="2301"/>
                <a:ext cx="0" cy="3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" name="Freeform 32">
                <a:extLst>
                  <a:ext uri="{FF2B5EF4-FFF2-40B4-BE49-F238E27FC236}">
                    <a16:creationId xmlns:a16="http://schemas.microsoft.com/office/drawing/2014/main" id="{B11723EB-45E8-4B0F-9A28-A4A61E64518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0" y="2357"/>
                <a:ext cx="378" cy="376"/>
              </a:xfrm>
              <a:custGeom>
                <a:avLst/>
                <a:gdLst>
                  <a:gd name="T0" fmla="*/ 10827 w 224"/>
                  <a:gd name="T1" fmla="*/ 0 h 224"/>
                  <a:gd name="T2" fmla="*/ 0 w 224"/>
                  <a:gd name="T3" fmla="*/ 10411 h 224"/>
                  <a:gd name="T4" fmla="*/ 3902 w 224"/>
                  <a:gd name="T5" fmla="*/ 14118 h 224"/>
                  <a:gd name="T6" fmla="*/ 14734 w 224"/>
                  <a:gd name="T7" fmla="*/ 3716 h 224"/>
                  <a:gd name="T8" fmla="*/ 10827 w 224"/>
                  <a:gd name="T9" fmla="*/ 0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24"/>
                  <a:gd name="T17" fmla="*/ 224 w 224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24">
                    <a:moveTo>
                      <a:pt x="165" y="0"/>
                    </a:moveTo>
                    <a:lnTo>
                      <a:pt x="0" y="165"/>
                    </a:lnTo>
                    <a:lnTo>
                      <a:pt x="59" y="224"/>
                    </a:lnTo>
                    <a:lnTo>
                      <a:pt x="224" y="59"/>
                    </a:lnTo>
                    <a:lnTo>
                      <a:pt x="165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9" name="Line 36">
            <a:extLst>
              <a:ext uri="{FF2B5EF4-FFF2-40B4-BE49-F238E27FC236}">
                <a16:creationId xmlns:a16="http://schemas.microsoft.com/office/drawing/2014/main" id="{14157643-0B6E-4E1D-B8A4-A956E371AB54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942888" y="3291916"/>
            <a:ext cx="0" cy="1698979"/>
          </a:xfrm>
          <a:prstGeom prst="line">
            <a:avLst/>
          </a:prstGeom>
          <a:noFill/>
          <a:ln w="19050">
            <a:solidFill>
              <a:srgbClr val="0000CD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" name="Rectangle 37">
            <a:extLst>
              <a:ext uri="{FF2B5EF4-FFF2-40B4-BE49-F238E27FC236}">
                <a16:creationId xmlns:a16="http://schemas.microsoft.com/office/drawing/2014/main" id="{EABA78A6-A828-4173-9ABA-C2ECC08EA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162" y="3812939"/>
            <a:ext cx="282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dirty="0">
                <a:solidFill>
                  <a:srgbClr val="0000CD"/>
                </a:solidFill>
              </a:rPr>
              <a:t>L</a:t>
            </a:r>
          </a:p>
        </p:txBody>
      </p:sp>
      <p:grpSp>
        <p:nvGrpSpPr>
          <p:cNvPr id="111" name="Group 39">
            <a:extLst>
              <a:ext uri="{FF2B5EF4-FFF2-40B4-BE49-F238E27FC236}">
                <a16:creationId xmlns:a16="http://schemas.microsoft.com/office/drawing/2014/main" id="{F1102FAF-CBE6-42F1-BFAE-94BDE6FF5053}"/>
              </a:ext>
            </a:extLst>
          </p:cNvPr>
          <p:cNvGrpSpPr>
            <a:grpSpLocks/>
          </p:cNvGrpSpPr>
          <p:nvPr/>
        </p:nvGrpSpPr>
        <p:grpSpPr bwMode="auto">
          <a:xfrm>
            <a:off x="8089315" y="4552369"/>
            <a:ext cx="47648" cy="762348"/>
            <a:chOff x="3364" y="2464"/>
            <a:chExt cx="35" cy="499"/>
          </a:xfrm>
        </p:grpSpPr>
        <p:sp>
          <p:nvSpPr>
            <p:cNvPr id="112" name="Line 40">
              <a:extLst>
                <a:ext uri="{FF2B5EF4-FFF2-40B4-BE49-F238E27FC236}">
                  <a16:creationId xmlns:a16="http://schemas.microsoft.com/office/drawing/2014/main" id="{9066B7EB-4D92-4DE8-ACFC-EFE6CBC4A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7" y="2540"/>
              <a:ext cx="0" cy="4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41">
              <a:extLst>
                <a:ext uri="{FF2B5EF4-FFF2-40B4-BE49-F238E27FC236}">
                  <a16:creationId xmlns:a16="http://schemas.microsoft.com/office/drawing/2014/main" id="{35B11C79-57EB-438A-A1DF-75876AFB78C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64" y="2464"/>
              <a:ext cx="35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4" name="Group 45">
            <a:extLst>
              <a:ext uri="{FF2B5EF4-FFF2-40B4-BE49-F238E27FC236}">
                <a16:creationId xmlns:a16="http://schemas.microsoft.com/office/drawing/2014/main" id="{84E9E18B-75DD-43AA-B3C9-32F906E7405C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>
            <a:off x="9833220" y="4242239"/>
            <a:ext cx="151111" cy="591239"/>
            <a:chOff x="1831" y="2415"/>
            <a:chExt cx="144" cy="500"/>
          </a:xfrm>
        </p:grpSpPr>
        <p:sp>
          <p:nvSpPr>
            <p:cNvPr id="115" name="Rectangle 46">
              <a:extLst>
                <a:ext uri="{FF2B5EF4-FFF2-40B4-BE49-F238E27FC236}">
                  <a16:creationId xmlns:a16="http://schemas.microsoft.com/office/drawing/2014/main" id="{540EC51C-C1AE-4637-8976-77EA3254564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1831" y="2415"/>
              <a:ext cx="144" cy="497"/>
            </a:xfrm>
            <a:prstGeom prst="rect">
              <a:avLst/>
            </a:prstGeom>
            <a:solidFill>
              <a:srgbClr val="8BB0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47">
              <a:extLst>
                <a:ext uri="{FF2B5EF4-FFF2-40B4-BE49-F238E27FC236}">
                  <a16:creationId xmlns:a16="http://schemas.microsoft.com/office/drawing/2014/main" id="{25AF42A8-C23E-494A-B5B4-5C233CA6F7E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1967" y="2420"/>
              <a:ext cx="1" cy="4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7" name="Group 52">
            <a:extLst>
              <a:ext uri="{FF2B5EF4-FFF2-40B4-BE49-F238E27FC236}">
                <a16:creationId xmlns:a16="http://schemas.microsoft.com/office/drawing/2014/main" id="{F6B26E07-9EFF-481F-9626-7E51F1AB621F}"/>
              </a:ext>
            </a:extLst>
          </p:cNvPr>
          <p:cNvGrpSpPr>
            <a:grpSpLocks/>
          </p:cNvGrpSpPr>
          <p:nvPr/>
        </p:nvGrpSpPr>
        <p:grpSpPr bwMode="auto">
          <a:xfrm>
            <a:off x="8001040" y="5194117"/>
            <a:ext cx="1768428" cy="917551"/>
            <a:chOff x="3306" y="2903"/>
            <a:chExt cx="1114" cy="578"/>
          </a:xfrm>
        </p:grpSpPr>
        <p:grpSp>
          <p:nvGrpSpPr>
            <p:cNvPr id="118" name="Group 53">
              <a:extLst>
                <a:ext uri="{FF2B5EF4-FFF2-40B4-BE49-F238E27FC236}">
                  <a16:creationId xmlns:a16="http://schemas.microsoft.com/office/drawing/2014/main" id="{66150A6C-5A39-478A-A788-ED1091CDE8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6" y="2903"/>
              <a:ext cx="1114" cy="259"/>
              <a:chOff x="3306" y="2903"/>
              <a:chExt cx="1114" cy="259"/>
            </a:xfrm>
          </p:grpSpPr>
          <p:grpSp>
            <p:nvGrpSpPr>
              <p:cNvPr id="120" name="Group 54">
                <a:extLst>
                  <a:ext uri="{FF2B5EF4-FFF2-40B4-BE49-F238E27FC236}">
                    <a16:creationId xmlns:a16="http://schemas.microsoft.com/office/drawing/2014/main" id="{08DA5ADE-55BF-4C49-ADA0-9B07A406E7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6" y="2979"/>
                <a:ext cx="201" cy="183"/>
                <a:chOff x="3718" y="3088"/>
                <a:chExt cx="201" cy="183"/>
              </a:xfrm>
            </p:grpSpPr>
            <p:sp>
              <p:nvSpPr>
                <p:cNvPr id="122" name="Oval 55">
                  <a:extLst>
                    <a:ext uri="{FF2B5EF4-FFF2-40B4-BE49-F238E27FC236}">
                      <a16:creationId xmlns:a16="http://schemas.microsoft.com/office/drawing/2014/main" id="{776DA40B-2770-4DD5-9C44-7285E781ECF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733" y="3131"/>
                  <a:ext cx="177" cy="140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3" name="Rectangle 56">
                  <a:extLst>
                    <a:ext uri="{FF2B5EF4-FFF2-40B4-BE49-F238E27FC236}">
                      <a16:creationId xmlns:a16="http://schemas.microsoft.com/office/drawing/2014/main" id="{DA74E387-231F-4893-AC24-66C63826A3D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718" y="3088"/>
                  <a:ext cx="201" cy="113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1" name="Text Box 57">
                <a:extLst>
                  <a:ext uri="{FF2B5EF4-FFF2-40B4-BE49-F238E27FC236}">
                    <a16:creationId xmlns:a16="http://schemas.microsoft.com/office/drawing/2014/main" id="{34FB3E0D-D849-404A-8EFA-9ED143B75BF5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528" y="2903"/>
                <a:ext cx="8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/>
                <a:r>
                  <a:rPr lang="en-GB" sz="1800"/>
                  <a:t>Photo diode</a:t>
                </a:r>
              </a:p>
            </p:txBody>
          </p:sp>
        </p:grpSp>
        <p:sp>
          <p:nvSpPr>
            <p:cNvPr id="119" name="Freeform 58">
              <a:extLst>
                <a:ext uri="{FF2B5EF4-FFF2-40B4-BE49-F238E27FC236}">
                  <a16:creationId xmlns:a16="http://schemas.microsoft.com/office/drawing/2014/main" id="{787E0BB5-CF76-4256-A894-8DC8073D4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" y="3164"/>
              <a:ext cx="507" cy="317"/>
            </a:xfrm>
            <a:custGeom>
              <a:avLst/>
              <a:gdLst>
                <a:gd name="T0" fmla="*/ 8 w 507"/>
                <a:gd name="T1" fmla="*/ 0 h 317"/>
                <a:gd name="T2" fmla="*/ 8 w 507"/>
                <a:gd name="T3" fmla="*/ 45 h 317"/>
                <a:gd name="T4" fmla="*/ 54 w 507"/>
                <a:gd name="T5" fmla="*/ 136 h 317"/>
                <a:gd name="T6" fmla="*/ 144 w 507"/>
                <a:gd name="T7" fmla="*/ 136 h 317"/>
                <a:gd name="T8" fmla="*/ 190 w 507"/>
                <a:gd name="T9" fmla="*/ 272 h 317"/>
                <a:gd name="T10" fmla="*/ 507 w 507"/>
                <a:gd name="T11" fmla="*/ 317 h 3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7"/>
                <a:gd name="T19" fmla="*/ 0 h 317"/>
                <a:gd name="T20" fmla="*/ 507 w 507"/>
                <a:gd name="T21" fmla="*/ 317 h 3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7" h="317">
                  <a:moveTo>
                    <a:pt x="8" y="0"/>
                  </a:moveTo>
                  <a:cubicBezTo>
                    <a:pt x="4" y="11"/>
                    <a:pt x="0" y="22"/>
                    <a:pt x="8" y="45"/>
                  </a:cubicBezTo>
                  <a:cubicBezTo>
                    <a:pt x="16" y="68"/>
                    <a:pt x="31" y="121"/>
                    <a:pt x="54" y="136"/>
                  </a:cubicBezTo>
                  <a:cubicBezTo>
                    <a:pt x="77" y="151"/>
                    <a:pt x="121" y="113"/>
                    <a:pt x="144" y="136"/>
                  </a:cubicBezTo>
                  <a:cubicBezTo>
                    <a:pt x="167" y="159"/>
                    <a:pt x="130" y="242"/>
                    <a:pt x="190" y="272"/>
                  </a:cubicBezTo>
                  <a:cubicBezTo>
                    <a:pt x="250" y="302"/>
                    <a:pt x="378" y="309"/>
                    <a:pt x="507" y="31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6E25D7CD-CD9A-4E00-8307-350D489ED23A}"/>
              </a:ext>
            </a:extLst>
          </p:cNvPr>
          <p:cNvGrpSpPr/>
          <p:nvPr/>
        </p:nvGrpSpPr>
        <p:grpSpPr>
          <a:xfrm>
            <a:off x="2558796" y="3563747"/>
            <a:ext cx="2149310" cy="2149310"/>
            <a:chOff x="1034704" y="3151842"/>
            <a:chExt cx="2149366" cy="2149366"/>
          </a:xfrm>
        </p:grpSpPr>
        <p:cxnSp>
          <p:nvCxnSpPr>
            <p:cNvPr id="125" name="Gerade Verbindung mit Pfeil 124">
              <a:extLst>
                <a:ext uri="{FF2B5EF4-FFF2-40B4-BE49-F238E27FC236}">
                  <a16:creationId xmlns:a16="http://schemas.microsoft.com/office/drawing/2014/main" id="{18504582-C784-4765-BA84-5FB91C7B5CD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240458" y="4226526"/>
              <a:ext cx="87051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1B80DED2-67A9-4B20-9275-FE4310105EE4}"/>
                </a:ext>
              </a:extLst>
            </p:cNvPr>
            <p:cNvSpPr/>
            <p:nvPr/>
          </p:nvSpPr>
          <p:spPr bwMode="auto">
            <a:xfrm>
              <a:off x="1034704" y="3151842"/>
              <a:ext cx="2149366" cy="2149366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8" tIns="45719" rIns="91438" bIns="45719" numCol="1" rtlCol="0" anchor="t" anchorCtr="0" compatLnSpc="1">
              <a:prstTxWarp prst="textNoShape">
                <a:avLst/>
              </a:prstTxWarp>
            </a:bodyPr>
            <a:lstStyle/>
            <a:p>
              <a:pPr defTabSz="91440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127" name="Textfeld 126">
            <a:extLst>
              <a:ext uri="{FF2B5EF4-FFF2-40B4-BE49-F238E27FC236}">
                <a16:creationId xmlns:a16="http://schemas.microsoft.com/office/drawing/2014/main" id="{E1EE56EF-019F-42A6-B5C3-CB6F45EFA96C}"/>
              </a:ext>
            </a:extLst>
          </p:cNvPr>
          <p:cNvSpPr txBox="1"/>
          <p:nvPr/>
        </p:nvSpPr>
        <p:spPr>
          <a:xfrm>
            <a:off x="674221" y="1297764"/>
            <a:ext cx="268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moving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mirror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½ </a:t>
            </a:r>
            <a:r>
              <a:rPr lang="el-GR" dirty="0"/>
              <a:t>λ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24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13000" decel="1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12000" decel="1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8519E-6 3.04074E-6 L -0.00094 0.06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30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Output </a:t>
            </a:r>
            <a:r>
              <a:rPr lang="de-DE" b="1" dirty="0" err="1"/>
              <a:t>port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phasor</a:t>
            </a:r>
            <a:r>
              <a:rPr lang="de-DE" b="1" dirty="0"/>
              <a:t> </a:t>
            </a:r>
            <a:r>
              <a:rPr lang="de-DE" b="1" dirty="0" err="1"/>
              <a:t>picture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8"/>
          </p:nvPr>
        </p:nvSpPr>
        <p:spPr>
          <a:prstGeom prst="rect">
            <a:avLst/>
          </a:prstGeom>
        </p:spPr>
        <p:txBody>
          <a:bodyPr/>
          <a:lstStyle/>
          <a:p>
            <a:fld id="{EA3312A1-4D65-4F98-9D93-15BDA9F45710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C9D74B1-233D-4258-82AC-811CC0E1AA03}"/>
              </a:ext>
            </a:extLst>
          </p:cNvPr>
          <p:cNvGrpSpPr/>
          <p:nvPr/>
        </p:nvGrpSpPr>
        <p:grpSpPr>
          <a:xfrm>
            <a:off x="43688" y="750772"/>
            <a:ext cx="6400562" cy="6400562"/>
            <a:chOff x="50904" y="323453"/>
            <a:chExt cx="7457868" cy="755967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0CD3F72A-EDA9-4125-A3BE-CA2320985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4" y="323453"/>
              <a:ext cx="7457868" cy="7559675"/>
            </a:xfrm>
            <a:prstGeom prst="rect">
              <a:avLst/>
            </a:prstGeom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4080E4E0-0B99-491E-8BC0-0449BB4BDF47}"/>
                </a:ext>
              </a:extLst>
            </p:cNvPr>
            <p:cNvSpPr txBox="1"/>
            <p:nvPr/>
          </p:nvSpPr>
          <p:spPr>
            <a:xfrm>
              <a:off x="1175271" y="3072866"/>
              <a:ext cx="738156" cy="405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>
                  <a:solidFill>
                    <a:schemeClr val="bg1"/>
                  </a:solidFill>
                </a:rPr>
                <a:t>Laser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5B5BD724-CD9E-4CDA-8444-EEB521DB58AE}"/>
                </a:ext>
              </a:extLst>
            </p:cNvPr>
            <p:cNvSpPr txBox="1"/>
            <p:nvPr/>
          </p:nvSpPr>
          <p:spPr>
            <a:xfrm>
              <a:off x="2839008" y="1173409"/>
              <a:ext cx="1042383" cy="405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>
                  <a:solidFill>
                    <a:srgbClr val="0000FF"/>
                  </a:solidFill>
                </a:rPr>
                <a:t>Mirror 1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3AEA99F-6509-4821-A40E-3713B86DDB89}"/>
                </a:ext>
              </a:extLst>
            </p:cNvPr>
            <p:cNvSpPr txBox="1"/>
            <p:nvPr/>
          </p:nvSpPr>
          <p:spPr>
            <a:xfrm>
              <a:off x="6116715" y="3047843"/>
              <a:ext cx="1042383" cy="405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>
                  <a:solidFill>
                    <a:srgbClr val="FF0000"/>
                  </a:solidFill>
                </a:rPr>
                <a:t>Mirror 2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A8456DA8-5FEB-442D-8A36-4624D11DC2FA}"/>
                </a:ext>
              </a:extLst>
            </p:cNvPr>
            <p:cNvSpPr txBox="1"/>
            <p:nvPr/>
          </p:nvSpPr>
          <p:spPr>
            <a:xfrm>
              <a:off x="2328559" y="2644093"/>
              <a:ext cx="933827" cy="702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/>
                <a:t>Beam </a:t>
              </a:r>
              <a:br>
                <a:rPr lang="de-DE" sz="1633" dirty="0"/>
              </a:br>
              <a:r>
                <a:rPr lang="de-DE" sz="1633" dirty="0"/>
                <a:t>Splitter</a:t>
              </a:r>
            </a:p>
          </p:txBody>
        </p: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3232FD83-C67A-4D6C-9C29-3D55D66F304D}"/>
                </a:ext>
              </a:extLst>
            </p:cNvPr>
            <p:cNvCxnSpPr/>
            <p:nvPr/>
          </p:nvCxnSpPr>
          <p:spPr>
            <a:xfrm>
              <a:off x="3283251" y="3257532"/>
              <a:ext cx="0" cy="5577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lussdiagramm: Verzögerung 13">
              <a:extLst>
                <a:ext uri="{FF2B5EF4-FFF2-40B4-BE49-F238E27FC236}">
                  <a16:creationId xmlns:a16="http://schemas.microsoft.com/office/drawing/2014/main" id="{06123F6C-FC20-4AA4-972B-8830BB3D6ECB}"/>
                </a:ext>
              </a:extLst>
            </p:cNvPr>
            <p:cNvSpPr/>
            <p:nvPr/>
          </p:nvSpPr>
          <p:spPr>
            <a:xfrm rot="5400000">
              <a:off x="3173175" y="3750263"/>
              <a:ext cx="199611" cy="357650"/>
            </a:xfrm>
            <a:prstGeom prst="flowChartDelay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5D66282-0805-42BD-BEDB-7C3796527B44}"/>
                </a:ext>
              </a:extLst>
            </p:cNvPr>
            <p:cNvSpPr txBox="1"/>
            <p:nvPr/>
          </p:nvSpPr>
          <p:spPr>
            <a:xfrm>
              <a:off x="3579242" y="3744422"/>
              <a:ext cx="489738" cy="405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/>
                <a:t>PD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843C663-3A35-4AA1-936E-4E1AB36B818A}"/>
                </a:ext>
              </a:extLst>
            </p:cNvPr>
            <p:cNvSpPr txBox="1"/>
            <p:nvPr/>
          </p:nvSpPr>
          <p:spPr>
            <a:xfrm>
              <a:off x="6409405" y="6014565"/>
              <a:ext cx="654105" cy="372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52" dirty="0"/>
                <a:t>Time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112D614F-BBB2-47C6-A1C8-DA3EEE80E9A4}"/>
                </a:ext>
              </a:extLst>
            </p:cNvPr>
            <p:cNvSpPr txBox="1"/>
            <p:nvPr/>
          </p:nvSpPr>
          <p:spPr>
            <a:xfrm>
              <a:off x="2444618" y="4376778"/>
              <a:ext cx="1308208" cy="636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52" dirty="0"/>
                <a:t>Amplitude</a:t>
              </a:r>
            </a:p>
            <a:p>
              <a:r>
                <a:rPr lang="de-DE" sz="1452" dirty="0">
                  <a:solidFill>
                    <a:schemeClr val="bg2">
                      <a:lumMod val="50000"/>
                    </a:schemeClr>
                  </a:solidFill>
                </a:rPr>
                <a:t>Power @ PD</a:t>
              </a: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B9638D0A-FA64-4661-9647-EC3F1DD6B709}"/>
              </a:ext>
            </a:extLst>
          </p:cNvPr>
          <p:cNvSpPr txBox="1"/>
          <p:nvPr/>
        </p:nvSpPr>
        <p:spPr>
          <a:xfrm>
            <a:off x="6081352" y="1341002"/>
            <a:ext cx="5499454" cy="143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9232" indent="-259232">
              <a:buFont typeface="Arial" panose="020B0604020202020204" pitchFamily="34" charset="0"/>
              <a:buChar char="•"/>
            </a:pPr>
            <a:r>
              <a:rPr lang="de-DE" sz="2177" dirty="0"/>
              <a:t>Field </a:t>
            </a:r>
            <a:r>
              <a:rPr lang="de-DE" sz="2177" dirty="0" err="1"/>
              <a:t>from</a:t>
            </a:r>
            <a:r>
              <a:rPr lang="de-DE" sz="2177" dirty="0"/>
              <a:t> </a:t>
            </a:r>
            <a:r>
              <a:rPr lang="de-DE" sz="2177" dirty="0">
                <a:solidFill>
                  <a:srgbClr val="FF0000"/>
                </a:solidFill>
              </a:rPr>
              <a:t>North</a:t>
            </a:r>
            <a:r>
              <a:rPr lang="de-DE" sz="2177" dirty="0"/>
              <a:t> and </a:t>
            </a:r>
            <a:r>
              <a:rPr lang="de-DE" sz="2177" dirty="0">
                <a:solidFill>
                  <a:srgbClr val="0000FF"/>
                </a:solidFill>
              </a:rPr>
              <a:t>East</a:t>
            </a:r>
            <a:r>
              <a:rPr lang="de-DE" sz="2177" dirty="0"/>
              <a:t> arm </a:t>
            </a:r>
            <a:br>
              <a:rPr lang="de-DE" sz="2177" dirty="0"/>
            </a:br>
            <a:r>
              <a:rPr lang="de-DE" sz="2177" dirty="0" err="1"/>
              <a:t>add</a:t>
            </a:r>
            <a:r>
              <a:rPr lang="de-DE" sz="2177" dirty="0"/>
              <a:t> at </a:t>
            </a:r>
            <a:r>
              <a:rPr lang="de-DE" sz="2177" dirty="0" err="1"/>
              <a:t>the</a:t>
            </a:r>
            <a:r>
              <a:rPr lang="de-DE" sz="2177" dirty="0"/>
              <a:t> beam </a:t>
            </a:r>
            <a:r>
              <a:rPr lang="de-DE" sz="2177" dirty="0" err="1"/>
              <a:t>splitter</a:t>
            </a:r>
            <a:endParaRPr lang="de-DE" sz="2177" dirty="0"/>
          </a:p>
          <a:p>
            <a:pPr marL="259232" indent="-259232">
              <a:buFont typeface="Arial" panose="020B0604020202020204" pitchFamily="34" charset="0"/>
              <a:buChar char="•"/>
            </a:pPr>
            <a:r>
              <a:rPr lang="de-DE" sz="2177" dirty="0" err="1"/>
              <a:t>Resulting</a:t>
            </a:r>
            <a:r>
              <a:rPr lang="de-DE" sz="2177" dirty="0"/>
              <a:t> </a:t>
            </a:r>
            <a:r>
              <a:rPr lang="de-DE" sz="2177" dirty="0" err="1"/>
              <a:t>field</a:t>
            </a:r>
            <a:r>
              <a:rPr lang="de-DE" sz="2177" dirty="0"/>
              <a:t> = </a:t>
            </a:r>
            <a:r>
              <a:rPr lang="de-DE" sz="2177" dirty="0" err="1"/>
              <a:t>sum</a:t>
            </a:r>
            <a:r>
              <a:rPr lang="de-DE" sz="2177" dirty="0"/>
              <a:t> </a:t>
            </a:r>
            <a:r>
              <a:rPr lang="de-DE" sz="2177" dirty="0" err="1"/>
              <a:t>of</a:t>
            </a:r>
            <a:r>
              <a:rPr lang="de-DE" sz="2177" dirty="0"/>
              <a:t> </a:t>
            </a:r>
            <a:r>
              <a:rPr lang="de-DE" sz="2177" dirty="0" err="1"/>
              <a:t>the</a:t>
            </a:r>
            <a:r>
              <a:rPr lang="de-DE" sz="2177" dirty="0"/>
              <a:t> </a:t>
            </a:r>
            <a:r>
              <a:rPr lang="de-DE" sz="2177" dirty="0" err="1"/>
              <a:t>two</a:t>
            </a:r>
            <a:r>
              <a:rPr lang="de-DE" sz="2177" dirty="0"/>
              <a:t> partial </a:t>
            </a:r>
            <a:r>
              <a:rPr lang="de-DE" sz="2177" dirty="0" err="1"/>
              <a:t>fields</a:t>
            </a:r>
            <a:endParaRPr lang="de-DE" sz="2177" dirty="0"/>
          </a:p>
          <a:p>
            <a:pPr marL="259232" indent="-259232">
              <a:buFont typeface="Arial" panose="020B0604020202020204" pitchFamily="34" charset="0"/>
              <a:buChar char="•"/>
            </a:pPr>
            <a:r>
              <a:rPr lang="de-DE" sz="2177" dirty="0" err="1"/>
              <a:t>Detect</a:t>
            </a:r>
            <a:r>
              <a:rPr lang="de-DE" sz="2177" dirty="0"/>
              <a:t> Power </a:t>
            </a:r>
            <a:r>
              <a:rPr lang="de-DE" sz="2177" dirty="0" err="1"/>
              <a:t>by</a:t>
            </a:r>
            <a:r>
              <a:rPr lang="de-DE" sz="2177" dirty="0"/>
              <a:t> a </a:t>
            </a:r>
            <a:r>
              <a:rPr lang="de-DE" sz="2177" b="1" dirty="0" err="1"/>
              <a:t>P</a:t>
            </a:r>
            <a:r>
              <a:rPr lang="de-DE" sz="2177" dirty="0" err="1"/>
              <a:t>hoto</a:t>
            </a:r>
            <a:r>
              <a:rPr lang="de-DE" sz="2177" dirty="0"/>
              <a:t> </a:t>
            </a:r>
            <a:r>
              <a:rPr lang="de-DE" sz="2177" b="1" dirty="0" err="1"/>
              <a:t>D</a:t>
            </a:r>
            <a:r>
              <a:rPr lang="de-DE" sz="2177" dirty="0" err="1"/>
              <a:t>etector</a:t>
            </a:r>
            <a:endParaRPr lang="de-DE" sz="2177" dirty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2FFB8E3E-A854-4EED-9A2F-90C43B3F026B}"/>
              </a:ext>
            </a:extLst>
          </p:cNvPr>
          <p:cNvSpPr/>
          <p:nvPr/>
        </p:nvSpPr>
        <p:spPr>
          <a:xfrm>
            <a:off x="2809695" y="3893491"/>
            <a:ext cx="863145" cy="139651"/>
          </a:xfrm>
          <a:custGeom>
            <a:avLst/>
            <a:gdLst>
              <a:gd name="connsiteX0" fmla="*/ 83 w 951482"/>
              <a:gd name="connsiteY0" fmla="*/ 0 h 153943"/>
              <a:gd name="connsiteX1" fmla="*/ 47653 w 951482"/>
              <a:gd name="connsiteY1" fmla="*/ 105711 h 153943"/>
              <a:gd name="connsiteX2" fmla="*/ 290788 w 951482"/>
              <a:gd name="connsiteY2" fmla="*/ 153281 h 153943"/>
              <a:gd name="connsiteX3" fmla="*/ 634349 w 951482"/>
              <a:gd name="connsiteY3" fmla="*/ 73998 h 153943"/>
              <a:gd name="connsiteX4" fmla="*/ 951482 w 951482"/>
              <a:gd name="connsiteY4" fmla="*/ 110996 h 1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482" h="153943">
                <a:moveTo>
                  <a:pt x="83" y="0"/>
                </a:moveTo>
                <a:cubicBezTo>
                  <a:pt x="-358" y="40082"/>
                  <a:pt x="-798" y="80164"/>
                  <a:pt x="47653" y="105711"/>
                </a:cubicBezTo>
                <a:cubicBezTo>
                  <a:pt x="96104" y="131258"/>
                  <a:pt x="193005" y="158567"/>
                  <a:pt x="290788" y="153281"/>
                </a:cubicBezTo>
                <a:cubicBezTo>
                  <a:pt x="388571" y="147996"/>
                  <a:pt x="524233" y="81045"/>
                  <a:pt x="634349" y="73998"/>
                </a:cubicBezTo>
                <a:cubicBezTo>
                  <a:pt x="744465" y="66951"/>
                  <a:pt x="878365" y="125972"/>
                  <a:pt x="951482" y="1109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B71CF3A-E277-40BC-9DE0-489DD7F62DEB}"/>
              </a:ext>
            </a:extLst>
          </p:cNvPr>
          <p:cNvSpPr/>
          <p:nvPr/>
        </p:nvSpPr>
        <p:spPr>
          <a:xfrm rot="8100000">
            <a:off x="2508451" y="3231696"/>
            <a:ext cx="670137" cy="64676"/>
          </a:xfrm>
          <a:prstGeom prst="rect">
            <a:avLst/>
          </a:prstGeom>
          <a:solidFill>
            <a:schemeClr val="bg1">
              <a:lumMod val="65000"/>
              <a:alpha val="47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CDEA472-B812-4B90-A2C8-0FB66926392E}"/>
              </a:ext>
            </a:extLst>
          </p:cNvPr>
          <p:cNvSpPr txBox="1"/>
          <p:nvPr/>
        </p:nvSpPr>
        <p:spPr>
          <a:xfrm>
            <a:off x="6553259" y="4800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1748060-1AAC-4FA0-9EAD-8039919CD199}"/>
              </a:ext>
            </a:extLst>
          </p:cNvPr>
          <p:cNvSpPr/>
          <p:nvPr/>
        </p:nvSpPr>
        <p:spPr>
          <a:xfrm>
            <a:off x="511222" y="893109"/>
            <a:ext cx="2625142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33" dirty="0"/>
              <a:t>Moving </a:t>
            </a:r>
            <a:r>
              <a:rPr lang="de-DE" sz="1633" dirty="0" err="1"/>
              <a:t>the</a:t>
            </a:r>
            <a:r>
              <a:rPr lang="de-DE" sz="1633" dirty="0"/>
              <a:t> </a:t>
            </a:r>
            <a:r>
              <a:rPr lang="de-DE" sz="1633" dirty="0" err="1"/>
              <a:t>mirrors</a:t>
            </a:r>
            <a:r>
              <a:rPr lang="de-DE" sz="1633" dirty="0"/>
              <a:t> </a:t>
            </a:r>
            <a:r>
              <a:rPr lang="de-DE" sz="1633" dirty="0" err="1"/>
              <a:t>by</a:t>
            </a:r>
            <a:r>
              <a:rPr lang="de-DE" sz="1633" dirty="0"/>
              <a:t> 1/2 </a:t>
            </a:r>
            <a:r>
              <a:rPr lang="de-DE" sz="1633" b="1" dirty="0">
                <a:latin typeface="GreekC" panose="00000400000000000000" pitchFamily="2" charset="0"/>
                <a:cs typeface="GreekC" panose="00000400000000000000" pitchFamily="2" charset="0"/>
              </a:rPr>
              <a:t>l</a:t>
            </a:r>
            <a:endParaRPr lang="de-DE" sz="1633" dirty="0"/>
          </a:p>
        </p:txBody>
      </p:sp>
    </p:spTree>
    <p:extLst>
      <p:ext uri="{BB962C8B-B14F-4D97-AF65-F5344CB8AC3E}">
        <p14:creationId xmlns:p14="http://schemas.microsoft.com/office/powerpoint/2010/main" val="7001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Operating </a:t>
            </a:r>
            <a:r>
              <a:rPr lang="de-DE" b="1" dirty="0" err="1"/>
              <a:t>points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91641" y="966209"/>
            <a:ext cx="5319020" cy="1202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Control arm </a:t>
            </a:r>
            <a:r>
              <a:rPr lang="de-DE" dirty="0" err="1">
                <a:solidFill>
                  <a:prstClr val="black"/>
                </a:solidFill>
              </a:rPr>
              <a:t>length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to</a:t>
            </a:r>
            <a:r>
              <a:rPr lang="de-DE" dirty="0">
                <a:solidFill>
                  <a:prstClr val="black"/>
                </a:solidFill>
              </a:rPr>
              <a:t> a </a:t>
            </a:r>
            <a:r>
              <a:rPr lang="de-DE" dirty="0" err="1">
                <a:solidFill>
                  <a:prstClr val="black"/>
                </a:solidFill>
              </a:rPr>
              <a:t>certain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el-GR" dirty="0">
                <a:solidFill>
                  <a:prstClr val="black"/>
                </a:solidFill>
                <a:sym typeface="Symbol"/>
              </a:rPr>
              <a:t></a:t>
            </a:r>
            <a:r>
              <a:rPr lang="el-GR" dirty="0">
                <a:solidFill>
                  <a:prstClr val="black"/>
                </a:solidFill>
              </a:rPr>
              <a:t>ϕ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sz="1814" dirty="0"/>
              <a:t>≙ </a:t>
            </a:r>
            <a:r>
              <a:rPr lang="el-GR" dirty="0">
                <a:solidFill>
                  <a:prstClr val="black"/>
                </a:solidFill>
                <a:sym typeface="Symbol"/>
              </a:rPr>
              <a:t></a:t>
            </a:r>
            <a:r>
              <a:rPr lang="de-DE" dirty="0">
                <a:solidFill>
                  <a:prstClr val="black"/>
                </a:solidFill>
                <a:sym typeface="Symbol"/>
              </a:rPr>
              <a:t>L</a:t>
            </a:r>
            <a:r>
              <a:rPr lang="de-DE" dirty="0">
                <a:solidFill>
                  <a:prstClr val="black"/>
                </a:solidFill>
              </a:rPr>
              <a:t> 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prstClr val="black"/>
                </a:solidFill>
              </a:rPr>
              <a:t>Above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unity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gain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frequency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signal</a:t>
            </a:r>
            <a:r>
              <a:rPr lang="de-DE" dirty="0">
                <a:solidFill>
                  <a:prstClr val="black"/>
                </a:solidFill>
              </a:rPr>
              <a:t> in Error </a:t>
            </a:r>
            <a:r>
              <a:rPr lang="de-DE" dirty="0" err="1">
                <a:solidFill>
                  <a:prstClr val="black"/>
                </a:solidFill>
              </a:rPr>
              <a:t>point</a:t>
            </a:r>
            <a:endParaRPr lang="de-DE" dirty="0">
              <a:solidFill>
                <a:prstClr val="black"/>
              </a:solidFill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Below </a:t>
            </a:r>
            <a:r>
              <a:rPr lang="de-DE" dirty="0" err="1">
                <a:solidFill>
                  <a:prstClr val="black"/>
                </a:solidFill>
              </a:rPr>
              <a:t>unity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gain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frequency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signal</a:t>
            </a:r>
            <a:r>
              <a:rPr lang="de-DE" dirty="0">
                <a:solidFill>
                  <a:prstClr val="black"/>
                </a:solidFill>
              </a:rPr>
              <a:t> in </a:t>
            </a:r>
            <a:r>
              <a:rPr lang="de-DE" dirty="0" err="1">
                <a:solidFill>
                  <a:prstClr val="black"/>
                </a:solidFill>
              </a:rPr>
              <a:t>feedback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point</a:t>
            </a:r>
            <a:endParaRPr lang="de-DE" dirty="0">
              <a:solidFill>
                <a:prstClr val="black"/>
              </a:solidFill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Need </a:t>
            </a:r>
            <a:r>
              <a:rPr lang="de-DE" dirty="0" err="1">
                <a:solidFill>
                  <a:prstClr val="black"/>
                </a:solidFill>
              </a:rPr>
              <a:t>accurate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control</a:t>
            </a:r>
            <a:r>
              <a:rPr lang="de-DE" dirty="0">
                <a:solidFill>
                  <a:prstClr val="black"/>
                </a:solidFill>
              </a:rPr>
              <a:t>: ~1pm </a:t>
            </a:r>
            <a:r>
              <a:rPr lang="de-DE" dirty="0" err="1">
                <a:solidFill>
                  <a:prstClr val="black"/>
                </a:solidFill>
              </a:rPr>
              <a:t>rms</a:t>
            </a:r>
            <a:r>
              <a:rPr lang="de-DE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97" y="2191627"/>
            <a:ext cx="7665836" cy="42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715AB91-7015-4D6D-AEBC-C9BB2A08E4BC}"/>
              </a:ext>
            </a:extLst>
          </p:cNvPr>
          <p:cNvGrpSpPr/>
          <p:nvPr/>
        </p:nvGrpSpPr>
        <p:grpSpPr>
          <a:xfrm>
            <a:off x="5877912" y="2187870"/>
            <a:ext cx="6227771" cy="4134769"/>
            <a:chOff x="6479479" y="2411685"/>
            <a:chExt cx="6865144" cy="4557937"/>
          </a:xfrm>
        </p:grpSpPr>
        <p:sp>
          <p:nvSpPr>
            <p:cNvPr id="8" name="Ellipse 7"/>
            <p:cNvSpPr/>
            <p:nvPr/>
          </p:nvSpPr>
          <p:spPr>
            <a:xfrm>
              <a:off x="8327888" y="4350231"/>
              <a:ext cx="1189757" cy="71437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err="1">
                  <a:solidFill>
                    <a:prstClr val="black"/>
                  </a:solidFill>
                </a:rPr>
                <a:t>mid</a:t>
              </a:r>
              <a:r>
                <a:rPr lang="de-DE" dirty="0">
                  <a:solidFill>
                    <a:prstClr val="black"/>
                  </a:solidFill>
                </a:rPr>
                <a:t> </a:t>
              </a:r>
              <a:r>
                <a:rPr lang="de-DE" dirty="0" err="1">
                  <a:solidFill>
                    <a:prstClr val="black"/>
                  </a:solidFill>
                </a:rPr>
                <a:t>fringe</a:t>
              </a:r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7534133" y="6255243"/>
              <a:ext cx="1189757" cy="71437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err="1">
                  <a:solidFill>
                    <a:prstClr val="black"/>
                  </a:solidFill>
                </a:rPr>
                <a:t>dark</a:t>
              </a:r>
              <a:r>
                <a:rPr lang="de-DE" dirty="0">
                  <a:solidFill>
                    <a:prstClr val="black"/>
                  </a:solidFill>
                </a:rPr>
                <a:t> </a:t>
              </a:r>
              <a:r>
                <a:rPr lang="de-DE" dirty="0" err="1">
                  <a:solidFill>
                    <a:prstClr val="black"/>
                  </a:solidFill>
                </a:rPr>
                <a:t>fringe</a:t>
              </a:r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9095461" y="2415826"/>
              <a:ext cx="1189757" cy="71437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err="1">
                  <a:solidFill>
                    <a:prstClr val="black"/>
                  </a:solidFill>
                </a:rPr>
                <a:t>bright</a:t>
              </a:r>
              <a:r>
                <a:rPr lang="de-DE" dirty="0">
                  <a:solidFill>
                    <a:prstClr val="black"/>
                  </a:solidFill>
                </a:rPr>
                <a:t> </a:t>
              </a:r>
              <a:r>
                <a:rPr lang="de-DE" dirty="0" err="1">
                  <a:solidFill>
                    <a:prstClr val="black"/>
                  </a:solidFill>
                </a:rPr>
                <a:t>fringe</a:t>
              </a:r>
              <a:endParaRPr lang="de-DE" dirty="0">
                <a:solidFill>
                  <a:prstClr val="black"/>
                </a:solidFill>
              </a:endParaRPr>
            </a:p>
          </p:txBody>
        </p:sp>
        <p:cxnSp>
          <p:nvCxnSpPr>
            <p:cNvPr id="4" name="Gerade Verbindung mit Pfeil 3">
              <a:extLst>
                <a:ext uri="{FF2B5EF4-FFF2-40B4-BE49-F238E27FC236}">
                  <a16:creationId xmlns:a16="http://schemas.microsoft.com/office/drawing/2014/main" id="{37A2A486-819C-4C07-8A7E-9F61D7C733C4}"/>
                </a:ext>
              </a:extLst>
            </p:cNvPr>
            <p:cNvCxnSpPr/>
            <p:nvPr/>
          </p:nvCxnSpPr>
          <p:spPr>
            <a:xfrm>
              <a:off x="12984583" y="6600341"/>
              <a:ext cx="360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>
              <a:extLst>
                <a:ext uri="{FF2B5EF4-FFF2-40B4-BE49-F238E27FC236}">
                  <a16:creationId xmlns:a16="http://schemas.microsoft.com/office/drawing/2014/main" id="{142CF5E2-7462-400C-9F7B-5CC12F8F07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9479" y="2411685"/>
              <a:ext cx="0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56C4741-942E-48DB-A9B9-D6F5618AF67B}"/>
              </a:ext>
            </a:extLst>
          </p:cNvPr>
          <p:cNvGrpSpPr/>
          <p:nvPr/>
        </p:nvGrpSpPr>
        <p:grpSpPr>
          <a:xfrm>
            <a:off x="663524" y="2372970"/>
            <a:ext cx="3916153" cy="4133892"/>
            <a:chOff x="663524" y="2372970"/>
            <a:chExt cx="3916153" cy="4133892"/>
          </a:xfrm>
        </p:grpSpPr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8B75A158-439C-4544-9BAD-955DCF4336A0}"/>
                </a:ext>
              </a:extLst>
            </p:cNvPr>
            <p:cNvGrpSpPr/>
            <p:nvPr/>
          </p:nvGrpSpPr>
          <p:grpSpPr>
            <a:xfrm>
              <a:off x="1664483" y="4689283"/>
              <a:ext cx="2915194" cy="238241"/>
              <a:chOff x="6472369" y="4050954"/>
              <a:chExt cx="2124125" cy="169585"/>
            </a:xfrm>
          </p:grpSpPr>
          <p:sp>
            <p:nvSpPr>
              <p:cNvPr id="89" name="Line 24">
                <a:extLst>
                  <a:ext uri="{FF2B5EF4-FFF2-40B4-BE49-F238E27FC236}">
                    <a16:creationId xmlns:a16="http://schemas.microsoft.com/office/drawing/2014/main" id="{55574D03-284F-475D-949E-00134A9E4DC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6472369" y="4140490"/>
                <a:ext cx="1796308" cy="0"/>
              </a:xfrm>
              <a:prstGeom prst="line">
                <a:avLst/>
              </a:prstGeom>
              <a:noFill/>
              <a:ln w="152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984"/>
              </a:p>
            </p:txBody>
          </p:sp>
          <p:grpSp>
            <p:nvGrpSpPr>
              <p:cNvPr id="86" name="Group 42">
                <a:extLst>
                  <a:ext uri="{FF2B5EF4-FFF2-40B4-BE49-F238E27FC236}">
                    <a16:creationId xmlns:a16="http://schemas.microsoft.com/office/drawing/2014/main" id="{D9C27BA7-04DD-41DA-9F0F-03A3F388F70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5400000">
                <a:off x="8248271" y="3872316"/>
                <a:ext cx="169585" cy="526861"/>
                <a:chOff x="1831" y="2415"/>
                <a:chExt cx="144" cy="500"/>
              </a:xfrm>
              <a:scene3d>
                <a:camera prst="orthographicFront">
                  <a:rot lat="0" lon="0" rev="16200000"/>
                </a:camera>
                <a:lightRig rig="threePt" dir="t"/>
              </a:scene3d>
            </p:grpSpPr>
            <p:sp>
              <p:nvSpPr>
                <p:cNvPr id="87" name="Rectangle 43">
                  <a:extLst>
                    <a:ext uri="{FF2B5EF4-FFF2-40B4-BE49-F238E27FC236}">
                      <a16:creationId xmlns:a16="http://schemas.microsoft.com/office/drawing/2014/main" id="{F2DF736B-B47F-46E2-8513-7EF73CEBF9C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1831" y="2415"/>
                  <a:ext cx="144" cy="497"/>
                </a:xfrm>
                <a:prstGeom prst="rect">
                  <a:avLst/>
                </a:prstGeom>
                <a:solidFill>
                  <a:srgbClr val="8BB0FF"/>
                </a:solidFill>
                <a:ln w="19050">
                  <a:solidFill>
                    <a:srgbClr val="5891D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 sz="1984"/>
                </a:p>
              </p:txBody>
            </p:sp>
            <p:sp>
              <p:nvSpPr>
                <p:cNvPr id="88" name="Line 44">
                  <a:extLst>
                    <a:ext uri="{FF2B5EF4-FFF2-40B4-BE49-F238E27FC236}">
                      <a16:creationId xmlns:a16="http://schemas.microsoft.com/office/drawing/2014/main" id="{929DC7E9-96DB-442B-8D03-4ACA3CCD193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0800000">
                  <a:off x="1967" y="2420"/>
                  <a:ext cx="1" cy="495"/>
                </a:xfrm>
                <a:prstGeom prst="line">
                  <a:avLst/>
                </a:prstGeom>
                <a:noFill/>
                <a:ln w="38100">
                  <a:solidFill>
                    <a:srgbClr val="5891D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 sz="1984"/>
                </a:p>
              </p:txBody>
            </p:sp>
          </p:grpSp>
        </p:grpSp>
        <p:sp>
          <p:nvSpPr>
            <p:cNvPr id="91" name="Rechteck 90">
              <a:extLst>
                <a:ext uri="{FF2B5EF4-FFF2-40B4-BE49-F238E27FC236}">
                  <a16:creationId xmlns:a16="http://schemas.microsoft.com/office/drawing/2014/main" id="{076E4079-F176-4A16-9EEA-7FFC6C3D014D}"/>
                </a:ext>
              </a:extLst>
            </p:cNvPr>
            <p:cNvSpPr/>
            <p:nvPr/>
          </p:nvSpPr>
          <p:spPr bwMode="auto">
            <a:xfrm>
              <a:off x="1087155" y="4598533"/>
              <a:ext cx="1133020" cy="17091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796" tIns="50398" rIns="100796" bIns="50398" numCol="1" rtlCol="0" anchor="t" anchorCtr="0" compatLnSpc="1">
              <a:prstTxWarp prst="textNoShape">
                <a:avLst/>
              </a:prstTxWarp>
            </a:bodyPr>
            <a:lstStyle/>
            <a:p>
              <a:pPr defTabSz="100794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646" dirty="0"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596F4C1C-30D3-4311-BE01-F161B1F36F6E}"/>
                </a:ext>
              </a:extLst>
            </p:cNvPr>
            <p:cNvGrpSpPr/>
            <p:nvPr/>
          </p:nvGrpSpPr>
          <p:grpSpPr>
            <a:xfrm>
              <a:off x="1873079" y="2372970"/>
              <a:ext cx="580767" cy="3773954"/>
              <a:chOff x="6293087" y="1949637"/>
              <a:chExt cx="526861" cy="3423663"/>
            </a:xfrm>
          </p:grpSpPr>
          <p:sp>
            <p:nvSpPr>
              <p:cNvPr id="93" name="Line 13">
                <a:extLst>
                  <a:ext uri="{FF2B5EF4-FFF2-40B4-BE49-F238E27FC236}">
                    <a16:creationId xmlns:a16="http://schemas.microsoft.com/office/drawing/2014/main" id="{5AEAA7D7-3787-4B31-AFDC-58D29C5A208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6528470" y="2132856"/>
                <a:ext cx="0" cy="3240444"/>
              </a:xfrm>
              <a:prstGeom prst="line">
                <a:avLst/>
              </a:prstGeom>
              <a:noFill/>
              <a:ln w="152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984"/>
              </a:p>
            </p:txBody>
          </p:sp>
          <p:grpSp>
            <p:nvGrpSpPr>
              <p:cNvPr id="94" name="Group 42">
                <a:extLst>
                  <a:ext uri="{FF2B5EF4-FFF2-40B4-BE49-F238E27FC236}">
                    <a16:creationId xmlns:a16="http://schemas.microsoft.com/office/drawing/2014/main" id="{03A79675-DBE8-4099-8864-F0AA50B923C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5400000">
                <a:off x="6471725" y="1770999"/>
                <a:ext cx="169585" cy="526861"/>
                <a:chOff x="1831" y="2415"/>
                <a:chExt cx="144" cy="500"/>
              </a:xfrm>
            </p:grpSpPr>
            <p:sp>
              <p:nvSpPr>
                <p:cNvPr id="95" name="Rectangle 43">
                  <a:extLst>
                    <a:ext uri="{FF2B5EF4-FFF2-40B4-BE49-F238E27FC236}">
                      <a16:creationId xmlns:a16="http://schemas.microsoft.com/office/drawing/2014/main" id="{76A51D49-4F07-4768-8263-42B4FA8DD51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1831" y="2415"/>
                  <a:ext cx="144" cy="497"/>
                </a:xfrm>
                <a:prstGeom prst="rect">
                  <a:avLst/>
                </a:prstGeom>
                <a:solidFill>
                  <a:srgbClr val="8BB0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 sz="1984"/>
                </a:p>
              </p:txBody>
            </p:sp>
            <p:sp>
              <p:nvSpPr>
                <p:cNvPr id="96" name="Line 44">
                  <a:extLst>
                    <a:ext uri="{FF2B5EF4-FFF2-40B4-BE49-F238E27FC236}">
                      <a16:creationId xmlns:a16="http://schemas.microsoft.com/office/drawing/2014/main" id="{EC7295FA-784E-43D0-B071-2065EC45A43C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0800000">
                  <a:off x="1967" y="2420"/>
                  <a:ext cx="1" cy="49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 sz="1984"/>
                </a:p>
              </p:txBody>
            </p:sp>
          </p:grpSp>
        </p:grpSp>
        <p:sp>
          <p:nvSpPr>
            <p:cNvPr id="97" name="Rechteck 96">
              <a:extLst>
                <a:ext uri="{FF2B5EF4-FFF2-40B4-BE49-F238E27FC236}">
                  <a16:creationId xmlns:a16="http://schemas.microsoft.com/office/drawing/2014/main" id="{3A94A65D-DA67-4CB3-9392-960B177A422E}"/>
                </a:ext>
              </a:extLst>
            </p:cNvPr>
            <p:cNvSpPr/>
            <p:nvPr/>
          </p:nvSpPr>
          <p:spPr bwMode="auto">
            <a:xfrm>
              <a:off x="1589449" y="4598533"/>
              <a:ext cx="642203" cy="17091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796" tIns="50398" rIns="100796" bIns="50398" numCol="1" rtlCol="0" anchor="t" anchorCtr="0" compatLnSpc="1">
              <a:prstTxWarp prst="textNoShape">
                <a:avLst/>
              </a:prstTxWarp>
            </a:bodyPr>
            <a:lstStyle/>
            <a:p>
              <a:pPr defTabSz="100794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646" dirty="0"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8" name="Group 2">
              <a:extLst>
                <a:ext uri="{FF2B5EF4-FFF2-40B4-BE49-F238E27FC236}">
                  <a16:creationId xmlns:a16="http://schemas.microsoft.com/office/drawing/2014/main" id="{35326AF8-349D-462A-BFDC-BB41BDB219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3524" y="4355165"/>
              <a:ext cx="1521698" cy="584384"/>
              <a:chOff x="2286" y="2316"/>
              <a:chExt cx="1014" cy="347"/>
            </a:xfrm>
          </p:grpSpPr>
          <p:sp>
            <p:nvSpPr>
              <p:cNvPr id="99" name="Line 3">
                <a:extLst>
                  <a:ext uri="{FF2B5EF4-FFF2-40B4-BE49-F238E27FC236}">
                    <a16:creationId xmlns:a16="http://schemas.microsoft.com/office/drawing/2014/main" id="{F7AEF67E-CCAE-4782-A503-4E83DB796A4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903" y="2505"/>
                <a:ext cx="397" cy="1"/>
              </a:xfrm>
              <a:prstGeom prst="line">
                <a:avLst/>
              </a:prstGeom>
              <a:noFill/>
              <a:ln w="177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984"/>
              </a:p>
            </p:txBody>
          </p:sp>
          <p:sp>
            <p:nvSpPr>
              <p:cNvPr id="100" name="Rectangle 4">
                <a:extLst>
                  <a:ext uri="{FF2B5EF4-FFF2-40B4-BE49-F238E27FC236}">
                    <a16:creationId xmlns:a16="http://schemas.microsoft.com/office/drawing/2014/main" id="{4CB2F391-50A1-442C-9AB5-022CE3E9AFD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86" y="2316"/>
                <a:ext cx="617" cy="347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1984"/>
              </a:p>
            </p:txBody>
          </p:sp>
          <p:sp>
            <p:nvSpPr>
              <p:cNvPr id="101" name="Text Box 5">
                <a:extLst>
                  <a:ext uri="{FF2B5EF4-FFF2-40B4-BE49-F238E27FC236}">
                    <a16:creationId xmlns:a16="http://schemas.microsoft.com/office/drawing/2014/main" id="{C714E3AB-B362-4A4D-B2F4-CBD5D8902AA2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336" y="2366"/>
                <a:ext cx="54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/>
                <a:r>
                  <a:rPr lang="en-GB" sz="1984" dirty="0"/>
                  <a:t>Laser</a:t>
                </a:r>
              </a:p>
            </p:txBody>
          </p:sp>
        </p:grpSp>
        <p:grpSp>
          <p:nvGrpSpPr>
            <p:cNvPr id="102" name="Group 6">
              <a:extLst>
                <a:ext uri="{FF2B5EF4-FFF2-40B4-BE49-F238E27FC236}">
                  <a16:creationId xmlns:a16="http://schemas.microsoft.com/office/drawing/2014/main" id="{D2C27327-D124-412C-A94D-A1594588D8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6066" y="4368637"/>
              <a:ext cx="678312" cy="749427"/>
              <a:chOff x="3146" y="2215"/>
              <a:chExt cx="452" cy="445"/>
            </a:xfrm>
          </p:grpSpPr>
          <p:sp>
            <p:nvSpPr>
              <p:cNvPr id="103" name="Freeform 8">
                <a:extLst>
                  <a:ext uri="{FF2B5EF4-FFF2-40B4-BE49-F238E27FC236}">
                    <a16:creationId xmlns:a16="http://schemas.microsoft.com/office/drawing/2014/main" id="{1036BC6E-C02A-443D-8891-2F36A347C4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02" y="2260"/>
                <a:ext cx="378" cy="376"/>
              </a:xfrm>
              <a:custGeom>
                <a:avLst/>
                <a:gdLst>
                  <a:gd name="T0" fmla="*/ 10827 w 224"/>
                  <a:gd name="T1" fmla="*/ 0 h 224"/>
                  <a:gd name="T2" fmla="*/ 0 w 224"/>
                  <a:gd name="T3" fmla="*/ 10411 h 224"/>
                  <a:gd name="T4" fmla="*/ 3902 w 224"/>
                  <a:gd name="T5" fmla="*/ 14118 h 224"/>
                  <a:gd name="T6" fmla="*/ 14734 w 224"/>
                  <a:gd name="T7" fmla="*/ 3716 h 224"/>
                  <a:gd name="T8" fmla="*/ 10827 w 224"/>
                  <a:gd name="T9" fmla="*/ 0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24"/>
                  <a:gd name="T17" fmla="*/ 224 w 224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24">
                    <a:moveTo>
                      <a:pt x="165" y="0"/>
                    </a:moveTo>
                    <a:lnTo>
                      <a:pt x="0" y="165"/>
                    </a:lnTo>
                    <a:lnTo>
                      <a:pt x="59" y="224"/>
                    </a:lnTo>
                    <a:lnTo>
                      <a:pt x="224" y="5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8BB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984"/>
              </a:p>
            </p:txBody>
          </p:sp>
          <p:sp>
            <p:nvSpPr>
              <p:cNvPr id="104" name="Line 9">
                <a:extLst>
                  <a:ext uri="{FF2B5EF4-FFF2-40B4-BE49-F238E27FC236}">
                    <a16:creationId xmlns:a16="http://schemas.microsoft.com/office/drawing/2014/main" id="{7F3D3B82-0624-47AA-8CA6-F1742C90167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153" y="2215"/>
                <a:ext cx="445" cy="44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 sz="1984"/>
              </a:p>
            </p:txBody>
          </p:sp>
          <p:sp>
            <p:nvSpPr>
              <p:cNvPr id="105" name="Line 10">
                <a:extLst>
                  <a:ext uri="{FF2B5EF4-FFF2-40B4-BE49-F238E27FC236}">
                    <a16:creationId xmlns:a16="http://schemas.microsoft.com/office/drawing/2014/main" id="{D3466434-818E-4511-9941-A24962B51A6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700000">
                <a:off x="3343" y="2200"/>
                <a:ext cx="0" cy="3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984"/>
              </a:p>
            </p:txBody>
          </p:sp>
          <p:sp>
            <p:nvSpPr>
              <p:cNvPr id="106" name="Freeform 11">
                <a:extLst>
                  <a:ext uri="{FF2B5EF4-FFF2-40B4-BE49-F238E27FC236}">
                    <a16:creationId xmlns:a16="http://schemas.microsoft.com/office/drawing/2014/main" id="{BEA84B63-EB4C-4916-BDF4-5EDD777ADF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02" y="2256"/>
                <a:ext cx="378" cy="376"/>
              </a:xfrm>
              <a:custGeom>
                <a:avLst/>
                <a:gdLst>
                  <a:gd name="T0" fmla="*/ 10827 w 224"/>
                  <a:gd name="T1" fmla="*/ 0 h 224"/>
                  <a:gd name="T2" fmla="*/ 0 w 224"/>
                  <a:gd name="T3" fmla="*/ 10411 h 224"/>
                  <a:gd name="T4" fmla="*/ 3902 w 224"/>
                  <a:gd name="T5" fmla="*/ 14118 h 224"/>
                  <a:gd name="T6" fmla="*/ 14734 w 224"/>
                  <a:gd name="T7" fmla="*/ 3716 h 224"/>
                  <a:gd name="T8" fmla="*/ 10827 w 224"/>
                  <a:gd name="T9" fmla="*/ 0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24"/>
                  <a:gd name="T17" fmla="*/ 224 w 224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24">
                    <a:moveTo>
                      <a:pt x="165" y="0"/>
                    </a:moveTo>
                    <a:lnTo>
                      <a:pt x="0" y="165"/>
                    </a:lnTo>
                    <a:lnTo>
                      <a:pt x="59" y="224"/>
                    </a:lnTo>
                    <a:lnTo>
                      <a:pt x="224" y="59"/>
                    </a:lnTo>
                    <a:lnTo>
                      <a:pt x="165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1984"/>
              </a:p>
            </p:txBody>
          </p:sp>
        </p:grpSp>
        <p:grpSp>
          <p:nvGrpSpPr>
            <p:cNvPr id="107" name="Group 39">
              <a:extLst>
                <a:ext uri="{FF2B5EF4-FFF2-40B4-BE49-F238E27FC236}">
                  <a16:creationId xmlns:a16="http://schemas.microsoft.com/office/drawing/2014/main" id="{D8B89F9D-B084-44B3-95C8-D2C869A24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5656" y="4695357"/>
              <a:ext cx="87039" cy="932997"/>
              <a:chOff x="3339" y="2409"/>
              <a:chExt cx="58" cy="554"/>
            </a:xfrm>
          </p:grpSpPr>
          <p:sp>
            <p:nvSpPr>
              <p:cNvPr id="108" name="Line 40">
                <a:extLst>
                  <a:ext uri="{FF2B5EF4-FFF2-40B4-BE49-F238E27FC236}">
                    <a16:creationId xmlns:a16="http://schemas.microsoft.com/office/drawing/2014/main" id="{1541D815-D63C-4213-8D8F-FFDB4009C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7" y="2540"/>
                <a:ext cx="0" cy="42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984"/>
              </a:p>
            </p:txBody>
          </p:sp>
          <p:sp>
            <p:nvSpPr>
              <p:cNvPr id="109" name="Line 41">
                <a:extLst>
                  <a:ext uri="{FF2B5EF4-FFF2-40B4-BE49-F238E27FC236}">
                    <a16:creationId xmlns:a16="http://schemas.microsoft.com/office/drawing/2014/main" id="{0146E6E2-814E-47B2-AAB9-0E0038394A4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339" y="2409"/>
                <a:ext cx="56" cy="12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984"/>
              </a:p>
            </p:txBody>
          </p:sp>
        </p:grpSp>
        <p:grpSp>
          <p:nvGrpSpPr>
            <p:cNvPr id="110" name="Group 52">
              <a:extLst>
                <a:ext uri="{FF2B5EF4-FFF2-40B4-BE49-F238E27FC236}">
                  <a16:creationId xmlns:a16="http://schemas.microsoft.com/office/drawing/2014/main" id="{6C3B5D50-3046-4A5D-A2C2-EDC00C6B20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5908" y="5495405"/>
              <a:ext cx="1928417" cy="1011457"/>
              <a:chOff x="3306" y="2903"/>
              <a:chExt cx="1102" cy="578"/>
            </a:xfrm>
          </p:grpSpPr>
          <p:grpSp>
            <p:nvGrpSpPr>
              <p:cNvPr id="111" name="Group 53">
                <a:extLst>
                  <a:ext uri="{FF2B5EF4-FFF2-40B4-BE49-F238E27FC236}">
                    <a16:creationId xmlns:a16="http://schemas.microsoft.com/office/drawing/2014/main" id="{44881DD4-6E8D-4BD0-9A83-EB0CD563F8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6" y="2903"/>
                <a:ext cx="1102" cy="259"/>
                <a:chOff x="3306" y="2903"/>
                <a:chExt cx="1102" cy="259"/>
              </a:xfrm>
            </p:grpSpPr>
            <p:grpSp>
              <p:nvGrpSpPr>
                <p:cNvPr id="113" name="Group 54">
                  <a:extLst>
                    <a:ext uri="{FF2B5EF4-FFF2-40B4-BE49-F238E27FC236}">
                      <a16:creationId xmlns:a16="http://schemas.microsoft.com/office/drawing/2014/main" id="{7A112EBA-6C7E-4DB2-8175-7B840BFCFC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06" y="2979"/>
                  <a:ext cx="201" cy="183"/>
                  <a:chOff x="3718" y="3088"/>
                  <a:chExt cx="201" cy="183"/>
                </a:xfrm>
              </p:grpSpPr>
              <p:sp>
                <p:nvSpPr>
                  <p:cNvPr id="115" name="Oval 55">
                    <a:extLst>
                      <a:ext uri="{FF2B5EF4-FFF2-40B4-BE49-F238E27FC236}">
                        <a16:creationId xmlns:a16="http://schemas.microsoft.com/office/drawing/2014/main" id="{BA9420AF-6F88-4C3F-B583-196D1D1039D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33" y="3131"/>
                    <a:ext cx="177" cy="14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sz="1984"/>
                  </a:p>
                </p:txBody>
              </p:sp>
              <p:sp>
                <p:nvSpPr>
                  <p:cNvPr id="116" name="Rectangle 56">
                    <a:extLst>
                      <a:ext uri="{FF2B5EF4-FFF2-40B4-BE49-F238E27FC236}">
                        <a16:creationId xmlns:a16="http://schemas.microsoft.com/office/drawing/2014/main" id="{2F2DEE4F-757B-4FCD-91B6-C38BC8ADBE6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18" y="3088"/>
                    <a:ext cx="201" cy="113"/>
                  </a:xfrm>
                  <a:prstGeom prst="rect">
                    <a:avLst/>
                  </a:prstGeom>
                  <a:solidFill>
                    <a:schemeClr val="bg2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1984"/>
                  </a:p>
                </p:txBody>
              </p:sp>
            </p:grpSp>
            <p:sp>
              <p:nvSpPr>
                <p:cNvPr id="114" name="Text Box 57">
                  <a:extLst>
                    <a:ext uri="{FF2B5EF4-FFF2-40B4-BE49-F238E27FC236}">
                      <a16:creationId xmlns:a16="http://schemas.microsoft.com/office/drawing/2014/main" id="{72C2F7AA-AC86-4FE9-B592-8525D666C46F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28" y="2903"/>
                  <a:ext cx="880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l"/>
                  <a:r>
                    <a:rPr lang="en-GB" sz="1984"/>
                    <a:t>Photo diode</a:t>
                  </a:r>
                </a:p>
              </p:txBody>
            </p:sp>
          </p:grpSp>
          <p:sp>
            <p:nvSpPr>
              <p:cNvPr id="112" name="Freeform 58">
                <a:extLst>
                  <a:ext uri="{FF2B5EF4-FFF2-40B4-BE49-F238E27FC236}">
                    <a16:creationId xmlns:a16="http://schemas.microsoft.com/office/drawing/2014/main" id="{A1CB717C-DDB8-411C-8C45-B9DF90DFF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3164"/>
                <a:ext cx="507" cy="317"/>
              </a:xfrm>
              <a:custGeom>
                <a:avLst/>
                <a:gdLst>
                  <a:gd name="T0" fmla="*/ 8 w 507"/>
                  <a:gd name="T1" fmla="*/ 0 h 317"/>
                  <a:gd name="T2" fmla="*/ 8 w 507"/>
                  <a:gd name="T3" fmla="*/ 45 h 317"/>
                  <a:gd name="T4" fmla="*/ 54 w 507"/>
                  <a:gd name="T5" fmla="*/ 136 h 317"/>
                  <a:gd name="T6" fmla="*/ 144 w 507"/>
                  <a:gd name="T7" fmla="*/ 136 h 317"/>
                  <a:gd name="T8" fmla="*/ 190 w 507"/>
                  <a:gd name="T9" fmla="*/ 272 h 317"/>
                  <a:gd name="T10" fmla="*/ 507 w 507"/>
                  <a:gd name="T11" fmla="*/ 31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7"/>
                  <a:gd name="T19" fmla="*/ 0 h 317"/>
                  <a:gd name="T20" fmla="*/ 507 w 507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7" h="317">
                    <a:moveTo>
                      <a:pt x="8" y="0"/>
                    </a:moveTo>
                    <a:cubicBezTo>
                      <a:pt x="4" y="11"/>
                      <a:pt x="0" y="22"/>
                      <a:pt x="8" y="45"/>
                    </a:cubicBezTo>
                    <a:cubicBezTo>
                      <a:pt x="16" y="68"/>
                      <a:pt x="31" y="121"/>
                      <a:pt x="54" y="136"/>
                    </a:cubicBezTo>
                    <a:cubicBezTo>
                      <a:pt x="77" y="151"/>
                      <a:pt x="121" y="113"/>
                      <a:pt x="144" y="136"/>
                    </a:cubicBezTo>
                    <a:cubicBezTo>
                      <a:pt x="167" y="159"/>
                      <a:pt x="130" y="242"/>
                      <a:pt x="190" y="272"/>
                    </a:cubicBezTo>
                    <a:cubicBezTo>
                      <a:pt x="250" y="302"/>
                      <a:pt x="378" y="309"/>
                      <a:pt x="507" y="31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1984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127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03DA115-0AB2-4B0B-ABB3-242F6D439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2" y="1256372"/>
            <a:ext cx="6472862" cy="6472862"/>
          </a:xfrm>
          <a:prstGeom prst="rect">
            <a:avLst/>
          </a:prstGeom>
        </p:spPr>
      </p:pic>
      <p:sp>
        <p:nvSpPr>
          <p:cNvPr id="5" name="Titel 26">
            <a:extLst>
              <a:ext uri="{FF2B5EF4-FFF2-40B4-BE49-F238E27FC236}">
                <a16:creationId xmlns:a16="http://schemas.microsoft.com/office/drawing/2014/main" id="{4B51F244-AA16-444F-9CC5-BE852A722A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3576" y="90"/>
            <a:ext cx="8622588" cy="643912"/>
          </a:xfrm>
        </p:spPr>
        <p:txBody>
          <a:bodyPr anchorCtr="1"/>
          <a:lstStyle/>
          <a:p>
            <a:pPr lvl="0"/>
            <a:r>
              <a:rPr lang="de-DE" dirty="0"/>
              <a:t>Michelson Interferometer - DC </a:t>
            </a:r>
            <a:r>
              <a:rPr lang="de-DE" dirty="0" err="1"/>
              <a:t>Readout</a:t>
            </a:r>
            <a:endParaRPr lang="de-DE" sz="254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6EEC7C9-3369-48FC-B5BD-0474E4419117}"/>
              </a:ext>
            </a:extLst>
          </p:cNvPr>
          <p:cNvGrpSpPr/>
          <p:nvPr/>
        </p:nvGrpSpPr>
        <p:grpSpPr>
          <a:xfrm>
            <a:off x="1190816" y="1287262"/>
            <a:ext cx="5059446" cy="4596718"/>
            <a:chOff x="1168296" y="958383"/>
            <a:chExt cx="5895214" cy="5429162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BDF7B640-237B-4513-81E9-843E453DA191}"/>
                </a:ext>
              </a:extLst>
            </p:cNvPr>
            <p:cNvSpPr txBox="1"/>
            <p:nvPr/>
          </p:nvSpPr>
          <p:spPr>
            <a:xfrm>
              <a:off x="1168296" y="3032327"/>
              <a:ext cx="738156" cy="405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>
                  <a:solidFill>
                    <a:schemeClr val="bg1"/>
                  </a:solidFill>
                </a:rPr>
                <a:t>Laser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1782A50B-2C4D-41BD-8E8F-EF979C3C4FE3}"/>
                </a:ext>
              </a:extLst>
            </p:cNvPr>
            <p:cNvSpPr txBox="1"/>
            <p:nvPr/>
          </p:nvSpPr>
          <p:spPr>
            <a:xfrm>
              <a:off x="2773650" y="958383"/>
              <a:ext cx="1042383" cy="405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>
                  <a:solidFill>
                    <a:srgbClr val="0000FF"/>
                  </a:solidFill>
                </a:rPr>
                <a:t>Mirror 1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AA7AC22-602E-44E4-A4B0-2112C2982DFE}"/>
                </a:ext>
              </a:extLst>
            </p:cNvPr>
            <p:cNvSpPr txBox="1"/>
            <p:nvPr/>
          </p:nvSpPr>
          <p:spPr>
            <a:xfrm>
              <a:off x="5159421" y="3025065"/>
              <a:ext cx="1042383" cy="405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>
                  <a:solidFill>
                    <a:srgbClr val="FF0000"/>
                  </a:solidFill>
                </a:rPr>
                <a:t>Mirror 2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E54D87AA-5AE4-4298-BD6D-F3890D1E5F48}"/>
                </a:ext>
              </a:extLst>
            </p:cNvPr>
            <p:cNvSpPr txBox="1"/>
            <p:nvPr/>
          </p:nvSpPr>
          <p:spPr>
            <a:xfrm>
              <a:off x="2854517" y="2875007"/>
              <a:ext cx="459854" cy="405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/>
                <a:t>BS</a:t>
              </a: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7736AA1E-8978-402B-BD57-3E2C5E8164F9}"/>
                </a:ext>
              </a:extLst>
            </p:cNvPr>
            <p:cNvCxnSpPr/>
            <p:nvPr/>
          </p:nvCxnSpPr>
          <p:spPr>
            <a:xfrm>
              <a:off x="3283252" y="3257532"/>
              <a:ext cx="0" cy="5577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ussdiagramm: Verzögerung 16">
              <a:extLst>
                <a:ext uri="{FF2B5EF4-FFF2-40B4-BE49-F238E27FC236}">
                  <a16:creationId xmlns:a16="http://schemas.microsoft.com/office/drawing/2014/main" id="{FB5E8820-0D0E-4F52-B499-2A01C67A08AF}"/>
                </a:ext>
              </a:extLst>
            </p:cNvPr>
            <p:cNvSpPr/>
            <p:nvPr/>
          </p:nvSpPr>
          <p:spPr>
            <a:xfrm rot="5400000">
              <a:off x="3173175" y="3750263"/>
              <a:ext cx="199611" cy="357650"/>
            </a:xfrm>
            <a:prstGeom prst="flowChartDelay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06EF6B0F-DE48-455C-B88C-0DAF17627A51}"/>
                </a:ext>
              </a:extLst>
            </p:cNvPr>
            <p:cNvSpPr txBox="1"/>
            <p:nvPr/>
          </p:nvSpPr>
          <p:spPr>
            <a:xfrm>
              <a:off x="3579242" y="3744422"/>
              <a:ext cx="489739" cy="405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/>
                <a:t>PD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05DE4657-756C-4B3E-9429-4DC2D35F63FA}"/>
                </a:ext>
              </a:extLst>
            </p:cNvPr>
            <p:cNvSpPr txBox="1"/>
            <p:nvPr/>
          </p:nvSpPr>
          <p:spPr>
            <a:xfrm>
              <a:off x="6409405" y="6014565"/>
              <a:ext cx="654105" cy="372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52" dirty="0"/>
                <a:t>Time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1A5A7944-DA72-41AA-936B-6C8D7DDDD295}"/>
                </a:ext>
              </a:extLst>
            </p:cNvPr>
            <p:cNvSpPr txBox="1"/>
            <p:nvPr/>
          </p:nvSpPr>
          <p:spPr>
            <a:xfrm>
              <a:off x="1886183" y="4191466"/>
              <a:ext cx="1198010" cy="636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52" dirty="0"/>
                <a:t>Amplitude</a:t>
              </a:r>
            </a:p>
            <a:p>
              <a:r>
                <a:rPr lang="de-DE" sz="1452" dirty="0">
                  <a:solidFill>
                    <a:schemeClr val="bg2">
                      <a:lumMod val="50000"/>
                    </a:schemeClr>
                  </a:solidFill>
                </a:rPr>
                <a:t>Power * 20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6029EA1-A31B-4E50-9EE7-B4D87FDAB383}"/>
              </a:ext>
            </a:extLst>
          </p:cNvPr>
          <p:cNvGrpSpPr/>
          <p:nvPr/>
        </p:nvGrpSpPr>
        <p:grpSpPr>
          <a:xfrm>
            <a:off x="6096001" y="1408663"/>
            <a:ext cx="6551164" cy="4474831"/>
            <a:chOff x="6719887" y="1552731"/>
            <a:chExt cx="7221635" cy="4932802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11F2A085-35EA-40DD-93EC-C8F8ADFEEF11}"/>
                </a:ext>
              </a:extLst>
            </p:cNvPr>
            <p:cNvGrpSpPr/>
            <p:nvPr/>
          </p:nvGrpSpPr>
          <p:grpSpPr>
            <a:xfrm>
              <a:off x="6719887" y="1552731"/>
              <a:ext cx="7221635" cy="4932802"/>
              <a:chOff x="6719887" y="1552731"/>
              <a:chExt cx="7221635" cy="4932802"/>
            </a:xfrm>
          </p:grpSpPr>
          <p:pic>
            <p:nvPicPr>
              <p:cNvPr id="22" name="Picture 5">
                <a:extLst>
                  <a:ext uri="{FF2B5EF4-FFF2-40B4-BE49-F238E27FC236}">
                    <a16:creationId xmlns:a16="http://schemas.microsoft.com/office/drawing/2014/main" id="{97CF6BA5-2084-4F7B-9E29-4A6315C87C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9887" y="1552731"/>
                <a:ext cx="7221635" cy="4027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731C5993-AEA4-40ED-9246-FB0A9B31346C}"/>
                  </a:ext>
                </a:extLst>
              </p:cNvPr>
              <p:cNvSpPr/>
              <p:nvPr/>
            </p:nvSpPr>
            <p:spPr>
              <a:xfrm>
                <a:off x="8453759" y="5771154"/>
                <a:ext cx="1189757" cy="71437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dirty="0" err="1">
                    <a:solidFill>
                      <a:prstClr val="black"/>
                    </a:solidFill>
                  </a:rPr>
                  <a:t>dark</a:t>
                </a:r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>
                    <a:solidFill>
                      <a:prstClr val="black"/>
                    </a:solidFill>
                  </a:rPr>
                  <a:t>fringe</a:t>
                </a:r>
                <a:endParaRPr lang="de-D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4" name="Gerade Verbindung mit Pfeil 23">
                <a:extLst>
                  <a:ext uri="{FF2B5EF4-FFF2-40B4-BE49-F238E27FC236}">
                    <a16:creationId xmlns:a16="http://schemas.microsoft.com/office/drawing/2014/main" id="{1B634ED5-91FB-421F-A8A4-FBF38697B8DF}"/>
                  </a:ext>
                </a:extLst>
              </p:cNvPr>
              <p:cNvCxnSpPr>
                <a:cxnSpLocks/>
                <a:stCxn id="23" idx="0"/>
              </p:cNvCxnSpPr>
              <p:nvPr/>
            </p:nvCxnSpPr>
            <p:spPr>
              <a:xfrm flipV="1">
                <a:off x="9048638" y="5194148"/>
                <a:ext cx="0" cy="57700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6E73E02-3B87-4B9D-A072-61A2DC5CA147}"/>
                </a:ext>
              </a:extLst>
            </p:cNvPr>
            <p:cNvSpPr/>
            <p:nvPr/>
          </p:nvSpPr>
          <p:spPr>
            <a:xfrm>
              <a:off x="9144539" y="4968782"/>
              <a:ext cx="118868" cy="118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</p:grp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B40132C0-0939-4B0E-9E3D-D64420708922}"/>
              </a:ext>
            </a:extLst>
          </p:cNvPr>
          <p:cNvCxnSpPr>
            <a:cxnSpLocks/>
          </p:cNvCxnSpPr>
          <p:nvPr/>
        </p:nvCxnSpPr>
        <p:spPr>
          <a:xfrm flipV="1">
            <a:off x="8208545" y="4202348"/>
            <a:ext cx="0" cy="53310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DACA46E6-7BA8-44EF-8375-0FD51D426234}"/>
              </a:ext>
            </a:extLst>
          </p:cNvPr>
          <p:cNvCxnSpPr>
            <a:cxnSpLocks/>
          </p:cNvCxnSpPr>
          <p:nvPr/>
        </p:nvCxnSpPr>
        <p:spPr>
          <a:xfrm flipV="1">
            <a:off x="8346796" y="4212872"/>
            <a:ext cx="0" cy="53310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eschweifte Klammer rechts 10">
            <a:extLst>
              <a:ext uri="{FF2B5EF4-FFF2-40B4-BE49-F238E27FC236}">
                <a16:creationId xmlns:a16="http://schemas.microsoft.com/office/drawing/2014/main" id="{D3BEF7BF-B40C-499E-81A1-15A26E5977E8}"/>
              </a:ext>
            </a:extLst>
          </p:cNvPr>
          <p:cNvSpPr/>
          <p:nvPr/>
        </p:nvSpPr>
        <p:spPr>
          <a:xfrm rot="16200000">
            <a:off x="8195131" y="4031527"/>
            <a:ext cx="169317" cy="1399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30AEA03-A880-4CC0-836B-43AFFD7DDC09}"/>
              </a:ext>
            </a:extLst>
          </p:cNvPr>
          <p:cNvSpPr txBox="1"/>
          <p:nvPr/>
        </p:nvSpPr>
        <p:spPr>
          <a:xfrm>
            <a:off x="8015186" y="3729261"/>
            <a:ext cx="54508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DFO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341217B-8EEE-4101-9180-039B38DBF8D7}"/>
              </a:ext>
            </a:extLst>
          </p:cNvPr>
          <p:cNvSpPr txBox="1"/>
          <p:nvPr/>
        </p:nvSpPr>
        <p:spPr>
          <a:xfrm>
            <a:off x="2637980" y="6117026"/>
            <a:ext cx="3887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prstClr val="black"/>
                </a:solidFill>
              </a:rPr>
              <a:t>More light </a:t>
            </a:r>
            <a:r>
              <a:rPr lang="de-DE" sz="2400" b="1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 err="1">
                <a:solidFill>
                  <a:prstClr val="black"/>
                </a:solidFill>
                <a:sym typeface="Wingdings" panose="05000000000000000000" pitchFamily="2" charset="2"/>
              </a:rPr>
              <a:t>more</a:t>
            </a:r>
            <a:r>
              <a:rPr lang="de-DE" sz="2400" b="1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olidFill>
                  <a:prstClr val="black"/>
                </a:solidFill>
                <a:sym typeface="Wingdings" panose="05000000000000000000" pitchFamily="2" charset="2"/>
              </a:rPr>
              <a:t>signal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605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apetus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apetus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2437</Words>
  <Application>Microsoft Office PowerPoint</Application>
  <PresentationFormat>Breitbild</PresentationFormat>
  <Paragraphs>438</Paragraphs>
  <Slides>28</Slides>
  <Notes>28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19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28</vt:i4>
      </vt:variant>
    </vt:vector>
  </HeadingPairs>
  <TitlesOfParts>
    <vt:vector size="51" baseType="lpstr">
      <vt:lpstr>Arial</vt:lpstr>
      <vt:lpstr>Arial Rounded MT Bold</vt:lpstr>
      <vt:lpstr>Arial Unicode MS</vt:lpstr>
      <vt:lpstr>Calibri</vt:lpstr>
      <vt:lpstr>Calibri Light</vt:lpstr>
      <vt:lpstr>Cambria Math</vt:lpstr>
      <vt:lpstr>Consolas</vt:lpstr>
      <vt:lpstr>Corbel</vt:lpstr>
      <vt:lpstr>Franklin Gothic Book</vt:lpstr>
      <vt:lpstr>Gill Sans</vt:lpstr>
      <vt:lpstr>Gill Sans Light</vt:lpstr>
      <vt:lpstr>GreekC</vt:lpstr>
      <vt:lpstr>Lucida Grande</vt:lpstr>
      <vt:lpstr>Nimbus Roman No9 L</vt:lpstr>
      <vt:lpstr>Nimbus Sans L</vt:lpstr>
      <vt:lpstr>Verdana</vt:lpstr>
      <vt:lpstr>Wingdings</vt:lpstr>
      <vt:lpstr>Wingdings 2</vt:lpstr>
      <vt:lpstr>Wingdings 3</vt:lpstr>
      <vt:lpstr>Iapetus</vt:lpstr>
      <vt:lpstr>Office</vt:lpstr>
      <vt:lpstr>1_Iapetus</vt:lpstr>
      <vt:lpstr>Standard</vt:lpstr>
      <vt:lpstr>PowerPoint-Präsentation</vt:lpstr>
      <vt:lpstr>ET -  Xylophone Concept</vt:lpstr>
      <vt:lpstr>PowerPoint-Präsentation</vt:lpstr>
      <vt:lpstr>Operation Principle</vt:lpstr>
      <vt:lpstr>Output port in the Phasor picture - making one arm longer</vt:lpstr>
      <vt:lpstr>Output port in the Phasor picture  - making the other arm shorter</vt:lpstr>
      <vt:lpstr>Output port in the phasor picture</vt:lpstr>
      <vt:lpstr>Operating points</vt:lpstr>
      <vt:lpstr>Michelson Interferometer - DC Readout</vt:lpstr>
      <vt:lpstr>Michelson Interferometer @ Dark Fringe</vt:lpstr>
      <vt:lpstr>Michelson Interferometer - DC Readout</vt:lpstr>
      <vt:lpstr>Power Recycling for more power in the arms</vt:lpstr>
      <vt:lpstr>Fabry-Perot cavities</vt:lpstr>
      <vt:lpstr>PRMI with FPs in arms</vt:lpstr>
      <vt:lpstr>Common modes – diff. modes</vt:lpstr>
      <vt:lpstr>Dual recycled Michelson</vt:lpstr>
      <vt:lpstr>Dual recycled FPMI</vt:lpstr>
      <vt:lpstr>Bandwidth too narrow</vt:lpstr>
      <vt:lpstr>Effective Ifo for the GW sidebands</vt:lpstr>
      <vt:lpstr>Effective Ifo for the GW sidebands</vt:lpstr>
      <vt:lpstr>Resonant Sideband Extraction</vt:lpstr>
      <vt:lpstr>Michelson Interferometer - DC Readout</vt:lpstr>
      <vt:lpstr>Replace vacuum with a squeezed state</vt:lpstr>
      <vt:lpstr>Radiation Pressure Noise</vt:lpstr>
      <vt:lpstr>Replace vacuum with a squeezed state</vt:lpstr>
      <vt:lpstr>Frequency dependent Squeezing</vt:lpstr>
      <vt:lpstr>ET-LF detuned SRC</vt:lpstr>
      <vt:lpstr>Detuned DRFPMI needs two FCs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 Hannover</dc:title>
  <dc:creator>Lueck, Harald</dc:creator>
  <cp:lastModifiedBy>Harald Lueck</cp:lastModifiedBy>
  <cp:revision>1061</cp:revision>
  <dcterms:created xsi:type="dcterms:W3CDTF">2022-10-07T09:16:12Z</dcterms:created>
  <dcterms:modified xsi:type="dcterms:W3CDTF">2024-04-23T12:38:21Z</dcterms:modified>
</cp:coreProperties>
</file>