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4"/>
  </p:notesMasterIdLst>
  <p:sldIdLst>
    <p:sldId id="256" r:id="rId2"/>
    <p:sldId id="257" r:id="rId3"/>
    <p:sldId id="258" r:id="rId4"/>
    <p:sldId id="259" r:id="rId5"/>
    <p:sldId id="265" r:id="rId6"/>
    <p:sldId id="266" r:id="rId7"/>
    <p:sldId id="260" r:id="rId8"/>
    <p:sldId id="261" r:id="rId9"/>
    <p:sldId id="262" r:id="rId10"/>
    <p:sldId id="263" r:id="rId11"/>
    <p:sldId id="264" r:id="rId12"/>
    <p:sldId id="267" r:id="rId13"/>
  </p:sldIdLst>
  <p:sldSz cx="9144000" cy="6858000" type="screen4x3"/>
  <p:notesSz cx="67945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304" y="44"/>
      </p:cViewPr>
      <p:guideLst/>
    </p:cSldViewPr>
  </p:slideViewPr>
  <p:notesTextViewPr>
    <p:cViewPr>
      <p:scale>
        <a:sx n="1" d="1"/>
        <a:sy n="1" d="1"/>
      </p:scale>
      <p:origin x="0" y="0"/>
    </p:cViewPr>
  </p:notesTextViewPr>
  <p:notesViewPr>
    <p:cSldViewPr snapToGrid="0">
      <p:cViewPr varScale="1">
        <p:scale>
          <a:sx n="36" d="100"/>
          <a:sy n="36" d="100"/>
        </p:scale>
        <p:origin x="206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de-DE" sz="2000" b="0" strike="noStrike" spc="-1">
                <a:latin typeface="Arial"/>
              </a:rPr>
              <a:t>Click to edit the notes format</a:t>
            </a:r>
          </a:p>
        </p:txBody>
      </p:sp>
      <p:sp>
        <p:nvSpPr>
          <p:cNvPr id="9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de-DE" sz="1400" b="0" strike="noStrike" spc="-1">
                <a:latin typeface="Times New Roman"/>
              </a:rPr>
              <a:t>&lt;header&gt;</a:t>
            </a:r>
          </a:p>
        </p:txBody>
      </p:sp>
      <p:sp>
        <p:nvSpPr>
          <p:cNvPr id="93"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algn="r">
              <a:buNone/>
              <a:defRPr lang="de-DE" sz="1400" b="0" strike="noStrike" spc="-1">
                <a:latin typeface="Times New Roman"/>
              </a:defRPr>
            </a:lvl1pPr>
          </a:lstStyle>
          <a:p>
            <a:pPr algn="r">
              <a:buNone/>
            </a:pPr>
            <a:r>
              <a:rPr lang="de-DE" sz="1400" b="0" strike="noStrike" spc="-1">
                <a:latin typeface="Times New Roman"/>
              </a:rPr>
              <a:t>&lt;date/time&gt;</a:t>
            </a:r>
          </a:p>
        </p:txBody>
      </p:sp>
      <p:sp>
        <p:nvSpPr>
          <p:cNvPr id="94"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a:defRPr lang="de-DE" sz="1400" b="0" strike="noStrike" spc="-1">
                <a:latin typeface="Times New Roman"/>
              </a:defRPr>
            </a:lvl1pPr>
          </a:lstStyle>
          <a:p>
            <a:r>
              <a:rPr lang="de-DE" sz="1400" b="0" strike="noStrike" spc="-1">
                <a:latin typeface="Times New Roman"/>
              </a:rPr>
              <a:t>&lt;footer&gt;</a:t>
            </a:r>
          </a:p>
        </p:txBody>
      </p:sp>
      <p:sp>
        <p:nvSpPr>
          <p:cNvPr id="95"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algn="r">
              <a:buNone/>
              <a:defRPr lang="de-DE" sz="1400" b="0" strike="noStrike" spc="-1">
                <a:latin typeface="Times New Roman"/>
              </a:defRPr>
            </a:lvl1pPr>
          </a:lstStyle>
          <a:p>
            <a:pPr algn="r">
              <a:buNone/>
            </a:pPr>
            <a:fld id="{56D8E298-7190-4378-B51B-D31A3C554240}" type="slidenum">
              <a:rPr lang="de-DE" sz="1400" b="0" strike="noStrike" spc="-1">
                <a:latin typeface="Times New Roman"/>
              </a:rPr>
              <a:t>‹#›</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920750" y="742950"/>
            <a:ext cx="4951413" cy="3713163"/>
          </a:xfrm>
          <a:prstGeom prst="rect">
            <a:avLst/>
          </a:prstGeom>
          <a:ln w="0">
            <a:noFill/>
          </a:ln>
        </p:spPr>
      </p:sp>
      <p:sp>
        <p:nvSpPr>
          <p:cNvPr id="170"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1" name="PlaceHolder 3"/>
          <p:cNvSpPr>
            <a:spLocks noGrp="1"/>
          </p:cNvSpPr>
          <p:nvPr>
            <p:ph type="sldNum" idx="4"/>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1C167196-E242-4346-B755-AC3E4C6136F2}" type="slidenum">
              <a:rPr lang="en-GB" sz="1200" b="0" strike="noStrike" spc="-1">
                <a:solidFill>
                  <a:srgbClr val="000000"/>
                </a:solidFill>
                <a:latin typeface="Arial"/>
                <a:ea typeface="+mn-ea"/>
              </a:rPr>
              <a:t>1</a:t>
            </a:fld>
            <a:endParaRPr lang="de-DE"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920750" y="742950"/>
            <a:ext cx="4951413" cy="3713163"/>
          </a:xfrm>
          <a:prstGeom prst="rect">
            <a:avLst/>
          </a:prstGeom>
          <a:ln w="0">
            <a:noFill/>
          </a:ln>
        </p:spPr>
      </p:sp>
      <p:sp>
        <p:nvSpPr>
          <p:cNvPr id="191"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92" name="PlaceHolder 3"/>
          <p:cNvSpPr>
            <a:spLocks noGrp="1"/>
          </p:cNvSpPr>
          <p:nvPr>
            <p:ph type="sldNum" idx="11"/>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12423BA5-CC07-498C-A454-80144AD0AAE4}" type="slidenum">
              <a:rPr lang="en-GB" sz="1200" b="0" strike="noStrike" spc="-1">
                <a:solidFill>
                  <a:srgbClr val="000000"/>
                </a:solidFill>
                <a:latin typeface="Arial"/>
                <a:ea typeface="+mn-ea"/>
              </a:rPr>
              <a:t>10</a:t>
            </a:fld>
            <a:endParaRPr lang="de-D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920750" y="742950"/>
            <a:ext cx="4951413" cy="3713163"/>
          </a:xfrm>
          <a:prstGeom prst="rect">
            <a:avLst/>
          </a:prstGeom>
          <a:ln w="0">
            <a:noFill/>
          </a:ln>
        </p:spPr>
      </p:sp>
      <p:sp>
        <p:nvSpPr>
          <p:cNvPr id="194"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95" name="PlaceHolder 3"/>
          <p:cNvSpPr>
            <a:spLocks noGrp="1"/>
          </p:cNvSpPr>
          <p:nvPr>
            <p:ph type="sldNum" idx="12"/>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094C437-461C-49DF-A5AA-8D3528A3C501}" type="slidenum">
              <a:rPr lang="en-GB" sz="1200" b="0" strike="noStrike" spc="-1">
                <a:solidFill>
                  <a:srgbClr val="000000"/>
                </a:solidFill>
                <a:latin typeface="Arial"/>
                <a:ea typeface="+mn-ea"/>
              </a:rPr>
              <a:t>11</a:t>
            </a:fld>
            <a:endParaRPr lang="de-DE"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920750" y="742950"/>
            <a:ext cx="4951413" cy="3713163"/>
          </a:xfrm>
          <a:prstGeom prst="rect">
            <a:avLst/>
          </a:prstGeom>
          <a:ln w="0">
            <a:noFill/>
          </a:ln>
        </p:spPr>
      </p:sp>
      <p:sp>
        <p:nvSpPr>
          <p:cNvPr id="176"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7" name="PlaceHolder 3"/>
          <p:cNvSpPr>
            <a:spLocks noGrp="1"/>
          </p:cNvSpPr>
          <p:nvPr>
            <p:ph type="sldNum" idx="6"/>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FF265182-E020-4CB2-81E7-FB8AA04BF95C}" type="slidenum">
              <a:rPr lang="en-GB" sz="1200" b="0" strike="noStrike" spc="-1">
                <a:solidFill>
                  <a:srgbClr val="000000"/>
                </a:solidFill>
                <a:latin typeface="Arial"/>
                <a:ea typeface="+mn-ea"/>
              </a:rPr>
              <a:t>12</a:t>
            </a:fld>
            <a:endParaRPr lang="de-DE" sz="1200" b="0" strike="noStrike" spc="-1">
              <a:latin typeface="Times New Roman"/>
            </a:endParaRPr>
          </a:p>
        </p:txBody>
      </p:sp>
    </p:spTree>
    <p:extLst>
      <p:ext uri="{BB962C8B-B14F-4D97-AF65-F5344CB8AC3E}">
        <p14:creationId xmlns:p14="http://schemas.microsoft.com/office/powerpoint/2010/main" val="254066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920750" y="742950"/>
            <a:ext cx="4951413" cy="3713163"/>
          </a:xfrm>
          <a:prstGeom prst="rect">
            <a:avLst/>
          </a:prstGeom>
          <a:ln w="0">
            <a:noFill/>
          </a:ln>
        </p:spPr>
      </p:sp>
      <p:sp>
        <p:nvSpPr>
          <p:cNvPr id="173"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4" name="PlaceHolder 3"/>
          <p:cNvSpPr>
            <a:spLocks noGrp="1"/>
          </p:cNvSpPr>
          <p:nvPr>
            <p:ph type="sldNum" idx="5"/>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0755083-92FC-4D52-8E74-E5766686CBDD}" type="slidenum">
              <a:rPr lang="en-GB" sz="1200" b="0" strike="noStrike" spc="-1">
                <a:solidFill>
                  <a:srgbClr val="000000"/>
                </a:solidFill>
                <a:latin typeface="Arial"/>
                <a:ea typeface="+mn-ea"/>
              </a:rPr>
              <a:t>2</a:t>
            </a:fld>
            <a:endParaRPr lang="de-DE"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920750" y="742950"/>
            <a:ext cx="4951413" cy="3713163"/>
          </a:xfrm>
          <a:prstGeom prst="rect">
            <a:avLst/>
          </a:prstGeom>
          <a:ln w="0">
            <a:noFill/>
          </a:ln>
        </p:spPr>
      </p:sp>
      <p:sp>
        <p:nvSpPr>
          <p:cNvPr id="176"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7" name="PlaceHolder 3"/>
          <p:cNvSpPr>
            <a:spLocks noGrp="1"/>
          </p:cNvSpPr>
          <p:nvPr>
            <p:ph type="sldNum" idx="6"/>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FF265182-E020-4CB2-81E7-FB8AA04BF95C}" type="slidenum">
              <a:rPr lang="en-GB" sz="1200" b="0" strike="noStrike" spc="-1">
                <a:solidFill>
                  <a:srgbClr val="000000"/>
                </a:solidFill>
                <a:latin typeface="Arial"/>
                <a:ea typeface="+mn-ea"/>
              </a:rPr>
              <a:t>3</a:t>
            </a:fld>
            <a:endParaRPr lang="de-DE"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920750" y="742950"/>
            <a:ext cx="4951413" cy="3713163"/>
          </a:xfrm>
          <a:prstGeom prst="rect">
            <a:avLst/>
          </a:prstGeom>
          <a:ln w="0">
            <a:noFill/>
          </a:ln>
        </p:spPr>
      </p:sp>
      <p:sp>
        <p:nvSpPr>
          <p:cNvPr id="179"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80" name="PlaceHolder 3"/>
          <p:cNvSpPr>
            <a:spLocks noGrp="1"/>
          </p:cNvSpPr>
          <p:nvPr>
            <p:ph type="sldNum" idx="7"/>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698E7490-7771-484A-9F55-E1AA6331A374}" type="slidenum">
              <a:rPr lang="en-GB" sz="1200" b="0" strike="noStrike" spc="-1">
                <a:solidFill>
                  <a:srgbClr val="000000"/>
                </a:solidFill>
                <a:latin typeface="Arial"/>
                <a:ea typeface="+mn-ea"/>
              </a:rPr>
              <a:t>4</a:t>
            </a:fld>
            <a:endParaRPr lang="de-DE"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920750" y="742950"/>
            <a:ext cx="4951413" cy="3713163"/>
          </a:xfrm>
          <a:prstGeom prst="rect">
            <a:avLst/>
          </a:prstGeom>
          <a:ln w="0">
            <a:noFill/>
          </a:ln>
        </p:spPr>
      </p:sp>
      <p:sp>
        <p:nvSpPr>
          <p:cNvPr id="197"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98" name="PlaceHolder 3"/>
          <p:cNvSpPr>
            <a:spLocks noGrp="1"/>
          </p:cNvSpPr>
          <p:nvPr>
            <p:ph type="sldNum" idx="13"/>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4EDDC5E1-2042-4E9A-B3F6-B23E063F6061}" type="slidenum">
              <a:rPr lang="en-GB" sz="1200" b="0" strike="noStrike" spc="-1">
                <a:solidFill>
                  <a:srgbClr val="000000"/>
                </a:solidFill>
                <a:latin typeface="Arial"/>
                <a:ea typeface="+mn-ea"/>
              </a:rPr>
              <a:t>5</a:t>
            </a:fld>
            <a:endParaRPr lang="de-D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920750" y="742950"/>
            <a:ext cx="4951413" cy="3713163"/>
          </a:xfrm>
          <a:prstGeom prst="rect">
            <a:avLst/>
          </a:prstGeom>
          <a:ln w="0">
            <a:noFill/>
          </a:ln>
        </p:spPr>
      </p:sp>
      <p:sp>
        <p:nvSpPr>
          <p:cNvPr id="176"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7" name="PlaceHolder 3"/>
          <p:cNvSpPr>
            <a:spLocks noGrp="1"/>
          </p:cNvSpPr>
          <p:nvPr>
            <p:ph type="sldNum" idx="6"/>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FF265182-E020-4CB2-81E7-FB8AA04BF95C}" type="slidenum">
              <a:rPr lang="en-GB" sz="1200" b="0" strike="noStrike" spc="-1">
                <a:solidFill>
                  <a:srgbClr val="000000"/>
                </a:solidFill>
                <a:latin typeface="Arial"/>
                <a:ea typeface="+mn-ea"/>
              </a:rPr>
              <a:t>6</a:t>
            </a:fld>
            <a:endParaRPr lang="de-DE" sz="1200" b="0" strike="noStrike" spc="-1">
              <a:latin typeface="Times New Roman"/>
            </a:endParaRPr>
          </a:p>
        </p:txBody>
      </p:sp>
    </p:spTree>
    <p:extLst>
      <p:ext uri="{BB962C8B-B14F-4D97-AF65-F5344CB8AC3E}">
        <p14:creationId xmlns:p14="http://schemas.microsoft.com/office/powerpoint/2010/main" val="209478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920750" y="742950"/>
            <a:ext cx="4951413" cy="3713163"/>
          </a:xfrm>
          <a:prstGeom prst="rect">
            <a:avLst/>
          </a:prstGeom>
          <a:ln w="0">
            <a:noFill/>
          </a:ln>
        </p:spPr>
      </p:sp>
      <p:sp>
        <p:nvSpPr>
          <p:cNvPr id="182"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83" name="PlaceHolder 3"/>
          <p:cNvSpPr>
            <a:spLocks noGrp="1"/>
          </p:cNvSpPr>
          <p:nvPr>
            <p:ph type="sldNum" idx="8"/>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4BCDEF84-77E2-40A2-AF34-36EB699B4038}" type="slidenum">
              <a:rPr lang="en-GB" sz="1200" b="0" strike="noStrike" spc="-1">
                <a:solidFill>
                  <a:srgbClr val="000000"/>
                </a:solidFill>
                <a:latin typeface="Arial"/>
                <a:ea typeface="+mn-ea"/>
              </a:rPr>
              <a:t>7</a:t>
            </a:fld>
            <a:endParaRPr lang="de-DE"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920750" y="742950"/>
            <a:ext cx="4951413" cy="3713163"/>
          </a:xfrm>
          <a:prstGeom prst="rect">
            <a:avLst/>
          </a:prstGeom>
          <a:ln w="0">
            <a:noFill/>
          </a:ln>
        </p:spPr>
      </p:sp>
      <p:sp>
        <p:nvSpPr>
          <p:cNvPr id="185"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86" name="PlaceHolder 3"/>
          <p:cNvSpPr>
            <a:spLocks noGrp="1"/>
          </p:cNvSpPr>
          <p:nvPr>
            <p:ph type="sldNum" idx="9"/>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F8C7D73-6F66-4536-B407-38D610A5C05E}" type="slidenum">
              <a:rPr lang="en-GB" sz="1200" b="0" strike="noStrike" spc="-1">
                <a:solidFill>
                  <a:srgbClr val="000000"/>
                </a:solidFill>
                <a:latin typeface="Arial"/>
                <a:ea typeface="+mn-ea"/>
              </a:rPr>
              <a:t>8</a:t>
            </a:fld>
            <a:endParaRPr lang="de-D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920750" y="742950"/>
            <a:ext cx="4951413" cy="3713163"/>
          </a:xfrm>
          <a:prstGeom prst="rect">
            <a:avLst/>
          </a:prstGeom>
          <a:ln w="0">
            <a:noFill/>
          </a:ln>
        </p:spPr>
      </p:sp>
      <p:sp>
        <p:nvSpPr>
          <p:cNvPr id="188"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89" name="PlaceHolder 3"/>
          <p:cNvSpPr>
            <a:spLocks noGrp="1"/>
          </p:cNvSpPr>
          <p:nvPr>
            <p:ph type="sldNum" idx="10"/>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F63C618D-663E-4CE9-A318-CC481EBDB7F1}" type="slidenum">
              <a:rPr lang="en-GB" sz="1200" b="0" strike="noStrike" spc="-1">
                <a:solidFill>
                  <a:srgbClr val="000000"/>
                </a:solidFill>
                <a:latin typeface="Arial"/>
                <a:ea typeface="+mn-ea"/>
              </a:rPr>
              <a:t>9</a:t>
            </a:fld>
            <a:endParaRPr lang="de-D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1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de-DE" sz="3200" b="0" strike="noStrike" spc="-1" dirty="0">
              <a:latin typeface="Arial"/>
            </a:endParaRPr>
          </a:p>
        </p:txBody>
      </p:sp>
    </p:spTree>
    <p:extLst>
      <p:ext uri="{BB962C8B-B14F-4D97-AF65-F5344CB8AC3E}">
        <p14:creationId xmlns:p14="http://schemas.microsoft.com/office/powerpoint/2010/main" val="1619383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Rectangle 2" hidden="1"/>
          <p:cNvSpPr/>
          <p:nvPr/>
        </p:nvSpPr>
        <p:spPr>
          <a:xfrm>
            <a:off x="0" y="0"/>
            <a:ext cx="9142200" cy="742680"/>
          </a:xfrm>
          <a:prstGeom prst="rect">
            <a:avLst/>
          </a:prstGeom>
          <a:solidFill>
            <a:srgbClr val="00A6EB"/>
          </a:solidFill>
          <a:ln w="0">
            <a:noFill/>
          </a:ln>
        </p:spPr>
        <p:style>
          <a:lnRef idx="0">
            <a:scrgbClr r="0" g="0" b="0"/>
          </a:lnRef>
          <a:fillRef idx="0">
            <a:scrgbClr r="0" g="0" b="0"/>
          </a:fillRef>
          <a:effectRef idx="0">
            <a:scrgbClr r="0" g="0" b="0"/>
          </a:effectRef>
          <a:fontRef idx="minor"/>
        </p:style>
      </p:sp>
      <p:sp>
        <p:nvSpPr>
          <p:cNvPr id="46" name="Rectangle 5" hidden="1"/>
          <p:cNvSpPr/>
          <p:nvPr/>
        </p:nvSpPr>
        <p:spPr>
          <a:xfrm>
            <a:off x="282600" y="6280200"/>
            <a:ext cx="759132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buNone/>
            </a:pPr>
            <a:r>
              <a:rPr lang="en-GB" sz="900" b="1" strike="noStrike" spc="-1">
                <a:solidFill>
                  <a:srgbClr val="808080"/>
                </a:solidFill>
                <a:latin typeface="Arial"/>
                <a:ea typeface="DejaVu Sans"/>
              </a:rPr>
              <a:t>Wolfgang Lohmann</a:t>
            </a:r>
            <a:r>
              <a:rPr lang="en-GB" sz="900" b="0" strike="noStrike" spc="-1">
                <a:solidFill>
                  <a:srgbClr val="808080"/>
                </a:solidFill>
                <a:latin typeface="Arial"/>
                <a:ea typeface="DejaVu Sans"/>
              </a:rPr>
              <a:t>  |  24.06.2014 |  </a:t>
            </a:r>
            <a:r>
              <a:rPr lang="en-GB" sz="900" b="1" strike="noStrike" spc="-1">
                <a:solidFill>
                  <a:srgbClr val="808080"/>
                </a:solidFill>
                <a:latin typeface="Arial"/>
                <a:ea typeface="DejaVu Sans"/>
              </a:rPr>
              <a:t>Page </a:t>
            </a:r>
            <a:fld id="{294A4834-3845-4901-9EF0-F31687A6BC68}" type="slidenum">
              <a:rPr lang="en-GB" sz="900" b="1" strike="noStrike" spc="-1">
                <a:solidFill>
                  <a:srgbClr val="808080"/>
                </a:solidFill>
                <a:latin typeface="Arial"/>
                <a:ea typeface="DejaVu Sans"/>
              </a:rPr>
              <a:t>‹#›</a:t>
            </a:fld>
            <a:endParaRPr lang="de-DE" sz="900" b="0" strike="noStrike" spc="-1">
              <a:latin typeface="Arial"/>
            </a:endParaRPr>
          </a:p>
        </p:txBody>
      </p:sp>
      <p:pic>
        <p:nvPicPr>
          <p:cNvPr id="47" name="Picture 25" descr="CMSLogo"/>
          <p:cNvPicPr/>
          <p:nvPr/>
        </p:nvPicPr>
        <p:blipFill>
          <a:blip r:embed="rId4"/>
          <a:stretch/>
        </p:blipFill>
        <p:spPr>
          <a:xfrm>
            <a:off x="0" y="0"/>
            <a:ext cx="898200" cy="898200"/>
          </a:xfrm>
          <a:prstGeom prst="rect">
            <a:avLst/>
          </a:prstGeom>
          <a:ln w="0">
            <a:noFill/>
          </a:ln>
        </p:spPr>
      </p:pic>
      <p:sp>
        <p:nvSpPr>
          <p:cNvPr id="48" name="Rectangle 2"/>
          <p:cNvSpPr/>
          <p:nvPr/>
        </p:nvSpPr>
        <p:spPr>
          <a:xfrm>
            <a:off x="0" y="0"/>
            <a:ext cx="9142200" cy="898200"/>
          </a:xfrm>
          <a:prstGeom prst="rect">
            <a:avLst/>
          </a:prstGeom>
          <a:solidFill>
            <a:srgbClr val="00A6EB"/>
          </a:solidFill>
          <a:ln w="0">
            <a:noFill/>
          </a:ln>
        </p:spPr>
        <p:style>
          <a:lnRef idx="0">
            <a:scrgbClr r="0" g="0" b="0"/>
          </a:lnRef>
          <a:fillRef idx="0">
            <a:scrgbClr r="0" g="0" b="0"/>
          </a:fillRef>
          <a:effectRef idx="0">
            <a:scrgbClr r="0" g="0" b="0"/>
          </a:effectRef>
          <a:fontRef idx="minor"/>
        </p:style>
      </p:sp>
      <p:sp>
        <p:nvSpPr>
          <p:cNvPr id="49" name="Text Box 16"/>
          <p:cNvSpPr/>
          <p:nvPr/>
        </p:nvSpPr>
        <p:spPr>
          <a:xfrm>
            <a:off x="2003400" y="2481120"/>
            <a:ext cx="2854080" cy="334800"/>
          </a:xfrm>
          <a:prstGeom prst="rect">
            <a:avLst/>
          </a:prstGeom>
          <a:noFill/>
          <a:ln w="0">
            <a:noFill/>
          </a:ln>
        </p:spPr>
        <p:style>
          <a:lnRef idx="0">
            <a:scrgbClr r="0" g="0" b="0"/>
          </a:lnRef>
          <a:fillRef idx="0">
            <a:scrgbClr r="0" g="0" b="0"/>
          </a:fillRef>
          <a:effectRef idx="0">
            <a:scrgbClr r="0" g="0" b="0"/>
          </a:effectRef>
          <a:fontRef idx="minor"/>
        </p:style>
      </p:sp>
      <p:pic>
        <p:nvPicPr>
          <p:cNvPr id="50" name="Picture 25" descr="CMSLogo"/>
          <p:cNvPicPr/>
          <p:nvPr/>
        </p:nvPicPr>
        <p:blipFill>
          <a:blip r:embed="rId4"/>
          <a:stretch/>
        </p:blipFill>
        <p:spPr>
          <a:xfrm>
            <a:off x="0" y="0"/>
            <a:ext cx="898200" cy="898200"/>
          </a:xfrm>
          <a:prstGeom prst="rect">
            <a:avLst/>
          </a:prstGeom>
          <a:ln w="0">
            <a:noFill/>
          </a:ln>
        </p:spPr>
      </p:pic>
      <p:sp>
        <p:nvSpPr>
          <p:cNvPr id="51" name="Rectangle 5"/>
          <p:cNvSpPr/>
          <p:nvPr/>
        </p:nvSpPr>
        <p:spPr>
          <a:xfrm>
            <a:off x="282600" y="6280200"/>
            <a:ext cx="759132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buNone/>
            </a:pPr>
            <a:r>
              <a:rPr lang="en-GB" sz="900" b="1" strike="noStrike" spc="-1" dirty="0">
                <a:solidFill>
                  <a:srgbClr val="808080"/>
                </a:solidFill>
                <a:latin typeface="Arial"/>
                <a:ea typeface="DejaVu Sans"/>
              </a:rPr>
              <a:t>Wolfgang Lohmann</a:t>
            </a:r>
            <a:r>
              <a:rPr lang="en-GB" sz="900" b="0" strike="noStrike" spc="-1" dirty="0">
                <a:solidFill>
                  <a:srgbClr val="808080"/>
                </a:solidFill>
                <a:latin typeface="Arial"/>
                <a:ea typeface="DejaVu Sans"/>
              </a:rPr>
              <a:t>  6.12..2023 |  </a:t>
            </a:r>
            <a:r>
              <a:rPr lang="en-GB" sz="900" b="1" strike="noStrike" spc="-1" dirty="0">
                <a:solidFill>
                  <a:srgbClr val="808080"/>
                </a:solidFill>
                <a:latin typeface="Arial"/>
                <a:ea typeface="DejaVu Sans"/>
              </a:rPr>
              <a:t>Page </a:t>
            </a:r>
            <a:fld id="{982B8B51-4982-4A87-9873-84C2BFCF4874}" type="slidenum">
              <a:rPr lang="en-GB" sz="900" b="1" strike="noStrike" spc="-1">
                <a:solidFill>
                  <a:srgbClr val="808080"/>
                </a:solidFill>
                <a:latin typeface="Arial"/>
                <a:ea typeface="DejaVu Sans"/>
              </a:rPr>
              <a:t>‹#›</a:t>
            </a:fld>
            <a:endParaRPr lang="de-DE" sz="900" b="0" strike="noStrike" spc="-1" dirty="0">
              <a:latin typeface="Arial"/>
            </a:endParaRPr>
          </a:p>
        </p:txBody>
      </p:sp>
      <p:sp>
        <p:nvSpPr>
          <p:cNvPr id="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de-DE" sz="4400" b="0" strike="noStrike" spc="-1">
                <a:latin typeface="Arial"/>
              </a:rPr>
              <a:t>Click to edit the title text format</a:t>
            </a:r>
          </a:p>
        </p:txBody>
      </p:sp>
      <p:sp>
        <p:nvSpPr>
          <p:cNvPr id="53"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de-DE" sz="2800" b="0" strike="noStrike" spc="-1">
                <a:latin typeface="Arial"/>
              </a:rPr>
              <a:t>Second Outline Level</a:t>
            </a:r>
          </a:p>
          <a:p>
            <a:pPr marL="1296000" lvl="2" indent="-288000">
              <a:spcBef>
                <a:spcPts val="850"/>
              </a:spcBef>
              <a:buClr>
                <a:srgbClr val="000000"/>
              </a:buClr>
              <a:buSzPct val="45000"/>
              <a:buFont typeface="Wingdings" charset="2"/>
              <a:buChar char=""/>
            </a:pPr>
            <a:r>
              <a:rPr lang="de-DE" sz="2400" b="0" strike="noStrike" spc="-1">
                <a:latin typeface="Arial"/>
              </a:rPr>
              <a:t>Third Outline Level</a:t>
            </a:r>
          </a:p>
          <a:p>
            <a:pPr marL="1728000" lvl="3" indent="-216000">
              <a:spcBef>
                <a:spcPts val="567"/>
              </a:spcBef>
              <a:buClr>
                <a:srgbClr val="000000"/>
              </a:buClr>
              <a:buSzPct val="75000"/>
              <a:buFont typeface="Symbol" charset="2"/>
              <a:buChar char=""/>
            </a:pPr>
            <a:r>
              <a:rPr lang="de-DE" sz="2000" b="0" strike="noStrike" spc="-1">
                <a:latin typeface="Arial"/>
              </a:rPr>
              <a:t>Fourth Outline Level</a:t>
            </a:r>
          </a:p>
          <a:p>
            <a:pPr marL="2160000" lvl="4" indent="-216000">
              <a:spcBef>
                <a:spcPts val="283"/>
              </a:spcBef>
              <a:buClr>
                <a:srgbClr val="000000"/>
              </a:buClr>
              <a:buSzPct val="45000"/>
              <a:buFont typeface="Wingdings" charset="2"/>
              <a:buChar char=""/>
            </a:pPr>
            <a:r>
              <a:rPr lang="de-DE" sz="2000" b="0" strike="noStrike" spc="-1">
                <a:latin typeface="Arial"/>
              </a:rPr>
              <a:t>Fifth Outline Level</a:t>
            </a:r>
          </a:p>
          <a:p>
            <a:pPr marL="2592000" lvl="5" indent="-216000">
              <a:spcBef>
                <a:spcPts val="283"/>
              </a:spcBef>
              <a:buClr>
                <a:srgbClr val="000000"/>
              </a:buClr>
              <a:buSzPct val="45000"/>
              <a:buFont typeface="Wingdings" charset="2"/>
              <a:buChar char=""/>
            </a:pPr>
            <a:r>
              <a:rPr lang="de-DE" sz="2000" b="0" strike="noStrike" spc="-1">
                <a:latin typeface="Arial"/>
              </a:rPr>
              <a:t>Sixth Outline Level</a:t>
            </a:r>
          </a:p>
          <a:p>
            <a:pPr marL="3024000" lvl="6" indent="-216000">
              <a:spcBef>
                <a:spcPts val="283"/>
              </a:spcBef>
              <a:buClr>
                <a:srgbClr val="000000"/>
              </a:buClr>
              <a:buSzPct val="45000"/>
              <a:buFont typeface="Wingdings" charset="2"/>
              <a:buChar char=""/>
            </a:pPr>
            <a:r>
              <a:rPr lang="de-DE"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title" idx="4294967295"/>
          </p:nvPr>
        </p:nvSpPr>
        <p:spPr>
          <a:xfrm>
            <a:off x="927100" y="0"/>
            <a:ext cx="8216900" cy="898525"/>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97" name="TextBox 3"/>
          <p:cNvSpPr/>
          <p:nvPr/>
        </p:nvSpPr>
        <p:spPr>
          <a:xfrm>
            <a:off x="1716120" y="1690920"/>
            <a:ext cx="604836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4000" b="0" strike="noStrike" spc="-1">
                <a:solidFill>
                  <a:srgbClr val="000000"/>
                </a:solidFill>
                <a:latin typeface="Arial"/>
                <a:ea typeface="DejaVu Sans"/>
              </a:rPr>
              <a:t>Test-beam 2022 Analysis</a:t>
            </a:r>
            <a:endParaRPr lang="de-DE" sz="4000" b="0" strike="noStrike" spc="-1">
              <a:latin typeface="Arial"/>
            </a:endParaRPr>
          </a:p>
        </p:txBody>
      </p:sp>
      <p:sp>
        <p:nvSpPr>
          <p:cNvPr id="98" name="TextBox 7"/>
          <p:cNvSpPr/>
          <p:nvPr/>
        </p:nvSpPr>
        <p:spPr>
          <a:xfrm>
            <a:off x="2718000" y="3020400"/>
            <a:ext cx="366840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spc="-1" dirty="0">
                <a:solidFill>
                  <a:srgbClr val="000000"/>
                </a:solidFill>
                <a:latin typeface="Arial"/>
                <a:ea typeface="DejaVu Sans"/>
              </a:rPr>
              <a:t>Towards publication</a:t>
            </a:r>
            <a:endParaRPr lang="de-DE" sz="2800" b="0" strike="noStrike" spc="-1" dirty="0">
              <a:latin typeface="Arial"/>
            </a:endParaRPr>
          </a:p>
        </p:txBody>
      </p:sp>
      <p:sp>
        <p:nvSpPr>
          <p:cNvPr id="99" name="TextBox 9"/>
          <p:cNvSpPr/>
          <p:nvPr/>
        </p:nvSpPr>
        <p:spPr>
          <a:xfrm>
            <a:off x="1716120" y="4371480"/>
            <a:ext cx="56098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Arial"/>
                <a:ea typeface="DejaVu Sans"/>
              </a:rPr>
              <a:t>Wolfgang Lohmann, DESY, BTU and RWTH</a:t>
            </a:r>
            <a:endParaRPr lang="de-DE"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54" name="TextBox 2"/>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Goals of data analysis</a:t>
            </a:r>
            <a:endParaRPr lang="de-DE" sz="2400" b="0" strike="noStrike" spc="-1">
              <a:latin typeface="Arial"/>
            </a:endParaRPr>
          </a:p>
        </p:txBody>
      </p:sp>
      <p:sp>
        <p:nvSpPr>
          <p:cNvPr id="155" name="TextBox 1"/>
          <p:cNvSpPr/>
          <p:nvPr/>
        </p:nvSpPr>
        <p:spPr>
          <a:xfrm>
            <a:off x="900000" y="1340280"/>
            <a:ext cx="7903800" cy="368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Analysis of data with tungsten absorber</a:t>
            </a:r>
            <a:endParaRPr lang="de-DE" sz="2400" b="0" strike="noStrike" spc="-1">
              <a:latin typeface="Arial"/>
            </a:endParaRPr>
          </a:p>
          <a:p>
            <a:pPr>
              <a:lnSpc>
                <a:spcPct val="100000"/>
              </a:lnSpc>
              <a:buNone/>
            </a:pPr>
            <a:endParaRPr lang="de-DE" sz="1600" b="0" strike="noStrike" spc="-1">
              <a:latin typeface="Arial"/>
            </a:endParaRPr>
          </a:p>
          <a:p>
            <a:pPr marL="343080" indent="-343080">
              <a:lnSpc>
                <a:spcPct val="100000"/>
              </a:lnSpc>
              <a:buClr>
                <a:srgbClr val="002060"/>
              </a:buClr>
              <a:buSzPct val="149000"/>
              <a:buFont typeface="Arial"/>
              <a:buChar char="•"/>
            </a:pPr>
            <a:r>
              <a:rPr lang="en-US" sz="2000" b="0" strike="noStrike" spc="-1">
                <a:solidFill>
                  <a:srgbClr val="000000"/>
                </a:solidFill>
                <a:latin typeface="Arial"/>
                <a:ea typeface="DejaVu Sans"/>
              </a:rPr>
              <a:t>Understand the response of the readout to larger signals, potential cross talk</a:t>
            </a:r>
            <a:endParaRPr lang="de-DE" sz="2000" b="0" strike="noStrike" spc="-1">
              <a:latin typeface="Arial"/>
            </a:endParaRPr>
          </a:p>
          <a:p>
            <a:pPr>
              <a:lnSpc>
                <a:spcPct val="100000"/>
              </a:lnSpc>
              <a:buNone/>
            </a:pPr>
            <a:endParaRPr lang="de-DE" sz="2000" b="0" strike="noStrike" spc="-1">
              <a:latin typeface="Arial"/>
            </a:endParaRPr>
          </a:p>
          <a:p>
            <a:pPr marL="343080" indent="-343080">
              <a:lnSpc>
                <a:spcPct val="100000"/>
              </a:lnSpc>
              <a:buClr>
                <a:srgbClr val="002060"/>
              </a:buClr>
              <a:buSzPct val="149000"/>
              <a:buFont typeface="Arial"/>
              <a:buChar char="•"/>
            </a:pPr>
            <a:r>
              <a:rPr lang="en-US" sz="2000" b="0" strike="noStrike" spc="-1">
                <a:solidFill>
                  <a:srgbClr val="000000"/>
                </a:solidFill>
                <a:latin typeface="Arial"/>
                <a:ea typeface="DejaVu Sans"/>
              </a:rPr>
              <a:t>Understand the response for “low gain”, define the overlap in amplitudes</a:t>
            </a:r>
            <a:endParaRPr lang="de-DE" sz="2000" b="0" strike="noStrike" spc="-1">
              <a:latin typeface="Arial"/>
            </a:endParaRPr>
          </a:p>
          <a:p>
            <a:pPr>
              <a:lnSpc>
                <a:spcPct val="100000"/>
              </a:lnSpc>
              <a:buNone/>
            </a:pPr>
            <a:endParaRPr lang="de-DE" sz="2000" b="0" strike="noStrike" spc="-1">
              <a:latin typeface="Arial"/>
            </a:endParaRPr>
          </a:p>
          <a:p>
            <a:pPr marL="343080" indent="-343080">
              <a:lnSpc>
                <a:spcPct val="100000"/>
              </a:lnSpc>
              <a:buClr>
                <a:srgbClr val="002060"/>
              </a:buClr>
              <a:buSzPct val="149000"/>
              <a:buFont typeface="Arial"/>
              <a:buChar char="•"/>
            </a:pPr>
            <a:r>
              <a:rPr lang="en-US" sz="2000" b="0" strike="noStrike" spc="-1">
                <a:solidFill>
                  <a:srgbClr val="000000"/>
                </a:solidFill>
                <a:latin typeface="Arial"/>
                <a:ea typeface="DejaVu Sans"/>
              </a:rPr>
              <a:t>Illustrate longitudinal and transversal shower profiles, compare with simulation and previous results (our first measurements of the shower tails)</a:t>
            </a:r>
            <a:endParaRPr lang="de-DE" sz="2000" b="0" strike="noStrike" spc="-1">
              <a:latin typeface="Arial"/>
            </a:endParaRPr>
          </a:p>
          <a:p>
            <a:pPr>
              <a:lnSpc>
                <a:spcPct val="100000"/>
              </a:lnSpc>
              <a:buNone/>
            </a:pPr>
            <a:endParaRPr lang="de-DE" sz="16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57" name="Text Box 13"/>
          <p:cNvSpPr/>
          <p:nvPr/>
        </p:nvSpPr>
        <p:spPr>
          <a:xfrm>
            <a:off x="350640" y="936360"/>
            <a:ext cx="8429760" cy="1796760"/>
          </a:xfrm>
          <a:prstGeom prst="rect">
            <a:avLst/>
          </a:prstGeom>
          <a:solidFill>
            <a:srgbClr val="FFFFCC"/>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4.5 GeV electron beam,</a:t>
            </a:r>
            <a:endParaRPr lang="de-DE" sz="2400" b="0" strike="noStrike" spc="-1">
              <a:latin typeface="Arial"/>
            </a:endParaRPr>
          </a:p>
          <a:p>
            <a:pPr>
              <a:lnSpc>
                <a:spcPct val="100000"/>
              </a:lnSpc>
              <a:buNone/>
            </a:pPr>
            <a:r>
              <a:rPr lang="en-US" sz="2400" b="0" strike="noStrike" spc="-1">
                <a:solidFill>
                  <a:srgbClr val="000000"/>
                </a:solidFill>
                <a:latin typeface="Arial"/>
                <a:ea typeface="DejaVu Sans"/>
              </a:rPr>
              <a:t>500 </a:t>
            </a:r>
            <a:r>
              <a:rPr lang="el-GR" sz="2400" b="0" strike="noStrike" spc="-1">
                <a:solidFill>
                  <a:srgbClr val="000000"/>
                </a:solidFill>
                <a:latin typeface="Arial"/>
                <a:ea typeface="DejaVu Sans"/>
              </a:rPr>
              <a:t>μ</a:t>
            </a:r>
            <a:r>
              <a:rPr lang="de-DE" sz="2400" b="0" strike="noStrike" spc="-1">
                <a:solidFill>
                  <a:srgbClr val="000000"/>
                </a:solidFill>
                <a:latin typeface="Arial"/>
                <a:ea typeface="DejaVu Sans"/>
              </a:rPr>
              <a:t>m sensor thickness</a:t>
            </a:r>
            <a:endParaRPr lang="de-DE" sz="2400" b="0" strike="noStrike" spc="-1">
              <a:latin typeface="Arial"/>
            </a:endParaRPr>
          </a:p>
          <a:p>
            <a:pPr>
              <a:lnSpc>
                <a:spcPct val="100000"/>
              </a:lnSpc>
              <a:buNone/>
            </a:pPr>
            <a:r>
              <a:rPr lang="de-DE" sz="2400" b="0" strike="noStrike" spc="-1">
                <a:solidFill>
                  <a:srgbClr val="000000"/>
                </a:solidFill>
                <a:latin typeface="Arial"/>
                <a:ea typeface="DejaVu Sans"/>
              </a:rPr>
              <a:t>GEANT4 simulation</a:t>
            </a:r>
            <a:r>
              <a:rPr lang="en-US" sz="2400" b="0" strike="noStrike" spc="-1">
                <a:solidFill>
                  <a:srgbClr val="000000"/>
                </a:solidFill>
                <a:latin typeface="Arial"/>
                <a:ea typeface="DejaVu Sans"/>
              </a:rPr>
              <a:t> </a:t>
            </a:r>
            <a:endParaRPr lang="de-DE" sz="2400" b="0" strike="noStrike" spc="-1">
              <a:latin typeface="Arial"/>
            </a:endParaRPr>
          </a:p>
          <a:p>
            <a:pPr>
              <a:lnSpc>
                <a:spcPct val="100000"/>
              </a:lnSpc>
              <a:buNone/>
            </a:pPr>
            <a:endParaRPr lang="de-DE" sz="2000" b="0" strike="noStrike" spc="-1">
              <a:latin typeface="Arial"/>
            </a:endParaRPr>
          </a:p>
          <a:p>
            <a:pPr>
              <a:lnSpc>
                <a:spcPct val="100000"/>
              </a:lnSpc>
              <a:buNone/>
            </a:pPr>
            <a:endParaRPr lang="de-DE" sz="2000" b="0" strike="noStrike" spc="-1">
              <a:latin typeface="Arial"/>
            </a:endParaRPr>
          </a:p>
        </p:txBody>
      </p:sp>
      <p:pic>
        <p:nvPicPr>
          <p:cNvPr id="158" name="Picture 1"/>
          <p:cNvPicPr/>
          <p:nvPr/>
        </p:nvPicPr>
        <p:blipFill>
          <a:blip r:embed="rId3"/>
          <a:stretch/>
        </p:blipFill>
        <p:spPr>
          <a:xfrm>
            <a:off x="4807440" y="900000"/>
            <a:ext cx="4069080" cy="4132080"/>
          </a:xfrm>
          <a:prstGeom prst="rect">
            <a:avLst/>
          </a:prstGeom>
          <a:ln w="0">
            <a:noFill/>
          </a:ln>
        </p:spPr>
      </p:pic>
      <p:pic>
        <p:nvPicPr>
          <p:cNvPr id="159" name="Picture 2"/>
          <p:cNvPicPr/>
          <p:nvPr/>
        </p:nvPicPr>
        <p:blipFill>
          <a:blip r:embed="rId4"/>
          <a:stretch/>
        </p:blipFill>
        <p:spPr>
          <a:xfrm>
            <a:off x="401760" y="5056560"/>
            <a:ext cx="3217680" cy="1279800"/>
          </a:xfrm>
          <a:prstGeom prst="rect">
            <a:avLst/>
          </a:prstGeom>
          <a:ln w="0">
            <a:noFill/>
          </a:ln>
        </p:spPr>
      </p:pic>
      <p:sp>
        <p:nvSpPr>
          <p:cNvPr id="160" name="Text Box 13"/>
          <p:cNvSpPr/>
          <p:nvPr/>
        </p:nvSpPr>
        <p:spPr>
          <a:xfrm>
            <a:off x="3591000" y="4428720"/>
            <a:ext cx="5067000" cy="1918440"/>
          </a:xfrm>
          <a:prstGeom prst="rect">
            <a:avLst/>
          </a:prstGeom>
          <a:solidFill>
            <a:srgbClr val="FFFFCC"/>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Estimated number of e/h pairs per </a:t>
            </a:r>
            <a:r>
              <a:rPr lang="el-GR" sz="2400" b="0" strike="noStrike" spc="-1">
                <a:solidFill>
                  <a:srgbClr val="000000"/>
                </a:solidFill>
                <a:latin typeface="Arial"/>
                <a:ea typeface="DejaVu Sans"/>
              </a:rPr>
              <a:t>μ</a:t>
            </a:r>
            <a:r>
              <a:rPr lang="de-DE" sz="2400" b="0" strike="noStrike" spc="-1">
                <a:solidFill>
                  <a:srgbClr val="000000"/>
                </a:solidFill>
                <a:latin typeface="Arial"/>
                <a:ea typeface="DejaVu Sans"/>
              </a:rPr>
              <a:t>m GaAs for different electron energies,</a:t>
            </a:r>
            <a:endParaRPr lang="de-DE" sz="2400" b="0" strike="noStrike" spc="-1">
              <a:latin typeface="Arial"/>
            </a:endParaRPr>
          </a:p>
          <a:p>
            <a:pPr>
              <a:lnSpc>
                <a:spcPct val="100000"/>
              </a:lnSpc>
              <a:buNone/>
            </a:pPr>
            <a:r>
              <a:rPr lang="de-DE" sz="2400" b="0" strike="noStrike" spc="-1">
                <a:solidFill>
                  <a:srgbClr val="000000"/>
                </a:solidFill>
                <a:latin typeface="Arial"/>
                <a:ea typeface="DejaVu Sans"/>
              </a:rPr>
              <a:t>In a 500 </a:t>
            </a:r>
            <a:r>
              <a:rPr lang="el-GR" sz="2400" b="0" strike="noStrike" spc="-1">
                <a:solidFill>
                  <a:srgbClr val="000000"/>
                </a:solidFill>
                <a:latin typeface="Arial"/>
                <a:ea typeface="DejaVu Sans"/>
              </a:rPr>
              <a:t>μ</a:t>
            </a:r>
            <a:r>
              <a:rPr lang="de-DE" sz="2400" b="0" strike="noStrike" spc="-1">
                <a:solidFill>
                  <a:srgbClr val="000000"/>
                </a:solidFill>
                <a:latin typeface="Arial"/>
                <a:ea typeface="DejaVu Sans"/>
              </a:rPr>
              <a:t>m thick sensor this corresponds to 41000 electrons</a:t>
            </a:r>
            <a:endParaRPr lang="de-DE" sz="2400" b="0" strike="noStrike" spc="-1">
              <a:latin typeface="Arial"/>
            </a:endParaRPr>
          </a:p>
        </p:txBody>
      </p:sp>
      <p:sp>
        <p:nvSpPr>
          <p:cNvPr id="161" name="Straight Arrow Connector 4"/>
          <p:cNvSpPr/>
          <p:nvPr/>
        </p:nvSpPr>
        <p:spPr>
          <a:xfrm>
            <a:off x="1927440" y="2357640"/>
            <a:ext cx="2382840" cy="360"/>
          </a:xfrm>
          <a:custGeom>
            <a:avLst/>
            <a:gdLst/>
            <a:ahLst/>
            <a:cxnLst/>
            <a:rect l="l" t="t" r="r" b="b"/>
            <a:pathLst>
              <a:path w="21600" h="21600">
                <a:moveTo>
                  <a:pt x="0" y="0"/>
                </a:moveTo>
                <a:lnTo>
                  <a:pt x="21600" y="21600"/>
                </a:lnTo>
              </a:path>
            </a:pathLst>
          </a:custGeom>
          <a:solidFill>
            <a:srgbClr val="00A5EB"/>
          </a:solidFill>
          <a:ln w="76320">
            <a:solidFill>
              <a:srgbClr val="FF0000"/>
            </a:solidFill>
            <a:round/>
            <a:tailEnd type="triangle" w="med" len="med"/>
          </a:ln>
        </p:spPr>
        <p:style>
          <a:lnRef idx="0">
            <a:scrgbClr r="0" g="0" b="0"/>
          </a:lnRef>
          <a:fillRef idx="0">
            <a:scrgbClr r="0" g="0" b="0"/>
          </a:fillRef>
          <a:effectRef idx="0">
            <a:scrgbClr r="0" g="0" b="0"/>
          </a:effectRef>
          <a:fontRef idx="minor"/>
        </p:style>
      </p:sp>
      <p:sp>
        <p:nvSpPr>
          <p:cNvPr id="162" name="Straight Arrow Connector 8"/>
          <p:cNvSpPr/>
          <p:nvPr/>
        </p:nvSpPr>
        <p:spPr>
          <a:xfrm flipH="1" flipV="1">
            <a:off x="1556280" y="4788000"/>
            <a:ext cx="2019960" cy="30960"/>
          </a:xfrm>
          <a:custGeom>
            <a:avLst/>
            <a:gdLst/>
            <a:ahLst/>
            <a:cxnLst/>
            <a:rect l="l" t="t" r="r" b="b"/>
            <a:pathLst>
              <a:path w="21600" h="21600">
                <a:moveTo>
                  <a:pt x="0" y="0"/>
                </a:moveTo>
                <a:lnTo>
                  <a:pt x="21600" y="21600"/>
                </a:lnTo>
              </a:path>
            </a:pathLst>
          </a:custGeom>
          <a:solidFill>
            <a:srgbClr val="00A5EB"/>
          </a:solidFill>
          <a:ln w="76320">
            <a:solidFill>
              <a:srgbClr val="FF0000"/>
            </a:solidFill>
            <a:round/>
            <a:tailEnd type="triangle" w="med" len="med"/>
          </a:ln>
        </p:spPr>
        <p:style>
          <a:lnRef idx="0">
            <a:scrgbClr r="0" g="0" b="0"/>
          </a:lnRef>
          <a:fillRef idx="0">
            <a:scrgbClr r="0" g="0" b="0"/>
          </a:fillRef>
          <a:effectRef idx="0">
            <a:scrgbClr r="0" g="0" b="0"/>
          </a:effectRef>
          <a:fontRef idx="minor"/>
        </p:style>
      </p:sp>
      <p:sp>
        <p:nvSpPr>
          <p:cNvPr id="163" name="TextBox 12"/>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Compare with simulation</a:t>
            </a:r>
            <a:endParaRPr lang="de-DE" sz="24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07" name="TextBox 10"/>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Person power</a:t>
            </a:r>
            <a:endParaRPr lang="de-DE" sz="2400" b="0" strike="noStrike" spc="-1" dirty="0">
              <a:latin typeface="Arial"/>
            </a:endParaRPr>
          </a:p>
        </p:txBody>
      </p:sp>
      <p:sp>
        <p:nvSpPr>
          <p:cNvPr id="108" name="TextBox 11"/>
          <p:cNvSpPr/>
          <p:nvPr/>
        </p:nvSpPr>
        <p:spPr>
          <a:xfrm>
            <a:off x="883080" y="4735080"/>
            <a:ext cx="748872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de-DE" sz="1600" b="0" strike="noStrike" spc="-1">
              <a:latin typeface="Arial"/>
            </a:endParaRPr>
          </a:p>
          <a:p>
            <a:pPr>
              <a:lnSpc>
                <a:spcPct val="100000"/>
              </a:lnSpc>
              <a:buNone/>
            </a:pPr>
            <a:r>
              <a:rPr lang="en-US" sz="1600" b="0" strike="noStrike" spc="-1">
                <a:solidFill>
                  <a:srgbClr val="000000"/>
                </a:solidFill>
                <a:latin typeface="Arial"/>
                <a:ea typeface="DejaVu Sans"/>
              </a:rPr>
              <a:t>                 </a:t>
            </a:r>
            <a:endParaRPr lang="de-DE" sz="1600" b="0" strike="noStrike" spc="-1">
              <a:latin typeface="Arial"/>
            </a:endParaRPr>
          </a:p>
        </p:txBody>
      </p:sp>
      <p:sp>
        <p:nvSpPr>
          <p:cNvPr id="2" name="TextBox 1">
            <a:extLst>
              <a:ext uri="{FF2B5EF4-FFF2-40B4-BE49-F238E27FC236}">
                <a16:creationId xmlns:a16="http://schemas.microsoft.com/office/drawing/2014/main" id="{4010EA9D-6E49-45C4-B2E5-1F48A5C984D2}"/>
              </a:ext>
            </a:extLst>
          </p:cNvPr>
          <p:cNvSpPr txBox="1"/>
          <p:nvPr/>
        </p:nvSpPr>
        <p:spPr>
          <a:xfrm>
            <a:off x="1119116" y="1546560"/>
            <a:ext cx="5718412" cy="369332"/>
          </a:xfrm>
          <a:prstGeom prst="rect">
            <a:avLst/>
          </a:prstGeom>
          <a:noFill/>
        </p:spPr>
        <p:txBody>
          <a:bodyPr wrap="square" rtlCol="0">
            <a:spAutoFit/>
          </a:bodyPr>
          <a:lstStyle/>
          <a:p>
            <a:r>
              <a:rPr lang="en-US" dirty="0"/>
              <a:t>Who wants to </a:t>
            </a:r>
            <a:r>
              <a:rPr lang="en-US"/>
              <a:t>do what????</a:t>
            </a:r>
            <a:endParaRPr lang="de-DE"/>
          </a:p>
        </p:txBody>
      </p:sp>
    </p:spTree>
    <p:extLst>
      <p:ext uri="{BB962C8B-B14F-4D97-AF65-F5344CB8AC3E}">
        <p14:creationId xmlns:p14="http://schemas.microsoft.com/office/powerpoint/2010/main" val="364110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01" name="TextBox 1"/>
          <p:cNvSpPr/>
          <p:nvPr/>
        </p:nvSpPr>
        <p:spPr>
          <a:xfrm>
            <a:off x="1010520" y="1240200"/>
            <a:ext cx="70880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Arial"/>
                <a:ea typeface="DejaVu Sans"/>
              </a:rPr>
              <a:t>We used an electron beam of 5 GeV</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The track of a beam particle is defined by 5 telescope planes</a:t>
            </a:r>
            <a:endParaRPr lang="de-DE" sz="1800" b="0" strike="noStrike" spc="-1">
              <a:latin typeface="Arial"/>
            </a:endParaRPr>
          </a:p>
        </p:txBody>
      </p:sp>
      <p:sp>
        <p:nvSpPr>
          <p:cNvPr id="102" name="TextBox 3"/>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Testbeam data</a:t>
            </a:r>
            <a:endParaRPr lang="de-DE" sz="2400" b="0" strike="noStrike" spc="-1">
              <a:latin typeface="Arial"/>
            </a:endParaRPr>
          </a:p>
        </p:txBody>
      </p:sp>
      <p:sp>
        <p:nvSpPr>
          <p:cNvPr id="103" name="TextBox 4"/>
          <p:cNvSpPr/>
          <p:nvPr/>
        </p:nvSpPr>
        <p:spPr>
          <a:xfrm>
            <a:off x="883080" y="4735080"/>
            <a:ext cx="7488720"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600" b="0" strike="noStrike" spc="-1" dirty="0">
                <a:solidFill>
                  <a:srgbClr val="000000"/>
                </a:solidFill>
                <a:latin typeface="Arial"/>
                <a:ea typeface="DejaVu Sans"/>
              </a:rPr>
              <a:t>4 sensors were tested, </a:t>
            </a:r>
            <a:endParaRPr lang="de-DE" sz="1600" b="0" strike="noStrike" spc="-1" dirty="0">
              <a:latin typeface="Arial"/>
            </a:endParaRPr>
          </a:p>
          <a:p>
            <a:pPr>
              <a:lnSpc>
                <a:spcPct val="100000"/>
              </a:lnSpc>
              <a:buNone/>
            </a:pPr>
            <a:r>
              <a:rPr lang="en-US" sz="1600" b="0" strike="noStrike" spc="-1" dirty="0">
                <a:solidFill>
                  <a:srgbClr val="000000"/>
                </a:solidFill>
                <a:latin typeface="Arial"/>
                <a:ea typeface="DejaVu Sans"/>
              </a:rPr>
              <a:t>Two silicon sensors, thickness </a:t>
            </a:r>
            <a:r>
              <a:rPr lang="en-US" sz="1600" spc="-1" dirty="0">
                <a:solidFill>
                  <a:srgbClr val="000000"/>
                </a:solidFill>
                <a:latin typeface="Arial"/>
                <a:ea typeface="DejaVu Sans"/>
              </a:rPr>
              <a:t>500</a:t>
            </a:r>
            <a:r>
              <a:rPr lang="en-US" sz="1600" b="0" strike="noStrike" spc="-1" dirty="0">
                <a:solidFill>
                  <a:srgbClr val="000000"/>
                </a:solidFill>
                <a:latin typeface="Arial"/>
                <a:ea typeface="DejaVu Sans"/>
              </a:rPr>
              <a:t> </a:t>
            </a:r>
            <a:r>
              <a:rPr lang="en-US" sz="1800" b="0" strike="noStrike" spc="-1" dirty="0">
                <a:solidFill>
                  <a:srgbClr val="000000"/>
                </a:solidFill>
                <a:latin typeface="Symbol"/>
                <a:ea typeface="DejaVu Sans"/>
              </a:rPr>
              <a:t>m</a:t>
            </a:r>
            <a:r>
              <a:rPr lang="en-US" sz="1600" b="0" strike="noStrike" spc="-1" dirty="0">
                <a:solidFill>
                  <a:srgbClr val="000000"/>
                </a:solidFill>
                <a:latin typeface="Arial"/>
                <a:ea typeface="DejaVu Sans"/>
              </a:rPr>
              <a:t>m, denoted as C74 and C75 </a:t>
            </a:r>
            <a:endParaRPr lang="de-DE" sz="1600" b="0" strike="noStrike" spc="-1" dirty="0">
              <a:latin typeface="Arial"/>
            </a:endParaRPr>
          </a:p>
          <a:p>
            <a:pPr>
              <a:lnSpc>
                <a:spcPct val="100000"/>
              </a:lnSpc>
              <a:buNone/>
            </a:pPr>
            <a:r>
              <a:rPr lang="en-US" sz="1600" b="0" strike="noStrike" spc="-1" dirty="0">
                <a:solidFill>
                  <a:srgbClr val="000000"/>
                </a:solidFill>
                <a:latin typeface="Arial"/>
                <a:ea typeface="DejaVu Sans"/>
              </a:rPr>
              <a:t>Two GaAs sensors, thickness 500</a:t>
            </a:r>
            <a:r>
              <a:rPr lang="en-US" sz="2000" b="0" strike="noStrike" spc="-1" dirty="0">
                <a:solidFill>
                  <a:srgbClr val="000000"/>
                </a:solidFill>
                <a:latin typeface="Symbol"/>
                <a:ea typeface="DejaVu Sans"/>
              </a:rPr>
              <a:t> m</a:t>
            </a:r>
            <a:r>
              <a:rPr lang="en-US" sz="1600" b="0" strike="noStrike" spc="-1" dirty="0">
                <a:solidFill>
                  <a:srgbClr val="000000"/>
                </a:solidFill>
                <a:latin typeface="Arial"/>
                <a:ea typeface="DejaVu Sans"/>
              </a:rPr>
              <a:t>m, denoted as Anton1 and Yan 1.</a:t>
            </a:r>
            <a:endParaRPr lang="de-DE" sz="1600" b="0" strike="noStrike" spc="-1" dirty="0">
              <a:latin typeface="Arial"/>
            </a:endParaRPr>
          </a:p>
          <a:p>
            <a:pPr>
              <a:lnSpc>
                <a:spcPct val="100000"/>
              </a:lnSpc>
              <a:buNone/>
            </a:pPr>
            <a:r>
              <a:rPr lang="en-US" sz="1600" b="0" strike="noStrike" spc="-1" dirty="0">
                <a:solidFill>
                  <a:srgbClr val="000000"/>
                </a:solidFill>
                <a:latin typeface="Arial"/>
                <a:ea typeface="DejaVu Sans"/>
              </a:rPr>
              <a:t>                 </a:t>
            </a:r>
            <a:endParaRPr lang="de-DE" sz="1600" b="0" strike="noStrike" spc="-1" dirty="0">
              <a:latin typeface="Arial"/>
            </a:endParaRPr>
          </a:p>
        </p:txBody>
      </p:sp>
      <p:pic>
        <p:nvPicPr>
          <p:cNvPr id="104" name="Picture 103"/>
          <p:cNvPicPr/>
          <p:nvPr/>
        </p:nvPicPr>
        <p:blipFill>
          <a:blip r:embed="rId3"/>
          <a:stretch/>
        </p:blipFill>
        <p:spPr>
          <a:xfrm>
            <a:off x="1260000" y="2268360"/>
            <a:ext cx="6606720" cy="20502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06" name="TextBox 6"/>
          <p:cNvSpPr/>
          <p:nvPr/>
        </p:nvSpPr>
        <p:spPr>
          <a:xfrm>
            <a:off x="1010520" y="1240200"/>
            <a:ext cx="708804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Arial"/>
                <a:ea typeface="DejaVu Sans"/>
              </a:rPr>
              <a:t>Number of triggers</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C74     18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scan over the sensor</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              7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at position – 37,5, - 6.5</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C75      27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scan over the sensor</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             18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at position – 1.5, - 88.5</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A1         46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scan over the sensor</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Y1         44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scan over the sensor</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              33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at position 1, - 94,4    </a:t>
            </a:r>
            <a:endParaRPr lang="de-DE" sz="1800" b="0" strike="noStrike" spc="-1">
              <a:latin typeface="Arial"/>
            </a:endParaRPr>
          </a:p>
        </p:txBody>
      </p:sp>
      <p:sp>
        <p:nvSpPr>
          <p:cNvPr id="107" name="TextBox 10"/>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Testbeam data</a:t>
            </a:r>
            <a:endParaRPr lang="de-DE" sz="2400" b="0" strike="noStrike" spc="-1">
              <a:latin typeface="Arial"/>
            </a:endParaRPr>
          </a:p>
        </p:txBody>
      </p:sp>
      <p:sp>
        <p:nvSpPr>
          <p:cNvPr id="108" name="TextBox 11"/>
          <p:cNvSpPr/>
          <p:nvPr/>
        </p:nvSpPr>
        <p:spPr>
          <a:xfrm>
            <a:off x="883080" y="4735080"/>
            <a:ext cx="748872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de-DE" sz="1600" b="0" strike="noStrike" spc="-1">
              <a:latin typeface="Arial"/>
            </a:endParaRPr>
          </a:p>
          <a:p>
            <a:pPr>
              <a:lnSpc>
                <a:spcPct val="100000"/>
              </a:lnSpc>
              <a:buNone/>
            </a:pPr>
            <a:r>
              <a:rPr lang="en-US" sz="1600" b="0" strike="noStrike" spc="-1">
                <a:solidFill>
                  <a:srgbClr val="000000"/>
                </a:solidFill>
                <a:latin typeface="Arial"/>
                <a:ea typeface="DejaVu Sans"/>
              </a:rPr>
              <a:t>                 </a:t>
            </a:r>
            <a:endParaRPr lang="de-DE" sz="16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10" name="TextBox 2"/>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Goals of data analysis</a:t>
            </a:r>
            <a:endParaRPr lang="de-DE" sz="2400" b="0" strike="noStrike" spc="-1">
              <a:latin typeface="Arial"/>
            </a:endParaRPr>
          </a:p>
        </p:txBody>
      </p:sp>
      <p:sp>
        <p:nvSpPr>
          <p:cNvPr id="111" name="Rectangle 110"/>
          <p:cNvSpPr/>
          <p:nvPr/>
        </p:nvSpPr>
        <p:spPr>
          <a:xfrm>
            <a:off x="540000" y="1440000"/>
            <a:ext cx="5038560" cy="467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2200" b="0" strike="noStrike" spc="-1" dirty="0" err="1">
                <a:solidFill>
                  <a:srgbClr val="000000"/>
                </a:solidFill>
                <a:latin typeface="Arial"/>
                <a:ea typeface="DejaVu Sans"/>
              </a:rPr>
              <a:t>Homogeneity</a:t>
            </a:r>
            <a:r>
              <a:rPr lang="de-DE" sz="2200" b="0" strike="noStrike" spc="-1" dirty="0">
                <a:solidFill>
                  <a:srgbClr val="000000"/>
                </a:solidFill>
                <a:latin typeface="Arial"/>
                <a:ea typeface="DejaVu Sans"/>
              </a:rPr>
              <a:t> </a:t>
            </a:r>
            <a:r>
              <a:rPr lang="de-DE" sz="2200" b="0" strike="noStrike" spc="-1" dirty="0" err="1">
                <a:solidFill>
                  <a:srgbClr val="000000"/>
                </a:solidFill>
                <a:latin typeface="Arial"/>
                <a:ea typeface="DejaVu Sans"/>
              </a:rPr>
              <a:t>of</a:t>
            </a:r>
            <a:r>
              <a:rPr lang="de-DE" sz="2200" b="0" strike="noStrike" spc="-1" dirty="0">
                <a:solidFill>
                  <a:srgbClr val="000000"/>
                </a:solidFill>
                <a:latin typeface="Arial"/>
                <a:ea typeface="DejaVu Sans"/>
              </a:rPr>
              <a:t> </a:t>
            </a:r>
            <a:r>
              <a:rPr lang="de-DE" sz="2200" b="0" strike="noStrike" spc="-1" dirty="0" err="1">
                <a:solidFill>
                  <a:srgbClr val="000000"/>
                </a:solidFill>
                <a:latin typeface="Arial"/>
                <a:ea typeface="DejaVu Sans"/>
              </a:rPr>
              <a:t>the</a:t>
            </a:r>
            <a:r>
              <a:rPr lang="de-DE" sz="2200" b="0" strike="noStrike" spc="-1" dirty="0">
                <a:solidFill>
                  <a:srgbClr val="000000"/>
                </a:solidFill>
                <a:latin typeface="Arial"/>
                <a:ea typeface="DejaVu Sans"/>
              </a:rPr>
              <a:t> </a:t>
            </a:r>
            <a:r>
              <a:rPr lang="de-DE" sz="2200" b="0" strike="noStrike" spc="-1" dirty="0" err="1">
                <a:solidFill>
                  <a:srgbClr val="000000"/>
                </a:solidFill>
                <a:latin typeface="Arial"/>
                <a:ea typeface="DejaVu Sans"/>
              </a:rPr>
              <a:t>response</a:t>
            </a:r>
            <a:endParaRPr lang="de-DE" sz="2200" b="0" strike="noStrike" spc="-1" dirty="0">
              <a:latin typeface="Arial"/>
            </a:endParaRPr>
          </a:p>
          <a:p>
            <a:pPr>
              <a:lnSpc>
                <a:spcPct val="100000"/>
              </a:lnSpc>
              <a:buNone/>
            </a:pPr>
            <a:endParaRPr lang="de-DE" sz="1800" b="0" strike="noStrike" spc="-1" dirty="0">
              <a:latin typeface="Arial"/>
            </a:endParaRPr>
          </a:p>
          <a:p>
            <a:pPr marL="285750" indent="-285750">
              <a:lnSpc>
                <a:spcPct val="100000"/>
              </a:lnSpc>
              <a:buClr>
                <a:srgbClr val="C00000"/>
              </a:buClr>
              <a:buSzPct val="161000"/>
              <a:buFont typeface="Arial" panose="020B0604020202020204" pitchFamily="34" charset="0"/>
              <a:buChar char="•"/>
            </a:pPr>
            <a:r>
              <a:rPr lang="de-DE" sz="1800" b="0" strike="noStrike" spc="-1" dirty="0">
                <a:solidFill>
                  <a:srgbClr val="000000"/>
                </a:solidFill>
                <a:latin typeface="Arial"/>
                <a:ea typeface="DejaVu Sans"/>
              </a:rPr>
              <a:t>Take </a:t>
            </a:r>
            <a:r>
              <a:rPr lang="de-DE" sz="1800" b="0" strike="noStrike" spc="-1" dirty="0" err="1">
                <a:solidFill>
                  <a:srgbClr val="000000"/>
                </a:solidFill>
                <a:latin typeface="Arial"/>
                <a:ea typeface="DejaVu Sans"/>
              </a:rPr>
              <a:t>only</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tracks</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hitting</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the</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central</a:t>
            </a:r>
            <a:r>
              <a:rPr lang="de-DE" sz="1800" b="0" strike="noStrike" spc="-1" dirty="0">
                <a:solidFill>
                  <a:srgbClr val="000000"/>
                </a:solidFill>
                <a:latin typeface="Arial"/>
                <a:ea typeface="DejaVu Sans"/>
              </a:rPr>
              <a:t> </a:t>
            </a:r>
            <a:endParaRPr lang="de-DE" sz="1800" b="0" strike="noStrike" spc="-1" dirty="0">
              <a:latin typeface="Arial"/>
            </a:endParaRPr>
          </a:p>
          <a:p>
            <a:pPr>
              <a:lnSpc>
                <a:spcPct val="100000"/>
              </a:lnSpc>
              <a:buClr>
                <a:srgbClr val="C00000"/>
              </a:buClr>
              <a:buSzPct val="161000"/>
            </a:pP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part</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of</a:t>
            </a:r>
            <a:r>
              <a:rPr lang="de-DE" sz="1800" b="0" strike="noStrike" spc="-1" dirty="0">
                <a:solidFill>
                  <a:srgbClr val="000000"/>
                </a:solidFill>
                <a:latin typeface="Arial"/>
                <a:ea typeface="DejaVu Sans"/>
              </a:rPr>
              <a:t> a </a:t>
            </a:r>
            <a:r>
              <a:rPr lang="de-DE" sz="1800" b="0" strike="noStrike" spc="-1" dirty="0" err="1">
                <a:solidFill>
                  <a:srgbClr val="000000"/>
                </a:solidFill>
                <a:latin typeface="Arial"/>
                <a:ea typeface="DejaVu Sans"/>
              </a:rPr>
              <a:t>pad</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e.g.the</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red</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area</a:t>
            </a:r>
            <a:endParaRPr lang="de-DE" sz="1800" b="0" strike="noStrike" spc="-1" dirty="0">
              <a:latin typeface="Arial"/>
            </a:endParaRPr>
          </a:p>
          <a:p>
            <a:pPr marL="285750" indent="-285750">
              <a:lnSpc>
                <a:spcPct val="100000"/>
              </a:lnSpc>
              <a:buClr>
                <a:srgbClr val="C00000"/>
              </a:buClr>
              <a:buSzPct val="161000"/>
              <a:buFont typeface="Arial" panose="020B0604020202020204" pitchFamily="34" charset="0"/>
              <a:buChar char="•"/>
            </a:pPr>
            <a:endParaRPr lang="de-DE" sz="1800" b="0" strike="noStrike" spc="-1" dirty="0">
              <a:latin typeface="Arial"/>
            </a:endParaRPr>
          </a:p>
          <a:p>
            <a:pPr marL="285750" indent="-285750">
              <a:lnSpc>
                <a:spcPct val="100000"/>
              </a:lnSpc>
              <a:buClr>
                <a:srgbClr val="C00000"/>
              </a:buClr>
              <a:buSzPct val="161000"/>
              <a:buFont typeface="Arial" panose="020B0604020202020204" pitchFamily="34" charset="0"/>
              <a:buChar char="•"/>
            </a:pPr>
            <a:r>
              <a:rPr lang="de-DE" sz="1800" b="0" strike="noStrike" spc="-1" dirty="0">
                <a:solidFill>
                  <a:srgbClr val="000000"/>
                </a:solidFill>
                <a:latin typeface="Arial"/>
                <a:ea typeface="DejaVu Sans"/>
              </a:rPr>
              <a:t>Plot </a:t>
            </a:r>
            <a:r>
              <a:rPr lang="de-DE" sz="1800" b="0" strike="noStrike" spc="-1" dirty="0" err="1">
                <a:solidFill>
                  <a:srgbClr val="000000"/>
                </a:solidFill>
                <a:latin typeface="Arial"/>
                <a:ea typeface="DejaVu Sans"/>
              </a:rPr>
              <a:t>the</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signal</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size</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determine</a:t>
            </a:r>
            <a:r>
              <a:rPr lang="de-DE" sz="1800" b="0" strike="noStrike" spc="-1" dirty="0">
                <a:solidFill>
                  <a:srgbClr val="000000"/>
                </a:solidFill>
                <a:latin typeface="Arial"/>
                <a:ea typeface="DejaVu Sans"/>
              </a:rPr>
              <a:t> MPV</a:t>
            </a:r>
            <a:endParaRPr lang="de-DE" sz="1800" b="0" strike="noStrike" spc="-1" dirty="0">
              <a:latin typeface="Arial"/>
            </a:endParaRPr>
          </a:p>
          <a:p>
            <a:pPr>
              <a:lnSpc>
                <a:spcPct val="100000"/>
              </a:lnSpc>
              <a:buClr>
                <a:srgbClr val="C00000"/>
              </a:buClr>
              <a:buSzPct val="161000"/>
            </a:pP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of</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signals</a:t>
            </a:r>
            <a:r>
              <a:rPr lang="de-DE" sz="1800" b="0" strike="noStrike" spc="-1" dirty="0">
                <a:solidFill>
                  <a:srgbClr val="000000"/>
                </a:solidFill>
                <a:latin typeface="Arial"/>
                <a:ea typeface="DejaVu Sans"/>
              </a:rPr>
              <a:t> in </a:t>
            </a:r>
            <a:r>
              <a:rPr lang="de-DE" sz="1800" b="0" strike="noStrike" spc="-1" dirty="0" err="1">
                <a:solidFill>
                  <a:srgbClr val="000000"/>
                </a:solidFill>
                <a:latin typeface="Arial"/>
                <a:ea typeface="DejaVu Sans"/>
              </a:rPr>
              <a:t>each</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pad</a:t>
            </a:r>
            <a:r>
              <a:rPr lang="de-DE" sz="1800" b="0" strike="noStrike" spc="-1" dirty="0">
                <a:solidFill>
                  <a:srgbClr val="000000"/>
                </a:solidFill>
                <a:latin typeface="Arial"/>
                <a:ea typeface="DejaVu Sans"/>
              </a:rPr>
              <a:t> </a:t>
            </a:r>
            <a:endParaRPr lang="de-DE" sz="1800" b="0" strike="noStrike" spc="-1" dirty="0">
              <a:latin typeface="Arial"/>
            </a:endParaRPr>
          </a:p>
          <a:p>
            <a:pPr marL="285750" indent="-285750">
              <a:lnSpc>
                <a:spcPct val="100000"/>
              </a:lnSpc>
              <a:buClr>
                <a:srgbClr val="C00000"/>
              </a:buClr>
              <a:buSzPct val="161000"/>
              <a:buFont typeface="Arial" panose="020B0604020202020204" pitchFamily="34" charset="0"/>
              <a:buChar char="•"/>
            </a:pPr>
            <a:endParaRPr lang="de-DE" sz="1800" b="0" strike="noStrike" spc="-1" dirty="0">
              <a:latin typeface="Arial"/>
            </a:endParaRPr>
          </a:p>
          <a:p>
            <a:pPr marL="285750" indent="-285750">
              <a:lnSpc>
                <a:spcPct val="100000"/>
              </a:lnSpc>
              <a:buClr>
                <a:srgbClr val="C00000"/>
              </a:buClr>
              <a:buSzPct val="161000"/>
              <a:buFont typeface="Arial" panose="020B0604020202020204" pitchFamily="34" charset="0"/>
              <a:buChar char="•"/>
            </a:pPr>
            <a:r>
              <a:rPr lang="de-DE" sz="1800" b="0" strike="noStrike" spc="-1" dirty="0">
                <a:solidFill>
                  <a:srgbClr val="FF0000"/>
                </a:solidFill>
                <a:latin typeface="Arial"/>
                <a:ea typeface="DejaVu Sans"/>
              </a:rPr>
              <a:t>Use </a:t>
            </a:r>
            <a:r>
              <a:rPr lang="de-DE" sz="1800" b="0" strike="noStrike" spc="-1" dirty="0" err="1">
                <a:solidFill>
                  <a:srgbClr val="FF0000"/>
                </a:solidFill>
                <a:latin typeface="Arial"/>
                <a:ea typeface="DejaVu Sans"/>
              </a:rPr>
              <a:t>the</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pedestal</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width</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to</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calculate</a:t>
            </a:r>
            <a:r>
              <a:rPr lang="de-DE" sz="1800" b="0" strike="noStrike" spc="-1" dirty="0">
                <a:solidFill>
                  <a:srgbClr val="FF0000"/>
                </a:solidFill>
                <a:latin typeface="Arial"/>
                <a:ea typeface="DejaVu Sans"/>
              </a:rPr>
              <a:t> </a:t>
            </a:r>
            <a:r>
              <a:rPr lang="de-DE" spc="-1" dirty="0">
                <a:solidFill>
                  <a:srgbClr val="FF0000"/>
                </a:solidFill>
                <a:latin typeface="Arial"/>
              </a:rPr>
              <a:t>  </a:t>
            </a:r>
          </a:p>
          <a:p>
            <a:pPr>
              <a:lnSpc>
                <a:spcPct val="100000"/>
              </a:lnSpc>
              <a:buClr>
                <a:srgbClr val="C00000"/>
              </a:buClr>
              <a:buSzPct val="161000"/>
            </a:pPr>
            <a:r>
              <a:rPr lang="de-DE" sz="1800" b="0" strike="noStrike" spc="-1" dirty="0">
                <a:solidFill>
                  <a:srgbClr val="FF0000"/>
                </a:solidFill>
                <a:latin typeface="Arial"/>
                <a:ea typeface="DejaVu Sans"/>
              </a:rPr>
              <a:t>    S/N</a:t>
            </a:r>
            <a:endParaRPr lang="de-DE" sz="1800" b="0" strike="noStrike" spc="-1" dirty="0">
              <a:solidFill>
                <a:srgbClr val="FF0000"/>
              </a:solidFill>
              <a:latin typeface="Arial"/>
            </a:endParaRPr>
          </a:p>
          <a:p>
            <a:pPr marL="285750" indent="-285750">
              <a:lnSpc>
                <a:spcPct val="100000"/>
              </a:lnSpc>
              <a:buClr>
                <a:srgbClr val="C00000"/>
              </a:buClr>
              <a:buSzPct val="161000"/>
              <a:buFont typeface="Arial" panose="020B0604020202020204" pitchFamily="34" charset="0"/>
              <a:buChar char="•"/>
            </a:pPr>
            <a:endParaRPr lang="de-DE" sz="1800" b="0" strike="noStrike" spc="-1" dirty="0">
              <a:solidFill>
                <a:srgbClr val="FF0000"/>
              </a:solidFill>
              <a:latin typeface="Arial"/>
            </a:endParaRPr>
          </a:p>
          <a:p>
            <a:pPr marL="285750" indent="-285750">
              <a:lnSpc>
                <a:spcPct val="100000"/>
              </a:lnSpc>
              <a:buClr>
                <a:srgbClr val="C00000"/>
              </a:buClr>
              <a:buSzPct val="161000"/>
              <a:buFont typeface="Arial" panose="020B0604020202020204" pitchFamily="34" charset="0"/>
              <a:buChar char="•"/>
            </a:pPr>
            <a:r>
              <a:rPr lang="de-DE" sz="1800" b="0" strike="noStrike" spc="-1" dirty="0" err="1">
                <a:solidFill>
                  <a:srgbClr val="FF0000"/>
                </a:solidFill>
                <a:latin typeface="Arial"/>
                <a:ea typeface="DejaVu Sans"/>
              </a:rPr>
              <a:t>Apply</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calibration</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constants</a:t>
            </a:r>
            <a:endParaRPr lang="de-DE" sz="1800" b="0" strike="noStrike" spc="-1" dirty="0">
              <a:solidFill>
                <a:srgbClr val="FF0000"/>
              </a:solidFill>
              <a:latin typeface="Arial"/>
              <a:ea typeface="DejaVu Sans"/>
            </a:endParaRPr>
          </a:p>
          <a:p>
            <a:pPr marL="285750" indent="-285750">
              <a:lnSpc>
                <a:spcPct val="100000"/>
              </a:lnSpc>
              <a:buClr>
                <a:srgbClr val="C00000"/>
              </a:buClr>
              <a:buSzPct val="161000"/>
              <a:buFont typeface="Arial" panose="020B0604020202020204" pitchFamily="34" charset="0"/>
              <a:buChar char="•"/>
            </a:pPr>
            <a:endParaRPr lang="en-US" spc="-1" dirty="0">
              <a:solidFill>
                <a:srgbClr val="FF0000"/>
              </a:solidFill>
              <a:latin typeface="Arial"/>
              <a:ea typeface="DejaVu Sans"/>
            </a:endParaRPr>
          </a:p>
          <a:p>
            <a:pPr marL="285750" indent="-285750">
              <a:lnSpc>
                <a:spcPct val="100000"/>
              </a:lnSpc>
              <a:buClr>
                <a:srgbClr val="C00000"/>
              </a:buClr>
              <a:buSzPct val="161000"/>
              <a:buFont typeface="Arial" panose="020B0604020202020204" pitchFamily="34" charset="0"/>
              <a:buChar char="•"/>
            </a:pPr>
            <a:r>
              <a:rPr lang="en-US" sz="1800" b="0" strike="noStrike" spc="-1" dirty="0">
                <a:solidFill>
                  <a:srgbClr val="FF0000"/>
                </a:solidFill>
                <a:latin typeface="Arial"/>
                <a:ea typeface="DejaVu Sans"/>
              </a:rPr>
              <a:t>T</a:t>
            </a:r>
            <a:r>
              <a:rPr lang="de-DE" sz="1800" b="0" strike="noStrike" spc="-1" dirty="0">
                <a:solidFill>
                  <a:srgbClr val="FF0000"/>
                </a:solidFill>
                <a:latin typeface="Arial"/>
                <a:ea typeface="DejaVu Sans"/>
              </a:rPr>
              <a:t>o </a:t>
            </a:r>
            <a:r>
              <a:rPr lang="de-DE" sz="1800" b="0" strike="noStrike" spc="-1" dirty="0" err="1">
                <a:solidFill>
                  <a:srgbClr val="FF0000"/>
                </a:solidFill>
                <a:latin typeface="Arial"/>
                <a:ea typeface="DejaVu Sans"/>
              </a:rPr>
              <a:t>be</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done</a:t>
            </a:r>
            <a:r>
              <a:rPr lang="de-DE" sz="1800" b="0" strike="noStrike" spc="-1" dirty="0">
                <a:solidFill>
                  <a:srgbClr val="FF0000"/>
                </a:solidFill>
                <a:latin typeface="Arial"/>
                <a:ea typeface="DejaVu Sans"/>
              </a:rPr>
              <a:t> (at least </a:t>
            </a:r>
            <a:r>
              <a:rPr lang="de-DE" sz="1800" b="0" strike="noStrike" spc="-1" dirty="0" err="1">
                <a:solidFill>
                  <a:srgbClr val="FF0000"/>
                </a:solidFill>
                <a:latin typeface="Arial"/>
                <a:ea typeface="DejaVu Sans"/>
              </a:rPr>
              <a:t>for</a:t>
            </a:r>
            <a:r>
              <a:rPr lang="de-DE" sz="1800" b="0" strike="noStrike" spc="-1" dirty="0">
                <a:solidFill>
                  <a:srgbClr val="FF0000"/>
                </a:solidFill>
                <a:latin typeface="Arial"/>
                <a:ea typeface="DejaVu Sans"/>
              </a:rPr>
              <a:t> a </a:t>
            </a:r>
            <a:r>
              <a:rPr lang="de-DE" sz="1800" b="0" strike="noStrike" spc="-1" dirty="0" err="1">
                <a:solidFill>
                  <a:srgbClr val="FF0000"/>
                </a:solidFill>
                <a:latin typeface="Arial"/>
                <a:ea typeface="DejaVu Sans"/>
              </a:rPr>
              <a:t>few</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cases</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using</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raw</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using</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raw</a:t>
            </a:r>
            <a:r>
              <a:rPr lang="de-DE" sz="1800" b="0" strike="noStrike" spc="-1" dirty="0">
                <a:solidFill>
                  <a:srgbClr val="FF0000"/>
                </a:solidFill>
                <a:latin typeface="Arial"/>
                <a:ea typeface="DejaVu Sans"/>
              </a:rPr>
              <a:t> </a:t>
            </a:r>
            <a:r>
              <a:rPr lang="de-DE" sz="1800" b="0" strike="noStrike" spc="-1" dirty="0" err="1">
                <a:solidFill>
                  <a:srgbClr val="FF0000"/>
                </a:solidFill>
                <a:latin typeface="Arial"/>
                <a:ea typeface="DejaVu Sans"/>
              </a:rPr>
              <a:t>data</a:t>
            </a:r>
            <a:endParaRPr lang="de-DE" sz="1800" b="0" strike="noStrike" spc="-1" dirty="0">
              <a:solidFill>
                <a:srgbClr val="FF0000"/>
              </a:solidFill>
              <a:latin typeface="Arial"/>
            </a:endParaRPr>
          </a:p>
          <a:p>
            <a:pPr>
              <a:lnSpc>
                <a:spcPct val="100000"/>
              </a:lnSpc>
              <a:buNone/>
            </a:pPr>
            <a:endParaRPr lang="de-DE" sz="1800" b="0" strike="noStrike" spc="-1" dirty="0">
              <a:latin typeface="Arial"/>
            </a:endParaRPr>
          </a:p>
          <a:p>
            <a:pPr>
              <a:lnSpc>
                <a:spcPct val="100000"/>
              </a:lnSpc>
              <a:buNone/>
            </a:pPr>
            <a:endParaRPr lang="de-DE" sz="1800" b="0" strike="noStrike" spc="-1" dirty="0">
              <a:latin typeface="Arial"/>
            </a:endParaRPr>
          </a:p>
        </p:txBody>
      </p:sp>
      <p:pic>
        <p:nvPicPr>
          <p:cNvPr id="112" name="Picture 111"/>
          <p:cNvPicPr/>
          <p:nvPr/>
        </p:nvPicPr>
        <p:blipFill>
          <a:blip r:embed="rId3"/>
          <a:stretch/>
        </p:blipFill>
        <p:spPr>
          <a:xfrm>
            <a:off x="4419720" y="1548000"/>
            <a:ext cx="4697640" cy="4570560"/>
          </a:xfrm>
          <a:prstGeom prst="rect">
            <a:avLst/>
          </a:prstGeom>
          <a:ln w="0">
            <a:noFill/>
          </a:ln>
        </p:spPr>
      </p:pic>
      <p:sp>
        <p:nvSpPr>
          <p:cNvPr id="113" name="Rectangle 112"/>
          <p:cNvSpPr/>
          <p:nvPr/>
        </p:nvSpPr>
        <p:spPr>
          <a:xfrm>
            <a:off x="5940000" y="1188000"/>
            <a:ext cx="1258560" cy="107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114" name="Freeform: Shape 113"/>
          <p:cNvSpPr/>
          <p:nvPr/>
        </p:nvSpPr>
        <p:spPr>
          <a:xfrm>
            <a:off x="6155640" y="1305360"/>
            <a:ext cx="816840" cy="853200"/>
          </a:xfrm>
          <a:custGeom>
            <a:avLst/>
            <a:gdLst/>
            <a:ahLst/>
            <a:cxnLst/>
            <a:rect l="l" t="t" r="r" b="b"/>
            <a:pathLst>
              <a:path w="2273" h="2374">
                <a:moveTo>
                  <a:pt x="0" y="2374"/>
                </a:moveTo>
                <a:cubicBezTo>
                  <a:pt x="0" y="1583"/>
                  <a:pt x="0" y="791"/>
                  <a:pt x="0" y="0"/>
                </a:cubicBezTo>
                <a:cubicBezTo>
                  <a:pt x="758" y="0"/>
                  <a:pt x="1515" y="0"/>
                  <a:pt x="2273" y="0"/>
                </a:cubicBezTo>
                <a:cubicBezTo>
                  <a:pt x="2273" y="791"/>
                  <a:pt x="2273" y="1583"/>
                  <a:pt x="2273" y="2374"/>
                </a:cubicBezTo>
                <a:cubicBezTo>
                  <a:pt x="1515" y="2374"/>
                  <a:pt x="758" y="2374"/>
                  <a:pt x="0" y="2374"/>
                </a:cubicBezTo>
                <a:close/>
              </a:path>
            </a:pathLst>
          </a:custGeom>
          <a:solidFill>
            <a:srgbClr val="FF4000"/>
          </a:solidFill>
          <a:ln w="0">
            <a:solidFill>
              <a:srgbClr val="3465A4"/>
            </a:solidFill>
          </a:ln>
        </p:spPr>
        <p:style>
          <a:lnRef idx="0">
            <a:scrgbClr r="0" g="0" b="0"/>
          </a:lnRef>
          <a:fillRef idx="0">
            <a:scrgbClr r="0" g="0" b="0"/>
          </a:fillRef>
          <a:effectRef idx="0">
            <a:scrgbClr r="0" g="0" b="0"/>
          </a:effectRef>
          <a:fontRef idx="minor"/>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65" name="TextBox 13"/>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Goals of data analysis</a:t>
            </a:r>
            <a:endParaRPr lang="de-DE" sz="2400" b="0" strike="noStrike" spc="-1">
              <a:latin typeface="Arial"/>
            </a:endParaRPr>
          </a:p>
        </p:txBody>
      </p:sp>
      <p:sp>
        <p:nvSpPr>
          <p:cNvPr id="166" name="TextBox 165"/>
          <p:cNvSpPr txBox="1"/>
          <p:nvPr/>
        </p:nvSpPr>
        <p:spPr>
          <a:xfrm>
            <a:off x="900000" y="1440000"/>
            <a:ext cx="8100000" cy="2905920"/>
          </a:xfrm>
          <a:prstGeom prst="rect">
            <a:avLst/>
          </a:prstGeom>
          <a:noFill/>
          <a:ln w="0">
            <a:noFill/>
          </a:ln>
        </p:spPr>
        <p:txBody>
          <a:bodyPr lIns="90000" tIns="45000" rIns="90000" bIns="45000" anchor="t">
            <a:noAutofit/>
          </a:bodyPr>
          <a:lstStyle/>
          <a:p>
            <a:r>
              <a:rPr lang="de-DE" sz="1800" b="0" strike="noStrike" spc="-1">
                <a:latin typeface="Arial"/>
              </a:rPr>
              <a:t>Auxiliary informations:</a:t>
            </a:r>
          </a:p>
          <a:p>
            <a:endParaRPr lang="de-DE" sz="1800" b="0" strike="noStrike" spc="-1">
              <a:latin typeface="Arial"/>
            </a:endParaRPr>
          </a:p>
          <a:p>
            <a:r>
              <a:rPr lang="de-DE" sz="1800" b="0" strike="noStrike" spc="-1">
                <a:latin typeface="Arial"/>
              </a:rPr>
              <a:t>Pedestals for all channels in all runs, pedestal width is needed for S/N</a:t>
            </a:r>
          </a:p>
          <a:p>
            <a:endParaRPr lang="de-DE" sz="1800" b="0" strike="noStrike" spc="-1">
              <a:latin typeface="Arial"/>
            </a:endParaRPr>
          </a:p>
          <a:p>
            <a:r>
              <a:rPr lang="de-DE" sz="1800" b="0" strike="noStrike" spc="-1">
                <a:latin typeface="Arial"/>
              </a:rPr>
              <a:t>Calibration constants for all channels (important for homogeneity plots)</a:t>
            </a:r>
          </a:p>
          <a:p>
            <a:endParaRPr lang="de-DE" sz="1800" b="0" strike="noStrike" spc="-1">
              <a:latin typeface="Arial"/>
            </a:endParaRPr>
          </a:p>
          <a:p>
            <a:r>
              <a:rPr lang="de-DE" sz="1800" b="0" strike="noStrike" spc="-1">
                <a:latin typeface="Arial"/>
              </a:rPr>
              <a:t>‚zero point‘ of signal distributions (to be done with raw data) at least for a few channles</a:t>
            </a:r>
          </a:p>
          <a:p>
            <a:endParaRPr lang="de-DE" sz="1800" b="0" strike="noStrike" spc="-1">
              <a:latin typeface="Arial"/>
            </a:endParaRPr>
          </a:p>
          <a:p>
            <a:r>
              <a:rPr lang="de-DE" sz="1800" b="0" strike="noStrike" spc="-1">
                <a:latin typeface="Arial"/>
              </a:rPr>
              <a:t>Signal distribution from raw data without using the FPGA preprocessing algorithm</a:t>
            </a:r>
          </a:p>
        </p:txBody>
      </p:sp>
      <p:pic>
        <p:nvPicPr>
          <p:cNvPr id="167" name="Grafik 2"/>
          <p:cNvPicPr/>
          <p:nvPr/>
        </p:nvPicPr>
        <p:blipFill>
          <a:blip r:embed="rId3"/>
          <a:stretch/>
        </p:blipFill>
        <p:spPr>
          <a:xfrm>
            <a:off x="1077480" y="4500000"/>
            <a:ext cx="2882520" cy="1980000"/>
          </a:xfrm>
          <a:prstGeom prst="rect">
            <a:avLst/>
          </a:prstGeom>
          <a:ln w="0">
            <a:noFill/>
          </a:ln>
        </p:spPr>
      </p:pic>
      <p:pic>
        <p:nvPicPr>
          <p:cNvPr id="168" name="Grafik 3"/>
          <p:cNvPicPr/>
          <p:nvPr/>
        </p:nvPicPr>
        <p:blipFill>
          <a:blip r:embed="rId4"/>
          <a:stretch/>
        </p:blipFill>
        <p:spPr>
          <a:xfrm>
            <a:off x="4860000" y="4345920"/>
            <a:ext cx="3060000" cy="20314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07" name="TextBox 10"/>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Example pedestal-signal</a:t>
            </a:r>
            <a:endParaRPr lang="de-DE" sz="2400" b="0" strike="noStrike" spc="-1" dirty="0">
              <a:latin typeface="Arial"/>
            </a:endParaRPr>
          </a:p>
        </p:txBody>
      </p:sp>
      <p:sp>
        <p:nvSpPr>
          <p:cNvPr id="108" name="TextBox 11"/>
          <p:cNvSpPr/>
          <p:nvPr/>
        </p:nvSpPr>
        <p:spPr>
          <a:xfrm>
            <a:off x="883080" y="4735080"/>
            <a:ext cx="748872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de-DE" sz="1600" b="0" strike="noStrike" spc="-1">
              <a:latin typeface="Arial"/>
            </a:endParaRPr>
          </a:p>
          <a:p>
            <a:pPr>
              <a:lnSpc>
                <a:spcPct val="100000"/>
              </a:lnSpc>
              <a:buNone/>
            </a:pPr>
            <a:r>
              <a:rPr lang="en-US" sz="1600" b="0" strike="noStrike" spc="-1">
                <a:solidFill>
                  <a:srgbClr val="000000"/>
                </a:solidFill>
                <a:latin typeface="Arial"/>
                <a:ea typeface="DejaVu Sans"/>
              </a:rPr>
              <a:t>                 </a:t>
            </a:r>
            <a:endParaRPr lang="de-DE" sz="1600" b="0" strike="noStrike" spc="-1">
              <a:latin typeface="Arial"/>
            </a:endParaRPr>
          </a:p>
        </p:txBody>
      </p:sp>
      <p:pic>
        <p:nvPicPr>
          <p:cNvPr id="3" name="Picture 2">
            <a:extLst>
              <a:ext uri="{FF2B5EF4-FFF2-40B4-BE49-F238E27FC236}">
                <a16:creationId xmlns:a16="http://schemas.microsoft.com/office/drawing/2014/main" id="{315D170C-3422-468D-ADE3-E07B8E2B4144}"/>
              </a:ext>
            </a:extLst>
          </p:cNvPr>
          <p:cNvPicPr>
            <a:picLocks noChangeAspect="1"/>
          </p:cNvPicPr>
          <p:nvPr/>
        </p:nvPicPr>
        <p:blipFill>
          <a:blip r:embed="rId3"/>
          <a:stretch>
            <a:fillRect/>
          </a:stretch>
        </p:blipFill>
        <p:spPr>
          <a:xfrm>
            <a:off x="1114931" y="1698088"/>
            <a:ext cx="6118382" cy="3979381"/>
          </a:xfrm>
          <a:prstGeom prst="rect">
            <a:avLst/>
          </a:prstGeom>
        </p:spPr>
      </p:pic>
      <p:cxnSp>
        <p:nvCxnSpPr>
          <p:cNvPr id="5" name="Straight Arrow Connector 4">
            <a:extLst>
              <a:ext uri="{FF2B5EF4-FFF2-40B4-BE49-F238E27FC236}">
                <a16:creationId xmlns:a16="http://schemas.microsoft.com/office/drawing/2014/main" id="{C998868F-FC39-40A8-A7AD-9D02C2B50DA5}"/>
              </a:ext>
            </a:extLst>
          </p:cNvPr>
          <p:cNvCxnSpPr>
            <a:cxnSpLocks/>
          </p:cNvCxnSpPr>
          <p:nvPr/>
        </p:nvCxnSpPr>
        <p:spPr>
          <a:xfrm flipV="1">
            <a:off x="2320119" y="3152633"/>
            <a:ext cx="1419368" cy="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7BED70B-034A-41A1-9247-959FC6F4F56F}"/>
              </a:ext>
            </a:extLst>
          </p:cNvPr>
          <p:cNvSpPr txBox="1"/>
          <p:nvPr/>
        </p:nvSpPr>
        <p:spPr>
          <a:xfrm>
            <a:off x="2507226" y="2554797"/>
            <a:ext cx="1419368" cy="368489"/>
          </a:xfrm>
          <a:prstGeom prst="rect">
            <a:avLst/>
          </a:prstGeom>
          <a:noFill/>
        </p:spPr>
        <p:txBody>
          <a:bodyPr wrap="square" rtlCol="0">
            <a:spAutoFit/>
          </a:bodyPr>
          <a:lstStyle/>
          <a:p>
            <a:r>
              <a:rPr lang="en-US" dirty="0"/>
              <a:t>response</a:t>
            </a:r>
            <a:endParaRPr lang="de-DE" dirty="0"/>
          </a:p>
        </p:txBody>
      </p:sp>
    </p:spTree>
    <p:extLst>
      <p:ext uri="{BB962C8B-B14F-4D97-AF65-F5344CB8AC3E}">
        <p14:creationId xmlns:p14="http://schemas.microsoft.com/office/powerpoint/2010/main" val="393157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16" name="TextBox 8"/>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Goals of data analysis</a:t>
            </a:r>
            <a:endParaRPr lang="de-DE" sz="2400" b="0" strike="noStrike" spc="-1">
              <a:latin typeface="Arial"/>
            </a:endParaRPr>
          </a:p>
        </p:txBody>
      </p:sp>
      <p:sp>
        <p:nvSpPr>
          <p:cNvPr id="117" name="Rectangle 116"/>
          <p:cNvSpPr/>
          <p:nvPr/>
        </p:nvSpPr>
        <p:spPr>
          <a:xfrm>
            <a:off x="540000" y="1440000"/>
            <a:ext cx="5038560" cy="429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2200" b="0" strike="noStrike" spc="-1" dirty="0">
                <a:solidFill>
                  <a:srgbClr val="000000"/>
                </a:solidFill>
                <a:latin typeface="Arial"/>
                <a:ea typeface="DejaVu Sans"/>
              </a:rPr>
              <a:t>Performance </a:t>
            </a:r>
            <a:r>
              <a:rPr lang="de-DE" sz="2200" b="0" strike="noStrike" spc="-1" dirty="0" err="1">
                <a:solidFill>
                  <a:srgbClr val="000000"/>
                </a:solidFill>
                <a:latin typeface="Arial"/>
                <a:ea typeface="DejaVu Sans"/>
              </a:rPr>
              <a:t>near</a:t>
            </a:r>
            <a:r>
              <a:rPr lang="de-DE" sz="2200" b="0" strike="noStrike" spc="-1" dirty="0">
                <a:solidFill>
                  <a:srgbClr val="000000"/>
                </a:solidFill>
                <a:latin typeface="Arial"/>
                <a:ea typeface="DejaVu Sans"/>
              </a:rPr>
              <a:t> </a:t>
            </a:r>
            <a:r>
              <a:rPr lang="de-DE" sz="2200" b="0" strike="noStrike" spc="-1" dirty="0" err="1">
                <a:solidFill>
                  <a:srgbClr val="000000"/>
                </a:solidFill>
                <a:latin typeface="Arial"/>
                <a:ea typeface="DejaVu Sans"/>
              </a:rPr>
              <a:t>the</a:t>
            </a:r>
            <a:r>
              <a:rPr lang="de-DE" sz="2200" b="0" strike="noStrike" spc="-1" dirty="0">
                <a:solidFill>
                  <a:srgbClr val="000000"/>
                </a:solidFill>
                <a:latin typeface="Arial"/>
                <a:ea typeface="DejaVu Sans"/>
              </a:rPr>
              <a:t> </a:t>
            </a:r>
            <a:r>
              <a:rPr lang="de-DE" sz="2200" b="0" strike="noStrike" spc="-1" dirty="0" err="1">
                <a:solidFill>
                  <a:srgbClr val="000000"/>
                </a:solidFill>
                <a:latin typeface="Arial"/>
                <a:ea typeface="DejaVu Sans"/>
              </a:rPr>
              <a:t>edges</a:t>
            </a:r>
            <a:r>
              <a:rPr lang="de-DE" sz="2200" b="0" strike="noStrike" spc="-1" dirty="0">
                <a:solidFill>
                  <a:srgbClr val="000000"/>
                </a:solidFill>
                <a:latin typeface="Arial"/>
                <a:ea typeface="DejaVu Sans"/>
              </a:rPr>
              <a:t> </a:t>
            </a:r>
            <a:r>
              <a:rPr lang="de-DE" sz="2200" b="0" strike="noStrike" spc="-1" dirty="0" err="1">
                <a:solidFill>
                  <a:srgbClr val="000000"/>
                </a:solidFill>
                <a:latin typeface="Arial"/>
                <a:ea typeface="DejaVu Sans"/>
              </a:rPr>
              <a:t>of</a:t>
            </a:r>
            <a:r>
              <a:rPr lang="de-DE" sz="2200" b="0" strike="noStrike" spc="-1" dirty="0">
                <a:solidFill>
                  <a:srgbClr val="000000"/>
                </a:solidFill>
                <a:latin typeface="Arial"/>
                <a:ea typeface="DejaVu Sans"/>
              </a:rPr>
              <a:t> </a:t>
            </a:r>
            <a:r>
              <a:rPr lang="de-DE" sz="2200" b="0" strike="noStrike" spc="-1" dirty="0" err="1">
                <a:solidFill>
                  <a:srgbClr val="000000"/>
                </a:solidFill>
                <a:latin typeface="Arial"/>
                <a:ea typeface="DejaVu Sans"/>
              </a:rPr>
              <a:t>the</a:t>
            </a:r>
            <a:r>
              <a:rPr lang="de-DE" sz="2200" b="0" strike="noStrike" spc="-1" dirty="0">
                <a:solidFill>
                  <a:srgbClr val="000000"/>
                </a:solidFill>
                <a:latin typeface="Arial"/>
                <a:ea typeface="DejaVu Sans"/>
              </a:rPr>
              <a:t> </a:t>
            </a:r>
            <a:r>
              <a:rPr lang="de-DE" sz="2200" b="0" strike="noStrike" spc="-1" dirty="0" err="1">
                <a:solidFill>
                  <a:srgbClr val="000000"/>
                </a:solidFill>
                <a:latin typeface="Arial"/>
                <a:ea typeface="DejaVu Sans"/>
              </a:rPr>
              <a:t>pads</a:t>
            </a:r>
            <a:endParaRPr lang="de-DE" sz="2200" b="0" strike="noStrike" spc="-1" dirty="0">
              <a:latin typeface="Arial"/>
            </a:endParaRPr>
          </a:p>
          <a:p>
            <a:pPr>
              <a:lnSpc>
                <a:spcPct val="100000"/>
              </a:lnSpc>
              <a:buNone/>
            </a:pPr>
            <a:endParaRPr lang="de-DE" sz="1800" b="0" strike="noStrike" spc="-1" dirty="0">
              <a:latin typeface="Arial"/>
            </a:endParaRPr>
          </a:p>
          <a:p>
            <a:pPr>
              <a:lnSpc>
                <a:spcPct val="100000"/>
              </a:lnSpc>
              <a:buNone/>
            </a:pPr>
            <a:r>
              <a:rPr lang="de-DE" sz="1800" b="0" strike="noStrike" spc="-1" dirty="0">
                <a:solidFill>
                  <a:srgbClr val="000000"/>
                </a:solidFill>
                <a:latin typeface="Arial"/>
                <a:ea typeface="DejaVu Sans"/>
              </a:rPr>
              <a:t>Take </a:t>
            </a:r>
            <a:r>
              <a:rPr lang="de-DE" sz="1800" b="0" strike="noStrike" spc="-1" dirty="0" err="1">
                <a:solidFill>
                  <a:srgbClr val="000000"/>
                </a:solidFill>
                <a:latin typeface="Arial"/>
                <a:ea typeface="DejaVu Sans"/>
              </a:rPr>
              <a:t>tracks</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hitting</a:t>
            </a:r>
            <a:r>
              <a:rPr lang="de-DE" sz="1800" b="0" strike="noStrike" spc="-1" dirty="0">
                <a:solidFill>
                  <a:srgbClr val="000000"/>
                </a:solidFill>
                <a:latin typeface="Arial"/>
                <a:ea typeface="DejaVu Sans"/>
              </a:rPr>
              <a:t> a </a:t>
            </a:r>
            <a:r>
              <a:rPr lang="de-DE" sz="1800" b="0" strike="noStrike" spc="-1" dirty="0" err="1">
                <a:solidFill>
                  <a:srgbClr val="000000"/>
                </a:solidFill>
                <a:latin typeface="Arial"/>
                <a:ea typeface="DejaVu Sans"/>
              </a:rPr>
              <a:t>certain</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strip</a:t>
            </a:r>
            <a:r>
              <a:rPr lang="de-DE" sz="1800" b="0" strike="noStrike" spc="-1" dirty="0">
                <a:solidFill>
                  <a:srgbClr val="000000"/>
                </a:solidFill>
                <a:latin typeface="Arial"/>
                <a:ea typeface="DejaVu Sans"/>
              </a:rPr>
              <a:t> in x </a:t>
            </a:r>
            <a:endParaRPr lang="de-DE" sz="1800" b="0" strike="noStrike" spc="-1" dirty="0">
              <a:latin typeface="Arial"/>
            </a:endParaRPr>
          </a:p>
          <a:p>
            <a:pPr>
              <a:lnSpc>
                <a:spcPct val="100000"/>
              </a:lnSpc>
              <a:buNone/>
            </a:pPr>
            <a:endParaRPr lang="de-DE" sz="1800" b="0" strike="noStrike" spc="-1" dirty="0">
              <a:latin typeface="Arial"/>
            </a:endParaRPr>
          </a:p>
          <a:p>
            <a:pPr>
              <a:lnSpc>
                <a:spcPct val="100000"/>
              </a:lnSpc>
              <a:buNone/>
            </a:pPr>
            <a:endParaRPr lang="de-DE" sz="1800" b="0" strike="noStrike" spc="-1" dirty="0">
              <a:latin typeface="Arial"/>
            </a:endParaRPr>
          </a:p>
          <a:p>
            <a:pPr>
              <a:lnSpc>
                <a:spcPct val="100000"/>
              </a:lnSpc>
              <a:buNone/>
            </a:pPr>
            <a:r>
              <a:rPr lang="de-DE" sz="1800" b="0" strike="noStrike" spc="-1" dirty="0">
                <a:solidFill>
                  <a:srgbClr val="000000"/>
                </a:solidFill>
                <a:latin typeface="Arial"/>
                <a:ea typeface="DejaVu Sans"/>
              </a:rPr>
              <a:t>Plot </a:t>
            </a:r>
            <a:r>
              <a:rPr lang="de-DE" sz="1800" b="0" strike="noStrike" spc="-1" dirty="0" err="1">
                <a:solidFill>
                  <a:srgbClr val="000000"/>
                </a:solidFill>
                <a:latin typeface="Arial"/>
                <a:ea typeface="DejaVu Sans"/>
              </a:rPr>
              <a:t>the</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signal</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size</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of</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these</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events</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determine</a:t>
            </a:r>
            <a:r>
              <a:rPr lang="de-DE" sz="1800" b="0" strike="noStrike" spc="-1" dirty="0">
                <a:solidFill>
                  <a:srgbClr val="000000"/>
                </a:solidFill>
                <a:latin typeface="Arial"/>
                <a:ea typeface="DejaVu Sans"/>
              </a:rPr>
              <a:t> MPV </a:t>
            </a:r>
            <a:r>
              <a:rPr lang="de-DE" sz="1800" b="0" strike="noStrike" spc="-1" dirty="0" err="1">
                <a:solidFill>
                  <a:srgbClr val="000000"/>
                </a:solidFill>
                <a:latin typeface="Arial"/>
                <a:ea typeface="DejaVu Sans"/>
              </a:rPr>
              <a:t>of</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signals</a:t>
            </a:r>
            <a:r>
              <a:rPr lang="de-DE" sz="1800" b="0" strike="noStrike" spc="-1" dirty="0">
                <a:solidFill>
                  <a:srgbClr val="000000"/>
                </a:solidFill>
                <a:latin typeface="Arial"/>
                <a:ea typeface="DejaVu Sans"/>
              </a:rPr>
              <a:t> in </a:t>
            </a:r>
            <a:r>
              <a:rPr lang="de-DE" sz="1800" b="0" strike="noStrike" spc="-1" dirty="0" err="1">
                <a:solidFill>
                  <a:srgbClr val="000000"/>
                </a:solidFill>
                <a:latin typeface="Arial"/>
                <a:ea typeface="DejaVu Sans"/>
              </a:rPr>
              <a:t>each</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strip</a:t>
            </a:r>
            <a:endParaRPr lang="de-DE" sz="1800" b="0" strike="noStrike" spc="-1" dirty="0">
              <a:latin typeface="Arial"/>
            </a:endParaRPr>
          </a:p>
          <a:p>
            <a:pPr>
              <a:lnSpc>
                <a:spcPct val="100000"/>
              </a:lnSpc>
              <a:buNone/>
            </a:pPr>
            <a:endParaRPr lang="de-DE" sz="1800" b="0" strike="noStrike" spc="-1" dirty="0">
              <a:latin typeface="Arial"/>
            </a:endParaRPr>
          </a:p>
          <a:p>
            <a:pPr>
              <a:lnSpc>
                <a:spcPct val="100000"/>
              </a:lnSpc>
              <a:buNone/>
            </a:pPr>
            <a:r>
              <a:rPr lang="de-DE" sz="1800" b="0" strike="noStrike" spc="-1" dirty="0">
                <a:solidFill>
                  <a:srgbClr val="000000"/>
                </a:solidFill>
                <a:latin typeface="Arial"/>
                <a:ea typeface="DejaVu Sans"/>
              </a:rPr>
              <a:t>Plot </a:t>
            </a:r>
            <a:r>
              <a:rPr lang="de-DE" sz="1800" b="0" strike="noStrike" spc="-1" dirty="0" err="1">
                <a:solidFill>
                  <a:srgbClr val="000000"/>
                </a:solidFill>
                <a:latin typeface="Arial"/>
                <a:ea typeface="DejaVu Sans"/>
              </a:rPr>
              <a:t>the</a:t>
            </a:r>
            <a:r>
              <a:rPr lang="de-DE" sz="1800" b="0" strike="noStrike" spc="-1" dirty="0">
                <a:solidFill>
                  <a:srgbClr val="000000"/>
                </a:solidFill>
                <a:latin typeface="Arial"/>
                <a:ea typeface="DejaVu Sans"/>
              </a:rPr>
              <a:t> MPV </a:t>
            </a:r>
            <a:r>
              <a:rPr lang="de-DE" sz="1800" b="0" strike="noStrike" spc="-1" dirty="0" err="1">
                <a:solidFill>
                  <a:srgbClr val="000000"/>
                </a:solidFill>
                <a:latin typeface="Arial"/>
                <a:ea typeface="DejaVu Sans"/>
              </a:rPr>
              <a:t>as</a:t>
            </a:r>
            <a:r>
              <a:rPr lang="de-DE" sz="1800" b="0" strike="noStrike" spc="-1" dirty="0">
                <a:solidFill>
                  <a:srgbClr val="000000"/>
                </a:solidFill>
                <a:latin typeface="Arial"/>
                <a:ea typeface="DejaVu Sans"/>
              </a:rPr>
              <a:t> a </a:t>
            </a:r>
            <a:r>
              <a:rPr lang="de-DE" sz="1800" b="0" strike="noStrike" spc="-1" dirty="0" err="1">
                <a:solidFill>
                  <a:srgbClr val="000000"/>
                </a:solidFill>
                <a:latin typeface="Arial"/>
                <a:ea typeface="DejaVu Sans"/>
              </a:rPr>
              <a:t>function</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of</a:t>
            </a:r>
            <a:r>
              <a:rPr lang="de-DE" sz="1800" b="0" strike="noStrike" spc="-1" dirty="0">
                <a:solidFill>
                  <a:srgbClr val="000000"/>
                </a:solidFill>
                <a:latin typeface="Arial"/>
                <a:ea typeface="DejaVu Sans"/>
              </a:rPr>
              <a:t> x </a:t>
            </a:r>
            <a:endParaRPr lang="de-DE" sz="1800" b="0" strike="noStrike" spc="-1" dirty="0">
              <a:latin typeface="Arial"/>
            </a:endParaRPr>
          </a:p>
          <a:p>
            <a:pPr>
              <a:lnSpc>
                <a:spcPct val="100000"/>
              </a:lnSpc>
              <a:buNone/>
            </a:pPr>
            <a:r>
              <a:rPr lang="de-DE" sz="1800" b="0" strike="noStrike" spc="-1" dirty="0">
                <a:solidFill>
                  <a:srgbClr val="000000"/>
                </a:solidFill>
                <a:latin typeface="Arial"/>
                <a:ea typeface="DejaVu Sans"/>
              </a:rPr>
              <a:t>(</a:t>
            </a:r>
            <a:r>
              <a:rPr lang="de-DE" sz="1800" b="0" strike="noStrike" spc="-1" dirty="0" err="1">
                <a:solidFill>
                  <a:srgbClr val="000000"/>
                </a:solidFill>
                <a:latin typeface="Arial"/>
                <a:ea typeface="DejaVu Sans"/>
              </a:rPr>
              <a:t>or</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equivalently</a:t>
            </a:r>
            <a:r>
              <a:rPr lang="de-DE" sz="1800" b="0" strike="noStrike" spc="-1" dirty="0">
                <a:solidFill>
                  <a:srgbClr val="000000"/>
                </a:solidFill>
                <a:latin typeface="Arial"/>
                <a:ea typeface="DejaVu Sans"/>
              </a:rPr>
              <a:t> y)</a:t>
            </a:r>
            <a:endParaRPr lang="de-DE" sz="1800" b="0" strike="noStrike" spc="-1" dirty="0">
              <a:latin typeface="Arial"/>
            </a:endParaRPr>
          </a:p>
          <a:p>
            <a:pPr>
              <a:lnSpc>
                <a:spcPct val="100000"/>
              </a:lnSpc>
              <a:buNone/>
            </a:pPr>
            <a:endParaRPr lang="de-DE" sz="1800" b="0" strike="noStrike" spc="-1" dirty="0">
              <a:latin typeface="Arial"/>
            </a:endParaRPr>
          </a:p>
          <a:p>
            <a:pPr>
              <a:lnSpc>
                <a:spcPct val="100000"/>
              </a:lnSpc>
              <a:buNone/>
            </a:pPr>
            <a:r>
              <a:rPr lang="de-DE" sz="1800" b="0" strike="noStrike" spc="-1" dirty="0" err="1">
                <a:solidFill>
                  <a:srgbClr val="000000"/>
                </a:solidFill>
                <a:latin typeface="Arial"/>
                <a:ea typeface="DejaVu Sans"/>
              </a:rPr>
              <a:t>Example</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of</a:t>
            </a:r>
            <a:r>
              <a:rPr lang="de-DE" sz="1800" b="0" strike="noStrike" spc="-1" dirty="0">
                <a:solidFill>
                  <a:srgbClr val="000000"/>
                </a:solidFill>
                <a:latin typeface="Arial"/>
                <a:ea typeface="DejaVu Sans"/>
              </a:rPr>
              <a:t> such a </a:t>
            </a:r>
            <a:r>
              <a:rPr lang="de-DE" sz="1800" b="0" strike="noStrike" spc="-1" dirty="0" err="1">
                <a:solidFill>
                  <a:srgbClr val="000000"/>
                </a:solidFill>
                <a:latin typeface="Arial"/>
                <a:ea typeface="DejaVu Sans"/>
              </a:rPr>
              <a:t>plot</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from</a:t>
            </a:r>
            <a:r>
              <a:rPr lang="de-DE" sz="1800" b="0" strike="noStrike" spc="-1" dirty="0">
                <a:solidFill>
                  <a:srgbClr val="000000"/>
                </a:solidFill>
                <a:latin typeface="Arial"/>
                <a:ea typeface="DejaVu Sans"/>
              </a:rPr>
              <a:t> </a:t>
            </a:r>
            <a:r>
              <a:rPr lang="de-DE" sz="1800" b="0" strike="noStrike" spc="-1" dirty="0" err="1">
                <a:solidFill>
                  <a:srgbClr val="000000"/>
                </a:solidFill>
                <a:latin typeface="Arial"/>
                <a:ea typeface="DejaVu Sans"/>
              </a:rPr>
              <a:t>previous</a:t>
            </a:r>
            <a:r>
              <a:rPr lang="de-DE" sz="1800" b="0" strike="noStrike" spc="-1" dirty="0">
                <a:solidFill>
                  <a:srgbClr val="000000"/>
                </a:solidFill>
                <a:latin typeface="Arial"/>
                <a:ea typeface="DejaVu Sans"/>
              </a:rPr>
              <a:t> </a:t>
            </a:r>
            <a:endParaRPr lang="de-DE" sz="1800" b="0" strike="noStrike" spc="-1" dirty="0">
              <a:latin typeface="Arial"/>
            </a:endParaRPr>
          </a:p>
          <a:p>
            <a:pPr>
              <a:lnSpc>
                <a:spcPct val="100000"/>
              </a:lnSpc>
              <a:buNone/>
            </a:pPr>
            <a:r>
              <a:rPr lang="de-DE" sz="1800" b="0" strike="noStrike" spc="-1" dirty="0" err="1">
                <a:solidFill>
                  <a:srgbClr val="000000"/>
                </a:solidFill>
                <a:latin typeface="Arial"/>
                <a:ea typeface="DejaVu Sans"/>
              </a:rPr>
              <a:t>studies</a:t>
            </a:r>
            <a:endParaRPr lang="de-DE" sz="1800" b="0" strike="noStrike" spc="-1" dirty="0">
              <a:latin typeface="Arial"/>
            </a:endParaRPr>
          </a:p>
          <a:p>
            <a:pPr>
              <a:lnSpc>
                <a:spcPct val="100000"/>
              </a:lnSpc>
              <a:buNone/>
            </a:pPr>
            <a:endParaRPr lang="de-DE" sz="1800" b="0" strike="noStrike" spc="-1" dirty="0">
              <a:latin typeface="Arial"/>
            </a:endParaRPr>
          </a:p>
          <a:p>
            <a:pPr>
              <a:lnSpc>
                <a:spcPct val="100000"/>
              </a:lnSpc>
              <a:buNone/>
            </a:pPr>
            <a:endParaRPr lang="de-DE" sz="1800" b="0" strike="noStrike" spc="-1" dirty="0">
              <a:latin typeface="Arial"/>
            </a:endParaRPr>
          </a:p>
        </p:txBody>
      </p:sp>
      <p:pic>
        <p:nvPicPr>
          <p:cNvPr id="2" name="Picture 1">
            <a:extLst>
              <a:ext uri="{FF2B5EF4-FFF2-40B4-BE49-F238E27FC236}">
                <a16:creationId xmlns:a16="http://schemas.microsoft.com/office/drawing/2014/main" id="{D6562B2A-C7D0-493A-BFC3-5D315512B944}"/>
              </a:ext>
            </a:extLst>
          </p:cNvPr>
          <p:cNvPicPr>
            <a:picLocks noChangeAspect="1"/>
          </p:cNvPicPr>
          <p:nvPr/>
        </p:nvPicPr>
        <p:blipFill>
          <a:blip r:embed="rId3"/>
          <a:stretch>
            <a:fillRect/>
          </a:stretch>
        </p:blipFill>
        <p:spPr>
          <a:xfrm>
            <a:off x="5886330" y="1739380"/>
            <a:ext cx="3316873" cy="39979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35" name="TextBox 2"/>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Goals of data analysis</a:t>
            </a:r>
            <a:endParaRPr lang="de-DE" sz="2400" b="0" strike="noStrike" spc="-1">
              <a:latin typeface="Arial"/>
            </a:endParaRPr>
          </a:p>
        </p:txBody>
      </p:sp>
      <p:sp>
        <p:nvSpPr>
          <p:cNvPr id="136" name="TextBox 3"/>
          <p:cNvSpPr/>
          <p:nvPr/>
        </p:nvSpPr>
        <p:spPr>
          <a:xfrm>
            <a:off x="588600" y="1063080"/>
            <a:ext cx="7025400" cy="213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Cross talk 1</a:t>
            </a:r>
            <a:endParaRPr lang="de-DE" sz="2400" b="0" strike="noStrike" spc="-1">
              <a:latin typeface="Arial"/>
            </a:endParaRPr>
          </a:p>
          <a:p>
            <a:pPr>
              <a:lnSpc>
                <a:spcPct val="100000"/>
              </a:lnSpc>
              <a:buNone/>
            </a:pPr>
            <a:endParaRPr lang="de-DE" sz="2000" b="0" strike="noStrike" spc="-1">
              <a:latin typeface="Arial"/>
            </a:endParaRPr>
          </a:p>
          <a:p>
            <a:pPr>
              <a:lnSpc>
                <a:spcPct val="100000"/>
              </a:lnSpc>
              <a:buNone/>
            </a:pPr>
            <a:r>
              <a:rPr lang="en-US" sz="1800" b="0" strike="noStrike" spc="-1">
                <a:solidFill>
                  <a:srgbClr val="000000"/>
                </a:solidFill>
                <a:latin typeface="Arial"/>
                <a:ea typeface="DejaVu Sans"/>
              </a:rPr>
              <a:t>At the GaAs sensors, the signals of the pads are routed to the edge via traces in between the pads. Electrons impinging on these traces may induce signals assigned wrongly to the pad where the trace is connected. To study these effects, events with predicted beam positions in between pads should be used. </a:t>
            </a:r>
            <a:endParaRPr lang="de-DE" sz="1800" b="0" strike="noStrike" spc="-1">
              <a:latin typeface="Arial"/>
            </a:endParaRPr>
          </a:p>
        </p:txBody>
      </p:sp>
      <p:grpSp>
        <p:nvGrpSpPr>
          <p:cNvPr id="137" name="Gruppieren 11"/>
          <p:cNvGrpSpPr/>
          <p:nvPr/>
        </p:nvGrpSpPr>
        <p:grpSpPr>
          <a:xfrm>
            <a:off x="6327360" y="3277080"/>
            <a:ext cx="2360160" cy="2879640"/>
            <a:chOff x="6327360" y="3277080"/>
            <a:chExt cx="2360160" cy="2879640"/>
          </a:xfrm>
        </p:grpSpPr>
        <p:pic>
          <p:nvPicPr>
            <p:cNvPr id="138" name="Picture 3"/>
            <p:cNvPicPr/>
            <p:nvPr/>
          </p:nvPicPr>
          <p:blipFill>
            <a:blip r:embed="rId3"/>
            <a:stretch/>
          </p:blipFill>
          <p:spPr>
            <a:xfrm rot="5400000">
              <a:off x="6067440" y="3536640"/>
              <a:ext cx="2879640" cy="2360160"/>
            </a:xfrm>
            <a:prstGeom prst="rect">
              <a:avLst/>
            </a:prstGeom>
            <a:ln w="0">
              <a:noFill/>
            </a:ln>
          </p:spPr>
        </p:pic>
        <p:sp>
          <p:nvSpPr>
            <p:cNvPr id="139" name="Gerade Verbindung mit Pfeil 1"/>
            <p:cNvSpPr/>
            <p:nvPr/>
          </p:nvSpPr>
          <p:spPr>
            <a:xfrm flipV="1">
              <a:off x="7247880" y="4386960"/>
              <a:ext cx="514440" cy="198000"/>
            </a:xfrm>
            <a:custGeom>
              <a:avLst/>
              <a:gdLst/>
              <a:ahLst/>
              <a:cxnLst/>
              <a:rect l="l" t="t" r="r" b="b"/>
              <a:pathLst>
                <a:path w="21600" h="21600">
                  <a:moveTo>
                    <a:pt x="0" y="0"/>
                  </a:moveTo>
                  <a:lnTo>
                    <a:pt x="21600" y="21600"/>
                  </a:lnTo>
                </a:path>
              </a:pathLst>
            </a:custGeom>
            <a:solidFill>
              <a:srgbClr val="00A5EB"/>
            </a:solidFill>
            <a:ln w="28440">
              <a:solidFill>
                <a:srgbClr val="C00000"/>
              </a:solidFill>
              <a:round/>
              <a:tailEnd type="triangle" w="med" len="med"/>
            </a:ln>
          </p:spPr>
          <p:style>
            <a:lnRef idx="0">
              <a:scrgbClr r="0" g="0" b="0"/>
            </a:lnRef>
            <a:fillRef idx="0">
              <a:scrgbClr r="0" g="0" b="0"/>
            </a:fillRef>
            <a:effectRef idx="0">
              <a:scrgbClr r="0" g="0" b="0"/>
            </a:effectRef>
            <a:fontRef idx="minor"/>
          </p:style>
        </p:sp>
        <p:sp>
          <p:nvSpPr>
            <p:cNvPr id="140" name="Textfeld 1"/>
            <p:cNvSpPr/>
            <p:nvPr/>
          </p:nvSpPr>
          <p:spPr>
            <a:xfrm>
              <a:off x="6383880" y="4463280"/>
              <a:ext cx="896760" cy="100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de-DE" sz="1200" b="0" strike="noStrike" spc="-1">
                  <a:solidFill>
                    <a:srgbClr val="000000"/>
                  </a:solidFill>
                  <a:latin typeface="Arial"/>
                  <a:ea typeface="DejaVu Sans"/>
                </a:rPr>
                <a:t>Pad connected to Al  readout trace</a:t>
              </a:r>
              <a:endParaRPr lang="de-DE" sz="1200" b="0" strike="noStrike" spc="-1">
                <a:latin typeface="Arial"/>
              </a:endParaRPr>
            </a:p>
          </p:txBody>
        </p:sp>
      </p:grpSp>
      <p:sp>
        <p:nvSpPr>
          <p:cNvPr id="141" name="Rectangle 140"/>
          <p:cNvSpPr/>
          <p:nvPr/>
        </p:nvSpPr>
        <p:spPr>
          <a:xfrm rot="960000">
            <a:off x="7542720" y="4519440"/>
            <a:ext cx="359640" cy="1387440"/>
          </a:xfrm>
          <a:prstGeom prst="rect">
            <a:avLst/>
          </a:prstGeom>
          <a:solidFill>
            <a:srgbClr val="FFFFFF">
              <a:alpha val="8000"/>
            </a:srgbClr>
          </a:solidFill>
          <a:ln w="36000">
            <a:solidFill>
              <a:srgbClr val="FF972F"/>
            </a:solidFill>
            <a:round/>
          </a:ln>
        </p:spPr>
        <p:style>
          <a:lnRef idx="0">
            <a:scrgbClr r="0" g="0" b="0"/>
          </a:lnRef>
          <a:fillRef idx="0">
            <a:scrgbClr r="0" g="0" b="0"/>
          </a:fillRef>
          <a:effectRef idx="0">
            <a:scrgbClr r="0" g="0" b="0"/>
          </a:effectRef>
          <a:fontRef idx="minor"/>
        </p:style>
      </p:sp>
      <p:sp>
        <p:nvSpPr>
          <p:cNvPr id="142" name="Rectangle 141"/>
          <p:cNvSpPr/>
          <p:nvPr/>
        </p:nvSpPr>
        <p:spPr>
          <a:xfrm>
            <a:off x="720000" y="3960000"/>
            <a:ext cx="4679640" cy="85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800" b="0" strike="noStrike" spc="-1">
                <a:latin typeface="Arial"/>
              </a:rPr>
              <a:t>Select tracks in the orange area, and search for signals in pads to which the traces are connected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44" name="TextBox 2"/>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Goals of data analysis</a:t>
            </a:r>
            <a:endParaRPr lang="de-DE" sz="2400" b="0" strike="noStrike" spc="-1">
              <a:latin typeface="Arial"/>
            </a:endParaRPr>
          </a:p>
        </p:txBody>
      </p:sp>
      <p:sp>
        <p:nvSpPr>
          <p:cNvPr id="145" name="TextBox 5"/>
          <p:cNvSpPr/>
          <p:nvPr/>
        </p:nvSpPr>
        <p:spPr>
          <a:xfrm>
            <a:off x="588600" y="1063080"/>
            <a:ext cx="7025400" cy="268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Cross talk 2</a:t>
            </a:r>
            <a:endParaRPr lang="de-DE" sz="2400" b="0" strike="noStrike" spc="-1">
              <a:latin typeface="Arial"/>
            </a:endParaRPr>
          </a:p>
          <a:p>
            <a:pPr>
              <a:lnSpc>
                <a:spcPct val="100000"/>
              </a:lnSpc>
              <a:buNone/>
            </a:pPr>
            <a:endParaRPr lang="de-DE" sz="2000" b="0" strike="noStrike" spc="-1">
              <a:latin typeface="Arial"/>
            </a:endParaRPr>
          </a:p>
          <a:p>
            <a:pPr>
              <a:lnSpc>
                <a:spcPct val="100000"/>
              </a:lnSpc>
              <a:buNone/>
            </a:pPr>
            <a:r>
              <a:rPr lang="en-US" sz="1800" b="0" strike="noStrike" spc="-1">
                <a:solidFill>
                  <a:srgbClr val="000000"/>
                </a:solidFill>
                <a:latin typeface="Arial"/>
                <a:ea typeface="DejaVu Sans"/>
              </a:rPr>
              <a:t>Both in Calice and GaAs sensors signal routing traces have a non-zero capacitance to neighbors, resulting in cross talk of signals between traces.</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To study this effect runs with the beam spot in the lower part of the sensors should be used. Then, for signals in pads in the upper part, not covered by the beam, should be searched for.</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 </a:t>
            </a:r>
            <a:endParaRPr lang="de-DE" sz="1800" b="0" strike="noStrike" spc="-1">
              <a:latin typeface="Arial"/>
            </a:endParaRPr>
          </a:p>
        </p:txBody>
      </p:sp>
      <p:pic>
        <p:nvPicPr>
          <p:cNvPr id="146" name="Picture 6"/>
          <p:cNvPicPr/>
          <p:nvPr/>
        </p:nvPicPr>
        <p:blipFill>
          <a:blip r:embed="rId3"/>
          <a:srcRect l="13799" t="17685" r="12726" b="28558"/>
          <a:stretch/>
        </p:blipFill>
        <p:spPr>
          <a:xfrm>
            <a:off x="4320000" y="3780000"/>
            <a:ext cx="4602240" cy="2525400"/>
          </a:xfrm>
          <a:prstGeom prst="rect">
            <a:avLst/>
          </a:prstGeom>
          <a:ln w="0">
            <a:noFill/>
          </a:ln>
        </p:spPr>
      </p:pic>
      <p:sp>
        <p:nvSpPr>
          <p:cNvPr id="147" name="Oval 146"/>
          <p:cNvSpPr/>
          <p:nvPr/>
        </p:nvSpPr>
        <p:spPr>
          <a:xfrm>
            <a:off x="5040000" y="5400000"/>
            <a:ext cx="899640" cy="539640"/>
          </a:xfrm>
          <a:prstGeom prst="ellipse">
            <a:avLst/>
          </a:prstGeom>
          <a:solidFill>
            <a:srgbClr val="FF860D">
              <a:alpha val="10000"/>
            </a:srgbClr>
          </a:solidFill>
          <a:ln w="36000">
            <a:solidFill>
              <a:srgbClr val="FF860D"/>
            </a:solidFill>
            <a:round/>
          </a:ln>
        </p:spPr>
        <p:style>
          <a:lnRef idx="0">
            <a:scrgbClr r="0" g="0" b="0"/>
          </a:lnRef>
          <a:fillRef idx="0">
            <a:scrgbClr r="0" g="0" b="0"/>
          </a:fillRef>
          <a:effectRef idx="0">
            <a:scrgbClr r="0" g="0" b="0"/>
          </a:effectRef>
          <a:fontRef idx="minor"/>
        </p:style>
      </p:sp>
      <p:sp>
        <p:nvSpPr>
          <p:cNvPr id="148" name="Oval 147"/>
          <p:cNvSpPr/>
          <p:nvPr/>
        </p:nvSpPr>
        <p:spPr>
          <a:xfrm>
            <a:off x="5220000" y="4320000"/>
            <a:ext cx="539640" cy="899640"/>
          </a:xfrm>
          <a:prstGeom prst="ellipse">
            <a:avLst/>
          </a:prstGeom>
          <a:solidFill>
            <a:srgbClr val="FF860D">
              <a:alpha val="10000"/>
            </a:srgbClr>
          </a:solidFill>
          <a:ln w="36000">
            <a:solidFill>
              <a:srgbClr val="FF860D"/>
            </a:solidFill>
            <a:round/>
          </a:ln>
        </p:spPr>
        <p:style>
          <a:lnRef idx="0">
            <a:scrgbClr r="0" g="0" b="0"/>
          </a:lnRef>
          <a:fillRef idx="0">
            <a:scrgbClr r="0" g="0" b="0"/>
          </a:fillRef>
          <a:effectRef idx="0">
            <a:scrgbClr r="0" g="0" b="0"/>
          </a:effectRef>
          <a:fontRef idx="minor"/>
        </p:style>
      </p:sp>
      <p:sp>
        <p:nvSpPr>
          <p:cNvPr id="149" name="Straight Connector 148"/>
          <p:cNvSpPr/>
          <p:nvPr/>
        </p:nvSpPr>
        <p:spPr>
          <a:xfrm>
            <a:off x="3600000" y="5760000"/>
            <a:ext cx="1080000" cy="360"/>
          </a:xfrm>
          <a:prstGeom prst="line">
            <a:avLst/>
          </a:prstGeom>
          <a:ln w="36000">
            <a:solidFill>
              <a:srgbClr val="3465A4"/>
            </a:solidFill>
            <a:round/>
            <a:tailEnd type="triangle" w="med" len="med"/>
          </a:ln>
        </p:spPr>
        <p:style>
          <a:lnRef idx="0">
            <a:scrgbClr r="0" g="0" b="0"/>
          </a:lnRef>
          <a:fillRef idx="0">
            <a:scrgbClr r="0" g="0" b="0"/>
          </a:fillRef>
          <a:effectRef idx="0">
            <a:scrgbClr r="0" g="0" b="0"/>
          </a:effectRef>
          <a:fontRef idx="minor"/>
        </p:style>
      </p:sp>
      <p:sp>
        <p:nvSpPr>
          <p:cNvPr id="150" name="Straight Connector 149"/>
          <p:cNvSpPr/>
          <p:nvPr/>
        </p:nvSpPr>
        <p:spPr>
          <a:xfrm>
            <a:off x="3600000" y="4500000"/>
            <a:ext cx="1080000" cy="360"/>
          </a:xfrm>
          <a:prstGeom prst="line">
            <a:avLst/>
          </a:prstGeom>
          <a:ln w="36000">
            <a:solidFill>
              <a:srgbClr val="3465A4"/>
            </a:solidFill>
            <a:round/>
            <a:tailEnd type="triangle" w="med" len="med"/>
          </a:ln>
        </p:spPr>
        <p:style>
          <a:lnRef idx="0">
            <a:scrgbClr r="0" g="0" b="0"/>
          </a:lnRef>
          <a:fillRef idx="0">
            <a:scrgbClr r="0" g="0" b="0"/>
          </a:fillRef>
          <a:effectRef idx="0">
            <a:scrgbClr r="0" g="0" b="0"/>
          </a:effectRef>
          <a:fontRef idx="minor"/>
        </p:style>
      </p:sp>
      <p:sp>
        <p:nvSpPr>
          <p:cNvPr id="151" name="Rectangle 150"/>
          <p:cNvSpPr/>
          <p:nvPr/>
        </p:nvSpPr>
        <p:spPr>
          <a:xfrm>
            <a:off x="1440000" y="5517720"/>
            <a:ext cx="197964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800" b="0" strike="noStrike" spc="-1">
                <a:latin typeface="Arial"/>
              </a:rPr>
              <a:t>Beamspot here</a:t>
            </a:r>
          </a:p>
        </p:txBody>
      </p:sp>
      <p:sp>
        <p:nvSpPr>
          <p:cNvPr id="152" name="Rectangle 151"/>
          <p:cNvSpPr/>
          <p:nvPr/>
        </p:nvSpPr>
        <p:spPr>
          <a:xfrm>
            <a:off x="1440000" y="3849840"/>
            <a:ext cx="2519640" cy="136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800" b="0" strike="noStrike" spc="-1" dirty="0">
                <a:latin typeface="Arial"/>
              </a:rPr>
              <a:t>Search </a:t>
            </a:r>
            <a:r>
              <a:rPr lang="de-DE" sz="1800" b="0" strike="noStrike" spc="-1" dirty="0" err="1">
                <a:latin typeface="Arial"/>
              </a:rPr>
              <a:t>for</a:t>
            </a:r>
            <a:r>
              <a:rPr lang="de-DE" sz="1800" b="0" strike="noStrike" spc="-1" dirty="0">
                <a:latin typeface="Arial"/>
              </a:rPr>
              <a:t> potential </a:t>
            </a:r>
            <a:r>
              <a:rPr lang="de-DE" sz="1800" b="0" strike="noStrike" spc="-1" dirty="0" err="1">
                <a:latin typeface="Arial"/>
              </a:rPr>
              <a:t>signals</a:t>
            </a:r>
            <a:r>
              <a:rPr lang="de-DE" sz="1800" b="0" strike="noStrike" spc="-1" dirty="0">
                <a:latin typeface="Arial"/>
              </a:rPr>
              <a:t> </a:t>
            </a:r>
            <a:r>
              <a:rPr lang="de-DE" sz="1800" b="0" strike="noStrike" spc="-1" dirty="0" err="1">
                <a:latin typeface="Arial"/>
              </a:rPr>
              <a:t>here</a:t>
            </a:r>
            <a:r>
              <a:rPr lang="de-DE" sz="1800" b="0" strike="noStrike" spc="-1" dirty="0">
                <a:latin typeface="Arial"/>
              </a:rPr>
              <a:t>, in </a:t>
            </a:r>
            <a:r>
              <a:rPr lang="de-DE" sz="1800" b="0" strike="noStrike" spc="-1" dirty="0" err="1">
                <a:latin typeface="Arial"/>
              </a:rPr>
              <a:t>addition</a:t>
            </a:r>
            <a:r>
              <a:rPr lang="de-DE" sz="1800" b="0" strike="noStrike" spc="-1" dirty="0">
                <a:latin typeface="Arial"/>
              </a:rPr>
              <a:t> </a:t>
            </a:r>
            <a:r>
              <a:rPr lang="de-DE" sz="1800" b="0" strike="noStrike" spc="-1" dirty="0" err="1">
                <a:latin typeface="Arial"/>
              </a:rPr>
              <a:t>to</a:t>
            </a:r>
            <a:r>
              <a:rPr lang="de-DE" sz="1800" b="0" strike="noStrike" spc="-1" dirty="0">
                <a:latin typeface="Arial"/>
              </a:rPr>
              <a:t> </a:t>
            </a:r>
            <a:r>
              <a:rPr lang="de-DE" sz="1800" b="0" strike="noStrike" spc="-1" dirty="0" err="1">
                <a:latin typeface="Arial"/>
              </a:rPr>
              <a:t>signals</a:t>
            </a:r>
            <a:r>
              <a:rPr lang="de-DE" sz="1800" b="0" strike="noStrike" spc="-1" dirty="0">
                <a:latin typeface="Arial"/>
              </a:rPr>
              <a:t> in </a:t>
            </a:r>
            <a:r>
              <a:rPr lang="de-DE" sz="1800" b="0" strike="noStrike" spc="-1" dirty="0" err="1">
                <a:latin typeface="Arial"/>
              </a:rPr>
              <a:t>the</a:t>
            </a:r>
            <a:r>
              <a:rPr lang="de-DE" sz="1800" b="0" strike="noStrike" spc="-1" dirty="0">
                <a:latin typeface="Arial"/>
              </a:rPr>
              <a:t> </a:t>
            </a:r>
            <a:r>
              <a:rPr lang="de-DE" sz="1800" b="0" strike="noStrike" spc="-1" dirty="0" err="1">
                <a:latin typeface="Arial"/>
              </a:rPr>
              <a:t>beamspot</a:t>
            </a:r>
            <a:r>
              <a:rPr lang="de-DE" sz="1800" b="0" strike="noStrike" spc="-1" dirty="0">
                <a:latin typeface="Arial"/>
              </a:rPr>
              <a:t> </a:t>
            </a:r>
            <a:r>
              <a:rPr lang="de-DE" sz="1800" b="0" strike="noStrike" spc="-1" dirty="0" err="1">
                <a:latin typeface="Arial"/>
              </a:rPr>
              <a:t>area</a:t>
            </a:r>
            <a:endParaRPr lang="de-DE" sz="18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649</Words>
  <Application>Microsoft Office PowerPoint</Application>
  <PresentationFormat>On-screen Show (4:3)</PresentationFormat>
  <Paragraphs>124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DejaVu Sans</vt:lpstr>
      <vt:lpstr>Symbol</vt:lpstr>
      <vt:lpstr>Times New Roman</vt:lpstr>
      <vt:lpstr>Wingdings</vt:lpstr>
      <vt:lpstr>Office Theme</vt:lpstr>
      <vt:lpstr>  </vt:lpstr>
      <vt:lpstr>  </vt:lpstr>
      <vt:lpstr>  </vt:lpstr>
      <vt:lpstr>  </vt:lpstr>
      <vt:lpstr>  </vt:lpstr>
      <vt:lpstr>  </vt:lpstr>
      <vt:lpstr>  </vt:lpstr>
      <vt:lpstr>  </vt:lpstr>
      <vt:lpstr>  </vt:lpstr>
      <vt:lpstr>  </vt:lpstr>
      <vt:lpstr>  </vt:lpstr>
      <vt:lpstr>  </vt:lpstr>
    </vt:vector>
  </TitlesOfParts>
  <Company>DESY Zeuthen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BCM1F Workshop Report</dc:title>
  <dc:subject/>
  <dc:creator>DESY Mitarbeiter</dc:creator>
  <dc:description/>
  <cp:lastModifiedBy>Lohmann, Wolfgang</cp:lastModifiedBy>
  <cp:revision>283</cp:revision>
  <dcterms:created xsi:type="dcterms:W3CDTF">2012-02-28T14:56:30Z</dcterms:created>
  <dcterms:modified xsi:type="dcterms:W3CDTF">2023-12-06T12:27:28Z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7</vt:r8>
  </property>
  <property fmtid="{D5CDD505-2E9C-101B-9397-08002B2CF9AE}" pid="3" name="PresentationFormat">
    <vt:lpwstr>On-screen Show (4:3)</vt:lpwstr>
  </property>
  <property fmtid="{D5CDD505-2E9C-101B-9397-08002B2CF9AE}" pid="4" name="Slides">
    <vt:r8>7</vt:r8>
  </property>
</Properties>
</file>