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8" r:id="rId3"/>
    <p:sldId id="390" r:id="rId4"/>
    <p:sldId id="840" r:id="rId5"/>
    <p:sldId id="841" r:id="rId6"/>
    <p:sldId id="275" r:id="rId7"/>
    <p:sldId id="842" r:id="rId8"/>
    <p:sldId id="265" r:id="rId9"/>
    <p:sldId id="832" r:id="rId10"/>
    <p:sldId id="262" r:id="rId11"/>
    <p:sldId id="347" r:id="rId12"/>
    <p:sldId id="378" r:id="rId13"/>
    <p:sldId id="414" r:id="rId14"/>
    <p:sldId id="802" r:id="rId15"/>
    <p:sldId id="807" r:id="rId16"/>
    <p:sldId id="391" r:id="rId17"/>
    <p:sldId id="523" r:id="rId18"/>
    <p:sldId id="522" r:id="rId19"/>
    <p:sldId id="524" r:id="rId20"/>
    <p:sldId id="392" r:id="rId21"/>
    <p:sldId id="826" r:id="rId22"/>
    <p:sldId id="830" r:id="rId23"/>
    <p:sldId id="829" r:id="rId24"/>
    <p:sldId id="831" r:id="rId25"/>
    <p:sldId id="410" r:id="rId26"/>
    <p:sldId id="263" r:id="rId27"/>
    <p:sldId id="844" r:id="rId28"/>
    <p:sldId id="423" r:id="rId29"/>
    <p:sldId id="825" r:id="rId30"/>
    <p:sldId id="827" r:id="rId31"/>
    <p:sldId id="846" r:id="rId32"/>
    <p:sldId id="845" r:id="rId33"/>
    <p:sldId id="856" r:id="rId34"/>
    <p:sldId id="848" r:id="rId35"/>
    <p:sldId id="849" r:id="rId36"/>
    <p:sldId id="854" r:id="rId37"/>
    <p:sldId id="855" r:id="rId38"/>
    <p:sldId id="852" r:id="rId39"/>
    <p:sldId id="824" r:id="rId40"/>
    <p:sldId id="847" r:id="rId41"/>
    <p:sldId id="408" r:id="rId42"/>
    <p:sldId id="833" r:id="rId43"/>
    <p:sldId id="276" r:id="rId44"/>
    <p:sldId id="409" r:id="rId45"/>
    <p:sldId id="839" r:id="rId46"/>
    <p:sldId id="655" r:id="rId47"/>
    <p:sldId id="3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8" d="100"/>
          <a:sy n="68" d="100"/>
        </p:scale>
        <p:origin x="4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1F289-7B72-462D-8258-AC27F231F910}"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890C2-4174-460C-8A72-74DDE1C19026}" type="slidenum">
              <a:rPr lang="en-US" smtClean="0"/>
              <a:t>‹#›</a:t>
            </a:fld>
            <a:endParaRPr lang="en-US"/>
          </a:p>
        </p:txBody>
      </p:sp>
    </p:spTree>
    <p:extLst>
      <p:ext uri="{BB962C8B-B14F-4D97-AF65-F5344CB8AC3E}">
        <p14:creationId xmlns:p14="http://schemas.microsoft.com/office/powerpoint/2010/main" val="4269788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Superconducting magnets for creating magnetic</a:t>
            </a:r>
            <a:r>
              <a:rPr lang="de-DE" baseline="0" dirty="0"/>
              <a:t> field inside the MRI machine.</a:t>
            </a: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942133-8442-42B4-A45C-41FCBC668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02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A753-CDB4-4C5A-A7B7-8DD15011D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B0F6D-4098-4397-839C-37969741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05D838-42B4-4321-B87B-649831895FF3}"/>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37DEBA3C-03E7-4FA2-836E-787A94490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4AD3D-7F11-4832-9721-61FC93F65DF5}"/>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280187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157A-0EFF-4652-90E1-348CB8F19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2483A-84FE-44FA-A239-F8A8C34A19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78851-1484-4F0C-B75A-628B094FED98}"/>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49A939CE-0651-4B24-9272-4F8402181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8C5B8-BD89-4AA9-8BD7-19413A33C729}"/>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105596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D15C75-D4F7-48E9-994C-8FD2DA9BE0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E5F02-3950-4D4D-A6B9-121207B20B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2AA28-4B91-4A34-9A12-D5F3CC3F9340}"/>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2F5ABBE3-7E62-4692-A7C2-58BB010EF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75E1C-604B-4301-9300-79B457D68D58}"/>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8299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E4C2D3-4AB5-4BBB-BF55-78EE9A3D346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183038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4C2D3-4AB5-4BBB-BF55-78EE9A3D346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1107485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E4C2D3-4AB5-4BBB-BF55-78EE9A3D346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2966198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E4C2D3-4AB5-4BBB-BF55-78EE9A3D346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2899711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E4C2D3-4AB5-4BBB-BF55-78EE9A3D346F}"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180462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E4C2D3-4AB5-4BBB-BF55-78EE9A3D346F}"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105643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4C2D3-4AB5-4BBB-BF55-78EE9A3D346F}"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2166921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E4C2D3-4AB5-4BBB-BF55-78EE9A3D346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288060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BD42-DE63-46E2-A755-8F95C6556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0CB3B-B629-45E7-BFC3-CB20EED3AB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C7AD3-02C0-42E9-88AE-FF3294437246}"/>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ABF2E0FE-8C2E-4A7A-B3C0-DC8E114C2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4113B-5820-4EAB-BE38-E44BE2204C8D}"/>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3245150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E4C2D3-4AB5-4BBB-BF55-78EE9A3D346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1406083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4C2D3-4AB5-4BBB-BF55-78EE9A3D346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3801229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4C2D3-4AB5-4BBB-BF55-78EE9A3D346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3FAF8-CB23-44CB-8D74-2D2EB6F17271}" type="slidenum">
              <a:rPr lang="en-US" smtClean="0"/>
              <a:t>‹#›</a:t>
            </a:fld>
            <a:endParaRPr lang="en-US"/>
          </a:p>
        </p:txBody>
      </p:sp>
    </p:spTree>
    <p:extLst>
      <p:ext uri="{BB962C8B-B14F-4D97-AF65-F5344CB8AC3E}">
        <p14:creationId xmlns:p14="http://schemas.microsoft.com/office/powerpoint/2010/main" val="26409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6104-02C5-469B-B6BB-01CA9DAB5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BFE471-E03B-4DDE-9C8C-AA77CE11B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C07BD5-0065-4720-B8C7-F3C24FE49E91}"/>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C45FCDD1-24A5-450A-80AB-77B1497D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20C07-C84F-4DAE-A1B8-440D7E4255BB}"/>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168130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7189-163E-458A-8412-A12A443B0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3BF87-84B4-4025-A6DF-C355860817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A7C54-7B1F-4C11-8712-769E618192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4B7994-9068-430C-8AF0-A9F60B2E88D0}"/>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6" name="Footer Placeholder 5">
            <a:extLst>
              <a:ext uri="{FF2B5EF4-FFF2-40B4-BE49-F238E27FC236}">
                <a16:creationId xmlns:a16="http://schemas.microsoft.com/office/drawing/2014/main" id="{CEB438C9-7356-4960-AD78-DA5FE6ABB6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F4FEF7-9515-4E17-9DD7-2A73CBA02A71}"/>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390660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86C0-1E14-469E-879E-52224430E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448C68-2889-4736-B6BD-5ABFAD6CA1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EE83FB-3785-4E96-86E8-B8A88C090E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C30C59-9BA6-4366-8E97-4BBC08270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18870D-13C5-4AF9-A79E-70CEDB24C9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294E27-5A50-49C0-BAD9-1861A73FACF4}"/>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8" name="Footer Placeholder 7">
            <a:extLst>
              <a:ext uri="{FF2B5EF4-FFF2-40B4-BE49-F238E27FC236}">
                <a16:creationId xmlns:a16="http://schemas.microsoft.com/office/drawing/2014/main" id="{416D63FF-A421-4F59-ACBF-420EF734F0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BE704A-08C6-4040-8128-EE6BA99D9B4B}"/>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146030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0A49-171F-4BC9-AD25-B643D98E41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28092-AC68-4362-9EA0-BFC0D267F90E}"/>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4" name="Footer Placeholder 3">
            <a:extLst>
              <a:ext uri="{FF2B5EF4-FFF2-40B4-BE49-F238E27FC236}">
                <a16:creationId xmlns:a16="http://schemas.microsoft.com/office/drawing/2014/main" id="{EE0B2E63-1534-4BFB-BE40-756C1CCFD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B2F691-8069-463E-95F7-86A9E7477521}"/>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360635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6E38DA-2761-49A3-A843-C8074A288457}"/>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3" name="Footer Placeholder 2">
            <a:extLst>
              <a:ext uri="{FF2B5EF4-FFF2-40B4-BE49-F238E27FC236}">
                <a16:creationId xmlns:a16="http://schemas.microsoft.com/office/drawing/2014/main" id="{B970362B-A236-4C10-8A72-73FBFC87BC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9FDB2C-E625-48F1-92E4-030AE0C21177}"/>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354352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814-070C-4E0E-B1DE-636E44113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35470E-76C6-406B-95B4-BBB849B30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F58C9A-E77D-4E75-ABE4-50A565BBD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3D2420-6A51-46C3-B469-3CA7B1510494}"/>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6" name="Footer Placeholder 5">
            <a:extLst>
              <a:ext uri="{FF2B5EF4-FFF2-40B4-BE49-F238E27FC236}">
                <a16:creationId xmlns:a16="http://schemas.microsoft.com/office/drawing/2014/main" id="{F259627F-884F-49F4-AA56-31774F989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0FF98-705B-4C01-A60D-6F0570327ABD}"/>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29250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0793-54EC-45D5-8214-285F576CF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351356-EBF9-4592-B571-B160F4EAE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14238F-D501-4CD6-B9DF-4EA0ADB72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F3817F-561F-428B-910C-C3E03E656762}"/>
              </a:ext>
            </a:extLst>
          </p:cNvPr>
          <p:cNvSpPr>
            <a:spLocks noGrp="1"/>
          </p:cNvSpPr>
          <p:nvPr>
            <p:ph type="dt" sz="half" idx="10"/>
          </p:nvPr>
        </p:nvSpPr>
        <p:spPr/>
        <p:txBody>
          <a:bodyPr/>
          <a:lstStyle/>
          <a:p>
            <a:fld id="{19E8B7DD-1DD7-4A73-BDC3-6B594EF6AAA2}" type="datetimeFigureOut">
              <a:rPr lang="en-US" smtClean="0"/>
              <a:t>12/13/2023</a:t>
            </a:fld>
            <a:endParaRPr lang="en-US"/>
          </a:p>
        </p:txBody>
      </p:sp>
      <p:sp>
        <p:nvSpPr>
          <p:cNvPr id="6" name="Footer Placeholder 5">
            <a:extLst>
              <a:ext uri="{FF2B5EF4-FFF2-40B4-BE49-F238E27FC236}">
                <a16:creationId xmlns:a16="http://schemas.microsoft.com/office/drawing/2014/main" id="{88DC547D-3291-45F4-AA54-70EEC0D1F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BF5B5-49AD-449A-ABCD-BBE171F2EF36}"/>
              </a:ext>
            </a:extLst>
          </p:cNvPr>
          <p:cNvSpPr>
            <a:spLocks noGrp="1"/>
          </p:cNvSpPr>
          <p:nvPr>
            <p:ph type="sldNum" sz="quarter" idx="12"/>
          </p:nvPr>
        </p:nvSpPr>
        <p:spPr/>
        <p:txBody>
          <a:bodyPr/>
          <a:lstStyle/>
          <a:p>
            <a:fld id="{070454B1-7EBB-4D3A-B418-4DCF4EE4B1D6}" type="slidenum">
              <a:rPr lang="en-US" smtClean="0"/>
              <a:t>‹#›</a:t>
            </a:fld>
            <a:endParaRPr lang="en-US"/>
          </a:p>
        </p:txBody>
      </p:sp>
    </p:spTree>
    <p:extLst>
      <p:ext uri="{BB962C8B-B14F-4D97-AF65-F5344CB8AC3E}">
        <p14:creationId xmlns:p14="http://schemas.microsoft.com/office/powerpoint/2010/main" val="207643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AC5B0-FDB7-42D9-9B97-799DFDD49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0D582-ADC2-4FFF-9E92-B2C3F9977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026DB-B3D6-4848-9284-97A29F5E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8B7DD-1DD7-4A73-BDC3-6B594EF6AAA2}" type="datetimeFigureOut">
              <a:rPr lang="en-US" smtClean="0"/>
              <a:t>12/13/2023</a:t>
            </a:fld>
            <a:endParaRPr lang="en-US"/>
          </a:p>
        </p:txBody>
      </p:sp>
      <p:sp>
        <p:nvSpPr>
          <p:cNvPr id="5" name="Footer Placeholder 4">
            <a:extLst>
              <a:ext uri="{FF2B5EF4-FFF2-40B4-BE49-F238E27FC236}">
                <a16:creationId xmlns:a16="http://schemas.microsoft.com/office/drawing/2014/main" id="{564314E7-035E-4506-94C1-93B7BE268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CA0FF-6577-4EDC-89ED-5C42A6048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454B1-7EBB-4D3A-B418-4DCF4EE4B1D6}" type="slidenum">
              <a:rPr lang="en-US" smtClean="0"/>
              <a:t>‹#›</a:t>
            </a:fld>
            <a:endParaRPr lang="en-US"/>
          </a:p>
        </p:txBody>
      </p:sp>
    </p:spTree>
    <p:extLst>
      <p:ext uri="{BB962C8B-B14F-4D97-AF65-F5344CB8AC3E}">
        <p14:creationId xmlns:p14="http://schemas.microsoft.com/office/powerpoint/2010/main" val="419590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4C2D3-4AB5-4BBB-BF55-78EE9A3D346F}" type="datetimeFigureOut">
              <a:rPr lang="en-US" smtClean="0"/>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3FAF8-CB23-44CB-8D74-2D2EB6F17271}" type="slidenum">
              <a:rPr lang="en-US" smtClean="0"/>
              <a:t>‹#›</a:t>
            </a:fld>
            <a:endParaRPr lang="en-US"/>
          </a:p>
        </p:txBody>
      </p:sp>
    </p:spTree>
    <p:extLst>
      <p:ext uri="{BB962C8B-B14F-4D97-AF65-F5344CB8AC3E}">
        <p14:creationId xmlns:p14="http://schemas.microsoft.com/office/powerpoint/2010/main" val="3192650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0.png"/><Relationship Id="rId7" Type="http://schemas.openxmlformats.org/officeDocument/2006/relationships/image" Target="../media/image190.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20.png"/><Relationship Id="rId4" Type="http://schemas.openxmlformats.org/officeDocument/2006/relationships/image" Target="../media/image171.png"/><Relationship Id="rId9"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7"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7.png"/><Relationship Id="rId4" Type="http://schemas.openxmlformats.org/officeDocument/2006/relationships/image" Target="../media/image7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690.png"/><Relationship Id="rId2" Type="http://schemas.openxmlformats.org/officeDocument/2006/relationships/image" Target="../media/image64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0.png"/><Relationship Id="rId4" Type="http://schemas.openxmlformats.org/officeDocument/2006/relationships/image" Target="../media/image66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9A217A-B90D-4938-A5EF-78FEF812381E}"/>
              </a:ext>
            </a:extLst>
          </p:cNvPr>
          <p:cNvSpPr txBox="1"/>
          <p:nvPr/>
        </p:nvSpPr>
        <p:spPr>
          <a:xfrm>
            <a:off x="1654054" y="2105113"/>
            <a:ext cx="8883889" cy="830997"/>
          </a:xfrm>
          <a:prstGeom prst="rect">
            <a:avLst/>
          </a:prstGeom>
          <a:noFill/>
        </p:spPr>
        <p:txBody>
          <a:bodyPr wrap="square" rtlCol="0">
            <a:spAutoFit/>
          </a:bodyPr>
          <a:lstStyle/>
          <a:p>
            <a:r>
              <a:rPr lang="de-DE" sz="4800" dirty="0" err="1">
                <a:solidFill>
                  <a:srgbClr val="0070C0"/>
                </a:solidFill>
              </a:rPr>
              <a:t>Gravitational</a:t>
            </a:r>
            <a:r>
              <a:rPr lang="de-DE" sz="4800" dirty="0">
                <a:solidFill>
                  <a:srgbClr val="0070C0"/>
                </a:solidFill>
              </a:rPr>
              <a:t> </a:t>
            </a:r>
            <a:r>
              <a:rPr lang="de-DE" sz="4800" dirty="0" err="1">
                <a:solidFill>
                  <a:srgbClr val="0070C0"/>
                </a:solidFill>
              </a:rPr>
              <a:t>wave</a:t>
            </a:r>
            <a:r>
              <a:rPr lang="de-DE" sz="4800" dirty="0">
                <a:solidFill>
                  <a:srgbClr val="0070C0"/>
                </a:solidFill>
              </a:rPr>
              <a:t> </a:t>
            </a:r>
            <a:r>
              <a:rPr lang="de-DE" sz="4800" dirty="0" err="1">
                <a:solidFill>
                  <a:srgbClr val="0070C0"/>
                </a:solidFill>
              </a:rPr>
              <a:t>vertical</a:t>
            </a:r>
            <a:r>
              <a:rPr lang="de-DE" sz="4800" dirty="0">
                <a:solidFill>
                  <a:srgbClr val="0070C0"/>
                </a:solidFill>
              </a:rPr>
              <a:t> </a:t>
            </a:r>
            <a:r>
              <a:rPr lang="de-DE" sz="4800" dirty="0" err="1">
                <a:solidFill>
                  <a:srgbClr val="0070C0"/>
                </a:solidFill>
              </a:rPr>
              <a:t>cryostat</a:t>
            </a:r>
            <a:endParaRPr lang="en-US" sz="4800" dirty="0">
              <a:solidFill>
                <a:srgbClr val="0070C0"/>
              </a:solidFill>
            </a:endParaRPr>
          </a:p>
        </p:txBody>
      </p:sp>
      <p:sp>
        <p:nvSpPr>
          <p:cNvPr id="2" name="Rectangle 1">
            <a:extLst>
              <a:ext uri="{FF2B5EF4-FFF2-40B4-BE49-F238E27FC236}">
                <a16:creationId xmlns:a16="http://schemas.microsoft.com/office/drawing/2014/main" id="{980BDC74-C84A-44E1-8A85-DC85CDD78C2F}"/>
              </a:ext>
            </a:extLst>
          </p:cNvPr>
          <p:cNvSpPr/>
          <p:nvPr/>
        </p:nvSpPr>
        <p:spPr>
          <a:xfrm>
            <a:off x="2993568" y="3924925"/>
            <a:ext cx="6204859" cy="461665"/>
          </a:xfrm>
          <a:prstGeom prst="rect">
            <a:avLst/>
          </a:prstGeom>
        </p:spPr>
        <p:txBody>
          <a:bodyPr wrap="square">
            <a:spAutoFit/>
          </a:bodyPr>
          <a:lstStyle/>
          <a:p>
            <a:r>
              <a:rPr lang="de-DE" sz="2400" dirty="0"/>
              <a:t>Udai Raj Singh, </a:t>
            </a:r>
            <a:r>
              <a:rPr lang="en-US" sz="2400" dirty="0" err="1"/>
              <a:t>Jörn</a:t>
            </a:r>
            <a:r>
              <a:rPr lang="en-US" sz="2400" dirty="0"/>
              <a:t>  </a:t>
            </a:r>
            <a:r>
              <a:rPr lang="en-US" sz="2400" dirty="0" err="1"/>
              <a:t>Schaffran</a:t>
            </a:r>
            <a:r>
              <a:rPr lang="en-US" sz="2400" dirty="0"/>
              <a:t>, and Axel Lindner</a:t>
            </a:r>
          </a:p>
        </p:txBody>
      </p:sp>
    </p:spTree>
    <p:extLst>
      <p:ext uri="{BB962C8B-B14F-4D97-AF65-F5344CB8AC3E}">
        <p14:creationId xmlns:p14="http://schemas.microsoft.com/office/powerpoint/2010/main" val="87903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4B71C-EC12-4CA3-919D-2ACC1D9624E4}"/>
              </a:ext>
            </a:extLst>
          </p:cNvPr>
          <p:cNvPicPr>
            <a:picLocks noChangeAspect="1"/>
          </p:cNvPicPr>
          <p:nvPr/>
        </p:nvPicPr>
        <p:blipFill>
          <a:blip r:embed="rId2"/>
          <a:stretch>
            <a:fillRect/>
          </a:stretch>
        </p:blipFill>
        <p:spPr>
          <a:xfrm>
            <a:off x="0" y="1472928"/>
            <a:ext cx="5819775" cy="4738457"/>
          </a:xfrm>
          <a:prstGeom prst="rect">
            <a:avLst/>
          </a:prstGeom>
        </p:spPr>
      </p:pic>
      <p:pic>
        <p:nvPicPr>
          <p:cNvPr id="7" name="Picture 6">
            <a:extLst>
              <a:ext uri="{FF2B5EF4-FFF2-40B4-BE49-F238E27FC236}">
                <a16:creationId xmlns:a16="http://schemas.microsoft.com/office/drawing/2014/main" id="{E9A83C8C-FD8F-4F6C-82FD-321DF8EA960A}"/>
              </a:ext>
            </a:extLst>
          </p:cNvPr>
          <p:cNvPicPr>
            <a:picLocks noChangeAspect="1"/>
          </p:cNvPicPr>
          <p:nvPr/>
        </p:nvPicPr>
        <p:blipFill>
          <a:blip r:embed="rId3"/>
          <a:stretch>
            <a:fillRect/>
          </a:stretch>
        </p:blipFill>
        <p:spPr>
          <a:xfrm>
            <a:off x="0" y="104775"/>
            <a:ext cx="3800475" cy="1257469"/>
          </a:xfrm>
          <a:prstGeom prst="rect">
            <a:avLst/>
          </a:prstGeom>
        </p:spPr>
      </p:pic>
      <p:pic>
        <p:nvPicPr>
          <p:cNvPr id="8" name="Picture 7">
            <a:extLst>
              <a:ext uri="{FF2B5EF4-FFF2-40B4-BE49-F238E27FC236}">
                <a16:creationId xmlns:a16="http://schemas.microsoft.com/office/drawing/2014/main" id="{D9947BAA-DF60-4771-84C7-4BC3391824B9}"/>
              </a:ext>
            </a:extLst>
          </p:cNvPr>
          <p:cNvPicPr>
            <a:picLocks noChangeAspect="1"/>
          </p:cNvPicPr>
          <p:nvPr/>
        </p:nvPicPr>
        <p:blipFill>
          <a:blip r:embed="rId4"/>
          <a:stretch>
            <a:fillRect/>
          </a:stretch>
        </p:blipFill>
        <p:spPr>
          <a:xfrm>
            <a:off x="6096001" y="0"/>
            <a:ext cx="5795670" cy="6445184"/>
          </a:xfrm>
          <a:prstGeom prst="rect">
            <a:avLst/>
          </a:prstGeom>
        </p:spPr>
      </p:pic>
      <p:sp>
        <p:nvSpPr>
          <p:cNvPr id="9" name="Rectangle 8">
            <a:extLst>
              <a:ext uri="{FF2B5EF4-FFF2-40B4-BE49-F238E27FC236}">
                <a16:creationId xmlns:a16="http://schemas.microsoft.com/office/drawing/2014/main" id="{1FE3F70A-277A-4620-AC3F-598B5FE71402}"/>
              </a:ext>
            </a:extLst>
          </p:cNvPr>
          <p:cNvSpPr/>
          <p:nvPr/>
        </p:nvSpPr>
        <p:spPr>
          <a:xfrm>
            <a:off x="7113298" y="6445184"/>
            <a:ext cx="46258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Steven W. Van </a:t>
            </a:r>
            <a:r>
              <a:rPr kumimoji="0" lang="en-US" sz="1600" b="0" i="1" u="none" strike="noStrike" kern="1200" cap="none" spc="0" normalizeH="0" baseline="0" noProof="0" dirty="0" err="1">
                <a:ln>
                  <a:noFill/>
                </a:ln>
                <a:solidFill>
                  <a:srgbClr val="C00000"/>
                </a:solidFill>
                <a:effectLst/>
                <a:uLnTx/>
                <a:uFillTx/>
                <a:latin typeface="Calibri" panose="020F0502020204030204"/>
                <a:ea typeface="+mn-ea"/>
                <a:cs typeface="+mn-cs"/>
              </a:rPr>
              <a:t>Sciver</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 Helium Cryogenics (2012)</a:t>
            </a:r>
          </a:p>
        </p:txBody>
      </p:sp>
      <p:sp>
        <p:nvSpPr>
          <p:cNvPr id="2" name="Rectangle 1">
            <a:extLst>
              <a:ext uri="{FF2B5EF4-FFF2-40B4-BE49-F238E27FC236}">
                <a16:creationId xmlns:a16="http://schemas.microsoft.com/office/drawing/2014/main" id="{C3A0C8F6-A883-416F-9BC4-90252522A647}"/>
              </a:ext>
            </a:extLst>
          </p:cNvPr>
          <p:cNvSpPr/>
          <p:nvPr/>
        </p:nvSpPr>
        <p:spPr>
          <a:xfrm>
            <a:off x="178067" y="6339269"/>
            <a:ext cx="435779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Russell J. Donnelly, Physics Today 62, 10, 34 (2009)</a:t>
            </a:r>
          </a:p>
        </p:txBody>
      </p:sp>
    </p:spTree>
    <p:extLst>
      <p:ext uri="{BB962C8B-B14F-4D97-AF65-F5344CB8AC3E}">
        <p14:creationId xmlns:p14="http://schemas.microsoft.com/office/powerpoint/2010/main" val="26865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654EA6-26A2-4475-8150-EAF8F4AB9FAD}"/>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General superfluid (SF)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helium</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properties</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F5118D8-9A94-46EE-974B-2ABA5228AE38}"/>
              </a:ext>
            </a:extLst>
          </p:cNvPr>
          <p:cNvSpPr txBox="1"/>
          <p:nvPr/>
        </p:nvSpPr>
        <p:spPr>
          <a:xfrm>
            <a:off x="114298" y="539619"/>
            <a:ext cx="11963400" cy="6001643"/>
          </a:xfrm>
          <a:prstGeom prst="rect">
            <a:avLst/>
          </a:prstGeom>
          <a:noFill/>
        </p:spPr>
        <p:txBody>
          <a:bodyPr wrap="square" rtlCol="0">
            <a:spAutoFit/>
          </a:bodyPr>
          <a:lstStyle/>
          <a:p>
            <a:pPr marL="285750" lvl="0" indent="-285750" algn="just">
              <a:buFont typeface="Wingdings" panose="05000000000000000000" pitchFamily="2" charset="2"/>
              <a:buChar char="v"/>
              <a:defRPr/>
            </a:pPr>
            <a:r>
              <a:rPr lang="en-US" sz="1600" dirty="0">
                <a:solidFill>
                  <a:srgbClr val="0070C0"/>
                </a:solidFill>
              </a:rPr>
              <a:t>First sound wave: </a:t>
            </a:r>
            <a:r>
              <a:rPr lang="en-US" sz="1600" dirty="0">
                <a:solidFill>
                  <a:prstClr val="black"/>
                </a:solidFill>
              </a:rPr>
              <a:t>SF helium has an exceptionally low first sound wave speed of 238 m/s.</a:t>
            </a:r>
          </a:p>
          <a:p>
            <a:pPr lvl="0" algn="ju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70C0"/>
                </a:solidFill>
                <a:effectLst/>
                <a:uLnTx/>
                <a:uFillTx/>
                <a:ea typeface="+mn-ea"/>
                <a:cs typeface="+mn-cs"/>
              </a:rPr>
              <a:t>Excitations: </a:t>
            </a:r>
            <a:r>
              <a:rPr kumimoji="0" lang="en-US" sz="1600" b="0" i="0" u="none" strike="noStrike" kern="1200" cap="none" spc="0" normalizeH="0" baseline="0" noProof="0" dirty="0">
                <a:ln>
                  <a:noFill/>
                </a:ln>
                <a:solidFill>
                  <a:prstClr val="black"/>
                </a:solidFill>
                <a:effectLst/>
                <a:uLnTx/>
                <a:uFillTx/>
                <a:ea typeface="+mn-ea"/>
                <a:cs typeface="+mn-cs"/>
              </a:rPr>
              <a:t>It also shows unique kinds of excitations, such as quantized vortices, as well as second, third and fourth sound waves.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70C0"/>
                </a:solidFill>
                <a:effectLst/>
                <a:uLnTx/>
                <a:uFillTx/>
                <a:ea typeface="+mn-ea"/>
                <a:cs typeface="+mn-cs"/>
              </a:rPr>
              <a:t>Density: </a:t>
            </a:r>
            <a:r>
              <a:rPr kumimoji="0" lang="en-US" sz="1600" b="0" i="0" u="none" strike="noStrike" kern="1200" cap="none" spc="0" normalizeH="0" baseline="0" noProof="0" dirty="0">
                <a:ln>
                  <a:noFill/>
                </a:ln>
                <a:solidFill>
                  <a:prstClr val="black"/>
                </a:solidFill>
                <a:effectLst/>
                <a:uLnTx/>
                <a:uFillTx/>
                <a:ea typeface="+mn-ea"/>
                <a:cs typeface="+mn-cs"/>
              </a:rPr>
              <a:t>The low density (</a:t>
            </a:r>
            <a:r>
              <a:rPr kumimoji="0" lang="en-US" sz="1600" b="0" i="0" u="none" strike="noStrike" kern="1200" cap="none" spc="0" normalizeH="0" baseline="0" noProof="0" dirty="0" err="1">
                <a:ln>
                  <a:noFill/>
                </a:ln>
                <a:solidFill>
                  <a:prstClr val="black"/>
                </a:solidFill>
                <a:effectLst/>
                <a:uLnTx/>
                <a:uFillTx/>
                <a:ea typeface="+mn-ea"/>
                <a:cs typeface="+mn-cs"/>
              </a:rPr>
              <a:t>ρHe</a:t>
            </a:r>
            <a:r>
              <a:rPr kumimoji="0" lang="en-US" sz="1600" b="0" i="0" u="none" strike="noStrike" kern="1200" cap="none" spc="0" normalizeH="0" baseline="0" noProof="0" dirty="0">
                <a:ln>
                  <a:noFill/>
                </a:ln>
                <a:solidFill>
                  <a:prstClr val="black"/>
                </a:solidFill>
                <a:effectLst/>
                <a:uLnTx/>
                <a:uFillTx/>
                <a:ea typeface="+mn-ea"/>
                <a:cs typeface="+mn-cs"/>
              </a:rPr>
              <a:t> = 145 kg/m3) and effective mass of SF helium contribute to a high zero-point fluctuation (ZPF) amplitude, resulting in significant optomechanical/electromechanical coupling.</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lvl="0" indent="-285750" algn="just">
              <a:buFont typeface="Wingdings" panose="05000000000000000000" pitchFamily="2" charset="2"/>
              <a:buChar char="v"/>
              <a:defRPr/>
            </a:pPr>
            <a:r>
              <a:rPr kumimoji="0" lang="en-US" sz="1600" b="0" i="0" u="none" strike="noStrike" kern="1200" cap="none" spc="0" normalizeH="0" baseline="0" noProof="0" dirty="0">
                <a:ln>
                  <a:noFill/>
                </a:ln>
                <a:solidFill>
                  <a:srgbClr val="0070C0"/>
                </a:solidFill>
                <a:effectLst/>
                <a:uLnTx/>
                <a:uFillTx/>
                <a:ea typeface="+mn-ea"/>
                <a:cs typeface="+mn-cs"/>
              </a:rPr>
              <a:t>Dielectric constant: </a:t>
            </a:r>
            <a:r>
              <a:rPr kumimoji="0" lang="en-US" sz="1600" b="0" i="0" u="none" strike="noStrike" kern="1200" cap="none" spc="0" normalizeH="0" baseline="0" noProof="0" dirty="0">
                <a:ln>
                  <a:noFill/>
                </a:ln>
                <a:solidFill>
                  <a:prstClr val="black"/>
                </a:solidFill>
                <a:effectLst/>
                <a:uLnTx/>
                <a:uFillTx/>
                <a:ea typeface="+mn-ea"/>
                <a:cs typeface="+mn-cs"/>
              </a:rPr>
              <a:t>The dielectric constant of SF Helium is 1.057, indicating </a:t>
            </a:r>
            <a:r>
              <a:rPr lang="en-US" sz="1600" dirty="0">
                <a:solidFill>
                  <a:prstClr val="black"/>
                </a:solidFill>
              </a:rPr>
              <a:t>its nature as a low-loss dielectric medium. It means that there is </a:t>
            </a:r>
            <a:r>
              <a:rPr kumimoji="0" lang="en-US" sz="1600" b="0" i="0" u="none" strike="noStrike" kern="1200" cap="none" spc="0" normalizeH="0" baseline="0" noProof="0" dirty="0">
                <a:ln>
                  <a:noFill/>
                </a:ln>
                <a:solidFill>
                  <a:prstClr val="black"/>
                </a:solidFill>
                <a:effectLst/>
                <a:uLnTx/>
                <a:uFillTx/>
                <a:ea typeface="+mn-ea"/>
                <a:cs typeface="+mn-cs"/>
              </a:rPr>
              <a:t>minimal light absorption or scattering, </a:t>
            </a:r>
            <a:r>
              <a:rPr lang="en-US" sz="1600" dirty="0">
                <a:solidFill>
                  <a:prstClr val="black"/>
                </a:solidFill>
              </a:rPr>
              <a:t>resulting in low optical loss.</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70C0"/>
                </a:solidFill>
                <a:effectLst/>
                <a:uLnTx/>
                <a:uFillTx/>
                <a:ea typeface="+mn-ea"/>
                <a:cs typeface="+mn-cs"/>
              </a:rPr>
              <a:t>Viscosity: </a:t>
            </a:r>
            <a:r>
              <a:rPr kumimoji="0" lang="en-US" sz="1600" b="0" i="0" u="none" strike="noStrike" kern="1200" cap="none" spc="0" normalizeH="0" baseline="0" noProof="0" dirty="0">
                <a:ln>
                  <a:noFill/>
                </a:ln>
                <a:solidFill>
                  <a:prstClr val="black"/>
                </a:solidFill>
                <a:effectLst/>
                <a:uLnTx/>
                <a:uFillTx/>
                <a:ea typeface="+mn-ea"/>
                <a:cs typeface="+mn-cs"/>
              </a:rPr>
              <a:t>The absence of viscosity in SF helium results in a very low sound attenuation (</a:t>
            </a:r>
            <a:r>
              <a:rPr kumimoji="0" lang="de-DE" sz="1600" b="0" i="0" u="none" strike="noStrike" kern="1200" cap="none" spc="0" normalizeH="0" baseline="0" noProof="0" dirty="0">
                <a:ln>
                  <a:noFill/>
                </a:ln>
                <a:solidFill>
                  <a:prstClr val="black"/>
                </a:solidFill>
                <a:effectLst/>
                <a:uLnTx/>
                <a:uFillTx/>
                <a:ea typeface="+mn-ea"/>
                <a:cs typeface="+mn-cs"/>
              </a:rPr>
              <a:t>a</a:t>
            </a:r>
            <a:r>
              <a:rPr kumimoji="0" lang="en-US" sz="1600" b="0" i="0" u="none" strike="noStrike" kern="1200" cap="none" spc="0" normalizeH="0" baseline="0" noProof="0" dirty="0" err="1">
                <a:ln>
                  <a:noFill/>
                </a:ln>
                <a:solidFill>
                  <a:prstClr val="black"/>
                </a:solidFill>
                <a:effectLst/>
                <a:uLnTx/>
                <a:uFillTx/>
                <a:ea typeface="+mn-ea"/>
                <a:cs typeface="+mn-cs"/>
              </a:rPr>
              <a:t>coustic</a:t>
            </a:r>
            <a:r>
              <a:rPr kumimoji="0" lang="en-US" sz="1600" b="0" i="0" u="none" strike="noStrike" kern="1200" cap="none" spc="0" normalizeH="0" baseline="0" noProof="0" dirty="0">
                <a:ln>
                  <a:noFill/>
                </a:ln>
                <a:solidFill>
                  <a:prstClr val="black"/>
                </a:solidFill>
                <a:effectLst/>
                <a:uLnTx/>
                <a:uFillTx/>
                <a:ea typeface="+mn-ea"/>
                <a:cs typeface="+mn-cs"/>
              </a:rPr>
              <a:t> loss proportional to T</a:t>
            </a:r>
            <a:r>
              <a:rPr kumimoji="0" lang="en-US" sz="1600" b="0" i="0" u="none" strike="noStrike" kern="1200" cap="none" spc="0" normalizeH="0" baseline="30000" noProof="0" dirty="0">
                <a:ln>
                  <a:noFill/>
                </a:ln>
                <a:solidFill>
                  <a:prstClr val="black"/>
                </a:solidFill>
                <a:effectLst/>
                <a:uLnTx/>
                <a:uFillTx/>
                <a:ea typeface="+mn-ea"/>
                <a:cs typeface="+mn-cs"/>
              </a:rPr>
              <a:t>4 </a:t>
            </a:r>
            <a:r>
              <a:rPr kumimoji="0" lang="en-US" sz="1600" b="0" i="0" u="none" strike="noStrike" kern="1200" cap="none" spc="0" normalizeH="0" baseline="0" noProof="0" dirty="0">
                <a:ln>
                  <a:noFill/>
                </a:ln>
                <a:solidFill>
                  <a:prstClr val="black"/>
                </a:solidFill>
                <a:effectLst/>
                <a:uLnTx/>
                <a:uFillTx/>
                <a:ea typeface="+mn-ea"/>
                <a:cs typeface="+mn-cs"/>
              </a:rPr>
              <a:t>), which contributes to high mechanical quality factor.</a:t>
            </a:r>
            <a:endParaRPr kumimoji="0" lang="de-DE"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70C0"/>
                </a:solidFill>
                <a:effectLst/>
                <a:uLnTx/>
                <a:uFillTx/>
                <a:ea typeface="+mn-ea"/>
                <a:cs typeface="+mn-cs"/>
              </a:rPr>
              <a:t>Thermal conductivity: </a:t>
            </a:r>
            <a:r>
              <a:rPr kumimoji="0" lang="en-US" sz="1600" b="0" i="0" u="none" strike="noStrike" kern="1200" cap="none" spc="0" normalizeH="0" baseline="0" noProof="0" dirty="0">
                <a:ln>
                  <a:noFill/>
                </a:ln>
                <a:solidFill>
                  <a:prstClr val="black"/>
                </a:solidFill>
                <a:effectLst/>
                <a:uLnTx/>
                <a:uFillTx/>
                <a:ea typeface="+mn-ea"/>
                <a:cs typeface="+mn-cs"/>
              </a:rPr>
              <a:t>The high thermal conductivity of SF helium prevents any heating issues from RF/optical powers. </a:t>
            </a:r>
            <a:endParaRPr lang="en-US" sz="1600" dirty="0">
              <a:solidFill>
                <a:prstClr val="black"/>
              </a:solidFill>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600" dirty="0">
              <a:solidFill>
                <a:prstClr val="black"/>
              </a:solidFill>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600" dirty="0">
                <a:solidFill>
                  <a:srgbClr val="0070C0"/>
                </a:solidFill>
              </a:rPr>
              <a:t>Band gap: </a:t>
            </a:r>
            <a:r>
              <a:rPr lang="en-US" sz="1600" dirty="0">
                <a:solidFill>
                  <a:prstClr val="black"/>
                </a:solidFill>
              </a:rPr>
              <a:t>SF helium does not exhibit linear absorption visible of infrared light, due to its large bandgap (19.9 eV), and the lack of chemical impurities which freeze to the walls of the container.</a:t>
            </a:r>
            <a:endParaRPr kumimoji="0" lang="en-US"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70C0"/>
                </a:solidFill>
                <a:effectLst/>
                <a:uLnTx/>
                <a:uFillTx/>
                <a:ea typeface="+mn-ea"/>
                <a:cs typeface="+mn-cs"/>
              </a:rPr>
              <a:t>Tuning tool: </a:t>
            </a:r>
            <a:r>
              <a:rPr kumimoji="0" lang="en-US" sz="1600" b="0" i="0" u="none" strike="noStrike" kern="1200" cap="none" spc="0" normalizeH="0" baseline="0" noProof="0" dirty="0">
                <a:ln>
                  <a:noFill/>
                </a:ln>
                <a:solidFill>
                  <a:prstClr val="black"/>
                </a:solidFill>
                <a:effectLst/>
                <a:uLnTx/>
                <a:uFillTx/>
                <a:ea typeface="+mn-ea"/>
                <a:cs typeface="+mn-cs"/>
              </a:rPr>
              <a:t>SF helium can be employed as a tuning tool for resonators, allowing adjustments to the effective mass and resonance frequency.</a:t>
            </a:r>
          </a:p>
          <a:p>
            <a:pPr marR="0" lvl="0" algn="just" defTabSz="914400" rtl="0" eaLnBrk="1" fontAlgn="auto" latinLnBrk="0" hangingPunct="1">
              <a:lnSpc>
                <a:spcPct val="100000"/>
              </a:lnSpc>
              <a:spcBef>
                <a:spcPts val="0"/>
              </a:spcBef>
              <a:spcAft>
                <a:spcPts val="0"/>
              </a:spcAft>
              <a:buClrTx/>
              <a:buSzTx/>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ea typeface="+mn-ea"/>
                <a:cs typeface="+mn-cs"/>
              </a:rPr>
              <a:t>In conclusion, the combination of </a:t>
            </a:r>
            <a:r>
              <a:rPr kumimoji="0" lang="en-US" sz="1600" b="0" i="0" u="none" strike="noStrike" kern="1200" cap="none" spc="0" normalizeH="0" baseline="0" noProof="0" dirty="0">
                <a:ln>
                  <a:noFill/>
                </a:ln>
                <a:solidFill>
                  <a:srgbClr val="C00000"/>
                </a:solidFill>
                <a:effectLst/>
                <a:uLnTx/>
                <a:uFillTx/>
                <a:ea typeface="+mn-ea"/>
                <a:cs typeface="+mn-cs"/>
              </a:rPr>
              <a:t>low intrinsic absorption and the large thermal conductivity of superfluid helium</a:t>
            </a:r>
            <a:r>
              <a:rPr kumimoji="0" lang="en-US" sz="1600" b="0" i="0" u="none" strike="noStrike" kern="1200" cap="none" spc="0" normalizeH="0" baseline="0" noProof="0" dirty="0">
                <a:ln>
                  <a:noFill/>
                </a:ln>
                <a:solidFill>
                  <a:prstClr val="black"/>
                </a:solidFill>
                <a:effectLst/>
                <a:uLnTx/>
                <a:uFillTx/>
                <a:ea typeface="+mn-ea"/>
                <a:cs typeface="+mn-cs"/>
              </a:rPr>
              <a:t> contributes to improved RF/optical power handling.</a:t>
            </a:r>
          </a:p>
        </p:txBody>
      </p:sp>
      <p:pic>
        <p:nvPicPr>
          <p:cNvPr id="5" name="Picture 4">
            <a:extLst>
              <a:ext uri="{FF2B5EF4-FFF2-40B4-BE49-F238E27FC236}">
                <a16:creationId xmlns:a16="http://schemas.microsoft.com/office/drawing/2014/main" id="{89C446CF-6248-41E6-A129-A7641D26A47D}"/>
              </a:ext>
            </a:extLst>
          </p:cNvPr>
          <p:cNvPicPr>
            <a:picLocks noChangeAspect="1"/>
          </p:cNvPicPr>
          <p:nvPr/>
        </p:nvPicPr>
        <p:blipFill>
          <a:blip r:embed="rId2"/>
          <a:stretch>
            <a:fillRect/>
          </a:stretch>
        </p:blipFill>
        <p:spPr>
          <a:xfrm>
            <a:off x="5151731" y="5346256"/>
            <a:ext cx="1888535" cy="504825"/>
          </a:xfrm>
          <a:prstGeom prst="rect">
            <a:avLst/>
          </a:prstGeom>
        </p:spPr>
      </p:pic>
    </p:spTree>
    <p:extLst>
      <p:ext uri="{BB962C8B-B14F-4D97-AF65-F5344CB8AC3E}">
        <p14:creationId xmlns:p14="http://schemas.microsoft.com/office/powerpoint/2010/main" val="241198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CEF9B-0560-4277-912B-A053A5A006C3}"/>
              </a:ext>
            </a:extLst>
          </p:cNvPr>
          <p:cNvPicPr>
            <a:picLocks noChangeAspect="1"/>
          </p:cNvPicPr>
          <p:nvPr/>
        </p:nvPicPr>
        <p:blipFill>
          <a:blip r:embed="rId2"/>
          <a:stretch>
            <a:fillRect/>
          </a:stretch>
        </p:blipFill>
        <p:spPr>
          <a:xfrm>
            <a:off x="138350" y="599682"/>
            <a:ext cx="5309388" cy="5332676"/>
          </a:xfrm>
          <a:prstGeom prst="rect">
            <a:avLst/>
          </a:prstGeom>
        </p:spPr>
      </p:pic>
      <p:pic>
        <p:nvPicPr>
          <p:cNvPr id="3" name="Picture 2">
            <a:extLst>
              <a:ext uri="{FF2B5EF4-FFF2-40B4-BE49-F238E27FC236}">
                <a16:creationId xmlns:a16="http://schemas.microsoft.com/office/drawing/2014/main" id="{0DDB1DF6-8BA5-4514-B1A6-7C56E2DC78F9}"/>
              </a:ext>
            </a:extLst>
          </p:cNvPr>
          <p:cNvPicPr>
            <a:picLocks noChangeAspect="1"/>
          </p:cNvPicPr>
          <p:nvPr/>
        </p:nvPicPr>
        <p:blipFill>
          <a:blip r:embed="rId3"/>
          <a:stretch>
            <a:fillRect/>
          </a:stretch>
        </p:blipFill>
        <p:spPr>
          <a:xfrm>
            <a:off x="5650640" y="599682"/>
            <a:ext cx="6403010" cy="4487717"/>
          </a:xfrm>
          <a:prstGeom prst="rect">
            <a:avLst/>
          </a:prstGeom>
        </p:spPr>
      </p:pic>
      <p:sp>
        <p:nvSpPr>
          <p:cNvPr id="6" name="Rectangle 5">
            <a:extLst>
              <a:ext uri="{FF2B5EF4-FFF2-40B4-BE49-F238E27FC236}">
                <a16:creationId xmlns:a16="http://schemas.microsoft.com/office/drawing/2014/main" id="{A5204A4B-A276-481E-8E39-EEAAB231E25E}"/>
              </a:ext>
            </a:extLst>
          </p:cNvPr>
          <p:cNvSpPr/>
          <p:nvPr/>
        </p:nvSpPr>
        <p:spPr>
          <a:xfrm>
            <a:off x="7172325" y="6258317"/>
            <a:ext cx="46258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Steven W. Van </a:t>
            </a:r>
            <a:r>
              <a:rPr kumimoji="0" lang="en-US" sz="1600" b="0" i="1" u="none" strike="noStrike" kern="1200" cap="none" spc="0" normalizeH="0" baseline="0" noProof="0" dirty="0" err="1">
                <a:ln>
                  <a:noFill/>
                </a:ln>
                <a:solidFill>
                  <a:srgbClr val="C00000"/>
                </a:solidFill>
                <a:effectLst/>
                <a:uLnTx/>
                <a:uFillTx/>
                <a:latin typeface="Calibri" panose="020F0502020204030204"/>
                <a:ea typeface="+mn-ea"/>
                <a:cs typeface="+mn-cs"/>
              </a:rPr>
              <a:t>Sciver</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 Helium Cryogenics (2012)</a:t>
            </a:r>
          </a:p>
        </p:txBody>
      </p:sp>
      <p:sp>
        <p:nvSpPr>
          <p:cNvPr id="7" name="TextBox 6">
            <a:extLst>
              <a:ext uri="{FF2B5EF4-FFF2-40B4-BE49-F238E27FC236}">
                <a16:creationId xmlns:a16="http://schemas.microsoft.com/office/drawing/2014/main" id="{964B8C1C-E1D7-430F-BD8B-50D9F1CA0374}"/>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Production of 2 K superfluid helium via isenthalpic expansion</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803968D-D217-4B1E-B37A-64055A2B7E3D}"/>
              </a:ext>
            </a:extLst>
          </p:cNvPr>
          <p:cNvSpPr/>
          <p:nvPr/>
        </p:nvSpPr>
        <p:spPr>
          <a:xfrm>
            <a:off x="5650640" y="5347583"/>
            <a:ext cx="6403010" cy="584775"/>
          </a:xfrm>
          <a:prstGeom prst="rect">
            <a:avLst/>
          </a:prstGeom>
        </p:spPr>
        <p:txBody>
          <a:bodyPr wrap="square">
            <a:spAutoFit/>
          </a:bodyPr>
          <a:lstStyle/>
          <a:p>
            <a:r>
              <a:rPr lang="en-US" sz="1600" dirty="0"/>
              <a:t>Considering an isenthalpic expansion of helium from 0.1 MPa, 4.2 K to 1.6 kPa corresponding to the saturated vapor pressure at 1.8 K</a:t>
            </a:r>
          </a:p>
        </p:txBody>
      </p:sp>
      <p:sp>
        <p:nvSpPr>
          <p:cNvPr id="13" name="TextBox 12">
            <a:extLst>
              <a:ext uri="{FF2B5EF4-FFF2-40B4-BE49-F238E27FC236}">
                <a16:creationId xmlns:a16="http://schemas.microsoft.com/office/drawing/2014/main" id="{89CF8B76-B19A-4AEC-8579-F65B8F08D546}"/>
              </a:ext>
            </a:extLst>
          </p:cNvPr>
          <p:cNvSpPr txBox="1"/>
          <p:nvPr/>
        </p:nvSpPr>
        <p:spPr>
          <a:xfrm>
            <a:off x="6476622" y="3275111"/>
            <a:ext cx="842701" cy="307777"/>
          </a:xfrm>
          <a:prstGeom prst="rect">
            <a:avLst/>
          </a:prstGeom>
          <a:solidFill>
            <a:schemeClr val="tx1"/>
          </a:solidFill>
        </p:spPr>
        <p:txBody>
          <a:bodyPr wrap="square" rtlCol="0">
            <a:spAutoFit/>
          </a:bodyPr>
          <a:lstStyle/>
          <a:p>
            <a:r>
              <a:rPr lang="de-DE" sz="1400" dirty="0">
                <a:solidFill>
                  <a:schemeClr val="bg1"/>
                </a:solidFill>
              </a:rPr>
              <a:t>100% </a:t>
            </a:r>
            <a:r>
              <a:rPr lang="de-DE" sz="1400" dirty="0" err="1">
                <a:solidFill>
                  <a:schemeClr val="bg1"/>
                </a:solidFill>
              </a:rPr>
              <a:t>liq</a:t>
            </a:r>
            <a:r>
              <a:rPr lang="de-DE" sz="1400" dirty="0">
                <a:solidFill>
                  <a:schemeClr val="bg1"/>
                </a:solidFill>
              </a:rPr>
              <a:t>.</a:t>
            </a:r>
            <a:endParaRPr lang="en-US" sz="1400" dirty="0">
              <a:solidFill>
                <a:schemeClr val="bg1"/>
              </a:solidFill>
            </a:endParaRPr>
          </a:p>
        </p:txBody>
      </p:sp>
      <p:sp>
        <p:nvSpPr>
          <p:cNvPr id="15" name="TextBox 14">
            <a:extLst>
              <a:ext uri="{FF2B5EF4-FFF2-40B4-BE49-F238E27FC236}">
                <a16:creationId xmlns:a16="http://schemas.microsoft.com/office/drawing/2014/main" id="{F93C960D-4905-4091-8B28-8AAF2A3DF509}"/>
              </a:ext>
            </a:extLst>
          </p:cNvPr>
          <p:cNvSpPr txBox="1"/>
          <p:nvPr/>
        </p:nvSpPr>
        <p:spPr>
          <a:xfrm>
            <a:off x="10286714" y="3275111"/>
            <a:ext cx="924832" cy="307777"/>
          </a:xfrm>
          <a:prstGeom prst="rect">
            <a:avLst/>
          </a:prstGeom>
          <a:solidFill>
            <a:schemeClr val="tx1"/>
          </a:solidFill>
        </p:spPr>
        <p:txBody>
          <a:bodyPr wrap="square" rtlCol="0">
            <a:spAutoFit/>
          </a:bodyPr>
          <a:lstStyle/>
          <a:p>
            <a:r>
              <a:rPr lang="de-DE" sz="1400" dirty="0">
                <a:solidFill>
                  <a:schemeClr val="bg1"/>
                </a:solidFill>
              </a:rPr>
              <a:t>100% gas</a:t>
            </a:r>
            <a:endParaRPr lang="en-US" sz="1400" dirty="0">
              <a:solidFill>
                <a:schemeClr val="bg1"/>
              </a:solidFill>
            </a:endParaRPr>
          </a:p>
        </p:txBody>
      </p:sp>
    </p:spTree>
    <p:extLst>
      <p:ext uri="{BB962C8B-B14F-4D97-AF65-F5344CB8AC3E}">
        <p14:creationId xmlns:p14="http://schemas.microsoft.com/office/powerpoint/2010/main" val="258732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D5EB1A-0662-4A3B-9D97-C4DD4C33C95C}"/>
              </a:ext>
            </a:extLst>
          </p:cNvPr>
          <p:cNvSpPr txBox="1"/>
          <p:nvPr/>
        </p:nvSpPr>
        <p:spPr>
          <a:xfrm>
            <a:off x="0" y="0"/>
            <a:ext cx="12192000" cy="461665"/>
          </a:xfrm>
          <a:prstGeom prst="rect">
            <a:avLst/>
          </a:prstGeom>
          <a:solidFill>
            <a:srgbClr val="0070C0"/>
          </a:solidFill>
        </p:spPr>
        <p:txBody>
          <a:bodyPr wrap="square" rtlCol="0">
            <a:spAutoFit/>
          </a:bodyPr>
          <a:lstStyle/>
          <a:p>
            <a:r>
              <a:rPr lang="en-US" sz="2400" dirty="0">
                <a:solidFill>
                  <a:schemeClr val="bg1"/>
                </a:solidFill>
              </a:rPr>
              <a:t>Joule-Thomson valve</a:t>
            </a:r>
          </a:p>
        </p:txBody>
      </p:sp>
      <p:pic>
        <p:nvPicPr>
          <p:cNvPr id="4" name="Picture 3">
            <a:extLst>
              <a:ext uri="{FF2B5EF4-FFF2-40B4-BE49-F238E27FC236}">
                <a16:creationId xmlns:a16="http://schemas.microsoft.com/office/drawing/2014/main" id="{00281645-23C3-4739-B026-1BACF18F91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746" t="82666" r="45210" b="14041"/>
          <a:stretch/>
        </p:blipFill>
        <p:spPr>
          <a:xfrm>
            <a:off x="5107775" y="741074"/>
            <a:ext cx="1482810" cy="1024488"/>
          </a:xfrm>
          <a:prstGeom prst="rect">
            <a:avLst/>
          </a:prstGeom>
        </p:spPr>
      </p:pic>
      <p:sp>
        <p:nvSpPr>
          <p:cNvPr id="5" name="Rectangle 4">
            <a:extLst>
              <a:ext uri="{FF2B5EF4-FFF2-40B4-BE49-F238E27FC236}">
                <a16:creationId xmlns:a16="http://schemas.microsoft.com/office/drawing/2014/main" id="{49C906FA-CAC1-4F13-9D0A-5ED32B441666}"/>
              </a:ext>
            </a:extLst>
          </p:cNvPr>
          <p:cNvSpPr/>
          <p:nvPr/>
        </p:nvSpPr>
        <p:spPr>
          <a:xfrm>
            <a:off x="2879834" y="741074"/>
            <a:ext cx="2227941" cy="1024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011CB7-0A61-4D87-B220-FB9186628184}"/>
                  </a:ext>
                </a:extLst>
              </p:cNvPr>
              <p:cNvSpPr txBox="1"/>
              <p:nvPr/>
            </p:nvSpPr>
            <p:spPr>
              <a:xfrm>
                <a:off x="3171825" y="1048981"/>
                <a:ext cx="1571456" cy="369332"/>
              </a:xfrm>
              <a:prstGeom prst="rect">
                <a:avLst/>
              </a:prstGeom>
              <a:noFill/>
            </p:spPr>
            <p:txBody>
              <a:bodyPr wrap="none" rtlCol="0">
                <a:spAutoFit/>
              </a:bodyPr>
              <a:lstStyle/>
              <a:p>
                <a14:m>
                  <m:oMath xmlns:m="http://schemas.openxmlformats.org/officeDocument/2006/math">
                    <m:acc>
                      <m:accPr>
                        <m:chr m:val="̇"/>
                        <m:ctrlPr>
                          <a:rPr lang="de-DE" i="1">
                            <a:latin typeface="Cambria Math" panose="02040503050406030204" pitchFamily="18" charset="0"/>
                          </a:rPr>
                        </m:ctrlPr>
                      </m:acc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e>
                    </m:acc>
                    <m:sSub>
                      <m:sSubPr>
                        <m:ctrlPr>
                          <a:rPr lang="de-DE" i="1">
                            <a:latin typeface="Cambria Math" panose="02040503050406030204" pitchFamily="18" charset="0"/>
                          </a:rPr>
                        </m:ctrlPr>
                      </m:sSubPr>
                      <m:e>
                        <m:r>
                          <a:rPr lang="de-DE" i="1">
                            <a:latin typeface="Cambria Math" panose="02040503050406030204" pitchFamily="18" charset="0"/>
                          </a:rPr>
                          <m:t>h</m:t>
                        </m:r>
                      </m:e>
                      <m:sub>
                        <m:r>
                          <a:rPr lang="de-DE" i="1">
                            <a:latin typeface="Cambria Math" panose="02040503050406030204" pitchFamily="18" charset="0"/>
                          </a:rPr>
                          <m:t>𝑖</m:t>
                        </m:r>
                      </m:sub>
                    </m:sSub>
                  </m:oMath>
                </a14:m>
                <a:r>
                  <a:rPr lang="en-US" dirty="0"/>
                  <a:t> ((liq. He )</a:t>
                </a:r>
              </a:p>
            </p:txBody>
          </p:sp>
        </mc:Choice>
        <mc:Fallback xmlns="">
          <p:sp>
            <p:nvSpPr>
              <p:cNvPr id="6" name="TextBox 5">
                <a:extLst>
                  <a:ext uri="{FF2B5EF4-FFF2-40B4-BE49-F238E27FC236}">
                    <a16:creationId xmlns:a16="http://schemas.microsoft.com/office/drawing/2014/main" id="{A6011CB7-0A61-4D87-B220-FB9186628184}"/>
                  </a:ext>
                </a:extLst>
              </p:cNvPr>
              <p:cNvSpPr txBox="1">
                <a:spLocks noRot="1" noChangeAspect="1" noMove="1" noResize="1" noEditPoints="1" noAdjustHandles="1" noChangeArrowheads="1" noChangeShapeType="1" noTextEdit="1"/>
              </p:cNvSpPr>
              <p:nvPr/>
            </p:nvSpPr>
            <p:spPr>
              <a:xfrm>
                <a:off x="3171825" y="1048981"/>
                <a:ext cx="1571456" cy="369332"/>
              </a:xfrm>
              <a:prstGeom prst="rect">
                <a:avLst/>
              </a:prstGeom>
              <a:blipFill>
                <a:blip r:embed="rId3"/>
                <a:stretch>
                  <a:fillRect t="-8197" r="-2713" b="-2459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6FBDA6F-857D-43D8-8F1B-7F80AFF66791}"/>
              </a:ext>
            </a:extLst>
          </p:cNvPr>
          <p:cNvSpPr/>
          <p:nvPr/>
        </p:nvSpPr>
        <p:spPr>
          <a:xfrm>
            <a:off x="6590584" y="744031"/>
            <a:ext cx="3544015" cy="1024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007453-24D4-44CE-A283-55CC81F7DE1B}"/>
                  </a:ext>
                </a:extLst>
              </p:cNvPr>
              <p:cNvSpPr txBox="1"/>
              <p:nvPr/>
            </p:nvSpPr>
            <p:spPr>
              <a:xfrm>
                <a:off x="6895927" y="1057367"/>
                <a:ext cx="3242722" cy="391902"/>
              </a:xfrm>
              <a:prstGeom prst="rect">
                <a:avLst/>
              </a:prstGeom>
              <a:noFill/>
            </p:spPr>
            <p:txBody>
              <a:bodyPr wrap="square" rtlCol="0">
                <a:spAutoFit/>
              </a:bodyPr>
              <a:lstStyle/>
              <a:p>
                <a14:m>
                  <m:oMath xmlns:m="http://schemas.openxmlformats.org/officeDocument/2006/math">
                    <m:acc>
                      <m:accPr>
                        <m:chr m:val="̇"/>
                        <m:ctrlPr>
                          <a:rPr lang="de-DE" i="1" smtClean="0">
                            <a:solidFill>
                              <a:schemeClr val="tx1"/>
                            </a:solidFill>
                            <a:latin typeface="Cambria Math" panose="02040503050406030204" pitchFamily="18" charset="0"/>
                          </a:rPr>
                        </m:ctrlPr>
                      </m:accPr>
                      <m:e>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panose="02040503050406030204" pitchFamily="18" charset="0"/>
                              </a:rPr>
                              <m:t>𝑙</m:t>
                            </m:r>
                          </m:sub>
                        </m:sSub>
                      </m:e>
                    </m:acc>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h</m:t>
                        </m:r>
                      </m:e>
                      <m:sub>
                        <m:r>
                          <a:rPr lang="de-DE" i="1">
                            <a:solidFill>
                              <a:schemeClr val="tx1"/>
                            </a:solidFill>
                            <a:latin typeface="Cambria Math" panose="02040503050406030204" pitchFamily="18" charset="0"/>
                          </a:rPr>
                          <m:t>𝑙</m:t>
                        </m:r>
                      </m:sub>
                    </m:sSub>
                    <m:r>
                      <a:rPr lang="de-DE" i="1">
                        <a:solidFill>
                          <a:schemeClr val="tx1"/>
                        </a:solidFill>
                        <a:latin typeface="Cambria Math" panose="02040503050406030204" pitchFamily="18" charset="0"/>
                      </a:rPr>
                      <m:t>+</m:t>
                    </m:r>
                    <m:acc>
                      <m:accPr>
                        <m:chr m:val="̇"/>
                        <m:ctrlPr>
                          <a:rPr lang="de-DE" i="1">
                            <a:solidFill>
                              <a:schemeClr val="tx1"/>
                            </a:solidFill>
                            <a:latin typeface="Cambria Math" panose="02040503050406030204" pitchFamily="18" charset="0"/>
                          </a:rPr>
                        </m:ctrlPr>
                      </m:accPr>
                      <m:e>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panose="02040503050406030204" pitchFamily="18" charset="0"/>
                              </a:rPr>
                              <m:t>𝑔</m:t>
                            </m:r>
                          </m:sub>
                        </m:sSub>
                      </m:e>
                    </m:acc>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h</m:t>
                        </m:r>
                      </m:e>
                      <m:sub>
                        <m:r>
                          <a:rPr lang="de-DE" i="1">
                            <a:solidFill>
                              <a:schemeClr val="tx1"/>
                            </a:solidFill>
                            <a:latin typeface="Cambria Math" panose="02040503050406030204" pitchFamily="18" charset="0"/>
                          </a:rPr>
                          <m:t>𝑔</m:t>
                        </m:r>
                      </m:sub>
                    </m:sSub>
                  </m:oMath>
                </a14:m>
                <a:r>
                  <a:rPr lang="en-US" dirty="0">
                    <a:solidFill>
                      <a:schemeClr val="tx1"/>
                    </a:solidFill>
                  </a:rPr>
                  <a:t> (liq. He + gas He)</a:t>
                </a:r>
              </a:p>
            </p:txBody>
          </p:sp>
        </mc:Choice>
        <mc:Fallback xmlns="">
          <p:sp>
            <p:nvSpPr>
              <p:cNvPr id="8" name="TextBox 7">
                <a:extLst>
                  <a:ext uri="{FF2B5EF4-FFF2-40B4-BE49-F238E27FC236}">
                    <a16:creationId xmlns:a16="http://schemas.microsoft.com/office/drawing/2014/main" id="{6A007453-24D4-44CE-A283-55CC81F7DE1B}"/>
                  </a:ext>
                </a:extLst>
              </p:cNvPr>
              <p:cNvSpPr txBox="1">
                <a:spLocks noRot="1" noChangeAspect="1" noMove="1" noResize="1" noEditPoints="1" noAdjustHandles="1" noChangeArrowheads="1" noChangeShapeType="1" noTextEdit="1"/>
              </p:cNvSpPr>
              <p:nvPr/>
            </p:nvSpPr>
            <p:spPr>
              <a:xfrm>
                <a:off x="6895927" y="1057367"/>
                <a:ext cx="3242722" cy="391902"/>
              </a:xfrm>
              <a:prstGeom prst="rect">
                <a:avLst/>
              </a:prstGeom>
              <a:blipFill>
                <a:blip r:embed="rId4"/>
                <a:stretch>
                  <a:fillRect t="-6154" b="-1846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AA34E5ED-3CF5-483F-B3C3-5AFC3092E8F9}"/>
              </a:ext>
            </a:extLst>
          </p:cNvPr>
          <p:cNvSpPr/>
          <p:nvPr/>
        </p:nvSpPr>
        <p:spPr>
          <a:xfrm>
            <a:off x="123826" y="1909710"/>
            <a:ext cx="6466757" cy="738664"/>
          </a:xfrm>
          <a:prstGeom prst="rect">
            <a:avLst/>
          </a:prstGeom>
        </p:spPr>
        <p:txBody>
          <a:bodyPr wrap="square">
            <a:spAutoFit/>
          </a:bodyPr>
          <a:lstStyle/>
          <a:p>
            <a:pPr marL="285750" indent="-285750" algn="just">
              <a:buFont typeface="Wingdings" panose="05000000000000000000" pitchFamily="2" charset="2"/>
              <a:buChar char="v"/>
            </a:pPr>
            <a:r>
              <a:rPr lang="en-US" sz="1400" dirty="0"/>
              <a:t>After the expansion of liquid helium (</a:t>
            </a:r>
            <a:r>
              <a:rPr lang="en-US" sz="1400" dirty="0" err="1"/>
              <a:t>LHe</a:t>
            </a:r>
            <a:r>
              <a:rPr lang="en-US" sz="1400" dirty="0"/>
              <a:t>) from high pressure to low pressure through the JT valve, the resulting helium exists in both liquid and gaseous phases, while conserving enthalpy across the valve:</a:t>
            </a:r>
            <a:endParaRPr lang="de-DE" sz="1400"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7EC8A1E-1A8D-4080-A623-D4EF14CA0681}"/>
                  </a:ext>
                </a:extLst>
              </p:cNvPr>
              <p:cNvSpPr/>
              <p:nvPr/>
            </p:nvSpPr>
            <p:spPr>
              <a:xfrm>
                <a:off x="1114425" y="2686271"/>
                <a:ext cx="4276725" cy="540725"/>
              </a:xfrm>
              <a:prstGeom prst="rect">
                <a:avLst/>
              </a:prstGeom>
            </p:spPr>
            <p:txBody>
              <a:bodyPr wrap="square">
                <a:spAutoFit/>
              </a:bodyPr>
              <a:lstStyle/>
              <a:p>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𝐻</m:t>
                        </m:r>
                      </m:e>
                      <m:sub>
                        <m:r>
                          <a:rPr lang="de-DE" sz="1400" i="1">
                            <a:latin typeface="Cambria Math" panose="02040503050406030204" pitchFamily="18" charset="0"/>
                          </a:rPr>
                          <m:t>𝑖</m:t>
                        </m:r>
                      </m:sub>
                    </m:sSub>
                  </m:oMath>
                </a14:m>
                <a:r>
                  <a:rPr lang="de-DE" sz="1400" dirty="0">
                    <a:latin typeface="Cambria Math" panose="02040503050406030204" pitchFamily="18" charset="0"/>
                  </a:rPr>
                  <a:t> = </a:t>
                </a: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𝐻</m:t>
                        </m:r>
                      </m:e>
                      <m:sub>
                        <m:r>
                          <a:rPr lang="de-DE" sz="1400" i="1">
                            <a:latin typeface="Cambria Math" panose="02040503050406030204" pitchFamily="18" charset="0"/>
                          </a:rPr>
                          <m:t>0</m:t>
                        </m:r>
                      </m:sub>
                    </m:sSub>
                  </m:oMath>
                </a14:m>
                <a:r>
                  <a:rPr lang="de-DE" sz="1400" dirty="0">
                    <a:latin typeface="Cambria Math" panose="02040503050406030204" pitchFamily="18" charset="0"/>
                  </a:rPr>
                  <a:t> </a:t>
                </a:r>
              </a:p>
              <a:p>
                <a14:m>
                  <m:oMath xmlns:m="http://schemas.openxmlformats.org/officeDocument/2006/math">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𝑖</m:t>
                            </m:r>
                          </m:sub>
                        </m:sSub>
                      </m:e>
                    </m:acc>
                    <m:sSub>
                      <m:sSubPr>
                        <m:ctrlPr>
                          <a:rPr lang="de-DE" sz="1400" i="1">
                            <a:latin typeface="Cambria Math" panose="02040503050406030204" pitchFamily="18" charset="0"/>
                          </a:rPr>
                        </m:ctrlPr>
                      </m:sSubPr>
                      <m:e>
                        <m:r>
                          <a:rPr lang="de-DE" sz="1400" i="1">
                            <a:latin typeface="Cambria Math" panose="02040503050406030204" pitchFamily="18" charset="0"/>
                          </a:rPr>
                          <m:t>h</m:t>
                        </m:r>
                      </m:e>
                      <m:sub>
                        <m:r>
                          <a:rPr lang="de-DE" sz="1400" i="1">
                            <a:latin typeface="Cambria Math" panose="02040503050406030204" pitchFamily="18" charset="0"/>
                          </a:rPr>
                          <m:t>𝑖</m:t>
                        </m:r>
                      </m:sub>
                    </m:sSub>
                    <m:r>
                      <a:rPr lang="en-US" sz="1400" i="1">
                        <a:latin typeface="Cambria Math" panose="02040503050406030204" pitchFamily="18" charset="0"/>
                      </a:rPr>
                      <m:t>=</m:t>
                    </m:r>
                  </m:oMath>
                </a14:m>
                <a:r>
                  <a:rPr lang="de-DE" sz="1400" dirty="0"/>
                  <a:t> </a:t>
                </a:r>
                <a14:m>
                  <m:oMath xmlns:m="http://schemas.openxmlformats.org/officeDocument/2006/math">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𝑙</m:t>
                            </m:r>
                          </m:sub>
                        </m:sSub>
                      </m:e>
                    </m:acc>
                    <m:sSub>
                      <m:sSubPr>
                        <m:ctrlPr>
                          <a:rPr lang="de-DE" sz="1400" i="1">
                            <a:latin typeface="Cambria Math" panose="02040503050406030204" pitchFamily="18" charset="0"/>
                          </a:rPr>
                        </m:ctrlPr>
                      </m:sSubPr>
                      <m:e>
                        <m:r>
                          <a:rPr lang="de-DE" sz="1400" i="1">
                            <a:latin typeface="Cambria Math" panose="02040503050406030204" pitchFamily="18" charset="0"/>
                          </a:rPr>
                          <m:t>h</m:t>
                        </m:r>
                      </m:e>
                      <m:sub>
                        <m:r>
                          <a:rPr lang="de-DE" sz="1400" i="1">
                            <a:latin typeface="Cambria Math" panose="02040503050406030204" pitchFamily="18" charset="0"/>
                          </a:rPr>
                          <m:t>𝑙</m:t>
                        </m:r>
                      </m:sub>
                    </m:sSub>
                    <m:r>
                      <a:rPr lang="de-DE" sz="1400" i="1">
                        <a:latin typeface="Cambria Math" panose="02040503050406030204" pitchFamily="18" charset="0"/>
                      </a:rPr>
                      <m:t>+</m:t>
                    </m:r>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𝑔</m:t>
                            </m:r>
                          </m:sub>
                        </m:sSub>
                      </m:e>
                    </m:acc>
                    <m:sSub>
                      <m:sSubPr>
                        <m:ctrlPr>
                          <a:rPr lang="de-DE" sz="1400" i="1">
                            <a:latin typeface="Cambria Math" panose="02040503050406030204" pitchFamily="18" charset="0"/>
                          </a:rPr>
                        </m:ctrlPr>
                      </m:sSubPr>
                      <m:e>
                        <m:r>
                          <a:rPr lang="de-DE" sz="1400" i="1">
                            <a:latin typeface="Cambria Math" panose="02040503050406030204" pitchFamily="18" charset="0"/>
                          </a:rPr>
                          <m:t>h</m:t>
                        </m:r>
                      </m:e>
                      <m:sub>
                        <m:r>
                          <a:rPr lang="de-DE" sz="1400" i="1">
                            <a:latin typeface="Cambria Math" panose="02040503050406030204" pitchFamily="18" charset="0"/>
                          </a:rPr>
                          <m:t>𝑔</m:t>
                        </m:r>
                      </m:sub>
                    </m:sSub>
                  </m:oMath>
                </a14:m>
                <a:endParaRPr lang="en-US" sz="1400" dirty="0"/>
              </a:p>
            </p:txBody>
          </p:sp>
        </mc:Choice>
        <mc:Fallback xmlns="">
          <p:sp>
            <p:nvSpPr>
              <p:cNvPr id="10" name="Rectangle 9">
                <a:extLst>
                  <a:ext uri="{FF2B5EF4-FFF2-40B4-BE49-F238E27FC236}">
                    <a16:creationId xmlns:a16="http://schemas.microsoft.com/office/drawing/2014/main" id="{E7EC8A1E-1A8D-4080-A623-D4EF14CA0681}"/>
                  </a:ext>
                </a:extLst>
              </p:cNvPr>
              <p:cNvSpPr>
                <a:spLocks noRot="1" noChangeAspect="1" noMove="1" noResize="1" noEditPoints="1" noAdjustHandles="1" noChangeArrowheads="1" noChangeShapeType="1" noTextEdit="1"/>
              </p:cNvSpPr>
              <p:nvPr/>
            </p:nvSpPr>
            <p:spPr>
              <a:xfrm>
                <a:off x="1114425" y="2686271"/>
                <a:ext cx="4276725" cy="540725"/>
              </a:xfrm>
              <a:prstGeom prst="rect">
                <a:avLst/>
              </a:prstGeom>
              <a:blipFill>
                <a:blip r:embed="rId5"/>
                <a:stretch>
                  <a:fillRect t="-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551665E-745C-423B-98CB-0CCC762C601B}"/>
                  </a:ext>
                </a:extLst>
              </p:cNvPr>
              <p:cNvSpPr/>
              <p:nvPr/>
            </p:nvSpPr>
            <p:spPr>
              <a:xfrm>
                <a:off x="123825" y="3302791"/>
                <a:ext cx="6466758" cy="989117"/>
              </a:xfrm>
              <a:prstGeom prst="rect">
                <a:avLst/>
              </a:prstGeom>
            </p:spPr>
            <p:txBody>
              <a:bodyPr wrap="square">
                <a:spAutoFit/>
              </a:bodyPr>
              <a:lstStyle/>
              <a:p>
                <a:pPr algn="just"/>
                <a:r>
                  <a:rPr lang="de-DE" sz="1400" dirty="0"/>
                  <a:t>Here, </a:t>
                </a:r>
                <a14:m>
                  <m:oMath xmlns:m="http://schemas.openxmlformats.org/officeDocument/2006/math">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𝑖</m:t>
                            </m:r>
                          </m:sub>
                        </m:sSub>
                      </m:e>
                    </m:acc>
                  </m:oMath>
                </a14:m>
                <a:r>
                  <a:rPr lang="de-DE" sz="1400" dirty="0"/>
                  <a:t>, </a:t>
                </a:r>
                <a14:m>
                  <m:oMath xmlns:m="http://schemas.openxmlformats.org/officeDocument/2006/math">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𝑙</m:t>
                            </m:r>
                          </m:sub>
                        </m:sSub>
                      </m:e>
                    </m:acc>
                  </m:oMath>
                </a14:m>
                <a:r>
                  <a:rPr lang="de-DE" sz="1400" dirty="0"/>
                  <a:t> and </a:t>
                </a:r>
                <a14:m>
                  <m:oMath xmlns:m="http://schemas.openxmlformats.org/officeDocument/2006/math">
                    <m:acc>
                      <m:accPr>
                        <m:chr m:val="̇"/>
                        <m:ctrlPr>
                          <a:rPr lang="de-DE" sz="1400" i="1">
                            <a:latin typeface="Cambria Math" panose="02040503050406030204" pitchFamily="18" charset="0"/>
                          </a:rPr>
                        </m:ctrlPr>
                      </m:accPr>
                      <m:e>
                        <m:sSub>
                          <m:sSubPr>
                            <m:ctrlPr>
                              <a:rPr lang="de-DE" sz="1400" i="1">
                                <a:latin typeface="Cambria Math" panose="02040503050406030204" pitchFamily="18" charset="0"/>
                              </a:rPr>
                            </m:ctrlPr>
                          </m:sSubPr>
                          <m:e>
                            <m:r>
                              <a:rPr lang="de-DE" sz="1400" i="1">
                                <a:latin typeface="Cambria Math" panose="02040503050406030204" pitchFamily="18" charset="0"/>
                              </a:rPr>
                              <m:t>𝑚</m:t>
                            </m:r>
                          </m:e>
                          <m:sub>
                            <m:r>
                              <a:rPr lang="de-DE" sz="1400" i="1">
                                <a:latin typeface="Cambria Math" panose="02040503050406030204" pitchFamily="18" charset="0"/>
                              </a:rPr>
                              <m:t>𝑔</m:t>
                            </m:r>
                          </m:sub>
                        </m:sSub>
                      </m:e>
                    </m:acc>
                  </m:oMath>
                </a14:m>
                <a:r>
                  <a:rPr lang="de-DE" sz="1400" dirty="0"/>
                  <a:t> </a:t>
                </a:r>
                <a:r>
                  <a:rPr lang="en-US" sz="1400" dirty="0"/>
                  <a:t>represent the mass flow rates of the inlet liquid, outlet liquid, and outlet gas, respectively. Meanwhile</a:t>
                </a:r>
                <a:r>
                  <a:rPr lang="de-DE" sz="1400" dirty="0"/>
                  <a:t>, </a:t>
                </a:r>
                <a14:m>
                  <m:oMath xmlns:m="http://schemas.openxmlformats.org/officeDocument/2006/math">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rPr>
                          <m:t>h</m:t>
                        </m:r>
                      </m:e>
                      <m:sub>
                        <m:r>
                          <a:rPr lang="de-DE" sz="1400" i="1">
                            <a:solidFill>
                              <a:srgbClr val="C00000"/>
                            </a:solidFill>
                            <a:latin typeface="Cambria Math" panose="02040503050406030204" pitchFamily="18" charset="0"/>
                          </a:rPr>
                          <m:t>𝑖</m:t>
                        </m:r>
                      </m:sub>
                    </m:sSub>
                  </m:oMath>
                </a14:m>
                <a:r>
                  <a:rPr lang="de-DE" sz="1400" dirty="0"/>
                  <a:t>, </a:t>
                </a:r>
                <a14:m>
                  <m:oMath xmlns:m="http://schemas.openxmlformats.org/officeDocument/2006/math">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rPr>
                          <m:t>h</m:t>
                        </m:r>
                      </m:e>
                      <m:sub>
                        <m:r>
                          <a:rPr lang="de-DE" sz="1400" i="1">
                            <a:solidFill>
                              <a:srgbClr val="C00000"/>
                            </a:solidFill>
                            <a:latin typeface="Cambria Math" panose="02040503050406030204" pitchFamily="18" charset="0"/>
                          </a:rPr>
                          <m:t>𝑔</m:t>
                        </m:r>
                      </m:sub>
                    </m:sSub>
                  </m:oMath>
                </a14:m>
                <a:r>
                  <a:rPr lang="de-DE" sz="1400" dirty="0"/>
                  <a:t> and </a:t>
                </a:r>
                <a14:m>
                  <m:oMath xmlns:m="http://schemas.openxmlformats.org/officeDocument/2006/math">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rPr>
                          <m:t>h</m:t>
                        </m:r>
                      </m:e>
                      <m:sub>
                        <m:r>
                          <a:rPr lang="de-DE" sz="1400" i="1">
                            <a:solidFill>
                              <a:srgbClr val="C00000"/>
                            </a:solidFill>
                            <a:latin typeface="Cambria Math" panose="02040503050406030204" pitchFamily="18" charset="0"/>
                          </a:rPr>
                          <m:t>𝑙</m:t>
                        </m:r>
                      </m:sub>
                    </m:sSub>
                  </m:oMath>
                </a14:m>
                <a:r>
                  <a:rPr lang="de-DE" sz="1400" dirty="0">
                    <a:solidFill>
                      <a:srgbClr val="C00000"/>
                    </a:solidFill>
                  </a:rPr>
                  <a:t> </a:t>
                </a:r>
                <a:r>
                  <a:rPr lang="en-US" sz="1400" dirty="0"/>
                  <a:t>are the inlet enthalpy of helium, the outlet enthalpy of gaseous helium, and the outlet enthalpy of liquid helium, respectively</a:t>
                </a:r>
                <a:r>
                  <a:rPr lang="en-US" sz="1400" dirty="0">
                    <a:solidFill>
                      <a:srgbClr val="C00000"/>
                    </a:solidFill>
                  </a:rPr>
                  <a:t>.</a:t>
                </a:r>
                <a:endParaRPr lang="de-DE" sz="1400" dirty="0"/>
              </a:p>
            </p:txBody>
          </p:sp>
        </mc:Choice>
        <mc:Fallback xmlns="">
          <p:sp>
            <p:nvSpPr>
              <p:cNvPr id="11" name="Rectangle 10">
                <a:extLst>
                  <a:ext uri="{FF2B5EF4-FFF2-40B4-BE49-F238E27FC236}">
                    <a16:creationId xmlns:a16="http://schemas.microsoft.com/office/drawing/2014/main" id="{3551665E-745C-423B-98CB-0CCC762C601B}"/>
                  </a:ext>
                </a:extLst>
              </p:cNvPr>
              <p:cNvSpPr>
                <a:spLocks noRot="1" noChangeAspect="1" noMove="1" noResize="1" noEditPoints="1" noAdjustHandles="1" noChangeArrowheads="1" noChangeShapeType="1" noTextEdit="1"/>
              </p:cNvSpPr>
              <p:nvPr/>
            </p:nvSpPr>
            <p:spPr>
              <a:xfrm>
                <a:off x="123825" y="3302791"/>
                <a:ext cx="6466758" cy="989117"/>
              </a:xfrm>
              <a:prstGeom prst="rect">
                <a:avLst/>
              </a:prstGeom>
              <a:blipFill>
                <a:blip r:embed="rId6"/>
                <a:stretch>
                  <a:fillRect l="-283" t="-617" r="-283"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895D8A7-CD7A-45AB-9697-6D5731F6780D}"/>
                  </a:ext>
                </a:extLst>
              </p:cNvPr>
              <p:cNvSpPr/>
              <p:nvPr/>
            </p:nvSpPr>
            <p:spPr>
              <a:xfrm>
                <a:off x="1114425" y="4862670"/>
                <a:ext cx="2771775" cy="577017"/>
              </a:xfrm>
              <a:prstGeom prst="rect">
                <a:avLst/>
              </a:prstGeom>
            </p:spPr>
            <p:txBody>
              <a:bodyPr wrap="square">
                <a:spAutoFit/>
              </a:bodyPr>
              <a:lstStyle/>
              <a:p>
                <a:pPr lvl="0"/>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𝑖</m:t>
                            </m:r>
                          </m:sub>
                        </m:sSub>
                      </m:e>
                    </m:acc>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𝑖</m:t>
                        </m:r>
                      </m:sub>
                    </m:sSub>
                    <m:r>
                      <a:rPr lang="en-US" sz="1400" i="1">
                        <a:solidFill>
                          <a:prstClr val="black"/>
                        </a:solidFill>
                        <a:latin typeface="Cambria Math" panose="02040503050406030204" pitchFamily="18" charset="0"/>
                      </a:rPr>
                      <m:t>=</m:t>
                    </m:r>
                  </m:oMath>
                </a14:m>
                <a:r>
                  <a:rPr lang="de-DE" sz="1400" dirty="0">
                    <a:solidFill>
                      <a:prstClr val="black"/>
                    </a:solidFill>
                  </a:rPr>
                  <a:t> </a:t>
                </a:r>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𝑙</m:t>
                            </m:r>
                          </m:sub>
                        </m:sSub>
                      </m:e>
                    </m:acc>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𝑙</m:t>
                        </m:r>
                      </m:sub>
                    </m:sSub>
                    <m:r>
                      <a:rPr lang="de-DE" sz="1400" i="1">
                        <a:solidFill>
                          <a:prstClr val="black"/>
                        </a:solidFill>
                        <a:latin typeface="Cambria Math" panose="02040503050406030204" pitchFamily="18" charset="0"/>
                      </a:rPr>
                      <m:t>+</m:t>
                    </m:r>
                    <m:sSub>
                      <m:sSubPr>
                        <m:ctrlPr>
                          <a:rPr lang="de-DE" sz="1400" i="1">
                            <a:solidFill>
                              <a:prstClr val="black"/>
                            </a:solidFill>
                            <a:latin typeface="Cambria Math" panose="02040503050406030204" pitchFamily="18" charset="0"/>
                          </a:rPr>
                        </m:ctrlPr>
                      </m:sSubPr>
                      <m:e>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m:t>
                                </m:r>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𝑖</m:t>
                                </m:r>
                              </m:sub>
                            </m:sSub>
                          </m:e>
                        </m:acc>
                        <m:r>
                          <a:rPr lang="de-DE" sz="1400" i="1">
                            <a:solidFill>
                              <a:prstClr val="black"/>
                            </a:solidFill>
                            <a:latin typeface="Cambria Math" panose="02040503050406030204" pitchFamily="18" charset="0"/>
                          </a:rPr>
                          <m:t>−</m:t>
                        </m:r>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𝑙</m:t>
                                </m:r>
                              </m:sub>
                            </m:sSub>
                          </m:e>
                        </m:acc>
                        <m:r>
                          <a:rPr lang="de-DE" sz="1400" i="1">
                            <a:solidFill>
                              <a:prstClr val="black"/>
                            </a:solidFill>
                            <a:latin typeface="Cambria Math" panose="02040503050406030204" pitchFamily="18" charset="0"/>
                          </a:rPr>
                          <m:t>)</m:t>
                        </m:r>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𝑔</m:t>
                        </m:r>
                      </m:sub>
                    </m:sSub>
                  </m:oMath>
                </a14:m>
                <a:endParaRPr lang="de-DE" sz="1400" dirty="0">
                  <a:solidFill>
                    <a:prstClr val="black"/>
                  </a:solidFill>
                </a:endParaRPr>
              </a:p>
              <a:p>
                <a:pPr lvl="0"/>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𝑙</m:t>
                            </m:r>
                          </m:sub>
                        </m:sSub>
                      </m:e>
                    </m:acc>
                  </m:oMath>
                </a14:m>
                <a:r>
                  <a:rPr lang="de-DE" sz="1400" dirty="0">
                    <a:solidFill>
                      <a:prstClr val="black"/>
                    </a:solidFill>
                  </a:rPr>
                  <a:t>/ </a:t>
                </a:r>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𝑖</m:t>
                            </m:r>
                          </m:sub>
                        </m:sSub>
                      </m:e>
                    </m:acc>
                  </m:oMath>
                </a14:m>
                <a:r>
                  <a:rPr lang="de-DE" sz="1400" dirty="0">
                    <a:solidFill>
                      <a:prstClr val="black"/>
                    </a:solidFill>
                  </a:rPr>
                  <a:t> = (</a:t>
                </a:r>
                <a14:m>
                  <m:oMath xmlns:m="http://schemas.openxmlformats.org/officeDocument/2006/math">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𝑖</m:t>
                        </m:r>
                      </m:sub>
                    </m:sSub>
                    <m:r>
                      <a:rPr lang="de-DE" sz="1400" i="1">
                        <a:solidFill>
                          <a:prstClr val="black"/>
                        </a:solidFill>
                        <a:latin typeface="Cambria Math" panose="02040503050406030204" pitchFamily="18" charset="0"/>
                      </a:rPr>
                      <m:t>−</m:t>
                    </m:r>
                  </m:oMath>
                </a14:m>
                <a:r>
                  <a:rPr lang="de-DE" sz="1400" dirty="0">
                    <a:solidFill>
                      <a:prstClr val="black"/>
                    </a:solidFill>
                  </a:rPr>
                  <a:t> </a:t>
                </a:r>
                <a14:m>
                  <m:oMath xmlns:m="http://schemas.openxmlformats.org/officeDocument/2006/math">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𝑔</m:t>
                        </m:r>
                      </m:sub>
                    </m:sSub>
                    <m:r>
                      <a:rPr lang="de-DE" sz="1400" i="1">
                        <a:solidFill>
                          <a:prstClr val="black"/>
                        </a:solidFill>
                        <a:latin typeface="Cambria Math" panose="02040503050406030204" pitchFamily="18" charset="0"/>
                      </a:rPr>
                      <m:t>)</m:t>
                    </m:r>
                  </m:oMath>
                </a14:m>
                <a:r>
                  <a:rPr lang="de-DE" sz="1400" i="1" dirty="0">
                    <a:solidFill>
                      <a:prstClr val="black"/>
                    </a:solidFill>
                    <a:latin typeface="Cambria Math" panose="02040503050406030204" pitchFamily="18" charset="0"/>
                  </a:rPr>
                  <a:t>/</a:t>
                </a:r>
                <a:r>
                  <a:rPr lang="de-DE" sz="1400" dirty="0">
                    <a:solidFill>
                      <a:prstClr val="black"/>
                    </a:solidFill>
                  </a:rPr>
                  <a:t> (</a:t>
                </a:r>
                <a14:m>
                  <m:oMath xmlns:m="http://schemas.openxmlformats.org/officeDocument/2006/math">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𝑙</m:t>
                        </m:r>
                      </m:sub>
                    </m:sSub>
                    <m:r>
                      <a:rPr lang="de-DE" sz="1400" i="1">
                        <a:solidFill>
                          <a:prstClr val="black"/>
                        </a:solidFill>
                        <a:latin typeface="Cambria Math" panose="02040503050406030204" pitchFamily="18" charset="0"/>
                      </a:rPr>
                      <m:t>−</m:t>
                    </m:r>
                  </m:oMath>
                </a14:m>
                <a:r>
                  <a:rPr lang="de-DE" sz="1400" dirty="0">
                    <a:solidFill>
                      <a:prstClr val="black"/>
                    </a:solidFill>
                  </a:rPr>
                  <a:t> </a:t>
                </a:r>
                <a14:m>
                  <m:oMath xmlns:m="http://schemas.openxmlformats.org/officeDocument/2006/math">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h</m:t>
                        </m:r>
                      </m:e>
                      <m:sub>
                        <m:r>
                          <a:rPr lang="de-DE" sz="1400" i="1">
                            <a:solidFill>
                              <a:prstClr val="black"/>
                            </a:solidFill>
                            <a:latin typeface="Cambria Math" panose="02040503050406030204" pitchFamily="18" charset="0"/>
                          </a:rPr>
                          <m:t>𝑔</m:t>
                        </m:r>
                      </m:sub>
                    </m:sSub>
                    <m:r>
                      <a:rPr lang="de-DE" sz="1400" i="1">
                        <a:solidFill>
                          <a:prstClr val="black"/>
                        </a:solidFill>
                        <a:latin typeface="Cambria Math" panose="02040503050406030204" pitchFamily="18" charset="0"/>
                      </a:rPr>
                      <m:t>)</m:t>
                    </m:r>
                  </m:oMath>
                </a14:m>
                <a:endParaRPr lang="de-DE" sz="1400" i="1" dirty="0">
                  <a:solidFill>
                    <a:prstClr val="black"/>
                  </a:solidFill>
                  <a:latin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5895D8A7-CD7A-45AB-9697-6D5731F6780D}"/>
                  </a:ext>
                </a:extLst>
              </p:cNvPr>
              <p:cNvSpPr>
                <a:spLocks noRot="1" noChangeAspect="1" noMove="1" noResize="1" noEditPoints="1" noAdjustHandles="1" noChangeArrowheads="1" noChangeShapeType="1" noTextEdit="1"/>
              </p:cNvSpPr>
              <p:nvPr/>
            </p:nvSpPr>
            <p:spPr>
              <a:xfrm>
                <a:off x="1114425" y="4862670"/>
                <a:ext cx="2771775" cy="577017"/>
              </a:xfrm>
              <a:prstGeom prst="rect">
                <a:avLst/>
              </a:prstGeom>
              <a:blipFill>
                <a:blip r:embed="rId7"/>
                <a:stretch>
                  <a:fillRect b="-8511"/>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898DFF49-0252-4CB0-B562-930E85AC7437}"/>
              </a:ext>
            </a:extLst>
          </p:cNvPr>
          <p:cNvSpPr/>
          <p:nvPr/>
        </p:nvSpPr>
        <p:spPr>
          <a:xfrm>
            <a:off x="123825" y="5675429"/>
            <a:ext cx="6096000" cy="307777"/>
          </a:xfrm>
          <a:prstGeom prst="rect">
            <a:avLst/>
          </a:prstGeom>
        </p:spPr>
        <p:txBody>
          <a:bodyPr>
            <a:spAutoFit/>
          </a:bodyPr>
          <a:lstStyle/>
          <a:p>
            <a:pPr marL="285750" lvl="0" indent="-285750">
              <a:buFont typeface="Wingdings" panose="05000000000000000000" pitchFamily="2" charset="2"/>
              <a:buChar char="v"/>
            </a:pPr>
            <a:r>
              <a:rPr lang="en-US" sz="1400" dirty="0">
                <a:solidFill>
                  <a:prstClr val="black"/>
                </a:solidFill>
              </a:rPr>
              <a:t>In addition, the fraction of mass flow liquefied or yield is defined, </a:t>
            </a:r>
            <a:endParaRPr lang="de-DE" sz="1400" dirty="0">
              <a:solidFill>
                <a:prstClr val="black"/>
              </a:solidFill>
            </a:endParaRPr>
          </a:p>
        </p:txBody>
      </p:sp>
      <p:pic>
        <p:nvPicPr>
          <p:cNvPr id="15" name="Picture 14">
            <a:extLst>
              <a:ext uri="{FF2B5EF4-FFF2-40B4-BE49-F238E27FC236}">
                <a16:creationId xmlns:a16="http://schemas.microsoft.com/office/drawing/2014/main" id="{4CF9DB1A-B388-4635-8786-9CBCE660C10F}"/>
              </a:ext>
            </a:extLst>
          </p:cNvPr>
          <p:cNvPicPr>
            <a:picLocks noChangeAspect="1"/>
          </p:cNvPicPr>
          <p:nvPr/>
        </p:nvPicPr>
        <p:blipFill>
          <a:blip r:embed="rId8"/>
          <a:stretch>
            <a:fillRect/>
          </a:stretch>
        </p:blipFill>
        <p:spPr>
          <a:xfrm>
            <a:off x="6735168" y="2222603"/>
            <a:ext cx="5333007" cy="3606715"/>
          </a:xfrm>
          <a:prstGeom prst="rect">
            <a:avLst/>
          </a:prstGeom>
        </p:spPr>
      </p:pic>
      <p:sp>
        <p:nvSpPr>
          <p:cNvPr id="16" name="Rectangle 15">
            <a:extLst>
              <a:ext uri="{FF2B5EF4-FFF2-40B4-BE49-F238E27FC236}">
                <a16:creationId xmlns:a16="http://schemas.microsoft.com/office/drawing/2014/main" id="{696C43A1-C7B6-48BB-BC13-F3CE491B5D66}"/>
              </a:ext>
            </a:extLst>
          </p:cNvPr>
          <p:cNvSpPr/>
          <p:nvPr/>
        </p:nvSpPr>
        <p:spPr>
          <a:xfrm>
            <a:off x="7560462" y="6098736"/>
            <a:ext cx="3682418" cy="369332"/>
          </a:xfrm>
          <a:prstGeom prst="rect">
            <a:avLst/>
          </a:prstGeom>
        </p:spPr>
        <p:txBody>
          <a:bodyPr wrap="none">
            <a:spAutoFit/>
          </a:bodyPr>
          <a:lstStyle/>
          <a:p>
            <a:r>
              <a:rPr lang="pt-BR" i="1" dirty="0">
                <a:solidFill>
                  <a:srgbClr val="C00000"/>
                </a:solidFill>
              </a:rPr>
              <a:t>J. Phys.: Conf. Ser. 969 012084 (2008)</a:t>
            </a:r>
            <a:endParaRPr lang="de-DE" i="1" dirty="0">
              <a:solidFill>
                <a:srgbClr val="C00000"/>
              </a:solidFil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CCB76AA-EE0B-4683-994B-AA23A18CC8E8}"/>
                  </a:ext>
                </a:extLst>
              </p:cNvPr>
              <p:cNvSpPr/>
              <p:nvPr/>
            </p:nvSpPr>
            <p:spPr>
              <a:xfrm>
                <a:off x="1114425" y="6043092"/>
                <a:ext cx="1168140" cy="307777"/>
              </a:xfrm>
              <a:prstGeom prst="rect">
                <a:avLst/>
              </a:prstGeom>
            </p:spPr>
            <p:txBody>
              <a:bodyPr wrap="none">
                <a:spAutoFit/>
              </a:bodyPr>
              <a:lstStyle/>
              <a:p>
                <a:pPr lvl="0"/>
                <a14:m>
                  <m:oMath xmlns:m="http://schemas.openxmlformats.org/officeDocument/2006/math">
                    <m:r>
                      <a:rPr lang="de-DE" sz="1400" i="1">
                        <a:solidFill>
                          <a:srgbClr val="C00000"/>
                        </a:solidFill>
                        <a:latin typeface="Cambria Math" panose="02040503050406030204" pitchFamily="18" charset="0"/>
                      </a:rPr>
                      <m:t>𝑥</m:t>
                    </m:r>
                    <m:r>
                      <a:rPr lang="de-DE" sz="1400" i="1">
                        <a:solidFill>
                          <a:srgbClr val="C00000"/>
                        </a:solidFill>
                        <a:latin typeface="Cambria Math" panose="02040503050406030204" pitchFamily="18" charset="0"/>
                      </a:rPr>
                      <m:t>= </m:t>
                    </m:r>
                    <m:acc>
                      <m:accPr>
                        <m:chr m:val="̇"/>
                        <m:ctrlPr>
                          <a:rPr lang="de-DE" sz="1400" i="1">
                            <a:solidFill>
                              <a:srgbClr val="C00000"/>
                            </a:solidFill>
                            <a:latin typeface="Cambria Math" panose="02040503050406030204" pitchFamily="18" charset="0"/>
                          </a:rPr>
                        </m:ctrlPr>
                      </m:accPr>
                      <m:e>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rPr>
                              <m:t>𝑚</m:t>
                            </m:r>
                          </m:e>
                          <m:sub>
                            <m:r>
                              <a:rPr lang="de-DE" sz="1400" i="1">
                                <a:solidFill>
                                  <a:srgbClr val="C00000"/>
                                </a:solidFill>
                                <a:latin typeface="Cambria Math" panose="02040503050406030204" pitchFamily="18" charset="0"/>
                              </a:rPr>
                              <m:t>𝑙</m:t>
                            </m:r>
                          </m:sub>
                        </m:sSub>
                      </m:e>
                    </m:acc>
                  </m:oMath>
                </a14:m>
                <a:r>
                  <a:rPr lang="de-DE" sz="1400" dirty="0">
                    <a:solidFill>
                      <a:srgbClr val="C00000"/>
                    </a:solidFill>
                  </a:rPr>
                  <a:t>/ </a:t>
                </a:r>
                <a14:m>
                  <m:oMath xmlns:m="http://schemas.openxmlformats.org/officeDocument/2006/math">
                    <m:acc>
                      <m:accPr>
                        <m:chr m:val="̇"/>
                        <m:ctrlPr>
                          <a:rPr lang="de-DE" sz="1400" i="1">
                            <a:solidFill>
                              <a:srgbClr val="C00000"/>
                            </a:solidFill>
                            <a:latin typeface="Cambria Math" panose="02040503050406030204" pitchFamily="18" charset="0"/>
                          </a:rPr>
                        </m:ctrlPr>
                      </m:accPr>
                      <m:e>
                        <m:sSub>
                          <m:sSubPr>
                            <m:ctrlPr>
                              <a:rPr lang="de-DE" sz="1400" i="1">
                                <a:solidFill>
                                  <a:srgbClr val="C00000"/>
                                </a:solidFill>
                                <a:latin typeface="Cambria Math" panose="02040503050406030204" pitchFamily="18" charset="0"/>
                              </a:rPr>
                            </m:ctrlPr>
                          </m:sSubPr>
                          <m:e>
                            <m:r>
                              <a:rPr lang="de-DE" sz="1400" i="1">
                                <a:solidFill>
                                  <a:srgbClr val="C00000"/>
                                </a:solidFill>
                                <a:latin typeface="Cambria Math" panose="02040503050406030204" pitchFamily="18" charset="0"/>
                              </a:rPr>
                              <m:t>𝑚</m:t>
                            </m:r>
                          </m:e>
                          <m:sub>
                            <m:r>
                              <a:rPr lang="de-DE" sz="1400" i="1">
                                <a:solidFill>
                                  <a:srgbClr val="C00000"/>
                                </a:solidFill>
                                <a:latin typeface="Cambria Math" panose="02040503050406030204" pitchFamily="18" charset="0"/>
                              </a:rPr>
                              <m:t>𝑖</m:t>
                            </m:r>
                          </m:sub>
                        </m:sSub>
                      </m:e>
                    </m:acc>
                  </m:oMath>
                </a14:m>
                <a:r>
                  <a:rPr lang="de-DE" sz="1400" dirty="0">
                    <a:solidFill>
                      <a:srgbClr val="C00000"/>
                    </a:solidFill>
                  </a:rPr>
                  <a:t>  </a:t>
                </a:r>
                <a:endParaRPr lang="de-DE" sz="1400" i="1" dirty="0">
                  <a:solidFill>
                    <a:srgbClr val="C00000"/>
                  </a:solidFill>
                  <a:latin typeface="Cambria Math" panose="02040503050406030204" pitchFamily="18" charset="0"/>
                </a:endParaRPr>
              </a:p>
            </p:txBody>
          </p:sp>
        </mc:Choice>
        <mc:Fallback xmlns="">
          <p:sp>
            <p:nvSpPr>
              <p:cNvPr id="17" name="Rectangle 16">
                <a:extLst>
                  <a:ext uri="{FF2B5EF4-FFF2-40B4-BE49-F238E27FC236}">
                    <a16:creationId xmlns:a16="http://schemas.microsoft.com/office/drawing/2014/main" id="{0CCB76AA-EE0B-4683-994B-AA23A18CC8E8}"/>
                  </a:ext>
                </a:extLst>
              </p:cNvPr>
              <p:cNvSpPr>
                <a:spLocks noRot="1" noChangeAspect="1" noMove="1" noResize="1" noEditPoints="1" noAdjustHandles="1" noChangeArrowheads="1" noChangeShapeType="1" noTextEdit="1"/>
              </p:cNvSpPr>
              <p:nvPr/>
            </p:nvSpPr>
            <p:spPr>
              <a:xfrm>
                <a:off x="1114425" y="6043092"/>
                <a:ext cx="1168140" cy="307777"/>
              </a:xfrm>
              <a:prstGeom prst="rect">
                <a:avLst/>
              </a:prstGeom>
              <a:blipFill>
                <a:blip r:embed="rId9"/>
                <a:stretch>
                  <a:fillRect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804DC3D-1210-46DB-8226-5254EC9B2CB6}"/>
                  </a:ext>
                </a:extLst>
              </p:cNvPr>
              <p:cNvSpPr/>
              <p:nvPr/>
            </p:nvSpPr>
            <p:spPr>
              <a:xfrm>
                <a:off x="123825" y="4334883"/>
                <a:ext cx="6466758" cy="543610"/>
              </a:xfrm>
              <a:prstGeom prst="rect">
                <a:avLst/>
              </a:prstGeom>
            </p:spPr>
            <p:txBody>
              <a:bodyPr wrap="square">
                <a:spAutoFit/>
              </a:bodyPr>
              <a:lstStyle/>
              <a:p>
                <a:pPr marL="285750" lvl="0" indent="-285750" algn="just">
                  <a:buFont typeface="Wingdings" panose="05000000000000000000" pitchFamily="2" charset="2"/>
                  <a:buChar char="v"/>
                </a:pPr>
                <a:r>
                  <a:rPr lang="en-US" sz="1400" dirty="0">
                    <a:solidFill>
                      <a:prstClr val="black"/>
                    </a:solidFill>
                  </a:rPr>
                  <a:t>Furthermore, the mass flow rate through the JT valve is determined by</a:t>
                </a:r>
              </a:p>
              <a:p>
                <a:pPr lvl="0" algn="just"/>
                <a:r>
                  <a:rPr lang="en-US" sz="1400" dirty="0">
                    <a:solidFill>
                      <a:prstClr val="black"/>
                    </a:solidFill>
                  </a:rPr>
                  <a:t> </a:t>
                </a:r>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𝑖</m:t>
                            </m:r>
                          </m:sub>
                        </m:sSub>
                      </m:e>
                    </m:acc>
                    <m:r>
                      <a:rPr lang="de-DE" sz="1400" i="1">
                        <a:solidFill>
                          <a:prstClr val="black"/>
                        </a:solidFill>
                        <a:latin typeface="Cambria Math" panose="02040503050406030204" pitchFamily="18" charset="0"/>
                      </a:rPr>
                      <m:t> </m:t>
                    </m:r>
                  </m:oMath>
                </a14:m>
                <a:r>
                  <a:rPr lang="de-DE" sz="1400" dirty="0">
                    <a:solidFill>
                      <a:prstClr val="black"/>
                    </a:solidFill>
                  </a:rPr>
                  <a:t>= </a:t>
                </a:r>
                <a14:m>
                  <m:oMath xmlns:m="http://schemas.openxmlformats.org/officeDocument/2006/math">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𝑙</m:t>
                            </m:r>
                          </m:sub>
                        </m:sSub>
                      </m:e>
                    </m:acc>
                    <m:r>
                      <a:rPr lang="de-DE" sz="1400" i="1">
                        <a:solidFill>
                          <a:prstClr val="black"/>
                        </a:solidFill>
                        <a:latin typeface="Cambria Math" panose="02040503050406030204" pitchFamily="18" charset="0"/>
                      </a:rPr>
                      <m:t>+</m:t>
                    </m:r>
                    <m:acc>
                      <m:accPr>
                        <m:chr m:val="̇"/>
                        <m:ctrlPr>
                          <a:rPr lang="de-DE" sz="1400" i="1">
                            <a:solidFill>
                              <a:prstClr val="black"/>
                            </a:solidFill>
                            <a:latin typeface="Cambria Math" panose="02040503050406030204" pitchFamily="18" charset="0"/>
                          </a:rPr>
                        </m:ctrlPr>
                      </m:accPr>
                      <m:e>
                        <m:sSub>
                          <m:sSubPr>
                            <m:ctrlPr>
                              <a:rPr lang="de-DE" sz="1400" i="1">
                                <a:solidFill>
                                  <a:prstClr val="black"/>
                                </a:solidFill>
                                <a:latin typeface="Cambria Math" panose="02040503050406030204" pitchFamily="18" charset="0"/>
                              </a:rPr>
                            </m:ctrlPr>
                          </m:sSubPr>
                          <m:e>
                            <m:r>
                              <a:rPr lang="de-DE" sz="1400" i="1">
                                <a:solidFill>
                                  <a:prstClr val="black"/>
                                </a:solidFill>
                                <a:latin typeface="Cambria Math" panose="02040503050406030204" pitchFamily="18" charset="0"/>
                              </a:rPr>
                              <m:t>𝑚</m:t>
                            </m:r>
                          </m:e>
                          <m:sub>
                            <m:r>
                              <a:rPr lang="de-DE" sz="1400" i="1">
                                <a:solidFill>
                                  <a:prstClr val="black"/>
                                </a:solidFill>
                                <a:latin typeface="Cambria Math" panose="02040503050406030204" pitchFamily="18" charset="0"/>
                              </a:rPr>
                              <m:t>𝑔</m:t>
                            </m:r>
                          </m:sub>
                        </m:sSub>
                      </m:e>
                    </m:acc>
                  </m:oMath>
                </a14:m>
                <a:r>
                  <a:rPr lang="de-DE" sz="1400" dirty="0">
                    <a:solidFill>
                      <a:prstClr val="black"/>
                    </a:solidFill>
                  </a:rPr>
                  <a:t>. </a:t>
                </a:r>
                <a:r>
                  <a:rPr lang="de-DE" sz="1400" dirty="0" err="1">
                    <a:solidFill>
                      <a:prstClr val="black"/>
                    </a:solidFill>
                  </a:rPr>
                  <a:t>Consequently</a:t>
                </a:r>
                <a:r>
                  <a:rPr lang="de-DE" sz="1400" dirty="0">
                    <a:solidFill>
                      <a:prstClr val="black"/>
                    </a:solidFill>
                  </a:rPr>
                  <a:t>,</a:t>
                </a:r>
              </a:p>
            </p:txBody>
          </p:sp>
        </mc:Choice>
        <mc:Fallback xmlns="">
          <p:sp>
            <p:nvSpPr>
              <p:cNvPr id="18" name="Rectangle 17">
                <a:extLst>
                  <a:ext uri="{FF2B5EF4-FFF2-40B4-BE49-F238E27FC236}">
                    <a16:creationId xmlns:a16="http://schemas.microsoft.com/office/drawing/2014/main" id="{7804DC3D-1210-46DB-8226-5254EC9B2CB6}"/>
                  </a:ext>
                </a:extLst>
              </p:cNvPr>
              <p:cNvSpPr>
                <a:spLocks noRot="1" noChangeAspect="1" noMove="1" noResize="1" noEditPoints="1" noAdjustHandles="1" noChangeArrowheads="1" noChangeShapeType="1" noTextEdit="1"/>
              </p:cNvSpPr>
              <p:nvPr/>
            </p:nvSpPr>
            <p:spPr>
              <a:xfrm>
                <a:off x="123825" y="4334883"/>
                <a:ext cx="6466758" cy="543610"/>
              </a:xfrm>
              <a:prstGeom prst="rect">
                <a:avLst/>
              </a:prstGeom>
              <a:blipFill>
                <a:blip r:embed="rId10"/>
                <a:stretch>
                  <a:fillRect l="-94" t="-2247" b="-8989"/>
                </a:stretch>
              </a:blipFill>
            </p:spPr>
            <p:txBody>
              <a:bodyPr/>
              <a:lstStyle/>
              <a:p>
                <a:r>
                  <a:rPr lang="en-US">
                    <a:noFill/>
                  </a:rPr>
                  <a:t> </a:t>
                </a:r>
              </a:p>
            </p:txBody>
          </p:sp>
        </mc:Fallback>
      </mc:AlternateContent>
    </p:spTree>
    <p:extLst>
      <p:ext uri="{BB962C8B-B14F-4D97-AF65-F5344CB8AC3E}">
        <p14:creationId xmlns:p14="http://schemas.microsoft.com/office/powerpoint/2010/main" val="309778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306F15-1E8C-47E3-9A29-A16947F72653}"/>
              </a:ext>
            </a:extLst>
          </p:cNvPr>
          <p:cNvPicPr>
            <a:picLocks noChangeAspect="1"/>
          </p:cNvPicPr>
          <p:nvPr/>
        </p:nvPicPr>
        <p:blipFill rotWithShape="1">
          <a:blip r:embed="rId2">
            <a:extLst>
              <a:ext uri="{28A0092B-C50C-407E-A947-70E740481C1C}">
                <a14:useLocalDpi xmlns:a14="http://schemas.microsoft.com/office/drawing/2010/main" val="0"/>
              </a:ext>
            </a:extLst>
          </a:blip>
          <a:srcRect l="4370"/>
          <a:stretch/>
        </p:blipFill>
        <p:spPr>
          <a:xfrm>
            <a:off x="150828" y="649730"/>
            <a:ext cx="7579151" cy="5877918"/>
          </a:xfrm>
          <a:prstGeom prst="rect">
            <a:avLst/>
          </a:prstGeom>
        </p:spPr>
      </p:pic>
      <p:pic>
        <p:nvPicPr>
          <p:cNvPr id="2" name="Picture 1">
            <a:extLst>
              <a:ext uri="{FF2B5EF4-FFF2-40B4-BE49-F238E27FC236}">
                <a16:creationId xmlns:a16="http://schemas.microsoft.com/office/drawing/2014/main" id="{F6D7306B-CF16-494F-AC70-7D91F6C372C4}"/>
              </a:ext>
            </a:extLst>
          </p:cNvPr>
          <p:cNvPicPr>
            <a:picLocks noChangeAspect="1"/>
          </p:cNvPicPr>
          <p:nvPr/>
        </p:nvPicPr>
        <p:blipFill rotWithShape="1">
          <a:blip r:embed="rId3"/>
          <a:srcRect l="2769"/>
          <a:stretch/>
        </p:blipFill>
        <p:spPr>
          <a:xfrm>
            <a:off x="7204315" y="609893"/>
            <a:ext cx="4836857" cy="1966070"/>
          </a:xfrm>
          <a:prstGeom prst="rect">
            <a:avLst/>
          </a:prstGeom>
        </p:spPr>
      </p:pic>
      <p:sp>
        <p:nvSpPr>
          <p:cNvPr id="5" name="TextBox 4">
            <a:extLst>
              <a:ext uri="{FF2B5EF4-FFF2-40B4-BE49-F238E27FC236}">
                <a16:creationId xmlns:a16="http://schemas.microsoft.com/office/drawing/2014/main" id="{7D18E1EE-DC81-4F07-A90F-D22806018817}"/>
              </a:ext>
            </a:extLst>
          </p:cNvPr>
          <p:cNvSpPr txBox="1"/>
          <p:nvPr/>
        </p:nvSpPr>
        <p:spPr>
          <a:xfrm>
            <a:off x="0" y="0"/>
            <a:ext cx="12192000" cy="461665"/>
          </a:xfrm>
          <a:prstGeom prst="rect">
            <a:avLst/>
          </a:prstGeom>
          <a:solidFill>
            <a:srgbClr val="0070C0"/>
          </a:solidFill>
        </p:spPr>
        <p:txBody>
          <a:bodyPr wrap="square" rtlCol="0">
            <a:spAutoFit/>
          </a:bodyPr>
          <a:lstStyle/>
          <a:p>
            <a:pPr lvl="0">
              <a:defRPr/>
            </a:pPr>
            <a:r>
              <a:rPr lang="de-DE" sz="2400" dirty="0">
                <a:solidFill>
                  <a:prstClr val="white"/>
                </a:solidFill>
              </a:rPr>
              <a:t>Lambda </a:t>
            </a:r>
            <a:r>
              <a:rPr lang="de-DE" sz="2400" dirty="0" err="1">
                <a:solidFill>
                  <a:prstClr val="white"/>
                </a:solidFill>
              </a:rPr>
              <a:t>plate</a:t>
            </a:r>
            <a:r>
              <a:rPr lang="de-DE" sz="2400" dirty="0">
                <a:solidFill>
                  <a:prstClr val="white"/>
                </a:solidFill>
              </a:rPr>
              <a:t> in </a:t>
            </a:r>
            <a:r>
              <a:rPr lang="en-US" sz="2400" dirty="0">
                <a:solidFill>
                  <a:prstClr val="white"/>
                </a:solidFill>
              </a:rPr>
              <a:t>the </a:t>
            </a:r>
            <a:r>
              <a:rPr lang="en-US" sz="2400" dirty="0" err="1">
                <a:solidFill>
                  <a:prstClr val="white"/>
                </a:solidFill>
              </a:rPr>
              <a:t>Claudet</a:t>
            </a:r>
            <a:r>
              <a:rPr lang="en-US" sz="2400" dirty="0">
                <a:solidFill>
                  <a:prstClr val="white"/>
                </a:solidFill>
              </a:rPr>
              <a:t> bath</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0C3BAFB-A870-4705-9243-344CE5BD420F}"/>
              </a:ext>
            </a:extLst>
          </p:cNvPr>
          <p:cNvPicPr>
            <a:picLocks noChangeAspect="1"/>
          </p:cNvPicPr>
          <p:nvPr/>
        </p:nvPicPr>
        <p:blipFill>
          <a:blip r:embed="rId4"/>
          <a:stretch>
            <a:fillRect/>
          </a:stretch>
        </p:blipFill>
        <p:spPr>
          <a:xfrm>
            <a:off x="7107152" y="2669995"/>
            <a:ext cx="4645907" cy="4045718"/>
          </a:xfrm>
          <a:prstGeom prst="rect">
            <a:avLst/>
          </a:prstGeom>
        </p:spPr>
      </p:pic>
    </p:spTree>
    <p:extLst>
      <p:ext uri="{BB962C8B-B14F-4D97-AF65-F5344CB8AC3E}">
        <p14:creationId xmlns:p14="http://schemas.microsoft.com/office/powerpoint/2010/main" val="25099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A2A86A-A038-4CAC-A5EC-20F5E15D9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70" y="448970"/>
            <a:ext cx="11698059" cy="5313730"/>
          </a:xfrm>
          <a:prstGeom prst="rect">
            <a:avLst/>
          </a:prstGeom>
        </p:spPr>
      </p:pic>
      <p:sp>
        <p:nvSpPr>
          <p:cNvPr id="3" name="Rectangle 2">
            <a:extLst>
              <a:ext uri="{FF2B5EF4-FFF2-40B4-BE49-F238E27FC236}">
                <a16:creationId xmlns:a16="http://schemas.microsoft.com/office/drawing/2014/main" id="{8602D85B-E06D-481F-AB35-865B620C2B9C}"/>
              </a:ext>
            </a:extLst>
          </p:cNvPr>
          <p:cNvSpPr/>
          <p:nvPr/>
        </p:nvSpPr>
        <p:spPr>
          <a:xfrm>
            <a:off x="3048000" y="3105835"/>
            <a:ext cx="6096000" cy="369332"/>
          </a:xfrm>
          <a:prstGeom prst="rect">
            <a:avLst/>
          </a:prstGeom>
        </p:spPr>
        <p:txBody>
          <a:bodyPr>
            <a:spAutoFit/>
          </a:bodyPr>
          <a:lstStyle/>
          <a:p>
            <a:r>
              <a:rPr lang="en-US" dirty="0"/>
              <a:t>1	</a:t>
            </a:r>
          </a:p>
        </p:txBody>
      </p:sp>
      <p:sp>
        <p:nvSpPr>
          <p:cNvPr id="4" name="TextBox 3">
            <a:extLst>
              <a:ext uri="{FF2B5EF4-FFF2-40B4-BE49-F238E27FC236}">
                <a16:creationId xmlns:a16="http://schemas.microsoft.com/office/drawing/2014/main" id="{AFCDBD92-AE78-453D-984E-6EB0F59226B8}"/>
              </a:ext>
            </a:extLst>
          </p:cNvPr>
          <p:cNvSpPr txBox="1"/>
          <p:nvPr/>
        </p:nvSpPr>
        <p:spPr>
          <a:xfrm>
            <a:off x="26253" y="-304330"/>
            <a:ext cx="12192000" cy="461665"/>
          </a:xfrm>
          <a:prstGeom prst="rect">
            <a:avLst/>
          </a:prstGeom>
          <a:solidFill>
            <a:srgbClr val="0070C0"/>
          </a:solidFill>
        </p:spPr>
        <p:txBody>
          <a:bodyPr wrap="square" rtlCol="0">
            <a:spAutoFit/>
          </a:bodyPr>
          <a:lstStyle/>
          <a:p>
            <a:pPr lvl="0"/>
            <a:r>
              <a:rPr lang="en-US" sz="2400" dirty="0">
                <a:solidFill>
                  <a:prstClr val="white"/>
                </a:solidFill>
              </a:rPr>
              <a:t>Developing a new test facility for future cryogenic experiments</a:t>
            </a:r>
          </a:p>
        </p:txBody>
      </p:sp>
      <p:sp>
        <p:nvSpPr>
          <p:cNvPr id="6" name="Rectangle 5">
            <a:extLst>
              <a:ext uri="{FF2B5EF4-FFF2-40B4-BE49-F238E27FC236}">
                <a16:creationId xmlns:a16="http://schemas.microsoft.com/office/drawing/2014/main" id="{CBEC15FD-F7DF-47A6-A8AD-CAAF9DE8A82B}"/>
              </a:ext>
            </a:extLst>
          </p:cNvPr>
          <p:cNvSpPr/>
          <p:nvPr/>
        </p:nvSpPr>
        <p:spPr>
          <a:xfrm>
            <a:off x="2514599" y="6132032"/>
            <a:ext cx="6629401" cy="369332"/>
          </a:xfrm>
          <a:prstGeom prst="rect">
            <a:avLst/>
          </a:prstGeom>
        </p:spPr>
        <p:txBody>
          <a:bodyPr wrap="square">
            <a:spAutoFit/>
          </a:bodyPr>
          <a:lstStyle/>
          <a:p>
            <a:pPr lvl="0"/>
            <a:r>
              <a:rPr lang="en-US" dirty="0">
                <a:solidFill>
                  <a:srgbClr val="0070C0"/>
                </a:solidFill>
              </a:rPr>
              <a:t>General description of HB Box, H1 Box and ACPS in HERA North Hall</a:t>
            </a:r>
            <a:endParaRPr lang="de-DE" dirty="0">
              <a:solidFill>
                <a:srgbClr val="0070C0"/>
              </a:solidFill>
            </a:endParaRPr>
          </a:p>
        </p:txBody>
      </p:sp>
    </p:spTree>
    <p:extLst>
      <p:ext uri="{BB962C8B-B14F-4D97-AF65-F5344CB8AC3E}">
        <p14:creationId xmlns:p14="http://schemas.microsoft.com/office/powerpoint/2010/main" val="384781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FA3546-EB81-4C30-BCB9-538FE39AAFED}"/>
              </a:ext>
            </a:extLst>
          </p:cNvPr>
          <p:cNvSpPr>
            <a:spLocks noGrp="1"/>
          </p:cNvSpPr>
          <p:nvPr>
            <p:ph type="sldNum" sz="quarter" idx="12"/>
          </p:nvPr>
        </p:nvSpPr>
        <p:spPr/>
        <p:txBody>
          <a:bodyPr/>
          <a:lstStyle/>
          <a:p>
            <a:fld id="{19B08796-E68E-408C-9934-F548594F5651}" type="slidenum">
              <a:rPr lang="en-US" smtClean="0"/>
              <a:pPr/>
              <a:t>16</a:t>
            </a:fld>
            <a:endParaRPr lang="en-US" dirty="0"/>
          </a:p>
        </p:txBody>
      </p:sp>
      <p:sp>
        <p:nvSpPr>
          <p:cNvPr id="3" name="TextBox 2">
            <a:extLst>
              <a:ext uri="{FF2B5EF4-FFF2-40B4-BE49-F238E27FC236}">
                <a16:creationId xmlns:a16="http://schemas.microsoft.com/office/drawing/2014/main" id="{04D80352-2D78-4DFE-BBA0-40C8D873B4E6}"/>
              </a:ext>
            </a:extLst>
          </p:cNvPr>
          <p:cNvSpPr txBox="1"/>
          <p:nvPr/>
        </p:nvSpPr>
        <p:spPr>
          <a:xfrm>
            <a:off x="0" y="0"/>
            <a:ext cx="12192000" cy="461665"/>
          </a:xfrm>
          <a:prstGeom prst="rect">
            <a:avLst/>
          </a:prstGeom>
          <a:solidFill>
            <a:srgbClr val="0070C0"/>
          </a:solidFill>
        </p:spPr>
        <p:txBody>
          <a:bodyPr wrap="square" rtlCol="0">
            <a:spAutoFit/>
          </a:bodyPr>
          <a:lstStyle/>
          <a:p>
            <a:pPr lvl="0"/>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Design and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construction</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ACPS (</a:t>
            </a:r>
            <a:r>
              <a:rPr lang="en-US" sz="2400" dirty="0">
                <a:solidFill>
                  <a:schemeClr val="bg1"/>
                </a:solidFill>
              </a:rPr>
              <a:t>ALPS </a:t>
            </a:r>
            <a:r>
              <a:rPr lang="en-US" sz="2400" dirty="0" err="1">
                <a:solidFill>
                  <a:schemeClr val="bg1"/>
                </a:solidFill>
              </a:rPr>
              <a:t>cryo</a:t>
            </a:r>
            <a:r>
              <a:rPr lang="en-US" sz="2400" dirty="0">
                <a:solidFill>
                  <a:schemeClr val="bg1"/>
                </a:solidFill>
              </a:rPr>
              <a:t> platform </a:t>
            </a:r>
            <a:r>
              <a:rPr lang="en-US" sz="2400" dirty="0" err="1">
                <a:solidFill>
                  <a:schemeClr val="bg1"/>
                </a:solidFill>
              </a:rPr>
              <a:t>subcooler</a:t>
            </a:r>
            <a:r>
              <a:rPr lang="en-US" sz="2400" dirty="0">
                <a:solidFill>
                  <a:schemeClr val="bg1"/>
                </a:solidFill>
              </a:rPr>
              <a:t> box)</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in HERA North Hall</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D5F6179-374E-452E-982D-E9C31447711B}"/>
              </a:ext>
            </a:extLst>
          </p:cNvPr>
          <p:cNvPicPr>
            <a:picLocks noChangeAspect="1"/>
          </p:cNvPicPr>
          <p:nvPr/>
        </p:nvPicPr>
        <p:blipFill rotWithShape="1">
          <a:blip r:embed="rId2"/>
          <a:srcRect l="2332" r="6680"/>
          <a:stretch/>
        </p:blipFill>
        <p:spPr>
          <a:xfrm>
            <a:off x="75414" y="1082035"/>
            <a:ext cx="5737558" cy="5008835"/>
          </a:xfrm>
          <a:prstGeom prst="rect">
            <a:avLst/>
          </a:prstGeom>
        </p:spPr>
      </p:pic>
      <p:cxnSp>
        <p:nvCxnSpPr>
          <p:cNvPr id="5" name="Straight Connector 4">
            <a:extLst>
              <a:ext uri="{FF2B5EF4-FFF2-40B4-BE49-F238E27FC236}">
                <a16:creationId xmlns:a16="http://schemas.microsoft.com/office/drawing/2014/main" id="{55354BF2-73C9-4FDB-8C0D-6051167F0F2B}"/>
              </a:ext>
            </a:extLst>
          </p:cNvPr>
          <p:cNvCxnSpPr>
            <a:cxnSpLocks/>
          </p:cNvCxnSpPr>
          <p:nvPr/>
        </p:nvCxnSpPr>
        <p:spPr>
          <a:xfrm flipH="1" flipV="1">
            <a:off x="2076519" y="2079171"/>
            <a:ext cx="1013715" cy="4277179"/>
          </a:xfrm>
          <a:prstGeom prst="line">
            <a:avLst/>
          </a:prstGeom>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E5C551FD-9831-40A7-BB08-D8834DD8C1FD}"/>
              </a:ext>
            </a:extLst>
          </p:cNvPr>
          <p:cNvSpPr txBox="1"/>
          <p:nvPr/>
        </p:nvSpPr>
        <p:spPr>
          <a:xfrm>
            <a:off x="2573212" y="6360699"/>
            <a:ext cx="1303562" cy="369332"/>
          </a:xfrm>
          <a:prstGeom prst="rect">
            <a:avLst/>
          </a:prstGeom>
          <a:noFill/>
        </p:spPr>
        <p:txBody>
          <a:bodyPr wrap="none" rtlCol="0">
            <a:spAutoFit/>
          </a:bodyPr>
          <a:lstStyle/>
          <a:p>
            <a:r>
              <a:rPr lang="de-DE" dirty="0">
                <a:solidFill>
                  <a:srgbClr val="C00000"/>
                </a:solidFill>
              </a:rPr>
              <a:t>ALPS </a:t>
            </a:r>
            <a:r>
              <a:rPr lang="de-DE" dirty="0" err="1">
                <a:solidFill>
                  <a:srgbClr val="C00000"/>
                </a:solidFill>
              </a:rPr>
              <a:t>tunnel</a:t>
            </a:r>
            <a:endParaRPr lang="en-US" dirty="0">
              <a:solidFill>
                <a:srgbClr val="C00000"/>
              </a:solidFill>
            </a:endParaRPr>
          </a:p>
        </p:txBody>
      </p:sp>
      <p:cxnSp>
        <p:nvCxnSpPr>
          <p:cNvPr id="10" name="Straight Connector 9">
            <a:extLst>
              <a:ext uri="{FF2B5EF4-FFF2-40B4-BE49-F238E27FC236}">
                <a16:creationId xmlns:a16="http://schemas.microsoft.com/office/drawing/2014/main" id="{C4C7741A-E6F9-4493-9CF9-65A7D533C3A3}"/>
              </a:ext>
            </a:extLst>
          </p:cNvPr>
          <p:cNvCxnSpPr>
            <a:cxnSpLocks/>
          </p:cNvCxnSpPr>
          <p:nvPr/>
        </p:nvCxnSpPr>
        <p:spPr>
          <a:xfrm flipV="1">
            <a:off x="1219201" y="2199070"/>
            <a:ext cx="0" cy="4157280"/>
          </a:xfrm>
          <a:prstGeom prst="line">
            <a:avLst/>
          </a:prstGeom>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5D17CA55-230D-4F3D-B4E6-5784D8A3CAFF}"/>
              </a:ext>
            </a:extLst>
          </p:cNvPr>
          <p:cNvSpPr txBox="1"/>
          <p:nvPr/>
        </p:nvSpPr>
        <p:spPr>
          <a:xfrm>
            <a:off x="361882" y="6360699"/>
            <a:ext cx="1714637" cy="369332"/>
          </a:xfrm>
          <a:prstGeom prst="rect">
            <a:avLst/>
          </a:prstGeom>
          <a:noFill/>
        </p:spPr>
        <p:txBody>
          <a:bodyPr wrap="none" rtlCol="0">
            <a:spAutoFit/>
          </a:bodyPr>
          <a:lstStyle/>
          <a:p>
            <a:r>
              <a:rPr lang="de-DE" dirty="0" err="1">
                <a:solidFill>
                  <a:srgbClr val="C00000"/>
                </a:solidFill>
              </a:rPr>
              <a:t>location</a:t>
            </a:r>
            <a:r>
              <a:rPr lang="de-DE" dirty="0">
                <a:solidFill>
                  <a:srgbClr val="C00000"/>
                </a:solidFill>
              </a:rPr>
              <a:t> </a:t>
            </a:r>
            <a:r>
              <a:rPr lang="de-DE" dirty="0" err="1">
                <a:solidFill>
                  <a:srgbClr val="C00000"/>
                </a:solidFill>
              </a:rPr>
              <a:t>of</a:t>
            </a:r>
            <a:r>
              <a:rPr lang="de-DE" dirty="0">
                <a:solidFill>
                  <a:srgbClr val="C00000"/>
                </a:solidFill>
              </a:rPr>
              <a:t> ACPS</a:t>
            </a:r>
            <a:endParaRPr lang="en-US" dirty="0">
              <a:solidFill>
                <a:srgbClr val="C00000"/>
              </a:solidFill>
            </a:endParaRPr>
          </a:p>
        </p:txBody>
      </p:sp>
      <p:sp>
        <p:nvSpPr>
          <p:cNvPr id="7" name="Rectangle 6">
            <a:extLst>
              <a:ext uri="{FF2B5EF4-FFF2-40B4-BE49-F238E27FC236}">
                <a16:creationId xmlns:a16="http://schemas.microsoft.com/office/drawing/2014/main" id="{AA2A2DCE-6253-4C53-B053-DBCEAE41B183}"/>
              </a:ext>
            </a:extLst>
          </p:cNvPr>
          <p:cNvSpPr/>
          <p:nvPr/>
        </p:nvSpPr>
        <p:spPr>
          <a:xfrm>
            <a:off x="5812972" y="954962"/>
            <a:ext cx="6379029" cy="4770537"/>
          </a:xfrm>
          <a:prstGeom prst="rect">
            <a:avLst/>
          </a:prstGeom>
        </p:spPr>
        <p:txBody>
          <a:bodyPr wrap="square">
            <a:spAutoFit/>
          </a:bodyPr>
          <a:lstStyle/>
          <a:p>
            <a:pPr marL="285750" lvl="0" indent="-285750">
              <a:buFont typeface="Arial" panose="020B0604020202020204" pitchFamily="34" charset="0"/>
              <a:buChar char="•"/>
              <a:defRPr/>
            </a:pPr>
            <a:r>
              <a:rPr lang="en-US" sz="1600" dirty="0">
                <a:ea typeface="Calibri" panose="020F0502020204030204" pitchFamily="34" charset="0"/>
              </a:rPr>
              <a:t>Supplying supercritical helium as well as very high pressurized cold and warm helium gases to three different future experiments </a:t>
            </a:r>
            <a:endParaRPr lang="de-DE" sz="1600" dirty="0">
              <a:ea typeface="Calibri" panose="020F0502020204030204" pitchFamily="34" charset="0"/>
            </a:endParaRPr>
          </a:p>
          <a:p>
            <a:pPr marL="285750" lvl="0" indent="-285750">
              <a:buFont typeface="Arial" panose="020B0604020202020204" pitchFamily="34" charset="0"/>
              <a:buChar char="•"/>
              <a:defRPr/>
            </a:pPr>
            <a:endParaRPr lang="de-DE" sz="1600" dirty="0">
              <a:ea typeface="Calibri" panose="020F0502020204030204" pitchFamily="34" charset="0"/>
            </a:endParaRPr>
          </a:p>
          <a:p>
            <a:pPr marL="285750" lvl="0" indent="-285750">
              <a:buFont typeface="Arial" panose="020B0604020202020204" pitchFamily="34" charset="0"/>
              <a:buChar char="•"/>
              <a:defRPr/>
            </a:pPr>
            <a:r>
              <a:rPr lang="de-DE" sz="1600" dirty="0">
                <a:ea typeface="Calibri" panose="020F0502020204030204" pitchFamily="34" charset="0"/>
              </a:rPr>
              <a:t>Boundary </a:t>
            </a:r>
            <a:r>
              <a:rPr lang="de-DE" sz="1600" dirty="0" err="1">
                <a:ea typeface="Calibri" panose="020F0502020204030204" pitchFamily="34" charset="0"/>
              </a:rPr>
              <a:t>conditions</a:t>
            </a:r>
            <a:r>
              <a:rPr lang="de-DE" sz="1600" dirty="0">
                <a:ea typeface="Calibri" panose="020F0502020204030204" pitchFamily="34" charset="0"/>
              </a:rPr>
              <a:t> </a:t>
            </a:r>
            <a:r>
              <a:rPr lang="de-DE" sz="1600" dirty="0" err="1">
                <a:ea typeface="Calibri" panose="020F0502020204030204" pitchFamily="34" charset="0"/>
              </a:rPr>
              <a:t>for</a:t>
            </a:r>
            <a:r>
              <a:rPr lang="de-DE" sz="1600" dirty="0">
                <a:ea typeface="Calibri" panose="020F0502020204030204" pitchFamily="34" charset="0"/>
              </a:rPr>
              <a:t> </a:t>
            </a:r>
            <a:r>
              <a:rPr lang="de-DE" sz="1600" dirty="0" err="1">
                <a:ea typeface="Calibri" panose="020F0502020204030204" pitchFamily="34" charset="0"/>
              </a:rPr>
              <a:t>helium</a:t>
            </a:r>
            <a:r>
              <a:rPr lang="de-DE" sz="1600" dirty="0">
                <a:ea typeface="Calibri" panose="020F0502020204030204" pitchFamily="34" charset="0"/>
              </a:rPr>
              <a:t> </a:t>
            </a:r>
            <a:r>
              <a:rPr lang="de-DE" sz="1600" dirty="0" err="1">
                <a:ea typeface="Calibri" panose="020F0502020204030204" pitchFamily="34" charset="0"/>
              </a:rPr>
              <a:t>supply</a:t>
            </a:r>
            <a:r>
              <a:rPr lang="de-DE" sz="1600" dirty="0">
                <a:ea typeface="Calibri" panose="020F0502020204030204" pitchFamily="34" charset="0"/>
              </a:rPr>
              <a:t> </a:t>
            </a:r>
            <a:r>
              <a:rPr lang="en-US" sz="1600" dirty="0">
                <a:ea typeface="Calibri" panose="020F0502020204030204" pitchFamily="34" charset="0"/>
              </a:rPr>
              <a:t>and </a:t>
            </a:r>
            <a:r>
              <a:rPr lang="de-DE" sz="1600" dirty="0" err="1">
                <a:ea typeface="Calibri" panose="020F0502020204030204" pitchFamily="34" charset="0"/>
              </a:rPr>
              <a:t>return</a:t>
            </a:r>
            <a:r>
              <a:rPr lang="de-DE" sz="1600" dirty="0">
                <a:ea typeface="Calibri" panose="020F0502020204030204" pitchFamily="34" charset="0"/>
              </a:rPr>
              <a:t> in 4.5KF and 5KR </a:t>
            </a:r>
            <a:r>
              <a:rPr lang="de-DE" sz="1600" dirty="0" err="1">
                <a:ea typeface="Calibri" panose="020F0502020204030204" pitchFamily="34" charset="0"/>
              </a:rPr>
              <a:t>circuits</a:t>
            </a:r>
            <a:r>
              <a:rPr lang="de-DE" sz="1600" dirty="0">
                <a:ea typeface="Calibri" panose="020F0502020204030204" pitchFamily="34" charset="0"/>
              </a:rPr>
              <a:t>: (T</a:t>
            </a:r>
            <a:r>
              <a:rPr lang="de-DE" sz="1600" baseline="-25000" dirty="0">
                <a:ea typeface="Calibri" panose="020F0502020204030204" pitchFamily="34" charset="0"/>
              </a:rPr>
              <a:t>in</a:t>
            </a:r>
            <a:r>
              <a:rPr lang="de-DE" sz="1600" dirty="0">
                <a:ea typeface="Calibri" panose="020F0502020204030204" pitchFamily="34" charset="0"/>
              </a:rPr>
              <a:t>≈ 4.5 K, P</a:t>
            </a:r>
            <a:r>
              <a:rPr lang="de-DE" sz="1600" baseline="-25000" dirty="0">
                <a:ea typeface="Calibri" panose="020F0502020204030204" pitchFamily="34" charset="0"/>
              </a:rPr>
              <a:t>in</a:t>
            </a:r>
            <a:r>
              <a:rPr lang="de-DE" sz="1600" dirty="0">
                <a:ea typeface="Calibri" panose="020F0502020204030204" pitchFamily="34" charset="0"/>
              </a:rPr>
              <a:t>≈ 2.5-3.5 bar) and (</a:t>
            </a:r>
            <a:r>
              <a:rPr lang="de-DE" sz="1600" dirty="0" err="1">
                <a:ea typeface="Calibri" panose="020F0502020204030204" pitchFamily="34" charset="0"/>
              </a:rPr>
              <a:t>T</a:t>
            </a:r>
            <a:r>
              <a:rPr lang="de-DE" sz="1600" baseline="-25000" dirty="0" err="1">
                <a:ea typeface="Calibri" panose="020F0502020204030204" pitchFamily="34" charset="0"/>
              </a:rPr>
              <a:t>out</a:t>
            </a:r>
            <a:r>
              <a:rPr lang="de-DE" sz="1600" dirty="0">
                <a:ea typeface="Calibri" panose="020F0502020204030204" pitchFamily="34" charset="0"/>
              </a:rPr>
              <a:t>≈ 6.0 K, </a:t>
            </a:r>
            <a:r>
              <a:rPr lang="de-DE" sz="1600" dirty="0" err="1">
                <a:ea typeface="Calibri" panose="020F0502020204030204" pitchFamily="34" charset="0"/>
              </a:rPr>
              <a:t>P</a:t>
            </a:r>
            <a:r>
              <a:rPr lang="de-DE" sz="1600" baseline="-25000" dirty="0" err="1">
                <a:ea typeface="Calibri" panose="020F0502020204030204" pitchFamily="34" charset="0"/>
              </a:rPr>
              <a:t>out</a:t>
            </a:r>
            <a:r>
              <a:rPr lang="de-DE" sz="1600" dirty="0">
                <a:ea typeface="Calibri" panose="020F0502020204030204" pitchFamily="34" charset="0"/>
              </a:rPr>
              <a:t>≈ 1.0–1.3 bar)</a:t>
            </a:r>
          </a:p>
          <a:p>
            <a:pPr marL="285750" lvl="0" indent="-285750">
              <a:buFont typeface="Arial" panose="020B0604020202020204" pitchFamily="34" charset="0"/>
              <a:buChar char="•"/>
              <a:defRPr/>
            </a:pPr>
            <a:endParaRPr lang="de-DE" sz="1600" dirty="0">
              <a:ea typeface="Calibri" panose="020F0502020204030204" pitchFamily="34" charset="0"/>
            </a:endParaRPr>
          </a:p>
          <a:p>
            <a:pPr marL="285750" lvl="0" indent="-285750">
              <a:buFont typeface="Arial" panose="020B0604020202020204" pitchFamily="34" charset="0"/>
              <a:buChar char="•"/>
              <a:defRPr/>
            </a:pPr>
            <a:r>
              <a:rPr lang="de-DE" sz="1600" dirty="0"/>
              <a:t>Optimum </a:t>
            </a:r>
            <a:r>
              <a:rPr lang="en-US" sz="1600" dirty="0"/>
              <a:t>mass flow rate of helium @4.5 K and 3.5 bar = 30 g/s</a:t>
            </a:r>
          </a:p>
          <a:p>
            <a:pPr lvl="0">
              <a:defRPr/>
            </a:pPr>
            <a:endParaRPr lang="de-DE" sz="1600" dirty="0"/>
          </a:p>
          <a:p>
            <a:pPr marL="285750" lvl="0" indent="-285750">
              <a:buFont typeface="Arial" panose="020B0604020202020204" pitchFamily="34" charset="0"/>
              <a:buChar char="•"/>
              <a:defRPr/>
            </a:pPr>
            <a:r>
              <a:rPr lang="de-DE" sz="1600" dirty="0">
                <a:solidFill>
                  <a:srgbClr val="0070C0"/>
                </a:solidFill>
              </a:rPr>
              <a:t>Optimal </a:t>
            </a:r>
            <a:r>
              <a:rPr lang="de-DE" sz="1600" dirty="0" err="1">
                <a:solidFill>
                  <a:srgbClr val="0070C0"/>
                </a:solidFill>
              </a:rPr>
              <a:t>estimation</a:t>
            </a:r>
            <a:r>
              <a:rPr lang="de-DE" sz="1600" dirty="0">
                <a:solidFill>
                  <a:srgbClr val="0070C0"/>
                </a:solidFill>
              </a:rPr>
              <a:t> </a:t>
            </a:r>
            <a:r>
              <a:rPr lang="de-DE" sz="1600" dirty="0" err="1">
                <a:solidFill>
                  <a:srgbClr val="0070C0"/>
                </a:solidFill>
              </a:rPr>
              <a:t>of</a:t>
            </a:r>
            <a:r>
              <a:rPr lang="de-DE" sz="1600" dirty="0">
                <a:solidFill>
                  <a:srgbClr val="0070C0"/>
                </a:solidFill>
              </a:rPr>
              <a:t> </a:t>
            </a:r>
            <a:r>
              <a:rPr lang="en-US" sz="1600" dirty="0">
                <a:solidFill>
                  <a:srgbClr val="0070C0"/>
                </a:solidFill>
              </a:rPr>
              <a:t>cooling power @4.5 K and 3.5 bar : 500 W@4.5 K</a:t>
            </a:r>
          </a:p>
          <a:p>
            <a:pPr marL="285750" lvl="0" indent="-285750">
              <a:buFont typeface="Arial" panose="020B0604020202020204" pitchFamily="34" charset="0"/>
              <a:buChar char="•"/>
              <a:defRPr/>
            </a:pPr>
            <a:endParaRPr lang="de-DE" sz="1600" dirty="0">
              <a:ea typeface="Calibri" panose="020F0502020204030204" pitchFamily="34" charset="0"/>
            </a:endParaRPr>
          </a:p>
          <a:p>
            <a:pPr marL="285750" lvl="0" indent="-285750">
              <a:buFont typeface="Arial" panose="020B0604020202020204" pitchFamily="34" charset="0"/>
              <a:buChar char="•"/>
              <a:defRPr/>
            </a:pPr>
            <a:r>
              <a:rPr lang="de-DE" sz="1600" dirty="0">
                <a:ea typeface="Calibri" panose="020F0502020204030204" pitchFamily="34" charset="0"/>
              </a:rPr>
              <a:t>Helium gas </a:t>
            </a:r>
            <a:r>
              <a:rPr lang="de-DE" sz="1600" dirty="0" err="1">
                <a:ea typeface="Calibri" panose="020F0502020204030204" pitchFamily="34" charset="0"/>
              </a:rPr>
              <a:t>supply</a:t>
            </a:r>
            <a:r>
              <a:rPr lang="de-DE" sz="1600" dirty="0">
                <a:ea typeface="Calibri" panose="020F0502020204030204" pitchFamily="34" charset="0"/>
              </a:rPr>
              <a:t> and </a:t>
            </a:r>
            <a:r>
              <a:rPr lang="de-DE" sz="1600" dirty="0" err="1">
                <a:ea typeface="Calibri" panose="020F0502020204030204" pitchFamily="34" charset="0"/>
              </a:rPr>
              <a:t>return</a:t>
            </a:r>
            <a:r>
              <a:rPr lang="de-DE" sz="1600" dirty="0">
                <a:ea typeface="Calibri" panose="020F0502020204030204" pitchFamily="34" charset="0"/>
              </a:rPr>
              <a:t> in 40KF and 80KR </a:t>
            </a:r>
            <a:r>
              <a:rPr lang="de-DE" sz="1600" dirty="0" err="1">
                <a:ea typeface="Calibri" panose="020F0502020204030204" pitchFamily="34" charset="0"/>
              </a:rPr>
              <a:t>circuits</a:t>
            </a:r>
            <a:r>
              <a:rPr lang="de-DE" sz="1600" dirty="0">
                <a:ea typeface="Calibri" panose="020F0502020204030204" pitchFamily="34" charset="0"/>
              </a:rPr>
              <a:t>: (T</a:t>
            </a:r>
            <a:r>
              <a:rPr lang="de-DE" sz="1600" baseline="-25000" dirty="0">
                <a:ea typeface="Calibri" panose="020F0502020204030204" pitchFamily="34" charset="0"/>
              </a:rPr>
              <a:t>in</a:t>
            </a:r>
            <a:r>
              <a:rPr lang="de-DE" sz="1600" dirty="0">
                <a:ea typeface="Calibri" panose="020F0502020204030204" pitchFamily="34" charset="0"/>
              </a:rPr>
              <a:t>≈ </a:t>
            </a:r>
            <a:r>
              <a:rPr lang="en-US" sz="1600" dirty="0"/>
              <a:t>40 - 80 K, </a:t>
            </a:r>
            <a:r>
              <a:rPr lang="de-DE" sz="1600" dirty="0">
                <a:ea typeface="Calibri" panose="020F0502020204030204" pitchFamily="34" charset="0"/>
              </a:rPr>
              <a:t>P</a:t>
            </a:r>
            <a:r>
              <a:rPr lang="de-DE" sz="1600" baseline="-25000" dirty="0">
                <a:ea typeface="Calibri" panose="020F0502020204030204" pitchFamily="34" charset="0"/>
              </a:rPr>
              <a:t>in</a:t>
            </a:r>
            <a:r>
              <a:rPr lang="de-DE" sz="1600" dirty="0">
                <a:ea typeface="Calibri" panose="020F0502020204030204" pitchFamily="34" charset="0"/>
              </a:rPr>
              <a:t>≈ </a:t>
            </a:r>
            <a:r>
              <a:rPr lang="en-US" sz="1600" dirty="0"/>
              <a:t>13-17 bar) and (</a:t>
            </a:r>
            <a:r>
              <a:rPr lang="de-DE" sz="1600" dirty="0" err="1">
                <a:ea typeface="Calibri" panose="020F0502020204030204" pitchFamily="34" charset="0"/>
              </a:rPr>
              <a:t>T</a:t>
            </a:r>
            <a:r>
              <a:rPr lang="de-DE" sz="1600" baseline="-25000" dirty="0" err="1">
                <a:ea typeface="Calibri" panose="020F0502020204030204" pitchFamily="34" charset="0"/>
              </a:rPr>
              <a:t>out</a:t>
            </a:r>
            <a:r>
              <a:rPr lang="de-DE" sz="1600" dirty="0">
                <a:ea typeface="Calibri" panose="020F0502020204030204" pitchFamily="34" charset="0"/>
              </a:rPr>
              <a:t>≈ </a:t>
            </a:r>
            <a:r>
              <a:rPr lang="en-US" sz="1600" dirty="0"/>
              <a:t>58-66 K, </a:t>
            </a:r>
            <a:r>
              <a:rPr lang="de-DE" sz="1600" dirty="0" err="1">
                <a:ea typeface="Calibri" panose="020F0502020204030204" pitchFamily="34" charset="0"/>
              </a:rPr>
              <a:t>P</a:t>
            </a:r>
            <a:r>
              <a:rPr lang="de-DE" sz="1600" baseline="-25000" dirty="0" err="1">
                <a:ea typeface="Calibri" panose="020F0502020204030204" pitchFamily="34" charset="0"/>
              </a:rPr>
              <a:t>out</a:t>
            </a:r>
            <a:r>
              <a:rPr lang="de-DE" sz="1600" dirty="0">
                <a:ea typeface="Calibri" panose="020F0502020204030204" pitchFamily="34" charset="0"/>
              </a:rPr>
              <a:t>≈ </a:t>
            </a:r>
            <a:r>
              <a:rPr lang="en-US" sz="1600" dirty="0"/>
              <a:t>12–16.6 bar)</a:t>
            </a:r>
          </a:p>
          <a:p>
            <a:pPr marL="285750" lvl="0" indent="-285750">
              <a:buFont typeface="Arial" panose="020B0604020202020204" pitchFamily="34" charset="0"/>
              <a:buChar char="•"/>
              <a:defRPr/>
            </a:pPr>
            <a:endParaRPr lang="de-DE" sz="1600" dirty="0"/>
          </a:p>
          <a:p>
            <a:pPr marL="285750" lvl="0" indent="-285750">
              <a:buFont typeface="Arial" panose="020B0604020202020204" pitchFamily="34" charset="0"/>
              <a:buChar char="•"/>
              <a:defRPr/>
            </a:pPr>
            <a:r>
              <a:rPr lang="de-DE" sz="1600" dirty="0"/>
              <a:t>Optimum </a:t>
            </a:r>
            <a:r>
              <a:rPr lang="en-US" sz="1600" dirty="0"/>
              <a:t>mass flow rate of helium @ 40 K and 14 bar = 75 g/s</a:t>
            </a:r>
          </a:p>
          <a:p>
            <a:pPr lvl="0">
              <a:defRPr/>
            </a:pPr>
            <a:endParaRPr lang="de-DE" sz="1600" dirty="0"/>
          </a:p>
          <a:p>
            <a:pPr marL="285750" lvl="0" indent="-285750">
              <a:buFont typeface="Arial" panose="020B0604020202020204" pitchFamily="34" charset="0"/>
              <a:buChar char="•"/>
              <a:defRPr/>
            </a:pPr>
            <a:r>
              <a:rPr lang="de-DE" sz="1600" dirty="0">
                <a:solidFill>
                  <a:srgbClr val="0070C0"/>
                </a:solidFill>
              </a:rPr>
              <a:t>Optimal </a:t>
            </a:r>
            <a:r>
              <a:rPr lang="de-DE" sz="1600" dirty="0" err="1">
                <a:solidFill>
                  <a:srgbClr val="0070C0"/>
                </a:solidFill>
              </a:rPr>
              <a:t>estimation</a:t>
            </a:r>
            <a:r>
              <a:rPr lang="de-DE" sz="1600" dirty="0">
                <a:solidFill>
                  <a:srgbClr val="0070C0"/>
                </a:solidFill>
              </a:rPr>
              <a:t> </a:t>
            </a:r>
            <a:r>
              <a:rPr lang="de-DE" sz="1600" dirty="0" err="1">
                <a:solidFill>
                  <a:srgbClr val="0070C0"/>
                </a:solidFill>
              </a:rPr>
              <a:t>of</a:t>
            </a:r>
            <a:r>
              <a:rPr lang="de-DE" sz="1600" dirty="0">
                <a:solidFill>
                  <a:srgbClr val="0070C0"/>
                </a:solidFill>
              </a:rPr>
              <a:t> </a:t>
            </a:r>
            <a:r>
              <a:rPr lang="en-US" sz="1600" dirty="0">
                <a:solidFill>
                  <a:srgbClr val="0070C0"/>
                </a:solidFill>
              </a:rPr>
              <a:t>cooling power @ 40 K and 14 bar : 4400 W</a:t>
            </a:r>
          </a:p>
          <a:p>
            <a:pPr marL="285750" lvl="0" indent="-285750">
              <a:buFont typeface="Arial" panose="020B0604020202020204" pitchFamily="34" charset="0"/>
              <a:buChar char="•"/>
              <a:defRPr/>
            </a:pPr>
            <a:endParaRPr lang="de-DE" sz="1600" dirty="0"/>
          </a:p>
          <a:p>
            <a:pPr marL="285750" lvl="0" indent="-285750">
              <a:buFont typeface="Arial" panose="020B0604020202020204" pitchFamily="34" charset="0"/>
              <a:buChar char="•"/>
              <a:defRPr/>
            </a:pPr>
            <a:r>
              <a:rPr lang="de-DE" sz="1600" dirty="0">
                <a:ea typeface="Calibri" panose="020F0502020204030204" pitchFamily="34" charset="0"/>
              </a:rPr>
              <a:t>Helium gas </a:t>
            </a:r>
            <a:r>
              <a:rPr lang="de-DE" sz="1600" dirty="0" err="1">
                <a:ea typeface="Calibri" panose="020F0502020204030204" pitchFamily="34" charset="0"/>
              </a:rPr>
              <a:t>supply</a:t>
            </a:r>
            <a:r>
              <a:rPr lang="de-DE" sz="1600" dirty="0">
                <a:ea typeface="Calibri" panose="020F0502020204030204" pitchFamily="34" charset="0"/>
              </a:rPr>
              <a:t> and </a:t>
            </a:r>
            <a:r>
              <a:rPr lang="de-DE" sz="1600" dirty="0" err="1">
                <a:ea typeface="Calibri" panose="020F0502020204030204" pitchFamily="34" charset="0"/>
              </a:rPr>
              <a:t>return</a:t>
            </a:r>
            <a:r>
              <a:rPr lang="de-DE" sz="1600" dirty="0">
                <a:ea typeface="Calibri" panose="020F0502020204030204" pitchFamily="34" charset="0"/>
              </a:rPr>
              <a:t> in 300KF and 300 KR </a:t>
            </a:r>
            <a:r>
              <a:rPr lang="de-DE" sz="1600" dirty="0" err="1">
                <a:ea typeface="Calibri" panose="020F0502020204030204" pitchFamily="34" charset="0"/>
              </a:rPr>
              <a:t>circuits</a:t>
            </a:r>
            <a:r>
              <a:rPr lang="de-DE" sz="1600" dirty="0">
                <a:ea typeface="Calibri" panose="020F0502020204030204" pitchFamily="34" charset="0"/>
              </a:rPr>
              <a:t>: (T</a:t>
            </a:r>
            <a:r>
              <a:rPr lang="de-DE" sz="1600" baseline="-25000" dirty="0">
                <a:ea typeface="Calibri" panose="020F0502020204030204" pitchFamily="34" charset="0"/>
              </a:rPr>
              <a:t>in</a:t>
            </a:r>
            <a:r>
              <a:rPr lang="de-DE" sz="1600" dirty="0">
                <a:ea typeface="Calibri" panose="020F0502020204030204" pitchFamily="34" charset="0"/>
              </a:rPr>
              <a:t> ≈ </a:t>
            </a:r>
            <a:r>
              <a:rPr lang="en-US" sz="1600" dirty="0"/>
              <a:t>300 K, </a:t>
            </a:r>
            <a:r>
              <a:rPr lang="de-DE" sz="1600" dirty="0">
                <a:ea typeface="Calibri" panose="020F0502020204030204" pitchFamily="34" charset="0"/>
              </a:rPr>
              <a:t>P</a:t>
            </a:r>
            <a:r>
              <a:rPr lang="de-DE" sz="1600" baseline="-25000" dirty="0">
                <a:ea typeface="Calibri" panose="020F0502020204030204" pitchFamily="34" charset="0"/>
              </a:rPr>
              <a:t>in </a:t>
            </a:r>
            <a:r>
              <a:rPr lang="de-DE" sz="1600" dirty="0">
                <a:ea typeface="Calibri" panose="020F0502020204030204" pitchFamily="34" charset="0"/>
              </a:rPr>
              <a:t>≈ </a:t>
            </a:r>
            <a:r>
              <a:rPr lang="en-US" sz="1600" dirty="0"/>
              <a:t>12 - 16 bar) and </a:t>
            </a:r>
            <a:r>
              <a:rPr lang="de-DE" sz="1600" dirty="0">
                <a:ea typeface="Calibri" panose="020F0502020204030204" pitchFamily="34" charset="0"/>
              </a:rPr>
              <a:t>(</a:t>
            </a:r>
            <a:r>
              <a:rPr lang="de-DE" sz="1600" dirty="0" err="1">
                <a:ea typeface="Calibri" panose="020F0502020204030204" pitchFamily="34" charset="0"/>
              </a:rPr>
              <a:t>T</a:t>
            </a:r>
            <a:r>
              <a:rPr lang="de-DE" sz="1600" baseline="-25000" dirty="0" err="1">
                <a:ea typeface="Calibri" panose="020F0502020204030204" pitchFamily="34" charset="0"/>
              </a:rPr>
              <a:t>out</a:t>
            </a:r>
            <a:r>
              <a:rPr lang="de-DE" sz="1600" dirty="0">
                <a:ea typeface="Calibri" panose="020F0502020204030204" pitchFamily="34" charset="0"/>
              </a:rPr>
              <a:t> ≈ </a:t>
            </a:r>
            <a:r>
              <a:rPr lang="en-US" sz="1600" dirty="0"/>
              <a:t>300 K, </a:t>
            </a:r>
            <a:r>
              <a:rPr lang="de-DE" sz="1600" dirty="0" err="1">
                <a:ea typeface="Calibri" panose="020F0502020204030204" pitchFamily="34" charset="0"/>
              </a:rPr>
              <a:t>P</a:t>
            </a:r>
            <a:r>
              <a:rPr lang="de-DE" sz="1600" baseline="-25000" dirty="0" err="1">
                <a:ea typeface="Calibri" panose="020F0502020204030204" pitchFamily="34" charset="0"/>
              </a:rPr>
              <a:t>out</a:t>
            </a:r>
            <a:r>
              <a:rPr lang="de-DE" sz="1600" baseline="-25000" dirty="0">
                <a:ea typeface="Calibri" panose="020F0502020204030204" pitchFamily="34" charset="0"/>
              </a:rPr>
              <a:t> </a:t>
            </a:r>
            <a:r>
              <a:rPr lang="de-DE" sz="1600" dirty="0">
                <a:ea typeface="Calibri" panose="020F0502020204030204" pitchFamily="34" charset="0"/>
              </a:rPr>
              <a:t>≈ </a:t>
            </a:r>
            <a:r>
              <a:rPr lang="en-US" sz="1600" dirty="0"/>
              <a:t>1.0 – 1.3 bar) </a:t>
            </a:r>
          </a:p>
        </p:txBody>
      </p:sp>
    </p:spTree>
    <p:extLst>
      <p:ext uri="{BB962C8B-B14F-4D97-AF65-F5344CB8AC3E}">
        <p14:creationId xmlns:p14="http://schemas.microsoft.com/office/powerpoint/2010/main" val="229450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617009-652B-4FC3-8E62-96D2A2C6C50D}"/>
              </a:ext>
            </a:extLst>
          </p:cNvPr>
          <p:cNvSpPr>
            <a:spLocks noGrp="1"/>
          </p:cNvSpPr>
          <p:nvPr>
            <p:ph type="sldNum" sz="quarter" idx="12"/>
          </p:nvPr>
        </p:nvSpPr>
        <p:spPr/>
        <p:txBody>
          <a:bodyPr/>
          <a:lstStyle/>
          <a:p>
            <a:fld id="{19B08796-E68E-408C-9934-F548594F5651}" type="slidenum">
              <a:rPr lang="en-US" smtClean="0"/>
              <a:pPr/>
              <a:t>17</a:t>
            </a:fld>
            <a:endParaRPr lang="en-US"/>
          </a:p>
        </p:txBody>
      </p:sp>
      <p:pic>
        <p:nvPicPr>
          <p:cNvPr id="5" name="Picture 4">
            <a:extLst>
              <a:ext uri="{FF2B5EF4-FFF2-40B4-BE49-F238E27FC236}">
                <a16:creationId xmlns:a16="http://schemas.microsoft.com/office/drawing/2014/main" id="{E9D9C3F1-E4E3-4C9B-A722-585F9166A379}"/>
              </a:ext>
            </a:extLst>
          </p:cNvPr>
          <p:cNvPicPr>
            <a:picLocks noChangeAspect="1"/>
          </p:cNvPicPr>
          <p:nvPr/>
        </p:nvPicPr>
        <p:blipFill>
          <a:blip r:embed="rId2"/>
          <a:stretch>
            <a:fillRect/>
          </a:stretch>
        </p:blipFill>
        <p:spPr>
          <a:xfrm>
            <a:off x="838200" y="689744"/>
            <a:ext cx="10147873" cy="6031731"/>
          </a:xfrm>
          <a:prstGeom prst="rect">
            <a:avLst/>
          </a:prstGeom>
        </p:spPr>
      </p:pic>
      <p:sp>
        <p:nvSpPr>
          <p:cNvPr id="6" name="TextBox 5">
            <a:extLst>
              <a:ext uri="{FF2B5EF4-FFF2-40B4-BE49-F238E27FC236}">
                <a16:creationId xmlns:a16="http://schemas.microsoft.com/office/drawing/2014/main" id="{371C23CB-F994-4629-87B6-0C6ADCD1A130}"/>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A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detailed</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view</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ACPS in HERA North Hall and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transfer</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lines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6015C4-4025-429D-AB18-B9339071405A}"/>
              </a:ext>
            </a:extLst>
          </p:cNvPr>
          <p:cNvSpPr txBox="1"/>
          <p:nvPr/>
        </p:nvSpPr>
        <p:spPr>
          <a:xfrm>
            <a:off x="7915374" y="4609706"/>
            <a:ext cx="1057084" cy="461665"/>
          </a:xfrm>
          <a:prstGeom prst="rect">
            <a:avLst/>
          </a:prstGeom>
          <a:noFill/>
        </p:spPr>
        <p:txBody>
          <a:bodyPr wrap="none" rtlCol="0">
            <a:spAutoFit/>
          </a:bodyPr>
          <a:lstStyle/>
          <a:p>
            <a:r>
              <a:rPr lang="de-DE" sz="2400" dirty="0">
                <a:solidFill>
                  <a:srgbClr val="C00000"/>
                </a:solidFill>
              </a:rPr>
              <a:t>H1 Box</a:t>
            </a:r>
            <a:endParaRPr lang="en-US" sz="2400" dirty="0">
              <a:solidFill>
                <a:srgbClr val="C00000"/>
              </a:solidFill>
            </a:endParaRPr>
          </a:p>
        </p:txBody>
      </p:sp>
      <p:cxnSp>
        <p:nvCxnSpPr>
          <p:cNvPr id="9" name="Straight Connector 8">
            <a:extLst>
              <a:ext uri="{FF2B5EF4-FFF2-40B4-BE49-F238E27FC236}">
                <a16:creationId xmlns:a16="http://schemas.microsoft.com/office/drawing/2014/main" id="{34CBEB85-A33F-4573-BE2C-2F60BA02963A}"/>
              </a:ext>
            </a:extLst>
          </p:cNvPr>
          <p:cNvCxnSpPr/>
          <p:nvPr/>
        </p:nvCxnSpPr>
        <p:spPr>
          <a:xfrm>
            <a:off x="6674177" y="4524866"/>
            <a:ext cx="1234912" cy="24509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987F1C26-3652-4521-A97B-8A80B81A9209}"/>
              </a:ext>
            </a:extLst>
          </p:cNvPr>
          <p:cNvCxnSpPr>
            <a:cxnSpLocks/>
          </p:cNvCxnSpPr>
          <p:nvPr/>
        </p:nvCxnSpPr>
        <p:spPr>
          <a:xfrm flipH="1">
            <a:off x="2102177" y="4873658"/>
            <a:ext cx="1291472" cy="876693"/>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F225D515-A451-408E-9BF0-16AFAE263300}"/>
              </a:ext>
            </a:extLst>
          </p:cNvPr>
          <p:cNvSpPr txBox="1"/>
          <p:nvPr/>
        </p:nvSpPr>
        <p:spPr>
          <a:xfrm>
            <a:off x="1567593" y="5708659"/>
            <a:ext cx="823623" cy="461665"/>
          </a:xfrm>
          <a:prstGeom prst="rect">
            <a:avLst/>
          </a:prstGeom>
          <a:noFill/>
        </p:spPr>
        <p:txBody>
          <a:bodyPr wrap="none" rtlCol="0">
            <a:spAutoFit/>
          </a:bodyPr>
          <a:lstStyle/>
          <a:p>
            <a:r>
              <a:rPr lang="de-DE" sz="2400" dirty="0">
                <a:solidFill>
                  <a:srgbClr val="C00000"/>
                </a:solidFill>
              </a:rPr>
              <a:t>ACPS</a:t>
            </a:r>
            <a:endParaRPr lang="en-US" sz="2400" dirty="0">
              <a:solidFill>
                <a:srgbClr val="C00000"/>
              </a:solidFill>
            </a:endParaRPr>
          </a:p>
        </p:txBody>
      </p:sp>
      <p:cxnSp>
        <p:nvCxnSpPr>
          <p:cNvPr id="14" name="Straight Connector 13">
            <a:extLst>
              <a:ext uri="{FF2B5EF4-FFF2-40B4-BE49-F238E27FC236}">
                <a16:creationId xmlns:a16="http://schemas.microsoft.com/office/drawing/2014/main" id="{59A6C724-3AFE-4EF0-8DE3-3D5235953419}"/>
              </a:ext>
            </a:extLst>
          </p:cNvPr>
          <p:cNvCxnSpPr>
            <a:cxnSpLocks/>
          </p:cNvCxnSpPr>
          <p:nvPr/>
        </p:nvCxnSpPr>
        <p:spPr>
          <a:xfrm flipH="1" flipV="1">
            <a:off x="8512406" y="1184327"/>
            <a:ext cx="556180" cy="15240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B79092EF-1860-4FA4-B923-2128EA4CB63D}"/>
              </a:ext>
            </a:extLst>
          </p:cNvPr>
          <p:cNvCxnSpPr>
            <a:cxnSpLocks/>
          </p:cNvCxnSpPr>
          <p:nvPr/>
        </p:nvCxnSpPr>
        <p:spPr>
          <a:xfrm flipH="1">
            <a:off x="8755989" y="1564806"/>
            <a:ext cx="312597" cy="612786"/>
          </a:xfrm>
          <a:prstGeom prst="line">
            <a:avLst/>
          </a:prstGeom>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92D07ACB-D123-47FD-882A-1D158546C602}"/>
              </a:ext>
            </a:extLst>
          </p:cNvPr>
          <p:cNvSpPr txBox="1"/>
          <p:nvPr/>
        </p:nvSpPr>
        <p:spPr>
          <a:xfrm>
            <a:off x="9068586" y="1103141"/>
            <a:ext cx="1809278" cy="461665"/>
          </a:xfrm>
          <a:prstGeom prst="rect">
            <a:avLst/>
          </a:prstGeom>
          <a:noFill/>
        </p:spPr>
        <p:txBody>
          <a:bodyPr wrap="none" rtlCol="0">
            <a:spAutoFit/>
          </a:bodyPr>
          <a:lstStyle/>
          <a:p>
            <a:r>
              <a:rPr lang="de-DE" sz="2400" dirty="0" err="1">
                <a:solidFill>
                  <a:srgbClr val="C00000"/>
                </a:solidFill>
              </a:rPr>
              <a:t>transfer</a:t>
            </a:r>
            <a:r>
              <a:rPr lang="de-DE" sz="2400" dirty="0">
                <a:solidFill>
                  <a:srgbClr val="C00000"/>
                </a:solidFill>
              </a:rPr>
              <a:t> </a:t>
            </a:r>
            <a:r>
              <a:rPr lang="de-DE" sz="2400" dirty="0" err="1">
                <a:solidFill>
                  <a:srgbClr val="C00000"/>
                </a:solidFill>
              </a:rPr>
              <a:t>lines</a:t>
            </a:r>
            <a:endParaRPr lang="en-US" sz="2400" dirty="0">
              <a:solidFill>
                <a:srgbClr val="C00000"/>
              </a:solidFill>
            </a:endParaRPr>
          </a:p>
        </p:txBody>
      </p:sp>
      <p:cxnSp>
        <p:nvCxnSpPr>
          <p:cNvPr id="25" name="Straight Connector 24">
            <a:extLst>
              <a:ext uri="{FF2B5EF4-FFF2-40B4-BE49-F238E27FC236}">
                <a16:creationId xmlns:a16="http://schemas.microsoft.com/office/drawing/2014/main" id="{E6609161-03F1-4D96-9360-4B7F45D13E15}"/>
              </a:ext>
            </a:extLst>
          </p:cNvPr>
          <p:cNvCxnSpPr>
            <a:cxnSpLocks/>
          </p:cNvCxnSpPr>
          <p:nvPr/>
        </p:nvCxnSpPr>
        <p:spPr>
          <a:xfrm flipH="1" flipV="1">
            <a:off x="1626307" y="1156081"/>
            <a:ext cx="1424109" cy="606731"/>
          </a:xfrm>
          <a:prstGeom prst="line">
            <a:avLst/>
          </a:prstGeom>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042D2B51-938A-4D69-8F68-A0C27AA6A685}"/>
              </a:ext>
            </a:extLst>
          </p:cNvPr>
          <p:cNvSpPr txBox="1"/>
          <p:nvPr/>
        </p:nvSpPr>
        <p:spPr>
          <a:xfrm>
            <a:off x="888447" y="726474"/>
            <a:ext cx="3167598" cy="461665"/>
          </a:xfrm>
          <a:prstGeom prst="rect">
            <a:avLst/>
          </a:prstGeom>
          <a:noFill/>
        </p:spPr>
        <p:txBody>
          <a:bodyPr wrap="none" rtlCol="0">
            <a:spAutoFit/>
          </a:bodyPr>
          <a:lstStyle/>
          <a:p>
            <a:r>
              <a:rPr lang="de-DE" sz="2400" dirty="0">
                <a:solidFill>
                  <a:srgbClr val="C00000"/>
                </a:solidFill>
              </a:rPr>
              <a:t>ALPS </a:t>
            </a:r>
            <a:r>
              <a:rPr lang="de-DE" sz="2400" dirty="0" err="1">
                <a:solidFill>
                  <a:srgbClr val="C00000"/>
                </a:solidFill>
              </a:rPr>
              <a:t>quench</a:t>
            </a:r>
            <a:r>
              <a:rPr lang="de-DE" sz="2400" dirty="0">
                <a:solidFill>
                  <a:srgbClr val="C00000"/>
                </a:solidFill>
              </a:rPr>
              <a:t> </a:t>
            </a:r>
            <a:r>
              <a:rPr lang="de-DE" sz="2400" dirty="0" err="1">
                <a:solidFill>
                  <a:srgbClr val="C00000"/>
                </a:solidFill>
              </a:rPr>
              <a:t>protection</a:t>
            </a:r>
            <a:endParaRPr lang="en-US" sz="2400" dirty="0">
              <a:solidFill>
                <a:srgbClr val="C00000"/>
              </a:solidFill>
            </a:endParaRPr>
          </a:p>
        </p:txBody>
      </p:sp>
    </p:spTree>
    <p:extLst>
      <p:ext uri="{BB962C8B-B14F-4D97-AF65-F5344CB8AC3E}">
        <p14:creationId xmlns:p14="http://schemas.microsoft.com/office/powerpoint/2010/main" val="4079404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CB77B5-4126-41E3-860E-88BCC5B60D3F}"/>
              </a:ext>
            </a:extLst>
          </p:cNvPr>
          <p:cNvSpPr>
            <a:spLocks noGrp="1"/>
          </p:cNvSpPr>
          <p:nvPr>
            <p:ph type="sldNum" sz="quarter" idx="12"/>
          </p:nvPr>
        </p:nvSpPr>
        <p:spPr/>
        <p:txBody>
          <a:bodyPr/>
          <a:lstStyle/>
          <a:p>
            <a:fld id="{19B08796-E68E-408C-9934-F548594F5651}" type="slidenum">
              <a:rPr lang="en-US" smtClean="0"/>
              <a:pPr/>
              <a:t>18</a:t>
            </a:fld>
            <a:endParaRPr lang="en-US"/>
          </a:p>
        </p:txBody>
      </p:sp>
      <p:sp>
        <p:nvSpPr>
          <p:cNvPr id="3" name="TextBox 2">
            <a:extLst>
              <a:ext uri="{FF2B5EF4-FFF2-40B4-BE49-F238E27FC236}">
                <a16:creationId xmlns:a16="http://schemas.microsoft.com/office/drawing/2014/main" id="{90F04B03-68F8-483F-8CC6-8F8687DCBD9B}"/>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Refurbishment</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HERA BOX, H1 Box and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old</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transfer</a:t>
            </a:r>
            <a:r>
              <a:rPr kumimoji="0" lang="de-DE"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schemeClr val="bg1"/>
                </a:solidFill>
                <a:effectLst/>
                <a:uLnTx/>
                <a:uFillTx/>
                <a:latin typeface="Calibri" panose="020F0502020204030204"/>
                <a:ea typeface="+mn-ea"/>
                <a:cs typeface="+mn-cs"/>
              </a:rPr>
              <a:t>lines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4CC2F2-E813-43F6-BC98-A85760C6178B}"/>
              </a:ext>
            </a:extLst>
          </p:cNvPr>
          <p:cNvPicPr>
            <a:picLocks noChangeAspect="1"/>
          </p:cNvPicPr>
          <p:nvPr/>
        </p:nvPicPr>
        <p:blipFill rotWithShape="1">
          <a:blip r:embed="rId2"/>
          <a:srcRect l="541" b="1211"/>
          <a:stretch/>
        </p:blipFill>
        <p:spPr>
          <a:xfrm>
            <a:off x="65988" y="705687"/>
            <a:ext cx="12126012" cy="4337654"/>
          </a:xfrm>
          <a:prstGeom prst="rect">
            <a:avLst/>
          </a:prstGeom>
          <a:ln>
            <a:solidFill>
              <a:schemeClr val="accent1"/>
            </a:solidFill>
          </a:ln>
        </p:spPr>
      </p:pic>
      <p:sp>
        <p:nvSpPr>
          <p:cNvPr id="5" name="TextBox 4">
            <a:extLst>
              <a:ext uri="{FF2B5EF4-FFF2-40B4-BE49-F238E27FC236}">
                <a16:creationId xmlns:a16="http://schemas.microsoft.com/office/drawing/2014/main" id="{C477BD20-91CF-4D81-A644-415C030D22D9}"/>
              </a:ext>
            </a:extLst>
          </p:cNvPr>
          <p:cNvSpPr txBox="1"/>
          <p:nvPr/>
        </p:nvSpPr>
        <p:spPr>
          <a:xfrm>
            <a:off x="426720" y="5287363"/>
            <a:ext cx="1999971" cy="369332"/>
          </a:xfrm>
          <a:prstGeom prst="rect">
            <a:avLst/>
          </a:prstGeom>
          <a:noFill/>
        </p:spPr>
        <p:txBody>
          <a:bodyPr wrap="none" rtlCol="0">
            <a:spAutoFit/>
          </a:bodyPr>
          <a:lstStyle/>
          <a:p>
            <a:r>
              <a:rPr lang="de-DE" dirty="0">
                <a:solidFill>
                  <a:srgbClr val="0070C0"/>
                </a:solidFill>
              </a:rPr>
              <a:t>HERA Box (</a:t>
            </a:r>
            <a:r>
              <a:rPr lang="de-DE" dirty="0" err="1">
                <a:solidFill>
                  <a:srgbClr val="0070C0"/>
                </a:solidFill>
              </a:rPr>
              <a:t>existing</a:t>
            </a:r>
            <a:r>
              <a:rPr lang="de-DE" dirty="0">
                <a:solidFill>
                  <a:srgbClr val="0070C0"/>
                </a:solidFill>
              </a:rPr>
              <a:t>)</a:t>
            </a:r>
            <a:endParaRPr lang="en-US" dirty="0">
              <a:solidFill>
                <a:srgbClr val="0070C0"/>
              </a:solidFill>
            </a:endParaRPr>
          </a:p>
        </p:txBody>
      </p:sp>
      <p:sp>
        <p:nvSpPr>
          <p:cNvPr id="6" name="TextBox 5">
            <a:extLst>
              <a:ext uri="{FF2B5EF4-FFF2-40B4-BE49-F238E27FC236}">
                <a16:creationId xmlns:a16="http://schemas.microsoft.com/office/drawing/2014/main" id="{642F3454-C979-423A-BD88-61A8F53F4646}"/>
              </a:ext>
            </a:extLst>
          </p:cNvPr>
          <p:cNvSpPr txBox="1"/>
          <p:nvPr/>
        </p:nvSpPr>
        <p:spPr>
          <a:xfrm>
            <a:off x="4588572" y="5281366"/>
            <a:ext cx="1746697" cy="369332"/>
          </a:xfrm>
          <a:prstGeom prst="rect">
            <a:avLst/>
          </a:prstGeom>
          <a:noFill/>
        </p:spPr>
        <p:txBody>
          <a:bodyPr wrap="none" rtlCol="0">
            <a:spAutoFit/>
          </a:bodyPr>
          <a:lstStyle/>
          <a:p>
            <a:r>
              <a:rPr lang="de-DE" dirty="0">
                <a:solidFill>
                  <a:srgbClr val="0070C0"/>
                </a:solidFill>
              </a:rPr>
              <a:t>H1 Box (</a:t>
            </a:r>
            <a:r>
              <a:rPr lang="de-DE" dirty="0" err="1">
                <a:solidFill>
                  <a:srgbClr val="0070C0"/>
                </a:solidFill>
              </a:rPr>
              <a:t>existing</a:t>
            </a:r>
            <a:r>
              <a:rPr lang="de-DE" dirty="0">
                <a:solidFill>
                  <a:srgbClr val="0070C0"/>
                </a:solidFill>
              </a:rPr>
              <a:t>)</a:t>
            </a:r>
            <a:endParaRPr lang="en-US" dirty="0">
              <a:solidFill>
                <a:srgbClr val="0070C0"/>
              </a:solidFill>
            </a:endParaRPr>
          </a:p>
        </p:txBody>
      </p:sp>
      <p:sp>
        <p:nvSpPr>
          <p:cNvPr id="7" name="TextBox 6">
            <a:extLst>
              <a:ext uri="{FF2B5EF4-FFF2-40B4-BE49-F238E27FC236}">
                <a16:creationId xmlns:a16="http://schemas.microsoft.com/office/drawing/2014/main" id="{9C6364F3-121D-414D-9472-31204B87A0A1}"/>
              </a:ext>
            </a:extLst>
          </p:cNvPr>
          <p:cNvSpPr txBox="1"/>
          <p:nvPr/>
        </p:nvSpPr>
        <p:spPr>
          <a:xfrm>
            <a:off x="7735862" y="5275767"/>
            <a:ext cx="4014304" cy="369332"/>
          </a:xfrm>
          <a:prstGeom prst="rect">
            <a:avLst/>
          </a:prstGeom>
          <a:noFill/>
        </p:spPr>
        <p:txBody>
          <a:bodyPr wrap="none" rtlCol="0">
            <a:spAutoFit/>
          </a:bodyPr>
          <a:lstStyle/>
          <a:p>
            <a:r>
              <a:rPr lang="de-DE" dirty="0">
                <a:solidFill>
                  <a:srgbClr val="0070C0"/>
                </a:solidFill>
              </a:rPr>
              <a:t>ACPS subcooler Box (</a:t>
            </a:r>
            <a:r>
              <a:rPr lang="de-DE" dirty="0" err="1">
                <a:solidFill>
                  <a:srgbClr val="0070C0"/>
                </a:solidFill>
              </a:rPr>
              <a:t>under</a:t>
            </a:r>
            <a:r>
              <a:rPr lang="de-DE" dirty="0">
                <a:solidFill>
                  <a:srgbClr val="0070C0"/>
                </a:solidFill>
              </a:rPr>
              <a:t> </a:t>
            </a:r>
            <a:r>
              <a:rPr lang="de-DE" dirty="0" err="1">
                <a:solidFill>
                  <a:srgbClr val="0070C0"/>
                </a:solidFill>
              </a:rPr>
              <a:t>constrcution</a:t>
            </a:r>
            <a:r>
              <a:rPr lang="de-DE" dirty="0">
                <a:solidFill>
                  <a:srgbClr val="0070C0"/>
                </a:solidFill>
              </a:rPr>
              <a:t>)</a:t>
            </a:r>
            <a:endParaRPr lang="en-US" dirty="0">
              <a:solidFill>
                <a:srgbClr val="0070C0"/>
              </a:solidFill>
            </a:endParaRPr>
          </a:p>
        </p:txBody>
      </p:sp>
      <p:sp>
        <p:nvSpPr>
          <p:cNvPr id="8" name="TextBox 7">
            <a:extLst>
              <a:ext uri="{FF2B5EF4-FFF2-40B4-BE49-F238E27FC236}">
                <a16:creationId xmlns:a16="http://schemas.microsoft.com/office/drawing/2014/main" id="{25B0BCDC-9155-4C7F-950D-B3EA0D304570}"/>
              </a:ext>
            </a:extLst>
          </p:cNvPr>
          <p:cNvSpPr txBox="1"/>
          <p:nvPr/>
        </p:nvSpPr>
        <p:spPr>
          <a:xfrm>
            <a:off x="1520609" y="6016989"/>
            <a:ext cx="8828892" cy="338554"/>
          </a:xfrm>
          <a:prstGeom prst="rect">
            <a:avLst/>
          </a:prstGeom>
          <a:noFill/>
        </p:spPr>
        <p:txBody>
          <a:bodyPr wrap="none" rtlCol="0">
            <a:spAutoFit/>
          </a:bodyPr>
          <a:lstStyle/>
          <a:p>
            <a:r>
              <a:rPr lang="de-DE" sz="1600" dirty="0" err="1"/>
              <a:t>Currently</a:t>
            </a:r>
            <a:r>
              <a:rPr lang="de-DE" sz="1600" dirty="0"/>
              <a:t> also </a:t>
            </a:r>
            <a:r>
              <a:rPr lang="de-DE" sz="1600" dirty="0" err="1"/>
              <a:t>working</a:t>
            </a:r>
            <a:r>
              <a:rPr lang="de-DE" sz="1600" dirty="0"/>
              <a:t> on </a:t>
            </a:r>
            <a:r>
              <a:rPr lang="de-DE" sz="1600" dirty="0" err="1"/>
              <a:t>the</a:t>
            </a:r>
            <a:r>
              <a:rPr lang="de-DE" sz="1600" dirty="0"/>
              <a:t> </a:t>
            </a:r>
            <a:r>
              <a:rPr lang="de-DE" sz="1600" dirty="0" err="1"/>
              <a:t>refurbishment</a:t>
            </a:r>
            <a:r>
              <a:rPr lang="de-DE" sz="1600" dirty="0"/>
              <a:t> </a:t>
            </a:r>
            <a:r>
              <a:rPr lang="de-DE" sz="1600" dirty="0" err="1"/>
              <a:t>of</a:t>
            </a:r>
            <a:r>
              <a:rPr lang="de-DE" sz="1600" dirty="0"/>
              <a:t> </a:t>
            </a:r>
            <a:r>
              <a:rPr lang="de-DE" sz="1600" dirty="0" err="1"/>
              <a:t>old</a:t>
            </a:r>
            <a:r>
              <a:rPr lang="de-DE" sz="1600" dirty="0"/>
              <a:t> </a:t>
            </a:r>
            <a:r>
              <a:rPr lang="de-DE" sz="1600" dirty="0" err="1"/>
              <a:t>cryogenic</a:t>
            </a:r>
            <a:r>
              <a:rPr lang="de-DE" sz="1600" dirty="0"/>
              <a:t> </a:t>
            </a:r>
            <a:r>
              <a:rPr lang="de-DE" sz="1600" dirty="0" err="1"/>
              <a:t>boxes</a:t>
            </a:r>
            <a:r>
              <a:rPr lang="de-DE" sz="1600" dirty="0"/>
              <a:t> and </a:t>
            </a:r>
            <a:r>
              <a:rPr lang="de-DE" sz="1600" dirty="0" err="1"/>
              <a:t>transfer</a:t>
            </a:r>
            <a:r>
              <a:rPr lang="de-DE" sz="1600" dirty="0"/>
              <a:t> </a:t>
            </a:r>
            <a:r>
              <a:rPr lang="de-DE" sz="1600" dirty="0" err="1"/>
              <a:t>lines</a:t>
            </a:r>
            <a:r>
              <a:rPr lang="de-DE" sz="1600" dirty="0"/>
              <a:t> in HERA North Hall</a:t>
            </a:r>
            <a:endParaRPr lang="en-US" sz="1600" dirty="0"/>
          </a:p>
        </p:txBody>
      </p:sp>
      <p:cxnSp>
        <p:nvCxnSpPr>
          <p:cNvPr id="10" name="Straight Connector 9">
            <a:extLst>
              <a:ext uri="{FF2B5EF4-FFF2-40B4-BE49-F238E27FC236}">
                <a16:creationId xmlns:a16="http://schemas.microsoft.com/office/drawing/2014/main" id="{C23ECE15-44A8-4C47-85BB-C14DC6673FF5}"/>
              </a:ext>
            </a:extLst>
          </p:cNvPr>
          <p:cNvCxnSpPr>
            <a:endCxn id="5" idx="0"/>
          </p:cNvCxnSpPr>
          <p:nvPr/>
        </p:nvCxnSpPr>
        <p:spPr>
          <a:xfrm flipH="1">
            <a:off x="1426706" y="4206240"/>
            <a:ext cx="93904" cy="108112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87EC0762-D790-4DFC-9D35-83B0F95150D7}"/>
              </a:ext>
            </a:extLst>
          </p:cNvPr>
          <p:cNvCxnSpPr>
            <a:cxnSpLocks/>
          </p:cNvCxnSpPr>
          <p:nvPr/>
        </p:nvCxnSpPr>
        <p:spPr>
          <a:xfrm flipH="1">
            <a:off x="5008880" y="4746801"/>
            <a:ext cx="286653" cy="540562"/>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2F7F36B-C687-44C8-88CF-1959D15CDBD5}"/>
              </a:ext>
            </a:extLst>
          </p:cNvPr>
          <p:cNvCxnSpPr>
            <a:cxnSpLocks/>
          </p:cNvCxnSpPr>
          <p:nvPr/>
        </p:nvCxnSpPr>
        <p:spPr>
          <a:xfrm flipH="1">
            <a:off x="8608968" y="4735205"/>
            <a:ext cx="286653" cy="54056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41917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66B78-334F-4C14-B857-B2E631DF012C}"/>
              </a:ext>
            </a:extLst>
          </p:cNvPr>
          <p:cNvPicPr>
            <a:picLocks noChangeAspect="1"/>
          </p:cNvPicPr>
          <p:nvPr/>
        </p:nvPicPr>
        <p:blipFill>
          <a:blip r:embed="rId2"/>
          <a:stretch>
            <a:fillRect/>
          </a:stretch>
        </p:blipFill>
        <p:spPr>
          <a:xfrm>
            <a:off x="0" y="1092679"/>
            <a:ext cx="12192000" cy="4672642"/>
          </a:xfrm>
          <a:prstGeom prst="rect">
            <a:avLst/>
          </a:prstGeom>
        </p:spPr>
      </p:pic>
      <p:sp>
        <p:nvSpPr>
          <p:cNvPr id="2" name="TextBox 1">
            <a:extLst>
              <a:ext uri="{FF2B5EF4-FFF2-40B4-BE49-F238E27FC236}">
                <a16:creationId xmlns:a16="http://schemas.microsoft.com/office/drawing/2014/main" id="{BF739A13-97C4-4743-B5CF-3D05BE987ECE}"/>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Flow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scheme</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GW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vertical</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cryostat</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(GWVC) </a:t>
            </a:r>
          </a:p>
        </p:txBody>
      </p:sp>
      <p:sp>
        <p:nvSpPr>
          <p:cNvPr id="5" name="TextBox 4">
            <a:extLst>
              <a:ext uri="{FF2B5EF4-FFF2-40B4-BE49-F238E27FC236}">
                <a16:creationId xmlns:a16="http://schemas.microsoft.com/office/drawing/2014/main" id="{9507E9EC-E481-450C-96D8-E7C450FD9641}"/>
              </a:ext>
            </a:extLst>
          </p:cNvPr>
          <p:cNvSpPr txBox="1"/>
          <p:nvPr/>
        </p:nvSpPr>
        <p:spPr>
          <a:xfrm>
            <a:off x="1545021" y="6027003"/>
            <a:ext cx="663900" cy="369332"/>
          </a:xfrm>
          <a:prstGeom prst="rect">
            <a:avLst/>
          </a:prstGeom>
          <a:noFill/>
        </p:spPr>
        <p:txBody>
          <a:bodyPr wrap="none" rtlCol="0">
            <a:spAutoFit/>
          </a:bodyPr>
          <a:lstStyle/>
          <a:p>
            <a:r>
              <a:rPr lang="de-DE" dirty="0"/>
              <a:t>ACPS</a:t>
            </a:r>
            <a:endParaRPr lang="en-US" dirty="0"/>
          </a:p>
        </p:txBody>
      </p:sp>
      <p:cxnSp>
        <p:nvCxnSpPr>
          <p:cNvPr id="7" name="Straight Arrow Connector 6">
            <a:extLst>
              <a:ext uri="{FF2B5EF4-FFF2-40B4-BE49-F238E27FC236}">
                <a16:creationId xmlns:a16="http://schemas.microsoft.com/office/drawing/2014/main" id="{85C7D136-6787-49B6-8DCB-5B514B9746EF}"/>
              </a:ext>
            </a:extLst>
          </p:cNvPr>
          <p:cNvCxnSpPr>
            <a:stCxn id="5" idx="0"/>
          </p:cNvCxnSpPr>
          <p:nvPr/>
        </p:nvCxnSpPr>
        <p:spPr>
          <a:xfrm flipV="1">
            <a:off x="1876971" y="5328745"/>
            <a:ext cx="414284" cy="6982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2FCD49AB-A9F3-4BA1-9200-EF6333BB2FB5}"/>
              </a:ext>
            </a:extLst>
          </p:cNvPr>
          <p:cNvSpPr txBox="1"/>
          <p:nvPr/>
        </p:nvSpPr>
        <p:spPr>
          <a:xfrm>
            <a:off x="5818103" y="5896374"/>
            <a:ext cx="787523" cy="369332"/>
          </a:xfrm>
          <a:prstGeom prst="rect">
            <a:avLst/>
          </a:prstGeom>
          <a:noFill/>
        </p:spPr>
        <p:txBody>
          <a:bodyPr wrap="none" rtlCol="0">
            <a:spAutoFit/>
          </a:bodyPr>
          <a:lstStyle/>
          <a:p>
            <a:r>
              <a:rPr lang="de-DE" dirty="0"/>
              <a:t>GWVC</a:t>
            </a:r>
            <a:endParaRPr lang="en-US" dirty="0"/>
          </a:p>
        </p:txBody>
      </p:sp>
      <p:cxnSp>
        <p:nvCxnSpPr>
          <p:cNvPr id="9" name="Straight Arrow Connector 8">
            <a:extLst>
              <a:ext uri="{FF2B5EF4-FFF2-40B4-BE49-F238E27FC236}">
                <a16:creationId xmlns:a16="http://schemas.microsoft.com/office/drawing/2014/main" id="{D5D18F64-5808-49C8-8173-A49ED5042B4C}"/>
              </a:ext>
            </a:extLst>
          </p:cNvPr>
          <p:cNvCxnSpPr>
            <a:stCxn id="8" idx="0"/>
          </p:cNvCxnSpPr>
          <p:nvPr/>
        </p:nvCxnSpPr>
        <p:spPr>
          <a:xfrm flipV="1">
            <a:off x="6211865" y="5198116"/>
            <a:ext cx="352472" cy="6982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919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4B07A-B913-4C57-A42B-AA995B59125B}"/>
              </a:ext>
            </a:extLst>
          </p:cNvPr>
          <p:cNvPicPr>
            <a:picLocks noChangeAspect="1"/>
          </p:cNvPicPr>
          <p:nvPr/>
        </p:nvPicPr>
        <p:blipFill>
          <a:blip r:embed="rId2"/>
          <a:stretch>
            <a:fillRect/>
          </a:stretch>
        </p:blipFill>
        <p:spPr>
          <a:xfrm>
            <a:off x="5815232" y="2717451"/>
            <a:ext cx="5821245" cy="3951648"/>
          </a:xfrm>
          <a:prstGeom prst="rect">
            <a:avLst/>
          </a:prstGeom>
        </p:spPr>
      </p:pic>
      <p:pic>
        <p:nvPicPr>
          <p:cNvPr id="4" name="Picture 3">
            <a:extLst>
              <a:ext uri="{FF2B5EF4-FFF2-40B4-BE49-F238E27FC236}">
                <a16:creationId xmlns:a16="http://schemas.microsoft.com/office/drawing/2014/main" id="{54122335-5B16-434C-9A37-22278869AEB2}"/>
              </a:ext>
            </a:extLst>
          </p:cNvPr>
          <p:cNvPicPr>
            <a:picLocks noChangeAspect="1"/>
          </p:cNvPicPr>
          <p:nvPr/>
        </p:nvPicPr>
        <p:blipFill>
          <a:blip r:embed="rId3"/>
          <a:stretch>
            <a:fillRect/>
          </a:stretch>
        </p:blipFill>
        <p:spPr>
          <a:xfrm>
            <a:off x="555523" y="2670416"/>
            <a:ext cx="4645907" cy="4045718"/>
          </a:xfrm>
          <a:prstGeom prst="rect">
            <a:avLst/>
          </a:prstGeom>
        </p:spPr>
      </p:pic>
      <p:pic>
        <p:nvPicPr>
          <p:cNvPr id="5" name="Picture 4">
            <a:extLst>
              <a:ext uri="{FF2B5EF4-FFF2-40B4-BE49-F238E27FC236}">
                <a16:creationId xmlns:a16="http://schemas.microsoft.com/office/drawing/2014/main" id="{40ED1F89-7EBF-4F96-B846-4E5166BA3548}"/>
              </a:ext>
            </a:extLst>
          </p:cNvPr>
          <p:cNvPicPr>
            <a:picLocks noChangeAspect="1"/>
          </p:cNvPicPr>
          <p:nvPr/>
        </p:nvPicPr>
        <p:blipFill>
          <a:blip r:embed="rId4"/>
          <a:stretch>
            <a:fillRect/>
          </a:stretch>
        </p:blipFill>
        <p:spPr>
          <a:xfrm>
            <a:off x="111760" y="46313"/>
            <a:ext cx="6767902" cy="2398648"/>
          </a:xfrm>
          <a:prstGeom prst="rect">
            <a:avLst/>
          </a:prstGeom>
        </p:spPr>
      </p:pic>
      <p:sp>
        <p:nvSpPr>
          <p:cNvPr id="6" name="Rectangle 5">
            <a:extLst>
              <a:ext uri="{FF2B5EF4-FFF2-40B4-BE49-F238E27FC236}">
                <a16:creationId xmlns:a16="http://schemas.microsoft.com/office/drawing/2014/main" id="{4892ED9B-D738-4368-A6EC-22AD161AAA6D}"/>
              </a:ext>
            </a:extLst>
          </p:cNvPr>
          <p:cNvSpPr/>
          <p:nvPr/>
        </p:nvSpPr>
        <p:spPr>
          <a:xfrm>
            <a:off x="7400290" y="827145"/>
            <a:ext cx="2937151" cy="307777"/>
          </a:xfrm>
          <a:prstGeom prst="rect">
            <a:avLst/>
          </a:prstGeom>
        </p:spPr>
        <p:txBody>
          <a:bodyPr wrap="none">
            <a:spAutoFit/>
          </a:bodyPr>
          <a:lstStyle/>
          <a:p>
            <a:r>
              <a:rPr lang="en-US" sz="1400" dirty="0"/>
              <a:t>http://arxiv.org/abs/gr-qc/0502054v1</a:t>
            </a:r>
          </a:p>
        </p:txBody>
      </p:sp>
    </p:spTree>
    <p:extLst>
      <p:ext uri="{BB962C8B-B14F-4D97-AF65-F5344CB8AC3E}">
        <p14:creationId xmlns:p14="http://schemas.microsoft.com/office/powerpoint/2010/main" val="2783308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84E0A-12F3-42A3-8F19-BC8534056D3C}"/>
              </a:ext>
            </a:extLst>
          </p:cNvPr>
          <p:cNvPicPr>
            <a:picLocks noChangeAspect="1"/>
          </p:cNvPicPr>
          <p:nvPr/>
        </p:nvPicPr>
        <p:blipFill rotWithShape="1">
          <a:blip r:embed="rId2"/>
          <a:srcRect l="668" b="575"/>
          <a:stretch/>
        </p:blipFill>
        <p:spPr>
          <a:xfrm>
            <a:off x="15956" y="457291"/>
            <a:ext cx="6963964" cy="6410812"/>
          </a:xfrm>
          <a:prstGeom prst="rect">
            <a:avLst/>
          </a:prstGeom>
        </p:spPr>
      </p:pic>
      <p:sp>
        <p:nvSpPr>
          <p:cNvPr id="3" name="TextBox 2">
            <a:extLst>
              <a:ext uri="{FF2B5EF4-FFF2-40B4-BE49-F238E27FC236}">
                <a16:creationId xmlns:a16="http://schemas.microsoft.com/office/drawing/2014/main" id="{6B98FBAD-A3EE-41F7-BD5A-D6C5C4E8FD21}"/>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Flow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scheme</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GWVC</a:t>
            </a:r>
          </a:p>
        </p:txBody>
      </p:sp>
      <p:sp>
        <p:nvSpPr>
          <p:cNvPr id="4" name="TextBox 3">
            <a:extLst>
              <a:ext uri="{FF2B5EF4-FFF2-40B4-BE49-F238E27FC236}">
                <a16:creationId xmlns:a16="http://schemas.microsoft.com/office/drawing/2014/main" id="{1B125024-89F6-4415-AF31-677A821EDB65}"/>
              </a:ext>
            </a:extLst>
          </p:cNvPr>
          <p:cNvSpPr txBox="1"/>
          <p:nvPr/>
        </p:nvSpPr>
        <p:spPr>
          <a:xfrm>
            <a:off x="7833437" y="785860"/>
            <a:ext cx="3243517" cy="276999"/>
          </a:xfrm>
          <a:prstGeom prst="rect">
            <a:avLst/>
          </a:prstGeom>
          <a:noFill/>
        </p:spPr>
        <p:txBody>
          <a:bodyPr wrap="none" rtlCol="0">
            <a:spAutoFit/>
          </a:bodyPr>
          <a:lstStyle/>
          <a:p>
            <a:r>
              <a:rPr lang="de-DE" sz="1200" dirty="0" err="1"/>
              <a:t>helium</a:t>
            </a:r>
            <a:r>
              <a:rPr lang="de-DE" sz="1200" dirty="0"/>
              <a:t> </a:t>
            </a:r>
            <a:r>
              <a:rPr lang="de-DE" sz="1200" dirty="0" err="1"/>
              <a:t>transfer</a:t>
            </a:r>
            <a:r>
              <a:rPr lang="de-DE" sz="1200" dirty="0"/>
              <a:t> </a:t>
            </a:r>
            <a:r>
              <a:rPr lang="de-DE" sz="1200" dirty="0" err="1"/>
              <a:t>lines</a:t>
            </a:r>
            <a:r>
              <a:rPr lang="de-DE" sz="1200" dirty="0"/>
              <a:t> (4.5KF, 5KR, 40KF and 80KR)</a:t>
            </a:r>
            <a:endParaRPr lang="en-US" sz="1200" dirty="0"/>
          </a:p>
        </p:txBody>
      </p:sp>
      <p:sp>
        <p:nvSpPr>
          <p:cNvPr id="5" name="TextBox 4">
            <a:extLst>
              <a:ext uri="{FF2B5EF4-FFF2-40B4-BE49-F238E27FC236}">
                <a16:creationId xmlns:a16="http://schemas.microsoft.com/office/drawing/2014/main" id="{5773377C-AC74-4D7C-892F-2C147CD1D063}"/>
              </a:ext>
            </a:extLst>
          </p:cNvPr>
          <p:cNvSpPr txBox="1"/>
          <p:nvPr/>
        </p:nvSpPr>
        <p:spPr>
          <a:xfrm>
            <a:off x="7868657" y="2406426"/>
            <a:ext cx="1088247" cy="276999"/>
          </a:xfrm>
          <a:prstGeom prst="rect">
            <a:avLst/>
          </a:prstGeom>
          <a:noFill/>
        </p:spPr>
        <p:txBody>
          <a:bodyPr wrap="none" rtlCol="0">
            <a:spAutoFit/>
          </a:bodyPr>
          <a:lstStyle/>
          <a:p>
            <a:r>
              <a:rPr lang="de-DE" sz="1200" dirty="0" err="1"/>
              <a:t>vacuum</a:t>
            </a:r>
            <a:r>
              <a:rPr lang="de-DE" sz="1200" dirty="0"/>
              <a:t> </a:t>
            </a:r>
            <a:r>
              <a:rPr lang="de-DE" sz="1200" dirty="0" err="1"/>
              <a:t>vessel</a:t>
            </a:r>
            <a:endParaRPr lang="en-US" sz="1200" dirty="0"/>
          </a:p>
        </p:txBody>
      </p:sp>
      <p:sp>
        <p:nvSpPr>
          <p:cNvPr id="6" name="TextBox 5">
            <a:extLst>
              <a:ext uri="{FF2B5EF4-FFF2-40B4-BE49-F238E27FC236}">
                <a16:creationId xmlns:a16="http://schemas.microsoft.com/office/drawing/2014/main" id="{3AB883A3-4129-4C64-A4EC-78DA4AD81276}"/>
              </a:ext>
            </a:extLst>
          </p:cNvPr>
          <p:cNvSpPr txBox="1"/>
          <p:nvPr/>
        </p:nvSpPr>
        <p:spPr>
          <a:xfrm>
            <a:off x="7833437" y="2754896"/>
            <a:ext cx="1651414" cy="276999"/>
          </a:xfrm>
          <a:prstGeom prst="rect">
            <a:avLst/>
          </a:prstGeom>
          <a:noFill/>
        </p:spPr>
        <p:txBody>
          <a:bodyPr wrap="none" rtlCol="0">
            <a:spAutoFit/>
          </a:bodyPr>
          <a:lstStyle/>
          <a:p>
            <a:r>
              <a:rPr lang="de-DE" sz="1200" dirty="0"/>
              <a:t>40K/80K thermal </a:t>
            </a:r>
            <a:r>
              <a:rPr lang="de-DE" sz="1200" dirty="0" err="1"/>
              <a:t>shield</a:t>
            </a:r>
            <a:endParaRPr lang="en-US" sz="1200" dirty="0"/>
          </a:p>
        </p:txBody>
      </p:sp>
      <p:sp>
        <p:nvSpPr>
          <p:cNvPr id="7" name="TextBox 6">
            <a:extLst>
              <a:ext uri="{FF2B5EF4-FFF2-40B4-BE49-F238E27FC236}">
                <a16:creationId xmlns:a16="http://schemas.microsoft.com/office/drawing/2014/main" id="{81F9C6FD-E170-4D98-81B2-32A102720372}"/>
              </a:ext>
            </a:extLst>
          </p:cNvPr>
          <p:cNvSpPr txBox="1"/>
          <p:nvPr/>
        </p:nvSpPr>
        <p:spPr>
          <a:xfrm>
            <a:off x="7842446" y="1467605"/>
            <a:ext cx="3806170" cy="276999"/>
          </a:xfrm>
          <a:prstGeom prst="rect">
            <a:avLst/>
          </a:prstGeom>
          <a:noFill/>
        </p:spPr>
        <p:txBody>
          <a:bodyPr wrap="none" rtlCol="0">
            <a:spAutoFit/>
          </a:bodyPr>
          <a:lstStyle/>
          <a:p>
            <a:r>
              <a:rPr lang="en-US" sz="1200" dirty="0"/>
              <a:t>sub-atmospheric low pressure manifold 30 mbar and 2 K</a:t>
            </a:r>
          </a:p>
        </p:txBody>
      </p:sp>
      <p:sp>
        <p:nvSpPr>
          <p:cNvPr id="8" name="TextBox 7">
            <a:extLst>
              <a:ext uri="{FF2B5EF4-FFF2-40B4-BE49-F238E27FC236}">
                <a16:creationId xmlns:a16="http://schemas.microsoft.com/office/drawing/2014/main" id="{6BE99CE6-C985-4819-BA98-C372C0B27938}"/>
              </a:ext>
            </a:extLst>
          </p:cNvPr>
          <p:cNvSpPr txBox="1"/>
          <p:nvPr/>
        </p:nvSpPr>
        <p:spPr>
          <a:xfrm>
            <a:off x="7840094" y="6270450"/>
            <a:ext cx="3262303" cy="276999"/>
          </a:xfrm>
          <a:prstGeom prst="rect">
            <a:avLst/>
          </a:prstGeom>
          <a:noFill/>
        </p:spPr>
        <p:txBody>
          <a:bodyPr wrap="none" rtlCol="0">
            <a:spAutoFit/>
          </a:bodyPr>
          <a:lstStyle/>
          <a:p>
            <a:r>
              <a:rPr lang="de-DE" sz="1200" dirty="0"/>
              <a:t>U-</a:t>
            </a:r>
            <a:r>
              <a:rPr lang="de-DE" sz="1200" dirty="0" err="1"/>
              <a:t>shape</a:t>
            </a:r>
            <a:r>
              <a:rPr lang="de-DE" sz="1200" dirty="0"/>
              <a:t> </a:t>
            </a:r>
            <a:r>
              <a:rPr lang="de-DE" sz="1200" dirty="0" err="1"/>
              <a:t>copper</a:t>
            </a:r>
            <a:r>
              <a:rPr lang="de-DE" sz="1200" dirty="0"/>
              <a:t> liquid-liquid </a:t>
            </a:r>
            <a:r>
              <a:rPr lang="de-DE" sz="1200" dirty="0" err="1"/>
              <a:t>heat</a:t>
            </a:r>
            <a:r>
              <a:rPr lang="de-DE" sz="1200" dirty="0"/>
              <a:t> </a:t>
            </a:r>
            <a:r>
              <a:rPr lang="de-DE" sz="1200" dirty="0" err="1"/>
              <a:t>exchanger</a:t>
            </a:r>
            <a:r>
              <a:rPr lang="de-DE" sz="1200" dirty="0"/>
              <a:t> </a:t>
            </a:r>
            <a:r>
              <a:rPr lang="de-DE" sz="1200" dirty="0" err="1"/>
              <a:t>tube</a:t>
            </a:r>
            <a:endParaRPr lang="en-US" sz="1200" dirty="0"/>
          </a:p>
        </p:txBody>
      </p:sp>
      <p:sp>
        <p:nvSpPr>
          <p:cNvPr id="9" name="TextBox 8">
            <a:extLst>
              <a:ext uri="{FF2B5EF4-FFF2-40B4-BE49-F238E27FC236}">
                <a16:creationId xmlns:a16="http://schemas.microsoft.com/office/drawing/2014/main" id="{604E42BF-759E-4A98-9DE4-911AAA8E56AD}"/>
              </a:ext>
            </a:extLst>
          </p:cNvPr>
          <p:cNvSpPr txBox="1"/>
          <p:nvPr/>
        </p:nvSpPr>
        <p:spPr>
          <a:xfrm>
            <a:off x="7842446" y="3558249"/>
            <a:ext cx="3054234" cy="276999"/>
          </a:xfrm>
          <a:prstGeom prst="rect">
            <a:avLst/>
          </a:prstGeom>
          <a:noFill/>
        </p:spPr>
        <p:txBody>
          <a:bodyPr wrap="none" rtlCol="0">
            <a:spAutoFit/>
          </a:bodyPr>
          <a:lstStyle/>
          <a:p>
            <a:r>
              <a:rPr lang="de-DE" sz="1200" dirty="0"/>
              <a:t>JT </a:t>
            </a:r>
            <a:r>
              <a:rPr lang="de-DE" sz="1200" dirty="0" err="1"/>
              <a:t>valve</a:t>
            </a:r>
            <a:r>
              <a:rPr lang="de-DE" sz="1200" dirty="0"/>
              <a:t> 1 </a:t>
            </a:r>
            <a:r>
              <a:rPr lang="de-DE" sz="1200" dirty="0" err="1"/>
              <a:t>for</a:t>
            </a:r>
            <a:r>
              <a:rPr lang="de-DE" sz="1200" dirty="0"/>
              <a:t> </a:t>
            </a:r>
            <a:r>
              <a:rPr lang="de-DE" sz="1200" dirty="0" err="1"/>
              <a:t>producing</a:t>
            </a:r>
            <a:r>
              <a:rPr lang="de-DE" sz="1200" dirty="0"/>
              <a:t> </a:t>
            </a:r>
            <a:r>
              <a:rPr lang="de-DE" sz="1200" dirty="0" err="1"/>
              <a:t>LHe</a:t>
            </a:r>
            <a:r>
              <a:rPr lang="de-DE" sz="1200" dirty="0"/>
              <a:t> @ 4.2 K and 1 bar</a:t>
            </a:r>
            <a:endParaRPr lang="en-US" sz="1200" dirty="0"/>
          </a:p>
        </p:txBody>
      </p:sp>
      <p:sp>
        <p:nvSpPr>
          <p:cNvPr id="10" name="TextBox 9">
            <a:extLst>
              <a:ext uri="{FF2B5EF4-FFF2-40B4-BE49-F238E27FC236}">
                <a16:creationId xmlns:a16="http://schemas.microsoft.com/office/drawing/2014/main" id="{8581464D-DB80-4244-BC8C-BFFAEAD48BE5}"/>
              </a:ext>
            </a:extLst>
          </p:cNvPr>
          <p:cNvSpPr txBox="1"/>
          <p:nvPr/>
        </p:nvSpPr>
        <p:spPr>
          <a:xfrm>
            <a:off x="7867809" y="4842077"/>
            <a:ext cx="3642536" cy="276999"/>
          </a:xfrm>
          <a:prstGeom prst="rect">
            <a:avLst/>
          </a:prstGeom>
          <a:noFill/>
        </p:spPr>
        <p:txBody>
          <a:bodyPr wrap="none" rtlCol="0">
            <a:spAutoFit/>
          </a:bodyPr>
          <a:lstStyle/>
          <a:p>
            <a:r>
              <a:rPr lang="de-DE" sz="1200" dirty="0"/>
              <a:t>JT </a:t>
            </a:r>
            <a:r>
              <a:rPr lang="de-DE" sz="1200" dirty="0" err="1"/>
              <a:t>valve</a:t>
            </a:r>
            <a:r>
              <a:rPr lang="de-DE" sz="1200" dirty="0"/>
              <a:t> 2 </a:t>
            </a:r>
            <a:r>
              <a:rPr lang="de-DE" sz="1200" dirty="0" err="1"/>
              <a:t>for</a:t>
            </a:r>
            <a:r>
              <a:rPr lang="de-DE" sz="1200" dirty="0"/>
              <a:t> </a:t>
            </a:r>
            <a:r>
              <a:rPr lang="de-DE" sz="1200" dirty="0" err="1"/>
              <a:t>producing</a:t>
            </a:r>
            <a:r>
              <a:rPr lang="de-DE" sz="1200" dirty="0"/>
              <a:t> SF </a:t>
            </a:r>
            <a:r>
              <a:rPr lang="de-DE" sz="1200" dirty="0" err="1"/>
              <a:t>helium</a:t>
            </a:r>
            <a:r>
              <a:rPr lang="de-DE" sz="1200" dirty="0"/>
              <a:t> @ 1.8 K and 16 mbar</a:t>
            </a:r>
            <a:endParaRPr lang="en-US" sz="1200" dirty="0"/>
          </a:p>
        </p:txBody>
      </p:sp>
      <p:sp>
        <p:nvSpPr>
          <p:cNvPr id="11" name="TextBox 10">
            <a:extLst>
              <a:ext uri="{FF2B5EF4-FFF2-40B4-BE49-F238E27FC236}">
                <a16:creationId xmlns:a16="http://schemas.microsoft.com/office/drawing/2014/main" id="{24F6DD4C-7F01-45D4-A9F9-AC48FEA2B7AB}"/>
              </a:ext>
            </a:extLst>
          </p:cNvPr>
          <p:cNvSpPr txBox="1"/>
          <p:nvPr/>
        </p:nvSpPr>
        <p:spPr>
          <a:xfrm>
            <a:off x="7833437" y="4463473"/>
            <a:ext cx="2168863" cy="276999"/>
          </a:xfrm>
          <a:prstGeom prst="rect">
            <a:avLst/>
          </a:prstGeom>
          <a:noFill/>
        </p:spPr>
        <p:txBody>
          <a:bodyPr wrap="none" rtlCol="0">
            <a:spAutoFit/>
          </a:bodyPr>
          <a:lstStyle/>
          <a:p>
            <a:r>
              <a:rPr lang="de-DE" sz="1200" dirty="0"/>
              <a:t>2K </a:t>
            </a:r>
            <a:r>
              <a:rPr lang="de-DE" sz="1200" dirty="0" err="1"/>
              <a:t>low</a:t>
            </a:r>
            <a:r>
              <a:rPr lang="de-DE" sz="1200" dirty="0"/>
              <a:t> </a:t>
            </a:r>
            <a:r>
              <a:rPr lang="de-DE" sz="1200" dirty="0" err="1"/>
              <a:t>pressure</a:t>
            </a:r>
            <a:r>
              <a:rPr lang="de-DE" sz="1200" dirty="0"/>
              <a:t> </a:t>
            </a:r>
            <a:r>
              <a:rPr lang="de-DE" sz="1200" dirty="0" err="1"/>
              <a:t>heat</a:t>
            </a:r>
            <a:r>
              <a:rPr lang="de-DE" sz="1200" dirty="0"/>
              <a:t> </a:t>
            </a:r>
            <a:r>
              <a:rPr lang="de-DE" sz="1200" dirty="0" err="1"/>
              <a:t>exchanger</a:t>
            </a:r>
            <a:endParaRPr lang="en-US" sz="1200" dirty="0"/>
          </a:p>
        </p:txBody>
      </p:sp>
      <p:sp>
        <p:nvSpPr>
          <p:cNvPr id="12" name="TextBox 11">
            <a:extLst>
              <a:ext uri="{FF2B5EF4-FFF2-40B4-BE49-F238E27FC236}">
                <a16:creationId xmlns:a16="http://schemas.microsoft.com/office/drawing/2014/main" id="{DD31006C-E4AB-4531-8E67-BC1FDC644F14}"/>
              </a:ext>
            </a:extLst>
          </p:cNvPr>
          <p:cNvSpPr txBox="1"/>
          <p:nvPr/>
        </p:nvSpPr>
        <p:spPr>
          <a:xfrm>
            <a:off x="7833437" y="500998"/>
            <a:ext cx="3098028" cy="276999"/>
          </a:xfrm>
          <a:prstGeom prst="rect">
            <a:avLst/>
          </a:prstGeom>
          <a:noFill/>
        </p:spPr>
        <p:txBody>
          <a:bodyPr wrap="none" rtlCol="0">
            <a:spAutoFit/>
          </a:bodyPr>
          <a:lstStyle/>
          <a:p>
            <a:r>
              <a:rPr lang="en-US" sz="1200" dirty="0"/>
              <a:t>high pressure manifold line (300K, 12 – 16bar)</a:t>
            </a:r>
            <a:r>
              <a:rPr lang="de-DE" sz="1200" dirty="0"/>
              <a:t> </a:t>
            </a:r>
            <a:endParaRPr lang="en-US" sz="1200" dirty="0"/>
          </a:p>
        </p:txBody>
      </p:sp>
      <p:sp>
        <p:nvSpPr>
          <p:cNvPr id="14" name="TextBox 13">
            <a:extLst>
              <a:ext uri="{FF2B5EF4-FFF2-40B4-BE49-F238E27FC236}">
                <a16:creationId xmlns:a16="http://schemas.microsoft.com/office/drawing/2014/main" id="{11606A4E-D4C8-4D7A-983C-0CD945E33598}"/>
              </a:ext>
            </a:extLst>
          </p:cNvPr>
          <p:cNvSpPr txBox="1"/>
          <p:nvPr/>
        </p:nvSpPr>
        <p:spPr>
          <a:xfrm>
            <a:off x="7833437" y="6012682"/>
            <a:ext cx="2835353" cy="276999"/>
          </a:xfrm>
          <a:prstGeom prst="rect">
            <a:avLst/>
          </a:prstGeom>
          <a:noFill/>
        </p:spPr>
        <p:txBody>
          <a:bodyPr wrap="square" rtlCol="0">
            <a:spAutoFit/>
          </a:bodyPr>
          <a:lstStyle/>
          <a:p>
            <a:r>
              <a:rPr lang="de-DE" sz="1200" dirty="0"/>
              <a:t>G-10 </a:t>
            </a:r>
            <a:r>
              <a:rPr lang="de-DE" sz="1200" dirty="0" err="1"/>
              <a:t>insulating</a:t>
            </a:r>
            <a:r>
              <a:rPr lang="de-DE" sz="1200" dirty="0"/>
              <a:t> </a:t>
            </a:r>
            <a:r>
              <a:rPr lang="de-DE" sz="1200" dirty="0" err="1"/>
              <a:t>tube</a:t>
            </a:r>
            <a:r>
              <a:rPr lang="de-DE" sz="1200" dirty="0"/>
              <a:t>/</a:t>
            </a:r>
            <a:r>
              <a:rPr lang="de-DE" sz="1200" dirty="0" err="1"/>
              <a:t>lambda</a:t>
            </a:r>
            <a:r>
              <a:rPr lang="de-DE" sz="1200" dirty="0"/>
              <a:t> </a:t>
            </a:r>
            <a:r>
              <a:rPr lang="de-DE" sz="1200" dirty="0" err="1"/>
              <a:t>tube</a:t>
            </a:r>
            <a:r>
              <a:rPr lang="de-DE" sz="1200" dirty="0"/>
              <a:t>  </a:t>
            </a:r>
            <a:endParaRPr lang="en-US" sz="1200" dirty="0"/>
          </a:p>
        </p:txBody>
      </p:sp>
      <p:sp>
        <p:nvSpPr>
          <p:cNvPr id="15" name="Rectangle 14">
            <a:extLst>
              <a:ext uri="{FF2B5EF4-FFF2-40B4-BE49-F238E27FC236}">
                <a16:creationId xmlns:a16="http://schemas.microsoft.com/office/drawing/2014/main" id="{49134F9B-4249-41A0-BC7C-9743CB7C1670}"/>
              </a:ext>
            </a:extLst>
          </p:cNvPr>
          <p:cNvSpPr/>
          <p:nvPr/>
        </p:nvSpPr>
        <p:spPr>
          <a:xfrm>
            <a:off x="7840094" y="4187764"/>
            <a:ext cx="2203039" cy="276999"/>
          </a:xfrm>
          <a:prstGeom prst="rect">
            <a:avLst/>
          </a:prstGeom>
        </p:spPr>
        <p:txBody>
          <a:bodyPr wrap="none">
            <a:spAutoFit/>
          </a:bodyPr>
          <a:lstStyle/>
          <a:p>
            <a:r>
              <a:rPr lang="de-DE" sz="1200" dirty="0"/>
              <a:t>liquid He </a:t>
            </a:r>
            <a:r>
              <a:rPr lang="de-DE" sz="1200" dirty="0" err="1"/>
              <a:t>bath</a:t>
            </a:r>
            <a:r>
              <a:rPr lang="de-DE" sz="1200" dirty="0"/>
              <a:t> @ 4.2 K and 1 bar</a:t>
            </a:r>
            <a:endParaRPr lang="en-US" sz="1200" dirty="0"/>
          </a:p>
        </p:txBody>
      </p:sp>
      <p:sp>
        <p:nvSpPr>
          <p:cNvPr id="16" name="Rectangle 15">
            <a:extLst>
              <a:ext uri="{FF2B5EF4-FFF2-40B4-BE49-F238E27FC236}">
                <a16:creationId xmlns:a16="http://schemas.microsoft.com/office/drawing/2014/main" id="{FE6D284D-A8AF-4E9B-BE7F-262B4700AAB8}"/>
              </a:ext>
            </a:extLst>
          </p:cNvPr>
          <p:cNvSpPr/>
          <p:nvPr/>
        </p:nvSpPr>
        <p:spPr>
          <a:xfrm>
            <a:off x="7833437" y="6588902"/>
            <a:ext cx="2199833" cy="276999"/>
          </a:xfrm>
          <a:prstGeom prst="rect">
            <a:avLst/>
          </a:prstGeom>
        </p:spPr>
        <p:txBody>
          <a:bodyPr wrap="none">
            <a:spAutoFit/>
          </a:bodyPr>
          <a:lstStyle/>
          <a:p>
            <a:r>
              <a:rPr lang="de-DE" sz="1200" dirty="0"/>
              <a:t>SF He </a:t>
            </a:r>
            <a:r>
              <a:rPr lang="de-DE" sz="1200" dirty="0" err="1"/>
              <a:t>bath</a:t>
            </a:r>
            <a:r>
              <a:rPr lang="de-DE" sz="1200" dirty="0"/>
              <a:t> @ 1.8 K and 16 mbar</a:t>
            </a:r>
            <a:endParaRPr lang="en-US" sz="1200" dirty="0"/>
          </a:p>
        </p:txBody>
      </p:sp>
      <p:sp>
        <p:nvSpPr>
          <p:cNvPr id="17" name="TextBox 16">
            <a:extLst>
              <a:ext uri="{FF2B5EF4-FFF2-40B4-BE49-F238E27FC236}">
                <a16:creationId xmlns:a16="http://schemas.microsoft.com/office/drawing/2014/main" id="{0C55F42D-BDD4-49AE-9D8C-C279084D0E30}"/>
              </a:ext>
            </a:extLst>
          </p:cNvPr>
          <p:cNvSpPr txBox="1"/>
          <p:nvPr/>
        </p:nvSpPr>
        <p:spPr>
          <a:xfrm>
            <a:off x="7857963" y="1811443"/>
            <a:ext cx="2941574" cy="276999"/>
          </a:xfrm>
          <a:prstGeom prst="rect">
            <a:avLst/>
          </a:prstGeom>
          <a:noFill/>
        </p:spPr>
        <p:txBody>
          <a:bodyPr wrap="none" rtlCol="0">
            <a:spAutoFit/>
          </a:bodyPr>
          <a:lstStyle/>
          <a:p>
            <a:r>
              <a:rPr lang="de-DE" sz="1200" dirty="0" err="1"/>
              <a:t>low</a:t>
            </a:r>
            <a:r>
              <a:rPr lang="de-DE" sz="1200" dirty="0"/>
              <a:t> </a:t>
            </a:r>
            <a:r>
              <a:rPr lang="de-DE" sz="1200" dirty="0" err="1"/>
              <a:t>pressure</a:t>
            </a:r>
            <a:r>
              <a:rPr lang="de-DE" sz="1200" dirty="0"/>
              <a:t> </a:t>
            </a:r>
            <a:r>
              <a:rPr lang="de-DE" sz="1200" dirty="0" err="1"/>
              <a:t>manifold</a:t>
            </a:r>
            <a:r>
              <a:rPr lang="de-DE" sz="1200" dirty="0"/>
              <a:t> (</a:t>
            </a:r>
            <a:r>
              <a:rPr lang="de-DE" sz="1200" dirty="0" err="1"/>
              <a:t>cooldown</a:t>
            </a:r>
            <a:r>
              <a:rPr lang="de-DE" sz="1200" dirty="0"/>
              <a:t>/</a:t>
            </a:r>
            <a:r>
              <a:rPr lang="de-DE" sz="1200" dirty="0" err="1"/>
              <a:t>warm-up</a:t>
            </a:r>
            <a:r>
              <a:rPr lang="de-DE" sz="1200" dirty="0"/>
              <a:t>)</a:t>
            </a:r>
            <a:endParaRPr lang="en-US" sz="1200" dirty="0"/>
          </a:p>
        </p:txBody>
      </p:sp>
      <p:cxnSp>
        <p:nvCxnSpPr>
          <p:cNvPr id="18" name="Straight Connector 17">
            <a:extLst>
              <a:ext uri="{FF2B5EF4-FFF2-40B4-BE49-F238E27FC236}">
                <a16:creationId xmlns:a16="http://schemas.microsoft.com/office/drawing/2014/main" id="{1F281D75-C5DF-48D5-A526-91DE494C61AC}"/>
              </a:ext>
            </a:extLst>
          </p:cNvPr>
          <p:cNvCxnSpPr>
            <a:cxnSpLocks/>
          </p:cNvCxnSpPr>
          <p:nvPr/>
        </p:nvCxnSpPr>
        <p:spPr>
          <a:xfrm>
            <a:off x="1798320" y="6379953"/>
            <a:ext cx="6044126" cy="347449"/>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643FB4B0-2527-4A7B-83D4-7636699BFCC3}"/>
              </a:ext>
            </a:extLst>
          </p:cNvPr>
          <p:cNvCxnSpPr>
            <a:cxnSpLocks/>
          </p:cNvCxnSpPr>
          <p:nvPr/>
        </p:nvCxnSpPr>
        <p:spPr>
          <a:xfrm>
            <a:off x="2470799" y="6213982"/>
            <a:ext cx="5371647" cy="186727"/>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38CDA6CE-361E-418D-BAEC-C255A958C751}"/>
              </a:ext>
            </a:extLst>
          </p:cNvPr>
          <p:cNvCxnSpPr>
            <a:cxnSpLocks/>
          </p:cNvCxnSpPr>
          <p:nvPr/>
        </p:nvCxnSpPr>
        <p:spPr>
          <a:xfrm>
            <a:off x="5201920" y="6102954"/>
            <a:ext cx="2676369" cy="61334"/>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4CEA1340-09AC-4219-863C-6F92A8C1C243}"/>
              </a:ext>
            </a:extLst>
          </p:cNvPr>
          <p:cNvCxnSpPr>
            <a:cxnSpLocks/>
            <a:endCxn id="10" idx="1"/>
          </p:cNvCxnSpPr>
          <p:nvPr/>
        </p:nvCxnSpPr>
        <p:spPr>
          <a:xfrm flipV="1">
            <a:off x="3423920" y="4980577"/>
            <a:ext cx="4443889" cy="240104"/>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1E613AD-36B2-4085-816A-57A81DDE3E62}"/>
              </a:ext>
            </a:extLst>
          </p:cNvPr>
          <p:cNvCxnSpPr>
            <a:cxnSpLocks/>
            <a:endCxn id="11" idx="1"/>
          </p:cNvCxnSpPr>
          <p:nvPr/>
        </p:nvCxnSpPr>
        <p:spPr>
          <a:xfrm flipV="1">
            <a:off x="4173869" y="4601973"/>
            <a:ext cx="3659568" cy="378603"/>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321F0824-ED9F-462D-90EF-BE96970D22CF}"/>
              </a:ext>
            </a:extLst>
          </p:cNvPr>
          <p:cNvCxnSpPr>
            <a:cxnSpLocks/>
            <a:endCxn id="35" idx="1"/>
          </p:cNvCxnSpPr>
          <p:nvPr/>
        </p:nvCxnSpPr>
        <p:spPr>
          <a:xfrm flipV="1">
            <a:off x="2215299" y="3998431"/>
            <a:ext cx="5624795" cy="201568"/>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B99922EF-53AF-420E-841E-C327C1562EA7}"/>
              </a:ext>
            </a:extLst>
          </p:cNvPr>
          <p:cNvCxnSpPr>
            <a:cxnSpLocks/>
            <a:endCxn id="50" idx="1"/>
          </p:cNvCxnSpPr>
          <p:nvPr/>
        </p:nvCxnSpPr>
        <p:spPr>
          <a:xfrm flipV="1">
            <a:off x="3397086" y="3463052"/>
            <a:ext cx="4451683" cy="63518"/>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4233D3B-F77C-4C26-ACEC-9C358DAEC3FA}"/>
              </a:ext>
            </a:extLst>
          </p:cNvPr>
          <p:cNvCxnSpPr>
            <a:cxnSpLocks/>
          </p:cNvCxnSpPr>
          <p:nvPr/>
        </p:nvCxnSpPr>
        <p:spPr>
          <a:xfrm flipV="1">
            <a:off x="6379990" y="2921606"/>
            <a:ext cx="1426613" cy="10846"/>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11A4EE0F-3D6A-42B0-8DE2-92F4C311C8BE}"/>
              </a:ext>
            </a:extLst>
          </p:cNvPr>
          <p:cNvCxnSpPr>
            <a:cxnSpLocks/>
          </p:cNvCxnSpPr>
          <p:nvPr/>
        </p:nvCxnSpPr>
        <p:spPr>
          <a:xfrm flipV="1">
            <a:off x="6518924" y="2607515"/>
            <a:ext cx="1323522" cy="115986"/>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BA53DFAD-6988-463F-B6A1-D4BBCBAEF5D7}"/>
              </a:ext>
            </a:extLst>
          </p:cNvPr>
          <p:cNvCxnSpPr>
            <a:cxnSpLocks/>
          </p:cNvCxnSpPr>
          <p:nvPr/>
        </p:nvCxnSpPr>
        <p:spPr>
          <a:xfrm flipV="1">
            <a:off x="5355267" y="1978126"/>
            <a:ext cx="2487179" cy="99542"/>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EFA80568-711B-48A2-AD30-51EFCE1FD6B7}"/>
              </a:ext>
            </a:extLst>
          </p:cNvPr>
          <p:cNvCxnSpPr>
            <a:cxnSpLocks/>
          </p:cNvCxnSpPr>
          <p:nvPr/>
        </p:nvCxnSpPr>
        <p:spPr>
          <a:xfrm flipV="1">
            <a:off x="4751109" y="1622679"/>
            <a:ext cx="3091337" cy="69710"/>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E5CA7C2E-C1B3-4538-BE14-3EA4470B83C6}"/>
              </a:ext>
            </a:extLst>
          </p:cNvPr>
          <p:cNvCxnSpPr>
            <a:cxnSpLocks/>
          </p:cNvCxnSpPr>
          <p:nvPr/>
        </p:nvCxnSpPr>
        <p:spPr>
          <a:xfrm flipV="1">
            <a:off x="4064000" y="945491"/>
            <a:ext cx="3778446" cy="169467"/>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D65C49DE-C9B1-43ED-B306-24890E2A5AC5}"/>
              </a:ext>
            </a:extLst>
          </p:cNvPr>
          <p:cNvCxnSpPr>
            <a:cxnSpLocks/>
          </p:cNvCxnSpPr>
          <p:nvPr/>
        </p:nvCxnSpPr>
        <p:spPr>
          <a:xfrm>
            <a:off x="3027680" y="632804"/>
            <a:ext cx="4760534" cy="39899"/>
          </a:xfrm>
          <a:prstGeom prst="line">
            <a:avLst/>
          </a:prstGeom>
          <a:ln w="6350">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7489086-FB87-4A6F-A835-75F1DF1DF398}"/>
              </a:ext>
            </a:extLst>
          </p:cNvPr>
          <p:cNvCxnSpPr>
            <a:cxnSpLocks/>
            <a:endCxn id="33" idx="1"/>
          </p:cNvCxnSpPr>
          <p:nvPr/>
        </p:nvCxnSpPr>
        <p:spPr>
          <a:xfrm flipV="1">
            <a:off x="2712720" y="3168293"/>
            <a:ext cx="5141172" cy="196980"/>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2C15E42A-5FA3-46DF-B1E2-BD9E304630F0}"/>
              </a:ext>
            </a:extLst>
          </p:cNvPr>
          <p:cNvSpPr txBox="1"/>
          <p:nvPr/>
        </p:nvSpPr>
        <p:spPr>
          <a:xfrm>
            <a:off x="7853892" y="3029793"/>
            <a:ext cx="1416863" cy="276999"/>
          </a:xfrm>
          <a:prstGeom prst="rect">
            <a:avLst/>
          </a:prstGeom>
          <a:noFill/>
        </p:spPr>
        <p:txBody>
          <a:bodyPr wrap="none" rtlCol="0">
            <a:spAutoFit/>
          </a:bodyPr>
          <a:lstStyle/>
          <a:p>
            <a:r>
              <a:rPr lang="de-DE" sz="1200" dirty="0" err="1"/>
              <a:t>cavity</a:t>
            </a:r>
            <a:r>
              <a:rPr lang="de-DE" sz="1200" dirty="0"/>
              <a:t> support </a:t>
            </a:r>
            <a:r>
              <a:rPr lang="de-DE" sz="1200" dirty="0" err="1"/>
              <a:t>plate</a:t>
            </a:r>
            <a:endParaRPr lang="en-US" sz="1200" dirty="0"/>
          </a:p>
        </p:txBody>
      </p:sp>
      <p:cxnSp>
        <p:nvCxnSpPr>
          <p:cNvPr id="34" name="Straight Connector 33">
            <a:extLst>
              <a:ext uri="{FF2B5EF4-FFF2-40B4-BE49-F238E27FC236}">
                <a16:creationId xmlns:a16="http://schemas.microsoft.com/office/drawing/2014/main" id="{B0A3FDAD-2CEA-4CE7-9FD0-9968158A821E}"/>
              </a:ext>
            </a:extLst>
          </p:cNvPr>
          <p:cNvCxnSpPr>
            <a:cxnSpLocks/>
            <a:endCxn id="15" idx="1"/>
          </p:cNvCxnSpPr>
          <p:nvPr/>
        </p:nvCxnSpPr>
        <p:spPr>
          <a:xfrm flipV="1">
            <a:off x="5649122" y="4326264"/>
            <a:ext cx="2190972" cy="318784"/>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63AD9C28-F3D7-4D01-86D0-73B8AFA3ED1C}"/>
              </a:ext>
            </a:extLst>
          </p:cNvPr>
          <p:cNvSpPr/>
          <p:nvPr/>
        </p:nvSpPr>
        <p:spPr>
          <a:xfrm>
            <a:off x="7840094" y="3859931"/>
            <a:ext cx="1308820" cy="276999"/>
          </a:xfrm>
          <a:prstGeom prst="rect">
            <a:avLst/>
          </a:prstGeom>
        </p:spPr>
        <p:txBody>
          <a:bodyPr wrap="none">
            <a:spAutoFit/>
          </a:bodyPr>
          <a:lstStyle/>
          <a:p>
            <a:r>
              <a:rPr lang="de-DE" sz="1200" dirty="0" err="1"/>
              <a:t>vibration</a:t>
            </a:r>
            <a:r>
              <a:rPr lang="de-DE" sz="1200" dirty="0"/>
              <a:t> </a:t>
            </a:r>
            <a:r>
              <a:rPr lang="de-DE" sz="1200" dirty="0" err="1"/>
              <a:t>isolation</a:t>
            </a:r>
            <a:endParaRPr lang="en-US" sz="1200" dirty="0"/>
          </a:p>
        </p:txBody>
      </p:sp>
      <p:cxnSp>
        <p:nvCxnSpPr>
          <p:cNvPr id="36" name="Straight Connector 35">
            <a:extLst>
              <a:ext uri="{FF2B5EF4-FFF2-40B4-BE49-F238E27FC236}">
                <a16:creationId xmlns:a16="http://schemas.microsoft.com/office/drawing/2014/main" id="{A95A5851-12A5-4CA9-878B-EE7A4EC5C9D5}"/>
              </a:ext>
            </a:extLst>
          </p:cNvPr>
          <p:cNvCxnSpPr>
            <a:cxnSpLocks/>
          </p:cNvCxnSpPr>
          <p:nvPr/>
        </p:nvCxnSpPr>
        <p:spPr>
          <a:xfrm>
            <a:off x="1036320" y="5242192"/>
            <a:ext cx="6860516" cy="473891"/>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1CDB132F-FA5C-4829-B389-3B0BA8BE4DE8}"/>
              </a:ext>
            </a:extLst>
          </p:cNvPr>
          <p:cNvCxnSpPr>
            <a:cxnSpLocks/>
          </p:cNvCxnSpPr>
          <p:nvPr/>
        </p:nvCxnSpPr>
        <p:spPr>
          <a:xfrm>
            <a:off x="2541582" y="5240073"/>
            <a:ext cx="5336707" cy="209855"/>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64C7C12E-1171-40CB-A711-691FE83E2828}"/>
              </a:ext>
            </a:extLst>
          </p:cNvPr>
          <p:cNvSpPr txBox="1"/>
          <p:nvPr/>
        </p:nvSpPr>
        <p:spPr>
          <a:xfrm>
            <a:off x="7864143" y="5293494"/>
            <a:ext cx="2835353" cy="276999"/>
          </a:xfrm>
          <a:prstGeom prst="rect">
            <a:avLst/>
          </a:prstGeom>
          <a:noFill/>
        </p:spPr>
        <p:txBody>
          <a:bodyPr wrap="square" rtlCol="0">
            <a:spAutoFit/>
          </a:bodyPr>
          <a:lstStyle/>
          <a:p>
            <a:r>
              <a:rPr lang="de-DE" sz="1200" dirty="0"/>
              <a:t>SRF </a:t>
            </a:r>
            <a:r>
              <a:rPr lang="de-DE" sz="1200" dirty="0" err="1"/>
              <a:t>cavity</a:t>
            </a:r>
            <a:endParaRPr lang="en-US" sz="1200" dirty="0"/>
          </a:p>
        </p:txBody>
      </p:sp>
      <p:sp>
        <p:nvSpPr>
          <p:cNvPr id="39" name="TextBox 38">
            <a:extLst>
              <a:ext uri="{FF2B5EF4-FFF2-40B4-BE49-F238E27FC236}">
                <a16:creationId xmlns:a16="http://schemas.microsoft.com/office/drawing/2014/main" id="{43CE5439-EC2D-4FDC-AAA9-C7FA1BD7FA9A}"/>
              </a:ext>
            </a:extLst>
          </p:cNvPr>
          <p:cNvSpPr txBox="1"/>
          <p:nvPr/>
        </p:nvSpPr>
        <p:spPr>
          <a:xfrm>
            <a:off x="7864142" y="5616414"/>
            <a:ext cx="2835353" cy="276999"/>
          </a:xfrm>
          <a:prstGeom prst="rect">
            <a:avLst/>
          </a:prstGeom>
          <a:noFill/>
        </p:spPr>
        <p:txBody>
          <a:bodyPr wrap="square" rtlCol="0">
            <a:spAutoFit/>
          </a:bodyPr>
          <a:lstStyle/>
          <a:p>
            <a:r>
              <a:rPr lang="de-DE" sz="1200" dirty="0"/>
              <a:t>PZT </a:t>
            </a:r>
            <a:r>
              <a:rPr lang="de-DE" sz="1200" dirty="0" err="1"/>
              <a:t>actuator</a:t>
            </a:r>
            <a:endParaRPr lang="en-US" sz="1200" dirty="0"/>
          </a:p>
        </p:txBody>
      </p:sp>
      <p:sp>
        <p:nvSpPr>
          <p:cNvPr id="40" name="TextBox 39">
            <a:extLst>
              <a:ext uri="{FF2B5EF4-FFF2-40B4-BE49-F238E27FC236}">
                <a16:creationId xmlns:a16="http://schemas.microsoft.com/office/drawing/2014/main" id="{287F4604-3148-4CCD-A7AF-0E2AA24859B4}"/>
              </a:ext>
            </a:extLst>
          </p:cNvPr>
          <p:cNvSpPr txBox="1"/>
          <p:nvPr/>
        </p:nvSpPr>
        <p:spPr>
          <a:xfrm>
            <a:off x="7864143" y="1044694"/>
            <a:ext cx="1347869" cy="276999"/>
          </a:xfrm>
          <a:prstGeom prst="rect">
            <a:avLst/>
          </a:prstGeom>
          <a:noFill/>
        </p:spPr>
        <p:txBody>
          <a:bodyPr wrap="none" rtlCol="0">
            <a:spAutoFit/>
          </a:bodyPr>
          <a:lstStyle/>
          <a:p>
            <a:r>
              <a:rPr lang="de-DE" sz="1200" dirty="0" err="1"/>
              <a:t>Vacuum</a:t>
            </a:r>
            <a:r>
              <a:rPr lang="de-DE" sz="1200" dirty="0"/>
              <a:t> pump </a:t>
            </a:r>
            <a:r>
              <a:rPr lang="de-DE" sz="1200" dirty="0" err="1"/>
              <a:t>line</a:t>
            </a:r>
            <a:endParaRPr lang="en-US" sz="1200" dirty="0"/>
          </a:p>
        </p:txBody>
      </p:sp>
      <p:cxnSp>
        <p:nvCxnSpPr>
          <p:cNvPr id="41" name="Straight Connector 40">
            <a:extLst>
              <a:ext uri="{FF2B5EF4-FFF2-40B4-BE49-F238E27FC236}">
                <a16:creationId xmlns:a16="http://schemas.microsoft.com/office/drawing/2014/main" id="{54D37CAB-5B62-4968-8C61-12653CBB96B9}"/>
              </a:ext>
            </a:extLst>
          </p:cNvPr>
          <p:cNvCxnSpPr>
            <a:cxnSpLocks/>
            <a:endCxn id="40" idx="1"/>
          </p:cNvCxnSpPr>
          <p:nvPr/>
        </p:nvCxnSpPr>
        <p:spPr>
          <a:xfrm flipV="1">
            <a:off x="6839742" y="1183194"/>
            <a:ext cx="1024401" cy="126798"/>
          </a:xfrm>
          <a:prstGeom prst="line">
            <a:avLst/>
          </a:prstGeom>
          <a:ln w="6350">
            <a:prstDash val="dash"/>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0E4C590B-EE61-4E26-AC57-12F5AEE1C904}"/>
              </a:ext>
            </a:extLst>
          </p:cNvPr>
          <p:cNvCxnSpPr>
            <a:cxnSpLocks/>
          </p:cNvCxnSpPr>
          <p:nvPr/>
        </p:nvCxnSpPr>
        <p:spPr>
          <a:xfrm flipV="1">
            <a:off x="2712720" y="2263589"/>
            <a:ext cx="5093883" cy="419836"/>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43" name="TextBox 42">
            <a:extLst>
              <a:ext uri="{FF2B5EF4-FFF2-40B4-BE49-F238E27FC236}">
                <a16:creationId xmlns:a16="http://schemas.microsoft.com/office/drawing/2014/main" id="{5DDD8E1B-39FB-4334-9BC8-96B4436080B1}"/>
              </a:ext>
            </a:extLst>
          </p:cNvPr>
          <p:cNvSpPr txBox="1"/>
          <p:nvPr/>
        </p:nvSpPr>
        <p:spPr>
          <a:xfrm>
            <a:off x="7878289" y="2101961"/>
            <a:ext cx="1242841" cy="276999"/>
          </a:xfrm>
          <a:prstGeom prst="rect">
            <a:avLst/>
          </a:prstGeom>
          <a:noFill/>
        </p:spPr>
        <p:txBody>
          <a:bodyPr wrap="none" rtlCol="0">
            <a:spAutoFit/>
          </a:bodyPr>
          <a:lstStyle/>
          <a:p>
            <a:r>
              <a:rPr lang="de-DE" sz="1200" dirty="0" err="1"/>
              <a:t>radiation</a:t>
            </a:r>
            <a:r>
              <a:rPr lang="de-DE" sz="1200" dirty="0"/>
              <a:t> </a:t>
            </a:r>
            <a:r>
              <a:rPr lang="de-DE" sz="1200" dirty="0" err="1"/>
              <a:t>shields</a:t>
            </a:r>
            <a:endParaRPr lang="en-US" sz="1200" dirty="0"/>
          </a:p>
        </p:txBody>
      </p:sp>
      <p:sp>
        <p:nvSpPr>
          <p:cNvPr id="50" name="TextBox 49">
            <a:extLst>
              <a:ext uri="{FF2B5EF4-FFF2-40B4-BE49-F238E27FC236}">
                <a16:creationId xmlns:a16="http://schemas.microsoft.com/office/drawing/2014/main" id="{EFDC633B-0AB9-4272-B520-AD35F22D9DFC}"/>
              </a:ext>
            </a:extLst>
          </p:cNvPr>
          <p:cNvSpPr txBox="1"/>
          <p:nvPr/>
        </p:nvSpPr>
        <p:spPr>
          <a:xfrm>
            <a:off x="7848769" y="3324552"/>
            <a:ext cx="3261021" cy="276999"/>
          </a:xfrm>
          <a:prstGeom prst="rect">
            <a:avLst/>
          </a:prstGeom>
          <a:noFill/>
        </p:spPr>
        <p:txBody>
          <a:bodyPr wrap="none" rtlCol="0">
            <a:spAutoFit/>
          </a:bodyPr>
          <a:lstStyle/>
          <a:p>
            <a:r>
              <a:rPr lang="de-DE" sz="1200" dirty="0"/>
              <a:t>JT </a:t>
            </a:r>
            <a:r>
              <a:rPr lang="de-DE" sz="1200" dirty="0" err="1"/>
              <a:t>valve</a:t>
            </a:r>
            <a:r>
              <a:rPr lang="de-DE" sz="1200" dirty="0"/>
              <a:t> 3 </a:t>
            </a:r>
            <a:r>
              <a:rPr lang="de-DE" sz="1200" dirty="0" err="1"/>
              <a:t>for</a:t>
            </a:r>
            <a:r>
              <a:rPr lang="de-DE" sz="1200" dirty="0"/>
              <a:t> </a:t>
            </a:r>
            <a:r>
              <a:rPr lang="de-DE" sz="1200" dirty="0" err="1"/>
              <a:t>producing</a:t>
            </a:r>
            <a:r>
              <a:rPr lang="de-DE" sz="1200" dirty="0"/>
              <a:t> SF He @ 1.8 K and 16 bar</a:t>
            </a:r>
            <a:endParaRPr lang="en-US" sz="1200" dirty="0"/>
          </a:p>
        </p:txBody>
      </p:sp>
      <p:cxnSp>
        <p:nvCxnSpPr>
          <p:cNvPr id="54" name="Straight Connector 53">
            <a:extLst>
              <a:ext uri="{FF2B5EF4-FFF2-40B4-BE49-F238E27FC236}">
                <a16:creationId xmlns:a16="http://schemas.microsoft.com/office/drawing/2014/main" id="{38F3F76B-4E70-40A0-912B-FDEA5765D7B6}"/>
              </a:ext>
            </a:extLst>
          </p:cNvPr>
          <p:cNvCxnSpPr>
            <a:cxnSpLocks/>
            <a:endCxn id="9" idx="1"/>
          </p:cNvCxnSpPr>
          <p:nvPr/>
        </p:nvCxnSpPr>
        <p:spPr>
          <a:xfrm flipV="1">
            <a:off x="5444618" y="3696749"/>
            <a:ext cx="2397828" cy="109622"/>
          </a:xfrm>
          <a:prstGeom prst="line">
            <a:avLst/>
          </a:prstGeom>
          <a:ln w="6350">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1792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4461D-8028-4399-9F37-F9769893FAF2}"/>
              </a:ext>
            </a:extLst>
          </p:cNvPr>
          <p:cNvPicPr>
            <a:picLocks noChangeAspect="1"/>
          </p:cNvPicPr>
          <p:nvPr/>
        </p:nvPicPr>
        <p:blipFill>
          <a:blip r:embed="rId2"/>
          <a:stretch>
            <a:fillRect/>
          </a:stretch>
        </p:blipFill>
        <p:spPr>
          <a:xfrm>
            <a:off x="0" y="461664"/>
            <a:ext cx="12237156" cy="6396335"/>
          </a:xfrm>
          <a:prstGeom prst="rect">
            <a:avLst/>
          </a:prstGeom>
        </p:spPr>
      </p:pic>
      <p:sp>
        <p:nvSpPr>
          <p:cNvPr id="3" name="TextBox 2">
            <a:extLst>
              <a:ext uri="{FF2B5EF4-FFF2-40B4-BE49-F238E27FC236}">
                <a16:creationId xmlns:a16="http://schemas.microsoft.com/office/drawing/2014/main" id="{5B711253-53FA-45AA-8C27-46CCA12D52F9}"/>
              </a:ext>
            </a:extLst>
          </p:cNvPr>
          <p:cNvSpPr txBox="1"/>
          <p:nvPr/>
        </p:nvSpPr>
        <p:spPr>
          <a:xfrm>
            <a:off x="6746241" y="5058263"/>
            <a:ext cx="2236326" cy="523220"/>
          </a:xfrm>
          <a:prstGeom prst="rect">
            <a:avLst/>
          </a:prstGeom>
          <a:solidFill>
            <a:schemeClr val="tx1"/>
          </a:solidFill>
        </p:spPr>
        <p:txBody>
          <a:bodyPr wrap="square" rtlCol="0">
            <a:spAutoFit/>
          </a:bodyPr>
          <a:lstStyle/>
          <a:p>
            <a:r>
              <a:rPr lang="de-DE" sz="1400" dirty="0">
                <a:solidFill>
                  <a:schemeClr val="bg1"/>
                </a:solidFill>
              </a:rPr>
              <a:t>U-</a:t>
            </a:r>
            <a:r>
              <a:rPr lang="de-DE" sz="1400" dirty="0" err="1">
                <a:solidFill>
                  <a:schemeClr val="bg1"/>
                </a:solidFill>
              </a:rPr>
              <a:t>shape</a:t>
            </a:r>
            <a:r>
              <a:rPr lang="de-DE" sz="1400" dirty="0">
                <a:solidFill>
                  <a:schemeClr val="bg1"/>
                </a:solidFill>
              </a:rPr>
              <a:t> </a:t>
            </a:r>
            <a:r>
              <a:rPr lang="de-DE" sz="1400" dirty="0" err="1">
                <a:solidFill>
                  <a:schemeClr val="bg1"/>
                </a:solidFill>
              </a:rPr>
              <a:t>copper</a:t>
            </a:r>
            <a:r>
              <a:rPr lang="de-DE" sz="1400" dirty="0">
                <a:solidFill>
                  <a:schemeClr val="bg1"/>
                </a:solidFill>
              </a:rPr>
              <a:t> </a:t>
            </a:r>
            <a:r>
              <a:rPr lang="de-DE" sz="1400" dirty="0" err="1">
                <a:solidFill>
                  <a:schemeClr val="bg1"/>
                </a:solidFill>
              </a:rPr>
              <a:t>HeII</a:t>
            </a:r>
            <a:r>
              <a:rPr lang="de-DE" sz="1400" dirty="0">
                <a:solidFill>
                  <a:schemeClr val="bg1"/>
                </a:solidFill>
              </a:rPr>
              <a:t> - </a:t>
            </a:r>
            <a:r>
              <a:rPr lang="de-DE" sz="1400" dirty="0" err="1">
                <a:solidFill>
                  <a:schemeClr val="bg1"/>
                </a:solidFill>
              </a:rPr>
              <a:t>HeII</a:t>
            </a:r>
            <a:r>
              <a:rPr lang="de-DE" sz="1400" dirty="0">
                <a:solidFill>
                  <a:schemeClr val="bg1"/>
                </a:solidFill>
              </a:rPr>
              <a:t> </a:t>
            </a:r>
            <a:r>
              <a:rPr lang="de-DE" sz="1400" dirty="0" err="1">
                <a:solidFill>
                  <a:schemeClr val="bg1"/>
                </a:solidFill>
              </a:rPr>
              <a:t>heat</a:t>
            </a:r>
            <a:r>
              <a:rPr lang="de-DE" sz="1400" dirty="0">
                <a:solidFill>
                  <a:schemeClr val="bg1"/>
                </a:solidFill>
              </a:rPr>
              <a:t> </a:t>
            </a:r>
            <a:r>
              <a:rPr lang="de-DE" sz="1400" dirty="0" err="1">
                <a:solidFill>
                  <a:schemeClr val="bg1"/>
                </a:solidFill>
              </a:rPr>
              <a:t>exchanger</a:t>
            </a:r>
            <a:r>
              <a:rPr lang="de-DE" sz="1400" dirty="0">
                <a:solidFill>
                  <a:schemeClr val="bg1"/>
                </a:solidFill>
              </a:rPr>
              <a:t> </a:t>
            </a:r>
            <a:r>
              <a:rPr lang="de-DE" sz="1400" dirty="0" err="1">
                <a:solidFill>
                  <a:schemeClr val="bg1"/>
                </a:solidFill>
              </a:rPr>
              <a:t>tube</a:t>
            </a:r>
            <a:endParaRPr lang="en-US" sz="1400" dirty="0">
              <a:solidFill>
                <a:schemeClr val="bg1"/>
              </a:solidFill>
            </a:endParaRPr>
          </a:p>
        </p:txBody>
      </p:sp>
      <p:cxnSp>
        <p:nvCxnSpPr>
          <p:cNvPr id="4" name="Straight Connector 3">
            <a:extLst>
              <a:ext uri="{FF2B5EF4-FFF2-40B4-BE49-F238E27FC236}">
                <a16:creationId xmlns:a16="http://schemas.microsoft.com/office/drawing/2014/main" id="{567F0B45-1DF4-4C1B-8C3D-9069611F6398}"/>
              </a:ext>
            </a:extLst>
          </p:cNvPr>
          <p:cNvCxnSpPr>
            <a:cxnSpLocks/>
          </p:cNvCxnSpPr>
          <p:nvPr/>
        </p:nvCxnSpPr>
        <p:spPr>
          <a:xfrm flipV="1">
            <a:off x="5029550" y="5223316"/>
            <a:ext cx="1716690" cy="386119"/>
          </a:xfrm>
          <a:prstGeom prst="line">
            <a:avLst/>
          </a:prstGeom>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B012DFF-D899-44D2-B8D9-B235278A60AD}"/>
              </a:ext>
            </a:extLst>
          </p:cNvPr>
          <p:cNvSpPr txBox="1"/>
          <p:nvPr/>
        </p:nvSpPr>
        <p:spPr>
          <a:xfrm>
            <a:off x="6746240" y="4392320"/>
            <a:ext cx="2236326" cy="523220"/>
          </a:xfrm>
          <a:prstGeom prst="rect">
            <a:avLst/>
          </a:prstGeom>
          <a:solidFill>
            <a:schemeClr val="tx1"/>
          </a:solidFill>
        </p:spPr>
        <p:txBody>
          <a:bodyPr wrap="square" rtlCol="0">
            <a:spAutoFit/>
          </a:bodyPr>
          <a:lstStyle/>
          <a:p>
            <a:r>
              <a:rPr lang="de-DE" sz="1400" dirty="0">
                <a:solidFill>
                  <a:schemeClr val="bg1"/>
                </a:solidFill>
              </a:rPr>
              <a:t>JT </a:t>
            </a:r>
            <a:r>
              <a:rPr lang="de-DE" sz="1400" dirty="0" err="1">
                <a:solidFill>
                  <a:schemeClr val="bg1"/>
                </a:solidFill>
              </a:rPr>
              <a:t>valve</a:t>
            </a:r>
            <a:r>
              <a:rPr lang="de-DE" sz="1400" dirty="0">
                <a:solidFill>
                  <a:schemeClr val="bg1"/>
                </a:solidFill>
              </a:rPr>
              <a:t> 2 </a:t>
            </a:r>
            <a:r>
              <a:rPr lang="de-DE" sz="1400" dirty="0" err="1">
                <a:solidFill>
                  <a:schemeClr val="bg1"/>
                </a:solidFill>
              </a:rPr>
              <a:t>for</a:t>
            </a:r>
            <a:r>
              <a:rPr lang="de-DE" sz="1400" dirty="0">
                <a:solidFill>
                  <a:schemeClr val="bg1"/>
                </a:solidFill>
              </a:rPr>
              <a:t> </a:t>
            </a:r>
            <a:r>
              <a:rPr lang="de-DE" sz="1400" dirty="0" err="1">
                <a:solidFill>
                  <a:schemeClr val="bg1"/>
                </a:solidFill>
              </a:rPr>
              <a:t>producing</a:t>
            </a:r>
            <a:r>
              <a:rPr lang="de-DE" sz="1400" dirty="0">
                <a:solidFill>
                  <a:schemeClr val="bg1"/>
                </a:solidFill>
              </a:rPr>
              <a:t> SF He @ 1.8 K and 16 mbar</a:t>
            </a:r>
            <a:endParaRPr lang="en-US" sz="1400" dirty="0">
              <a:solidFill>
                <a:schemeClr val="bg1"/>
              </a:solidFill>
            </a:endParaRPr>
          </a:p>
        </p:txBody>
      </p:sp>
      <p:sp>
        <p:nvSpPr>
          <p:cNvPr id="8" name="TextBox 7">
            <a:extLst>
              <a:ext uri="{FF2B5EF4-FFF2-40B4-BE49-F238E27FC236}">
                <a16:creationId xmlns:a16="http://schemas.microsoft.com/office/drawing/2014/main" id="{7B950AD1-C141-40DB-AB23-6143D469386C}"/>
              </a:ext>
            </a:extLst>
          </p:cNvPr>
          <p:cNvSpPr txBox="1"/>
          <p:nvPr/>
        </p:nvSpPr>
        <p:spPr>
          <a:xfrm>
            <a:off x="6315238" y="2497613"/>
            <a:ext cx="2230448" cy="523220"/>
          </a:xfrm>
          <a:prstGeom prst="rect">
            <a:avLst/>
          </a:prstGeom>
          <a:solidFill>
            <a:schemeClr val="tx1"/>
          </a:solidFill>
        </p:spPr>
        <p:txBody>
          <a:bodyPr wrap="square" rtlCol="0">
            <a:spAutoFit/>
          </a:bodyPr>
          <a:lstStyle/>
          <a:p>
            <a:r>
              <a:rPr lang="de-DE" sz="1400" dirty="0">
                <a:solidFill>
                  <a:schemeClr val="bg1"/>
                </a:solidFill>
              </a:rPr>
              <a:t>2K </a:t>
            </a:r>
            <a:r>
              <a:rPr lang="de-DE" sz="1400" dirty="0" err="1">
                <a:solidFill>
                  <a:schemeClr val="bg1"/>
                </a:solidFill>
              </a:rPr>
              <a:t>low</a:t>
            </a:r>
            <a:r>
              <a:rPr lang="de-DE" sz="1400" dirty="0">
                <a:solidFill>
                  <a:schemeClr val="bg1"/>
                </a:solidFill>
              </a:rPr>
              <a:t> </a:t>
            </a:r>
            <a:r>
              <a:rPr lang="de-DE" sz="1400" dirty="0" err="1">
                <a:solidFill>
                  <a:schemeClr val="bg1"/>
                </a:solidFill>
              </a:rPr>
              <a:t>pressure</a:t>
            </a:r>
            <a:r>
              <a:rPr lang="de-DE" sz="1400" dirty="0">
                <a:solidFill>
                  <a:schemeClr val="bg1"/>
                </a:solidFill>
              </a:rPr>
              <a:t> </a:t>
            </a:r>
            <a:r>
              <a:rPr lang="de-DE" sz="1400" dirty="0" err="1">
                <a:solidFill>
                  <a:schemeClr val="bg1"/>
                </a:solidFill>
              </a:rPr>
              <a:t>heat</a:t>
            </a:r>
            <a:r>
              <a:rPr lang="de-DE" sz="1400" dirty="0">
                <a:solidFill>
                  <a:schemeClr val="bg1"/>
                </a:solidFill>
              </a:rPr>
              <a:t> </a:t>
            </a:r>
            <a:r>
              <a:rPr lang="de-DE" sz="1400" dirty="0" err="1">
                <a:solidFill>
                  <a:schemeClr val="bg1"/>
                </a:solidFill>
              </a:rPr>
              <a:t>exchanger</a:t>
            </a:r>
            <a:endParaRPr lang="en-US" sz="1400" dirty="0">
              <a:solidFill>
                <a:schemeClr val="bg1"/>
              </a:solidFill>
            </a:endParaRPr>
          </a:p>
        </p:txBody>
      </p:sp>
      <p:cxnSp>
        <p:nvCxnSpPr>
          <p:cNvPr id="9" name="Straight Connector 8">
            <a:extLst>
              <a:ext uri="{FF2B5EF4-FFF2-40B4-BE49-F238E27FC236}">
                <a16:creationId xmlns:a16="http://schemas.microsoft.com/office/drawing/2014/main" id="{BC6A9CEA-FBD7-44C9-A400-0EE46D12F41E}"/>
              </a:ext>
            </a:extLst>
          </p:cNvPr>
          <p:cNvCxnSpPr>
            <a:cxnSpLocks/>
            <a:endCxn id="7" idx="1"/>
          </p:cNvCxnSpPr>
          <p:nvPr/>
        </p:nvCxnSpPr>
        <p:spPr>
          <a:xfrm>
            <a:off x="6187440" y="3979548"/>
            <a:ext cx="558800" cy="674382"/>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FCCECCDE-FBA3-42EA-9A1D-7C7CAB0AB4F1}"/>
              </a:ext>
            </a:extLst>
          </p:cNvPr>
          <p:cNvCxnSpPr>
            <a:cxnSpLocks/>
          </p:cNvCxnSpPr>
          <p:nvPr/>
        </p:nvCxnSpPr>
        <p:spPr>
          <a:xfrm flipV="1">
            <a:off x="8545686" y="1141085"/>
            <a:ext cx="1482234" cy="755209"/>
          </a:xfrm>
          <a:prstGeom prst="line">
            <a:avLst/>
          </a:prstGeom>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DC9ECED-6F40-4C9D-8D25-7616F301D3E4}"/>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a:solidFill>
                  <a:schemeClr val="bg1"/>
                </a:solidFill>
              </a:rPr>
              <a:t>Heat </a:t>
            </a:r>
            <a:r>
              <a:rPr lang="de-DE" sz="2400" dirty="0" err="1">
                <a:solidFill>
                  <a:schemeClr val="bg1"/>
                </a:solidFill>
              </a:rPr>
              <a:t>exchangers</a:t>
            </a:r>
            <a:r>
              <a:rPr lang="de-DE" sz="2400" dirty="0">
                <a:solidFill>
                  <a:schemeClr val="bg1"/>
                </a:solidFill>
              </a:rPr>
              <a:t> and JT </a:t>
            </a:r>
            <a:r>
              <a:rPr lang="de-DE" sz="2400" dirty="0" err="1">
                <a:solidFill>
                  <a:schemeClr val="bg1"/>
                </a:solidFill>
              </a:rPr>
              <a:t>valves</a:t>
            </a:r>
            <a:r>
              <a:rPr lang="de-DE" sz="2400" dirty="0">
                <a:solidFill>
                  <a:schemeClr val="bg1"/>
                </a:solidFill>
              </a:rPr>
              <a:t> in GWVC </a:t>
            </a:r>
            <a:endParaRPr lang="en-US" sz="2400" dirty="0">
              <a:solidFill>
                <a:schemeClr val="bg1"/>
              </a:solidFill>
            </a:endParaRPr>
          </a:p>
        </p:txBody>
      </p:sp>
      <p:sp>
        <p:nvSpPr>
          <p:cNvPr id="15" name="TextBox 14">
            <a:extLst>
              <a:ext uri="{FF2B5EF4-FFF2-40B4-BE49-F238E27FC236}">
                <a16:creationId xmlns:a16="http://schemas.microsoft.com/office/drawing/2014/main" id="{93771AF2-976E-4D1B-A10D-EDDE363F6938}"/>
              </a:ext>
            </a:extLst>
          </p:cNvPr>
          <p:cNvSpPr txBox="1"/>
          <p:nvPr/>
        </p:nvSpPr>
        <p:spPr>
          <a:xfrm>
            <a:off x="6315238" y="1634684"/>
            <a:ext cx="2230448" cy="523220"/>
          </a:xfrm>
          <a:prstGeom prst="rect">
            <a:avLst/>
          </a:prstGeom>
          <a:solidFill>
            <a:schemeClr val="tx1"/>
          </a:solidFill>
        </p:spPr>
        <p:txBody>
          <a:bodyPr wrap="square" rtlCol="0">
            <a:spAutoFit/>
          </a:bodyPr>
          <a:lstStyle/>
          <a:p>
            <a:r>
              <a:rPr lang="de-DE" sz="1400" dirty="0">
                <a:solidFill>
                  <a:schemeClr val="bg1"/>
                </a:solidFill>
              </a:rPr>
              <a:t>JT </a:t>
            </a:r>
            <a:r>
              <a:rPr lang="de-DE" sz="1400" dirty="0" err="1">
                <a:solidFill>
                  <a:schemeClr val="bg1"/>
                </a:solidFill>
              </a:rPr>
              <a:t>valve</a:t>
            </a:r>
            <a:r>
              <a:rPr lang="de-DE" sz="1400" dirty="0">
                <a:solidFill>
                  <a:schemeClr val="bg1"/>
                </a:solidFill>
              </a:rPr>
              <a:t> 1 </a:t>
            </a:r>
            <a:r>
              <a:rPr lang="de-DE" sz="1400" dirty="0" err="1">
                <a:solidFill>
                  <a:schemeClr val="bg1"/>
                </a:solidFill>
              </a:rPr>
              <a:t>for</a:t>
            </a:r>
            <a:r>
              <a:rPr lang="de-DE" sz="1400" dirty="0">
                <a:solidFill>
                  <a:schemeClr val="bg1"/>
                </a:solidFill>
              </a:rPr>
              <a:t> </a:t>
            </a:r>
            <a:r>
              <a:rPr lang="de-DE" sz="1400" dirty="0" err="1">
                <a:solidFill>
                  <a:schemeClr val="bg1"/>
                </a:solidFill>
              </a:rPr>
              <a:t>producing</a:t>
            </a:r>
            <a:r>
              <a:rPr lang="de-DE" sz="1400" dirty="0">
                <a:solidFill>
                  <a:schemeClr val="bg1"/>
                </a:solidFill>
              </a:rPr>
              <a:t>  </a:t>
            </a:r>
            <a:r>
              <a:rPr lang="de-DE" sz="1400" dirty="0" err="1">
                <a:solidFill>
                  <a:schemeClr val="bg1"/>
                </a:solidFill>
              </a:rPr>
              <a:t>LHe</a:t>
            </a:r>
            <a:r>
              <a:rPr lang="de-DE" sz="1400" dirty="0">
                <a:solidFill>
                  <a:schemeClr val="bg1"/>
                </a:solidFill>
              </a:rPr>
              <a:t> @ 4.2 K and 1 bar</a:t>
            </a:r>
            <a:endParaRPr lang="en-US" sz="1400" dirty="0">
              <a:solidFill>
                <a:schemeClr val="bg1"/>
              </a:solidFill>
            </a:endParaRPr>
          </a:p>
        </p:txBody>
      </p:sp>
      <p:sp>
        <p:nvSpPr>
          <p:cNvPr id="16" name="TextBox 15">
            <a:extLst>
              <a:ext uri="{FF2B5EF4-FFF2-40B4-BE49-F238E27FC236}">
                <a16:creationId xmlns:a16="http://schemas.microsoft.com/office/drawing/2014/main" id="{AC91F0B5-B2D4-4AA6-B16F-2BB2CF66C0CA}"/>
              </a:ext>
            </a:extLst>
          </p:cNvPr>
          <p:cNvSpPr txBox="1"/>
          <p:nvPr/>
        </p:nvSpPr>
        <p:spPr>
          <a:xfrm>
            <a:off x="6315238" y="914846"/>
            <a:ext cx="2230448" cy="523220"/>
          </a:xfrm>
          <a:prstGeom prst="rect">
            <a:avLst/>
          </a:prstGeom>
          <a:solidFill>
            <a:schemeClr val="tx1"/>
          </a:solidFill>
        </p:spPr>
        <p:txBody>
          <a:bodyPr wrap="square" rtlCol="0">
            <a:spAutoFit/>
          </a:bodyPr>
          <a:lstStyle/>
          <a:p>
            <a:r>
              <a:rPr lang="en-US" sz="1400" dirty="0">
                <a:solidFill>
                  <a:schemeClr val="bg1"/>
                </a:solidFill>
              </a:rPr>
              <a:t>JT valve 3 for producing SF He @ 1.8 K and 16 bar</a:t>
            </a:r>
          </a:p>
        </p:txBody>
      </p:sp>
      <p:cxnSp>
        <p:nvCxnSpPr>
          <p:cNvPr id="20" name="Straight Connector 19">
            <a:extLst>
              <a:ext uri="{FF2B5EF4-FFF2-40B4-BE49-F238E27FC236}">
                <a16:creationId xmlns:a16="http://schemas.microsoft.com/office/drawing/2014/main" id="{7B92C1C2-E0EA-49B1-AAED-D577A7E345B0}"/>
              </a:ext>
            </a:extLst>
          </p:cNvPr>
          <p:cNvCxnSpPr>
            <a:cxnSpLocks/>
          </p:cNvCxnSpPr>
          <p:nvPr/>
        </p:nvCxnSpPr>
        <p:spPr>
          <a:xfrm>
            <a:off x="7701280" y="3020834"/>
            <a:ext cx="426720" cy="504686"/>
          </a:xfrm>
          <a:prstGeom prst="line">
            <a:avLst/>
          </a:prstGeom>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9F8C0AB0-E7C9-4F7C-88F6-2F705B38759D}"/>
              </a:ext>
            </a:extLst>
          </p:cNvPr>
          <p:cNvCxnSpPr>
            <a:cxnSpLocks/>
          </p:cNvCxnSpPr>
          <p:nvPr/>
        </p:nvCxnSpPr>
        <p:spPr>
          <a:xfrm>
            <a:off x="6387250" y="653236"/>
            <a:ext cx="572350" cy="295705"/>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0310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38BF20-41F8-43D2-B64E-F5672E738C39}"/>
              </a:ext>
            </a:extLst>
          </p:cNvPr>
          <p:cNvPicPr>
            <a:picLocks noChangeAspect="1"/>
          </p:cNvPicPr>
          <p:nvPr/>
        </p:nvPicPr>
        <p:blipFill rotWithShape="1">
          <a:blip r:embed="rId2"/>
          <a:srcRect l="668" b="575"/>
          <a:stretch/>
        </p:blipFill>
        <p:spPr>
          <a:xfrm>
            <a:off x="15956" y="457291"/>
            <a:ext cx="6963964" cy="6410812"/>
          </a:xfrm>
          <a:prstGeom prst="rect">
            <a:avLst/>
          </a:prstGeom>
        </p:spPr>
      </p:pic>
      <p:pic>
        <p:nvPicPr>
          <p:cNvPr id="44" name="Picture 4" descr="Pressure-temperature phase diagram of helium ">
            <a:extLst>
              <a:ext uri="{FF2B5EF4-FFF2-40B4-BE49-F238E27FC236}">
                <a16:creationId xmlns:a16="http://schemas.microsoft.com/office/drawing/2014/main" id="{015CE4A0-F9D5-41CA-A0BC-28022677D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599" y="1574800"/>
            <a:ext cx="5090023" cy="506607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7DFE7930-5695-45E3-A520-9690E76284FB}"/>
              </a:ext>
            </a:extLst>
          </p:cNvPr>
          <p:cNvCxnSpPr>
            <a:cxnSpLocks/>
          </p:cNvCxnSpPr>
          <p:nvPr/>
        </p:nvCxnSpPr>
        <p:spPr>
          <a:xfrm flipV="1">
            <a:off x="6096000" y="3754931"/>
            <a:ext cx="3799840" cy="1012830"/>
          </a:xfrm>
          <a:prstGeom prst="straightConnector1">
            <a:avLst/>
          </a:prstGeom>
          <a:ln w="19050">
            <a:solidFill>
              <a:schemeClr val="tx1"/>
            </a:solidFill>
            <a:prstDash val="solid"/>
            <a:tailEnd type="triangle"/>
          </a:ln>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0ECC2C5C-F628-44EA-8E15-9DF58D6113D0}"/>
              </a:ext>
            </a:extLst>
          </p:cNvPr>
          <p:cNvSpPr txBox="1"/>
          <p:nvPr/>
        </p:nvSpPr>
        <p:spPr>
          <a:xfrm rot="20674955">
            <a:off x="6430479" y="4239410"/>
            <a:ext cx="2323008" cy="307777"/>
          </a:xfrm>
          <a:prstGeom prst="rect">
            <a:avLst/>
          </a:prstGeom>
          <a:solidFill>
            <a:schemeClr val="tx1"/>
          </a:solidFill>
        </p:spPr>
        <p:txBody>
          <a:bodyPr wrap="none" rtlCol="0">
            <a:spAutoFit/>
          </a:bodyPr>
          <a:lstStyle/>
          <a:p>
            <a:r>
              <a:rPr lang="de-DE" sz="1400" dirty="0" err="1">
                <a:solidFill>
                  <a:schemeClr val="bg1"/>
                </a:solidFill>
              </a:rPr>
              <a:t>two</a:t>
            </a:r>
            <a:r>
              <a:rPr lang="de-DE" sz="1400" dirty="0">
                <a:solidFill>
                  <a:schemeClr val="bg1"/>
                </a:solidFill>
              </a:rPr>
              <a:t> </a:t>
            </a:r>
            <a:r>
              <a:rPr lang="de-DE" sz="1400" dirty="0" err="1">
                <a:solidFill>
                  <a:schemeClr val="bg1"/>
                </a:solidFill>
              </a:rPr>
              <a:t>phase</a:t>
            </a:r>
            <a:r>
              <a:rPr lang="de-DE" sz="1400" dirty="0">
                <a:solidFill>
                  <a:schemeClr val="bg1"/>
                </a:solidFill>
              </a:rPr>
              <a:t> He@ 1 bar &amp; 4.2 K</a:t>
            </a:r>
            <a:endParaRPr lang="en-US" sz="1400" dirty="0">
              <a:solidFill>
                <a:schemeClr val="bg1"/>
              </a:solidFill>
            </a:endParaRPr>
          </a:p>
        </p:txBody>
      </p:sp>
      <p:cxnSp>
        <p:nvCxnSpPr>
          <p:cNvPr id="47" name="Straight Arrow Connector 46">
            <a:extLst>
              <a:ext uri="{FF2B5EF4-FFF2-40B4-BE49-F238E27FC236}">
                <a16:creationId xmlns:a16="http://schemas.microsoft.com/office/drawing/2014/main" id="{9A98C674-1C32-44DD-862A-8BAC9D27E242}"/>
              </a:ext>
            </a:extLst>
          </p:cNvPr>
          <p:cNvCxnSpPr>
            <a:cxnSpLocks/>
          </p:cNvCxnSpPr>
          <p:nvPr/>
        </p:nvCxnSpPr>
        <p:spPr>
          <a:xfrm flipV="1">
            <a:off x="2793353" y="3823007"/>
            <a:ext cx="6035687" cy="782109"/>
          </a:xfrm>
          <a:prstGeom prst="straightConnector1">
            <a:avLst/>
          </a:prstGeom>
          <a:ln w="19050">
            <a:solidFill>
              <a:schemeClr val="tx1"/>
            </a:solidFill>
            <a:prstDash val="solid"/>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E9C776B-4F0A-4C4B-939C-D56C7FF02FE7}"/>
                  </a:ext>
                </a:extLst>
              </p:cNvPr>
              <p:cNvSpPr txBox="1"/>
              <p:nvPr/>
            </p:nvSpPr>
            <p:spPr>
              <a:xfrm rot="21162602">
                <a:off x="3197973" y="4086853"/>
                <a:ext cx="2663119" cy="523220"/>
              </a:xfrm>
              <a:prstGeom prst="rect">
                <a:avLst/>
              </a:prstGeom>
              <a:solidFill>
                <a:schemeClr val="tx1"/>
              </a:solidFill>
            </p:spPr>
            <p:txBody>
              <a:bodyPr wrap="square" rtlCol="0">
                <a:spAutoFit/>
              </a:bodyPr>
              <a:lstStyle/>
              <a:p>
                <a:r>
                  <a:rPr lang="de-DE" sz="1400" dirty="0">
                    <a:solidFill>
                      <a:schemeClr val="bg1"/>
                    </a:solidFill>
                  </a:rPr>
                  <a:t>one </a:t>
                </a:r>
                <a:r>
                  <a:rPr lang="de-DE" sz="1400" dirty="0" err="1">
                    <a:solidFill>
                      <a:schemeClr val="bg1"/>
                    </a:solidFill>
                  </a:rPr>
                  <a:t>phase</a:t>
                </a:r>
                <a:r>
                  <a:rPr lang="de-DE" sz="1400" dirty="0">
                    <a:solidFill>
                      <a:schemeClr val="bg1"/>
                    </a:solidFill>
                  </a:rPr>
                  <a:t> SF He@1 bar &amp; 1.8 K(</a:t>
                </a:r>
                <a:r>
                  <a:rPr lang="de-DE" sz="1400" dirty="0" err="1">
                    <a:solidFill>
                      <a:schemeClr val="bg1"/>
                    </a:solidFill>
                  </a:rPr>
                  <a:t>no</a:t>
                </a:r>
                <a:r>
                  <a:rPr lang="de-DE" sz="1400" dirty="0">
                    <a:solidFill>
                      <a:schemeClr val="bg1"/>
                    </a:solidFill>
                  </a:rPr>
                  <a:t> </a:t>
                </a:r>
                <a:r>
                  <a:rPr lang="de-DE" sz="1400" dirty="0" err="1">
                    <a:solidFill>
                      <a:schemeClr val="bg1"/>
                    </a:solidFill>
                  </a:rPr>
                  <a:t>bubbles</a:t>
                </a:r>
                <a:r>
                  <a:rPr lang="de-DE" sz="1400" dirty="0">
                    <a:solidFill>
                      <a:schemeClr val="bg1"/>
                    </a:solidFill>
                  </a:rPr>
                  <a:t> and high</a:t>
                </a:r>
                <a14:m>
                  <m:oMath xmlns:m="http://schemas.openxmlformats.org/officeDocument/2006/math">
                    <m:r>
                      <a:rPr lang="de-DE" sz="1400" i="1" dirty="0" smtClean="0">
                        <a:solidFill>
                          <a:schemeClr val="bg1"/>
                        </a:solidFill>
                        <a:latin typeface="Cambria Math" panose="02040503050406030204" pitchFamily="18" charset="0"/>
                      </a:rPr>
                      <m:t> </m:t>
                    </m:r>
                    <m:r>
                      <a:rPr lang="de-DE" sz="1400" b="0" i="1" dirty="0" smtClean="0">
                        <a:solidFill>
                          <a:schemeClr val="bg1"/>
                        </a:solidFill>
                        <a:latin typeface="Cambria Math" panose="02040503050406030204" pitchFamily="18" charset="0"/>
                      </a:rPr>
                      <m:t>𝑘</m:t>
                    </m:r>
                  </m:oMath>
                </a14:m>
                <a:r>
                  <a:rPr lang="en-US" sz="1400" dirty="0">
                    <a:solidFill>
                      <a:schemeClr val="bg1"/>
                    </a:solidFill>
                  </a:rPr>
                  <a:t>)</a:t>
                </a:r>
              </a:p>
            </p:txBody>
          </p:sp>
        </mc:Choice>
        <mc:Fallback xmlns="">
          <p:sp>
            <p:nvSpPr>
              <p:cNvPr id="48" name="TextBox 47">
                <a:extLst>
                  <a:ext uri="{FF2B5EF4-FFF2-40B4-BE49-F238E27FC236}">
                    <a16:creationId xmlns:a16="http://schemas.microsoft.com/office/drawing/2014/main" id="{DE9C776B-4F0A-4C4B-939C-D56C7FF02FE7}"/>
                  </a:ext>
                </a:extLst>
              </p:cNvPr>
              <p:cNvSpPr txBox="1">
                <a:spLocks noRot="1" noChangeAspect="1" noMove="1" noResize="1" noEditPoints="1" noAdjustHandles="1" noChangeArrowheads="1" noChangeShapeType="1" noTextEdit="1"/>
              </p:cNvSpPr>
              <p:nvPr/>
            </p:nvSpPr>
            <p:spPr>
              <a:xfrm rot="21162602">
                <a:off x="3197973" y="4086853"/>
                <a:ext cx="2663119" cy="523220"/>
              </a:xfrm>
              <a:prstGeom prst="rect">
                <a:avLst/>
              </a:prstGeom>
              <a:blipFill>
                <a:blip r:embed="rId4"/>
                <a:stretch>
                  <a:fillRect l="-448" b="-7092"/>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B655EFB3-FFE4-4C5A-9CBE-6F506BCF280E}"/>
              </a:ext>
            </a:extLst>
          </p:cNvPr>
          <p:cNvCxnSpPr>
            <a:cxnSpLocks/>
          </p:cNvCxnSpPr>
          <p:nvPr/>
        </p:nvCxnSpPr>
        <p:spPr>
          <a:xfrm flipV="1">
            <a:off x="2627800" y="4537040"/>
            <a:ext cx="6201240" cy="1663984"/>
          </a:xfrm>
          <a:prstGeom prst="straightConnector1">
            <a:avLst/>
          </a:prstGeom>
          <a:ln w="19050">
            <a:solidFill>
              <a:schemeClr val="tx1"/>
            </a:solidFill>
            <a:prstDash val="solid"/>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CECF720-FFC7-4357-8B9D-98245CA82162}"/>
                  </a:ext>
                </a:extLst>
              </p:cNvPr>
              <p:cNvSpPr txBox="1"/>
              <p:nvPr/>
            </p:nvSpPr>
            <p:spPr>
              <a:xfrm rot="20687259">
                <a:off x="3106231" y="5530617"/>
                <a:ext cx="2305188" cy="523220"/>
              </a:xfrm>
              <a:prstGeom prst="rect">
                <a:avLst/>
              </a:prstGeom>
              <a:solidFill>
                <a:schemeClr val="tx1"/>
              </a:solidFill>
            </p:spPr>
            <p:txBody>
              <a:bodyPr wrap="square" rtlCol="0">
                <a:spAutoFit/>
              </a:bodyPr>
              <a:lstStyle/>
              <a:p>
                <a:r>
                  <a:rPr lang="de-DE" sz="1400" dirty="0" err="1">
                    <a:solidFill>
                      <a:schemeClr val="bg1"/>
                    </a:solidFill>
                  </a:rPr>
                  <a:t>two</a:t>
                </a:r>
                <a:r>
                  <a:rPr lang="de-DE" sz="1400" dirty="0">
                    <a:solidFill>
                      <a:schemeClr val="bg1"/>
                    </a:solidFill>
                  </a:rPr>
                  <a:t> </a:t>
                </a:r>
                <a:r>
                  <a:rPr lang="de-DE" sz="1400" dirty="0" err="1">
                    <a:solidFill>
                      <a:schemeClr val="bg1"/>
                    </a:solidFill>
                  </a:rPr>
                  <a:t>phase</a:t>
                </a:r>
                <a:r>
                  <a:rPr lang="de-DE" sz="1400" dirty="0">
                    <a:solidFill>
                      <a:schemeClr val="bg1"/>
                    </a:solidFill>
                  </a:rPr>
                  <a:t> SF He@ 16 mbar &amp; 1.8 K(</a:t>
                </a:r>
                <a:r>
                  <a:rPr lang="de-DE" sz="1400" dirty="0" err="1">
                    <a:solidFill>
                      <a:schemeClr val="bg1"/>
                    </a:solidFill>
                  </a:rPr>
                  <a:t>bubbles</a:t>
                </a:r>
                <a:r>
                  <a:rPr lang="de-DE" sz="1400" dirty="0">
                    <a:solidFill>
                      <a:schemeClr val="bg1"/>
                    </a:solidFill>
                  </a:rPr>
                  <a:t> and </a:t>
                </a:r>
                <a:r>
                  <a:rPr lang="de-DE" sz="1400" dirty="0" err="1">
                    <a:solidFill>
                      <a:schemeClr val="bg1"/>
                    </a:solidFill>
                  </a:rPr>
                  <a:t>less</a:t>
                </a:r>
                <a14:m>
                  <m:oMath xmlns:m="http://schemas.openxmlformats.org/officeDocument/2006/math">
                    <m:r>
                      <a:rPr lang="de-DE" sz="1400" i="1" dirty="0" smtClean="0">
                        <a:solidFill>
                          <a:schemeClr val="bg1"/>
                        </a:solidFill>
                        <a:latin typeface="Cambria Math" panose="02040503050406030204" pitchFamily="18" charset="0"/>
                      </a:rPr>
                      <m:t> </m:t>
                    </m:r>
                    <m:r>
                      <a:rPr lang="de-DE" sz="1400" i="1" dirty="0" smtClean="0">
                        <a:solidFill>
                          <a:schemeClr val="bg1"/>
                        </a:solidFill>
                        <a:latin typeface="Cambria Math" panose="02040503050406030204" pitchFamily="18" charset="0"/>
                      </a:rPr>
                      <m:t>𝑘</m:t>
                    </m:r>
                  </m:oMath>
                </a14:m>
                <a:r>
                  <a:rPr lang="en-US" sz="1400" dirty="0">
                    <a:solidFill>
                      <a:schemeClr val="bg1"/>
                    </a:solidFill>
                  </a:rPr>
                  <a:t>)</a:t>
                </a:r>
              </a:p>
            </p:txBody>
          </p:sp>
        </mc:Choice>
        <mc:Fallback xmlns="">
          <p:sp>
            <p:nvSpPr>
              <p:cNvPr id="50" name="TextBox 49">
                <a:extLst>
                  <a:ext uri="{FF2B5EF4-FFF2-40B4-BE49-F238E27FC236}">
                    <a16:creationId xmlns:a16="http://schemas.microsoft.com/office/drawing/2014/main" id="{2CECF720-FFC7-4357-8B9D-98245CA82162}"/>
                  </a:ext>
                </a:extLst>
              </p:cNvPr>
              <p:cNvSpPr txBox="1">
                <a:spLocks noRot="1" noChangeAspect="1" noMove="1" noResize="1" noEditPoints="1" noAdjustHandles="1" noChangeArrowheads="1" noChangeShapeType="1" noTextEdit="1"/>
              </p:cNvSpPr>
              <p:nvPr/>
            </p:nvSpPr>
            <p:spPr>
              <a:xfrm rot="20687259">
                <a:off x="3106231" y="5530617"/>
                <a:ext cx="2305188" cy="523220"/>
              </a:xfrm>
              <a:prstGeom prst="rect">
                <a:avLst/>
              </a:prstGeom>
              <a:blipFill>
                <a:blip r:embed="rId5"/>
                <a:stretch>
                  <a:fillRect l="-514" b="-491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F84A21F-C3A2-4C8F-A822-0298760171F0}"/>
              </a:ext>
            </a:extLst>
          </p:cNvPr>
          <p:cNvSpPr txBox="1"/>
          <p:nvPr/>
        </p:nvSpPr>
        <p:spPr>
          <a:xfrm>
            <a:off x="0" y="23069"/>
            <a:ext cx="12192000" cy="461665"/>
          </a:xfrm>
          <a:prstGeom prst="rect">
            <a:avLst/>
          </a:prstGeom>
          <a:solidFill>
            <a:srgbClr val="0070C0"/>
          </a:solidFill>
        </p:spPr>
        <p:txBody>
          <a:bodyPr wrap="square" rtlCol="0">
            <a:spAutoFit/>
          </a:bodyPr>
          <a:lstStyle/>
          <a:p>
            <a:r>
              <a:rPr lang="de-DE" sz="2400" dirty="0" err="1">
                <a:solidFill>
                  <a:prstClr val="white"/>
                </a:solidFill>
              </a:rPr>
              <a:t>Two</a:t>
            </a:r>
            <a:r>
              <a:rPr lang="de-DE" sz="2400" dirty="0">
                <a:solidFill>
                  <a:prstClr val="white"/>
                </a:solidFill>
              </a:rPr>
              <a:t> </a:t>
            </a:r>
            <a:r>
              <a:rPr lang="de-DE" sz="2400" dirty="0" err="1">
                <a:solidFill>
                  <a:prstClr val="white"/>
                </a:solidFill>
              </a:rPr>
              <a:t>phase</a:t>
            </a:r>
            <a:r>
              <a:rPr lang="de-DE" sz="2400" dirty="0">
                <a:solidFill>
                  <a:prstClr val="white"/>
                </a:solidFill>
              </a:rPr>
              <a:t> SF (</a:t>
            </a:r>
            <a:r>
              <a:rPr lang="de-DE" sz="2400" dirty="0" err="1">
                <a:solidFill>
                  <a:prstClr val="white"/>
                </a:solidFill>
              </a:rPr>
              <a:t>flowing</a:t>
            </a:r>
            <a:r>
              <a:rPr lang="de-DE" sz="2400" dirty="0">
                <a:solidFill>
                  <a:prstClr val="white"/>
                </a:solidFill>
              </a:rPr>
              <a:t>) and </a:t>
            </a:r>
            <a:r>
              <a:rPr lang="de-DE" sz="2400" dirty="0" err="1">
                <a:solidFill>
                  <a:prstClr val="white"/>
                </a:solidFill>
              </a:rPr>
              <a:t>one</a:t>
            </a:r>
            <a:r>
              <a:rPr lang="de-DE" sz="2400" dirty="0">
                <a:solidFill>
                  <a:prstClr val="white"/>
                </a:solidFill>
              </a:rPr>
              <a:t> </a:t>
            </a:r>
            <a:r>
              <a:rPr lang="de-DE" sz="2400" dirty="0" err="1">
                <a:solidFill>
                  <a:prstClr val="white"/>
                </a:solidFill>
              </a:rPr>
              <a:t>phase</a:t>
            </a:r>
            <a:r>
              <a:rPr lang="de-DE" sz="2400" dirty="0">
                <a:solidFill>
                  <a:prstClr val="white"/>
                </a:solidFill>
              </a:rPr>
              <a:t> </a:t>
            </a:r>
            <a:r>
              <a:rPr lang="de-DE" sz="2400" dirty="0" err="1">
                <a:solidFill>
                  <a:prstClr val="white"/>
                </a:solidFill>
              </a:rPr>
              <a:t>helium</a:t>
            </a:r>
            <a:r>
              <a:rPr lang="de-DE" sz="2400" dirty="0">
                <a:solidFill>
                  <a:prstClr val="white"/>
                </a:solidFill>
              </a:rPr>
              <a:t> (</a:t>
            </a:r>
            <a:r>
              <a:rPr lang="de-DE" sz="2400" dirty="0" err="1">
                <a:solidFill>
                  <a:prstClr val="white"/>
                </a:solidFill>
              </a:rPr>
              <a:t>static</a:t>
            </a:r>
            <a:r>
              <a:rPr lang="de-DE" sz="2400" dirty="0">
                <a:solidFill>
                  <a:prstClr val="white"/>
                </a:solidFill>
              </a:rPr>
              <a:t>) in GWVC</a:t>
            </a:r>
            <a:endParaRPr lang="en-US" sz="2400" dirty="0">
              <a:solidFill>
                <a:schemeClr val="bg1"/>
              </a:solidFill>
            </a:endParaRPr>
          </a:p>
        </p:txBody>
      </p:sp>
      <p:sp>
        <p:nvSpPr>
          <p:cNvPr id="13" name="TextBox 12">
            <a:extLst>
              <a:ext uri="{FF2B5EF4-FFF2-40B4-BE49-F238E27FC236}">
                <a16:creationId xmlns:a16="http://schemas.microsoft.com/office/drawing/2014/main" id="{9DD2369A-6CB9-4625-948F-13DB1AF91191}"/>
              </a:ext>
            </a:extLst>
          </p:cNvPr>
          <p:cNvSpPr txBox="1"/>
          <p:nvPr/>
        </p:nvSpPr>
        <p:spPr>
          <a:xfrm>
            <a:off x="7532914" y="633008"/>
            <a:ext cx="4643130" cy="523220"/>
          </a:xfrm>
          <a:prstGeom prst="rect">
            <a:avLst/>
          </a:prstGeom>
          <a:solidFill>
            <a:schemeClr val="tx1"/>
          </a:solidFill>
        </p:spPr>
        <p:txBody>
          <a:bodyPr wrap="square" rtlCol="0">
            <a:spAutoFit/>
          </a:bodyPr>
          <a:lstStyle/>
          <a:p>
            <a:r>
              <a:rPr lang="de-DE" sz="1400" dirty="0" err="1">
                <a:solidFill>
                  <a:schemeClr val="bg1"/>
                </a:solidFill>
              </a:rPr>
              <a:t>With</a:t>
            </a:r>
            <a:r>
              <a:rPr lang="de-DE" sz="1400" dirty="0">
                <a:solidFill>
                  <a:schemeClr val="bg1"/>
                </a:solidFill>
              </a:rPr>
              <a:t> </a:t>
            </a:r>
            <a:r>
              <a:rPr lang="de-DE" sz="1400" dirty="0" err="1">
                <a:solidFill>
                  <a:schemeClr val="bg1"/>
                </a:solidFill>
              </a:rPr>
              <a:t>one</a:t>
            </a:r>
            <a:r>
              <a:rPr lang="de-DE" sz="1400" dirty="0">
                <a:solidFill>
                  <a:schemeClr val="bg1"/>
                </a:solidFill>
              </a:rPr>
              <a:t> </a:t>
            </a:r>
            <a:r>
              <a:rPr lang="de-DE" sz="1400" dirty="0" err="1">
                <a:solidFill>
                  <a:schemeClr val="bg1"/>
                </a:solidFill>
              </a:rPr>
              <a:t>phase</a:t>
            </a:r>
            <a:r>
              <a:rPr lang="de-DE" sz="1400" dirty="0">
                <a:solidFill>
                  <a:schemeClr val="bg1"/>
                </a:solidFill>
              </a:rPr>
              <a:t> </a:t>
            </a:r>
            <a:r>
              <a:rPr lang="de-DE" sz="1400" dirty="0" err="1">
                <a:solidFill>
                  <a:schemeClr val="bg1"/>
                </a:solidFill>
              </a:rPr>
              <a:t>helium</a:t>
            </a:r>
            <a:r>
              <a:rPr lang="de-DE" sz="1400" dirty="0">
                <a:solidFill>
                  <a:schemeClr val="bg1"/>
                </a:solidFill>
              </a:rPr>
              <a:t>, </a:t>
            </a:r>
            <a:r>
              <a:rPr lang="de-DE" sz="1400" dirty="0" err="1">
                <a:solidFill>
                  <a:schemeClr val="bg1"/>
                </a:solidFill>
              </a:rPr>
              <a:t>it‘s</a:t>
            </a:r>
            <a:r>
              <a:rPr lang="de-DE" sz="1400" dirty="0">
                <a:solidFill>
                  <a:schemeClr val="bg1"/>
                </a:solidFill>
              </a:rPr>
              <a:t> easy </a:t>
            </a:r>
            <a:r>
              <a:rPr lang="de-DE" sz="1400" dirty="0" err="1">
                <a:solidFill>
                  <a:schemeClr val="bg1"/>
                </a:solidFill>
              </a:rPr>
              <a:t>to</a:t>
            </a:r>
            <a:r>
              <a:rPr lang="de-DE" sz="1400" dirty="0">
                <a:solidFill>
                  <a:schemeClr val="bg1"/>
                </a:solidFill>
              </a:rPr>
              <a:t> </a:t>
            </a:r>
            <a:r>
              <a:rPr lang="de-DE" sz="1400" dirty="0" err="1">
                <a:solidFill>
                  <a:schemeClr val="bg1"/>
                </a:solidFill>
              </a:rPr>
              <a:t>avoid</a:t>
            </a:r>
            <a:r>
              <a:rPr lang="de-DE" sz="1400" dirty="0">
                <a:solidFill>
                  <a:schemeClr val="bg1"/>
                </a:solidFill>
              </a:rPr>
              <a:t> </a:t>
            </a:r>
            <a:r>
              <a:rPr lang="de-DE" sz="1400" dirty="0" err="1">
                <a:solidFill>
                  <a:schemeClr val="bg1"/>
                </a:solidFill>
              </a:rPr>
              <a:t>bubble</a:t>
            </a:r>
            <a:r>
              <a:rPr lang="de-DE" sz="1400" dirty="0">
                <a:solidFill>
                  <a:schemeClr val="bg1"/>
                </a:solidFill>
              </a:rPr>
              <a:t> </a:t>
            </a:r>
            <a:r>
              <a:rPr lang="de-DE" sz="1400" dirty="0" err="1">
                <a:solidFill>
                  <a:schemeClr val="bg1"/>
                </a:solidFill>
              </a:rPr>
              <a:t>formation</a:t>
            </a:r>
            <a:r>
              <a:rPr lang="de-DE" sz="1400" dirty="0">
                <a:solidFill>
                  <a:schemeClr val="bg1"/>
                </a:solidFill>
              </a:rPr>
              <a:t> and </a:t>
            </a:r>
            <a:r>
              <a:rPr lang="de-DE" sz="1400" dirty="0" err="1">
                <a:solidFill>
                  <a:schemeClr val="bg1"/>
                </a:solidFill>
              </a:rPr>
              <a:t>other</a:t>
            </a:r>
            <a:r>
              <a:rPr lang="de-DE" sz="1400" dirty="0">
                <a:solidFill>
                  <a:schemeClr val="bg1"/>
                </a:solidFill>
              </a:rPr>
              <a:t> </a:t>
            </a:r>
            <a:r>
              <a:rPr lang="de-DE" sz="1400" dirty="0" err="1">
                <a:solidFill>
                  <a:schemeClr val="bg1"/>
                </a:solidFill>
              </a:rPr>
              <a:t>instabilities</a:t>
            </a:r>
            <a:r>
              <a:rPr lang="de-DE" sz="1400" dirty="0">
                <a:solidFill>
                  <a:schemeClr val="bg1"/>
                </a:solidFill>
              </a:rPr>
              <a:t> like TCOs, TFs, etc. </a:t>
            </a:r>
            <a:endParaRPr lang="en-US" sz="1400" dirty="0">
              <a:solidFill>
                <a:schemeClr val="bg1"/>
              </a:solidFill>
            </a:endParaRPr>
          </a:p>
        </p:txBody>
      </p:sp>
      <p:sp>
        <p:nvSpPr>
          <p:cNvPr id="2" name="TextBox 1">
            <a:extLst>
              <a:ext uri="{FF2B5EF4-FFF2-40B4-BE49-F238E27FC236}">
                <a16:creationId xmlns:a16="http://schemas.microsoft.com/office/drawing/2014/main" id="{D6003FE9-08C1-460D-A2CF-9556ACF49B0C}"/>
              </a:ext>
            </a:extLst>
          </p:cNvPr>
          <p:cNvSpPr txBox="1"/>
          <p:nvPr/>
        </p:nvSpPr>
        <p:spPr>
          <a:xfrm>
            <a:off x="5589814" y="2890157"/>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875542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FFCD6-2917-4B91-8CA3-73040F5128CA}"/>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Operation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modes</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GWVC</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396AFD-5999-426A-B4CB-522DA67CC1D6}"/>
              </a:ext>
            </a:extLst>
          </p:cNvPr>
          <p:cNvSpPr txBox="1"/>
          <p:nvPr/>
        </p:nvSpPr>
        <p:spPr>
          <a:xfrm>
            <a:off x="261753" y="461665"/>
            <a:ext cx="11668493" cy="353943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Warm-up and cool-down of experiments can be conducted in the range of 1.8 K to 300 K, with specific temperature gradients.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controlled production of superfluid helium using JT valves and heat exchangers will be either single-phase (at 1 bar) or two-phase (at 16 mbar) at 1.8 K.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steady-state operating temperature will be maintained at 1.8 K.</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cool down the cryostat's thermal shield, helium supply at 40 K and a pressure of 14 bar will be utilized.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Pressure regulation inside the cryostat can be managed by opening and closing control valves.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the case of a vacuum breakdown, helium will be collected through safety valves.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cavity can be in direct contact with either single-phase or two-phase superfluid helium.</a:t>
            </a: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8BB56EE-B75B-475C-80E9-50066106EA65}"/>
              </a:ext>
            </a:extLst>
          </p:cNvPr>
          <p:cNvPicPr>
            <a:picLocks noChangeAspect="1"/>
          </p:cNvPicPr>
          <p:nvPr/>
        </p:nvPicPr>
        <p:blipFill>
          <a:blip r:embed="rId2"/>
          <a:stretch>
            <a:fillRect/>
          </a:stretch>
        </p:blipFill>
        <p:spPr>
          <a:xfrm>
            <a:off x="261752" y="4703466"/>
            <a:ext cx="10330047" cy="1717661"/>
          </a:xfrm>
          <a:prstGeom prst="rect">
            <a:avLst/>
          </a:prstGeom>
        </p:spPr>
      </p:pic>
      <p:sp>
        <p:nvSpPr>
          <p:cNvPr id="5" name="Rectangle 4">
            <a:extLst>
              <a:ext uri="{FF2B5EF4-FFF2-40B4-BE49-F238E27FC236}">
                <a16:creationId xmlns:a16="http://schemas.microsoft.com/office/drawing/2014/main" id="{D05612DC-7AD9-416B-A67E-D1A607706616}"/>
              </a:ext>
            </a:extLst>
          </p:cNvPr>
          <p:cNvSpPr/>
          <p:nvPr/>
        </p:nvSpPr>
        <p:spPr>
          <a:xfrm>
            <a:off x="-1" y="4386942"/>
            <a:ext cx="12192001" cy="111927"/>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D6431D-B3B1-43D0-AA42-6638F2655D44}"/>
              </a:ext>
            </a:extLst>
          </p:cNvPr>
          <p:cNvSpPr/>
          <p:nvPr/>
        </p:nvSpPr>
        <p:spPr>
          <a:xfrm>
            <a:off x="261752" y="5301343"/>
            <a:ext cx="6628905" cy="762000"/>
          </a:xfrm>
          <a:prstGeom prst="rect">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7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68CDF-4794-4B36-A27C-9A7C42ADF372}"/>
              </a:ext>
            </a:extLst>
          </p:cNvPr>
          <p:cNvPicPr>
            <a:picLocks noChangeAspect="1"/>
          </p:cNvPicPr>
          <p:nvPr/>
        </p:nvPicPr>
        <p:blipFill>
          <a:blip r:embed="rId2"/>
          <a:stretch>
            <a:fillRect/>
          </a:stretch>
        </p:blipFill>
        <p:spPr>
          <a:xfrm>
            <a:off x="6354173" y="1436692"/>
            <a:ext cx="5510570" cy="2296071"/>
          </a:xfrm>
          <a:prstGeom prst="rect">
            <a:avLst/>
          </a:prstGeom>
        </p:spPr>
      </p:pic>
      <p:sp>
        <p:nvSpPr>
          <p:cNvPr id="14" name="TextBox 13">
            <a:extLst>
              <a:ext uri="{FF2B5EF4-FFF2-40B4-BE49-F238E27FC236}">
                <a16:creationId xmlns:a16="http://schemas.microsoft.com/office/drawing/2014/main" id="{F8FE1489-4680-4323-99DE-7201A6F25097}"/>
              </a:ext>
            </a:extLst>
          </p:cNvPr>
          <p:cNvSpPr txBox="1"/>
          <p:nvPr/>
        </p:nvSpPr>
        <p:spPr>
          <a:xfrm>
            <a:off x="0" y="0"/>
            <a:ext cx="12192000" cy="461665"/>
          </a:xfrm>
          <a:prstGeom prst="rect">
            <a:avLst/>
          </a:prstGeom>
          <a:solidFill>
            <a:srgbClr val="0070C0"/>
          </a:solidFill>
        </p:spPr>
        <p:txBody>
          <a:bodyPr wrap="square" rtlCol="0">
            <a:spAutoFit/>
          </a:bodyPr>
          <a:lstStyle/>
          <a:p>
            <a:pPr lvl="0"/>
            <a:r>
              <a:rPr lang="de-DE" sz="2400" dirty="0" err="1">
                <a:solidFill>
                  <a:prstClr val="white"/>
                </a:solidFill>
              </a:rPr>
              <a:t>Suspensions</a:t>
            </a:r>
            <a:r>
              <a:rPr lang="de-DE" sz="2400" dirty="0">
                <a:solidFill>
                  <a:prstClr val="white"/>
                </a:solidFill>
              </a:rPr>
              <a:t> design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99A3D8-989A-4DDC-B4D5-F5315083B8AF}"/>
              </a:ext>
            </a:extLst>
          </p:cNvPr>
          <p:cNvPicPr>
            <a:picLocks noChangeAspect="1"/>
          </p:cNvPicPr>
          <p:nvPr/>
        </p:nvPicPr>
        <p:blipFill rotWithShape="1">
          <a:blip r:embed="rId3"/>
          <a:srcRect t="7561" b="57420"/>
          <a:stretch/>
        </p:blipFill>
        <p:spPr>
          <a:xfrm>
            <a:off x="6573487" y="629858"/>
            <a:ext cx="5057775" cy="893922"/>
          </a:xfrm>
          <a:prstGeom prst="rect">
            <a:avLst/>
          </a:prstGeom>
        </p:spPr>
      </p:pic>
      <p:pic>
        <p:nvPicPr>
          <p:cNvPr id="5" name="Picture 4">
            <a:extLst>
              <a:ext uri="{FF2B5EF4-FFF2-40B4-BE49-F238E27FC236}">
                <a16:creationId xmlns:a16="http://schemas.microsoft.com/office/drawing/2014/main" id="{2B16B586-3FF9-49DA-87A1-82E241E2C93B}"/>
              </a:ext>
            </a:extLst>
          </p:cNvPr>
          <p:cNvPicPr>
            <a:picLocks noChangeAspect="1"/>
          </p:cNvPicPr>
          <p:nvPr/>
        </p:nvPicPr>
        <p:blipFill rotWithShape="1">
          <a:blip r:embed="rId4"/>
          <a:srcRect b="1853"/>
          <a:stretch/>
        </p:blipFill>
        <p:spPr>
          <a:xfrm>
            <a:off x="8271510" y="3753554"/>
            <a:ext cx="3195320" cy="3082676"/>
          </a:xfrm>
          <a:prstGeom prst="rect">
            <a:avLst/>
          </a:prstGeom>
        </p:spPr>
      </p:pic>
      <p:sp>
        <p:nvSpPr>
          <p:cNvPr id="7" name="Rectangle 6">
            <a:extLst>
              <a:ext uri="{FF2B5EF4-FFF2-40B4-BE49-F238E27FC236}">
                <a16:creationId xmlns:a16="http://schemas.microsoft.com/office/drawing/2014/main" id="{24887280-A6EC-4F7A-8FC1-5992E7139CD3}"/>
              </a:ext>
            </a:extLst>
          </p:cNvPr>
          <p:cNvSpPr/>
          <p:nvPr/>
        </p:nvSpPr>
        <p:spPr>
          <a:xfrm>
            <a:off x="6633527" y="5707808"/>
            <a:ext cx="19913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arXiv:2305.01419</a:t>
            </a:r>
          </a:p>
        </p:txBody>
      </p:sp>
      <p:sp>
        <p:nvSpPr>
          <p:cNvPr id="8" name="Rectangle 7">
            <a:extLst>
              <a:ext uri="{FF2B5EF4-FFF2-40B4-BE49-F238E27FC236}">
                <a16:creationId xmlns:a16="http://schemas.microsoft.com/office/drawing/2014/main" id="{9B7C4EC2-18FA-46B7-9EF9-6C0FEC0FA880}"/>
              </a:ext>
            </a:extLst>
          </p:cNvPr>
          <p:cNvSpPr/>
          <p:nvPr/>
        </p:nvSpPr>
        <p:spPr>
          <a:xfrm>
            <a:off x="6633527" y="417920"/>
            <a:ext cx="539484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PHYSICAL REVIEW ACCELERATORS AND BEAMS 22, 052002 (2019)</a:t>
            </a:r>
          </a:p>
        </p:txBody>
      </p:sp>
      <p:pic>
        <p:nvPicPr>
          <p:cNvPr id="2" name="Picture 1">
            <a:extLst>
              <a:ext uri="{FF2B5EF4-FFF2-40B4-BE49-F238E27FC236}">
                <a16:creationId xmlns:a16="http://schemas.microsoft.com/office/drawing/2014/main" id="{876FC5A4-2827-4675-83FB-1D26BF774B9B}"/>
              </a:ext>
            </a:extLst>
          </p:cNvPr>
          <p:cNvPicPr>
            <a:picLocks noChangeAspect="1"/>
          </p:cNvPicPr>
          <p:nvPr/>
        </p:nvPicPr>
        <p:blipFill rotWithShape="1">
          <a:blip r:embed="rId5"/>
          <a:srcRect t="6732"/>
          <a:stretch/>
        </p:blipFill>
        <p:spPr>
          <a:xfrm>
            <a:off x="560738" y="461665"/>
            <a:ext cx="4731839" cy="6396335"/>
          </a:xfrm>
          <a:prstGeom prst="rect">
            <a:avLst/>
          </a:prstGeom>
        </p:spPr>
      </p:pic>
    </p:spTree>
    <p:extLst>
      <p:ext uri="{BB962C8B-B14F-4D97-AF65-F5344CB8AC3E}">
        <p14:creationId xmlns:p14="http://schemas.microsoft.com/office/powerpoint/2010/main" val="3274531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C9837-5858-40E8-AB1E-FA80AAB25C5A}"/>
              </a:ext>
            </a:extLst>
          </p:cNvPr>
          <p:cNvPicPr>
            <a:picLocks noChangeAspect="1"/>
          </p:cNvPicPr>
          <p:nvPr/>
        </p:nvPicPr>
        <p:blipFill>
          <a:blip r:embed="rId2"/>
          <a:stretch>
            <a:fillRect/>
          </a:stretch>
        </p:blipFill>
        <p:spPr>
          <a:xfrm>
            <a:off x="458272" y="468445"/>
            <a:ext cx="4256851" cy="6286188"/>
          </a:xfrm>
          <a:prstGeom prst="rect">
            <a:avLst/>
          </a:prstGeom>
        </p:spPr>
      </p:pic>
      <p:sp>
        <p:nvSpPr>
          <p:cNvPr id="5" name="TextBox 4">
            <a:extLst>
              <a:ext uri="{FF2B5EF4-FFF2-40B4-BE49-F238E27FC236}">
                <a16:creationId xmlns:a16="http://schemas.microsoft.com/office/drawing/2014/main" id="{08D6F1E2-AE01-4F43-B100-51792B7F3124}"/>
              </a:ext>
            </a:extLst>
          </p:cNvPr>
          <p:cNvSpPr txBox="1"/>
          <p:nvPr/>
        </p:nvSpPr>
        <p:spPr>
          <a:xfrm>
            <a:off x="0" y="0"/>
            <a:ext cx="12192000" cy="461665"/>
          </a:xfrm>
          <a:prstGeom prst="rect">
            <a:avLst/>
          </a:prstGeom>
          <a:solidFill>
            <a:srgbClr val="0070C0"/>
          </a:solidFill>
        </p:spPr>
        <p:txBody>
          <a:bodyPr wrap="square" rtlCol="0">
            <a:spAutoFit/>
          </a:bodyPr>
          <a:lstStyle/>
          <a:p>
            <a:pPr lvl="0"/>
            <a:r>
              <a:rPr lang="en-US" sz="2400" dirty="0" err="1">
                <a:solidFill>
                  <a:prstClr val="white"/>
                </a:solidFill>
              </a:rPr>
              <a:t>Vapour</a:t>
            </a:r>
            <a:r>
              <a:rPr lang="en-US" sz="2400" dirty="0">
                <a:solidFill>
                  <a:prstClr val="white"/>
                </a:solidFill>
              </a:rPr>
              <a:t> pressure of helium 4 </a:t>
            </a:r>
          </a:p>
        </p:txBody>
      </p:sp>
      <p:pic>
        <p:nvPicPr>
          <p:cNvPr id="6" name="Picture 5">
            <a:extLst>
              <a:ext uri="{FF2B5EF4-FFF2-40B4-BE49-F238E27FC236}">
                <a16:creationId xmlns:a16="http://schemas.microsoft.com/office/drawing/2014/main" id="{9CFB5345-C99D-4681-B864-BBE18A3E2924}"/>
              </a:ext>
            </a:extLst>
          </p:cNvPr>
          <p:cNvPicPr>
            <a:picLocks noChangeAspect="1"/>
          </p:cNvPicPr>
          <p:nvPr/>
        </p:nvPicPr>
        <p:blipFill>
          <a:blip r:embed="rId3"/>
          <a:stretch>
            <a:fillRect/>
          </a:stretch>
        </p:blipFill>
        <p:spPr>
          <a:xfrm>
            <a:off x="6355236" y="468445"/>
            <a:ext cx="3689405" cy="6136458"/>
          </a:xfrm>
          <a:prstGeom prst="rect">
            <a:avLst/>
          </a:prstGeom>
        </p:spPr>
      </p:pic>
      <p:cxnSp>
        <p:nvCxnSpPr>
          <p:cNvPr id="8" name="Straight Connector 7">
            <a:extLst>
              <a:ext uri="{FF2B5EF4-FFF2-40B4-BE49-F238E27FC236}">
                <a16:creationId xmlns:a16="http://schemas.microsoft.com/office/drawing/2014/main" id="{BB3D8D0F-AE63-4ADB-980D-097A7FB81755}"/>
              </a:ext>
            </a:extLst>
          </p:cNvPr>
          <p:cNvCxnSpPr>
            <a:cxnSpLocks/>
          </p:cNvCxnSpPr>
          <p:nvPr/>
        </p:nvCxnSpPr>
        <p:spPr>
          <a:xfrm flipV="1">
            <a:off x="2055043" y="4140166"/>
            <a:ext cx="1" cy="2150158"/>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432CCD-E37B-4627-9F4D-AA6BD8F84B4F}"/>
              </a:ext>
            </a:extLst>
          </p:cNvPr>
          <p:cNvCxnSpPr>
            <a:cxnSpLocks/>
          </p:cNvCxnSpPr>
          <p:nvPr/>
        </p:nvCxnSpPr>
        <p:spPr>
          <a:xfrm flipH="1">
            <a:off x="1295391" y="4146946"/>
            <a:ext cx="759652"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CB73FDB-55C5-4875-9E33-542080A10E5A}"/>
              </a:ext>
            </a:extLst>
          </p:cNvPr>
          <p:cNvSpPr txBox="1"/>
          <p:nvPr/>
        </p:nvSpPr>
        <p:spPr>
          <a:xfrm>
            <a:off x="2257534" y="4698806"/>
            <a:ext cx="2255099" cy="523220"/>
          </a:xfrm>
          <a:prstGeom prst="rect">
            <a:avLst/>
          </a:prstGeom>
          <a:solidFill>
            <a:schemeClr val="bg1"/>
          </a:solidFill>
        </p:spPr>
        <p:txBody>
          <a:bodyPr wrap="square" rtlCol="0">
            <a:spAutoFit/>
          </a:bodyPr>
          <a:lstStyle/>
          <a:p>
            <a:r>
              <a:rPr lang="de-DE" sz="1400" dirty="0"/>
              <a:t>Minimum </a:t>
            </a:r>
            <a:r>
              <a:rPr lang="de-DE" sz="1400" dirty="0" err="1"/>
              <a:t>achievable</a:t>
            </a:r>
            <a:r>
              <a:rPr lang="de-DE" sz="1400" dirty="0"/>
              <a:t> </a:t>
            </a:r>
            <a:r>
              <a:rPr lang="de-DE" sz="1400" dirty="0" err="1"/>
              <a:t>temperature</a:t>
            </a:r>
            <a:r>
              <a:rPr lang="de-DE" sz="1400" dirty="0"/>
              <a:t> </a:t>
            </a:r>
            <a:r>
              <a:rPr lang="de-DE" sz="1400" dirty="0" err="1"/>
              <a:t>here</a:t>
            </a:r>
            <a:r>
              <a:rPr lang="de-DE" sz="1400" dirty="0"/>
              <a:t> 1.6K/1.7K</a:t>
            </a:r>
            <a:endParaRPr lang="en-US" sz="1400" dirty="0"/>
          </a:p>
        </p:txBody>
      </p:sp>
    </p:spTree>
    <p:extLst>
      <p:ext uri="{BB962C8B-B14F-4D97-AF65-F5344CB8AC3E}">
        <p14:creationId xmlns:p14="http://schemas.microsoft.com/office/powerpoint/2010/main" val="13170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9ACBD-1966-4881-AF07-D5493F037184}"/>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Minimum base temperature of GWVC</a:t>
            </a:r>
          </a:p>
        </p:txBody>
      </p:sp>
      <p:pic>
        <p:nvPicPr>
          <p:cNvPr id="4" name="Picture 3">
            <a:extLst>
              <a:ext uri="{FF2B5EF4-FFF2-40B4-BE49-F238E27FC236}">
                <a16:creationId xmlns:a16="http://schemas.microsoft.com/office/drawing/2014/main" id="{CA187996-6BF7-417A-9CF6-3CA52A43AB83}"/>
              </a:ext>
            </a:extLst>
          </p:cNvPr>
          <p:cNvPicPr>
            <a:picLocks noChangeAspect="1"/>
          </p:cNvPicPr>
          <p:nvPr/>
        </p:nvPicPr>
        <p:blipFill>
          <a:blip r:embed="rId2"/>
          <a:stretch>
            <a:fillRect/>
          </a:stretch>
        </p:blipFill>
        <p:spPr>
          <a:xfrm>
            <a:off x="0" y="704782"/>
            <a:ext cx="7920836" cy="5448436"/>
          </a:xfrm>
          <a:prstGeom prst="rect">
            <a:avLst/>
          </a:prstGeom>
        </p:spPr>
      </p:pic>
      <p:pic>
        <p:nvPicPr>
          <p:cNvPr id="5" name="Picture 4">
            <a:extLst>
              <a:ext uri="{FF2B5EF4-FFF2-40B4-BE49-F238E27FC236}">
                <a16:creationId xmlns:a16="http://schemas.microsoft.com/office/drawing/2014/main" id="{A919037C-CA7E-4882-BA49-B2D440D67AFC}"/>
              </a:ext>
            </a:extLst>
          </p:cNvPr>
          <p:cNvPicPr>
            <a:picLocks noChangeAspect="1"/>
          </p:cNvPicPr>
          <p:nvPr/>
        </p:nvPicPr>
        <p:blipFill>
          <a:blip r:embed="rId3"/>
          <a:stretch>
            <a:fillRect/>
          </a:stretch>
        </p:blipFill>
        <p:spPr>
          <a:xfrm>
            <a:off x="7460504" y="4203065"/>
            <a:ext cx="4053365" cy="1386251"/>
          </a:xfrm>
          <a:prstGeom prst="rect">
            <a:avLst/>
          </a:prstGeom>
        </p:spPr>
      </p:pic>
      <p:sp>
        <p:nvSpPr>
          <p:cNvPr id="6" name="TextBox 5">
            <a:extLst>
              <a:ext uri="{FF2B5EF4-FFF2-40B4-BE49-F238E27FC236}">
                <a16:creationId xmlns:a16="http://schemas.microsoft.com/office/drawing/2014/main" id="{27D14CD3-5770-4FE0-9A57-AC201447CE80}"/>
              </a:ext>
            </a:extLst>
          </p:cNvPr>
          <p:cNvSpPr txBox="1"/>
          <p:nvPr/>
        </p:nvSpPr>
        <p:spPr>
          <a:xfrm>
            <a:off x="0" y="4203065"/>
            <a:ext cx="8803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B050"/>
                </a:solidFill>
                <a:effectLst/>
                <a:uLnTx/>
                <a:uFillTx/>
                <a:latin typeface="Calibri" panose="020F0502020204030204"/>
                <a:ea typeface="+mn-ea"/>
                <a:cs typeface="+mn-cs"/>
              </a:rPr>
              <a:t>10 mbar</a:t>
            </a:r>
            <a:endPar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D8C25D-53B7-4CF5-B464-8966DEFB2EA4}"/>
              </a:ext>
            </a:extLst>
          </p:cNvPr>
          <p:cNvSpPr/>
          <p:nvPr/>
        </p:nvSpPr>
        <p:spPr>
          <a:xfrm>
            <a:off x="2929898" y="4545299"/>
            <a:ext cx="135472" cy="1185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2D6F0AC9-B3EE-404C-90FD-3AC223865C63}"/>
              </a:ext>
            </a:extLst>
          </p:cNvPr>
          <p:cNvCxnSpPr>
            <a:cxnSpLocks/>
            <a:stCxn id="7" idx="3"/>
            <a:endCxn id="20" idx="1"/>
          </p:cNvCxnSpPr>
          <p:nvPr/>
        </p:nvCxnSpPr>
        <p:spPr>
          <a:xfrm flipV="1">
            <a:off x="3065370" y="2739452"/>
            <a:ext cx="4259662" cy="18651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22999F19-5B6C-491C-A4B7-F7098894D724}"/>
              </a:ext>
            </a:extLst>
          </p:cNvPr>
          <p:cNvSpPr txBox="1"/>
          <p:nvPr/>
        </p:nvSpPr>
        <p:spPr>
          <a:xfrm>
            <a:off x="0" y="535505"/>
            <a:ext cx="9845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B050"/>
                </a:solidFill>
                <a:effectLst/>
                <a:uLnTx/>
                <a:uFillTx/>
                <a:latin typeface="Calibri" panose="020F0502020204030204"/>
                <a:ea typeface="+mn-ea"/>
                <a:cs typeface="+mn-cs"/>
              </a:rPr>
              <a:t>100 mbar</a:t>
            </a:r>
            <a:endPar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9CBE6C7-635E-4770-9ED8-99701F25C148}"/>
              </a:ext>
            </a:extLst>
          </p:cNvPr>
          <p:cNvSpPr txBox="1"/>
          <p:nvPr/>
        </p:nvSpPr>
        <p:spPr>
          <a:xfrm>
            <a:off x="7325032" y="1585290"/>
            <a:ext cx="474221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Achieving a minimum temperature of 1.6 K to 1.7 K is possible, provided specific conditions are met.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we could operate the pump </a:t>
            </a:r>
            <a:r>
              <a:rPr kumimoji="0" lang="de-DE" sz="1600" b="0" i="0" u="none" strike="noStrike" kern="1200" cap="none" spc="0" normalizeH="0" baseline="0" noProof="0" dirty="0">
                <a:ln>
                  <a:noFill/>
                </a:ln>
                <a:solidFill>
                  <a:srgbClr val="C00000"/>
                </a:solidFill>
                <a:effectLst/>
                <a:uLnTx/>
                <a:uFillTx/>
                <a:latin typeface="Calibri" panose="020F0502020204030204"/>
                <a:ea typeface="+mn-ea"/>
                <a:cs typeface="+mn-cs"/>
              </a:rPr>
              <a:t>@10g/s and </a:t>
            </a:r>
            <a:r>
              <a:rPr kumimoji="0" lang="de-DE" sz="1600" b="0" i="0" u="none" strike="noStrike" kern="1200" cap="none" spc="0" normalizeH="0" baseline="0" noProof="0" dirty="0" err="1">
                <a:ln>
                  <a:noFill/>
                </a:ln>
                <a:solidFill>
                  <a:srgbClr val="C00000"/>
                </a:solidFill>
                <a:effectLst/>
                <a:uLnTx/>
                <a:uFillTx/>
                <a:latin typeface="Calibri" panose="020F0502020204030204"/>
                <a:ea typeface="+mn-ea"/>
                <a:cs typeface="+mn-cs"/>
              </a:rPr>
              <a:t>minimum</a:t>
            </a:r>
            <a:r>
              <a:rPr kumimoji="0" lang="de-DE" sz="16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srgbClr val="C00000"/>
                </a:solidFill>
                <a:effectLst/>
                <a:uLnTx/>
                <a:uFillTx/>
                <a:latin typeface="Calibri" panose="020F0502020204030204"/>
                <a:ea typeface="+mn-ea"/>
                <a:cs typeface="+mn-cs"/>
              </a:rPr>
              <a:t>inlet</a:t>
            </a:r>
            <a:r>
              <a:rPr kumimoji="0" lang="de-DE" sz="16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srgbClr val="C00000"/>
                </a:solidFill>
                <a:effectLst/>
                <a:uLnTx/>
                <a:uFillTx/>
                <a:latin typeface="Calibri" panose="020F0502020204030204"/>
                <a:ea typeface="+mn-ea"/>
                <a:cs typeface="+mn-cs"/>
              </a:rPr>
              <a:t>pressure</a:t>
            </a:r>
            <a:r>
              <a:rPr kumimoji="0" lang="de-DE" sz="1600" b="0" i="0" u="none" strike="noStrike" kern="1200" cap="none" spc="0" normalizeH="0" baseline="0" noProof="0" dirty="0">
                <a:ln>
                  <a:noFill/>
                </a:ln>
                <a:solidFill>
                  <a:srgbClr val="C00000"/>
                </a:solidFill>
                <a:effectLst/>
                <a:uLnTx/>
                <a:uFillTx/>
                <a:latin typeface="Calibri" panose="020F0502020204030204"/>
                <a:ea typeface="+mn-ea"/>
                <a:cs typeface="+mn-cs"/>
              </a:rPr>
              <a:t> 10 mbar/10 kPa</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However</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under ideal conditions, the cryostat would operate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at 1.8 K and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under</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16 mbar.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2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51F50-18F6-41BD-8CC8-79E542082054}"/>
              </a:ext>
            </a:extLst>
          </p:cNvPr>
          <p:cNvPicPr>
            <a:picLocks noChangeAspect="1"/>
          </p:cNvPicPr>
          <p:nvPr/>
        </p:nvPicPr>
        <p:blipFill>
          <a:blip r:embed="rId2"/>
          <a:stretch>
            <a:fillRect/>
          </a:stretch>
        </p:blipFill>
        <p:spPr>
          <a:xfrm>
            <a:off x="-1760343" y="2186770"/>
            <a:ext cx="10681878" cy="4511981"/>
          </a:xfrm>
          <a:prstGeom prst="rect">
            <a:avLst/>
          </a:prstGeom>
        </p:spPr>
      </p:pic>
      <p:sp>
        <p:nvSpPr>
          <p:cNvPr id="3" name="TextBox 2">
            <a:extLst>
              <a:ext uri="{FF2B5EF4-FFF2-40B4-BE49-F238E27FC236}">
                <a16:creationId xmlns:a16="http://schemas.microsoft.com/office/drawing/2014/main" id="{26B466C7-12E6-49C2-9AFD-27138FB85C56}"/>
              </a:ext>
            </a:extLst>
          </p:cNvPr>
          <p:cNvSpPr txBox="1"/>
          <p:nvPr/>
        </p:nvSpPr>
        <p:spPr>
          <a:xfrm>
            <a:off x="0" y="0"/>
            <a:ext cx="12192000" cy="461665"/>
          </a:xfrm>
          <a:prstGeom prst="rect">
            <a:avLst/>
          </a:prstGeom>
          <a:solidFill>
            <a:srgbClr val="0070C0"/>
          </a:solidFill>
        </p:spPr>
        <p:txBody>
          <a:bodyPr wrap="square" rtlCol="0">
            <a:spAutoFit/>
          </a:bodyPr>
          <a:lstStyle/>
          <a:p>
            <a:r>
              <a:rPr lang="en-US" sz="2400" dirty="0">
                <a:solidFill>
                  <a:prstClr val="white"/>
                </a:solidFill>
              </a:rPr>
              <a:t>Warm sub-atmospheric compressor </a:t>
            </a:r>
            <a:r>
              <a:rPr lang="en-US" sz="2400" dirty="0">
                <a:solidFill>
                  <a:schemeClr val="bg1"/>
                </a:solidFill>
              </a:rPr>
              <a:t>and </a:t>
            </a:r>
            <a:r>
              <a:rPr lang="de-DE" sz="2400" dirty="0">
                <a:solidFill>
                  <a:schemeClr val="bg1"/>
                </a:solidFill>
              </a:rPr>
              <a:t>sub-</a:t>
            </a:r>
            <a:r>
              <a:rPr lang="de-DE" sz="2400" dirty="0" err="1">
                <a:solidFill>
                  <a:schemeClr val="bg1"/>
                </a:solidFill>
              </a:rPr>
              <a:t>atmospheric</a:t>
            </a:r>
            <a:r>
              <a:rPr lang="de-DE" sz="2400" dirty="0">
                <a:solidFill>
                  <a:schemeClr val="bg1"/>
                </a:solidFill>
              </a:rPr>
              <a:t> </a:t>
            </a:r>
            <a:r>
              <a:rPr lang="de-DE" sz="2400" dirty="0" err="1">
                <a:solidFill>
                  <a:schemeClr val="bg1"/>
                </a:solidFill>
              </a:rPr>
              <a:t>pressure</a:t>
            </a:r>
            <a:r>
              <a:rPr lang="de-DE" sz="2400" dirty="0">
                <a:solidFill>
                  <a:schemeClr val="bg1"/>
                </a:solidFill>
              </a:rPr>
              <a:t> in </a:t>
            </a:r>
            <a:r>
              <a:rPr lang="de-DE" sz="2400" dirty="0" err="1">
                <a:solidFill>
                  <a:schemeClr val="bg1"/>
                </a:solidFill>
              </a:rPr>
              <a:t>GHe</a:t>
            </a:r>
            <a:r>
              <a:rPr lang="de-DE" sz="2400" dirty="0">
                <a:solidFill>
                  <a:schemeClr val="bg1"/>
                </a:solidFill>
              </a:rPr>
              <a:t> </a:t>
            </a:r>
            <a:r>
              <a:rPr lang="de-DE" sz="2400" dirty="0" err="1">
                <a:solidFill>
                  <a:schemeClr val="bg1"/>
                </a:solidFill>
              </a:rPr>
              <a:t>return</a:t>
            </a:r>
            <a:r>
              <a:rPr lang="de-DE" sz="2400" dirty="0">
                <a:solidFill>
                  <a:schemeClr val="bg1"/>
                </a:solidFill>
              </a:rPr>
              <a:t> </a:t>
            </a:r>
            <a:r>
              <a:rPr lang="de-DE" sz="2400" dirty="0" err="1">
                <a:solidFill>
                  <a:schemeClr val="bg1"/>
                </a:solidFill>
              </a:rPr>
              <a:t>line</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3475239-378A-4799-A9E8-251533BE704A}"/>
                  </a:ext>
                </a:extLst>
              </p:cNvPr>
              <p:cNvSpPr/>
              <p:nvPr/>
            </p:nvSpPr>
            <p:spPr>
              <a:xfrm>
                <a:off x="0" y="428863"/>
                <a:ext cx="8527551" cy="1654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The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mass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flow</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rate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is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defined</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as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de-DE"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𝑚</m:t>
                        </m:r>
                      </m:e>
                    </m:acc>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naryPr>
                      <m:sub/>
                      <m:sup/>
                      <m:e>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𝑣𝑑𝐴</m:t>
                        </m:r>
                      </m:e>
                    </m:nary>
                    <m:r>
                      <a:rPr kumimoji="0" lang="de-DE" sz="1600"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where </a:t>
                </a:r>
                <a14:m>
                  <m:oMath xmlns:m="http://schemas.openxmlformats.org/officeDocument/2006/math">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oMath>
                </a14:m>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is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the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density</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of</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helium</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𝑣</m:t>
                    </m:r>
                  </m:oMath>
                </a14:m>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and </a:t>
                </a:r>
                <a14:m>
                  <m:oMath xmlns:m="http://schemas.openxmlformats.org/officeDocument/2006/math">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𝐴</m:t>
                    </m:r>
                  </m:oMath>
                </a14:m>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are</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the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velocity</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and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cross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sectional</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area</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The volumertic flow rate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is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defined</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0" cap="none" spc="0" normalizeH="0" baseline="0" noProof="0" dirty="0" err="1">
                    <a:ln>
                      <a:noFill/>
                    </a:ln>
                    <a:solidFill>
                      <a:prstClr val="black"/>
                    </a:solidFill>
                    <a:effectLst/>
                    <a:uLnTx/>
                    <a:uFillTx/>
                    <a:latin typeface="Calibri" panose="020F0502020204030204"/>
                    <a:ea typeface="+mn-ea"/>
                    <a:cs typeface="+mn-cs"/>
                  </a:rPr>
                  <a:t>as</a:t>
                </a:r>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a:t>
                </a:r>
                <a:r>
                  <a:rPr kumimoji="0" lang="de-DE" sz="1600" b="0" i="1" u="none" strike="noStrike" kern="0" cap="none" spc="0" normalizeH="0" baseline="0" noProof="0" dirty="0">
                    <a:ln>
                      <a:noFill/>
                    </a:ln>
                    <a:solidFill>
                      <a:prstClr val="black"/>
                    </a:solidFill>
                    <a:effectLst/>
                    <a:uLnTx/>
                    <a:uFillTx/>
                    <a:latin typeface="Cambria Math"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𝑉</m:t>
                            </m:r>
                          </m:e>
                        </m:acc>
                      </m:e>
                      <m:sub>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𝑝𝑢𝑚𝑝</m:t>
                        </m:r>
                      </m:sub>
                    </m:sSub>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naryPr>
                      <m:sub/>
                      <m:sup/>
                      <m:e>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𝑣𝑑𝐴</m:t>
                        </m:r>
                      </m:e>
                    </m:nary>
                    <m:r>
                      <a:rPr kumimoji="0" lang="de-DE" sz="1600"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𝑚</m:t>
                        </m:r>
                      </m:e>
                    </m:acc>
                  </m:oMath>
                </a14:m>
                <a:r>
                  <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de-DE"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=300 </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K</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P</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=10</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mbar</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20</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mbar</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30</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mbar</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40</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mbar</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50</m:t>
                    </m:r>
                    <m:r>
                      <m:rPr>
                        <m:sty m:val="p"/>
                      </m:rP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mbar</m:t>
                    </m:r>
                    <m:r>
                      <a:rPr kumimoji="0" lang="de-DE" sz="1600" b="0" i="0"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de-DE"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Rectangle 3">
                <a:extLst>
                  <a:ext uri="{FF2B5EF4-FFF2-40B4-BE49-F238E27FC236}">
                    <a16:creationId xmlns:a16="http://schemas.microsoft.com/office/drawing/2014/main" id="{23475239-378A-4799-A9E8-251533BE704A}"/>
                  </a:ext>
                </a:extLst>
              </p:cNvPr>
              <p:cNvSpPr>
                <a:spLocks noRot="1" noChangeAspect="1" noMove="1" noResize="1" noEditPoints="1" noAdjustHandles="1" noChangeArrowheads="1" noChangeShapeType="1" noTextEdit="1"/>
              </p:cNvSpPr>
              <p:nvPr/>
            </p:nvSpPr>
            <p:spPr>
              <a:xfrm>
                <a:off x="0" y="428863"/>
                <a:ext cx="8527551" cy="1654492"/>
              </a:xfrm>
              <a:prstGeom prst="rect">
                <a:avLst/>
              </a:prstGeom>
              <a:blipFill>
                <a:blip r:embed="rId3"/>
                <a:stretch>
                  <a:fillRect l="-357" t="-13971" b="-4080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FBDE970-D6B7-4129-9C59-61521574D771}"/>
              </a:ext>
            </a:extLst>
          </p:cNvPr>
          <p:cNvPicPr>
            <a:picLocks noChangeAspect="1"/>
          </p:cNvPicPr>
          <p:nvPr/>
        </p:nvPicPr>
        <p:blipFill rotWithShape="1">
          <a:blip r:embed="rId4"/>
          <a:srcRect t="11835" r="50000" b="2322"/>
          <a:stretch/>
        </p:blipFill>
        <p:spPr>
          <a:xfrm>
            <a:off x="8791312" y="2914942"/>
            <a:ext cx="2860971" cy="3783809"/>
          </a:xfrm>
          <a:prstGeom prst="rect">
            <a:avLst/>
          </a:prstGeom>
        </p:spPr>
      </p:pic>
      <p:pic>
        <p:nvPicPr>
          <p:cNvPr id="8" name="Picture 7">
            <a:extLst>
              <a:ext uri="{FF2B5EF4-FFF2-40B4-BE49-F238E27FC236}">
                <a16:creationId xmlns:a16="http://schemas.microsoft.com/office/drawing/2014/main" id="{61DD99BD-33E6-41C2-B14A-E6E9BF66DF9E}"/>
              </a:ext>
            </a:extLst>
          </p:cNvPr>
          <p:cNvPicPr>
            <a:picLocks noChangeAspect="1"/>
          </p:cNvPicPr>
          <p:nvPr/>
        </p:nvPicPr>
        <p:blipFill rotWithShape="1">
          <a:blip r:embed="rId5"/>
          <a:srcRect t="3696" b="9624"/>
          <a:stretch/>
        </p:blipFill>
        <p:spPr>
          <a:xfrm>
            <a:off x="8546896" y="461665"/>
            <a:ext cx="3349801" cy="2115928"/>
          </a:xfrm>
          <a:prstGeom prst="rect">
            <a:avLst/>
          </a:prstGeom>
        </p:spPr>
      </p:pic>
      <p:sp>
        <p:nvSpPr>
          <p:cNvPr id="9" name="Rectangle 8">
            <a:extLst>
              <a:ext uri="{FF2B5EF4-FFF2-40B4-BE49-F238E27FC236}">
                <a16:creationId xmlns:a16="http://schemas.microsoft.com/office/drawing/2014/main" id="{532854F1-0E70-425A-9D35-BCF749D6650A}"/>
              </a:ext>
            </a:extLst>
          </p:cNvPr>
          <p:cNvSpPr/>
          <p:nvPr/>
        </p:nvSpPr>
        <p:spPr>
          <a:xfrm>
            <a:off x="1992085" y="4855030"/>
            <a:ext cx="37446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05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D767D-7F35-4FB0-A9E8-F80037886981}"/>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Design and thermal analysis of LPCFHEX</a:t>
            </a:r>
          </a:p>
        </p:txBody>
      </p:sp>
      <p:sp>
        <p:nvSpPr>
          <p:cNvPr id="11" name="TextBox 10">
            <a:extLst>
              <a:ext uri="{FF2B5EF4-FFF2-40B4-BE49-F238E27FC236}">
                <a16:creationId xmlns:a16="http://schemas.microsoft.com/office/drawing/2014/main" id="{C3A74CB3-4ED1-4E9E-89AE-CADA5302C194}"/>
              </a:ext>
            </a:extLst>
          </p:cNvPr>
          <p:cNvSpPr txBox="1"/>
          <p:nvPr/>
        </p:nvSpPr>
        <p:spPr>
          <a:xfrm>
            <a:off x="180662" y="4104286"/>
            <a:ext cx="6190878" cy="2554545"/>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solidFill>
                  <a:srgbClr val="0070C0"/>
                </a:solidFill>
              </a:rPr>
              <a:t>Called as low pressure counter flow liquid </a:t>
            </a:r>
            <a:r>
              <a:rPr lang="en-US" sz="1600" dirty="0" err="1">
                <a:solidFill>
                  <a:srgbClr val="0070C0"/>
                </a:solidFill>
              </a:rPr>
              <a:t>HeI</a:t>
            </a:r>
            <a:r>
              <a:rPr lang="en-US" sz="1600" dirty="0">
                <a:solidFill>
                  <a:srgbClr val="0070C0"/>
                </a:solidFill>
              </a:rPr>
              <a:t>- vapor </a:t>
            </a:r>
            <a:r>
              <a:rPr lang="en-US" sz="1600" dirty="0" err="1">
                <a:solidFill>
                  <a:srgbClr val="0070C0"/>
                </a:solidFill>
              </a:rPr>
              <a:t>HeII</a:t>
            </a:r>
            <a:r>
              <a:rPr lang="en-US" sz="1600" dirty="0">
                <a:solidFill>
                  <a:srgbClr val="0070C0"/>
                </a:solidFill>
              </a:rPr>
              <a:t> heat exchanger (LPCFHEX) </a:t>
            </a:r>
          </a:p>
          <a:p>
            <a:pPr marL="285750" indent="-285750" algn="just">
              <a:buFont typeface="Wingdings" panose="05000000000000000000" pitchFamily="2" charset="2"/>
              <a:buChar char="v"/>
            </a:pPr>
            <a:endParaRPr lang="de-DE" sz="1600" dirty="0"/>
          </a:p>
          <a:p>
            <a:pPr marL="285750" indent="-285750" algn="just">
              <a:buFont typeface="Wingdings" panose="05000000000000000000" pitchFamily="2" charset="2"/>
              <a:buChar char="v"/>
            </a:pPr>
            <a:r>
              <a:rPr lang="en-US" sz="1600" dirty="0"/>
              <a:t>The heat exchanger should ideally exhibit minimal pressure drop, ideally maximum 1 mbar.</a:t>
            </a:r>
          </a:p>
          <a:p>
            <a:pPr marL="285750" indent="-285750" algn="just">
              <a:buFont typeface="Wingdings" panose="05000000000000000000" pitchFamily="2" charset="2"/>
              <a:buChar char="v"/>
            </a:pPr>
            <a:endParaRPr lang="de-DE" sz="1600" dirty="0"/>
          </a:p>
          <a:p>
            <a:pPr marL="285750" indent="-285750" algn="just">
              <a:buFont typeface="Wingdings" panose="05000000000000000000" pitchFamily="2" charset="2"/>
              <a:buChar char="v"/>
            </a:pPr>
            <a:r>
              <a:rPr lang="de-DE" sz="1600" dirty="0"/>
              <a:t>M</a:t>
            </a:r>
            <a:r>
              <a:rPr lang="en-US" sz="1600" dirty="0" err="1"/>
              <a:t>aximum</a:t>
            </a:r>
            <a:r>
              <a:rPr lang="en-US" sz="1600" dirty="0"/>
              <a:t> mass flow rate through it ~ 15 -20 g/s</a:t>
            </a:r>
          </a:p>
          <a:p>
            <a:pPr marL="285750" indent="-285750" algn="just">
              <a:buFont typeface="Wingdings" panose="05000000000000000000" pitchFamily="2" charset="2"/>
              <a:buChar char="v"/>
            </a:pPr>
            <a:endParaRPr lang="de-DE" sz="1600" dirty="0"/>
          </a:p>
          <a:p>
            <a:pPr marL="285750" indent="-285750" algn="just">
              <a:buFont typeface="Wingdings" panose="05000000000000000000" pitchFamily="2" charset="2"/>
              <a:buChar char="v"/>
            </a:pPr>
            <a:r>
              <a:rPr lang="en-US" sz="1600" dirty="0"/>
              <a:t>Its primary function is to precool incoming helium, enhancing the liquefaction rate in the cryostat. </a:t>
            </a:r>
            <a:r>
              <a:rPr lang="de-DE" sz="1600" dirty="0"/>
              <a:t> </a:t>
            </a:r>
            <a:endParaRPr lang="en-US" sz="1600" dirty="0"/>
          </a:p>
        </p:txBody>
      </p:sp>
      <p:pic>
        <p:nvPicPr>
          <p:cNvPr id="12" name="Picture 11">
            <a:extLst>
              <a:ext uri="{FF2B5EF4-FFF2-40B4-BE49-F238E27FC236}">
                <a16:creationId xmlns:a16="http://schemas.microsoft.com/office/drawing/2014/main" id="{177AD063-7A4D-4009-A225-A78BD53A5B92}"/>
              </a:ext>
            </a:extLst>
          </p:cNvPr>
          <p:cNvPicPr>
            <a:picLocks noChangeAspect="1"/>
          </p:cNvPicPr>
          <p:nvPr/>
        </p:nvPicPr>
        <p:blipFill>
          <a:blip r:embed="rId2"/>
          <a:stretch>
            <a:fillRect/>
          </a:stretch>
        </p:blipFill>
        <p:spPr>
          <a:xfrm>
            <a:off x="6705602" y="729409"/>
            <a:ext cx="5305735" cy="3374877"/>
          </a:xfrm>
          <a:prstGeom prst="rect">
            <a:avLst/>
          </a:prstGeom>
        </p:spPr>
      </p:pic>
      <p:sp>
        <p:nvSpPr>
          <p:cNvPr id="13" name="Rectangle 12">
            <a:extLst>
              <a:ext uri="{FF2B5EF4-FFF2-40B4-BE49-F238E27FC236}">
                <a16:creationId xmlns:a16="http://schemas.microsoft.com/office/drawing/2014/main" id="{B3D5234D-4C6F-4483-90A9-0771E713961D}"/>
              </a:ext>
            </a:extLst>
          </p:cNvPr>
          <p:cNvSpPr/>
          <p:nvPr/>
        </p:nvSpPr>
        <p:spPr>
          <a:xfrm>
            <a:off x="6886264" y="4272207"/>
            <a:ext cx="4946507" cy="338554"/>
          </a:xfrm>
          <a:prstGeom prst="rect">
            <a:avLst/>
          </a:prstGeom>
        </p:spPr>
        <p:txBody>
          <a:bodyPr wrap="square">
            <a:spAutoFit/>
          </a:bodyPr>
          <a:lstStyle/>
          <a:p>
            <a:r>
              <a:rPr lang="en-US" sz="1600" dirty="0"/>
              <a:t>Conceptual design and view of external coil of LPCFHEX</a:t>
            </a:r>
          </a:p>
        </p:txBody>
      </p:sp>
      <p:sp>
        <p:nvSpPr>
          <p:cNvPr id="3" name="Rectangle 2">
            <a:extLst>
              <a:ext uri="{FF2B5EF4-FFF2-40B4-BE49-F238E27FC236}">
                <a16:creationId xmlns:a16="http://schemas.microsoft.com/office/drawing/2014/main" id="{0F9E4F30-F924-41C0-9BCD-8C7F1D4269C3}"/>
              </a:ext>
            </a:extLst>
          </p:cNvPr>
          <p:cNvSpPr/>
          <p:nvPr/>
        </p:nvSpPr>
        <p:spPr>
          <a:xfrm>
            <a:off x="7299661" y="5365963"/>
            <a:ext cx="3896067" cy="369332"/>
          </a:xfrm>
          <a:prstGeom prst="rect">
            <a:avLst/>
          </a:prstGeom>
        </p:spPr>
        <p:txBody>
          <a:bodyPr wrap="none">
            <a:spAutoFit/>
          </a:bodyPr>
          <a:lstStyle/>
          <a:p>
            <a:r>
              <a:rPr lang="pl-PL" i="1" dirty="0">
                <a:solidFill>
                  <a:srgbClr val="C00000"/>
                </a:solidFill>
              </a:rPr>
              <a:t>AIP Conf. Proc. 1573, 1214–1221 (2014)</a:t>
            </a:r>
            <a:endParaRPr lang="en-US" i="1" dirty="0">
              <a:solidFill>
                <a:srgbClr val="C00000"/>
              </a:solidFill>
            </a:endParaRPr>
          </a:p>
        </p:txBody>
      </p:sp>
      <p:pic>
        <p:nvPicPr>
          <p:cNvPr id="4" name="Picture 3">
            <a:extLst>
              <a:ext uri="{FF2B5EF4-FFF2-40B4-BE49-F238E27FC236}">
                <a16:creationId xmlns:a16="http://schemas.microsoft.com/office/drawing/2014/main" id="{48B3137E-6697-4BDE-AABB-416B812AE08C}"/>
              </a:ext>
            </a:extLst>
          </p:cNvPr>
          <p:cNvPicPr>
            <a:picLocks noChangeAspect="1"/>
          </p:cNvPicPr>
          <p:nvPr/>
        </p:nvPicPr>
        <p:blipFill>
          <a:blip r:embed="rId3"/>
          <a:stretch>
            <a:fillRect/>
          </a:stretch>
        </p:blipFill>
        <p:spPr>
          <a:xfrm>
            <a:off x="397698" y="635616"/>
            <a:ext cx="5973842" cy="3119085"/>
          </a:xfrm>
          <a:prstGeom prst="rect">
            <a:avLst/>
          </a:prstGeom>
        </p:spPr>
      </p:pic>
    </p:spTree>
    <p:extLst>
      <p:ext uri="{BB962C8B-B14F-4D97-AF65-F5344CB8AC3E}">
        <p14:creationId xmlns:p14="http://schemas.microsoft.com/office/powerpoint/2010/main" val="3815187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286A8A-316A-4168-9EC2-C11868887575}"/>
              </a:ext>
            </a:extLst>
          </p:cNvPr>
          <p:cNvSpPr/>
          <p:nvPr/>
        </p:nvSpPr>
        <p:spPr>
          <a:xfrm>
            <a:off x="1" y="-25003"/>
            <a:ext cx="12191999" cy="461665"/>
          </a:xfrm>
          <a:prstGeom prst="rect">
            <a:avLst/>
          </a:prstGeom>
          <a:solidFill>
            <a:srgbClr val="0070C0"/>
          </a:solid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Liquification rate via JT valve</a:t>
            </a:r>
          </a:p>
        </p:txBody>
      </p:sp>
      <p:pic>
        <p:nvPicPr>
          <p:cNvPr id="7" name="Picture 6">
            <a:extLst>
              <a:ext uri="{FF2B5EF4-FFF2-40B4-BE49-F238E27FC236}">
                <a16:creationId xmlns:a16="http://schemas.microsoft.com/office/drawing/2014/main" id="{FEC4D45B-ED11-4008-AF0D-1633D2F40381}"/>
              </a:ext>
            </a:extLst>
          </p:cNvPr>
          <p:cNvPicPr>
            <a:picLocks noChangeAspect="1"/>
          </p:cNvPicPr>
          <p:nvPr/>
        </p:nvPicPr>
        <p:blipFill>
          <a:blip r:embed="rId2"/>
          <a:stretch>
            <a:fillRect/>
          </a:stretch>
        </p:blipFill>
        <p:spPr>
          <a:xfrm>
            <a:off x="0" y="196642"/>
            <a:ext cx="12192000" cy="5422900"/>
          </a:xfrm>
          <a:prstGeom prst="rect">
            <a:avLst/>
          </a:prstGeom>
        </p:spPr>
      </p:pic>
      <p:sp>
        <p:nvSpPr>
          <p:cNvPr id="8" name="TextBox 7">
            <a:extLst>
              <a:ext uri="{FF2B5EF4-FFF2-40B4-BE49-F238E27FC236}">
                <a16:creationId xmlns:a16="http://schemas.microsoft.com/office/drawing/2014/main" id="{4CFF67E7-B836-4395-B69C-9407EAE275FC}"/>
              </a:ext>
            </a:extLst>
          </p:cNvPr>
          <p:cNvSpPr txBox="1"/>
          <p:nvPr/>
        </p:nvSpPr>
        <p:spPr>
          <a:xfrm>
            <a:off x="1993188" y="5830361"/>
            <a:ext cx="841539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lower the inlet temperature, the higher the liquefaction rate!!!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careful design of the LPHEX is required (effectiveness?,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Ghe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pressure drop?,  tube size?.</a:t>
            </a:r>
          </a:p>
        </p:txBody>
      </p:sp>
    </p:spTree>
    <p:extLst>
      <p:ext uri="{BB962C8B-B14F-4D97-AF65-F5344CB8AC3E}">
        <p14:creationId xmlns:p14="http://schemas.microsoft.com/office/powerpoint/2010/main" val="211388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3F9AF-09B5-4D2A-B951-E67C45E9E48F}"/>
              </a:ext>
            </a:extLst>
          </p:cNvPr>
          <p:cNvPicPr>
            <a:picLocks noChangeAspect="1"/>
          </p:cNvPicPr>
          <p:nvPr/>
        </p:nvPicPr>
        <p:blipFill>
          <a:blip r:embed="rId2"/>
          <a:stretch>
            <a:fillRect/>
          </a:stretch>
        </p:blipFill>
        <p:spPr>
          <a:xfrm>
            <a:off x="8095259" y="1101498"/>
            <a:ext cx="4069777" cy="3580740"/>
          </a:xfrm>
          <a:prstGeom prst="rect">
            <a:avLst/>
          </a:prstGeom>
        </p:spPr>
      </p:pic>
      <p:sp>
        <p:nvSpPr>
          <p:cNvPr id="3" name="Text Box 4">
            <a:extLst>
              <a:ext uri="{FF2B5EF4-FFF2-40B4-BE49-F238E27FC236}">
                <a16:creationId xmlns:a16="http://schemas.microsoft.com/office/drawing/2014/main" id="{B9560684-E774-486F-A5CC-F8FE9CE75E3E}"/>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lvl="0" eaLnBrk="1" hangingPunct="1"/>
            <a:r>
              <a:rPr lang="en-US" sz="2400" dirty="0">
                <a:solidFill>
                  <a:schemeClr val="bg1"/>
                </a:solidFill>
                <a:latin typeface="+mn-lt"/>
                <a:ea typeface="Verdana" panose="020B0604030504040204" pitchFamily="34" charset="0"/>
                <a:cs typeface="Verdana" panose="020B0604030504040204" pitchFamily="34" charset="0"/>
              </a:rPr>
              <a:t>Discovery of superfluid helium in </a:t>
            </a:r>
            <a:r>
              <a:rPr lang="en-US" sz="2400" dirty="0">
                <a:solidFill>
                  <a:schemeClr val="bg1"/>
                </a:solidFill>
                <a:latin typeface="+mn-lt"/>
              </a:rPr>
              <a:t>1937 by </a:t>
            </a:r>
            <a:r>
              <a:rPr lang="en-US" sz="2400" dirty="0" err="1">
                <a:solidFill>
                  <a:schemeClr val="bg1"/>
                </a:solidFill>
                <a:latin typeface="+mn-lt"/>
              </a:rPr>
              <a:t>Pyotr</a:t>
            </a:r>
            <a:r>
              <a:rPr lang="en-US" sz="2400" dirty="0">
                <a:solidFill>
                  <a:schemeClr val="bg1"/>
                </a:solidFill>
                <a:latin typeface="+mn-lt"/>
              </a:rPr>
              <a:t> Kapitsa, John Allen, and Don </a:t>
            </a:r>
            <a:r>
              <a:rPr lang="en-US" sz="2400" dirty="0" err="1">
                <a:solidFill>
                  <a:schemeClr val="bg1"/>
                </a:solidFill>
                <a:latin typeface="+mn-lt"/>
              </a:rPr>
              <a:t>Misener</a:t>
            </a:r>
            <a:r>
              <a:rPr lang="en-US" sz="2400" dirty="0">
                <a:solidFill>
                  <a:schemeClr val="bg1"/>
                </a:solidFill>
                <a:latin typeface="+mn-lt"/>
              </a:rPr>
              <a:t> in 1937</a:t>
            </a:r>
            <a:endParaRPr kumimoji="0" lang="en-US" sz="2400" b="0" i="0"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D15D4BBC-DCC2-4E26-89C8-EC354DD4BB40}"/>
              </a:ext>
            </a:extLst>
          </p:cNvPr>
          <p:cNvSpPr/>
          <p:nvPr/>
        </p:nvSpPr>
        <p:spPr>
          <a:xfrm>
            <a:off x="9245329" y="596916"/>
            <a:ext cx="2202206" cy="369332"/>
          </a:xfrm>
          <a:prstGeom prst="rect">
            <a:avLst/>
          </a:prstGeom>
        </p:spPr>
        <p:txBody>
          <a:bodyPr wrap="none">
            <a:spAutoFit/>
          </a:bodyPr>
          <a:lstStyle/>
          <a:p>
            <a:r>
              <a:rPr lang="en-US" dirty="0">
                <a:solidFill>
                  <a:srgbClr val="0070C0"/>
                </a:solidFill>
              </a:rPr>
              <a:t>SF He: fountain effect</a:t>
            </a:r>
          </a:p>
        </p:txBody>
      </p:sp>
      <p:pic>
        <p:nvPicPr>
          <p:cNvPr id="5122" name="Picture 2" descr="Lambda point transition: as the liquid is cooled down through 2.17 K (−270.98 °C), the boiling suddenly becomes violent for a moment.">
            <a:extLst>
              <a:ext uri="{FF2B5EF4-FFF2-40B4-BE49-F238E27FC236}">
                <a16:creationId xmlns:a16="http://schemas.microsoft.com/office/drawing/2014/main" id="{6A9BC374-1AA9-4F40-80EE-5C517D288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00" y="1101498"/>
            <a:ext cx="3505466" cy="3592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2AD52D-C223-4118-AF7B-74C2A42C67B6}"/>
              </a:ext>
            </a:extLst>
          </p:cNvPr>
          <p:cNvSpPr/>
          <p:nvPr/>
        </p:nvSpPr>
        <p:spPr>
          <a:xfrm>
            <a:off x="330068" y="596916"/>
            <a:ext cx="3128933" cy="369332"/>
          </a:xfrm>
          <a:prstGeom prst="rect">
            <a:avLst/>
          </a:prstGeom>
        </p:spPr>
        <p:txBody>
          <a:bodyPr wrap="none">
            <a:spAutoFit/>
          </a:bodyPr>
          <a:lstStyle/>
          <a:p>
            <a:r>
              <a:rPr lang="en-US" dirty="0">
                <a:solidFill>
                  <a:srgbClr val="0070C0"/>
                </a:solidFill>
              </a:rPr>
              <a:t>Lambda point transition: 2.17 K</a:t>
            </a:r>
          </a:p>
        </p:txBody>
      </p:sp>
      <p:sp>
        <p:nvSpPr>
          <p:cNvPr id="6" name="Rectangle 5">
            <a:extLst>
              <a:ext uri="{FF2B5EF4-FFF2-40B4-BE49-F238E27FC236}">
                <a16:creationId xmlns:a16="http://schemas.microsoft.com/office/drawing/2014/main" id="{5D7B3B5D-5DED-44F9-9593-751BD1AAB16A}"/>
              </a:ext>
            </a:extLst>
          </p:cNvPr>
          <p:cNvSpPr/>
          <p:nvPr/>
        </p:nvSpPr>
        <p:spPr>
          <a:xfrm>
            <a:off x="166000" y="4749346"/>
            <a:ext cx="3505466" cy="584775"/>
          </a:xfrm>
          <a:prstGeom prst="rect">
            <a:avLst/>
          </a:prstGeom>
        </p:spPr>
        <p:txBody>
          <a:bodyPr wrap="square">
            <a:spAutoFit/>
          </a:bodyPr>
          <a:lstStyle/>
          <a:p>
            <a:r>
              <a:rPr lang="en-US" sz="1600" dirty="0">
                <a:solidFill>
                  <a:srgbClr val="202122"/>
                </a:solidFill>
                <a:latin typeface="Arial" panose="020B0604020202020204" pitchFamily="34" charset="0"/>
              </a:rPr>
              <a:t>boiling suddenly becoming violent for a moment</a:t>
            </a:r>
            <a:endParaRPr lang="en-US" sz="1600" dirty="0"/>
          </a:p>
        </p:txBody>
      </p:sp>
      <p:pic>
        <p:nvPicPr>
          <p:cNvPr id="5124" name="Picture 4" descr="Superfluid phase at temperature below 2.17 K (−270.98 °C). In this state, the thermal conductivity is extremely high. This causes heat in the body of the liquid to be transferred to its surface so quickly that vaporization takes place only at the free surface of the liquid. Thus, there are no gas bubbles in the body of the liquid.">
            <a:extLst>
              <a:ext uri="{FF2B5EF4-FFF2-40B4-BE49-F238E27FC236}">
                <a16:creationId xmlns:a16="http://schemas.microsoft.com/office/drawing/2014/main" id="{CB00AEA6-C43F-4C2A-8BDB-EAD5BB25B7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71" r="11052"/>
          <a:stretch/>
        </p:blipFill>
        <p:spPr bwMode="auto">
          <a:xfrm>
            <a:off x="3946460" y="1101498"/>
            <a:ext cx="3883843" cy="35927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B9AB2F-EA7C-434D-ACFE-1DA76877A8D6}"/>
              </a:ext>
            </a:extLst>
          </p:cNvPr>
          <p:cNvSpPr/>
          <p:nvPr/>
        </p:nvSpPr>
        <p:spPr>
          <a:xfrm>
            <a:off x="4291719" y="596916"/>
            <a:ext cx="3025893" cy="369332"/>
          </a:xfrm>
          <a:prstGeom prst="rect">
            <a:avLst/>
          </a:prstGeom>
        </p:spPr>
        <p:txBody>
          <a:bodyPr wrap="none">
            <a:spAutoFit/>
          </a:bodyPr>
          <a:lstStyle/>
          <a:p>
            <a:r>
              <a:rPr lang="en-US" dirty="0">
                <a:solidFill>
                  <a:srgbClr val="0070C0"/>
                </a:solidFill>
              </a:rPr>
              <a:t>Superfluid phase below 2.17 K</a:t>
            </a:r>
          </a:p>
        </p:txBody>
      </p:sp>
      <p:sp>
        <p:nvSpPr>
          <p:cNvPr id="8" name="Rectangle 7">
            <a:extLst>
              <a:ext uri="{FF2B5EF4-FFF2-40B4-BE49-F238E27FC236}">
                <a16:creationId xmlns:a16="http://schemas.microsoft.com/office/drawing/2014/main" id="{265BC269-56B0-40EE-A738-903C3FEFE246}"/>
              </a:ext>
            </a:extLst>
          </p:cNvPr>
          <p:cNvSpPr/>
          <p:nvPr/>
        </p:nvSpPr>
        <p:spPr>
          <a:xfrm>
            <a:off x="3938981" y="4829539"/>
            <a:ext cx="3891322" cy="369332"/>
          </a:xfrm>
          <a:prstGeom prst="rect">
            <a:avLst/>
          </a:prstGeom>
        </p:spPr>
        <p:txBody>
          <a:bodyPr wrap="none">
            <a:spAutoFit/>
          </a:bodyPr>
          <a:lstStyle/>
          <a:p>
            <a:r>
              <a:rPr lang="en-US" dirty="0"/>
              <a:t>No gas bubbles in the body of the liquid</a:t>
            </a:r>
          </a:p>
        </p:txBody>
      </p:sp>
      <p:sp>
        <p:nvSpPr>
          <p:cNvPr id="9" name="TextBox 8">
            <a:extLst>
              <a:ext uri="{FF2B5EF4-FFF2-40B4-BE49-F238E27FC236}">
                <a16:creationId xmlns:a16="http://schemas.microsoft.com/office/drawing/2014/main" id="{B924E367-2999-46EA-A18A-31680EE59EB5}"/>
              </a:ext>
            </a:extLst>
          </p:cNvPr>
          <p:cNvSpPr txBox="1"/>
          <p:nvPr/>
        </p:nvSpPr>
        <p:spPr>
          <a:xfrm>
            <a:off x="8095259" y="4718567"/>
            <a:ext cx="4096740" cy="646331"/>
          </a:xfrm>
          <a:prstGeom prst="rect">
            <a:avLst/>
          </a:prstGeom>
          <a:noFill/>
        </p:spPr>
        <p:txBody>
          <a:bodyPr wrap="square" rtlCol="0">
            <a:spAutoFit/>
          </a:bodyPr>
          <a:lstStyle/>
          <a:p>
            <a:r>
              <a:rPr lang="de-DE" dirty="0"/>
              <a:t>SF </a:t>
            </a:r>
            <a:r>
              <a:rPr lang="de-DE" dirty="0" err="1"/>
              <a:t>helium</a:t>
            </a:r>
            <a:r>
              <a:rPr lang="de-DE" dirty="0"/>
              <a:t> </a:t>
            </a:r>
            <a:r>
              <a:rPr lang="de-DE" dirty="0" err="1"/>
              <a:t>creeping</a:t>
            </a:r>
            <a:r>
              <a:rPr lang="de-DE" dirty="0"/>
              <a:t> </a:t>
            </a:r>
            <a:r>
              <a:rPr lang="de-DE" dirty="0" err="1"/>
              <a:t>up</a:t>
            </a:r>
            <a:r>
              <a:rPr lang="de-DE" dirty="0"/>
              <a:t> </a:t>
            </a:r>
            <a:r>
              <a:rPr lang="de-DE" dirty="0" err="1"/>
              <a:t>the</a:t>
            </a:r>
            <a:r>
              <a:rPr lang="de-DE" dirty="0"/>
              <a:t> </a:t>
            </a:r>
            <a:r>
              <a:rPr lang="de-DE" dirty="0" err="1"/>
              <a:t>inside</a:t>
            </a:r>
            <a:r>
              <a:rPr lang="de-DE" dirty="0"/>
              <a:t> wall and </a:t>
            </a:r>
            <a:r>
              <a:rPr lang="de-DE" dirty="0" err="1"/>
              <a:t>dripping</a:t>
            </a:r>
            <a:r>
              <a:rPr lang="de-DE" dirty="0"/>
              <a:t> down </a:t>
            </a:r>
            <a:r>
              <a:rPr lang="de-DE" dirty="0" err="1"/>
              <a:t>as</a:t>
            </a:r>
            <a:r>
              <a:rPr lang="de-DE" dirty="0"/>
              <a:t> </a:t>
            </a:r>
            <a:r>
              <a:rPr lang="de-DE" dirty="0" err="1"/>
              <a:t>droplets</a:t>
            </a:r>
            <a:endParaRPr lang="en-US" dirty="0"/>
          </a:p>
        </p:txBody>
      </p:sp>
      <p:pic>
        <p:nvPicPr>
          <p:cNvPr id="10" name="Picture 9">
            <a:extLst>
              <a:ext uri="{FF2B5EF4-FFF2-40B4-BE49-F238E27FC236}">
                <a16:creationId xmlns:a16="http://schemas.microsoft.com/office/drawing/2014/main" id="{384DDF7D-4D28-4851-93D1-DF692A54D304}"/>
              </a:ext>
            </a:extLst>
          </p:cNvPr>
          <p:cNvPicPr>
            <a:picLocks noChangeAspect="1"/>
          </p:cNvPicPr>
          <p:nvPr/>
        </p:nvPicPr>
        <p:blipFill>
          <a:blip r:embed="rId5"/>
          <a:stretch>
            <a:fillRect/>
          </a:stretch>
        </p:blipFill>
        <p:spPr>
          <a:xfrm>
            <a:off x="1437457" y="5674254"/>
            <a:ext cx="4899767" cy="1080338"/>
          </a:xfrm>
          <a:prstGeom prst="rect">
            <a:avLst/>
          </a:prstGeom>
        </p:spPr>
      </p:pic>
      <p:sp>
        <p:nvSpPr>
          <p:cNvPr id="11" name="Rectangle 10">
            <a:extLst>
              <a:ext uri="{FF2B5EF4-FFF2-40B4-BE49-F238E27FC236}">
                <a16:creationId xmlns:a16="http://schemas.microsoft.com/office/drawing/2014/main" id="{2E019745-0FCD-41A3-8AEA-25D5B4D7DBBC}"/>
              </a:ext>
            </a:extLst>
          </p:cNvPr>
          <p:cNvSpPr/>
          <p:nvPr/>
        </p:nvSpPr>
        <p:spPr>
          <a:xfrm>
            <a:off x="6266797" y="5891257"/>
            <a:ext cx="6096000" cy="646331"/>
          </a:xfrm>
          <a:prstGeom prst="rect">
            <a:avLst/>
          </a:prstGeom>
        </p:spPr>
        <p:txBody>
          <a:bodyPr>
            <a:spAutoFit/>
          </a:bodyPr>
          <a:lstStyle/>
          <a:p>
            <a:r>
              <a:rPr lang="en-US" dirty="0"/>
              <a:t>https://www.scientificamerican.com/article/superfluid-can-climb-walls/</a:t>
            </a:r>
          </a:p>
        </p:txBody>
      </p:sp>
    </p:spTree>
    <p:extLst>
      <p:ext uri="{BB962C8B-B14F-4D97-AF65-F5344CB8AC3E}">
        <p14:creationId xmlns:p14="http://schemas.microsoft.com/office/powerpoint/2010/main" val="2760602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D767D-7F35-4FB0-A9E8-F80037886981}"/>
              </a:ext>
            </a:extLst>
          </p:cNvPr>
          <p:cNvSpPr txBox="1"/>
          <p:nvPr/>
        </p:nvSpPr>
        <p:spPr>
          <a:xfrm>
            <a:off x="0" y="0"/>
            <a:ext cx="12192000" cy="461665"/>
          </a:xfrm>
          <a:prstGeom prst="rect">
            <a:avLst/>
          </a:prstGeom>
          <a:solidFill>
            <a:srgbClr val="0070C0"/>
          </a:solidFill>
        </p:spPr>
        <p:txBody>
          <a:bodyPr wrap="square" rtlCol="0">
            <a:spAutoFit/>
          </a:bodyPr>
          <a:lstStyle/>
          <a:p>
            <a:pPr>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Design and thermal analysis of </a:t>
            </a:r>
            <a:r>
              <a:rPr lang="en-US" sz="2400" dirty="0">
                <a:solidFill>
                  <a:schemeClr val="bg1"/>
                </a:solidFill>
              </a:rPr>
              <a:t>U-shape copper </a:t>
            </a:r>
            <a:r>
              <a:rPr lang="en-US" sz="2400" dirty="0" err="1">
                <a:solidFill>
                  <a:schemeClr val="bg1"/>
                </a:solidFill>
              </a:rPr>
              <a:t>HeII</a:t>
            </a:r>
            <a:r>
              <a:rPr lang="en-US" sz="2400" dirty="0">
                <a:solidFill>
                  <a:schemeClr val="bg1"/>
                </a:solidFill>
              </a:rPr>
              <a:t> - </a:t>
            </a:r>
            <a:r>
              <a:rPr lang="en-US" sz="2400" dirty="0" err="1">
                <a:solidFill>
                  <a:schemeClr val="bg1"/>
                </a:solidFill>
              </a:rPr>
              <a:t>HeII</a:t>
            </a:r>
            <a:r>
              <a:rPr lang="en-US" sz="2400" dirty="0">
                <a:solidFill>
                  <a:schemeClr val="bg1"/>
                </a:solidFill>
              </a:rPr>
              <a:t> heat exchanger tube</a:t>
            </a:r>
          </a:p>
        </p:txBody>
      </p:sp>
      <p:pic>
        <p:nvPicPr>
          <p:cNvPr id="3" name="Picture 2">
            <a:extLst>
              <a:ext uri="{FF2B5EF4-FFF2-40B4-BE49-F238E27FC236}">
                <a16:creationId xmlns:a16="http://schemas.microsoft.com/office/drawing/2014/main" id="{DAAEC711-4A4B-4F6B-BD9F-16CC5F75CC52}"/>
              </a:ext>
            </a:extLst>
          </p:cNvPr>
          <p:cNvPicPr>
            <a:picLocks noChangeAspect="1"/>
          </p:cNvPicPr>
          <p:nvPr/>
        </p:nvPicPr>
        <p:blipFill>
          <a:blip r:embed="rId2"/>
          <a:stretch>
            <a:fillRect/>
          </a:stretch>
        </p:blipFill>
        <p:spPr>
          <a:xfrm>
            <a:off x="85104" y="636814"/>
            <a:ext cx="6010896" cy="2051957"/>
          </a:xfrm>
          <a:prstGeom prst="rect">
            <a:avLst/>
          </a:prstGeom>
        </p:spPr>
      </p:pic>
      <p:sp>
        <p:nvSpPr>
          <p:cNvPr id="4" name="TextBox 3">
            <a:extLst>
              <a:ext uri="{FF2B5EF4-FFF2-40B4-BE49-F238E27FC236}">
                <a16:creationId xmlns:a16="http://schemas.microsoft.com/office/drawing/2014/main" id="{F5B4AE34-9A81-4DD1-A0E3-90055BA9BF46}"/>
              </a:ext>
            </a:extLst>
          </p:cNvPr>
          <p:cNvSpPr txBox="1"/>
          <p:nvPr/>
        </p:nvSpPr>
        <p:spPr>
          <a:xfrm>
            <a:off x="684278" y="4299838"/>
            <a:ext cx="4169228" cy="461665"/>
          </a:xfrm>
          <a:prstGeom prst="rect">
            <a:avLst/>
          </a:prstGeom>
          <a:noFill/>
        </p:spPr>
        <p:txBody>
          <a:bodyPr wrap="square" rtlCol="0">
            <a:spAutoFit/>
          </a:bodyPr>
          <a:lstStyle/>
          <a:p>
            <a:r>
              <a:rPr lang="de-DE" sz="2400" i="1" dirty="0" err="1">
                <a:solidFill>
                  <a:srgbClr val="C00000"/>
                </a:solidFill>
              </a:rPr>
              <a:t>We</a:t>
            </a:r>
            <a:r>
              <a:rPr lang="de-DE" sz="2400" i="1" dirty="0">
                <a:solidFill>
                  <a:srgbClr val="C00000"/>
                </a:solidFill>
              </a:rPr>
              <a:t> still </a:t>
            </a:r>
            <a:r>
              <a:rPr lang="de-DE" sz="2400" i="1" dirty="0" err="1">
                <a:solidFill>
                  <a:srgbClr val="C00000"/>
                </a:solidFill>
              </a:rPr>
              <a:t>need</a:t>
            </a:r>
            <a:r>
              <a:rPr lang="de-DE" sz="2400" i="1" dirty="0">
                <a:solidFill>
                  <a:srgbClr val="C00000"/>
                </a:solidFill>
              </a:rPr>
              <a:t> </a:t>
            </a:r>
            <a:r>
              <a:rPr lang="de-DE" sz="2400" i="1" dirty="0" err="1">
                <a:solidFill>
                  <a:srgbClr val="C00000"/>
                </a:solidFill>
              </a:rPr>
              <a:t>to</a:t>
            </a:r>
            <a:r>
              <a:rPr lang="de-DE" sz="2400" i="1" dirty="0">
                <a:solidFill>
                  <a:srgbClr val="C00000"/>
                </a:solidFill>
              </a:rPr>
              <a:t> design </a:t>
            </a:r>
            <a:r>
              <a:rPr lang="de-DE" sz="2400" i="1" dirty="0" err="1">
                <a:solidFill>
                  <a:srgbClr val="C00000"/>
                </a:solidFill>
              </a:rPr>
              <a:t>this</a:t>
            </a:r>
            <a:r>
              <a:rPr lang="de-DE" sz="2400" i="1" dirty="0">
                <a:solidFill>
                  <a:srgbClr val="C00000"/>
                </a:solidFill>
              </a:rPr>
              <a:t> part.</a:t>
            </a:r>
            <a:endParaRPr lang="en-US" sz="2400" i="1" dirty="0">
              <a:solidFill>
                <a:srgbClr val="C00000"/>
              </a:solidFill>
            </a:endParaRPr>
          </a:p>
        </p:txBody>
      </p:sp>
      <p:pic>
        <p:nvPicPr>
          <p:cNvPr id="5" name="Picture 4">
            <a:extLst>
              <a:ext uri="{FF2B5EF4-FFF2-40B4-BE49-F238E27FC236}">
                <a16:creationId xmlns:a16="http://schemas.microsoft.com/office/drawing/2014/main" id="{D662895F-DB45-4F15-93E2-751F04A33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350" y="461665"/>
            <a:ext cx="5710546" cy="2806548"/>
          </a:xfrm>
          <a:prstGeom prst="rect">
            <a:avLst/>
          </a:prstGeom>
        </p:spPr>
      </p:pic>
      <p:pic>
        <p:nvPicPr>
          <p:cNvPr id="6" name="Picture 5">
            <a:extLst>
              <a:ext uri="{FF2B5EF4-FFF2-40B4-BE49-F238E27FC236}">
                <a16:creationId xmlns:a16="http://schemas.microsoft.com/office/drawing/2014/main" id="{AABBE669-0BFB-45F2-B572-240F997E047E}"/>
              </a:ext>
            </a:extLst>
          </p:cNvPr>
          <p:cNvPicPr>
            <a:picLocks noChangeAspect="1"/>
          </p:cNvPicPr>
          <p:nvPr/>
        </p:nvPicPr>
        <p:blipFill>
          <a:blip r:embed="rId4"/>
          <a:stretch>
            <a:fillRect/>
          </a:stretch>
        </p:blipFill>
        <p:spPr>
          <a:xfrm>
            <a:off x="6777566" y="3599751"/>
            <a:ext cx="4730156" cy="1400175"/>
          </a:xfrm>
          <a:prstGeom prst="rect">
            <a:avLst/>
          </a:prstGeom>
        </p:spPr>
      </p:pic>
    </p:spTree>
    <p:extLst>
      <p:ext uri="{BB962C8B-B14F-4D97-AF65-F5344CB8AC3E}">
        <p14:creationId xmlns:p14="http://schemas.microsoft.com/office/powerpoint/2010/main" val="46053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814F7-2CA6-49F8-B150-397CC16456CA}"/>
              </a:ext>
            </a:extLst>
          </p:cNvPr>
          <p:cNvPicPr>
            <a:picLocks noChangeAspect="1"/>
          </p:cNvPicPr>
          <p:nvPr/>
        </p:nvPicPr>
        <p:blipFill>
          <a:blip r:embed="rId2"/>
          <a:stretch>
            <a:fillRect/>
          </a:stretch>
        </p:blipFill>
        <p:spPr>
          <a:xfrm>
            <a:off x="4029056" y="601087"/>
            <a:ext cx="2964752" cy="1749690"/>
          </a:xfrm>
          <a:prstGeom prst="rect">
            <a:avLst/>
          </a:prstGeom>
        </p:spPr>
      </p:pic>
      <p:sp>
        <p:nvSpPr>
          <p:cNvPr id="3" name="TextBox 2">
            <a:extLst>
              <a:ext uri="{FF2B5EF4-FFF2-40B4-BE49-F238E27FC236}">
                <a16:creationId xmlns:a16="http://schemas.microsoft.com/office/drawing/2014/main" id="{9474FE4B-0103-42F0-8291-B8C60AD4A638}"/>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Electrical heater power for 2KR@16 mbar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GHe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return line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8DC5AC1-3B6A-4A90-8B47-F3F75E024827}"/>
                  </a:ext>
                </a:extLst>
              </p:cNvPr>
              <p:cNvSpPr/>
              <p:nvPr/>
            </p:nvSpPr>
            <p:spPr>
              <a:xfrm>
                <a:off x="1540470" y="869797"/>
                <a:ext cx="232196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𝑖𝑛</m:t>
                          </m:r>
                        </m:sub>
                      </m:sSub>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=1.8 </m:t>
                      </m:r>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𝐾</m:t>
                      </m:r>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4.2 </m:t>
                      </m:r>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𝐾</m:t>
                      </m:r>
                    </m:oMath>
                  </m:oMathPara>
                </a14:m>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𝑖𝑛</m:t>
                          </m:r>
                        </m:sub>
                      </m:sSub>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=16 </m:t>
                      </m:r>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𝑚𝑏𝑎𝑟</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le 4">
                <a:extLst>
                  <a:ext uri="{FF2B5EF4-FFF2-40B4-BE49-F238E27FC236}">
                    <a16:creationId xmlns:a16="http://schemas.microsoft.com/office/drawing/2014/main" id="{88DC5AC1-3B6A-4A90-8B47-F3F75E024827}"/>
                  </a:ext>
                </a:extLst>
              </p:cNvPr>
              <p:cNvSpPr>
                <a:spLocks noRot="1" noChangeAspect="1" noMove="1" noResize="1" noEditPoints="1" noAdjustHandles="1" noChangeArrowheads="1" noChangeShapeType="1" noTextEdit="1"/>
              </p:cNvSpPr>
              <p:nvPr/>
            </p:nvSpPr>
            <p:spPr>
              <a:xfrm>
                <a:off x="1540470" y="869797"/>
                <a:ext cx="2321961" cy="9233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A0DD825-787A-482D-B434-03F1F015C408}"/>
                  </a:ext>
                </a:extLst>
              </p:cNvPr>
              <p:cNvSpPr/>
              <p:nvPr/>
            </p:nvSpPr>
            <p:spPr>
              <a:xfrm>
                <a:off x="7160433" y="810317"/>
                <a:ext cx="232196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𝑜𝑢𝑡</m:t>
                          </m:r>
                        </m:sub>
                      </m:sSub>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𝐾</m:t>
                      </m:r>
                    </m:oMath>
                  </m:oMathPara>
                </a14:m>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de-DE"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𝑜𝑢𝑡</m:t>
                          </m:r>
                        </m:sub>
                      </m:sSub>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=16 </m:t>
                      </m:r>
                      <m:r>
                        <a:rPr kumimoji="0" lang="de-DE" sz="18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𝑚𝑏𝑎𝑟</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Rectangle 7">
                <a:extLst>
                  <a:ext uri="{FF2B5EF4-FFF2-40B4-BE49-F238E27FC236}">
                    <a16:creationId xmlns:a16="http://schemas.microsoft.com/office/drawing/2014/main" id="{FA0DD825-787A-482D-B434-03F1F015C408}"/>
                  </a:ext>
                </a:extLst>
              </p:cNvPr>
              <p:cNvSpPr>
                <a:spLocks noRot="1" noChangeAspect="1" noMove="1" noResize="1" noEditPoints="1" noAdjustHandles="1" noChangeArrowheads="1" noChangeShapeType="1" noTextEdit="1"/>
              </p:cNvSpPr>
              <p:nvPr/>
            </p:nvSpPr>
            <p:spPr>
              <a:xfrm>
                <a:off x="7160433" y="810317"/>
                <a:ext cx="2321961" cy="923330"/>
              </a:xfrm>
              <a:prstGeom prst="rect">
                <a:avLst/>
              </a:prstGeom>
              <a:blipFill>
                <a:blip r:embed="rId6"/>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4E95AB5-50C4-4A3F-B6A3-35CCA5D252FE}"/>
              </a:ext>
            </a:extLst>
          </p:cNvPr>
          <p:cNvPicPr>
            <a:picLocks noChangeAspect="1"/>
          </p:cNvPicPr>
          <p:nvPr/>
        </p:nvPicPr>
        <p:blipFill>
          <a:blip r:embed="rId7"/>
          <a:stretch>
            <a:fillRect/>
          </a:stretch>
        </p:blipFill>
        <p:spPr>
          <a:xfrm>
            <a:off x="1032419" y="2586307"/>
            <a:ext cx="9955188" cy="4205030"/>
          </a:xfrm>
          <a:prstGeom prst="rect">
            <a:avLst/>
          </a:prstGeom>
        </p:spPr>
      </p:pic>
    </p:spTree>
    <p:extLst>
      <p:ext uri="{BB962C8B-B14F-4D97-AF65-F5344CB8AC3E}">
        <p14:creationId xmlns:p14="http://schemas.microsoft.com/office/powerpoint/2010/main" val="30765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858354-61E9-4EF3-BB09-EE81D5927046}"/>
              </a:ext>
            </a:extLst>
          </p:cNvPr>
          <p:cNvPicPr>
            <a:picLocks noChangeAspect="1"/>
          </p:cNvPicPr>
          <p:nvPr/>
        </p:nvPicPr>
        <p:blipFill>
          <a:blip r:embed="rId2"/>
          <a:stretch>
            <a:fillRect/>
          </a:stretch>
        </p:blipFill>
        <p:spPr>
          <a:xfrm>
            <a:off x="9742714" y="621165"/>
            <a:ext cx="2026783" cy="5417038"/>
          </a:xfrm>
          <a:prstGeom prst="rect">
            <a:avLst/>
          </a:prstGeom>
        </p:spPr>
      </p:pic>
      <p:sp>
        <p:nvSpPr>
          <p:cNvPr id="3" name="Rectangle 2">
            <a:extLst>
              <a:ext uri="{FF2B5EF4-FFF2-40B4-BE49-F238E27FC236}">
                <a16:creationId xmlns:a16="http://schemas.microsoft.com/office/drawing/2014/main" id="{07A9589D-8230-4074-94CD-E9ECF048751D}"/>
              </a:ext>
            </a:extLst>
          </p:cNvPr>
          <p:cNvSpPr/>
          <p:nvPr/>
        </p:nvSpPr>
        <p:spPr>
          <a:xfrm>
            <a:off x="0" y="-1"/>
            <a:ext cx="12192000" cy="461665"/>
          </a:xfrm>
          <a:prstGeom prst="rect">
            <a:avLst/>
          </a:prstGeom>
          <a:solidFill>
            <a:srgbClr val="0070C0"/>
          </a:solidFill>
        </p:spPr>
        <p:txBody>
          <a:bodyPr wrap="square">
            <a:spAutoFit/>
          </a:bodyPr>
          <a:lstStyle/>
          <a:p>
            <a:pPr lvl="0">
              <a:defRPr/>
            </a:pPr>
            <a:r>
              <a:rPr lang="en-US" sz="2400" dirty="0">
                <a:solidFill>
                  <a:prstClr val="white"/>
                </a:solidFill>
              </a:rPr>
              <a:t>Pipe diameter of 2KR@16 mbar </a:t>
            </a:r>
            <a:r>
              <a:rPr lang="en-US" sz="2400" dirty="0" err="1">
                <a:solidFill>
                  <a:prstClr val="white"/>
                </a:solidFill>
              </a:rPr>
              <a:t>GHe</a:t>
            </a:r>
            <a:r>
              <a:rPr lang="en-US" sz="2400" dirty="0">
                <a:solidFill>
                  <a:prstClr val="white"/>
                </a:solidFill>
              </a:rPr>
              <a:t> return line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29907AB-A788-48F3-95B1-893E7AAD5011}"/>
                  </a:ext>
                </a:extLst>
              </p:cNvPr>
              <p:cNvSpPr/>
              <p:nvPr/>
            </p:nvSpPr>
            <p:spPr>
              <a:xfrm>
                <a:off x="766265" y="1231824"/>
                <a:ext cx="4276725" cy="670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r>
                        <a:rPr lang="de-DE" b="0" i="1" smtClean="0">
                          <a:latin typeface="Cambria Math" panose="02040503050406030204" pitchFamily="18" charset="0"/>
                        </a:rPr>
                        <m:t>= </m:t>
                      </m:r>
                      <m:f>
                        <m:fPr>
                          <m:ctrlPr>
                            <a:rPr lang="en-US" i="1" dirty="0" smtClean="0">
                              <a:latin typeface="Cambria Math" panose="02040503050406030204" pitchFamily="18" charset="0"/>
                            </a:rPr>
                          </m:ctrlPr>
                        </m:fPr>
                        <m:num>
                          <m:sSub>
                            <m:sSubPr>
                              <m:ctrlPr>
                                <a:rPr lang="en-US" i="1" dirty="0" smtClean="0">
                                  <a:latin typeface="Cambria Math" panose="02040503050406030204" pitchFamily="18" charset="0"/>
                                </a:rPr>
                              </m:ctrlPr>
                            </m:sSubPr>
                            <m:e>
                              <m:r>
                                <a:rPr lang="de-DE" b="0" i="1" dirty="0" smtClean="0">
                                  <a:latin typeface="Cambria Math" panose="02040503050406030204" pitchFamily="18" charset="0"/>
                                </a:rPr>
                                <m:t>𝑘</m:t>
                              </m:r>
                            </m:e>
                            <m:sub>
                              <m:r>
                                <a:rPr lang="de-DE" b="0" i="1" dirty="0" smtClean="0">
                                  <a:latin typeface="Cambria Math" panose="02040503050406030204" pitchFamily="18" charset="0"/>
                                </a:rPr>
                                <m:t>𝐵</m:t>
                              </m:r>
                            </m:sub>
                          </m:sSub>
                          <m:r>
                            <a:rPr lang="de-DE" b="0" i="1" dirty="0" smtClean="0">
                              <a:latin typeface="Cambria Math" panose="02040503050406030204" pitchFamily="18" charset="0"/>
                            </a:rPr>
                            <m:t>𝑇</m:t>
                          </m:r>
                        </m:num>
                        <m:den>
                          <m:r>
                            <a:rPr lang="en-US" i="1" dirty="0" smtClean="0">
                              <a:latin typeface="Cambria Math" panose="02040503050406030204" pitchFamily="18" charset="0"/>
                              <a:ea typeface="Cambria Math" panose="02040503050406030204" pitchFamily="18" charset="0"/>
                            </a:rPr>
                            <m:t>𝜋</m:t>
                          </m:r>
                          <m:sSup>
                            <m:sSupPr>
                              <m:ctrlPr>
                                <a:rPr lang="en-US" i="1" dirty="0" smtClean="0">
                                  <a:latin typeface="Cambria Math" panose="02040503050406030204" pitchFamily="18" charset="0"/>
                                  <a:ea typeface="Cambria Math" panose="02040503050406030204" pitchFamily="18" charset="0"/>
                                </a:rPr>
                              </m:ctrlPr>
                            </m:sSupPr>
                            <m:e>
                              <m:r>
                                <a:rPr lang="en-US" i="1" dirty="0" smtClean="0">
                                  <a:latin typeface="Cambria Math" panose="02040503050406030204" pitchFamily="18" charset="0"/>
                                  <a:ea typeface="Cambria Math" panose="02040503050406030204" pitchFamily="18" charset="0"/>
                                </a:rPr>
                                <m:t>𝛿</m:t>
                              </m:r>
                            </m:e>
                            <m:sup>
                              <m:r>
                                <a:rPr lang="de-DE" b="0" i="1" dirty="0" smtClean="0">
                                  <a:latin typeface="Cambria Math" panose="02040503050406030204" pitchFamily="18" charset="0"/>
                                  <a:ea typeface="Cambria Math" panose="02040503050406030204" pitchFamily="18" charset="0"/>
                                </a:rPr>
                                <m:t>2</m:t>
                              </m:r>
                            </m:sup>
                          </m:sSup>
                          <m:r>
                            <a:rPr lang="de-DE" b="0" i="1" dirty="0" smtClean="0">
                              <a:latin typeface="Cambria Math" panose="02040503050406030204" pitchFamily="18" charset="0"/>
                              <a:ea typeface="Cambria Math" panose="02040503050406030204" pitchFamily="18" charset="0"/>
                            </a:rPr>
                            <m:t>𝑃</m:t>
                          </m:r>
                          <m:rad>
                            <m:radPr>
                              <m:degHide m:val="on"/>
                              <m:ctrlPr>
                                <a:rPr lang="de-DE" b="0" i="1" dirty="0" smtClean="0">
                                  <a:latin typeface="Cambria Math" panose="02040503050406030204" pitchFamily="18" charset="0"/>
                                  <a:ea typeface="Cambria Math" panose="02040503050406030204" pitchFamily="18" charset="0"/>
                                </a:rPr>
                              </m:ctrlPr>
                            </m:radPr>
                            <m:deg/>
                            <m:e>
                              <m:r>
                                <a:rPr lang="de-DE" b="0" i="1" dirty="0" smtClean="0">
                                  <a:latin typeface="Cambria Math" panose="02040503050406030204" pitchFamily="18" charset="0"/>
                                  <a:ea typeface="Cambria Math" panose="02040503050406030204" pitchFamily="18" charset="0"/>
                                </a:rPr>
                                <m:t>2</m:t>
                              </m:r>
                            </m:e>
                          </m:rad>
                        </m:den>
                      </m:f>
                    </m:oMath>
                  </m:oMathPara>
                </a14:m>
                <a:endParaRPr lang="en-US" dirty="0"/>
              </a:p>
            </p:txBody>
          </p:sp>
        </mc:Choice>
        <mc:Fallback xmlns="">
          <p:sp>
            <p:nvSpPr>
              <p:cNvPr id="4" name="Rectangle 3">
                <a:extLst>
                  <a:ext uri="{FF2B5EF4-FFF2-40B4-BE49-F238E27FC236}">
                    <a16:creationId xmlns:a16="http://schemas.microsoft.com/office/drawing/2014/main" id="{429907AB-A788-48F3-95B1-893E7AAD5011}"/>
                  </a:ext>
                </a:extLst>
              </p:cNvPr>
              <p:cNvSpPr>
                <a:spLocks noRot="1" noChangeAspect="1" noMove="1" noResize="1" noEditPoints="1" noAdjustHandles="1" noChangeArrowheads="1" noChangeShapeType="1" noTextEdit="1"/>
              </p:cNvSpPr>
              <p:nvPr/>
            </p:nvSpPr>
            <p:spPr>
              <a:xfrm>
                <a:off x="766265" y="1231824"/>
                <a:ext cx="4276725" cy="670120"/>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D1827A9-15B5-405F-98D2-848EB0A1D673}"/>
              </a:ext>
            </a:extLst>
          </p:cNvPr>
          <p:cNvSpPr txBox="1"/>
          <p:nvPr/>
        </p:nvSpPr>
        <p:spPr>
          <a:xfrm>
            <a:off x="229043" y="736296"/>
            <a:ext cx="5163208" cy="338554"/>
          </a:xfrm>
          <a:prstGeom prst="rect">
            <a:avLst/>
          </a:prstGeom>
          <a:noFill/>
        </p:spPr>
        <p:txBody>
          <a:bodyPr wrap="none" rtlCol="0">
            <a:spAutoFit/>
          </a:bodyPr>
          <a:lstStyle/>
          <a:p>
            <a:r>
              <a:rPr lang="de-DE" sz="1600" dirty="0"/>
              <a:t>Mean </a:t>
            </a:r>
            <a:r>
              <a:rPr lang="de-DE" sz="1600" dirty="0" err="1"/>
              <a:t>free</a:t>
            </a:r>
            <a:r>
              <a:rPr lang="de-DE" sz="1600" dirty="0"/>
              <a:t> </a:t>
            </a:r>
            <a:r>
              <a:rPr lang="de-DE" sz="1600" dirty="0" err="1"/>
              <a:t>path</a:t>
            </a:r>
            <a:r>
              <a:rPr lang="de-DE" sz="1600" dirty="0"/>
              <a:t> </a:t>
            </a:r>
            <a:r>
              <a:rPr lang="de-DE" sz="1600" dirty="0" err="1"/>
              <a:t>of</a:t>
            </a:r>
            <a:r>
              <a:rPr lang="de-DE" sz="1600" dirty="0"/>
              <a:t> </a:t>
            </a:r>
            <a:r>
              <a:rPr lang="de-DE" sz="1600" dirty="0" err="1"/>
              <a:t>helium</a:t>
            </a:r>
            <a:r>
              <a:rPr lang="de-DE" sz="1600" dirty="0"/>
              <a:t> </a:t>
            </a:r>
            <a:r>
              <a:rPr lang="de-DE" sz="1600" dirty="0" err="1"/>
              <a:t>molecules</a:t>
            </a:r>
            <a:r>
              <a:rPr lang="de-DE" sz="1600" dirty="0"/>
              <a:t> in </a:t>
            </a:r>
            <a:r>
              <a:rPr lang="de-DE" sz="1600" dirty="0" err="1"/>
              <a:t>the</a:t>
            </a:r>
            <a:r>
              <a:rPr lang="de-DE" sz="1600" dirty="0"/>
              <a:t> </a:t>
            </a:r>
            <a:r>
              <a:rPr lang="de-DE" sz="1600" dirty="0" err="1"/>
              <a:t>GHe</a:t>
            </a:r>
            <a:r>
              <a:rPr lang="de-DE" sz="1600" dirty="0"/>
              <a:t> </a:t>
            </a:r>
            <a:r>
              <a:rPr lang="de-DE" sz="1600" dirty="0" err="1"/>
              <a:t>return</a:t>
            </a:r>
            <a:r>
              <a:rPr lang="de-DE" sz="1600" dirty="0"/>
              <a:t> </a:t>
            </a:r>
            <a:r>
              <a:rPr lang="de-DE" sz="1600" dirty="0" err="1"/>
              <a:t>line</a:t>
            </a:r>
            <a:r>
              <a:rPr lang="de-DE" sz="1600" dirty="0"/>
              <a:t>: </a:t>
            </a:r>
            <a:endParaRPr lang="en-US" sz="16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A3A2E55-47F7-4615-AA26-19083617A839}"/>
                  </a:ext>
                </a:extLst>
              </p:cNvPr>
              <p:cNvSpPr/>
              <p:nvPr/>
            </p:nvSpPr>
            <p:spPr>
              <a:xfrm>
                <a:off x="4312773" y="1243718"/>
                <a:ext cx="4566122" cy="646331"/>
              </a:xfrm>
              <a:prstGeom prst="rect">
                <a:avLst/>
              </a:prstGeom>
            </p:spPr>
            <p:txBody>
              <a:bodyPr wrap="none">
                <a:spAutoFit/>
              </a:bodyPr>
              <a:lstStyle/>
              <a:p>
                <a14:m>
                  <m:oMath xmlns:m="http://schemas.openxmlformats.org/officeDocument/2006/math">
                    <m:r>
                      <a:rPr lang="en-US" i="1" dirty="0">
                        <a:latin typeface="Cambria Math" panose="02040503050406030204" pitchFamily="18" charset="0"/>
                        <a:ea typeface="Cambria Math" panose="02040503050406030204" pitchFamily="18" charset="0"/>
                      </a:rPr>
                      <m:t>𝛿</m:t>
                    </m:r>
                  </m:oMath>
                </a14:m>
                <a:r>
                  <a:rPr lang="en-US" dirty="0"/>
                  <a:t>: molecular diameter (0.218 nm for helium-4)</a:t>
                </a:r>
              </a:p>
              <a:p>
                <a14:m>
                  <m:oMath xmlns:m="http://schemas.openxmlformats.org/officeDocument/2006/math">
                    <m:r>
                      <a:rPr lang="de-DE" i="1" dirty="0" smtClean="0">
                        <a:latin typeface="Cambria Math" panose="02040503050406030204" pitchFamily="18" charset="0"/>
                      </a:rPr>
                      <m:t>𝑃</m:t>
                    </m:r>
                  </m:oMath>
                </a14:m>
                <a:r>
                  <a:rPr lang="en-US" dirty="0"/>
                  <a:t> = Pressure in pascal</a:t>
                </a:r>
              </a:p>
            </p:txBody>
          </p:sp>
        </mc:Choice>
        <mc:Fallback xmlns="">
          <p:sp>
            <p:nvSpPr>
              <p:cNvPr id="7" name="Rectangle 6">
                <a:extLst>
                  <a:ext uri="{FF2B5EF4-FFF2-40B4-BE49-F238E27FC236}">
                    <a16:creationId xmlns:a16="http://schemas.microsoft.com/office/drawing/2014/main" id="{DA3A2E55-47F7-4615-AA26-19083617A839}"/>
                  </a:ext>
                </a:extLst>
              </p:cNvPr>
              <p:cNvSpPr>
                <a:spLocks noRot="1" noChangeAspect="1" noMove="1" noResize="1" noEditPoints="1" noAdjustHandles="1" noChangeArrowheads="1" noChangeShapeType="1" noTextEdit="1"/>
              </p:cNvSpPr>
              <p:nvPr/>
            </p:nvSpPr>
            <p:spPr>
              <a:xfrm>
                <a:off x="4312773" y="1243718"/>
                <a:ext cx="4566122" cy="646331"/>
              </a:xfrm>
              <a:prstGeom prst="rect">
                <a:avLst/>
              </a:prstGeom>
              <a:blipFill>
                <a:blip r:embed="rId4"/>
                <a:stretch>
                  <a:fillRect t="-4717" r="-533"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0B82678-059D-4B24-A6A3-C6717222F157}"/>
                  </a:ext>
                </a:extLst>
              </p:cNvPr>
              <p:cNvSpPr/>
              <p:nvPr/>
            </p:nvSpPr>
            <p:spPr>
              <a:xfrm>
                <a:off x="229043" y="2070812"/>
                <a:ext cx="7844335" cy="646331"/>
              </a:xfrm>
              <a:prstGeom prst="rect">
                <a:avLst/>
              </a:prstGeom>
            </p:spPr>
            <p:txBody>
              <a:bodyPr wrap="square">
                <a:spAutoFit/>
              </a:bodyPr>
              <a:lstStyle/>
              <a:p>
                <a14:m>
                  <m:oMath xmlns:m="http://schemas.openxmlformats.org/officeDocument/2006/math">
                    <m:r>
                      <m:rPr>
                        <m:sty m:val="p"/>
                      </m:rPr>
                      <a:rPr lang="el-GR" i="1">
                        <a:latin typeface="Cambria Math" panose="02040503050406030204" pitchFamily="18" charset="0"/>
                      </a:rPr>
                      <m:t>λ</m:t>
                    </m:r>
                  </m:oMath>
                </a14:m>
                <a:r>
                  <a:rPr lang="en-US" dirty="0"/>
                  <a:t> must be sufficiently smaller than the inner diameter of the pump (usually, 5</a:t>
                </a:r>
                <a:r>
                  <a:rPr lang="el-GR" dirty="0"/>
                  <a:t> </a:t>
                </a:r>
                <a14:m>
                  <m:oMath xmlns:m="http://schemas.openxmlformats.org/officeDocument/2006/math">
                    <m:r>
                      <m:rPr>
                        <m:sty m:val="p"/>
                      </m:rPr>
                      <a:rPr lang="el-GR" i="1">
                        <a:latin typeface="Cambria Math" panose="02040503050406030204" pitchFamily="18" charset="0"/>
                      </a:rPr>
                      <m:t>λ</m:t>
                    </m:r>
                  </m:oMath>
                </a14:m>
                <a:r>
                  <a:rPr lang="en-US" dirty="0"/>
                  <a:t>&lt;d) .</a:t>
                </a:r>
              </a:p>
            </p:txBody>
          </p:sp>
        </mc:Choice>
        <mc:Fallback xmlns="">
          <p:sp>
            <p:nvSpPr>
              <p:cNvPr id="8" name="Rectangle 7">
                <a:extLst>
                  <a:ext uri="{FF2B5EF4-FFF2-40B4-BE49-F238E27FC236}">
                    <a16:creationId xmlns:a16="http://schemas.microsoft.com/office/drawing/2014/main" id="{60B82678-059D-4B24-A6A3-C6717222F157}"/>
                  </a:ext>
                </a:extLst>
              </p:cNvPr>
              <p:cNvSpPr>
                <a:spLocks noRot="1" noChangeAspect="1" noMove="1" noResize="1" noEditPoints="1" noAdjustHandles="1" noChangeArrowheads="1" noChangeShapeType="1" noTextEdit="1"/>
              </p:cNvSpPr>
              <p:nvPr/>
            </p:nvSpPr>
            <p:spPr>
              <a:xfrm>
                <a:off x="229043" y="2070812"/>
                <a:ext cx="7844335" cy="646331"/>
              </a:xfrm>
              <a:prstGeom prst="rect">
                <a:avLst/>
              </a:prstGeom>
              <a:blipFill>
                <a:blip r:embed="rId5"/>
                <a:stretch>
                  <a:fillRect l="-700" t="-5660" r="-1089" b="-1415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B91B97D-F318-42AC-9CE1-6DFF7A33E8DB}"/>
              </a:ext>
            </a:extLst>
          </p:cNvPr>
          <p:cNvPicPr>
            <a:picLocks noChangeAspect="1"/>
          </p:cNvPicPr>
          <p:nvPr/>
        </p:nvPicPr>
        <p:blipFill rotWithShape="1">
          <a:blip r:embed="rId6"/>
          <a:srcRect l="21029" r="14751"/>
          <a:stretch/>
        </p:blipFill>
        <p:spPr>
          <a:xfrm>
            <a:off x="576943" y="2505346"/>
            <a:ext cx="6444343" cy="4238711"/>
          </a:xfrm>
          <a:prstGeom prst="rect">
            <a:avLst/>
          </a:prstGeom>
        </p:spPr>
      </p:pic>
      <p:sp>
        <p:nvSpPr>
          <p:cNvPr id="11" name="TextBox 10">
            <a:extLst>
              <a:ext uri="{FF2B5EF4-FFF2-40B4-BE49-F238E27FC236}">
                <a16:creationId xmlns:a16="http://schemas.microsoft.com/office/drawing/2014/main" id="{D985B15C-0632-4891-8B78-D3EA36DBFC7A}"/>
              </a:ext>
            </a:extLst>
          </p:cNvPr>
          <p:cNvSpPr txBox="1"/>
          <p:nvPr/>
        </p:nvSpPr>
        <p:spPr>
          <a:xfrm>
            <a:off x="7021286" y="441960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3FC00F89-D49E-4C38-9042-3BC97F8D063F}"/>
              </a:ext>
            </a:extLst>
          </p:cNvPr>
          <p:cNvSpPr txBox="1"/>
          <p:nvPr/>
        </p:nvSpPr>
        <p:spPr>
          <a:xfrm>
            <a:off x="2875278" y="3546069"/>
            <a:ext cx="2534668" cy="338554"/>
          </a:xfrm>
          <a:prstGeom prst="rect">
            <a:avLst/>
          </a:prstGeom>
          <a:noFill/>
        </p:spPr>
        <p:txBody>
          <a:bodyPr wrap="none" rtlCol="0">
            <a:spAutoFit/>
          </a:bodyPr>
          <a:lstStyle/>
          <a:p>
            <a:r>
              <a:rPr lang="de-DE" sz="1600" i="1" dirty="0">
                <a:solidFill>
                  <a:srgbClr val="C00000"/>
                </a:solidFill>
              </a:rPr>
              <a:t>DN80 </a:t>
            </a:r>
            <a:r>
              <a:rPr lang="de-DE" sz="1600" i="1" dirty="0" err="1">
                <a:solidFill>
                  <a:srgbClr val="C00000"/>
                </a:solidFill>
              </a:rPr>
              <a:t>or</a:t>
            </a:r>
            <a:r>
              <a:rPr lang="de-DE" sz="1600" i="1" dirty="0">
                <a:solidFill>
                  <a:srgbClr val="C00000"/>
                </a:solidFill>
              </a:rPr>
              <a:t> DN100 will </a:t>
            </a:r>
            <a:r>
              <a:rPr lang="de-DE" sz="1600" i="1" dirty="0" err="1">
                <a:solidFill>
                  <a:srgbClr val="C00000"/>
                </a:solidFill>
              </a:rPr>
              <a:t>be</a:t>
            </a:r>
            <a:r>
              <a:rPr lang="de-DE" sz="1600" i="1" dirty="0">
                <a:solidFill>
                  <a:srgbClr val="C00000"/>
                </a:solidFill>
              </a:rPr>
              <a:t> </a:t>
            </a:r>
            <a:r>
              <a:rPr lang="de-DE" sz="1600" i="1" dirty="0" err="1">
                <a:solidFill>
                  <a:srgbClr val="C00000"/>
                </a:solidFill>
              </a:rPr>
              <a:t>fine</a:t>
            </a:r>
            <a:r>
              <a:rPr lang="de-DE" sz="1600" i="1" dirty="0">
                <a:solidFill>
                  <a:srgbClr val="C00000"/>
                </a:solidFill>
              </a:rPr>
              <a:t>. </a:t>
            </a:r>
            <a:endParaRPr lang="en-US" sz="1600" i="1" dirty="0">
              <a:solidFill>
                <a:srgbClr val="C00000"/>
              </a:solidFill>
            </a:endParaRPr>
          </a:p>
        </p:txBody>
      </p:sp>
    </p:spTree>
    <p:extLst>
      <p:ext uri="{BB962C8B-B14F-4D97-AF65-F5344CB8AC3E}">
        <p14:creationId xmlns:p14="http://schemas.microsoft.com/office/powerpoint/2010/main" val="3674703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8D882-B5DA-44E5-9343-157ABF59A900}"/>
              </a:ext>
            </a:extLst>
          </p:cNvPr>
          <p:cNvSpPr/>
          <p:nvPr/>
        </p:nvSpPr>
        <p:spPr>
          <a:xfrm rot="16200000">
            <a:off x="4103385" y="4384218"/>
            <a:ext cx="72000" cy="2369176"/>
          </a:xfrm>
          <a:prstGeom prst="rect">
            <a:avLst/>
          </a:prstGeom>
          <a:gradFill flip="none" rotWithShape="1">
            <a:gsLst>
              <a:gs pos="0">
                <a:srgbClr val="00B0F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E19D867-1DE0-4E8C-8A6E-1A8B7438FEE3}"/>
              </a:ext>
            </a:extLst>
          </p:cNvPr>
          <p:cNvSpPr/>
          <p:nvPr/>
        </p:nvSpPr>
        <p:spPr>
          <a:xfrm rot="5400000">
            <a:off x="8139918" y="3349226"/>
            <a:ext cx="72000" cy="2933692"/>
          </a:xfrm>
          <a:prstGeom prst="rect">
            <a:avLst/>
          </a:prstGeom>
          <a:gradFill flip="none" rotWithShape="1">
            <a:gsLst>
              <a:gs pos="0">
                <a:srgbClr val="00B0F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D3495C-726F-4AB7-AEC2-325711980EAD}"/>
              </a:ext>
            </a:extLst>
          </p:cNvPr>
          <p:cNvSpPr/>
          <p:nvPr/>
        </p:nvSpPr>
        <p:spPr>
          <a:xfrm rot="5400000">
            <a:off x="8967351" y="2107211"/>
            <a:ext cx="72000" cy="1278825"/>
          </a:xfrm>
          <a:prstGeom prst="rect">
            <a:avLst/>
          </a:prstGeom>
          <a:gradFill flip="none" rotWithShape="1">
            <a:gsLst>
              <a:gs pos="0">
                <a:srgbClr val="00B0F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9219C5-9CF2-4F6F-93D7-408F0011BE4D}"/>
              </a:ext>
            </a:extLst>
          </p:cNvPr>
          <p:cNvSpPr/>
          <p:nvPr/>
        </p:nvSpPr>
        <p:spPr>
          <a:xfrm>
            <a:off x="5659958" y="1291281"/>
            <a:ext cx="72000" cy="2382038"/>
          </a:xfrm>
          <a:prstGeom prst="rect">
            <a:avLst/>
          </a:prstGeom>
          <a:gradFill flip="none" rotWithShape="1">
            <a:gsLst>
              <a:gs pos="0">
                <a:srgbClr val="00B0F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187454C-2690-47EA-B9D8-C0564513ED5E}"/>
              </a:ext>
            </a:extLst>
          </p:cNvPr>
          <p:cNvSpPr/>
          <p:nvPr/>
        </p:nvSpPr>
        <p:spPr>
          <a:xfrm>
            <a:off x="7473557" y="1276644"/>
            <a:ext cx="72000" cy="950885"/>
          </a:xfrm>
          <a:prstGeom prst="rect">
            <a:avLst/>
          </a:prstGeom>
          <a:gradFill flip="none" rotWithShape="1">
            <a:gsLst>
              <a:gs pos="0">
                <a:srgbClr val="00B0F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691AC2F-3D41-4B38-A8E8-7AC6F4CB8618}"/>
              </a:ext>
            </a:extLst>
          </p:cNvPr>
          <p:cNvGrpSpPr/>
          <p:nvPr/>
        </p:nvGrpSpPr>
        <p:grpSpPr>
          <a:xfrm>
            <a:off x="3281720" y="3578680"/>
            <a:ext cx="574851" cy="578497"/>
            <a:chOff x="9174498" y="1969222"/>
            <a:chExt cx="355829" cy="578497"/>
          </a:xfrm>
        </p:grpSpPr>
        <p:cxnSp>
          <p:nvCxnSpPr>
            <p:cNvPr id="14" name="Connector: Curved 13">
              <a:extLst>
                <a:ext uri="{FF2B5EF4-FFF2-40B4-BE49-F238E27FC236}">
                  <a16:creationId xmlns:a16="http://schemas.microsoft.com/office/drawing/2014/main" id="{54A8F152-27DB-4198-9977-D9F1E0C839CC}"/>
                </a:ext>
              </a:extLst>
            </p:cNvPr>
            <p:cNvCxnSpPr>
              <a:cxnSpLocks/>
            </p:cNvCxnSpPr>
            <p:nvPr/>
          </p:nvCxnSpPr>
          <p:spPr>
            <a:xfrm flipV="1">
              <a:off x="9174498" y="19692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0096F026-F8E5-4635-9708-F479EB6EE5FC}"/>
                </a:ext>
              </a:extLst>
            </p:cNvPr>
            <p:cNvCxnSpPr>
              <a:cxnSpLocks/>
            </p:cNvCxnSpPr>
            <p:nvPr/>
          </p:nvCxnSpPr>
          <p:spPr>
            <a:xfrm flipV="1">
              <a:off x="9174498" y="21216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A28CD3F0-BC76-49F0-9B39-A9BB044CE4E9}"/>
                </a:ext>
              </a:extLst>
            </p:cNvPr>
            <p:cNvCxnSpPr>
              <a:cxnSpLocks/>
            </p:cNvCxnSpPr>
            <p:nvPr/>
          </p:nvCxnSpPr>
          <p:spPr>
            <a:xfrm flipV="1">
              <a:off x="9174498" y="22740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92E98C97-B05A-4F7E-9969-4806310E8FE3}"/>
                </a:ext>
              </a:extLst>
            </p:cNvPr>
            <p:cNvCxnSpPr>
              <a:cxnSpLocks/>
            </p:cNvCxnSpPr>
            <p:nvPr/>
          </p:nvCxnSpPr>
          <p:spPr>
            <a:xfrm flipV="1">
              <a:off x="9174498" y="24264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C64DC0C-D57D-4E7C-8F63-6A052E673AA6}"/>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Heat load budgets for the GWVC</a:t>
            </a:r>
          </a:p>
        </p:txBody>
      </p:sp>
      <p:sp>
        <p:nvSpPr>
          <p:cNvPr id="30" name="Rectangle 29">
            <a:extLst>
              <a:ext uri="{FF2B5EF4-FFF2-40B4-BE49-F238E27FC236}">
                <a16:creationId xmlns:a16="http://schemas.microsoft.com/office/drawing/2014/main" id="{AFC33C75-54A2-45ED-84C1-EC75ABB1C5EE}"/>
              </a:ext>
            </a:extLst>
          </p:cNvPr>
          <p:cNvSpPr/>
          <p:nvPr/>
        </p:nvSpPr>
        <p:spPr>
          <a:xfrm>
            <a:off x="2955636" y="1291281"/>
            <a:ext cx="6687128" cy="536813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33F7814-DDA2-465E-B12F-57BFD322E968}"/>
              </a:ext>
            </a:extLst>
          </p:cNvPr>
          <p:cNvSpPr/>
          <p:nvPr/>
        </p:nvSpPr>
        <p:spPr>
          <a:xfrm>
            <a:off x="4076262" y="1661963"/>
            <a:ext cx="4445876" cy="4751509"/>
          </a:xfrm>
          <a:prstGeom prst="rect">
            <a:avLst/>
          </a:prstGeom>
          <a:noFill/>
          <a:ln w="508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426640C5-9212-4ED9-B889-5CD7D0C4F77C}"/>
              </a:ext>
            </a:extLst>
          </p:cNvPr>
          <p:cNvGrpSpPr/>
          <p:nvPr/>
        </p:nvGrpSpPr>
        <p:grpSpPr>
          <a:xfrm>
            <a:off x="4186067" y="4621618"/>
            <a:ext cx="574851" cy="578497"/>
            <a:chOff x="9174498" y="1969222"/>
            <a:chExt cx="355829" cy="578497"/>
          </a:xfrm>
        </p:grpSpPr>
        <p:cxnSp>
          <p:nvCxnSpPr>
            <p:cNvPr id="33" name="Connector: Curved 32">
              <a:extLst>
                <a:ext uri="{FF2B5EF4-FFF2-40B4-BE49-F238E27FC236}">
                  <a16:creationId xmlns:a16="http://schemas.microsoft.com/office/drawing/2014/main" id="{9093BB95-2892-44EA-977A-7F36C19B2F50}"/>
                </a:ext>
              </a:extLst>
            </p:cNvPr>
            <p:cNvCxnSpPr>
              <a:cxnSpLocks/>
            </p:cNvCxnSpPr>
            <p:nvPr/>
          </p:nvCxnSpPr>
          <p:spPr>
            <a:xfrm flipV="1">
              <a:off x="9174498" y="19692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4BFABAAD-FC82-4680-9F46-8A8A7C24AEDF}"/>
                </a:ext>
              </a:extLst>
            </p:cNvPr>
            <p:cNvCxnSpPr>
              <a:cxnSpLocks/>
            </p:cNvCxnSpPr>
            <p:nvPr/>
          </p:nvCxnSpPr>
          <p:spPr>
            <a:xfrm flipV="1">
              <a:off x="9174498" y="21216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41621956-0A24-49DA-ADB7-C72266CADB3B}"/>
                </a:ext>
              </a:extLst>
            </p:cNvPr>
            <p:cNvCxnSpPr>
              <a:cxnSpLocks/>
            </p:cNvCxnSpPr>
            <p:nvPr/>
          </p:nvCxnSpPr>
          <p:spPr>
            <a:xfrm flipV="1">
              <a:off x="9174498" y="22740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4D68253-6A1C-492F-931A-A7974B5708CE}"/>
                </a:ext>
              </a:extLst>
            </p:cNvPr>
            <p:cNvCxnSpPr>
              <a:cxnSpLocks/>
            </p:cNvCxnSpPr>
            <p:nvPr/>
          </p:nvCxnSpPr>
          <p:spPr>
            <a:xfrm flipV="1">
              <a:off x="9174498" y="24264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218A34A3-30D4-4CF1-A418-59F5C4B34CCE}"/>
              </a:ext>
            </a:extLst>
          </p:cNvPr>
          <p:cNvSpPr/>
          <p:nvPr/>
        </p:nvSpPr>
        <p:spPr>
          <a:xfrm>
            <a:off x="4806853" y="3673319"/>
            <a:ext cx="1907531" cy="242268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7718784-EE84-420B-B204-7878656F6338}"/>
              </a:ext>
            </a:extLst>
          </p:cNvPr>
          <p:cNvSpPr/>
          <p:nvPr/>
        </p:nvSpPr>
        <p:spPr>
          <a:xfrm>
            <a:off x="6758036" y="2227529"/>
            <a:ext cx="1588061" cy="130429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1D44602-9474-42AC-AAF1-DAF825C38BA9}"/>
              </a:ext>
            </a:extLst>
          </p:cNvPr>
          <p:cNvSpPr/>
          <p:nvPr/>
        </p:nvSpPr>
        <p:spPr>
          <a:xfrm>
            <a:off x="6856249" y="2422469"/>
            <a:ext cx="1391634" cy="523220"/>
          </a:xfrm>
          <a:prstGeom prst="rect">
            <a:avLst/>
          </a:prstGeom>
        </p:spPr>
        <p:txBody>
          <a:bodyPr wrap="square">
            <a:spAutoFit/>
          </a:bodyPr>
          <a:lstStyle/>
          <a:p>
            <a:pPr algn="ctr"/>
            <a:r>
              <a:rPr lang="de-DE" sz="1400" dirty="0" err="1"/>
              <a:t>LHe</a:t>
            </a:r>
            <a:r>
              <a:rPr lang="de-DE" sz="1400" dirty="0"/>
              <a:t> @ 4.2 K &amp; 1.0 </a:t>
            </a:r>
            <a:r>
              <a:rPr lang="de-DE" sz="1400" dirty="0" err="1"/>
              <a:t>bara</a:t>
            </a:r>
            <a:endParaRPr lang="en-US" sz="1400" dirty="0"/>
          </a:p>
        </p:txBody>
      </p:sp>
      <p:sp>
        <p:nvSpPr>
          <p:cNvPr id="41" name="TextBox 40">
            <a:extLst>
              <a:ext uri="{FF2B5EF4-FFF2-40B4-BE49-F238E27FC236}">
                <a16:creationId xmlns:a16="http://schemas.microsoft.com/office/drawing/2014/main" id="{F5263352-7F6E-4D29-9B3F-4F560CCFE649}"/>
              </a:ext>
            </a:extLst>
          </p:cNvPr>
          <p:cNvSpPr txBox="1"/>
          <p:nvPr/>
        </p:nvSpPr>
        <p:spPr>
          <a:xfrm>
            <a:off x="4804240" y="3788751"/>
            <a:ext cx="1882247" cy="307777"/>
          </a:xfrm>
          <a:prstGeom prst="rect">
            <a:avLst/>
          </a:prstGeom>
          <a:noFill/>
        </p:spPr>
        <p:txBody>
          <a:bodyPr wrap="none" rtlCol="0">
            <a:spAutoFit/>
          </a:bodyPr>
          <a:lstStyle/>
          <a:p>
            <a:r>
              <a:rPr lang="de-DE" sz="1400" dirty="0"/>
              <a:t>SF He @1.8 K and 1 bar</a:t>
            </a:r>
            <a:endParaRPr lang="en-US" sz="1400" dirty="0"/>
          </a:p>
        </p:txBody>
      </p:sp>
      <p:sp>
        <p:nvSpPr>
          <p:cNvPr id="4" name="TextBox 3">
            <a:extLst>
              <a:ext uri="{FF2B5EF4-FFF2-40B4-BE49-F238E27FC236}">
                <a16:creationId xmlns:a16="http://schemas.microsoft.com/office/drawing/2014/main" id="{1194C822-9CBE-426E-B199-AACC20F9D1C1}"/>
              </a:ext>
            </a:extLst>
          </p:cNvPr>
          <p:cNvSpPr txBox="1"/>
          <p:nvPr/>
        </p:nvSpPr>
        <p:spPr>
          <a:xfrm>
            <a:off x="3100816" y="3008607"/>
            <a:ext cx="995834" cy="523220"/>
          </a:xfrm>
          <a:prstGeom prst="rect">
            <a:avLst/>
          </a:prstGeom>
          <a:noFill/>
        </p:spPr>
        <p:txBody>
          <a:bodyPr wrap="square" rtlCol="0">
            <a:spAutoFit/>
          </a:bodyPr>
          <a:lstStyle/>
          <a:p>
            <a:r>
              <a:rPr lang="de-DE" sz="1400" dirty="0"/>
              <a:t>thermal </a:t>
            </a:r>
            <a:r>
              <a:rPr lang="de-DE" sz="1400" dirty="0" err="1"/>
              <a:t>radiation</a:t>
            </a:r>
            <a:endParaRPr lang="en-US" sz="1400" dirty="0"/>
          </a:p>
        </p:txBody>
      </p:sp>
      <p:grpSp>
        <p:nvGrpSpPr>
          <p:cNvPr id="24" name="Group 23">
            <a:extLst>
              <a:ext uri="{FF2B5EF4-FFF2-40B4-BE49-F238E27FC236}">
                <a16:creationId xmlns:a16="http://schemas.microsoft.com/office/drawing/2014/main" id="{81217B20-A9FF-4E26-A208-B2B305AA5870}"/>
              </a:ext>
            </a:extLst>
          </p:cNvPr>
          <p:cNvGrpSpPr/>
          <p:nvPr/>
        </p:nvGrpSpPr>
        <p:grpSpPr>
          <a:xfrm>
            <a:off x="6134221" y="2589325"/>
            <a:ext cx="574851" cy="578497"/>
            <a:chOff x="9174498" y="1969222"/>
            <a:chExt cx="355829" cy="578497"/>
          </a:xfrm>
        </p:grpSpPr>
        <p:cxnSp>
          <p:nvCxnSpPr>
            <p:cNvPr id="25" name="Connector: Curved 24">
              <a:extLst>
                <a:ext uri="{FF2B5EF4-FFF2-40B4-BE49-F238E27FC236}">
                  <a16:creationId xmlns:a16="http://schemas.microsoft.com/office/drawing/2014/main" id="{F8813537-5239-4495-9DB5-839655C4C4CD}"/>
                </a:ext>
              </a:extLst>
            </p:cNvPr>
            <p:cNvCxnSpPr>
              <a:cxnSpLocks/>
            </p:cNvCxnSpPr>
            <p:nvPr/>
          </p:nvCxnSpPr>
          <p:spPr>
            <a:xfrm flipV="1">
              <a:off x="9174498" y="19692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D77311C1-B164-4D9B-B83E-740C699C7808}"/>
                </a:ext>
              </a:extLst>
            </p:cNvPr>
            <p:cNvCxnSpPr>
              <a:cxnSpLocks/>
            </p:cNvCxnSpPr>
            <p:nvPr/>
          </p:nvCxnSpPr>
          <p:spPr>
            <a:xfrm flipV="1">
              <a:off x="9174498" y="21216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C161949E-248B-446B-9934-7847AC72D4FA}"/>
                </a:ext>
              </a:extLst>
            </p:cNvPr>
            <p:cNvCxnSpPr>
              <a:cxnSpLocks/>
            </p:cNvCxnSpPr>
            <p:nvPr/>
          </p:nvCxnSpPr>
          <p:spPr>
            <a:xfrm flipV="1">
              <a:off x="9174498" y="22740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DF9E020A-230A-452E-922A-CEF7F14F6DDD}"/>
                </a:ext>
              </a:extLst>
            </p:cNvPr>
            <p:cNvCxnSpPr>
              <a:cxnSpLocks/>
            </p:cNvCxnSpPr>
            <p:nvPr/>
          </p:nvCxnSpPr>
          <p:spPr>
            <a:xfrm flipV="1">
              <a:off x="9174498" y="2426422"/>
              <a:ext cx="355829" cy="121297"/>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12FC47AF-B1DF-4E22-937D-35DCFEAC57F7}"/>
              </a:ext>
            </a:extLst>
          </p:cNvPr>
          <p:cNvSpPr txBox="1"/>
          <p:nvPr/>
        </p:nvSpPr>
        <p:spPr>
          <a:xfrm>
            <a:off x="2954796" y="990116"/>
            <a:ext cx="2170935" cy="307777"/>
          </a:xfrm>
          <a:prstGeom prst="rect">
            <a:avLst/>
          </a:prstGeom>
          <a:noFill/>
        </p:spPr>
        <p:txBody>
          <a:bodyPr wrap="square" rtlCol="0">
            <a:spAutoFit/>
          </a:bodyPr>
          <a:lstStyle/>
          <a:p>
            <a:r>
              <a:rPr lang="de-DE" sz="1400" dirty="0" err="1"/>
              <a:t>vacuum</a:t>
            </a:r>
            <a:r>
              <a:rPr lang="de-DE" sz="1400" dirty="0"/>
              <a:t> vessel@300 K</a:t>
            </a:r>
            <a:endParaRPr lang="en-US" sz="1400" dirty="0"/>
          </a:p>
        </p:txBody>
      </p:sp>
      <p:sp>
        <p:nvSpPr>
          <p:cNvPr id="39" name="TextBox 38">
            <a:extLst>
              <a:ext uri="{FF2B5EF4-FFF2-40B4-BE49-F238E27FC236}">
                <a16:creationId xmlns:a16="http://schemas.microsoft.com/office/drawing/2014/main" id="{89E6B88D-AAD9-418D-99A7-680315E41055}"/>
              </a:ext>
            </a:extLst>
          </p:cNvPr>
          <p:cNvSpPr txBox="1"/>
          <p:nvPr/>
        </p:nvSpPr>
        <p:spPr>
          <a:xfrm>
            <a:off x="3981471" y="1338634"/>
            <a:ext cx="1745795" cy="307777"/>
          </a:xfrm>
          <a:prstGeom prst="rect">
            <a:avLst/>
          </a:prstGeom>
          <a:noFill/>
        </p:spPr>
        <p:txBody>
          <a:bodyPr wrap="square" rtlCol="0">
            <a:spAutoFit/>
          </a:bodyPr>
          <a:lstStyle/>
          <a:p>
            <a:r>
              <a:rPr lang="de-DE" sz="1400" dirty="0"/>
              <a:t>thermal shield@40 K</a:t>
            </a:r>
            <a:endParaRPr lang="en-US" sz="1400" dirty="0"/>
          </a:p>
        </p:txBody>
      </p:sp>
      <p:sp>
        <p:nvSpPr>
          <p:cNvPr id="44" name="Rectangle 43">
            <a:extLst>
              <a:ext uri="{FF2B5EF4-FFF2-40B4-BE49-F238E27FC236}">
                <a16:creationId xmlns:a16="http://schemas.microsoft.com/office/drawing/2014/main" id="{336D6EB7-1FD5-4176-B654-214BEDEBBAFF}"/>
              </a:ext>
            </a:extLst>
          </p:cNvPr>
          <p:cNvSpPr/>
          <p:nvPr/>
        </p:nvSpPr>
        <p:spPr>
          <a:xfrm>
            <a:off x="5209290" y="5692430"/>
            <a:ext cx="1256240" cy="307777"/>
          </a:xfrm>
          <a:prstGeom prst="rect">
            <a:avLst/>
          </a:prstGeom>
          <a:solidFill>
            <a:schemeClr val="bg1"/>
          </a:solidFill>
          <a:ln w="19050">
            <a:noFill/>
          </a:ln>
        </p:spPr>
        <p:txBody>
          <a:bodyPr wrap="square">
            <a:spAutoFit/>
          </a:bodyPr>
          <a:lstStyle/>
          <a:p>
            <a:pPr algn="ctr"/>
            <a:r>
              <a:rPr lang="de-DE" sz="1400" dirty="0"/>
              <a:t>MAGO </a:t>
            </a:r>
            <a:r>
              <a:rPr lang="de-DE" sz="1400" dirty="0" err="1"/>
              <a:t>cavity</a:t>
            </a:r>
            <a:endParaRPr lang="en-US" sz="1400" dirty="0"/>
          </a:p>
        </p:txBody>
      </p:sp>
      <p:sp>
        <p:nvSpPr>
          <p:cNvPr id="45" name="Oval 44">
            <a:extLst>
              <a:ext uri="{FF2B5EF4-FFF2-40B4-BE49-F238E27FC236}">
                <a16:creationId xmlns:a16="http://schemas.microsoft.com/office/drawing/2014/main" id="{401D81EA-94E4-4801-9062-60A365E9D737}"/>
              </a:ext>
            </a:extLst>
          </p:cNvPr>
          <p:cNvSpPr/>
          <p:nvPr/>
        </p:nvSpPr>
        <p:spPr>
          <a:xfrm>
            <a:off x="5338492" y="5382053"/>
            <a:ext cx="402264" cy="36933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6" name="Oval 45">
            <a:extLst>
              <a:ext uri="{FF2B5EF4-FFF2-40B4-BE49-F238E27FC236}">
                <a16:creationId xmlns:a16="http://schemas.microsoft.com/office/drawing/2014/main" id="{E4FF4C4A-83F4-463D-84DB-436101A7A8C6}"/>
              </a:ext>
            </a:extLst>
          </p:cNvPr>
          <p:cNvSpPr/>
          <p:nvPr/>
        </p:nvSpPr>
        <p:spPr>
          <a:xfrm>
            <a:off x="5727266" y="5382053"/>
            <a:ext cx="402264" cy="36933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7" name="Rectangle 46">
            <a:extLst>
              <a:ext uri="{FF2B5EF4-FFF2-40B4-BE49-F238E27FC236}">
                <a16:creationId xmlns:a16="http://schemas.microsoft.com/office/drawing/2014/main" id="{5C1E2E64-59C8-4E12-B266-CDE1AFB7FD89}"/>
              </a:ext>
            </a:extLst>
          </p:cNvPr>
          <p:cNvSpPr/>
          <p:nvPr/>
        </p:nvSpPr>
        <p:spPr>
          <a:xfrm>
            <a:off x="5526133" y="5512669"/>
            <a:ext cx="402265" cy="11894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TextBox 48">
            <a:extLst>
              <a:ext uri="{FF2B5EF4-FFF2-40B4-BE49-F238E27FC236}">
                <a16:creationId xmlns:a16="http://schemas.microsoft.com/office/drawing/2014/main" id="{557C5939-5D88-4665-909A-D500DB4E3344}"/>
              </a:ext>
            </a:extLst>
          </p:cNvPr>
          <p:cNvSpPr txBox="1"/>
          <p:nvPr/>
        </p:nvSpPr>
        <p:spPr>
          <a:xfrm>
            <a:off x="6151436" y="777036"/>
            <a:ext cx="1006746" cy="523220"/>
          </a:xfrm>
          <a:prstGeom prst="rect">
            <a:avLst/>
          </a:prstGeom>
          <a:noFill/>
        </p:spPr>
        <p:txBody>
          <a:bodyPr wrap="square" rtlCol="0">
            <a:spAutoFit/>
          </a:bodyPr>
          <a:lstStyle/>
          <a:p>
            <a:r>
              <a:rPr lang="de-DE" sz="1400" dirty="0"/>
              <a:t>support </a:t>
            </a:r>
            <a:r>
              <a:rPr lang="de-DE" sz="1400" dirty="0" err="1"/>
              <a:t>structures</a:t>
            </a:r>
            <a:endParaRPr lang="en-US" sz="1400" dirty="0"/>
          </a:p>
        </p:txBody>
      </p:sp>
      <p:cxnSp>
        <p:nvCxnSpPr>
          <p:cNvPr id="8" name="Straight Connector 7">
            <a:extLst>
              <a:ext uri="{FF2B5EF4-FFF2-40B4-BE49-F238E27FC236}">
                <a16:creationId xmlns:a16="http://schemas.microsoft.com/office/drawing/2014/main" id="{48EE3EBE-0C80-4B7C-842F-F378188A2201}"/>
              </a:ext>
            </a:extLst>
          </p:cNvPr>
          <p:cNvCxnSpPr>
            <a:cxnSpLocks/>
            <a:endCxn id="49" idx="1"/>
          </p:cNvCxnSpPr>
          <p:nvPr/>
        </p:nvCxnSpPr>
        <p:spPr>
          <a:xfrm flipV="1">
            <a:off x="5738467" y="1038646"/>
            <a:ext cx="412969" cy="2471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99FC185-8B5D-4B0D-8A30-1104FE3410F3}"/>
              </a:ext>
            </a:extLst>
          </p:cNvPr>
          <p:cNvCxnSpPr>
            <a:cxnSpLocks/>
            <a:stCxn id="49" idx="3"/>
          </p:cNvCxnSpPr>
          <p:nvPr/>
        </p:nvCxnSpPr>
        <p:spPr>
          <a:xfrm>
            <a:off x="7158182" y="1038646"/>
            <a:ext cx="387375" cy="259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F84A424-4BB4-4A39-93E4-ACF86ADA05F8}"/>
              </a:ext>
            </a:extLst>
          </p:cNvPr>
          <p:cNvSpPr txBox="1"/>
          <p:nvPr/>
        </p:nvSpPr>
        <p:spPr>
          <a:xfrm>
            <a:off x="9685024" y="3531827"/>
            <a:ext cx="2063300" cy="523220"/>
          </a:xfrm>
          <a:prstGeom prst="rect">
            <a:avLst/>
          </a:prstGeom>
          <a:noFill/>
        </p:spPr>
        <p:txBody>
          <a:bodyPr wrap="square" rtlCol="0">
            <a:spAutoFit/>
          </a:bodyPr>
          <a:lstStyle/>
          <a:p>
            <a:r>
              <a:rPr lang="de-DE" sz="1400" dirty="0" err="1"/>
              <a:t>penetration</a:t>
            </a:r>
            <a:r>
              <a:rPr lang="de-DE" sz="1400" dirty="0"/>
              <a:t>, </a:t>
            </a:r>
            <a:r>
              <a:rPr lang="de-DE" sz="1400" dirty="0" err="1"/>
              <a:t>convection</a:t>
            </a:r>
            <a:r>
              <a:rPr lang="de-DE" sz="1400" dirty="0"/>
              <a:t>, </a:t>
            </a:r>
            <a:r>
              <a:rPr lang="de-DE" sz="1400" dirty="0" err="1"/>
              <a:t>electric</a:t>
            </a:r>
            <a:r>
              <a:rPr lang="de-DE" sz="1400" dirty="0"/>
              <a:t> </a:t>
            </a:r>
            <a:r>
              <a:rPr lang="de-DE" sz="1400" dirty="0" err="1"/>
              <a:t>connections</a:t>
            </a:r>
            <a:r>
              <a:rPr lang="de-DE" sz="1400" dirty="0"/>
              <a:t>, etc. </a:t>
            </a:r>
            <a:endParaRPr lang="en-US" sz="1400" dirty="0"/>
          </a:p>
        </p:txBody>
      </p:sp>
      <p:cxnSp>
        <p:nvCxnSpPr>
          <p:cNvPr id="54" name="Straight Connector 53">
            <a:extLst>
              <a:ext uri="{FF2B5EF4-FFF2-40B4-BE49-F238E27FC236}">
                <a16:creationId xmlns:a16="http://schemas.microsoft.com/office/drawing/2014/main" id="{CD92B02B-56FD-4D9A-8FA3-C180CC896990}"/>
              </a:ext>
            </a:extLst>
          </p:cNvPr>
          <p:cNvCxnSpPr>
            <a:cxnSpLocks/>
            <a:stCxn id="51" idx="0"/>
          </p:cNvCxnSpPr>
          <p:nvPr/>
        </p:nvCxnSpPr>
        <p:spPr>
          <a:xfrm>
            <a:off x="9642764" y="2746624"/>
            <a:ext cx="781654" cy="707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D71B102-C3BA-48D8-AB40-D95B3CDD04C1}"/>
              </a:ext>
            </a:extLst>
          </p:cNvPr>
          <p:cNvCxnSpPr>
            <a:cxnSpLocks/>
          </p:cNvCxnSpPr>
          <p:nvPr/>
        </p:nvCxnSpPr>
        <p:spPr>
          <a:xfrm flipV="1">
            <a:off x="9679032" y="4118361"/>
            <a:ext cx="718784" cy="7163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63D4D3-2AC3-42AE-BCA4-FD37D9440BE2}"/>
              </a:ext>
            </a:extLst>
          </p:cNvPr>
          <p:cNvCxnSpPr>
            <a:cxnSpLocks/>
          </p:cNvCxnSpPr>
          <p:nvPr/>
        </p:nvCxnSpPr>
        <p:spPr>
          <a:xfrm>
            <a:off x="2173143" y="5283200"/>
            <a:ext cx="836481" cy="3216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CAEEC48-7DD6-4425-823A-882756ED9409}"/>
              </a:ext>
            </a:extLst>
          </p:cNvPr>
          <p:cNvSpPr txBox="1"/>
          <p:nvPr/>
        </p:nvSpPr>
        <p:spPr>
          <a:xfrm>
            <a:off x="782491" y="4931078"/>
            <a:ext cx="2063300" cy="307777"/>
          </a:xfrm>
          <a:prstGeom prst="rect">
            <a:avLst/>
          </a:prstGeom>
          <a:noFill/>
        </p:spPr>
        <p:txBody>
          <a:bodyPr wrap="square" rtlCol="0">
            <a:spAutoFit/>
          </a:bodyPr>
          <a:lstStyle/>
          <a:p>
            <a:r>
              <a:rPr lang="de-DE" sz="1400" dirty="0"/>
              <a:t>RF power </a:t>
            </a:r>
            <a:r>
              <a:rPr lang="de-DE" sz="1400" dirty="0" err="1"/>
              <a:t>dissipation</a:t>
            </a:r>
            <a:endParaRPr lang="en-US" sz="1400" dirty="0"/>
          </a:p>
        </p:txBody>
      </p:sp>
    </p:spTree>
    <p:extLst>
      <p:ext uri="{BB962C8B-B14F-4D97-AF65-F5344CB8AC3E}">
        <p14:creationId xmlns:p14="http://schemas.microsoft.com/office/powerpoint/2010/main" val="3611771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5D4B31-8545-4FD4-97D3-964638C56683}"/>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a:solidFill>
                  <a:prstClr val="white"/>
                </a:solidFill>
              </a:rPr>
              <a:t>Static RF </a:t>
            </a:r>
            <a:r>
              <a:rPr lang="de-DE" sz="2400" dirty="0" err="1">
                <a:solidFill>
                  <a:prstClr val="white"/>
                </a:solidFill>
              </a:rPr>
              <a:t>heat</a:t>
            </a:r>
            <a:r>
              <a:rPr lang="de-DE" sz="2400" dirty="0">
                <a:solidFill>
                  <a:prstClr val="white"/>
                </a:solidFill>
              </a:rPr>
              <a:t> </a:t>
            </a:r>
            <a:r>
              <a:rPr lang="de-DE" sz="2400" dirty="0" err="1">
                <a:solidFill>
                  <a:prstClr val="white"/>
                </a:solidFill>
              </a:rPr>
              <a:t>load</a:t>
            </a:r>
            <a:r>
              <a:rPr lang="de-DE" sz="2400" dirty="0">
                <a:solidFill>
                  <a:prstClr val="white"/>
                </a:solidFill>
              </a:rPr>
              <a:t> </a:t>
            </a:r>
            <a:r>
              <a:rPr lang="de-DE" sz="2400" dirty="0" err="1">
                <a:solidFill>
                  <a:prstClr val="white"/>
                </a:solidFill>
              </a:rPr>
              <a:t>to</a:t>
            </a:r>
            <a:r>
              <a:rPr lang="de-DE" sz="2400" dirty="0">
                <a:solidFill>
                  <a:prstClr val="white"/>
                </a:solidFill>
              </a:rPr>
              <a:t> SRF </a:t>
            </a:r>
            <a:r>
              <a:rPr lang="de-DE" sz="2400" dirty="0" err="1">
                <a:solidFill>
                  <a:prstClr val="white"/>
                </a:solidFill>
              </a:rPr>
              <a:t>cavities</a:t>
            </a:r>
            <a:r>
              <a:rPr lang="de-DE" sz="2400" dirty="0">
                <a:solidFill>
                  <a:prstClr val="white"/>
                </a:solidFill>
              </a:rPr>
              <a:t> in </a:t>
            </a:r>
            <a:r>
              <a:rPr lang="de-DE" sz="2400" dirty="0" err="1">
                <a:solidFill>
                  <a:prstClr val="white"/>
                </a:solidFill>
              </a:rPr>
              <a:t>the</a:t>
            </a:r>
            <a:r>
              <a:rPr lang="de-DE" sz="2400" dirty="0">
                <a:solidFill>
                  <a:prstClr val="white"/>
                </a:solidFill>
              </a:rPr>
              <a:t> GWVC </a:t>
            </a:r>
            <a:endParaRPr lang="en-US" sz="2400" dirty="0">
              <a:solidFill>
                <a:schemeClr val="bg1"/>
              </a:solidFill>
            </a:endParaRPr>
          </a:p>
        </p:txBody>
      </p:sp>
      <p:sp>
        <p:nvSpPr>
          <p:cNvPr id="3" name="TextBox 2">
            <a:extLst>
              <a:ext uri="{FF2B5EF4-FFF2-40B4-BE49-F238E27FC236}">
                <a16:creationId xmlns:a16="http://schemas.microsoft.com/office/drawing/2014/main" id="{63304D8B-56D8-4043-AD39-5579AC3A0F95}"/>
              </a:ext>
            </a:extLst>
          </p:cNvPr>
          <p:cNvSpPr txBox="1"/>
          <p:nvPr/>
        </p:nvSpPr>
        <p:spPr>
          <a:xfrm>
            <a:off x="0" y="2089934"/>
            <a:ext cx="12192000" cy="830997"/>
          </a:xfrm>
          <a:prstGeom prst="rect">
            <a:avLst/>
          </a:prstGeom>
          <a:noFill/>
        </p:spPr>
        <p:txBody>
          <a:bodyPr wrap="square" rtlCol="0">
            <a:spAutoFit/>
          </a:bodyPr>
          <a:lstStyle/>
          <a:p>
            <a:pPr marL="285750" indent="-285750">
              <a:buFont typeface="Wingdings" panose="05000000000000000000" pitchFamily="2" charset="2"/>
              <a:buChar char="v"/>
            </a:pPr>
            <a:r>
              <a:rPr lang="de-DE" sz="1600" dirty="0">
                <a:solidFill>
                  <a:srgbClr val="0070C0"/>
                </a:solidFill>
              </a:rPr>
              <a:t>Surface </a:t>
            </a:r>
            <a:r>
              <a:rPr lang="de-DE" sz="1600" dirty="0" err="1">
                <a:solidFill>
                  <a:srgbClr val="0070C0"/>
                </a:solidFill>
              </a:rPr>
              <a:t>resistance</a:t>
            </a:r>
            <a:r>
              <a:rPr lang="de-DE" sz="1600" dirty="0">
                <a:solidFill>
                  <a:srgbClr val="0070C0"/>
                </a:solidFill>
              </a:rPr>
              <a:t>:  </a:t>
            </a:r>
            <a:r>
              <a:rPr lang="en-US" sz="1600" dirty="0"/>
              <a:t>The Bardeen, Cooper and Schrieffer (BCS) theory of superconductivity can be used to develop expressions for the surface impedance of superconductors on the base of several fundamental material properties like mean free path, coherence length, London penetration depth, and other critical parameters.</a:t>
            </a:r>
          </a:p>
        </p:txBody>
      </p:sp>
      <p:sp>
        <p:nvSpPr>
          <p:cNvPr id="4" name="TextBox 3">
            <a:extLst>
              <a:ext uri="{FF2B5EF4-FFF2-40B4-BE49-F238E27FC236}">
                <a16:creationId xmlns:a16="http://schemas.microsoft.com/office/drawing/2014/main" id="{8956C256-074E-4538-A591-3E93E822B4B7}"/>
              </a:ext>
            </a:extLst>
          </p:cNvPr>
          <p:cNvSpPr txBox="1"/>
          <p:nvPr/>
        </p:nvSpPr>
        <p:spPr>
          <a:xfrm>
            <a:off x="0" y="700772"/>
            <a:ext cx="12191999" cy="584775"/>
          </a:xfrm>
          <a:prstGeom prst="rect">
            <a:avLst/>
          </a:prstGeom>
          <a:noFill/>
        </p:spPr>
        <p:txBody>
          <a:bodyPr wrap="square" rtlCol="0">
            <a:spAutoFit/>
          </a:bodyPr>
          <a:lstStyle/>
          <a:p>
            <a:pPr marL="285750" indent="-285750">
              <a:buFont typeface="Wingdings" panose="05000000000000000000" pitchFamily="2" charset="2"/>
              <a:buChar char="v"/>
            </a:pPr>
            <a:r>
              <a:rPr lang="de-DE" sz="1600" dirty="0">
                <a:solidFill>
                  <a:srgbClr val="0070C0"/>
                </a:solidFill>
              </a:rPr>
              <a:t>Power </a:t>
            </a:r>
            <a:r>
              <a:rPr lang="de-DE" sz="1600" dirty="0" err="1">
                <a:solidFill>
                  <a:srgbClr val="0070C0"/>
                </a:solidFill>
              </a:rPr>
              <a:t>dissipation</a:t>
            </a:r>
            <a:r>
              <a:rPr lang="de-DE" sz="1600" dirty="0">
                <a:solidFill>
                  <a:srgbClr val="0070C0"/>
                </a:solidFill>
              </a:rPr>
              <a:t> in </a:t>
            </a:r>
            <a:r>
              <a:rPr lang="de-DE" sz="1600" dirty="0" err="1">
                <a:solidFill>
                  <a:srgbClr val="0070C0"/>
                </a:solidFill>
              </a:rPr>
              <a:t>the</a:t>
            </a:r>
            <a:r>
              <a:rPr lang="de-DE" sz="1600" dirty="0">
                <a:solidFill>
                  <a:srgbClr val="0070C0"/>
                </a:solidFill>
              </a:rPr>
              <a:t> SRF </a:t>
            </a:r>
            <a:r>
              <a:rPr lang="de-DE" sz="1600" dirty="0" err="1">
                <a:solidFill>
                  <a:srgbClr val="0070C0"/>
                </a:solidFill>
              </a:rPr>
              <a:t>cavity</a:t>
            </a:r>
            <a:r>
              <a:rPr lang="de-DE" sz="1600" dirty="0">
                <a:solidFill>
                  <a:srgbClr val="0070C0"/>
                </a:solidFill>
              </a:rPr>
              <a:t>: </a:t>
            </a:r>
            <a:r>
              <a:rPr lang="en-US" sz="1600" dirty="0"/>
              <a:t>At a finite temperature, the unpaired electrons in a superconductor experience the effect of the RF field, resulting in power dissipation on the metallic cavity walls based on their surface resistance and the surface magnetic field intensity.</a:t>
            </a:r>
          </a:p>
        </p:txBody>
      </p:sp>
      <p:pic>
        <p:nvPicPr>
          <p:cNvPr id="5" name="Picture 4">
            <a:extLst>
              <a:ext uri="{FF2B5EF4-FFF2-40B4-BE49-F238E27FC236}">
                <a16:creationId xmlns:a16="http://schemas.microsoft.com/office/drawing/2014/main" id="{F872E4BC-F7B4-491B-8CDE-91E365053D22}"/>
              </a:ext>
            </a:extLst>
          </p:cNvPr>
          <p:cNvPicPr>
            <a:picLocks noChangeAspect="1"/>
          </p:cNvPicPr>
          <p:nvPr/>
        </p:nvPicPr>
        <p:blipFill>
          <a:blip r:embed="rId2"/>
          <a:stretch>
            <a:fillRect/>
          </a:stretch>
        </p:blipFill>
        <p:spPr>
          <a:xfrm>
            <a:off x="4147310" y="1371213"/>
            <a:ext cx="1638300" cy="571500"/>
          </a:xfrm>
          <a:prstGeom prst="rect">
            <a:avLst/>
          </a:prstGeom>
        </p:spPr>
      </p:pic>
      <p:pic>
        <p:nvPicPr>
          <p:cNvPr id="7" name="Picture 6">
            <a:extLst>
              <a:ext uri="{FF2B5EF4-FFF2-40B4-BE49-F238E27FC236}">
                <a16:creationId xmlns:a16="http://schemas.microsoft.com/office/drawing/2014/main" id="{12BC8A49-E416-45BC-9996-83756FA42F05}"/>
              </a:ext>
            </a:extLst>
          </p:cNvPr>
          <p:cNvPicPr>
            <a:picLocks noChangeAspect="1"/>
          </p:cNvPicPr>
          <p:nvPr/>
        </p:nvPicPr>
        <p:blipFill>
          <a:blip r:embed="rId3"/>
          <a:stretch>
            <a:fillRect/>
          </a:stretch>
        </p:blipFill>
        <p:spPr>
          <a:xfrm>
            <a:off x="4016340" y="2760375"/>
            <a:ext cx="3352800" cy="50482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8A2A71-548E-4459-8B47-2FF802DE8210}"/>
                  </a:ext>
                </a:extLst>
              </p:cNvPr>
              <p:cNvSpPr/>
              <p:nvPr/>
            </p:nvSpPr>
            <p:spPr>
              <a:xfrm>
                <a:off x="354348" y="3412421"/>
                <a:ext cx="9003747" cy="338554"/>
              </a:xfrm>
              <a:prstGeom prst="rect">
                <a:avLst/>
              </a:prstGeom>
            </p:spPr>
            <p:txBody>
              <a:bodyPr wrap="none">
                <a:spAutoFit/>
              </a:bodyPr>
              <a:lstStyle/>
              <a:p>
                <a:r>
                  <a:rPr lang="en-US" sz="1600" dirty="0"/>
                  <a:t>where </a:t>
                </a:r>
                <a14:m>
                  <m:oMath xmlns:m="http://schemas.openxmlformats.org/officeDocument/2006/math">
                    <m:r>
                      <a:rPr lang="en-US" sz="1600" i="1" dirty="0" smtClean="0">
                        <a:latin typeface="Cambria Math" panose="02040503050406030204" pitchFamily="18" charset="0"/>
                      </a:rPr>
                      <m:t>𝑇</m:t>
                    </m:r>
                  </m:oMath>
                </a14:m>
                <a:r>
                  <a:rPr lang="en-US" sz="1600" dirty="0"/>
                  <a:t> is expressed in Kelvin and</a:t>
                </a:r>
                <a14:m>
                  <m:oMath xmlns:m="http://schemas.openxmlformats.org/officeDocument/2006/math">
                    <m:r>
                      <a:rPr lang="en-US" sz="1600" i="1" dirty="0" smtClean="0">
                        <a:latin typeface="Cambria Math" panose="02040503050406030204" pitchFamily="18" charset="0"/>
                      </a:rPr>
                      <m:t> </m:t>
                    </m:r>
                    <m:r>
                      <a:rPr lang="en-US" sz="1600" i="1" dirty="0" smtClean="0">
                        <a:latin typeface="Cambria Math" panose="02040503050406030204" pitchFamily="18" charset="0"/>
                      </a:rPr>
                      <m:t>𝑓</m:t>
                    </m:r>
                    <m:r>
                      <a:rPr lang="en-US" sz="1600" i="1" dirty="0" smtClean="0">
                        <a:latin typeface="Cambria Math" panose="02040503050406030204" pitchFamily="18" charset="0"/>
                      </a:rPr>
                      <m:t> </m:t>
                    </m:r>
                  </m:oMath>
                </a14:m>
                <a:r>
                  <a:rPr lang="en-US" sz="1600" dirty="0"/>
                  <a:t>is expressed in gigahertz [</a:t>
                </a:r>
                <a:r>
                  <a:rPr lang="en-US" sz="1600" i="1" dirty="0">
                    <a:solidFill>
                      <a:srgbClr val="C00000"/>
                    </a:solidFill>
                  </a:rPr>
                  <a:t>H. </a:t>
                </a:r>
                <a:r>
                  <a:rPr lang="en-US" sz="1600" i="1" dirty="0" err="1">
                    <a:solidFill>
                      <a:srgbClr val="C00000"/>
                    </a:solidFill>
                  </a:rPr>
                  <a:t>Padamsee</a:t>
                </a:r>
                <a:r>
                  <a:rPr lang="en-US" sz="1600" i="1" dirty="0">
                    <a:solidFill>
                      <a:srgbClr val="C00000"/>
                    </a:solidFill>
                  </a:rPr>
                  <a:t>, RF Superconductivity (2009)</a:t>
                </a:r>
                <a:r>
                  <a:rPr lang="en-US" sz="1600" dirty="0"/>
                  <a:t>].</a:t>
                </a:r>
              </a:p>
            </p:txBody>
          </p:sp>
        </mc:Choice>
        <mc:Fallback xmlns="">
          <p:sp>
            <p:nvSpPr>
              <p:cNvPr id="8" name="Rectangle 7">
                <a:extLst>
                  <a:ext uri="{FF2B5EF4-FFF2-40B4-BE49-F238E27FC236}">
                    <a16:creationId xmlns:a16="http://schemas.microsoft.com/office/drawing/2014/main" id="{0A8A2A71-548E-4459-8B47-2FF802DE8210}"/>
                  </a:ext>
                </a:extLst>
              </p:cNvPr>
              <p:cNvSpPr>
                <a:spLocks noRot="1" noChangeAspect="1" noMove="1" noResize="1" noEditPoints="1" noAdjustHandles="1" noChangeArrowheads="1" noChangeShapeType="1" noTextEdit="1"/>
              </p:cNvSpPr>
              <p:nvPr/>
            </p:nvSpPr>
            <p:spPr>
              <a:xfrm>
                <a:off x="354348" y="3412421"/>
                <a:ext cx="9003747" cy="338554"/>
              </a:xfrm>
              <a:prstGeom prst="rect">
                <a:avLst/>
              </a:prstGeom>
              <a:blipFill>
                <a:blip r:embed="rId4"/>
                <a:stretch>
                  <a:fillRect l="-339" t="-5455" b="-23636"/>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B255F69-55E9-4FDD-8614-1E0FD3B55E47}"/>
              </a:ext>
            </a:extLst>
          </p:cNvPr>
          <p:cNvSpPr/>
          <p:nvPr/>
        </p:nvSpPr>
        <p:spPr>
          <a:xfrm>
            <a:off x="0" y="4087534"/>
            <a:ext cx="3447932" cy="338554"/>
          </a:xfrm>
          <a:prstGeom prst="rect">
            <a:avLst/>
          </a:prstGeom>
        </p:spPr>
        <p:txBody>
          <a:bodyPr wrap="none">
            <a:spAutoFit/>
          </a:bodyPr>
          <a:lstStyle/>
          <a:p>
            <a:pPr marL="285750" indent="-285750">
              <a:buFont typeface="Wingdings" panose="05000000000000000000" pitchFamily="2" charset="2"/>
              <a:buChar char="v"/>
            </a:pPr>
            <a:r>
              <a:rPr lang="en-US" sz="1600" dirty="0">
                <a:solidFill>
                  <a:srgbClr val="0070C0"/>
                </a:solidFill>
              </a:rPr>
              <a:t>SCRF Cavity fabrication technology: </a:t>
            </a:r>
          </a:p>
        </p:txBody>
      </p:sp>
      <p:sp>
        <p:nvSpPr>
          <p:cNvPr id="10" name="Rectangle 9">
            <a:extLst>
              <a:ext uri="{FF2B5EF4-FFF2-40B4-BE49-F238E27FC236}">
                <a16:creationId xmlns:a16="http://schemas.microsoft.com/office/drawing/2014/main" id="{3FCFBDC6-0EFB-412D-844A-744B55CFBC18}"/>
              </a:ext>
            </a:extLst>
          </p:cNvPr>
          <p:cNvSpPr/>
          <p:nvPr/>
        </p:nvSpPr>
        <p:spPr>
          <a:xfrm>
            <a:off x="354348" y="4964816"/>
            <a:ext cx="11837652" cy="830997"/>
          </a:xfrm>
          <a:prstGeom prst="rect">
            <a:avLst/>
          </a:prstGeom>
        </p:spPr>
        <p:txBody>
          <a:bodyPr wrap="square">
            <a:spAutoFit/>
          </a:bodyPr>
          <a:lstStyle/>
          <a:p>
            <a:r>
              <a:rPr lang="en-US" sz="1600" dirty="0"/>
              <a:t>The first term represents the BCS contribution, the second term accounts for increased losses resulting from trapped DC magnetic fields, such as Earth's magnetic field. The third term encompasses various sources, including chemical residues on surfaces, foreign material inclusions, condensed gases, and the presence of hydrides and oxide layers.</a:t>
            </a:r>
          </a:p>
        </p:txBody>
      </p:sp>
      <p:pic>
        <p:nvPicPr>
          <p:cNvPr id="11" name="Picture 10">
            <a:extLst>
              <a:ext uri="{FF2B5EF4-FFF2-40B4-BE49-F238E27FC236}">
                <a16:creationId xmlns:a16="http://schemas.microsoft.com/office/drawing/2014/main" id="{2EA23A4F-5149-4DAD-8949-1AE873F68C42}"/>
              </a:ext>
            </a:extLst>
          </p:cNvPr>
          <p:cNvPicPr>
            <a:picLocks noChangeAspect="1"/>
          </p:cNvPicPr>
          <p:nvPr/>
        </p:nvPicPr>
        <p:blipFill>
          <a:blip r:embed="rId5"/>
          <a:stretch>
            <a:fillRect/>
          </a:stretch>
        </p:blipFill>
        <p:spPr>
          <a:xfrm>
            <a:off x="4080635" y="4458502"/>
            <a:ext cx="3409950" cy="361950"/>
          </a:xfrm>
          <a:prstGeom prst="rect">
            <a:avLst/>
          </a:prstGeom>
        </p:spPr>
      </p:pic>
    </p:spTree>
    <p:extLst>
      <p:ext uri="{BB962C8B-B14F-4D97-AF65-F5344CB8AC3E}">
        <p14:creationId xmlns:p14="http://schemas.microsoft.com/office/powerpoint/2010/main" val="1299597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9A0EDFC-F124-49AB-9581-CF3973FC22AC}"/>
                  </a:ext>
                </a:extLst>
              </p:cNvPr>
              <p:cNvSpPr/>
              <p:nvPr/>
            </p:nvSpPr>
            <p:spPr>
              <a:xfrm>
                <a:off x="221301" y="523220"/>
                <a:ext cx="11887200" cy="1950021"/>
              </a:xfrm>
              <a:prstGeom prst="rect">
                <a:avLst/>
              </a:prstGeom>
            </p:spPr>
            <p:txBody>
              <a:bodyPr wrap="square">
                <a:spAutoFit/>
              </a:bodyPr>
              <a:lstStyle/>
              <a:p>
                <a:pPr marL="285750" lvl="0" indent="-285750">
                  <a:buFont typeface="Wingdings" panose="05000000000000000000" pitchFamily="2" charset="2"/>
                  <a:buChar char="v"/>
                </a:pPr>
                <a:r>
                  <a:rPr lang="en-US" sz="1600" dirty="0">
                    <a:solidFill>
                      <a:prstClr val="black"/>
                    </a:solidFill>
                  </a:rPr>
                  <a:t>The radiative heat transfer from one surface to another is expressed as following (</a:t>
                </a:r>
                <a:r>
                  <a:rPr lang="de-DE" sz="1600" dirty="0">
                    <a:solidFill>
                      <a:srgbClr val="C00000"/>
                    </a:solidFill>
                  </a:rPr>
                  <a:t>doi:10.18429/JACoW-IPAC2015-WEPTY031</a:t>
                </a:r>
                <a:r>
                  <a:rPr lang="en-US" sz="1600" dirty="0">
                    <a:solidFill>
                      <a:prstClr val="black"/>
                    </a:solidFill>
                  </a:rPr>
                  <a:t>):</a:t>
                </a:r>
              </a:p>
              <a:p>
                <a:pPr lvl="0"/>
                <a:endParaRPr lang="en-US" sz="1600" dirty="0">
                  <a:solidFill>
                    <a:prstClr val="black"/>
                  </a:solidFill>
                </a:endParaRPr>
              </a:p>
              <a:p>
                <a:pPr lvl="0" algn="ctr"/>
                <a14:m>
                  <m:oMath xmlns:m="http://schemas.openxmlformats.org/officeDocument/2006/math">
                    <m:sSub>
                      <m:sSubPr>
                        <m:ctrlPr>
                          <a:rPr lang="de-DE" i="1" dirty="0">
                            <a:solidFill>
                              <a:srgbClr val="0070C0"/>
                            </a:solidFill>
                            <a:latin typeface="Cambria Math" panose="02040503050406030204" pitchFamily="18" charset="0"/>
                            <a:cs typeface="Times New Roman" panose="02020603050405020304" pitchFamily="18" charset="0"/>
                          </a:rPr>
                        </m:ctrlPr>
                      </m:sSubPr>
                      <m:e>
                        <m:acc>
                          <m:accPr>
                            <m:chr m:val="̇"/>
                            <m:ctrlPr>
                              <a:rPr lang="de-DE"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accPr>
                          <m:e>
                            <m:r>
                              <a:rPr lang="de-DE"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𝑄</m:t>
                            </m:r>
                          </m:e>
                        </m:acc>
                      </m:e>
                      <m:sub>
                        <m:r>
                          <a:rPr lang="de-DE" i="1" dirty="0">
                            <a:solidFill>
                              <a:srgbClr val="0070C0"/>
                            </a:solidFill>
                            <a:latin typeface="Cambria Math" panose="02040503050406030204" pitchFamily="18" charset="0"/>
                            <a:cs typeface="Times New Roman" panose="02020603050405020304" pitchFamily="18" charset="0"/>
                          </a:rPr>
                          <m:t>1</m:t>
                        </m:r>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i="1">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dirty="0">
                    <a:solidFill>
                      <a:srgbClr val="0070C0"/>
                    </a:solidFill>
                    <a:ea typeface="Calibri" panose="020F0502020204030204" pitchFamily="34" charset="0"/>
                    <a:cs typeface="Times New Roman" panose="02020603050405020304" pitchFamily="18" charset="0"/>
                  </a:rPr>
                  <a:t> </a:t>
                </a:r>
                <a14:m>
                  <m:oMath xmlns:m="http://schemas.openxmlformats.org/officeDocument/2006/math">
                    <m:f>
                      <m:fPr>
                        <m:ctrlPr>
                          <a:rPr lang="en-US" i="1" dirty="0">
                            <a:solidFill>
                              <a:srgbClr val="0070C0"/>
                            </a:solidFill>
                            <a:latin typeface="Cambria Math" panose="02040503050406030204" pitchFamily="18" charset="0"/>
                            <a:cs typeface="Times New Roman" panose="02020603050405020304" pitchFamily="18" charset="0"/>
                          </a:rPr>
                        </m:ctrlPr>
                      </m:fPr>
                      <m:num>
                        <m:r>
                          <a:rPr lang="en-US"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𝜎</m:t>
                        </m:r>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1</m:t>
                            </m:r>
                          </m:sub>
                          <m:sup>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4</m:t>
                            </m:r>
                          </m:sup>
                        </m:sSubSup>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2</m:t>
                            </m:r>
                          </m:sub>
                          <m:sup>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4</m:t>
                            </m:r>
                          </m:sup>
                        </m:sSubSup>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num>
                      <m:den>
                        <m:f>
                          <m:fPr>
                            <m:ctrlPr>
                              <a:rPr lang="en-US" i="1" dirty="0">
                                <a:solidFill>
                                  <a:srgbClr val="0070C0"/>
                                </a:solidFill>
                                <a:latin typeface="Cambria Math" panose="02040503050406030204" pitchFamily="18" charset="0"/>
                                <a:cs typeface="Times New Roman" panose="02020603050405020304" pitchFamily="18" charset="0"/>
                              </a:rPr>
                            </m:ctrlPr>
                          </m:fPr>
                          <m:num>
                            <m:r>
                              <a:rPr lang="de-DE" i="1" dirty="0">
                                <a:solidFill>
                                  <a:srgbClr val="0070C0"/>
                                </a:solidFill>
                                <a:latin typeface="Cambria Math" panose="02040503050406030204" pitchFamily="18" charset="0"/>
                                <a:cs typeface="Times New Roman" panose="02020603050405020304" pitchFamily="18" charset="0"/>
                              </a:rPr>
                              <m:t>1−</m:t>
                            </m:r>
                            <m:sSub>
                              <m:sSubPr>
                                <m:ctrlPr>
                                  <a:rPr lang="de-DE"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𝜀</m:t>
                                </m:r>
                              </m:e>
                              <m:sub>
                                <m:r>
                                  <a:rPr lang="de-DE" i="1" dirty="0">
                                    <a:solidFill>
                                      <a:srgbClr val="0070C0"/>
                                    </a:solidFill>
                                    <a:latin typeface="Cambria Math" panose="02040503050406030204" pitchFamily="18" charset="0"/>
                                    <a:cs typeface="Times New Roman" panose="02020603050405020304" pitchFamily="18" charset="0"/>
                                  </a:rPr>
                                  <m:t>1</m:t>
                                </m:r>
                              </m:sub>
                            </m:sSub>
                          </m:num>
                          <m:den>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cs typeface="Times New Roman" panose="02020603050405020304" pitchFamily="18" charset="0"/>
                                  </a:rPr>
                                  <m:t>𝐴</m:t>
                                </m:r>
                              </m:e>
                              <m:sub>
                                <m:r>
                                  <a:rPr lang="de-DE" i="1" dirty="0">
                                    <a:solidFill>
                                      <a:srgbClr val="0070C0"/>
                                    </a:solidFill>
                                    <a:latin typeface="Cambria Math" panose="02040503050406030204" pitchFamily="18" charset="0"/>
                                    <a:cs typeface="Times New Roman" panose="02020603050405020304" pitchFamily="18" charset="0"/>
                                  </a:rPr>
                                  <m:t>1</m:t>
                                </m:r>
                              </m:sub>
                            </m:sSub>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en-US"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𝜀</m:t>
                                </m:r>
                              </m:e>
                              <m:sub>
                                <m:r>
                                  <a:rPr lang="de-DE" i="1" dirty="0">
                                    <a:solidFill>
                                      <a:srgbClr val="0070C0"/>
                                    </a:solidFill>
                                    <a:latin typeface="Cambria Math" panose="02040503050406030204" pitchFamily="18" charset="0"/>
                                    <a:cs typeface="Times New Roman" panose="02020603050405020304" pitchFamily="18" charset="0"/>
                                  </a:rPr>
                                  <m:t>1</m:t>
                                </m:r>
                              </m:sub>
                            </m:sSub>
                          </m:den>
                        </m:f>
                        <m:r>
                          <a:rPr lang="de-DE" i="1" dirty="0">
                            <a:solidFill>
                              <a:srgbClr val="0070C0"/>
                            </a:solidFill>
                            <a:latin typeface="Cambria Math" panose="02040503050406030204" pitchFamily="18" charset="0"/>
                            <a:cs typeface="Times New Roman" panose="02020603050405020304" pitchFamily="18" charset="0"/>
                          </a:rPr>
                          <m:t>+</m:t>
                        </m:r>
                        <m:f>
                          <m:fPr>
                            <m:ctrlPr>
                              <a:rPr lang="en-US" i="1" dirty="0">
                                <a:solidFill>
                                  <a:srgbClr val="0070C0"/>
                                </a:solidFill>
                                <a:latin typeface="Cambria Math" panose="02040503050406030204" pitchFamily="18" charset="0"/>
                                <a:cs typeface="Times New Roman" panose="02020603050405020304" pitchFamily="18" charset="0"/>
                              </a:rPr>
                            </m:ctrlPr>
                          </m:fPr>
                          <m:num>
                            <m:r>
                              <a:rPr lang="de-DE" i="1" dirty="0">
                                <a:solidFill>
                                  <a:srgbClr val="0070C0"/>
                                </a:solidFill>
                                <a:latin typeface="Cambria Math" panose="02040503050406030204" pitchFamily="18" charset="0"/>
                                <a:cs typeface="Times New Roman" panose="02020603050405020304" pitchFamily="18" charset="0"/>
                              </a:rPr>
                              <m:t>1−</m:t>
                            </m:r>
                            <m:sSub>
                              <m:sSubPr>
                                <m:ctrlPr>
                                  <a:rPr lang="de-DE"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𝜀</m:t>
                                </m:r>
                              </m:e>
                              <m:sub>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cs typeface="Times New Roman" panose="02020603050405020304" pitchFamily="18" charset="0"/>
                                  </a:rPr>
                                  <m:t>𝐴</m:t>
                                </m:r>
                              </m:e>
                              <m:sub>
                                <m:r>
                                  <a:rPr lang="de-DE" i="1" dirty="0">
                                    <a:solidFill>
                                      <a:srgbClr val="0070C0"/>
                                    </a:solidFill>
                                    <a:latin typeface="Cambria Math" panose="02040503050406030204" pitchFamily="18" charset="0"/>
                                    <a:cs typeface="Times New Roman" panose="02020603050405020304" pitchFamily="18" charset="0"/>
                                  </a:rPr>
                                  <m:t>2</m:t>
                                </m:r>
                              </m:sub>
                            </m:sSub>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en-US"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𝜀</m:t>
                                </m:r>
                              </m:e>
                              <m:sub>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de-DE" i="1" dirty="0">
                            <a:solidFill>
                              <a:srgbClr val="0070C0"/>
                            </a:solidFill>
                            <a:latin typeface="Cambria Math" panose="02040503050406030204" pitchFamily="18" charset="0"/>
                            <a:cs typeface="Times New Roman" panose="02020603050405020304" pitchFamily="18" charset="0"/>
                          </a:rPr>
                          <m:t>+</m:t>
                        </m:r>
                        <m:f>
                          <m:fPr>
                            <m:ctrlPr>
                              <a:rPr lang="en-US" i="1" dirty="0">
                                <a:solidFill>
                                  <a:srgbClr val="0070C0"/>
                                </a:solidFill>
                                <a:latin typeface="Cambria Math" panose="02040503050406030204" pitchFamily="18" charset="0"/>
                                <a:cs typeface="Times New Roman" panose="02020603050405020304" pitchFamily="18" charset="0"/>
                              </a:rPr>
                            </m:ctrlPr>
                          </m:fPr>
                          <m:num>
                            <m:r>
                              <a:rPr lang="de-DE" i="1" dirty="0">
                                <a:solidFill>
                                  <a:srgbClr val="0070C0"/>
                                </a:solidFill>
                                <a:latin typeface="Cambria Math" panose="02040503050406030204" pitchFamily="18" charset="0"/>
                                <a:cs typeface="Times New Roman" panose="02020603050405020304" pitchFamily="18" charset="0"/>
                              </a:rPr>
                              <m:t>1</m:t>
                            </m:r>
                          </m:num>
                          <m:den>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cs typeface="Times New Roman" panose="02020603050405020304" pitchFamily="18" charset="0"/>
                                  </a:rPr>
                                  <m:t>𝐴</m:t>
                                </m:r>
                              </m:e>
                              <m:sub>
                                <m:r>
                                  <a:rPr lang="de-DE" i="1" dirty="0">
                                    <a:solidFill>
                                      <a:srgbClr val="0070C0"/>
                                    </a:solidFill>
                                    <a:latin typeface="Cambria Math" panose="02040503050406030204" pitchFamily="18" charset="0"/>
                                    <a:cs typeface="Times New Roman" panose="02020603050405020304" pitchFamily="18" charset="0"/>
                                  </a:rPr>
                                  <m:t>1</m:t>
                                </m:r>
                              </m:sub>
                            </m:sSub>
                            <m:sSub>
                              <m:sSubPr>
                                <m:ctrlPr>
                                  <a:rPr lang="en-US" i="1" dirty="0">
                                    <a:solidFill>
                                      <a:srgbClr val="0070C0"/>
                                    </a:solidFill>
                                    <a:latin typeface="Cambria Math" panose="02040503050406030204" pitchFamily="18" charset="0"/>
                                    <a:cs typeface="Times New Roman" panose="02020603050405020304" pitchFamily="18" charset="0"/>
                                  </a:rPr>
                                </m:ctrlPr>
                              </m:sSubPr>
                              <m:e>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𝐹</m:t>
                                </m:r>
                              </m:e>
                              <m:sub>
                                <m:r>
                                  <a:rPr lang="de-DE" i="1" dirty="0">
                                    <a:solidFill>
                                      <a:srgbClr val="0070C0"/>
                                    </a:solidFill>
                                    <a:latin typeface="Cambria Math" panose="02040503050406030204" pitchFamily="18" charset="0"/>
                                    <a:cs typeface="Times New Roman" panose="02020603050405020304" pitchFamily="18" charset="0"/>
                                  </a:rPr>
                                  <m:t>1</m:t>
                                </m:r>
                                <m:r>
                                  <a:rPr lang="de-DE"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→2</m:t>
                                </m:r>
                              </m:sub>
                            </m:sSub>
                          </m:den>
                        </m:f>
                      </m:den>
                    </m:f>
                  </m:oMath>
                </a14:m>
                <a:endParaRPr lang="en-US" dirty="0">
                  <a:solidFill>
                    <a:prstClr val="black"/>
                  </a:solidFill>
                </a:endParaRPr>
              </a:p>
              <a:p>
                <a:pPr lvl="0" algn="ctr"/>
                <a:endParaRPr lang="en-US" sz="1600" dirty="0">
                  <a:solidFill>
                    <a:prstClr val="black"/>
                  </a:solidFill>
                </a:endParaRPr>
              </a:p>
              <a:p>
                <a:pPr lvl="0"/>
                <a:r>
                  <a:rPr lang="en-US" sz="1600" dirty="0">
                    <a:solidFill>
                      <a:prstClr val="black"/>
                    </a:solidFill>
                  </a:rPr>
                  <a:t>where </a:t>
                </a:r>
                <a14:m>
                  <m:oMath xmlns:m="http://schemas.openxmlformats.org/officeDocument/2006/math">
                    <m:sSub>
                      <m:sSubPr>
                        <m:ctrlPr>
                          <a:rPr lang="de-DE" sz="1600" i="1" dirty="0">
                            <a:solidFill>
                              <a:prstClr val="black"/>
                            </a:solidFill>
                            <a:latin typeface="Cambria Math" panose="02040503050406030204" pitchFamily="18" charset="0"/>
                            <a:cs typeface="Times New Roman" panose="02020603050405020304" pitchFamily="18" charset="0"/>
                          </a:rPr>
                        </m:ctrlPr>
                      </m:sSubPr>
                      <m:e>
                        <m:acc>
                          <m:accPr>
                            <m:chr m:val="̇"/>
                            <m:ctrlPr>
                              <a:rPr lang="de-DE"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de-DE"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acc>
                      </m:e>
                      <m:sub>
                        <m:r>
                          <a:rPr lang="de-DE" sz="1600" i="1" dirty="0">
                            <a:solidFill>
                              <a:prstClr val="black"/>
                            </a:solidFill>
                            <a:latin typeface="Cambria Math" panose="02040503050406030204" pitchFamily="18" charset="0"/>
                            <a:cs typeface="Times New Roman" panose="02020603050405020304" pitchFamily="18" charset="0"/>
                          </a:rPr>
                          <m:t>1</m:t>
                        </m:r>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1600" dirty="0">
                    <a:solidFill>
                      <a:prstClr val="black"/>
                    </a:solidFill>
                  </a:rPr>
                  <a:t>is radiative power on surface 2 from surface 1. </a:t>
                </a:r>
                <a14:m>
                  <m:oMath xmlns:m="http://schemas.openxmlformats.org/officeDocument/2006/math">
                    <m:r>
                      <a:rPr lang="de-DE" sz="1600" dirty="0">
                        <a:solidFill>
                          <a:prstClr val="black"/>
                        </a:solidFill>
                        <a:latin typeface="Cambria Math" panose="02040503050406030204" pitchFamily="18" charset="0"/>
                      </a:rPr>
                      <m:t> </m:t>
                    </m:r>
                    <m:r>
                      <a:rPr lang="en-US" sz="1600" i="1" dirty="0">
                        <a:solidFill>
                          <a:prstClr val="black"/>
                        </a:solidFill>
                        <a:latin typeface="Cambria Math" panose="02040503050406030204" pitchFamily="18" charset="0"/>
                      </a:rPr>
                      <m:t>𝑇</m:t>
                    </m:r>
                  </m:oMath>
                </a14:m>
                <a:r>
                  <a:rPr lang="en-US" sz="1600" dirty="0">
                    <a:solidFill>
                      <a:prstClr val="black"/>
                    </a:solidFill>
                  </a:rPr>
                  <a:t>, </a:t>
                </a:r>
                <a14:m>
                  <m:oMath xmlns:m="http://schemas.openxmlformats.org/officeDocument/2006/math">
                    <m:r>
                      <a:rPr lang="en-US" sz="1600" i="1" dirty="0">
                        <a:solidFill>
                          <a:prstClr val="black"/>
                        </a:solidFill>
                        <a:latin typeface="Cambria Math" panose="02040503050406030204" pitchFamily="18" charset="0"/>
                        <a:ea typeface="Cambria Math" panose="02040503050406030204" pitchFamily="18" charset="0"/>
                      </a:rPr>
                      <m:t>𝜀</m:t>
                    </m:r>
                  </m:oMath>
                </a14:m>
                <a:r>
                  <a:rPr lang="en-US" sz="1600" dirty="0">
                    <a:solidFill>
                      <a:prstClr val="black"/>
                    </a:solidFill>
                  </a:rPr>
                  <a:t>, and </a:t>
                </a:r>
                <a14:m>
                  <m:oMath xmlns:m="http://schemas.openxmlformats.org/officeDocument/2006/math">
                    <m:r>
                      <a:rPr lang="en-US" sz="1600" i="1" dirty="0">
                        <a:solidFill>
                          <a:prstClr val="black"/>
                        </a:solidFill>
                        <a:latin typeface="Cambria Math" panose="02040503050406030204" pitchFamily="18" charset="0"/>
                      </a:rPr>
                      <m:t>𝐴</m:t>
                    </m:r>
                  </m:oMath>
                </a14:m>
                <a:r>
                  <a:rPr lang="en-US" sz="1600" dirty="0">
                    <a:solidFill>
                      <a:prstClr val="black"/>
                    </a:solidFill>
                  </a:rPr>
                  <a:t> are temperature, emissivity and area respectively for surface 1 and 2. </a:t>
                </a:r>
                <a14:m>
                  <m:oMath xmlns:m="http://schemas.openxmlformats.org/officeDocument/2006/math">
                    <m:sSub>
                      <m:sSubPr>
                        <m:ctrlPr>
                          <a:rPr lang="en-US" sz="1600" i="1" dirty="0">
                            <a:solidFill>
                              <a:prstClr val="black"/>
                            </a:solidFill>
                            <a:latin typeface="Cambria Math" panose="02040503050406030204" pitchFamily="18" charset="0"/>
                            <a:cs typeface="Times New Roman" panose="02020603050405020304" pitchFamily="18" charset="0"/>
                          </a:rPr>
                        </m:ctrlPr>
                      </m:sSubPr>
                      <m:e>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lang="de-DE" sz="1600" i="1" dirty="0">
                            <a:solidFill>
                              <a:prstClr val="black"/>
                            </a:solidFill>
                            <a:latin typeface="Cambria Math" panose="02040503050406030204" pitchFamily="18" charset="0"/>
                            <a:cs typeface="Times New Roman" panose="02020603050405020304" pitchFamily="18" charset="0"/>
                          </a:rPr>
                          <m:t>1</m:t>
                        </m:r>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oMath>
                </a14:m>
                <a:r>
                  <a:rPr lang="en-US" sz="1600" dirty="0">
                    <a:solidFill>
                      <a:prstClr val="black"/>
                    </a:solidFill>
                  </a:rPr>
                  <a:t> is view factor that determines proportion of radiation from surface 1 reaching to surface 2. </a:t>
                </a:r>
                <a14:m>
                  <m:oMath xmlns:m="http://schemas.openxmlformats.org/officeDocument/2006/math">
                    <m:r>
                      <a:rPr lang="en-US"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oMath>
                </a14:m>
                <a:r>
                  <a:rPr lang="en-US" sz="1600" dirty="0">
                    <a:solidFill>
                      <a:prstClr val="black"/>
                    </a:solidFill>
                  </a:rPr>
                  <a:t> is the Boltzmann constant. </a:t>
                </a:r>
              </a:p>
            </p:txBody>
          </p:sp>
        </mc:Choice>
        <mc:Fallback xmlns="">
          <p:sp>
            <p:nvSpPr>
              <p:cNvPr id="2" name="Rectangle 1">
                <a:extLst>
                  <a:ext uri="{FF2B5EF4-FFF2-40B4-BE49-F238E27FC236}">
                    <a16:creationId xmlns:a16="http://schemas.microsoft.com/office/drawing/2014/main" id="{F9A0EDFC-F124-49AB-9581-CF3973FC22AC}"/>
                  </a:ext>
                </a:extLst>
              </p:cNvPr>
              <p:cNvSpPr>
                <a:spLocks noRot="1" noChangeAspect="1" noMove="1" noResize="1" noEditPoints="1" noAdjustHandles="1" noChangeArrowheads="1" noChangeShapeType="1" noTextEdit="1"/>
              </p:cNvSpPr>
              <p:nvPr/>
            </p:nvSpPr>
            <p:spPr>
              <a:xfrm>
                <a:off x="221301" y="523220"/>
                <a:ext cx="11887200" cy="1950021"/>
              </a:xfrm>
              <a:prstGeom prst="rect">
                <a:avLst/>
              </a:prstGeom>
              <a:blipFill>
                <a:blip r:embed="rId2"/>
                <a:stretch>
                  <a:fillRect l="-256" t="-938" b="-312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53C619F-23C2-409B-A7EE-E93CBA620C82}"/>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a:solidFill>
                  <a:prstClr val="white"/>
                </a:solidFill>
              </a:rPr>
              <a:t>Radiation </a:t>
            </a:r>
            <a:r>
              <a:rPr lang="de-DE" sz="2400" dirty="0" err="1">
                <a:solidFill>
                  <a:prstClr val="white"/>
                </a:solidFill>
              </a:rPr>
              <a:t>heat</a:t>
            </a:r>
            <a:r>
              <a:rPr lang="de-DE" sz="2400" dirty="0">
                <a:solidFill>
                  <a:prstClr val="white"/>
                </a:solidFill>
              </a:rPr>
              <a:t> </a:t>
            </a:r>
            <a:r>
              <a:rPr lang="de-DE" sz="2400" dirty="0" err="1">
                <a:solidFill>
                  <a:prstClr val="white"/>
                </a:solidFill>
              </a:rPr>
              <a:t>load</a:t>
            </a:r>
            <a:r>
              <a:rPr lang="de-DE" sz="2400" dirty="0">
                <a:solidFill>
                  <a:prstClr val="white"/>
                </a:solidFill>
              </a:rPr>
              <a:t> </a:t>
            </a:r>
            <a:r>
              <a:rPr lang="de-DE" sz="2400" dirty="0" err="1">
                <a:solidFill>
                  <a:prstClr val="white"/>
                </a:solidFill>
              </a:rPr>
              <a:t>to</a:t>
            </a:r>
            <a:r>
              <a:rPr lang="de-DE" sz="2400" dirty="0">
                <a:solidFill>
                  <a:prstClr val="white"/>
                </a:solidFill>
              </a:rPr>
              <a:t> GWVC</a:t>
            </a:r>
            <a:endParaRPr lang="en-US" sz="2400" dirty="0">
              <a:solidFill>
                <a:schemeClr val="bg1"/>
              </a:solidFill>
            </a:endParaRPr>
          </a:p>
        </p:txBody>
      </p:sp>
      <p:sp>
        <p:nvSpPr>
          <p:cNvPr id="11" name="Rectangle 10">
            <a:extLst>
              <a:ext uri="{FF2B5EF4-FFF2-40B4-BE49-F238E27FC236}">
                <a16:creationId xmlns:a16="http://schemas.microsoft.com/office/drawing/2014/main" id="{AA5612A6-15A5-401D-9495-8D971993FC77}"/>
              </a:ext>
            </a:extLst>
          </p:cNvPr>
          <p:cNvSpPr/>
          <p:nvPr/>
        </p:nvSpPr>
        <p:spPr>
          <a:xfrm>
            <a:off x="5878286" y="4130259"/>
            <a:ext cx="5935784" cy="13556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a:extLst>
              <a:ext uri="{FF2B5EF4-FFF2-40B4-BE49-F238E27FC236}">
                <a16:creationId xmlns:a16="http://schemas.microsoft.com/office/drawing/2014/main" id="{653F8A29-AD1D-4DA0-B871-E93E481A263C}"/>
              </a:ext>
            </a:extLst>
          </p:cNvPr>
          <p:cNvSpPr/>
          <p:nvPr/>
        </p:nvSpPr>
        <p:spPr>
          <a:xfrm>
            <a:off x="221301" y="2837516"/>
            <a:ext cx="8891474"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ea typeface="+mn-ea"/>
                <a:cs typeface="+mn-cs"/>
              </a:rPr>
              <a:t>The empirical formula for calculating the heat flux through the MLI layers sufficiently verified in practice: </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500DED5-186A-4B9F-A93E-72A58C093576}"/>
                  </a:ext>
                </a:extLst>
              </p:cNvPr>
              <p:cNvSpPr/>
              <p:nvPr/>
            </p:nvSpPr>
            <p:spPr>
              <a:xfrm>
                <a:off x="2274460" y="3252707"/>
                <a:ext cx="5243808" cy="5711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𝑄</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sub>
                        </m:sSub>
                      </m:e>
                    </m:acc>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f>
                      <m:f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fPr>
                      <m:num>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𝐶</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𝑆</m:t>
                            </m:r>
                          </m:sub>
                        </m:sSub>
                        <m:sSup>
                          <m:sSup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pPr>
                          <m:e>
                            <m:acc>
                              <m:accPr>
                                <m:chr m:val="̅"/>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𝑁</m:t>
                                </m:r>
                              </m:e>
                            </m:acc>
                          </m:e>
                          <m:sup>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2.56</m:t>
                            </m:r>
                          </m:sup>
                        </m:sSup>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𝑇</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𝑚</m:t>
                            </m:r>
                          </m:sub>
                        </m:sSub>
                      </m:num>
                      <m:den>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𝑁</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𝑆</m:t>
                            </m:r>
                          </m:sub>
                        </m:s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+1</m:t>
                        </m:r>
                      </m:den>
                    </m:f>
                    <m:d>
                      <m:d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dPr>
                      <m:e>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𝑇</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𝐻</m:t>
                            </m:r>
                          </m:sub>
                        </m:s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𝑇</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𝐶</m:t>
                            </m:r>
                          </m:sub>
                        </m:sSub>
                      </m:e>
                    </m:d>
                    <m:r>
                      <a:rPr kumimoji="0" lang="de-DE" b="0" i="0"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f>
                      <m:fPr>
                        <m:ctrlP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ctrlPr>
                      </m:fPr>
                      <m:num>
                        <m:sSub>
                          <m:sSubPr>
                            <m:ctrlP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𝐶</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m:t>
                            </m:r>
                          </m:sub>
                        </m:sSub>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𝜀</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𝑅𝑇</m:t>
                            </m:r>
                          </m:sub>
                        </m:sSub>
                      </m:num>
                      <m:den>
                        <m:sSub>
                          <m:sSub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𝑁</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𝑆</m:t>
                            </m:r>
                          </m:sub>
                        </m:sSub>
                      </m:den>
                    </m:f>
                    <m:d>
                      <m:dPr>
                        <m:ctrlP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ctrlPr>
                      </m:dPr>
                      <m:e>
                        <m:sSubSup>
                          <m:sSubSupPr>
                            <m:ctrlP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ctrlPr>
                          </m:sSubSupPr>
                          <m:e>
                            <m: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𝑇</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𝐻</m:t>
                            </m:r>
                          </m:sub>
                          <m:sup>
                            <m: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4.67</m:t>
                            </m:r>
                          </m:sup>
                        </m:sSubSup>
                        <m:r>
                          <a:rPr kumimoji="0" lang="de-DE" b="0" i="1" u="none" strike="noStrike" kern="1200" cap="none" spc="0" normalizeH="0" baseline="0" noProof="0" dirty="0">
                            <a:ln>
                              <a:noFill/>
                            </a:ln>
                            <a:solidFill>
                              <a:prstClr val="black"/>
                            </a:solidFill>
                            <a:effectLst/>
                            <a:uLnTx/>
                            <a:uFillTx/>
                            <a:latin typeface="Cambria Math" panose="02040503050406030204" pitchFamily="18" charset="0"/>
                            <a:cs typeface="Times New Roman" panose="02020603050405020304" pitchFamily="18" charset="0"/>
                          </a:rPr>
                          <m:t>−</m:t>
                        </m:r>
                        <m:sSubSup>
                          <m:sSubSupPr>
                            <m:ctrlP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ctrlPr>
                          </m:sSubSupPr>
                          <m:e>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𝑇</m:t>
                            </m:r>
                          </m:e>
                          <m:sub>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𝐶</m:t>
                            </m:r>
                          </m:sub>
                          <m:sup>
                            <m:r>
                              <a:rPr kumimoji="0" lang="de-DE"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4.67</m:t>
                            </m:r>
                          </m:sup>
                        </m:sSubSup>
                      </m:e>
                    </m:d>
                  </m:oMath>
                </a14:m>
                <a:endParaRPr kumimoji="0" lang="en-US" b="0" i="0" u="none" strike="noStrike" kern="1200" cap="none" spc="0" normalizeH="0" baseline="0" noProof="0" dirty="0">
                  <a:ln>
                    <a:noFill/>
                  </a:ln>
                  <a:solidFill>
                    <a:prstClr val="black"/>
                  </a:solidFill>
                  <a:effectLst/>
                  <a:uLnTx/>
                  <a:uFillTx/>
                </a:endParaRPr>
              </a:p>
            </p:txBody>
          </p:sp>
        </mc:Choice>
        <mc:Fallback xmlns="">
          <p:sp>
            <p:nvSpPr>
              <p:cNvPr id="13" name="Rectangle 12">
                <a:extLst>
                  <a:ext uri="{FF2B5EF4-FFF2-40B4-BE49-F238E27FC236}">
                    <a16:creationId xmlns:a16="http://schemas.microsoft.com/office/drawing/2014/main" id="{0500DED5-186A-4B9F-A93E-72A58C093576}"/>
                  </a:ext>
                </a:extLst>
              </p:cNvPr>
              <p:cNvSpPr>
                <a:spLocks noRot="1" noChangeAspect="1" noMove="1" noResize="1" noEditPoints="1" noAdjustHandles="1" noChangeArrowheads="1" noChangeShapeType="1" noTextEdit="1"/>
              </p:cNvSpPr>
              <p:nvPr/>
            </p:nvSpPr>
            <p:spPr>
              <a:xfrm>
                <a:off x="2274460" y="3252707"/>
                <a:ext cx="5243808" cy="571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286D25E-99DA-4E8E-8078-32F1975EA3DA}"/>
                  </a:ext>
                </a:extLst>
              </p:cNvPr>
              <p:cNvSpPr/>
              <p:nvPr/>
            </p:nvSpPr>
            <p:spPr>
              <a:xfrm>
                <a:off x="377930" y="4200748"/>
                <a:ext cx="8294829" cy="2071465"/>
              </a:xfrm>
              <a:prstGeom prst="rect">
                <a:avLst/>
              </a:prstGeom>
            </p:spPr>
            <p:txBody>
              <a:bodyPr wrap="square">
                <a:spAutoFit/>
              </a:bodyPr>
              <a:lstStyle/>
              <a:p>
                <a:pPr lvl="0">
                  <a:defRPr/>
                </a:pPr>
                <a14:m>
                  <m:oMath xmlns:m="http://schemas.openxmlformats.org/officeDocument/2006/math">
                    <m:acc>
                      <m:accPr>
                        <m:chr m:val="̇"/>
                        <m:ctrlP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de-DE" sz="1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b>
                        </m:sSub>
                      </m:e>
                    </m:acc>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Heat flux (W/m</a:t>
                </a:r>
                <a:r>
                  <a:rPr kumimoji="0" lang="en-US" sz="1600" b="0" i="0" u="none" strike="noStrike" kern="1200" cap="none" spc="0" normalizeH="0" baseline="30000" noProof="0" dirty="0">
                    <a:ln>
                      <a:noFill/>
                    </a:ln>
                    <a:solidFill>
                      <a:prstClr val="black"/>
                    </a:solidFill>
                    <a:effectLst/>
                    <a:uLnTx/>
                    <a:uFillTx/>
                    <a:ea typeface="Calibri" panose="020F0502020204030204" pitchFamily="34" charset="0"/>
                    <a:cs typeface="Times New Roman" panose="02020603050405020304" pitchFamily="18" charset="0"/>
                  </a:rPr>
                  <a:t>2</a:t>
                </a:r>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endParaRPr kumimoji="0" lang="de-DE"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𝐶</m:t>
                        </m:r>
                      </m:e>
                      <m: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𝑆</m:t>
                        </m:r>
                      </m:sub>
                    </m:sSub>
                  </m:oMath>
                </a14:m>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 8.95</a:t>
                </a:r>
                <a14:m>
                  <m:oMath xmlns:m="http://schemas.openxmlformats.org/officeDocument/2006/math">
                    <m:r>
                      <a:rPr kumimoji="0" lang="en-US" sz="16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10</a:t>
                </a:r>
                <a:r>
                  <a:rPr kumimoji="0" lang="en-US" sz="1600" b="0" i="0" u="none" strike="noStrike" kern="1200" cap="none" spc="0" normalizeH="0" baseline="30000" noProof="0" dirty="0">
                    <a:ln>
                      <a:noFill/>
                    </a:ln>
                    <a:solidFill>
                      <a:prstClr val="black"/>
                    </a:solidFill>
                    <a:effectLst/>
                    <a:uLnTx/>
                    <a:uFillTx/>
                    <a:ea typeface="Calibri" panose="020F0502020204030204" pitchFamily="34" charset="0"/>
                    <a:cs typeface="Times New Roman" panose="02020603050405020304" pitchFamily="18" charset="0"/>
                  </a:rPr>
                  <a:t>-8</a:t>
                </a:r>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sSub>
                      <m:sSubPr>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𝐶</m:t>
                        </m:r>
                      </m:e>
                      <m:sub>
                        <m:r>
                          <a:rPr kumimoji="0" lang="de-DE"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𝑅</m:t>
                        </m:r>
                      </m:sub>
                    </m:sSub>
                  </m:oMath>
                </a14:m>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 5</a:t>
                </a:r>
                <a14:m>
                  <m:oMath xmlns:m="http://schemas.openxmlformats.org/officeDocument/2006/math">
                    <m:r>
                      <a:rPr kumimoji="0" lang="de-DE" sz="16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.39</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10</a:t>
                </a:r>
                <a:r>
                  <a:rPr kumimoji="0" lang="en-US" sz="1600" b="0" i="0" u="none" strike="noStrike" kern="1200" cap="none" spc="0" normalizeH="0" baseline="30000" noProof="0" dirty="0">
                    <a:ln>
                      <a:noFill/>
                    </a:ln>
                    <a:solidFill>
                      <a:prstClr val="black"/>
                    </a:solidFill>
                    <a:effectLst/>
                    <a:uLnTx/>
                    <a:uFillTx/>
                    <a:ea typeface="Calibri" panose="020F0502020204030204" pitchFamily="34" charset="0"/>
                    <a:cs typeface="Times New Roman" panose="02020603050405020304" pitchFamily="18" charset="0"/>
                  </a:rPr>
                  <a:t>-10</a:t>
                </a:r>
                <a:endParaRPr kumimoji="0" lang="en-US"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𝑁</m:t>
                        </m:r>
                      </m:e>
                    </m:acc>
                  </m:oMath>
                </a14:m>
                <a:r>
                  <a:rPr kumimoji="0" lang="en-US" sz="1600" b="0" i="0" u="none" strike="noStrike" kern="1200" cap="none" spc="0" normalizeH="0" baseline="0" noProof="0" dirty="0">
                    <a:ln>
                      <a:noFill/>
                    </a:ln>
                    <a:solidFill>
                      <a:prstClr val="black"/>
                    </a:solidFill>
                    <a:effectLst/>
                    <a:uLnTx/>
                    <a:uFillTx/>
                    <a:ea typeface="+mn-ea"/>
                    <a:cs typeface="+mn-cs"/>
                  </a:rPr>
                  <a:t> : radiation shield layer density (layers/cm)</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𝑁</m:t>
                        </m:r>
                      </m:e>
                      <m: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𝑆</m:t>
                        </m:r>
                      </m:sub>
                    </m:s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r>
                  <a:rPr kumimoji="0" lang="en-US" sz="1600" b="0" i="0" u="none" strike="noStrike" kern="1200" cap="none" spc="0" normalizeH="0" baseline="0" noProof="0" dirty="0">
                    <a:ln>
                      <a:noFill/>
                    </a:ln>
                    <a:solidFill>
                      <a:prstClr val="black"/>
                    </a:solidFill>
                    <a:effectLst/>
                    <a:uLnTx/>
                    <a:uFillTx/>
                    <a:ea typeface="+mn-ea"/>
                    <a:cs typeface="+mn-cs"/>
                  </a:rPr>
                  <a:t>: number of MLI layers,</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𝑇</m:t>
                        </m:r>
                      </m:e>
                      <m: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𝐻</m:t>
                        </m:r>
                      </m:sub>
                    </m:s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r>
                  <a:rPr kumimoji="0" lang="en-US" sz="1600" b="0" i="0" u="none" strike="noStrike" kern="1200" cap="none" spc="0" normalizeH="0" baseline="0" noProof="0" dirty="0">
                    <a:ln>
                      <a:noFill/>
                    </a:ln>
                    <a:solidFill>
                      <a:prstClr val="black"/>
                    </a:solidFill>
                    <a:effectLst/>
                    <a:uLnTx/>
                    <a:uFillTx/>
                    <a:ea typeface="+mn-ea"/>
                    <a:cs typeface="+mn-cs"/>
                  </a:rPr>
                  <a:t>= hot side temperature (K)</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𝑇</m:t>
                        </m:r>
                      </m:e>
                      <m: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𝐶</m:t>
                        </m:r>
                      </m:sub>
                    </m:s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r>
                  <a:rPr kumimoji="0" lang="en-US" sz="1600" b="0" i="0" u="none" strike="noStrike" kern="1200" cap="none" spc="0" normalizeH="0" baseline="0" noProof="0" dirty="0">
                    <a:ln>
                      <a:noFill/>
                    </a:ln>
                    <a:solidFill>
                      <a:prstClr val="black"/>
                    </a:solidFill>
                    <a:effectLst/>
                    <a:uLnTx/>
                    <a:uFillTx/>
                    <a:ea typeface="+mn-ea"/>
                    <a:cs typeface="+mn-cs"/>
                  </a:rPr>
                  <a:t>= cold side temperature (K)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T</a:t>
                </a:r>
                <a:r>
                  <a:rPr kumimoji="0" lang="en-US" sz="1600" b="0" i="0" u="none" strike="noStrike" kern="1200" cap="none" spc="0" normalizeH="0" baseline="-25000" noProof="0" dirty="0">
                    <a:ln>
                      <a:noFill/>
                    </a:ln>
                    <a:solidFill>
                      <a:prstClr val="black"/>
                    </a:solidFill>
                    <a:effectLst/>
                    <a:uLnTx/>
                    <a:uFillTx/>
                    <a:ea typeface="+mn-ea"/>
                    <a:cs typeface="+mn-cs"/>
                  </a:rPr>
                  <a:t>m</a:t>
                </a:r>
                <a:r>
                  <a:rPr kumimoji="0" lang="en-US" sz="1600" b="0" i="0" u="none" strike="noStrike" kern="1200" cap="none" spc="0" normalizeH="0" baseline="0" noProof="0" dirty="0">
                    <a:ln>
                      <a:noFill/>
                    </a:ln>
                    <a:solidFill>
                      <a:prstClr val="black"/>
                    </a:solidFill>
                    <a:effectLst/>
                    <a:uLnTx/>
                    <a:uFillTx/>
                    <a:ea typeface="+mn-ea"/>
                    <a:cs typeface="+mn-cs"/>
                  </a:rPr>
                  <a:t>: mean insulation temperature, we take (T</a:t>
                </a:r>
                <a:r>
                  <a:rPr kumimoji="0" lang="en-US" sz="1600" b="0" i="0" u="none" strike="noStrike" kern="1200" cap="none" spc="0" normalizeH="0" baseline="-25000" noProof="0" dirty="0">
                    <a:ln>
                      <a:noFill/>
                    </a:ln>
                    <a:solidFill>
                      <a:prstClr val="black"/>
                    </a:solidFill>
                    <a:effectLst/>
                    <a:uLnTx/>
                    <a:uFillTx/>
                    <a:ea typeface="+mn-ea"/>
                    <a:cs typeface="+mn-cs"/>
                  </a:rPr>
                  <a:t>H</a:t>
                </a:r>
                <a:r>
                  <a:rPr kumimoji="0" lang="en-US" sz="1600" b="0" i="0" u="none" strike="noStrike" kern="1200" cap="none" spc="0" normalizeH="0" baseline="0" noProof="0" dirty="0">
                    <a:ln>
                      <a:noFill/>
                    </a:ln>
                    <a:solidFill>
                      <a:prstClr val="black"/>
                    </a:solidFill>
                    <a:effectLst/>
                    <a:uLnTx/>
                    <a:uFillTx/>
                    <a:ea typeface="+mn-ea"/>
                    <a:cs typeface="+mn-cs"/>
                  </a:rPr>
                  <a:t>+T</a:t>
                </a:r>
                <a:r>
                  <a:rPr kumimoji="0" lang="en-US" sz="1600" b="0" i="0" u="none" strike="noStrike" kern="1200" cap="none" spc="0" normalizeH="0" baseline="-25000" noProof="0" dirty="0">
                    <a:ln>
                      <a:noFill/>
                    </a:ln>
                    <a:solidFill>
                      <a:prstClr val="black"/>
                    </a:solidFill>
                    <a:effectLst/>
                    <a:uLnTx/>
                    <a:uFillTx/>
                    <a:ea typeface="+mn-ea"/>
                    <a:cs typeface="+mn-cs"/>
                  </a:rPr>
                  <a:t>C</a:t>
                </a:r>
                <a:r>
                  <a:rPr kumimoji="0" lang="en-US" sz="1600" b="0" i="0" u="none" strike="noStrike" kern="1200" cap="none" spc="0" normalizeH="0" baseline="0" noProof="0" dirty="0">
                    <a:ln>
                      <a:noFill/>
                    </a:ln>
                    <a:solidFill>
                      <a:prstClr val="black"/>
                    </a:solidFill>
                    <a:effectLst/>
                    <a:uLnTx/>
                    <a:uFillTx/>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𝜀</m:t>
                        </m:r>
                      </m:e>
                      <m: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𝑅𝑇</m:t>
                        </m:r>
                      </m:sub>
                    </m:sSub>
                    <m:r>
                      <a:rPr kumimoji="0" lang="de-DE"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m:t>
                    </m:r>
                  </m:oMath>
                </a14:m>
                <a:r>
                  <a:rPr kumimoji="0" lang="en-US" sz="1600" b="0" i="0" u="none" strike="noStrike" kern="1200" cap="none" spc="0" normalizeH="0" baseline="0" noProof="0" dirty="0">
                    <a:ln>
                      <a:noFill/>
                    </a:ln>
                    <a:solidFill>
                      <a:prstClr val="black"/>
                    </a:solidFill>
                    <a:effectLst/>
                    <a:uLnTx/>
                    <a:uFillTx/>
                    <a:ea typeface="+mn-ea"/>
                    <a:cs typeface="+mn-cs"/>
                  </a:rPr>
                  <a:t> room temperature (300 K) emissivity of radiation shield (</a:t>
                </a:r>
                <a:r>
                  <a:rPr kumimoji="0" lang="en-US" sz="1600" b="0" i="0" u="none" strike="noStrike" kern="1200" cap="none" spc="0" normalizeH="0" baseline="0" noProof="0" dirty="0" err="1">
                    <a:ln>
                      <a:noFill/>
                    </a:ln>
                    <a:solidFill>
                      <a:prstClr val="black"/>
                    </a:solidFill>
                    <a:effectLst/>
                    <a:uLnTx/>
                    <a:uFillTx/>
                    <a:ea typeface="+mn-ea"/>
                    <a:cs typeface="+mn-cs"/>
                  </a:rPr>
                  <a:t>aluminum</a:t>
                </a:r>
                <a:r>
                  <a:rPr kumimoji="0" lang="en-US" sz="1600" b="0" i="0" u="none" strike="noStrike" kern="1200" cap="none" spc="0" normalizeH="0" baseline="0" noProof="0" dirty="0">
                    <a:ln>
                      <a:noFill/>
                    </a:ln>
                    <a:solidFill>
                      <a:prstClr val="black"/>
                    </a:solidFill>
                    <a:effectLst/>
                    <a:uLnTx/>
                    <a:uFillTx/>
                    <a:ea typeface="+mn-ea"/>
                    <a:cs typeface="+mn-cs"/>
                  </a:rPr>
                  <a:t> film emissivity = 0.03)</a:t>
                </a:r>
              </a:p>
            </p:txBody>
          </p:sp>
        </mc:Choice>
        <mc:Fallback xmlns="">
          <p:sp>
            <p:nvSpPr>
              <p:cNvPr id="14" name="Rectangle 13">
                <a:extLst>
                  <a:ext uri="{FF2B5EF4-FFF2-40B4-BE49-F238E27FC236}">
                    <a16:creationId xmlns:a16="http://schemas.microsoft.com/office/drawing/2014/main" id="{2286D25E-99DA-4E8E-8078-32F1975EA3DA}"/>
                  </a:ext>
                </a:extLst>
              </p:cNvPr>
              <p:cNvSpPr>
                <a:spLocks noRot="1" noChangeAspect="1" noMove="1" noResize="1" noEditPoints="1" noAdjustHandles="1" noChangeArrowheads="1" noChangeShapeType="1" noTextEdit="1"/>
              </p:cNvSpPr>
              <p:nvPr/>
            </p:nvSpPr>
            <p:spPr>
              <a:xfrm>
                <a:off x="377930" y="4200748"/>
                <a:ext cx="8294829" cy="2071465"/>
              </a:xfrm>
              <a:prstGeom prst="rect">
                <a:avLst/>
              </a:prstGeom>
              <a:blipFill>
                <a:blip r:embed="rId4"/>
                <a:stretch>
                  <a:fillRect l="-441" t="-294" b="-294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7C593958-FEE2-4230-B815-B9F33586B3FF}"/>
              </a:ext>
            </a:extLst>
          </p:cNvPr>
          <p:cNvSpPr/>
          <p:nvPr/>
        </p:nvSpPr>
        <p:spPr>
          <a:xfrm>
            <a:off x="6019762" y="4130259"/>
            <a:ext cx="443003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ea typeface="+mn-ea"/>
                <a:cs typeface="+mn-cs"/>
              </a:rPr>
              <a:t> Nuclear Instruments and Methods in Physics Research A 763 (2014) 701–710 703</a:t>
            </a:r>
          </a:p>
        </p:txBody>
      </p:sp>
      <p:pic>
        <p:nvPicPr>
          <p:cNvPr id="16" name="Picture 15">
            <a:extLst>
              <a:ext uri="{FF2B5EF4-FFF2-40B4-BE49-F238E27FC236}">
                <a16:creationId xmlns:a16="http://schemas.microsoft.com/office/drawing/2014/main" id="{644DB443-E082-4C0A-A625-59F2B08C9D0C}"/>
              </a:ext>
            </a:extLst>
          </p:cNvPr>
          <p:cNvPicPr>
            <a:picLocks noChangeAspect="1"/>
          </p:cNvPicPr>
          <p:nvPr/>
        </p:nvPicPr>
        <p:blipFill>
          <a:blip r:embed="rId5"/>
          <a:stretch>
            <a:fillRect/>
          </a:stretch>
        </p:blipFill>
        <p:spPr>
          <a:xfrm>
            <a:off x="6019762" y="4715034"/>
            <a:ext cx="5264751" cy="584217"/>
          </a:xfrm>
          <a:prstGeom prst="rect">
            <a:avLst/>
          </a:prstGeom>
        </p:spPr>
      </p:pic>
    </p:spTree>
    <p:extLst>
      <p:ext uri="{BB962C8B-B14F-4D97-AF65-F5344CB8AC3E}">
        <p14:creationId xmlns:p14="http://schemas.microsoft.com/office/powerpoint/2010/main" val="2404387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41B81E-6696-4EE1-A3B8-5B6F0762A1B4}"/>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a:solidFill>
                  <a:prstClr val="white"/>
                </a:solidFill>
              </a:rPr>
              <a:t>Radiation </a:t>
            </a:r>
            <a:r>
              <a:rPr lang="de-DE" sz="2400" dirty="0" err="1">
                <a:solidFill>
                  <a:prstClr val="white"/>
                </a:solidFill>
              </a:rPr>
              <a:t>heat</a:t>
            </a:r>
            <a:r>
              <a:rPr lang="de-DE" sz="2400" dirty="0">
                <a:solidFill>
                  <a:prstClr val="white"/>
                </a:solidFill>
              </a:rPr>
              <a:t> </a:t>
            </a:r>
            <a:r>
              <a:rPr lang="de-DE" sz="2400" dirty="0" err="1">
                <a:solidFill>
                  <a:prstClr val="white"/>
                </a:solidFill>
              </a:rPr>
              <a:t>load</a:t>
            </a:r>
            <a:r>
              <a:rPr lang="de-DE" sz="2400" dirty="0">
                <a:solidFill>
                  <a:prstClr val="white"/>
                </a:solidFill>
              </a:rPr>
              <a:t> </a:t>
            </a:r>
            <a:r>
              <a:rPr lang="de-DE" sz="2400" dirty="0" err="1">
                <a:solidFill>
                  <a:prstClr val="white"/>
                </a:solidFill>
              </a:rPr>
              <a:t>to</a:t>
            </a:r>
            <a:r>
              <a:rPr lang="de-DE" sz="2400" dirty="0">
                <a:solidFill>
                  <a:prstClr val="white"/>
                </a:solidFill>
              </a:rPr>
              <a:t> GWVC  </a:t>
            </a:r>
            <a:endParaRPr lang="en-US" sz="2400" dirty="0">
              <a:solidFill>
                <a:schemeClr val="bg1"/>
              </a:solidFill>
            </a:endParaRPr>
          </a:p>
        </p:txBody>
      </p:sp>
      <p:sp>
        <p:nvSpPr>
          <p:cNvPr id="2" name="Rectangle 1">
            <a:extLst>
              <a:ext uri="{FF2B5EF4-FFF2-40B4-BE49-F238E27FC236}">
                <a16:creationId xmlns:a16="http://schemas.microsoft.com/office/drawing/2014/main" id="{40AD0448-B713-4020-9A54-8315B1491394}"/>
              </a:ext>
            </a:extLst>
          </p:cNvPr>
          <p:cNvSpPr/>
          <p:nvPr/>
        </p:nvSpPr>
        <p:spPr>
          <a:xfrm>
            <a:off x="1661415" y="5538098"/>
            <a:ext cx="7812529" cy="1169551"/>
          </a:xfrm>
          <a:prstGeom prst="rect">
            <a:avLst/>
          </a:prstGeom>
        </p:spPr>
        <p:txBody>
          <a:bodyPr wrap="square">
            <a:spAutoFit/>
          </a:bodyPr>
          <a:lstStyle/>
          <a:p>
            <a:pPr marL="285750" indent="-285750" algn="just">
              <a:buFont typeface="Wingdings" panose="05000000000000000000" pitchFamily="2" charset="2"/>
              <a:buChar char="v"/>
            </a:pPr>
            <a:r>
              <a:rPr lang="en-US" sz="1400" dirty="0"/>
              <a:t>We need to calculate the area of the 40K, 4K, and 2K cold surface regions that are covered by MLI.</a:t>
            </a:r>
          </a:p>
          <a:p>
            <a:pPr marL="285750" indent="-285750">
              <a:buFont typeface="Wingdings" panose="05000000000000000000" pitchFamily="2" charset="2"/>
              <a:buChar char="v"/>
            </a:pPr>
            <a:endParaRPr lang="de-DE" sz="1400" dirty="0"/>
          </a:p>
          <a:p>
            <a:pPr marL="285750" indent="-285750" algn="just">
              <a:buFont typeface="Wingdings" panose="05000000000000000000" pitchFamily="2" charset="2"/>
              <a:buChar char="v"/>
            </a:pPr>
            <a:r>
              <a:rPr lang="en-US" sz="1400" dirty="0"/>
              <a:t>Radiation heat load of 1.55 W/m2 from 300 K to the shield temperature of 40 K with 30 MLI </a:t>
            </a:r>
          </a:p>
          <a:p>
            <a:pPr marL="285750" indent="-285750">
              <a:buFont typeface="Wingdings" panose="05000000000000000000" pitchFamily="2" charset="2"/>
              <a:buChar char="v"/>
            </a:pPr>
            <a:endParaRPr lang="en-US" sz="1400" dirty="0"/>
          </a:p>
          <a:p>
            <a:pPr marL="285750" indent="-285750">
              <a:buFont typeface="Wingdings" panose="05000000000000000000" pitchFamily="2" charset="2"/>
              <a:buChar char="v"/>
            </a:pPr>
            <a:r>
              <a:rPr lang="en-US" sz="1400" dirty="0"/>
              <a:t>0.1 W/m2 from the thermal shield at 40 K to 4K and 2K cold masses with 10 MLI.</a:t>
            </a:r>
          </a:p>
        </p:txBody>
      </p:sp>
      <p:pic>
        <p:nvPicPr>
          <p:cNvPr id="5" name="Picture 4">
            <a:extLst>
              <a:ext uri="{FF2B5EF4-FFF2-40B4-BE49-F238E27FC236}">
                <a16:creationId xmlns:a16="http://schemas.microsoft.com/office/drawing/2014/main" id="{5492D6B4-ECAA-40C0-B5C6-16032C3EDA2D}"/>
              </a:ext>
            </a:extLst>
          </p:cNvPr>
          <p:cNvPicPr>
            <a:picLocks noChangeAspect="1"/>
          </p:cNvPicPr>
          <p:nvPr/>
        </p:nvPicPr>
        <p:blipFill rotWithShape="1">
          <a:blip r:embed="rId2"/>
          <a:srcRect l="5500" t="22478" r="8333" b="14784"/>
          <a:stretch/>
        </p:blipFill>
        <p:spPr>
          <a:xfrm>
            <a:off x="1259840" y="2970873"/>
            <a:ext cx="8310880" cy="2555958"/>
          </a:xfrm>
          <a:prstGeom prst="rect">
            <a:avLst/>
          </a:prstGeom>
        </p:spPr>
      </p:pic>
      <p:pic>
        <p:nvPicPr>
          <p:cNvPr id="6" name="Picture 5">
            <a:extLst>
              <a:ext uri="{FF2B5EF4-FFF2-40B4-BE49-F238E27FC236}">
                <a16:creationId xmlns:a16="http://schemas.microsoft.com/office/drawing/2014/main" id="{4B8BEA0C-7EF7-4656-ACFA-DD48BA4E8585}"/>
              </a:ext>
            </a:extLst>
          </p:cNvPr>
          <p:cNvPicPr>
            <a:picLocks noChangeAspect="1"/>
          </p:cNvPicPr>
          <p:nvPr/>
        </p:nvPicPr>
        <p:blipFill rotWithShape="1">
          <a:blip r:embed="rId3"/>
          <a:srcRect b="20284"/>
          <a:stretch/>
        </p:blipFill>
        <p:spPr>
          <a:xfrm>
            <a:off x="711200" y="-415925"/>
            <a:ext cx="9712960" cy="3270493"/>
          </a:xfrm>
          <a:prstGeom prst="rect">
            <a:avLst/>
          </a:prstGeom>
        </p:spPr>
      </p:pic>
      <p:sp>
        <p:nvSpPr>
          <p:cNvPr id="7" name="Rectangle 6">
            <a:extLst>
              <a:ext uri="{FF2B5EF4-FFF2-40B4-BE49-F238E27FC236}">
                <a16:creationId xmlns:a16="http://schemas.microsoft.com/office/drawing/2014/main" id="{7CFF85C9-EA54-4C67-9805-E58A11C199D5}"/>
              </a:ext>
            </a:extLst>
          </p:cNvPr>
          <p:cNvSpPr/>
          <p:nvPr/>
        </p:nvSpPr>
        <p:spPr>
          <a:xfrm>
            <a:off x="4952437" y="3215298"/>
            <a:ext cx="1364861" cy="369332"/>
          </a:xfrm>
          <a:prstGeom prst="rect">
            <a:avLst/>
          </a:prstGeom>
        </p:spPr>
        <p:txBody>
          <a:bodyPr wrap="none">
            <a:spAutoFit/>
          </a:bodyPr>
          <a:lstStyle/>
          <a:p>
            <a:r>
              <a:rPr lang="de-DE" dirty="0" err="1">
                <a:solidFill>
                  <a:srgbClr val="0000FF"/>
                </a:solidFill>
              </a:rPr>
              <a:t>T</a:t>
            </a:r>
            <a:r>
              <a:rPr lang="de-DE" baseline="-25000" dirty="0" err="1">
                <a:solidFill>
                  <a:srgbClr val="0000FF"/>
                </a:solidFill>
              </a:rPr>
              <a:t>shield</a:t>
            </a:r>
            <a:r>
              <a:rPr lang="de-DE" baseline="-25000" dirty="0">
                <a:solidFill>
                  <a:srgbClr val="0000FF"/>
                </a:solidFill>
              </a:rPr>
              <a:t> </a:t>
            </a:r>
            <a:r>
              <a:rPr lang="de-DE" dirty="0">
                <a:solidFill>
                  <a:srgbClr val="0000FF"/>
                </a:solidFill>
              </a:rPr>
              <a:t> = 50 K </a:t>
            </a:r>
            <a:endParaRPr lang="en-US" dirty="0">
              <a:solidFill>
                <a:srgbClr val="0000FF"/>
              </a:solidFill>
            </a:endParaRPr>
          </a:p>
        </p:txBody>
      </p:sp>
      <p:sp>
        <p:nvSpPr>
          <p:cNvPr id="11" name="Rectangle 10">
            <a:extLst>
              <a:ext uri="{FF2B5EF4-FFF2-40B4-BE49-F238E27FC236}">
                <a16:creationId xmlns:a16="http://schemas.microsoft.com/office/drawing/2014/main" id="{0225095B-804A-49CE-B041-F9F3D287A897}"/>
              </a:ext>
            </a:extLst>
          </p:cNvPr>
          <p:cNvSpPr/>
          <p:nvPr/>
        </p:nvSpPr>
        <p:spPr>
          <a:xfrm>
            <a:off x="4885249" y="735126"/>
            <a:ext cx="1864998" cy="369332"/>
          </a:xfrm>
          <a:prstGeom prst="rect">
            <a:avLst/>
          </a:prstGeom>
        </p:spPr>
        <p:txBody>
          <a:bodyPr wrap="none">
            <a:spAutoFit/>
          </a:bodyPr>
          <a:lstStyle/>
          <a:p>
            <a:r>
              <a:rPr lang="de-DE" dirty="0" err="1"/>
              <a:t>T</a:t>
            </a:r>
            <a:r>
              <a:rPr lang="de-DE" baseline="-25000" dirty="0" err="1"/>
              <a:t>outer</a:t>
            </a:r>
            <a:r>
              <a:rPr lang="de-DE" baseline="-25000" dirty="0"/>
              <a:t> </a:t>
            </a:r>
            <a:r>
              <a:rPr lang="de-DE" baseline="-25000" dirty="0" err="1"/>
              <a:t>vessel</a:t>
            </a:r>
            <a:r>
              <a:rPr lang="de-DE" baseline="-25000" dirty="0"/>
              <a:t> </a:t>
            </a:r>
            <a:r>
              <a:rPr lang="de-DE" dirty="0"/>
              <a:t> = 300 K </a:t>
            </a:r>
            <a:endParaRPr lang="en-US" dirty="0"/>
          </a:p>
        </p:txBody>
      </p:sp>
      <p:sp>
        <p:nvSpPr>
          <p:cNvPr id="3" name="Rectangle 2">
            <a:extLst>
              <a:ext uri="{FF2B5EF4-FFF2-40B4-BE49-F238E27FC236}">
                <a16:creationId xmlns:a16="http://schemas.microsoft.com/office/drawing/2014/main" id="{0A93A725-5CAF-441B-B5EC-FB395A872A1C}"/>
              </a:ext>
            </a:extLst>
          </p:cNvPr>
          <p:cNvSpPr/>
          <p:nvPr/>
        </p:nvSpPr>
        <p:spPr>
          <a:xfrm>
            <a:off x="5682341" y="1469571"/>
            <a:ext cx="152400" cy="10232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DDB53E-F4D7-4B7D-9BCC-74E47A847913}"/>
              </a:ext>
            </a:extLst>
          </p:cNvPr>
          <p:cNvSpPr/>
          <p:nvPr/>
        </p:nvSpPr>
        <p:spPr>
          <a:xfrm>
            <a:off x="9405256" y="3907974"/>
            <a:ext cx="152400" cy="10232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289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25855-2EDC-45E8-91DF-971D68461225}"/>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err="1">
                <a:solidFill>
                  <a:prstClr val="white"/>
                </a:solidFill>
              </a:rPr>
              <a:t>Conduction</a:t>
            </a:r>
            <a:r>
              <a:rPr lang="de-DE" sz="2400" dirty="0">
                <a:solidFill>
                  <a:prstClr val="white"/>
                </a:solidFill>
              </a:rPr>
              <a:t> </a:t>
            </a:r>
            <a:r>
              <a:rPr lang="de-DE" sz="2400" dirty="0" err="1">
                <a:solidFill>
                  <a:prstClr val="white"/>
                </a:solidFill>
              </a:rPr>
              <a:t>heat</a:t>
            </a:r>
            <a:r>
              <a:rPr lang="de-DE" sz="2400" dirty="0">
                <a:solidFill>
                  <a:prstClr val="white"/>
                </a:solidFill>
              </a:rPr>
              <a:t> </a:t>
            </a:r>
            <a:r>
              <a:rPr lang="de-DE" sz="2400" dirty="0" err="1">
                <a:solidFill>
                  <a:prstClr val="white"/>
                </a:solidFill>
              </a:rPr>
              <a:t>load</a:t>
            </a:r>
            <a:r>
              <a:rPr lang="de-DE" sz="2400" dirty="0">
                <a:solidFill>
                  <a:prstClr val="white"/>
                </a:solidFill>
              </a:rPr>
              <a:t> </a:t>
            </a:r>
            <a:r>
              <a:rPr lang="de-DE" sz="2400" dirty="0" err="1">
                <a:solidFill>
                  <a:prstClr val="white"/>
                </a:solidFill>
              </a:rPr>
              <a:t>duo</a:t>
            </a:r>
            <a:r>
              <a:rPr lang="de-DE" sz="2400" dirty="0">
                <a:solidFill>
                  <a:prstClr val="white"/>
                </a:solidFill>
              </a:rPr>
              <a:t> </a:t>
            </a:r>
            <a:r>
              <a:rPr lang="de-DE" sz="2400" dirty="0" err="1">
                <a:solidFill>
                  <a:prstClr val="white"/>
                </a:solidFill>
              </a:rPr>
              <a:t>to</a:t>
            </a:r>
            <a:r>
              <a:rPr lang="de-DE" sz="2400" dirty="0">
                <a:solidFill>
                  <a:prstClr val="white"/>
                </a:solidFill>
              </a:rPr>
              <a:t> support </a:t>
            </a:r>
            <a:r>
              <a:rPr lang="de-DE" sz="2400" dirty="0" err="1">
                <a:solidFill>
                  <a:prstClr val="white"/>
                </a:solidFill>
              </a:rPr>
              <a:t>structures</a:t>
            </a:r>
            <a:r>
              <a:rPr lang="de-DE" sz="2400" dirty="0">
                <a:solidFill>
                  <a:prstClr val="white"/>
                </a:solidFill>
              </a:rPr>
              <a:t>, RF </a:t>
            </a:r>
            <a:r>
              <a:rPr lang="de-DE" sz="2400" dirty="0" err="1">
                <a:solidFill>
                  <a:prstClr val="white"/>
                </a:solidFill>
              </a:rPr>
              <a:t>components</a:t>
            </a:r>
            <a:r>
              <a:rPr lang="de-DE" sz="2400" dirty="0">
                <a:solidFill>
                  <a:prstClr val="white"/>
                </a:solidFill>
              </a:rPr>
              <a:t>, </a:t>
            </a:r>
            <a:r>
              <a:rPr lang="de-DE" sz="2400" dirty="0" err="1">
                <a:solidFill>
                  <a:prstClr val="white"/>
                </a:solidFill>
              </a:rPr>
              <a:t>cabling</a:t>
            </a:r>
            <a:r>
              <a:rPr lang="de-DE" sz="2400" dirty="0">
                <a:solidFill>
                  <a:prstClr val="white"/>
                </a:solidFill>
              </a:rPr>
              <a:t>, etc.</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05A5E1-4700-45C4-96C5-09591826CCF5}"/>
                  </a:ext>
                </a:extLst>
              </p:cNvPr>
              <p:cNvSpPr/>
              <p:nvPr/>
            </p:nvSpPr>
            <p:spPr>
              <a:xfrm>
                <a:off x="0" y="497508"/>
                <a:ext cx="12192000" cy="1011174"/>
              </a:xfrm>
              <a:prstGeom prst="rect">
                <a:avLst/>
              </a:prstGeom>
            </p:spPr>
            <p:txBody>
              <a:bodyPr wrap="square">
                <a:spAutoFit/>
              </a:bodyPr>
              <a:lstStyle/>
              <a:p>
                <a:pPr marL="285750" lvl="0" indent="-285750" algn="just">
                  <a:lnSpc>
                    <a:spcPct val="107000"/>
                  </a:lnSpc>
                  <a:spcAft>
                    <a:spcPts val="800"/>
                  </a:spcAft>
                  <a:buFont typeface="Wingdings" panose="05000000000000000000" pitchFamily="2" charset="2"/>
                  <a:buChar char="v"/>
                </a:pPr>
                <a:r>
                  <a:rPr lang="en-US" sz="1600" dirty="0">
                    <a:solidFill>
                      <a:prstClr val="black"/>
                    </a:solidFill>
                    <a:ea typeface="Calibri" panose="020F0502020204030204" pitchFamily="34" charset="0"/>
                    <a:cs typeface="Times New Roman" panose="02020603050405020304" pitchFamily="18" charset="0"/>
                  </a:rPr>
                  <a:t>For estimating </a:t>
                </a:r>
                <a14:m>
                  <m:oMath xmlns:m="http://schemas.openxmlformats.org/officeDocument/2006/math">
                    <m:acc>
                      <m:accPr>
                        <m:chr m:val="̇"/>
                        <m:ctrlPr>
                          <a:rPr lang="de-DE"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de-DE"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acc>
                  </m:oMath>
                </a14:m>
                <a:r>
                  <a:rPr lang="en-US" sz="1600" dirty="0">
                    <a:solidFill>
                      <a:prstClr val="black"/>
                    </a:solidFill>
                    <a:ea typeface="Calibri" panose="020F0502020204030204" pitchFamily="34" charset="0"/>
                    <a:cs typeface="Times New Roman" panose="02020603050405020304" pitchFamily="18" charset="0"/>
                  </a:rPr>
                  <a:t> in the case of heat flow within the cold mass, one can use the thermal conductivity (𝑘) and the following formula, </a:t>
                </a:r>
                <a14:m>
                  <m:oMath xmlns:m="http://schemas.openxmlformats.org/officeDocument/2006/math">
                    <m:acc>
                      <m:accPr>
                        <m:chr m:val="̇"/>
                        <m:ctrlPr>
                          <a:rPr lang="de-DE"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accPr>
                      <m:e>
                        <m:r>
                          <a:rPr lang="de-DE"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𝑄</m:t>
                        </m:r>
                      </m:e>
                    </m:acc>
                    <m:r>
                      <a:rPr lang="en-US"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solidFill>
                      <a:srgbClr val="0070C0"/>
                    </a:solidFill>
                    <a:ea typeface="Calibri" panose="020F0502020204030204" pitchFamily="34" charset="0"/>
                    <a:cs typeface="Times New Roman" panose="02020603050405020304" pitchFamily="18" charset="0"/>
                  </a:rPr>
                  <a:t> </a:t>
                </a:r>
                <a14:m>
                  <m:oMath xmlns:m="http://schemas.openxmlformats.org/officeDocument/2006/math">
                    <m:f>
                      <m:fPr>
                        <m:ctrlPr>
                          <a:rPr lang="pt-BR"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fPr>
                      <m:num>
                        <m:r>
                          <a:rPr lang="de-DE"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𝐴</m:t>
                        </m:r>
                      </m:num>
                      <m:den>
                        <m:r>
                          <a:rPr lang="de-DE" sz="1600"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𝐿</m:t>
                        </m:r>
                      </m:den>
                    </m:f>
                    <m:nary>
                      <m:naryPr>
                        <m:ctrlPr>
                          <a:rPr lang="pt-BR" sz="1600" i="1">
                            <a:solidFill>
                              <a:srgbClr val="0070C0"/>
                            </a:solidFill>
                            <a:latin typeface="Cambria Math" panose="02040503050406030204" pitchFamily="18" charset="0"/>
                            <a:cs typeface="Times New Roman" panose="02020603050405020304" pitchFamily="18" charset="0"/>
                          </a:rPr>
                        </m:ctrlPr>
                      </m:naryPr>
                      <m:sub>
                        <m:sSub>
                          <m:sSubPr>
                            <m:ctrlPr>
                              <a:rPr lang="pt-BR" sz="1600" i="1">
                                <a:solidFill>
                                  <a:srgbClr val="0070C0"/>
                                </a:solidFill>
                                <a:latin typeface="Cambria Math" panose="02040503050406030204" pitchFamily="18" charset="0"/>
                                <a:cs typeface="Times New Roman" panose="02020603050405020304" pitchFamily="18" charset="0"/>
                              </a:rPr>
                            </m:ctrlPr>
                          </m:sSubPr>
                          <m:e>
                            <m:r>
                              <a:rPr lang="de-DE" sz="1600" i="1">
                                <a:solidFill>
                                  <a:srgbClr val="0070C0"/>
                                </a:solidFill>
                                <a:latin typeface="Cambria Math" panose="02040503050406030204" pitchFamily="18" charset="0"/>
                                <a:cs typeface="Times New Roman" panose="02020603050405020304" pitchFamily="18" charset="0"/>
                              </a:rPr>
                              <m:t>𝑇</m:t>
                            </m:r>
                          </m:e>
                          <m:sub>
                            <m:r>
                              <a:rPr lang="de-DE" sz="1600" i="1">
                                <a:solidFill>
                                  <a:srgbClr val="0070C0"/>
                                </a:solidFill>
                                <a:latin typeface="Cambria Math" panose="02040503050406030204" pitchFamily="18" charset="0"/>
                                <a:cs typeface="Times New Roman" panose="02020603050405020304" pitchFamily="18" charset="0"/>
                              </a:rPr>
                              <m:t>𝐿</m:t>
                            </m:r>
                          </m:sub>
                        </m:sSub>
                      </m:sub>
                      <m:sup>
                        <m:sSub>
                          <m:sSubPr>
                            <m:ctrlPr>
                              <a:rPr lang="pt-BR" sz="1600" i="1">
                                <a:solidFill>
                                  <a:srgbClr val="0070C0"/>
                                </a:solidFill>
                                <a:latin typeface="Cambria Math" panose="02040503050406030204" pitchFamily="18" charset="0"/>
                                <a:cs typeface="Times New Roman" panose="02020603050405020304" pitchFamily="18" charset="0"/>
                              </a:rPr>
                            </m:ctrlPr>
                          </m:sSubPr>
                          <m:e>
                            <m:r>
                              <a:rPr lang="de-DE" sz="1600" i="1">
                                <a:solidFill>
                                  <a:srgbClr val="0070C0"/>
                                </a:solidFill>
                                <a:latin typeface="Cambria Math" panose="02040503050406030204" pitchFamily="18" charset="0"/>
                                <a:cs typeface="Times New Roman" panose="02020603050405020304" pitchFamily="18" charset="0"/>
                              </a:rPr>
                              <m:t>𝑇</m:t>
                            </m:r>
                          </m:e>
                          <m:sub>
                            <m:r>
                              <a:rPr lang="de-DE" sz="1600" i="1">
                                <a:solidFill>
                                  <a:srgbClr val="0070C0"/>
                                </a:solidFill>
                                <a:latin typeface="Cambria Math" panose="02040503050406030204" pitchFamily="18" charset="0"/>
                                <a:cs typeface="Times New Roman" panose="02020603050405020304" pitchFamily="18" charset="0"/>
                              </a:rPr>
                              <m:t>𝐻</m:t>
                            </m:r>
                          </m:sub>
                        </m:sSub>
                      </m:sup>
                      <m:e>
                        <m:r>
                          <a:rPr lang="de-DE" sz="1600" i="1">
                            <a:solidFill>
                              <a:srgbClr val="0070C0"/>
                            </a:solidFill>
                            <a:latin typeface="Cambria Math" panose="02040503050406030204" pitchFamily="18" charset="0"/>
                            <a:cs typeface="Times New Roman" panose="02020603050405020304" pitchFamily="18" charset="0"/>
                          </a:rPr>
                          <m:t>𝑘</m:t>
                        </m:r>
                        <m:d>
                          <m:dPr>
                            <m:ctrlPr>
                              <a:rPr lang="de-DE" sz="1600" i="1">
                                <a:solidFill>
                                  <a:srgbClr val="0070C0"/>
                                </a:solidFill>
                                <a:latin typeface="Cambria Math" panose="02040503050406030204" pitchFamily="18" charset="0"/>
                                <a:cs typeface="Times New Roman" panose="02020603050405020304" pitchFamily="18" charset="0"/>
                              </a:rPr>
                            </m:ctrlPr>
                          </m:dPr>
                          <m:e>
                            <m:r>
                              <a:rPr lang="de-DE" sz="1600" i="1">
                                <a:solidFill>
                                  <a:srgbClr val="0070C0"/>
                                </a:solidFill>
                                <a:latin typeface="Cambria Math" panose="02040503050406030204" pitchFamily="18" charset="0"/>
                                <a:cs typeface="Times New Roman" panose="02020603050405020304" pitchFamily="18" charset="0"/>
                              </a:rPr>
                              <m:t>𝑇</m:t>
                            </m:r>
                          </m:e>
                        </m:d>
                        <m:r>
                          <a:rPr lang="de-DE" sz="1600" i="1">
                            <a:solidFill>
                              <a:srgbClr val="0070C0"/>
                            </a:solidFill>
                            <a:latin typeface="Cambria Math" panose="02040503050406030204" pitchFamily="18" charset="0"/>
                            <a:cs typeface="Times New Roman" panose="02020603050405020304" pitchFamily="18" charset="0"/>
                          </a:rPr>
                          <m:t>𝑑𝑇</m:t>
                        </m:r>
                      </m:e>
                    </m:nary>
                    <m:r>
                      <a:rPr lang="de-DE" sz="1600" i="1">
                        <a:solidFill>
                          <a:srgbClr val="0070C0"/>
                        </a:solidFill>
                        <a:latin typeface="Cambria Math" panose="02040503050406030204" pitchFamily="18" charset="0"/>
                        <a:cs typeface="Times New Roman" panose="02020603050405020304" pitchFamily="18" charset="0"/>
                      </a:rPr>
                      <m:t>,</m:t>
                    </m:r>
                  </m:oMath>
                </a14:m>
                <a:r>
                  <a:rPr lang="en-US" sz="1600" dirty="0">
                    <a:solidFill>
                      <a:prstClr val="black"/>
                    </a:solidFill>
                    <a:ea typeface="Calibri" panose="020F0502020204030204" pitchFamily="34" charset="0"/>
                    <a:cs typeface="Times New Roman" panose="02020603050405020304" pitchFamily="18" charset="0"/>
                  </a:rPr>
                  <a:t> where </a:t>
                </a:r>
                <a14:m>
                  <m:oMath xmlns:m="http://schemas.openxmlformats.org/officeDocument/2006/math">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𝑇</m:t>
                    </m:r>
                    <m:r>
                      <a:rPr lang="en-US" sz="1600" i="1" baseline="-25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1600" dirty="0">
                    <a:solidFill>
                      <a:prstClr val="black"/>
                    </a:solidFill>
                    <a:ea typeface="Calibri" panose="020F0502020204030204" pitchFamily="34" charset="0"/>
                    <a:cs typeface="Times New Roman" panose="02020603050405020304" pitchFamily="18" charset="0"/>
                  </a:rPr>
                  <a:t> and </a:t>
                </a:r>
                <a14:m>
                  <m:oMath xmlns:m="http://schemas.openxmlformats.org/officeDocument/2006/math">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𝑇</m:t>
                    </m:r>
                    <m:r>
                      <a:rPr lang="en-US" sz="1600" i="1" baseline="-25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𝐿</m:t>
                    </m:r>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solidFill>
                      <a:prstClr val="black"/>
                    </a:solidFill>
                    <a:ea typeface="Calibri" panose="020F0502020204030204" pitchFamily="34" charset="0"/>
                    <a:cs typeface="Times New Roman" panose="02020603050405020304" pitchFamily="18" charset="0"/>
                  </a:rPr>
                  <a:t>are the temperatures at the hot end and the cold end respectively, </a:t>
                </a:r>
                <a14:m>
                  <m:oMath xmlns:m="http://schemas.openxmlformats.org/officeDocument/2006/math">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𝐿</m:t>
                    </m:r>
                  </m:oMath>
                </a14:m>
                <a:r>
                  <a:rPr lang="en-US" sz="1600" dirty="0">
                    <a:solidFill>
                      <a:prstClr val="black"/>
                    </a:solidFill>
                    <a:ea typeface="Calibri" panose="020F0502020204030204" pitchFamily="34" charset="0"/>
                    <a:cs typeface="Times New Roman" panose="02020603050405020304" pitchFamily="18" charset="0"/>
                  </a:rPr>
                  <a:t> is the length of the bar, and </a:t>
                </a:r>
                <a14:m>
                  <m:oMath xmlns:m="http://schemas.openxmlformats.org/officeDocument/2006/math">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oMath>
                </a14:m>
                <a:r>
                  <a:rPr lang="en-US" sz="1600" dirty="0">
                    <a:solidFill>
                      <a:prstClr val="black"/>
                    </a:solidFill>
                    <a:ea typeface="Calibri" panose="020F0502020204030204" pitchFamily="34" charset="0"/>
                    <a:cs typeface="Times New Roman" panose="02020603050405020304" pitchFamily="18" charset="0"/>
                  </a:rPr>
                  <a:t> is the cross sectional area of the bar. The unit of </a:t>
                </a:r>
                <a14:m>
                  <m:oMath xmlns:m="http://schemas.openxmlformats.org/officeDocument/2006/math">
                    <m:r>
                      <a:rPr lang="en-US" sz="1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oMath>
                </a14:m>
                <a:r>
                  <a:rPr lang="de-DE" sz="1600" dirty="0">
                    <a:solidFill>
                      <a:prstClr val="black"/>
                    </a:solidFill>
                    <a:ea typeface="Calibri" panose="020F0502020204030204" pitchFamily="34" charset="0"/>
                    <a:cs typeface="Times New Roman" panose="02020603050405020304" pitchFamily="18" charset="0"/>
                  </a:rPr>
                  <a:t> is W/K-meter.</a:t>
                </a:r>
              </a:p>
            </p:txBody>
          </p:sp>
        </mc:Choice>
        <mc:Fallback xmlns="">
          <p:sp>
            <p:nvSpPr>
              <p:cNvPr id="3" name="Rectangle 2">
                <a:extLst>
                  <a:ext uri="{FF2B5EF4-FFF2-40B4-BE49-F238E27FC236}">
                    <a16:creationId xmlns:a16="http://schemas.microsoft.com/office/drawing/2014/main" id="{6905A5E1-4700-45C4-96C5-09591826CCF5}"/>
                  </a:ext>
                </a:extLst>
              </p:cNvPr>
              <p:cNvSpPr>
                <a:spLocks noRot="1" noChangeAspect="1" noMove="1" noResize="1" noEditPoints="1" noAdjustHandles="1" noChangeArrowheads="1" noChangeShapeType="1" noTextEdit="1"/>
              </p:cNvSpPr>
              <p:nvPr/>
            </p:nvSpPr>
            <p:spPr>
              <a:xfrm>
                <a:off x="0" y="497508"/>
                <a:ext cx="12192000" cy="1011174"/>
              </a:xfrm>
              <a:prstGeom prst="rect">
                <a:avLst/>
              </a:prstGeom>
              <a:blipFill>
                <a:blip r:embed="rId2"/>
                <a:stretch>
                  <a:fillRect l="-200" t="-12121" r="-250" b="-41212"/>
                </a:stretch>
              </a:blipFill>
            </p:spPr>
            <p:txBody>
              <a:bodyPr/>
              <a:lstStyle/>
              <a:p>
                <a:r>
                  <a:rPr lang="en-US">
                    <a:noFill/>
                  </a:rPr>
                  <a:t> </a:t>
                </a:r>
              </a:p>
            </p:txBody>
          </p:sp>
        </mc:Fallback>
      </mc:AlternateContent>
      <p:pic>
        <p:nvPicPr>
          <p:cNvPr id="4" name="Picture 2" descr="See the source image">
            <a:extLst>
              <a:ext uri="{FF2B5EF4-FFF2-40B4-BE49-F238E27FC236}">
                <a16:creationId xmlns:a16="http://schemas.microsoft.com/office/drawing/2014/main" id="{B1F155AE-E48F-4EE2-B62E-BEE575C53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240"/>
          <a:stretch/>
        </p:blipFill>
        <p:spPr bwMode="auto">
          <a:xfrm>
            <a:off x="6096000" y="1397533"/>
            <a:ext cx="4251709" cy="1228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064D38-15A9-4CE0-B923-0716FF69E427}"/>
              </a:ext>
            </a:extLst>
          </p:cNvPr>
          <p:cNvSpPr/>
          <p:nvPr/>
        </p:nvSpPr>
        <p:spPr>
          <a:xfrm>
            <a:off x="0" y="2729096"/>
            <a:ext cx="12192000" cy="584775"/>
          </a:xfrm>
          <a:prstGeom prst="rect">
            <a:avLst/>
          </a:prstGeom>
        </p:spPr>
        <p:txBody>
          <a:bodyPr wrap="square">
            <a:spAutoFit/>
          </a:bodyPr>
          <a:lstStyle/>
          <a:p>
            <a:pPr marL="285750" indent="-285750">
              <a:buFont typeface="Wingdings" panose="05000000000000000000" pitchFamily="2" charset="2"/>
              <a:buChar char="v"/>
            </a:pPr>
            <a:r>
              <a:rPr lang="en-US" sz="1600" dirty="0"/>
              <a:t>Thermal conductivity (and its integral) varies greatly with temperature and with material. A proper choice of materials and thermal intercept strategies for the conduction paths to the cold environment is therefore necessary in the design of the cryostat.</a:t>
            </a:r>
          </a:p>
        </p:txBody>
      </p:sp>
      <p:pic>
        <p:nvPicPr>
          <p:cNvPr id="7" name="Picture 6">
            <a:extLst>
              <a:ext uri="{FF2B5EF4-FFF2-40B4-BE49-F238E27FC236}">
                <a16:creationId xmlns:a16="http://schemas.microsoft.com/office/drawing/2014/main" id="{9120337B-4BBC-4616-91D9-7A8AECCB73C3}"/>
              </a:ext>
            </a:extLst>
          </p:cNvPr>
          <p:cNvPicPr>
            <a:picLocks noChangeAspect="1"/>
          </p:cNvPicPr>
          <p:nvPr/>
        </p:nvPicPr>
        <p:blipFill>
          <a:blip r:embed="rId4"/>
          <a:stretch>
            <a:fillRect/>
          </a:stretch>
        </p:blipFill>
        <p:spPr>
          <a:xfrm>
            <a:off x="407853" y="3362325"/>
            <a:ext cx="4749933" cy="3429000"/>
          </a:xfrm>
          <a:prstGeom prst="rect">
            <a:avLst/>
          </a:prstGeom>
        </p:spPr>
      </p:pic>
      <p:pic>
        <p:nvPicPr>
          <p:cNvPr id="8" name="Picture 7">
            <a:extLst>
              <a:ext uri="{FF2B5EF4-FFF2-40B4-BE49-F238E27FC236}">
                <a16:creationId xmlns:a16="http://schemas.microsoft.com/office/drawing/2014/main" id="{9556D4A9-ABC8-4B03-9ED0-DA5505678FF0}"/>
              </a:ext>
            </a:extLst>
          </p:cNvPr>
          <p:cNvPicPr>
            <a:picLocks noChangeAspect="1"/>
          </p:cNvPicPr>
          <p:nvPr/>
        </p:nvPicPr>
        <p:blipFill>
          <a:blip r:embed="rId5"/>
          <a:stretch>
            <a:fillRect/>
          </a:stretch>
        </p:blipFill>
        <p:spPr>
          <a:xfrm>
            <a:off x="5157786" y="4249739"/>
            <a:ext cx="6162675" cy="1104900"/>
          </a:xfrm>
          <a:prstGeom prst="rect">
            <a:avLst/>
          </a:prstGeom>
        </p:spPr>
      </p:pic>
    </p:spTree>
    <p:extLst>
      <p:ext uri="{BB962C8B-B14F-4D97-AF65-F5344CB8AC3E}">
        <p14:creationId xmlns:p14="http://schemas.microsoft.com/office/powerpoint/2010/main" val="7274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3813E-8151-45A0-ABEA-AF03976BEB50}"/>
              </a:ext>
            </a:extLst>
          </p:cNvPr>
          <p:cNvSpPr txBox="1"/>
          <p:nvPr/>
        </p:nvSpPr>
        <p:spPr>
          <a:xfrm>
            <a:off x="247187" y="1894788"/>
            <a:ext cx="6154249" cy="584775"/>
          </a:xfrm>
          <a:prstGeom prst="rect">
            <a:avLst/>
          </a:prstGeom>
          <a:noFill/>
        </p:spPr>
        <p:txBody>
          <a:bodyPr wrap="none" rtlCol="0">
            <a:spAutoFit/>
          </a:bodyPr>
          <a:lstStyle/>
          <a:p>
            <a:r>
              <a:rPr lang="de-DE" sz="1600" dirty="0" err="1"/>
              <a:t>Radiative</a:t>
            </a:r>
            <a:r>
              <a:rPr lang="de-DE" sz="1600" dirty="0"/>
              <a:t> </a:t>
            </a:r>
            <a:r>
              <a:rPr lang="de-DE" sz="1600" dirty="0" err="1"/>
              <a:t>heat</a:t>
            </a:r>
            <a:r>
              <a:rPr lang="de-DE" sz="1600" dirty="0"/>
              <a:t> </a:t>
            </a:r>
            <a:r>
              <a:rPr lang="de-DE" sz="1600" dirty="0" err="1"/>
              <a:t>transfer</a:t>
            </a:r>
            <a:r>
              <a:rPr lang="de-DE" sz="1600" dirty="0"/>
              <a:t> </a:t>
            </a:r>
            <a:r>
              <a:rPr lang="de-DE" sz="1600" dirty="0" err="1"/>
              <a:t>from</a:t>
            </a:r>
            <a:r>
              <a:rPr lang="de-DE" sz="1600" dirty="0"/>
              <a:t> 300 K </a:t>
            </a:r>
            <a:r>
              <a:rPr lang="de-DE" sz="1600" dirty="0" err="1"/>
              <a:t>to</a:t>
            </a:r>
            <a:r>
              <a:rPr lang="de-DE" sz="1600" dirty="0"/>
              <a:t> 40 K = 1.5*3.14*0.5^2*3 = 3.53 W</a:t>
            </a:r>
          </a:p>
          <a:p>
            <a:r>
              <a:rPr lang="de-DE" sz="1600" dirty="0" err="1"/>
              <a:t>Radiative</a:t>
            </a:r>
            <a:r>
              <a:rPr lang="de-DE" sz="1600" dirty="0"/>
              <a:t> </a:t>
            </a:r>
            <a:r>
              <a:rPr lang="de-DE" sz="1600" dirty="0" err="1"/>
              <a:t>heat</a:t>
            </a:r>
            <a:r>
              <a:rPr lang="de-DE" sz="1600" dirty="0"/>
              <a:t> </a:t>
            </a:r>
            <a:r>
              <a:rPr lang="de-DE" sz="1600" dirty="0" err="1"/>
              <a:t>transfer</a:t>
            </a:r>
            <a:r>
              <a:rPr lang="de-DE" sz="1600" dirty="0"/>
              <a:t> </a:t>
            </a:r>
            <a:r>
              <a:rPr lang="de-DE" sz="1600" dirty="0" err="1"/>
              <a:t>from</a:t>
            </a:r>
            <a:r>
              <a:rPr lang="de-DE" sz="1600" dirty="0"/>
              <a:t> 40 K </a:t>
            </a:r>
            <a:r>
              <a:rPr lang="de-DE" sz="1600" dirty="0" err="1"/>
              <a:t>to</a:t>
            </a:r>
            <a:r>
              <a:rPr lang="de-DE" sz="1600" dirty="0"/>
              <a:t> 4 K = 0.1*3.14*0.5^2*3 = 0.23 W</a:t>
            </a:r>
            <a:endParaRPr lang="en-US" sz="1600" dirty="0"/>
          </a:p>
        </p:txBody>
      </p:sp>
      <p:pic>
        <p:nvPicPr>
          <p:cNvPr id="3" name="Picture 2">
            <a:extLst>
              <a:ext uri="{FF2B5EF4-FFF2-40B4-BE49-F238E27FC236}">
                <a16:creationId xmlns:a16="http://schemas.microsoft.com/office/drawing/2014/main" id="{D11228E8-064B-4D91-A712-3BA44B260E2F}"/>
              </a:ext>
            </a:extLst>
          </p:cNvPr>
          <p:cNvPicPr>
            <a:picLocks noChangeAspect="1"/>
          </p:cNvPicPr>
          <p:nvPr/>
        </p:nvPicPr>
        <p:blipFill>
          <a:blip r:embed="rId2"/>
          <a:stretch>
            <a:fillRect/>
          </a:stretch>
        </p:blipFill>
        <p:spPr>
          <a:xfrm>
            <a:off x="247187" y="555933"/>
            <a:ext cx="11433675" cy="1159938"/>
          </a:xfrm>
          <a:prstGeom prst="rect">
            <a:avLst/>
          </a:prstGeom>
        </p:spPr>
      </p:pic>
      <p:sp>
        <p:nvSpPr>
          <p:cNvPr id="4" name="TextBox 3">
            <a:extLst>
              <a:ext uri="{FF2B5EF4-FFF2-40B4-BE49-F238E27FC236}">
                <a16:creationId xmlns:a16="http://schemas.microsoft.com/office/drawing/2014/main" id="{40F56131-FD8A-4483-8AA7-6B319598F413}"/>
              </a:ext>
            </a:extLst>
          </p:cNvPr>
          <p:cNvSpPr txBox="1"/>
          <p:nvPr/>
        </p:nvSpPr>
        <p:spPr>
          <a:xfrm>
            <a:off x="0" y="0"/>
            <a:ext cx="12192000" cy="461665"/>
          </a:xfrm>
          <a:prstGeom prst="rect">
            <a:avLst/>
          </a:prstGeom>
          <a:solidFill>
            <a:srgbClr val="0070C0"/>
          </a:solidFill>
        </p:spPr>
        <p:txBody>
          <a:bodyPr wrap="square" rtlCol="0">
            <a:spAutoFit/>
          </a:bodyPr>
          <a:lstStyle/>
          <a:p>
            <a:r>
              <a:rPr lang="de-DE" sz="2400" dirty="0">
                <a:solidFill>
                  <a:prstClr val="white"/>
                </a:solidFill>
              </a:rPr>
              <a:t>Different </a:t>
            </a:r>
            <a:r>
              <a:rPr lang="de-DE" sz="2400" dirty="0" err="1">
                <a:solidFill>
                  <a:prstClr val="white"/>
                </a:solidFill>
              </a:rPr>
              <a:t>heat</a:t>
            </a:r>
            <a:r>
              <a:rPr lang="de-DE" sz="2400" dirty="0">
                <a:solidFill>
                  <a:prstClr val="white"/>
                </a:solidFill>
              </a:rPr>
              <a:t> </a:t>
            </a:r>
            <a:r>
              <a:rPr lang="de-DE" sz="2400" dirty="0" err="1">
                <a:solidFill>
                  <a:prstClr val="white"/>
                </a:solidFill>
              </a:rPr>
              <a:t>loads</a:t>
            </a:r>
            <a:r>
              <a:rPr lang="de-DE" sz="2400" dirty="0">
                <a:solidFill>
                  <a:prstClr val="white"/>
                </a:solidFill>
              </a:rPr>
              <a:t> </a:t>
            </a:r>
            <a:r>
              <a:rPr lang="de-DE" sz="2400" dirty="0" err="1">
                <a:solidFill>
                  <a:prstClr val="white"/>
                </a:solidFill>
              </a:rPr>
              <a:t>to</a:t>
            </a:r>
            <a:r>
              <a:rPr lang="de-DE" sz="2400" dirty="0">
                <a:solidFill>
                  <a:prstClr val="white"/>
                </a:solidFill>
              </a:rPr>
              <a:t> GWVC  </a:t>
            </a:r>
            <a:endParaRPr lang="en-US" sz="2400" dirty="0">
              <a:solidFill>
                <a:schemeClr val="bg1"/>
              </a:solidFill>
            </a:endParaRPr>
          </a:p>
        </p:txBody>
      </p:sp>
      <p:sp>
        <p:nvSpPr>
          <p:cNvPr id="5" name="TextBox 4">
            <a:extLst>
              <a:ext uri="{FF2B5EF4-FFF2-40B4-BE49-F238E27FC236}">
                <a16:creationId xmlns:a16="http://schemas.microsoft.com/office/drawing/2014/main" id="{5D65B0A7-813F-4972-8ACF-A64B218DBD14}"/>
              </a:ext>
            </a:extLst>
          </p:cNvPr>
          <p:cNvSpPr txBox="1"/>
          <p:nvPr/>
        </p:nvSpPr>
        <p:spPr>
          <a:xfrm>
            <a:off x="247187" y="2675107"/>
            <a:ext cx="7171708" cy="338554"/>
          </a:xfrm>
          <a:prstGeom prst="rect">
            <a:avLst/>
          </a:prstGeom>
          <a:noFill/>
        </p:spPr>
        <p:txBody>
          <a:bodyPr wrap="square" rtlCol="0">
            <a:spAutoFit/>
          </a:bodyPr>
          <a:lstStyle/>
          <a:p>
            <a:r>
              <a:rPr lang="de-DE" sz="1600" dirty="0"/>
              <a:t>Heat </a:t>
            </a:r>
            <a:r>
              <a:rPr lang="de-DE" sz="1600" dirty="0" err="1"/>
              <a:t>load</a:t>
            </a:r>
            <a:r>
              <a:rPr lang="de-DE" sz="1600" dirty="0"/>
              <a:t> due </a:t>
            </a:r>
            <a:r>
              <a:rPr lang="de-DE" sz="1600" dirty="0" err="1"/>
              <a:t>to</a:t>
            </a:r>
            <a:r>
              <a:rPr lang="de-DE" sz="1600" dirty="0"/>
              <a:t> </a:t>
            </a:r>
            <a:r>
              <a:rPr lang="de-DE" sz="1600" dirty="0" err="1"/>
              <a:t>penetration</a:t>
            </a:r>
            <a:r>
              <a:rPr lang="de-DE" sz="1600" dirty="0"/>
              <a:t>, </a:t>
            </a:r>
            <a:r>
              <a:rPr lang="de-DE" sz="1600" dirty="0" err="1"/>
              <a:t>convection</a:t>
            </a:r>
            <a:r>
              <a:rPr lang="de-DE" sz="1600" dirty="0"/>
              <a:t>, </a:t>
            </a:r>
            <a:r>
              <a:rPr lang="de-DE" sz="1600" dirty="0" err="1"/>
              <a:t>electric</a:t>
            </a:r>
            <a:r>
              <a:rPr lang="de-DE" sz="1600" dirty="0"/>
              <a:t> </a:t>
            </a:r>
            <a:r>
              <a:rPr lang="de-DE" sz="1600" dirty="0" err="1"/>
              <a:t>connections</a:t>
            </a:r>
            <a:r>
              <a:rPr lang="de-DE" sz="1600" dirty="0"/>
              <a:t>, etc. ?</a:t>
            </a:r>
            <a:endParaRPr lang="en-US" sz="1600" dirty="0"/>
          </a:p>
        </p:txBody>
      </p:sp>
      <p:sp>
        <p:nvSpPr>
          <p:cNvPr id="6" name="Rectangle 5">
            <a:extLst>
              <a:ext uri="{FF2B5EF4-FFF2-40B4-BE49-F238E27FC236}">
                <a16:creationId xmlns:a16="http://schemas.microsoft.com/office/drawing/2014/main" id="{184BD6C9-F6E1-45EA-8C57-CA638B8B48F6}"/>
              </a:ext>
            </a:extLst>
          </p:cNvPr>
          <p:cNvSpPr/>
          <p:nvPr/>
        </p:nvSpPr>
        <p:spPr>
          <a:xfrm>
            <a:off x="247187" y="3244334"/>
            <a:ext cx="3643626" cy="369332"/>
          </a:xfrm>
          <a:prstGeom prst="rect">
            <a:avLst/>
          </a:prstGeom>
        </p:spPr>
        <p:txBody>
          <a:bodyPr wrap="none">
            <a:spAutoFit/>
          </a:bodyPr>
          <a:lstStyle/>
          <a:p>
            <a:r>
              <a:rPr lang="de-DE" dirty="0"/>
              <a:t>Heat </a:t>
            </a:r>
            <a:r>
              <a:rPr lang="de-DE" dirty="0" err="1"/>
              <a:t>load</a:t>
            </a:r>
            <a:r>
              <a:rPr lang="de-DE" dirty="0"/>
              <a:t> due </a:t>
            </a:r>
            <a:r>
              <a:rPr lang="de-DE" dirty="0" err="1"/>
              <a:t>to</a:t>
            </a:r>
            <a:r>
              <a:rPr lang="de-DE" dirty="0"/>
              <a:t> support </a:t>
            </a:r>
            <a:r>
              <a:rPr lang="de-DE" dirty="0" err="1"/>
              <a:t>structures</a:t>
            </a:r>
            <a:r>
              <a:rPr lang="de-DE" dirty="0"/>
              <a:t>?</a:t>
            </a:r>
            <a:endParaRPr lang="en-US" dirty="0"/>
          </a:p>
        </p:txBody>
      </p:sp>
      <p:sp>
        <p:nvSpPr>
          <p:cNvPr id="7" name="TextBox 6">
            <a:extLst>
              <a:ext uri="{FF2B5EF4-FFF2-40B4-BE49-F238E27FC236}">
                <a16:creationId xmlns:a16="http://schemas.microsoft.com/office/drawing/2014/main" id="{0A7613E4-66B5-4053-9814-E3CE9A9DC3B5}"/>
              </a:ext>
            </a:extLst>
          </p:cNvPr>
          <p:cNvSpPr txBox="1"/>
          <p:nvPr/>
        </p:nvSpPr>
        <p:spPr>
          <a:xfrm>
            <a:off x="247187" y="3801417"/>
            <a:ext cx="4381374" cy="338554"/>
          </a:xfrm>
          <a:prstGeom prst="rect">
            <a:avLst/>
          </a:prstGeom>
          <a:noFill/>
        </p:spPr>
        <p:txBody>
          <a:bodyPr wrap="square" rtlCol="0">
            <a:spAutoFit/>
          </a:bodyPr>
          <a:lstStyle/>
          <a:p>
            <a:r>
              <a:rPr lang="de-DE" sz="1600" dirty="0"/>
              <a:t>Heat </a:t>
            </a:r>
            <a:r>
              <a:rPr lang="de-DE" sz="1600" dirty="0" err="1"/>
              <a:t>load</a:t>
            </a:r>
            <a:r>
              <a:rPr lang="de-DE" sz="1600" dirty="0"/>
              <a:t> due </a:t>
            </a:r>
            <a:r>
              <a:rPr lang="de-DE" sz="1600" dirty="0" err="1"/>
              <a:t>to</a:t>
            </a:r>
            <a:r>
              <a:rPr lang="de-DE" sz="1600" dirty="0"/>
              <a:t> RF power </a:t>
            </a:r>
            <a:r>
              <a:rPr lang="de-DE" sz="1600" dirty="0" err="1"/>
              <a:t>dissipation</a:t>
            </a:r>
            <a:r>
              <a:rPr lang="de-DE" sz="1600" dirty="0"/>
              <a:t>?</a:t>
            </a:r>
            <a:endParaRPr lang="en-US" sz="1600" dirty="0"/>
          </a:p>
        </p:txBody>
      </p:sp>
      <p:pic>
        <p:nvPicPr>
          <p:cNvPr id="8" name="Picture 7">
            <a:extLst>
              <a:ext uri="{FF2B5EF4-FFF2-40B4-BE49-F238E27FC236}">
                <a16:creationId xmlns:a16="http://schemas.microsoft.com/office/drawing/2014/main" id="{09EEFA1D-2524-482F-A410-DB47DE8B7483}"/>
              </a:ext>
            </a:extLst>
          </p:cNvPr>
          <p:cNvPicPr>
            <a:picLocks noChangeAspect="1"/>
          </p:cNvPicPr>
          <p:nvPr/>
        </p:nvPicPr>
        <p:blipFill rotWithShape="1">
          <a:blip r:embed="rId3"/>
          <a:srcRect t="4493" b="4642"/>
          <a:stretch/>
        </p:blipFill>
        <p:spPr>
          <a:xfrm>
            <a:off x="247187" y="4435119"/>
            <a:ext cx="11172469" cy="1414021"/>
          </a:xfrm>
          <a:prstGeom prst="rect">
            <a:avLst/>
          </a:prstGeom>
        </p:spPr>
      </p:pic>
      <p:sp>
        <p:nvSpPr>
          <p:cNvPr id="9" name="TextBox 8">
            <a:extLst>
              <a:ext uri="{FF2B5EF4-FFF2-40B4-BE49-F238E27FC236}">
                <a16:creationId xmlns:a16="http://schemas.microsoft.com/office/drawing/2014/main" id="{796FAB0A-2998-4CF2-A300-36033C692733}"/>
              </a:ext>
            </a:extLst>
          </p:cNvPr>
          <p:cNvSpPr txBox="1"/>
          <p:nvPr/>
        </p:nvSpPr>
        <p:spPr>
          <a:xfrm>
            <a:off x="987543" y="6187069"/>
            <a:ext cx="9691756" cy="369332"/>
          </a:xfrm>
          <a:prstGeom prst="rect">
            <a:avLst/>
          </a:prstGeom>
          <a:noFill/>
        </p:spPr>
        <p:txBody>
          <a:bodyPr wrap="none" rtlCol="0">
            <a:spAutoFit/>
          </a:bodyPr>
          <a:lstStyle/>
          <a:p>
            <a:r>
              <a:rPr lang="en-US" i="1" dirty="0">
                <a:solidFill>
                  <a:srgbClr val="C00000"/>
                </a:solidFill>
              </a:rPr>
              <a:t>Maximum heat load on GWVC I see here is ~15 W, but the final value from Marc we assume ~30 W</a:t>
            </a:r>
            <a:r>
              <a:rPr lang="de-DE" i="1" dirty="0">
                <a:solidFill>
                  <a:srgbClr val="C00000"/>
                </a:solidFill>
              </a:rPr>
              <a:t>. </a:t>
            </a:r>
            <a:endParaRPr lang="en-US" i="1" dirty="0">
              <a:solidFill>
                <a:srgbClr val="C00000"/>
              </a:solidFill>
            </a:endParaRPr>
          </a:p>
        </p:txBody>
      </p:sp>
    </p:spTree>
    <p:extLst>
      <p:ext uri="{BB962C8B-B14F-4D97-AF65-F5344CB8AC3E}">
        <p14:creationId xmlns:p14="http://schemas.microsoft.com/office/powerpoint/2010/main" val="4206136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2827D6AE-25D8-4EC0-8EE5-5202A66F3301}"/>
              </a:ext>
            </a:extLst>
          </p:cNvPr>
          <p:cNvCxnSpPr>
            <a:cxnSpLocks/>
          </p:cNvCxnSpPr>
          <p:nvPr/>
        </p:nvCxnSpPr>
        <p:spPr>
          <a:xfrm flipV="1">
            <a:off x="8693494" y="2544518"/>
            <a:ext cx="0" cy="1161721"/>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19870D3-8D4F-4F80-B46A-738D036F347A}"/>
              </a:ext>
            </a:extLst>
          </p:cNvPr>
          <p:cNvSpPr/>
          <p:nvPr/>
        </p:nvSpPr>
        <p:spPr>
          <a:xfrm>
            <a:off x="8156418" y="2692400"/>
            <a:ext cx="847138" cy="780817"/>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D6513F8-8DFC-494B-85F2-3FBBA15E57C1}"/>
              </a:ext>
            </a:extLst>
          </p:cNvPr>
          <p:cNvSpPr/>
          <p:nvPr/>
        </p:nvSpPr>
        <p:spPr>
          <a:xfrm>
            <a:off x="7395072" y="4742457"/>
            <a:ext cx="3242829" cy="1749132"/>
          </a:xfrm>
          <a:prstGeom prst="rect">
            <a:avLst/>
          </a:prstGeom>
          <a:pattFill prst="wdUpDiag">
            <a:fgClr>
              <a:schemeClr val="accent4">
                <a:lumMod val="60000"/>
                <a:lumOff val="40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EFE526B-B16A-486F-9091-9029E2372498}"/>
              </a:ext>
            </a:extLst>
          </p:cNvPr>
          <p:cNvSpPr/>
          <p:nvPr/>
        </p:nvSpPr>
        <p:spPr>
          <a:xfrm>
            <a:off x="7395072" y="4131684"/>
            <a:ext cx="3247702" cy="2375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BB4D72EF-02C9-4B20-A838-5D9D7D51618B}"/>
              </a:ext>
            </a:extLst>
          </p:cNvPr>
          <p:cNvSpPr/>
          <p:nvPr/>
        </p:nvSpPr>
        <p:spPr>
          <a:xfrm>
            <a:off x="5740399" y="546538"/>
            <a:ext cx="6436015" cy="623263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2977880-B8D5-4DF3-933A-2C17C3A4D47E}"/>
              </a:ext>
            </a:extLst>
          </p:cNvPr>
          <p:cNvSpPr/>
          <p:nvPr/>
        </p:nvSpPr>
        <p:spPr>
          <a:xfrm>
            <a:off x="233993" y="704850"/>
            <a:ext cx="2032957" cy="1638300"/>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ACPS TL3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D4FAC63-0CE0-4599-9120-F20A02311251}"/>
              </a:ext>
            </a:extLst>
          </p:cNvPr>
          <p:cNvCxnSpPr>
            <a:cxnSpLocks/>
            <a:endCxn id="19" idx="3"/>
          </p:cNvCxnSpPr>
          <p:nvPr/>
        </p:nvCxnSpPr>
        <p:spPr>
          <a:xfrm>
            <a:off x="2084070" y="1134137"/>
            <a:ext cx="4348647" cy="18519"/>
          </a:xfrm>
          <a:prstGeom prst="line">
            <a:avLst/>
          </a:prstGeom>
          <a:ln w="19050">
            <a:solidFill>
              <a:srgbClr val="C00000"/>
            </a:solidFill>
            <a:headEnd type="none"/>
            <a:tailEnd type="arrow"/>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A48CA102-506D-42B3-9E92-9F5E9452E695}"/>
              </a:ext>
            </a:extLst>
          </p:cNvPr>
          <p:cNvSpPr/>
          <p:nvPr/>
        </p:nvSpPr>
        <p:spPr>
          <a:xfrm>
            <a:off x="7395072" y="1544816"/>
            <a:ext cx="2931265" cy="912633"/>
          </a:xfrm>
          <a:prstGeom prst="rect">
            <a:avLst/>
          </a:prstGeom>
          <a:pattFill prst="wdUpDiag">
            <a:fgClr>
              <a:srgbClr val="C00000"/>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F4B98A09-2C9A-44CF-89E6-A0E10F4D8973}"/>
              </a:ext>
            </a:extLst>
          </p:cNvPr>
          <p:cNvCxnSpPr>
            <a:cxnSpLocks/>
          </p:cNvCxnSpPr>
          <p:nvPr/>
        </p:nvCxnSpPr>
        <p:spPr>
          <a:xfrm flipH="1">
            <a:off x="8321996" y="3325237"/>
            <a:ext cx="20703" cy="1803400"/>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3AEA3A-3940-44DF-B7FA-97363C4CEA71}"/>
              </a:ext>
            </a:extLst>
          </p:cNvPr>
          <p:cNvCxnSpPr>
            <a:cxnSpLocks/>
          </p:cNvCxnSpPr>
          <p:nvPr/>
        </p:nvCxnSpPr>
        <p:spPr>
          <a:xfrm flipV="1">
            <a:off x="9274085" y="5093047"/>
            <a:ext cx="273291" cy="14156"/>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3282D6-44EC-4FEC-9053-97F6F2A52CFD}"/>
                  </a:ext>
                </a:extLst>
              </p:cNvPr>
              <p:cNvSpPr txBox="1"/>
              <p:nvPr/>
            </p:nvSpPr>
            <p:spPr>
              <a:xfrm>
                <a:off x="3054456" y="773977"/>
                <a:ext cx="2346105"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de-DE" sz="14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𝑚</m:t>
                        </m:r>
                      </m:e>
                      <m:sub>
                        <m:r>
                          <a:rPr kumimoji="0" lang="de-DE" sz="14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𝑖</m:t>
                        </m:r>
                      </m:sub>
                    </m:sSub>
                    <m:r>
                      <a:rPr kumimoji="0" lang="de-DE" sz="14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 </m:t>
                    </m:r>
                  </m:oMath>
                </a14:m>
                <a:r>
                  <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rPr>
                  <a:t>= 10 g/s, 4.5 K &amp; 3.5 bar</a:t>
                </a:r>
                <a:endPar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E13282D6-44EC-4FEC-9053-97F6F2A52CFD}"/>
                  </a:ext>
                </a:extLst>
              </p:cNvPr>
              <p:cNvSpPr txBox="1">
                <a:spLocks noRot="1" noChangeAspect="1" noMove="1" noResize="1" noEditPoints="1" noAdjustHandles="1" noChangeArrowheads="1" noChangeShapeType="1" noTextEdit="1"/>
              </p:cNvSpPr>
              <p:nvPr/>
            </p:nvSpPr>
            <p:spPr>
              <a:xfrm>
                <a:off x="3054456" y="773977"/>
                <a:ext cx="2346105" cy="307777"/>
              </a:xfrm>
              <a:prstGeom prst="rect">
                <a:avLst/>
              </a:prstGeom>
              <a:blipFill>
                <a:blip r:embed="rId2"/>
                <a:stretch>
                  <a:fillRect t="-4000" b="-20000"/>
                </a:stretch>
              </a:blipFill>
              <a:ln w="19050">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38B5EA7-2B02-489F-A576-D8CD426E3FBA}"/>
              </a:ext>
            </a:extLst>
          </p:cNvPr>
          <p:cNvSpPr/>
          <p:nvPr/>
        </p:nvSpPr>
        <p:spPr>
          <a:xfrm>
            <a:off x="1" y="-25003"/>
            <a:ext cx="12191999" cy="461665"/>
          </a:xfrm>
          <a:prstGeom prst="rect">
            <a:avLst/>
          </a:prstGeom>
          <a:solidFill>
            <a:srgbClr val="0070C0"/>
          </a:solid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Ideal situation: Liquefaction rate via JT valve and helium return gas</a:t>
            </a:r>
          </a:p>
        </p:txBody>
      </p:sp>
      <p:grpSp>
        <p:nvGrpSpPr>
          <p:cNvPr id="20" name="Group 19">
            <a:extLst>
              <a:ext uri="{FF2B5EF4-FFF2-40B4-BE49-F238E27FC236}">
                <a16:creationId xmlns:a16="http://schemas.microsoft.com/office/drawing/2014/main" id="{63563221-25A5-4D41-86FD-B875B5D289DD}"/>
              </a:ext>
            </a:extLst>
          </p:cNvPr>
          <p:cNvGrpSpPr/>
          <p:nvPr/>
        </p:nvGrpSpPr>
        <p:grpSpPr>
          <a:xfrm>
            <a:off x="6432717" y="1010096"/>
            <a:ext cx="444719" cy="285120"/>
            <a:chOff x="3253773" y="1385559"/>
            <a:chExt cx="1046436" cy="647700"/>
          </a:xfrm>
          <a:solidFill>
            <a:srgbClr val="C00000"/>
          </a:solidFill>
        </p:grpSpPr>
        <p:sp>
          <p:nvSpPr>
            <p:cNvPr id="18" name="Isosceles Triangle 17">
              <a:extLst>
                <a:ext uri="{FF2B5EF4-FFF2-40B4-BE49-F238E27FC236}">
                  <a16:creationId xmlns:a16="http://schemas.microsoft.com/office/drawing/2014/main" id="{99216357-FE0A-499D-99B8-D498204B5686}"/>
                </a:ext>
              </a:extLst>
            </p:cNvPr>
            <p:cNvSpPr/>
            <p:nvPr/>
          </p:nvSpPr>
          <p:spPr>
            <a:xfrm rot="16200000">
              <a:off x="3714750" y="1447800"/>
              <a:ext cx="647700" cy="523218"/>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E6D8F48A-C725-411C-B86C-82C0CE0939E0}"/>
                </a:ext>
              </a:extLst>
            </p:cNvPr>
            <p:cNvSpPr/>
            <p:nvPr/>
          </p:nvSpPr>
          <p:spPr>
            <a:xfrm rot="5400000">
              <a:off x="3191532" y="1447800"/>
              <a:ext cx="647700" cy="523218"/>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 name="Straight Connector 20">
            <a:extLst>
              <a:ext uri="{FF2B5EF4-FFF2-40B4-BE49-F238E27FC236}">
                <a16:creationId xmlns:a16="http://schemas.microsoft.com/office/drawing/2014/main" id="{42132B8D-D7B4-44B0-AE7A-D861F45F4916}"/>
              </a:ext>
            </a:extLst>
          </p:cNvPr>
          <p:cNvCxnSpPr>
            <a:cxnSpLocks/>
          </p:cNvCxnSpPr>
          <p:nvPr/>
        </p:nvCxnSpPr>
        <p:spPr>
          <a:xfrm flipV="1">
            <a:off x="6875092" y="1159073"/>
            <a:ext cx="1288032" cy="7553"/>
          </a:xfrm>
          <a:prstGeom prst="line">
            <a:avLst/>
          </a:prstGeom>
          <a:ln w="1905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353A61A2-CD2B-4F2E-B282-3D1357E68DC1}"/>
              </a:ext>
            </a:extLst>
          </p:cNvPr>
          <p:cNvSpPr/>
          <p:nvPr/>
        </p:nvSpPr>
        <p:spPr>
          <a:xfrm>
            <a:off x="7542598" y="2457449"/>
            <a:ext cx="133019" cy="2285007"/>
          </a:xfrm>
          <a:prstGeom prst="rect">
            <a:avLst/>
          </a:prstGeom>
          <a:gradFill>
            <a:gsLst>
              <a:gs pos="0">
                <a:srgbClr val="C00000"/>
              </a:gs>
              <a:gs pos="100000">
                <a:schemeClr val="accent4">
                  <a:lumMod val="60000"/>
                  <a:lumOff val="4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77DBACFB-B525-4561-8BA5-62F0B8347C94}"/>
              </a:ext>
            </a:extLst>
          </p:cNvPr>
          <p:cNvGrpSpPr/>
          <p:nvPr/>
        </p:nvGrpSpPr>
        <p:grpSpPr>
          <a:xfrm>
            <a:off x="8482590" y="4915670"/>
            <a:ext cx="787239" cy="199739"/>
            <a:chOff x="4036039" y="2686233"/>
            <a:chExt cx="1122802" cy="294806"/>
          </a:xfrm>
        </p:grpSpPr>
        <p:grpSp>
          <p:nvGrpSpPr>
            <p:cNvPr id="28" name="Group 27">
              <a:extLst>
                <a:ext uri="{FF2B5EF4-FFF2-40B4-BE49-F238E27FC236}">
                  <a16:creationId xmlns:a16="http://schemas.microsoft.com/office/drawing/2014/main" id="{BF2C1B29-C5BA-4590-90D9-22CA2E60C885}"/>
                </a:ext>
              </a:extLst>
            </p:cNvPr>
            <p:cNvGrpSpPr/>
            <p:nvPr/>
          </p:nvGrpSpPr>
          <p:grpSpPr>
            <a:xfrm rot="16200000">
              <a:off x="4172182" y="2550090"/>
              <a:ext cx="290769" cy="563055"/>
              <a:chOff x="2332140" y="1339187"/>
              <a:chExt cx="302003" cy="840054"/>
            </a:xfrm>
          </p:grpSpPr>
          <p:cxnSp>
            <p:nvCxnSpPr>
              <p:cNvPr id="29" name="Straight Connector 28">
                <a:extLst>
                  <a:ext uri="{FF2B5EF4-FFF2-40B4-BE49-F238E27FC236}">
                    <a16:creationId xmlns:a16="http://schemas.microsoft.com/office/drawing/2014/main" id="{49D72F5D-3219-46EC-8F51-547B93E763E3}"/>
                  </a:ext>
                </a:extLst>
              </p:cNvPr>
              <p:cNvCxnSpPr>
                <a:cxnSpLocks/>
              </p:cNvCxnSpPr>
              <p:nvPr/>
            </p:nvCxnSpPr>
            <p:spPr>
              <a:xfrm>
                <a:off x="2340529" y="1339187"/>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DB0210-46AD-44E1-9B24-A63E8739432E}"/>
                  </a:ext>
                </a:extLst>
              </p:cNvPr>
              <p:cNvCxnSpPr>
                <a:cxnSpLocks/>
              </p:cNvCxnSpPr>
              <p:nvPr/>
            </p:nvCxnSpPr>
            <p:spPr>
              <a:xfrm flipH="1">
                <a:off x="2340529" y="1477686"/>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9094DC7-CB3D-4592-B424-35994A9D1DB3}"/>
                  </a:ext>
                </a:extLst>
              </p:cNvPr>
              <p:cNvCxnSpPr>
                <a:cxnSpLocks/>
              </p:cNvCxnSpPr>
              <p:nvPr/>
            </p:nvCxnSpPr>
            <p:spPr>
              <a:xfrm>
                <a:off x="2340529" y="1625244"/>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ABB219-A616-4A01-8BF9-5E655DF5AB4B}"/>
                  </a:ext>
                </a:extLst>
              </p:cNvPr>
              <p:cNvCxnSpPr>
                <a:cxnSpLocks/>
              </p:cNvCxnSpPr>
              <p:nvPr/>
            </p:nvCxnSpPr>
            <p:spPr>
              <a:xfrm flipH="1">
                <a:off x="2340529" y="1763743"/>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35F5DE-7372-4167-8764-A29499332B87}"/>
                  </a:ext>
                </a:extLst>
              </p:cNvPr>
              <p:cNvCxnSpPr>
                <a:cxnSpLocks/>
              </p:cNvCxnSpPr>
              <p:nvPr/>
            </p:nvCxnSpPr>
            <p:spPr>
              <a:xfrm>
                <a:off x="2332140" y="1902242"/>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C5F91A-653E-4EC7-A07C-66576A8F9E07}"/>
                  </a:ext>
                </a:extLst>
              </p:cNvPr>
              <p:cNvCxnSpPr>
                <a:cxnSpLocks/>
              </p:cNvCxnSpPr>
              <p:nvPr/>
            </p:nvCxnSpPr>
            <p:spPr>
              <a:xfrm flipH="1">
                <a:off x="2332140" y="2040741"/>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CC0AF0B-EE58-496E-A90E-F4D376897383}"/>
                </a:ext>
              </a:extLst>
            </p:cNvPr>
            <p:cNvGrpSpPr/>
            <p:nvPr/>
          </p:nvGrpSpPr>
          <p:grpSpPr>
            <a:xfrm rot="16200000">
              <a:off x="4731929" y="2554127"/>
              <a:ext cx="290769" cy="563055"/>
              <a:chOff x="2332140" y="1339187"/>
              <a:chExt cx="302003" cy="840054"/>
            </a:xfrm>
          </p:grpSpPr>
          <p:cxnSp>
            <p:nvCxnSpPr>
              <p:cNvPr id="36" name="Straight Connector 35">
                <a:extLst>
                  <a:ext uri="{FF2B5EF4-FFF2-40B4-BE49-F238E27FC236}">
                    <a16:creationId xmlns:a16="http://schemas.microsoft.com/office/drawing/2014/main" id="{6FF8A9C3-1978-47DC-A90D-24A84A792794}"/>
                  </a:ext>
                </a:extLst>
              </p:cNvPr>
              <p:cNvCxnSpPr>
                <a:cxnSpLocks/>
              </p:cNvCxnSpPr>
              <p:nvPr/>
            </p:nvCxnSpPr>
            <p:spPr>
              <a:xfrm>
                <a:off x="2340529" y="1339187"/>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F09227-9793-445A-B18D-61B02CFAAA46}"/>
                  </a:ext>
                </a:extLst>
              </p:cNvPr>
              <p:cNvCxnSpPr>
                <a:cxnSpLocks/>
              </p:cNvCxnSpPr>
              <p:nvPr/>
            </p:nvCxnSpPr>
            <p:spPr>
              <a:xfrm flipH="1">
                <a:off x="2340529" y="1477686"/>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70B92D-74D3-4081-995D-64EED1DD7B52}"/>
                  </a:ext>
                </a:extLst>
              </p:cNvPr>
              <p:cNvCxnSpPr>
                <a:cxnSpLocks/>
              </p:cNvCxnSpPr>
              <p:nvPr/>
            </p:nvCxnSpPr>
            <p:spPr>
              <a:xfrm>
                <a:off x="2340529" y="1625244"/>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CB0319-9238-4614-8EF8-5111244FAFBA}"/>
                  </a:ext>
                </a:extLst>
              </p:cNvPr>
              <p:cNvCxnSpPr>
                <a:cxnSpLocks/>
              </p:cNvCxnSpPr>
              <p:nvPr/>
            </p:nvCxnSpPr>
            <p:spPr>
              <a:xfrm flipH="1">
                <a:off x="2340529" y="1763743"/>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19FDEC-AF85-4870-8AB7-A86D3F243F25}"/>
                  </a:ext>
                </a:extLst>
              </p:cNvPr>
              <p:cNvCxnSpPr>
                <a:cxnSpLocks/>
              </p:cNvCxnSpPr>
              <p:nvPr/>
            </p:nvCxnSpPr>
            <p:spPr>
              <a:xfrm>
                <a:off x="2332140" y="1902242"/>
                <a:ext cx="293614" cy="13849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9EEFA2-9C09-4240-8DC1-388E0B7B3863}"/>
                  </a:ext>
                </a:extLst>
              </p:cNvPr>
              <p:cNvCxnSpPr>
                <a:cxnSpLocks/>
              </p:cNvCxnSpPr>
              <p:nvPr/>
            </p:nvCxnSpPr>
            <p:spPr>
              <a:xfrm flipH="1">
                <a:off x="2332140" y="2040741"/>
                <a:ext cx="293614" cy="138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46" name="Straight Connector 45">
            <a:extLst>
              <a:ext uri="{FF2B5EF4-FFF2-40B4-BE49-F238E27FC236}">
                <a16:creationId xmlns:a16="http://schemas.microsoft.com/office/drawing/2014/main" id="{8DA126CD-870D-4744-8666-DC859783944E}"/>
              </a:ext>
            </a:extLst>
          </p:cNvPr>
          <p:cNvCxnSpPr>
            <a:cxnSpLocks/>
          </p:cNvCxnSpPr>
          <p:nvPr/>
        </p:nvCxnSpPr>
        <p:spPr>
          <a:xfrm>
            <a:off x="7536022" y="2457450"/>
            <a:ext cx="0" cy="1674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783C69-DAA9-4B7F-91CB-7076131A823D}"/>
              </a:ext>
            </a:extLst>
          </p:cNvPr>
          <p:cNvCxnSpPr>
            <a:cxnSpLocks/>
          </p:cNvCxnSpPr>
          <p:nvPr/>
        </p:nvCxnSpPr>
        <p:spPr>
          <a:xfrm>
            <a:off x="7669331" y="2457450"/>
            <a:ext cx="8800" cy="1674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41348A1-52D0-44B2-9E93-659005911B44}"/>
              </a:ext>
            </a:extLst>
          </p:cNvPr>
          <p:cNvCxnSpPr>
            <a:cxnSpLocks/>
          </p:cNvCxnSpPr>
          <p:nvPr/>
        </p:nvCxnSpPr>
        <p:spPr>
          <a:xfrm flipH="1">
            <a:off x="8340431" y="5110647"/>
            <a:ext cx="142159"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B7864F3-57A1-42D7-A20F-C2137280E1AA}"/>
              </a:ext>
            </a:extLst>
          </p:cNvPr>
          <p:cNvSpPr txBox="1"/>
          <p:nvPr/>
        </p:nvSpPr>
        <p:spPr>
          <a:xfrm>
            <a:off x="10548089" y="2343150"/>
            <a:ext cx="1724623" cy="73866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SFHe @1.8 K and 16 mbar </a:t>
            </a:r>
            <a:r>
              <a:rPr kumimoji="0" lang="de-DE" sz="14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to</a:t>
            </a: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warm </a:t>
            </a:r>
            <a:r>
              <a:rPr kumimoji="0" lang="de-DE" sz="14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compressor</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DDE0F5-98D2-4454-92D3-A7245045339A}"/>
              </a:ext>
            </a:extLst>
          </p:cNvPr>
          <p:cNvSpPr/>
          <p:nvPr/>
        </p:nvSpPr>
        <p:spPr>
          <a:xfrm>
            <a:off x="8156418" y="1981573"/>
            <a:ext cx="1859355" cy="307777"/>
          </a:xfrm>
          <a:prstGeom prst="rect">
            <a:avLst/>
          </a:prstGeom>
          <a:solidFill>
            <a:schemeClr val="bg1"/>
          </a:solidFill>
          <a:ln w="190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C00000"/>
                </a:solidFill>
                <a:effectLst/>
                <a:uLnTx/>
                <a:uFillTx/>
                <a:latin typeface="Calibri" panose="020F0502020204030204"/>
                <a:ea typeface="+mn-ea"/>
                <a:cs typeface="+mn-cs"/>
              </a:rPr>
              <a:t>LHe</a:t>
            </a:r>
            <a:r>
              <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rPr>
              <a:t> @ 4.2 K &amp; 1.0 </a:t>
            </a:r>
            <a:r>
              <a:rPr kumimoji="0" lang="de-DE" sz="1400" b="0" i="0" u="none" strike="noStrike" kern="1200" cap="none" spc="0" normalizeH="0" baseline="0" noProof="0" dirty="0" err="1">
                <a:ln>
                  <a:noFill/>
                </a:ln>
                <a:solidFill>
                  <a:srgbClr val="C00000"/>
                </a:solidFill>
                <a:effectLst/>
                <a:uLnTx/>
                <a:uFillTx/>
                <a:latin typeface="Calibri" panose="020F0502020204030204"/>
                <a:ea typeface="+mn-ea"/>
                <a:cs typeface="+mn-cs"/>
              </a:rPr>
              <a:t>bara</a:t>
            </a:r>
            <a:endPar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FB00F01-3166-42D2-A0BA-4B26AA2DAFD9}"/>
              </a:ext>
            </a:extLst>
          </p:cNvPr>
          <p:cNvSpPr txBox="1"/>
          <p:nvPr/>
        </p:nvSpPr>
        <p:spPr>
          <a:xfrm>
            <a:off x="7964538" y="5302708"/>
            <a:ext cx="1951195" cy="305611"/>
          </a:xfrm>
          <a:prstGeom prst="rect">
            <a:avLst/>
          </a:prstGeom>
          <a:solidFill>
            <a:schemeClr val="bg1"/>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SF He @1.8 K and 1 bar</a:t>
            </a:r>
            <a:endParaRPr kumimoji="0" lang="en-US" sz="14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56A606F2-98BC-44D2-8FEC-E9FAA057E3A3}"/>
              </a:ext>
            </a:extLst>
          </p:cNvPr>
          <p:cNvSpPr/>
          <p:nvPr/>
        </p:nvSpPr>
        <p:spPr>
          <a:xfrm>
            <a:off x="7560014" y="6154387"/>
            <a:ext cx="2692685" cy="307777"/>
          </a:xfrm>
          <a:prstGeom prst="rect">
            <a:avLst/>
          </a:prstGeom>
          <a:solidFill>
            <a:schemeClr val="bg1"/>
          </a:solidFill>
          <a:ln w="190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MAGO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cavity</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heat</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load</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 30 W)</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6D49BBAF-684C-4FD2-9595-326B27160E06}"/>
              </a:ext>
            </a:extLst>
          </p:cNvPr>
          <p:cNvSpPr/>
          <p:nvPr/>
        </p:nvSpPr>
        <p:spPr>
          <a:xfrm>
            <a:off x="8501455" y="5712390"/>
            <a:ext cx="402264" cy="36933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4FC1E7AF-7F13-41FE-AA43-399C00BB527D}"/>
              </a:ext>
            </a:extLst>
          </p:cNvPr>
          <p:cNvSpPr/>
          <p:nvPr/>
        </p:nvSpPr>
        <p:spPr>
          <a:xfrm>
            <a:off x="8890229" y="5712390"/>
            <a:ext cx="402264" cy="36933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323F17F-8192-4CD5-B81F-0780654ED988}"/>
              </a:ext>
            </a:extLst>
          </p:cNvPr>
          <p:cNvSpPr/>
          <p:nvPr/>
        </p:nvSpPr>
        <p:spPr>
          <a:xfrm>
            <a:off x="8689096" y="5843006"/>
            <a:ext cx="402265" cy="11894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D4389E61-C832-43B2-B673-F29223E1132B}"/>
              </a:ext>
            </a:extLst>
          </p:cNvPr>
          <p:cNvGrpSpPr/>
          <p:nvPr/>
        </p:nvGrpSpPr>
        <p:grpSpPr>
          <a:xfrm>
            <a:off x="8331725" y="2844517"/>
            <a:ext cx="290769" cy="493995"/>
            <a:chOff x="2332140" y="1339187"/>
            <a:chExt cx="302003" cy="840054"/>
          </a:xfrm>
        </p:grpSpPr>
        <p:cxnSp>
          <p:nvCxnSpPr>
            <p:cNvPr id="74" name="Straight Connector 73">
              <a:extLst>
                <a:ext uri="{FF2B5EF4-FFF2-40B4-BE49-F238E27FC236}">
                  <a16:creationId xmlns:a16="http://schemas.microsoft.com/office/drawing/2014/main" id="{2D18E8D5-DF8D-4490-85CE-A637C72E48A5}"/>
                </a:ext>
              </a:extLst>
            </p:cNvPr>
            <p:cNvCxnSpPr>
              <a:cxnSpLocks/>
            </p:cNvCxnSpPr>
            <p:nvPr/>
          </p:nvCxnSpPr>
          <p:spPr>
            <a:xfrm>
              <a:off x="2340529" y="1339187"/>
              <a:ext cx="293614" cy="1384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3F1E7-9374-4E46-A2B6-5EED81CA00D8}"/>
                </a:ext>
              </a:extLst>
            </p:cNvPr>
            <p:cNvCxnSpPr>
              <a:cxnSpLocks/>
            </p:cNvCxnSpPr>
            <p:nvPr/>
          </p:nvCxnSpPr>
          <p:spPr>
            <a:xfrm flipH="1">
              <a:off x="2340529" y="1477686"/>
              <a:ext cx="293614" cy="1385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BC0D45E-4C48-47D1-B9BB-C617E731632E}"/>
                </a:ext>
              </a:extLst>
            </p:cNvPr>
            <p:cNvCxnSpPr>
              <a:cxnSpLocks/>
            </p:cNvCxnSpPr>
            <p:nvPr/>
          </p:nvCxnSpPr>
          <p:spPr>
            <a:xfrm>
              <a:off x="2340529" y="1625244"/>
              <a:ext cx="293614" cy="1384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EC0D3A-FD51-4797-95ED-E737B079AEE8}"/>
                </a:ext>
              </a:extLst>
            </p:cNvPr>
            <p:cNvCxnSpPr>
              <a:cxnSpLocks/>
            </p:cNvCxnSpPr>
            <p:nvPr/>
          </p:nvCxnSpPr>
          <p:spPr>
            <a:xfrm flipH="1">
              <a:off x="2340529" y="1763743"/>
              <a:ext cx="293614" cy="1385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889B84-5F21-46EF-85AB-859EC6F9A989}"/>
                </a:ext>
              </a:extLst>
            </p:cNvPr>
            <p:cNvCxnSpPr>
              <a:cxnSpLocks/>
            </p:cNvCxnSpPr>
            <p:nvPr/>
          </p:nvCxnSpPr>
          <p:spPr>
            <a:xfrm>
              <a:off x="2332140" y="1902242"/>
              <a:ext cx="293614" cy="1384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31B10C9-1652-4A0A-A7C4-239DAB6E65F4}"/>
                </a:ext>
              </a:extLst>
            </p:cNvPr>
            <p:cNvCxnSpPr>
              <a:cxnSpLocks/>
            </p:cNvCxnSpPr>
            <p:nvPr/>
          </p:nvCxnSpPr>
          <p:spPr>
            <a:xfrm flipH="1">
              <a:off x="2332140" y="2040741"/>
              <a:ext cx="293614" cy="1385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C057A85C-6100-470E-A183-2542F758065D}"/>
              </a:ext>
            </a:extLst>
          </p:cNvPr>
          <p:cNvSpPr/>
          <p:nvPr/>
        </p:nvSpPr>
        <p:spPr>
          <a:xfrm>
            <a:off x="8972680" y="2922182"/>
            <a:ext cx="1575410" cy="307777"/>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LP CFHEX</a:t>
            </a:r>
          </a:p>
        </p:txBody>
      </p:sp>
      <p:cxnSp>
        <p:nvCxnSpPr>
          <p:cNvPr id="91" name="Straight Connector 90">
            <a:extLst>
              <a:ext uri="{FF2B5EF4-FFF2-40B4-BE49-F238E27FC236}">
                <a16:creationId xmlns:a16="http://schemas.microsoft.com/office/drawing/2014/main" id="{C43DD9B0-0F7B-4B58-B8E4-9EBA22D4350A}"/>
              </a:ext>
            </a:extLst>
          </p:cNvPr>
          <p:cNvCxnSpPr>
            <a:cxnSpLocks/>
          </p:cNvCxnSpPr>
          <p:nvPr/>
        </p:nvCxnSpPr>
        <p:spPr>
          <a:xfrm>
            <a:off x="8338211" y="2351264"/>
            <a:ext cx="0" cy="511181"/>
          </a:xfrm>
          <a:prstGeom prst="line">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6CCA94F-B8DC-44F4-831F-DACBE04EB934}"/>
              </a:ext>
            </a:extLst>
          </p:cNvPr>
          <p:cNvCxnSpPr>
            <a:cxnSpLocks/>
          </p:cNvCxnSpPr>
          <p:nvPr/>
        </p:nvCxnSpPr>
        <p:spPr>
          <a:xfrm flipV="1">
            <a:off x="9523265" y="3706238"/>
            <a:ext cx="0" cy="1386809"/>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625E018-160D-4F6E-AEFD-030887276AEC}"/>
              </a:ext>
            </a:extLst>
          </p:cNvPr>
          <p:cNvCxnSpPr>
            <a:cxnSpLocks/>
          </p:cNvCxnSpPr>
          <p:nvPr/>
        </p:nvCxnSpPr>
        <p:spPr>
          <a:xfrm flipH="1" flipV="1">
            <a:off x="8694745" y="3706238"/>
            <a:ext cx="832112" cy="9131"/>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9661537-AE98-4477-83A7-A0D4A877532C}"/>
              </a:ext>
            </a:extLst>
          </p:cNvPr>
          <p:cNvCxnSpPr>
            <a:cxnSpLocks/>
          </p:cNvCxnSpPr>
          <p:nvPr/>
        </p:nvCxnSpPr>
        <p:spPr>
          <a:xfrm>
            <a:off x="8689096" y="2555251"/>
            <a:ext cx="1826504" cy="0"/>
          </a:xfrm>
          <a:prstGeom prst="line">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4B6946D7-CAF2-48AA-81B6-B0716D5FA9D9}"/>
              </a:ext>
            </a:extLst>
          </p:cNvPr>
          <p:cNvGrpSpPr/>
          <p:nvPr/>
        </p:nvGrpSpPr>
        <p:grpSpPr>
          <a:xfrm rot="5400000">
            <a:off x="8120791" y="3621753"/>
            <a:ext cx="444719" cy="285120"/>
            <a:chOff x="3253773" y="1385559"/>
            <a:chExt cx="1046436" cy="647700"/>
          </a:xfrm>
          <a:solidFill>
            <a:schemeClr val="accent6">
              <a:lumMod val="75000"/>
            </a:schemeClr>
          </a:solidFill>
        </p:grpSpPr>
        <p:sp>
          <p:nvSpPr>
            <p:cNvPr id="128" name="Isosceles Triangle 127">
              <a:extLst>
                <a:ext uri="{FF2B5EF4-FFF2-40B4-BE49-F238E27FC236}">
                  <a16:creationId xmlns:a16="http://schemas.microsoft.com/office/drawing/2014/main" id="{37547918-5AB2-481A-BE2A-DF8B0C27A74D}"/>
                </a:ext>
              </a:extLst>
            </p:cNvPr>
            <p:cNvSpPr/>
            <p:nvPr/>
          </p:nvSpPr>
          <p:spPr>
            <a:xfrm rot="16200000">
              <a:off x="3714750" y="1447800"/>
              <a:ext cx="647700" cy="523218"/>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A9267F60-C880-444A-9ACD-8DCA8FFC9D61}"/>
                </a:ext>
              </a:extLst>
            </p:cNvPr>
            <p:cNvSpPr/>
            <p:nvPr/>
          </p:nvSpPr>
          <p:spPr>
            <a:xfrm rot="5400000">
              <a:off x="3191532" y="1447800"/>
              <a:ext cx="647700" cy="523218"/>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Rectangle 129">
            <a:extLst>
              <a:ext uri="{FF2B5EF4-FFF2-40B4-BE49-F238E27FC236}">
                <a16:creationId xmlns:a16="http://schemas.microsoft.com/office/drawing/2014/main" id="{B42BCBA3-3230-493E-BCDB-8BE2538CD8EC}"/>
              </a:ext>
            </a:extLst>
          </p:cNvPr>
          <p:cNvSpPr/>
          <p:nvPr/>
        </p:nvSpPr>
        <p:spPr>
          <a:xfrm>
            <a:off x="5737216" y="2979244"/>
            <a:ext cx="1470724" cy="307777"/>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JT </a:t>
            </a:r>
            <a:r>
              <a:rPr kumimoji="0" lang="de-DE" sz="1400" b="0" i="0" u="none" strike="noStrike" kern="1200" cap="none" spc="0" normalizeH="0" baseline="0" noProof="0" dirty="0" err="1">
                <a:ln>
                  <a:noFill/>
                </a:ln>
                <a:solidFill>
                  <a:srgbClr val="70AD47">
                    <a:lumMod val="75000"/>
                  </a:srgbClr>
                </a:solidFill>
                <a:effectLst/>
                <a:uLnTx/>
                <a:uFillTx/>
                <a:latin typeface="Calibri" panose="020F0502020204030204" pitchFamily="34" charset="0"/>
                <a:ea typeface="+mn-ea"/>
                <a:cs typeface="+mn-cs"/>
              </a:rPr>
              <a:t>valve</a:t>
            </a: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mn-cs"/>
              </a:rPr>
              <a:t>: JT2KF01 </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7F6D4738-BF6D-4E48-A7E3-8D14D90A9012}"/>
              </a:ext>
            </a:extLst>
          </p:cNvPr>
          <p:cNvSpPr/>
          <p:nvPr/>
        </p:nvSpPr>
        <p:spPr>
          <a:xfrm>
            <a:off x="5892242" y="1372945"/>
            <a:ext cx="1430648" cy="307777"/>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JT </a:t>
            </a:r>
            <a:r>
              <a:rPr kumimoji="0" lang="de-DE" sz="1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mn-cs"/>
              </a:rPr>
              <a:t>valve</a:t>
            </a:r>
            <a:r>
              <a:rPr kumimoji="0" lang="de-DE" sz="1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JT4KF01</a:t>
            </a:r>
            <a:endPar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0237165C-8F78-4494-A318-647B4A4995DE}"/>
                  </a:ext>
                </a:extLst>
              </p:cNvPr>
              <p:cNvSpPr/>
              <p:nvPr/>
            </p:nvSpPr>
            <p:spPr>
              <a:xfrm>
                <a:off x="8182579" y="832220"/>
                <a:ext cx="1626120" cy="540725"/>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acc>
                          <m:accPr>
                            <m:chr m:val="̇"/>
                            <m:ctrlP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accPr>
                          <m:e>
                            <m: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𝑚</m:t>
                            </m:r>
                          </m:e>
                        </m:acc>
                      </m:e>
                      <m:sub>
                        <m: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𝑙</m:t>
                        </m:r>
                      </m:sub>
                    </m:sSub>
                  </m:oMath>
                </a14:m>
                <a:r>
                  <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rPr>
                  <a:t> = 9.62 g/s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acc>
                          <m:accPr>
                            <m:chr m:val="̇"/>
                            <m:ctrlP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accPr>
                          <m:e>
                            <m: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𝑚</m:t>
                            </m:r>
                          </m:e>
                        </m:acc>
                      </m:e>
                      <m:sub>
                        <m: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𝑔</m:t>
                        </m:r>
                      </m:sub>
                    </m:sSub>
                  </m:oMath>
                </a14:m>
                <a:r>
                  <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rPr>
                  <a:t> = 0.38 g/s </a:t>
                </a:r>
                <a:endPar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35" name="Rectangle 134">
                <a:extLst>
                  <a:ext uri="{FF2B5EF4-FFF2-40B4-BE49-F238E27FC236}">
                    <a16:creationId xmlns:a16="http://schemas.microsoft.com/office/drawing/2014/main" id="{0237165C-8F78-4494-A318-647B4A4995DE}"/>
                  </a:ext>
                </a:extLst>
              </p:cNvPr>
              <p:cNvSpPr>
                <a:spLocks noRot="1" noChangeAspect="1" noMove="1" noResize="1" noEditPoints="1" noAdjustHandles="1" noChangeArrowheads="1" noChangeShapeType="1" noTextEdit="1"/>
              </p:cNvSpPr>
              <p:nvPr/>
            </p:nvSpPr>
            <p:spPr>
              <a:xfrm>
                <a:off x="8182579" y="832220"/>
                <a:ext cx="1626120" cy="540725"/>
              </a:xfrm>
              <a:prstGeom prst="rect">
                <a:avLst/>
              </a:prstGeom>
              <a:blipFill>
                <a:blip r:embed="rId3"/>
                <a:stretch>
                  <a:fillRect t="-2273" b="-909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32E25624-A0AC-46D7-86E6-461E997A6598}"/>
                  </a:ext>
                </a:extLst>
              </p:cNvPr>
              <p:cNvSpPr/>
              <p:nvPr/>
            </p:nvSpPr>
            <p:spPr>
              <a:xfrm>
                <a:off x="0" y="2544518"/>
                <a:ext cx="5683605" cy="1340880"/>
              </a:xfrm>
              <a:prstGeom prst="rect">
                <a:avLst/>
              </a:prstGeom>
              <a:ln w="19050">
                <a:noFill/>
              </a:ln>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tab pos="457200" algn="l"/>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Enthalpy values of helium supplied through JT4KF01: </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Enthalpy of inlet supercritical helium,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1400" b="0" i="0" u="none" strike="noStrike" kern="1200" cap="none" spc="0" normalizeH="0" baseline="-25000" noProof="0" dirty="0">
                    <a:ln>
                      <a:noFill/>
                    </a:ln>
                    <a:solidFill>
                      <a:srgbClr val="C00000"/>
                    </a:solidFill>
                    <a:effectLst/>
                    <a:uLnTx/>
                    <a:uFillTx/>
                    <a:latin typeface="Calibri" panose="020F0502020204030204" pitchFamily="34" charset="0"/>
                    <a:ea typeface="Calibri" panose="020F0502020204030204" pitchFamily="34" charset="0"/>
                    <a:cs typeface="Arial" panose="020B0604020202020204" pitchFamily="34" charset="0"/>
                  </a:rPr>
                  <a:t>i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Arial" panose="020B0604020202020204" pitchFamily="34" charset="0"/>
                  </a:rPr>
                  <a:t>(4.2 K, 3.5 bar)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Arial" panose="020B0604020202020204" pitchFamily="34" charset="0"/>
                  </a:rPr>
                  <a:t>10.69 J/g</a:t>
                </a:r>
                <a:endPar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Enthalpy of outlet saturated </a:t>
                </a:r>
                <a:r>
                  <a:rPr kumimoji="0" lang="en-US" sz="1400"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LHe</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𝑙</m:t>
                        </m:r>
                      </m:sub>
                    </m:sSub>
                  </m:oMath>
                </a14:m>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 (4.2 K, 1.0 bar) = 9.90 J/g </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Enthalpy of outlet saturated </a:t>
                </a:r>
                <a:r>
                  <a:rPr kumimoji="0" lang="en-US" sz="1400"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GHe</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sub>
                    </m:sSub>
                  </m:oMath>
                </a14:m>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(4.2 K, 1.0 bar)</a:t>
                </a:r>
                <a14:m>
                  <m:oMath xmlns:m="http://schemas.openxmlformats.org/officeDocument/2006/math">
                    <m:r>
                      <a:rPr kumimoji="0" lang="en-US" sz="1400" b="0" i="1" u="none" strike="noStrike" kern="1200" cap="none" spc="0" normalizeH="0" baseline="0" noProof="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 =30.</m:t>
                    </m:r>
                    <m:r>
                      <a:rPr kumimoji="0" lang="de-DE" sz="1400" b="0" i="1" u="none" strike="noStrike" kern="12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rPr>
                      <m:t>74</m:t>
                    </m:r>
                  </m:oMath>
                </a14:m>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J/g </a:t>
                </a:r>
              </a:p>
            </p:txBody>
          </p:sp>
        </mc:Choice>
        <mc:Fallback xmlns="">
          <p:sp>
            <p:nvSpPr>
              <p:cNvPr id="136" name="Rectangle 135">
                <a:extLst>
                  <a:ext uri="{FF2B5EF4-FFF2-40B4-BE49-F238E27FC236}">
                    <a16:creationId xmlns:a16="http://schemas.microsoft.com/office/drawing/2014/main" id="{32E25624-A0AC-46D7-86E6-461E997A6598}"/>
                  </a:ext>
                </a:extLst>
              </p:cNvPr>
              <p:cNvSpPr>
                <a:spLocks noRot="1" noChangeAspect="1" noMove="1" noResize="1" noEditPoints="1" noAdjustHandles="1" noChangeArrowheads="1" noChangeShapeType="1" noTextEdit="1"/>
              </p:cNvSpPr>
              <p:nvPr/>
            </p:nvSpPr>
            <p:spPr>
              <a:xfrm>
                <a:off x="0" y="2544518"/>
                <a:ext cx="5683605" cy="1340880"/>
              </a:xfrm>
              <a:prstGeom prst="rect">
                <a:avLst/>
              </a:prstGeom>
              <a:blipFill>
                <a:blip r:embed="rId4"/>
                <a:stretch>
                  <a:fillRect l="-215" b="-318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A087A0A6-C4EC-4C17-AC4C-6CD49ED96372}"/>
                  </a:ext>
                </a:extLst>
              </p:cNvPr>
              <p:cNvSpPr/>
              <p:nvPr/>
            </p:nvSpPr>
            <p:spPr>
              <a:xfrm>
                <a:off x="15586" y="4040293"/>
                <a:ext cx="5665128" cy="1663789"/>
              </a:xfrm>
              <a:prstGeom prst="rect">
                <a:avLst/>
              </a:prstGeom>
              <a:ln w="19050">
                <a:noFill/>
              </a:ln>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tab pos="457200" algn="l"/>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values of helium supplied through JT2KF01:</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of inlet saturated </a:t>
                </a:r>
                <a:r>
                  <a:rPr kumimoji="0" lang="en-US" sz="1400" b="0" i="0" u="none" strike="noStrike" kern="1200" cap="none" spc="0" normalizeH="0" baseline="0" noProof="0" dirty="0" err="1">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LHe</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1400" b="0" i="0" u="none" strike="noStrike" kern="1200" cap="none" spc="0" normalizeH="0" baseline="-2500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Arial" panose="020B0604020202020204" pitchFamily="34" charset="0"/>
                  </a:rPr>
                  <a:t>i </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Arial" panose="020B0604020202020204" pitchFamily="34" charset="0"/>
                  </a:rPr>
                  <a:t>(4.2 K, 1 bar) </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Arial" panose="020B0604020202020204" pitchFamily="34" charset="0"/>
                  </a:rPr>
                  <a:t>9.90 J/g</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of outlet saturated SF He, </a:t>
                </a:r>
                <a14:m>
                  <m:oMath xmlns:m="http://schemas.openxmlformats.org/officeDocument/2006/math">
                    <m:sSub>
                      <m:sSubPr>
                        <m:ctrlP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𝑙</m:t>
                        </m:r>
                      </m:sub>
                    </m:sSub>
                  </m:oMath>
                </a14:m>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 (1.8 K, 16 mbar) = 0.84 J/g </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of outlet saturated SF He, </a:t>
                </a:r>
                <a14:m>
                  <m:oMath xmlns:m="http://schemas.openxmlformats.org/officeDocument/2006/math">
                    <m:sSub>
                      <m:sSubPr>
                        <m:ctrlP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sub>
                    </m:sSub>
                  </m:oMath>
                </a14:m>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(1.8 K, 16 mbar)</a:t>
                </a:r>
                <a14:m>
                  <m:oMath xmlns:m="http://schemas.openxmlformats.org/officeDocument/2006/math">
                    <m: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24.24 </m:t>
                    </m:r>
                  </m:oMath>
                </a14:m>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J/g</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Latent of saturated SF He, </a:t>
                </a:r>
                <a14:m>
                  <m:oMath xmlns:m="http://schemas.openxmlformats.org/officeDocument/2006/math">
                    <m:sSub>
                      <m:sSubPr>
                        <m:ctrlP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70AD47">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𝑙</m:t>
                        </m:r>
                      </m:sub>
                    </m:sSub>
                  </m:oMath>
                </a14:m>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 (1.8 K, 16 mbar) = 22.98 J/g </a:t>
                </a:r>
              </a:p>
            </p:txBody>
          </p:sp>
        </mc:Choice>
        <mc:Fallback xmlns="">
          <p:sp>
            <p:nvSpPr>
              <p:cNvPr id="137" name="Rectangle 136">
                <a:extLst>
                  <a:ext uri="{FF2B5EF4-FFF2-40B4-BE49-F238E27FC236}">
                    <a16:creationId xmlns:a16="http://schemas.microsoft.com/office/drawing/2014/main" id="{A087A0A6-C4EC-4C17-AC4C-6CD49ED96372}"/>
                  </a:ext>
                </a:extLst>
              </p:cNvPr>
              <p:cNvSpPr>
                <a:spLocks noRot="1" noChangeAspect="1" noMove="1" noResize="1" noEditPoints="1" noAdjustHandles="1" noChangeArrowheads="1" noChangeShapeType="1" noTextEdit="1"/>
              </p:cNvSpPr>
              <p:nvPr/>
            </p:nvSpPr>
            <p:spPr>
              <a:xfrm>
                <a:off x="15586" y="4040293"/>
                <a:ext cx="5665128" cy="1663789"/>
              </a:xfrm>
              <a:prstGeom prst="rect">
                <a:avLst/>
              </a:prstGeom>
              <a:blipFill>
                <a:blip r:embed="rId5"/>
                <a:stretch>
                  <a:fillRect l="-215" t="-366" b="-2930"/>
                </a:stretch>
              </a:blipFill>
              <a:ln w="19050">
                <a:noFill/>
              </a:ln>
            </p:spPr>
            <p:txBody>
              <a:bodyPr/>
              <a:lstStyle/>
              <a:p>
                <a:r>
                  <a:rPr lang="en-US">
                    <a:noFill/>
                  </a:rPr>
                  <a:t> </a:t>
                </a:r>
              </a:p>
            </p:txBody>
          </p:sp>
        </mc:Fallback>
      </mc:AlternateContent>
      <p:cxnSp>
        <p:nvCxnSpPr>
          <p:cNvPr id="139" name="Straight Connector 138">
            <a:extLst>
              <a:ext uri="{FF2B5EF4-FFF2-40B4-BE49-F238E27FC236}">
                <a16:creationId xmlns:a16="http://schemas.microsoft.com/office/drawing/2014/main" id="{5B2B3016-B185-4FB1-89F8-F411A3D93641}"/>
              </a:ext>
            </a:extLst>
          </p:cNvPr>
          <p:cNvCxnSpPr>
            <a:cxnSpLocks/>
          </p:cNvCxnSpPr>
          <p:nvPr/>
        </p:nvCxnSpPr>
        <p:spPr>
          <a:xfrm flipH="1" flipV="1">
            <a:off x="7042257" y="3396897"/>
            <a:ext cx="1171702" cy="3550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E84937A-E2A7-43D1-8960-B90D95468E88}"/>
              </a:ext>
            </a:extLst>
          </p:cNvPr>
          <p:cNvCxnSpPr>
            <a:cxnSpLocks/>
            <a:stCxn id="5" idx="1"/>
          </p:cNvCxnSpPr>
          <p:nvPr/>
        </p:nvCxnSpPr>
        <p:spPr>
          <a:xfrm flipH="1">
            <a:off x="8955185" y="3913752"/>
            <a:ext cx="700486" cy="96329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A3AAAE-C5CD-48E1-9F92-5DBBE8B78B3B}"/>
              </a:ext>
            </a:extLst>
          </p:cNvPr>
          <p:cNvCxnSpPr>
            <a:cxnSpLocks/>
          </p:cNvCxnSpPr>
          <p:nvPr/>
        </p:nvCxnSpPr>
        <p:spPr>
          <a:xfrm>
            <a:off x="7395072" y="735545"/>
            <a:ext cx="0" cy="1721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0D304C-5F96-4B9E-9084-F0D9CC66115D}"/>
              </a:ext>
            </a:extLst>
          </p:cNvPr>
          <p:cNvCxnSpPr>
            <a:cxnSpLocks/>
          </p:cNvCxnSpPr>
          <p:nvPr/>
        </p:nvCxnSpPr>
        <p:spPr>
          <a:xfrm>
            <a:off x="7395072" y="2457449"/>
            <a:ext cx="138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F7D7F88-1C8C-4732-B14A-FEC739914067}"/>
              </a:ext>
            </a:extLst>
          </p:cNvPr>
          <p:cNvCxnSpPr>
            <a:cxnSpLocks/>
          </p:cNvCxnSpPr>
          <p:nvPr/>
        </p:nvCxnSpPr>
        <p:spPr>
          <a:xfrm>
            <a:off x="7669331" y="2457449"/>
            <a:ext cx="2657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D573D50-4EA5-4240-8919-64AA70FA742E}"/>
              </a:ext>
            </a:extLst>
          </p:cNvPr>
          <p:cNvCxnSpPr>
            <a:cxnSpLocks/>
          </p:cNvCxnSpPr>
          <p:nvPr/>
        </p:nvCxnSpPr>
        <p:spPr>
          <a:xfrm>
            <a:off x="10326336" y="749320"/>
            <a:ext cx="1" cy="17081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E98ED0-2C06-4480-BE45-8DB4E885D165}"/>
              </a:ext>
            </a:extLst>
          </p:cNvPr>
          <p:cNvCxnSpPr>
            <a:cxnSpLocks/>
          </p:cNvCxnSpPr>
          <p:nvPr/>
        </p:nvCxnSpPr>
        <p:spPr>
          <a:xfrm>
            <a:off x="7395071" y="749320"/>
            <a:ext cx="2931265" cy="11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8DDFAD2-5DE4-40FB-9697-6BFC185967EB}"/>
              </a:ext>
            </a:extLst>
          </p:cNvPr>
          <p:cNvCxnSpPr>
            <a:cxnSpLocks/>
          </p:cNvCxnSpPr>
          <p:nvPr/>
        </p:nvCxnSpPr>
        <p:spPr>
          <a:xfrm flipH="1" flipV="1">
            <a:off x="6903295" y="4043282"/>
            <a:ext cx="1418703" cy="3843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2095203F-14FC-4CC8-A4A3-6B2E9DA34B9E}"/>
                  </a:ext>
                </a:extLst>
              </p:cNvPr>
              <p:cNvSpPr/>
              <p:nvPr/>
            </p:nvSpPr>
            <p:spPr>
              <a:xfrm>
                <a:off x="5735074" y="3584923"/>
                <a:ext cx="1806274" cy="540725"/>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sSubPr>
                      <m:e>
                        <m:acc>
                          <m:accPr>
                            <m:chr m:val="̇"/>
                            <m:ctrlP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accPr>
                          <m:e>
                            <m: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𝑚</m:t>
                            </m:r>
                          </m:e>
                        </m:acc>
                      </m:e>
                      <m:sub>
                        <m: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𝑙</m:t>
                        </m:r>
                      </m:sub>
                    </m:sSub>
                  </m:oMath>
                </a14:m>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of</a:t>
                </a: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SF He = 5.89 g/s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sSubPr>
                      <m:e>
                        <m:acc>
                          <m:accPr>
                            <m:chr m:val="̇"/>
                            <m:ctrlP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accPr>
                          <m:e>
                            <m: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𝑚</m:t>
                            </m:r>
                          </m:e>
                        </m:acc>
                      </m:e>
                      <m:sub>
                        <m:r>
                          <a:rPr kumimoji="0" lang="de-DE" sz="14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𝑔</m:t>
                        </m:r>
                      </m:sub>
                    </m:sSub>
                  </m:oMath>
                </a14:m>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of</a:t>
                </a:r>
                <a:r>
                  <a:rPr kumimoji="0" lang="de-DE"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SF He = 3.72 g/s </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mc:Choice>
        <mc:Fallback xmlns="">
          <p:sp>
            <p:nvSpPr>
              <p:cNvPr id="99" name="Rectangle 98">
                <a:extLst>
                  <a:ext uri="{FF2B5EF4-FFF2-40B4-BE49-F238E27FC236}">
                    <a16:creationId xmlns:a16="http://schemas.microsoft.com/office/drawing/2014/main" id="{2095203F-14FC-4CC8-A4A3-6B2E9DA34B9E}"/>
                  </a:ext>
                </a:extLst>
              </p:cNvPr>
              <p:cNvSpPr>
                <a:spLocks noRot="1" noChangeAspect="1" noMove="1" noResize="1" noEditPoints="1" noAdjustHandles="1" noChangeArrowheads="1" noChangeShapeType="1" noTextEdit="1"/>
              </p:cNvSpPr>
              <p:nvPr/>
            </p:nvSpPr>
            <p:spPr>
              <a:xfrm>
                <a:off x="5735074" y="3584923"/>
                <a:ext cx="1806274" cy="540725"/>
              </a:xfrm>
              <a:prstGeom prst="rect">
                <a:avLst/>
              </a:prstGeom>
              <a:blipFill>
                <a:blip r:embed="rId6"/>
                <a:stretch>
                  <a:fillRect t="-2247" r="-3041" b="-8989"/>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95A9DE62-934A-4EA0-B66B-9B97D35B88B2}"/>
                  </a:ext>
                </a:extLst>
              </p:cNvPr>
              <p:cNvSpPr/>
              <p:nvPr/>
            </p:nvSpPr>
            <p:spPr>
              <a:xfrm>
                <a:off x="0" y="5993254"/>
                <a:ext cx="5665128" cy="645177"/>
              </a:xfrm>
              <a:prstGeom prst="rect">
                <a:avLst/>
              </a:prstGeom>
              <a:ln w="19050">
                <a:noFill/>
              </a:ln>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tab pos="457200" algn="l"/>
                  </a:tabLst>
                  <a:defRPr/>
                </a:pPr>
                <a:r>
                  <a:rPr kumimoji="0" lang="en-US" sz="14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values of helium in the bath:</a:t>
                </a:r>
              </a:p>
              <a:p>
                <a:pPr marL="342900" marR="0" lvl="0" indent="-34290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457200" algn="l"/>
                  </a:tabLst>
                  <a:defRPr/>
                </a:pPr>
                <a:r>
                  <a:rPr kumimoji="0" lang="en-US" sz="14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Enthalpy of single phase SF He, </a:t>
                </a:r>
                <a14:m>
                  <m:oMath xmlns:m="http://schemas.openxmlformats.org/officeDocument/2006/math">
                    <m:sSub>
                      <m:sSubPr>
                        <m:ctrlPr>
                          <a:rPr kumimoji="0" lang="en-US" sz="1400" b="0" i="1" u="none" strike="noStrike" kern="1200" cap="none" spc="0" normalizeH="0" baseline="0" noProof="0">
                            <a:ln>
                              <a:noFill/>
                            </a:ln>
                            <a:solidFill>
                              <a:srgbClr val="FFC000">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1400" b="0" i="1" u="none" strike="noStrike" kern="1200" cap="none" spc="0" normalizeH="0" baseline="0" noProof="0">
                            <a:ln>
                              <a:noFill/>
                            </a:ln>
                            <a:solidFill>
                              <a:srgbClr val="FFC000">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e>
                      <m:sub>
                        <m:r>
                          <a:rPr kumimoji="0" lang="de-DE" sz="1400" b="0" i="1" u="none" strike="noStrike" kern="1200" cap="none" spc="0" normalizeH="0" baseline="0" noProof="0">
                            <a:ln>
                              <a:noFill/>
                            </a:ln>
                            <a:solidFill>
                              <a:srgbClr val="FFC000">
                                <a:lumMod val="75000"/>
                              </a:srgbClr>
                            </a:solidFill>
                            <a:effectLst/>
                            <a:uLnTx/>
                            <a:uFillTx/>
                            <a:latin typeface="Cambria Math" panose="02040503050406030204" pitchFamily="18" charset="0"/>
                            <a:ea typeface="Calibri" panose="020F0502020204030204" pitchFamily="34" charset="0"/>
                            <a:cs typeface="Times New Roman" panose="02020603050405020304" pitchFamily="18" charset="0"/>
                          </a:rPr>
                          <m:t>𝑙</m:t>
                        </m:r>
                      </m:sub>
                    </m:sSub>
                  </m:oMath>
                </a14:m>
                <a:r>
                  <a:rPr kumimoji="0" lang="en-US" sz="14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 (1.8 K, 1 bar) = 1.52 J/g </a:t>
                </a:r>
              </a:p>
            </p:txBody>
          </p:sp>
        </mc:Choice>
        <mc:Fallback xmlns="">
          <p:sp>
            <p:nvSpPr>
              <p:cNvPr id="92" name="Rectangle 91">
                <a:extLst>
                  <a:ext uri="{FF2B5EF4-FFF2-40B4-BE49-F238E27FC236}">
                    <a16:creationId xmlns:a16="http://schemas.microsoft.com/office/drawing/2014/main" id="{95A9DE62-934A-4EA0-B66B-9B97D35B88B2}"/>
                  </a:ext>
                </a:extLst>
              </p:cNvPr>
              <p:cNvSpPr>
                <a:spLocks noRot="1" noChangeAspect="1" noMove="1" noResize="1" noEditPoints="1" noAdjustHandles="1" noChangeArrowheads="1" noChangeShapeType="1" noTextEdit="1"/>
              </p:cNvSpPr>
              <p:nvPr/>
            </p:nvSpPr>
            <p:spPr>
              <a:xfrm>
                <a:off x="0" y="5993254"/>
                <a:ext cx="5665128" cy="645177"/>
              </a:xfrm>
              <a:prstGeom prst="rect">
                <a:avLst/>
              </a:prstGeom>
              <a:blipFill>
                <a:blip r:embed="rId7"/>
                <a:stretch>
                  <a:fillRect l="-215" t="-943" b="-9434"/>
                </a:stretch>
              </a:blipFill>
              <a:ln w="19050">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970ECEE-E60B-418D-B2E2-984448C30EFF}"/>
              </a:ext>
            </a:extLst>
          </p:cNvPr>
          <p:cNvSpPr txBox="1"/>
          <p:nvPr/>
        </p:nvSpPr>
        <p:spPr>
          <a:xfrm>
            <a:off x="9655671" y="3544420"/>
            <a:ext cx="2424568" cy="738664"/>
          </a:xfrm>
          <a:prstGeom prst="rect">
            <a:avLst/>
          </a:prstGeom>
          <a:solidFill>
            <a:schemeClr val="tx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e-DE"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HeII</a:t>
            </a:r>
            <a:r>
              <a:rPr kumimoji="0" lang="de-DE"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 </a:t>
            </a:r>
            <a:r>
              <a:rPr kumimoji="0" lang="de-DE"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HeII</a:t>
            </a:r>
            <a:r>
              <a:rPr kumimoji="0" lang="de-DE"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de-DE"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heat</a:t>
            </a:r>
            <a:r>
              <a:rPr kumimoji="0" lang="de-DE"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de-DE"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exchanger</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e-DE" sz="1400" b="0" i="0" u="none" strike="noStrike" kern="1200" cap="none" spc="0" normalizeH="0" baseline="0" noProof="0" dirty="0">
                <a:ln>
                  <a:noFill/>
                </a:ln>
                <a:solidFill>
                  <a:prstClr val="white"/>
                </a:solidFill>
                <a:effectLst/>
                <a:uLnTx/>
                <a:uFillTx/>
                <a:latin typeface="Calibri" panose="020F0502020204030204"/>
                <a:ea typeface="+mn-ea"/>
                <a:cs typeface="+mn-cs"/>
              </a:rPr>
              <a:t>Heat </a:t>
            </a:r>
            <a:r>
              <a:rPr kumimoji="0" lang="de-DE" sz="1400" b="0" i="0" u="none" strike="noStrike" kern="1200" cap="none" spc="0" normalizeH="0" baseline="0" noProof="0" dirty="0" err="1">
                <a:ln>
                  <a:noFill/>
                </a:ln>
                <a:solidFill>
                  <a:prstClr val="white"/>
                </a:solidFill>
                <a:effectLst/>
                <a:uLnTx/>
                <a:uFillTx/>
                <a:latin typeface="Calibri" panose="020F0502020204030204"/>
                <a:ea typeface="+mn-ea"/>
                <a:cs typeface="+mn-cs"/>
              </a:rPr>
              <a:t>absorption</a:t>
            </a:r>
            <a:r>
              <a:rPr kumimoji="0" lang="de-DE" sz="1400" b="0" i="0" u="none" strike="noStrike" kern="1200" cap="none" spc="0" normalizeH="0" baseline="0" noProof="0" dirty="0">
                <a:ln>
                  <a:noFill/>
                </a:ln>
                <a:solidFill>
                  <a:prstClr val="white"/>
                </a:solidFill>
                <a:effectLst/>
                <a:uLnTx/>
                <a:uFillTx/>
                <a:latin typeface="Calibri" panose="020F0502020204030204"/>
                <a:ea typeface="+mn-ea"/>
                <a:cs typeface="+mn-cs"/>
              </a:rPr>
              <a:t> = 5.89*22.98 = 135.5 W</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3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4D8257-1B59-498D-B228-C0CB85A13312}"/>
              </a:ext>
            </a:extLst>
          </p:cNvPr>
          <p:cNvPicPr>
            <a:picLocks noChangeAspect="1"/>
          </p:cNvPicPr>
          <p:nvPr/>
        </p:nvPicPr>
        <p:blipFill>
          <a:blip r:embed="rId2"/>
          <a:stretch>
            <a:fillRect/>
          </a:stretch>
        </p:blipFill>
        <p:spPr>
          <a:xfrm>
            <a:off x="6095999" y="3275236"/>
            <a:ext cx="3952875" cy="3495675"/>
          </a:xfrm>
          <a:prstGeom prst="rect">
            <a:avLst/>
          </a:prstGeom>
        </p:spPr>
      </p:pic>
      <p:sp>
        <p:nvSpPr>
          <p:cNvPr id="2" name="Text Box 4">
            <a:extLst>
              <a:ext uri="{FF2B5EF4-FFF2-40B4-BE49-F238E27FC236}">
                <a16:creationId xmlns:a16="http://schemas.microsoft.com/office/drawing/2014/main" id="{29A9FA0D-8242-4145-9032-49965E29FD0E}"/>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lvl="0" eaLnBrk="1" hangingPunct="1"/>
            <a:r>
              <a:rPr lang="en-US" sz="2400" dirty="0">
                <a:solidFill>
                  <a:schemeClr val="bg1"/>
                </a:solidFill>
                <a:latin typeface="+mn-lt"/>
                <a:ea typeface="Verdana" panose="020B0604030504040204" pitchFamily="34" charset="0"/>
                <a:cs typeface="Verdana" panose="020B0604030504040204" pitchFamily="34" charset="0"/>
              </a:rPr>
              <a:t>Applications of SF helium technology</a:t>
            </a:r>
            <a:endParaRPr kumimoji="0" lang="en-US" sz="2400" b="0" i="0"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endParaRPr>
          </a:p>
        </p:txBody>
      </p:sp>
      <p:pic>
        <p:nvPicPr>
          <p:cNvPr id="6148" name="Picture 4" descr="https://www.xfel.eu/e35178/e35455/e35456/media/4570/2016-04-12_BeschleunigerTunnel_00101_thumbnail_thumbnail.jpg">
            <a:extLst>
              <a:ext uri="{FF2B5EF4-FFF2-40B4-BE49-F238E27FC236}">
                <a16:creationId xmlns:a16="http://schemas.microsoft.com/office/drawing/2014/main" id="{1CCEF172-F556-4248-A3FC-946CF700F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526982"/>
            <a:ext cx="3952876" cy="2632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8CCF3CA-DFE5-4ED9-89F1-DE8AD06081A2}"/>
              </a:ext>
            </a:extLst>
          </p:cNvPr>
          <p:cNvPicPr>
            <a:picLocks noChangeAspect="1"/>
          </p:cNvPicPr>
          <p:nvPr/>
        </p:nvPicPr>
        <p:blipFill rotWithShape="1">
          <a:blip r:embed="rId4"/>
          <a:srcRect l="-6529" t="-1031" r="6529" b="8949"/>
          <a:stretch/>
        </p:blipFill>
        <p:spPr>
          <a:xfrm>
            <a:off x="925866" y="576956"/>
            <a:ext cx="3910086" cy="5698380"/>
          </a:xfrm>
          <a:prstGeom prst="rect">
            <a:avLst/>
          </a:prstGeom>
        </p:spPr>
      </p:pic>
      <p:sp>
        <p:nvSpPr>
          <p:cNvPr id="6" name="Rectangle 5">
            <a:extLst>
              <a:ext uri="{FF2B5EF4-FFF2-40B4-BE49-F238E27FC236}">
                <a16:creationId xmlns:a16="http://schemas.microsoft.com/office/drawing/2014/main" id="{7BD405C6-B795-4AF0-B912-DB702F17D488}"/>
              </a:ext>
            </a:extLst>
          </p:cNvPr>
          <p:cNvSpPr/>
          <p:nvPr/>
        </p:nvSpPr>
        <p:spPr>
          <a:xfrm>
            <a:off x="1391355" y="6275336"/>
            <a:ext cx="3444597" cy="338554"/>
          </a:xfrm>
          <a:prstGeom prst="rect">
            <a:avLst/>
          </a:prstGeom>
        </p:spPr>
        <p:txBody>
          <a:bodyPr wrap="none">
            <a:spAutoFit/>
          </a:bodyPr>
          <a:lstStyle/>
          <a:p>
            <a:r>
              <a:rPr lang="pl-PL" sz="1600" i="1" dirty="0">
                <a:solidFill>
                  <a:srgbClr val="C00000"/>
                </a:solidFill>
              </a:rPr>
              <a:t>AIP Conf. Proc. 1573, 1214-1221 (2014)</a:t>
            </a:r>
            <a:endParaRPr lang="en-US" sz="1600" i="1" dirty="0">
              <a:solidFill>
                <a:srgbClr val="C00000"/>
              </a:solidFill>
            </a:endParaRPr>
          </a:p>
        </p:txBody>
      </p:sp>
      <p:sp>
        <p:nvSpPr>
          <p:cNvPr id="11" name="Rectangle 10">
            <a:extLst>
              <a:ext uri="{FF2B5EF4-FFF2-40B4-BE49-F238E27FC236}">
                <a16:creationId xmlns:a16="http://schemas.microsoft.com/office/drawing/2014/main" id="{AC0B3226-B79A-470B-83AB-C8A215F1AC5D}"/>
              </a:ext>
            </a:extLst>
          </p:cNvPr>
          <p:cNvSpPr/>
          <p:nvPr/>
        </p:nvSpPr>
        <p:spPr>
          <a:xfrm>
            <a:off x="9353350" y="4870442"/>
            <a:ext cx="3179927" cy="593684"/>
          </a:xfrm>
          <a:prstGeom prst="rect">
            <a:avLst/>
          </a:prstGeom>
        </p:spPr>
        <p:txBody>
          <a:bodyPr wrap="square">
            <a:spAutoFit/>
          </a:bodyPr>
          <a:lstStyle/>
          <a:p>
            <a:r>
              <a:rPr lang="en-US" sz="1600" i="1" dirty="0">
                <a:solidFill>
                  <a:srgbClr val="C00000"/>
                </a:solidFill>
              </a:rPr>
              <a:t>European XFEL accelerator (two phase SF He)</a:t>
            </a:r>
          </a:p>
        </p:txBody>
      </p:sp>
    </p:spTree>
    <p:extLst>
      <p:ext uri="{BB962C8B-B14F-4D97-AF65-F5344CB8AC3E}">
        <p14:creationId xmlns:p14="http://schemas.microsoft.com/office/powerpoint/2010/main" val="2554681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597F5C-4101-428A-BF46-F43B2788925E}"/>
              </a:ext>
            </a:extLst>
          </p:cNvPr>
          <p:cNvSpPr txBox="1"/>
          <p:nvPr/>
        </p:nvSpPr>
        <p:spPr>
          <a:xfrm>
            <a:off x="0" y="0"/>
            <a:ext cx="12192000" cy="461665"/>
          </a:xfrm>
          <a:prstGeom prst="rect">
            <a:avLst/>
          </a:prstGeom>
          <a:solidFill>
            <a:srgbClr val="0070C0"/>
          </a:solidFill>
        </p:spPr>
        <p:txBody>
          <a:bodyPr wrap="square" rtlCol="0">
            <a:spAutoFit/>
          </a:bodyPr>
          <a:lstStyle/>
          <a:p>
            <a:pPr lvl="0"/>
            <a:r>
              <a:rPr lang="en-US" sz="2400" dirty="0">
                <a:solidFill>
                  <a:schemeClr val="bg1"/>
                </a:solidFill>
              </a:rPr>
              <a:t>THE GERSEMI VERTICAL CRYOSTAT AT FREIA</a:t>
            </a:r>
            <a:endParaRPr kumimoji="0" lang="de-DE" sz="2400" b="0" i="0" u="none" strike="noStrike" kern="1200" cap="none" spc="0" normalizeH="0" baseline="0" noProof="0" dirty="0">
              <a:ln>
                <a:noFill/>
              </a:ln>
              <a:solidFill>
                <a:schemeClr val="bg1"/>
              </a:solidFill>
              <a:effectLst/>
              <a:uLnTx/>
              <a:uFillTx/>
              <a:latin typeface="Calibri" panose="020F0502020204030204"/>
            </a:endParaRPr>
          </a:p>
        </p:txBody>
      </p:sp>
      <p:pic>
        <p:nvPicPr>
          <p:cNvPr id="3" name="Picture 2">
            <a:extLst>
              <a:ext uri="{FF2B5EF4-FFF2-40B4-BE49-F238E27FC236}">
                <a16:creationId xmlns:a16="http://schemas.microsoft.com/office/drawing/2014/main" id="{B3460329-2F14-401E-95DB-89E427B6D7F0}"/>
              </a:ext>
            </a:extLst>
          </p:cNvPr>
          <p:cNvPicPr>
            <a:picLocks noChangeAspect="1"/>
          </p:cNvPicPr>
          <p:nvPr/>
        </p:nvPicPr>
        <p:blipFill>
          <a:blip r:embed="rId2"/>
          <a:stretch>
            <a:fillRect/>
          </a:stretch>
        </p:blipFill>
        <p:spPr>
          <a:xfrm>
            <a:off x="5718711" y="702933"/>
            <a:ext cx="6463862" cy="5357844"/>
          </a:xfrm>
          <a:prstGeom prst="rect">
            <a:avLst/>
          </a:prstGeom>
        </p:spPr>
      </p:pic>
      <p:pic>
        <p:nvPicPr>
          <p:cNvPr id="4" name="Picture 3">
            <a:extLst>
              <a:ext uri="{FF2B5EF4-FFF2-40B4-BE49-F238E27FC236}">
                <a16:creationId xmlns:a16="http://schemas.microsoft.com/office/drawing/2014/main" id="{6C0C53AF-92A2-4749-84F6-E5039E167FA2}"/>
              </a:ext>
            </a:extLst>
          </p:cNvPr>
          <p:cNvPicPr>
            <a:picLocks noChangeAspect="1"/>
          </p:cNvPicPr>
          <p:nvPr/>
        </p:nvPicPr>
        <p:blipFill>
          <a:blip r:embed="rId3"/>
          <a:stretch>
            <a:fillRect/>
          </a:stretch>
        </p:blipFill>
        <p:spPr>
          <a:xfrm>
            <a:off x="273050" y="756174"/>
            <a:ext cx="5455088" cy="5304603"/>
          </a:xfrm>
          <a:prstGeom prst="rect">
            <a:avLst/>
          </a:prstGeom>
        </p:spPr>
      </p:pic>
      <p:sp>
        <p:nvSpPr>
          <p:cNvPr id="5" name="Rectangle 4">
            <a:extLst>
              <a:ext uri="{FF2B5EF4-FFF2-40B4-BE49-F238E27FC236}">
                <a16:creationId xmlns:a16="http://schemas.microsoft.com/office/drawing/2014/main" id="{535C165E-4874-4E92-A609-81788A22F481}"/>
              </a:ext>
            </a:extLst>
          </p:cNvPr>
          <p:cNvSpPr/>
          <p:nvPr/>
        </p:nvSpPr>
        <p:spPr>
          <a:xfrm>
            <a:off x="9061691" y="6302045"/>
            <a:ext cx="1890261" cy="338554"/>
          </a:xfrm>
          <a:prstGeom prst="rect">
            <a:avLst/>
          </a:prstGeom>
        </p:spPr>
        <p:txBody>
          <a:bodyPr wrap="none">
            <a:spAutoFit/>
          </a:bodyPr>
          <a:lstStyle/>
          <a:p>
            <a:r>
              <a:rPr lang="en-US" sz="1600" i="1" dirty="0">
                <a:solidFill>
                  <a:srgbClr val="C00000"/>
                </a:solidFill>
              </a:rPr>
              <a:t>arXiv:2103.05265v1 </a:t>
            </a:r>
          </a:p>
        </p:txBody>
      </p:sp>
    </p:spTree>
    <p:extLst>
      <p:ext uri="{BB962C8B-B14F-4D97-AF65-F5344CB8AC3E}">
        <p14:creationId xmlns:p14="http://schemas.microsoft.com/office/powerpoint/2010/main" val="2656185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B24DE-4266-46FE-BBE1-5C62A0C623D6}"/>
              </a:ext>
            </a:extLst>
          </p:cNvPr>
          <p:cNvPicPr>
            <a:picLocks noChangeAspect="1"/>
          </p:cNvPicPr>
          <p:nvPr/>
        </p:nvPicPr>
        <p:blipFill rotWithShape="1">
          <a:blip r:embed="rId2"/>
          <a:srcRect l="668" b="575"/>
          <a:stretch/>
        </p:blipFill>
        <p:spPr>
          <a:xfrm>
            <a:off x="15956" y="457291"/>
            <a:ext cx="6963964" cy="6410812"/>
          </a:xfrm>
          <a:prstGeom prst="rect">
            <a:avLst/>
          </a:prstGeom>
        </p:spPr>
      </p:pic>
      <p:sp>
        <p:nvSpPr>
          <p:cNvPr id="3" name="TextBox 2">
            <a:extLst>
              <a:ext uri="{FF2B5EF4-FFF2-40B4-BE49-F238E27FC236}">
                <a16:creationId xmlns:a16="http://schemas.microsoft.com/office/drawing/2014/main" id="{4DF41475-FA57-427B-8096-F64A2FDB5D66}"/>
              </a:ext>
            </a:extLst>
          </p:cNvPr>
          <p:cNvSpPr txBox="1"/>
          <p:nvPr/>
        </p:nvSpPr>
        <p:spPr>
          <a:xfrm>
            <a:off x="0" y="0"/>
            <a:ext cx="12192000" cy="461665"/>
          </a:xfrm>
          <a:prstGeom prst="rect">
            <a:avLst/>
          </a:prstGeom>
          <a:solidFill>
            <a:srgbClr val="0070C0"/>
          </a:solidFill>
        </p:spPr>
        <p:txBody>
          <a:bodyPr wrap="square" rtlCol="0">
            <a:spAutoFit/>
          </a:bodyPr>
          <a:lstStyle/>
          <a:p>
            <a:pPr lvl="0"/>
            <a:r>
              <a:rPr lang="en-US" sz="2400" dirty="0">
                <a:solidFill>
                  <a:schemeClr val="bg1"/>
                </a:solidFill>
              </a:rPr>
              <a:t>Cryostat in two parts</a:t>
            </a:r>
            <a:endParaRPr kumimoji="0" lang="de-DE" sz="2400" b="0" i="0" u="none" strike="noStrike" kern="1200" cap="none" spc="0" normalizeH="0" baseline="0" noProof="0" dirty="0">
              <a:ln>
                <a:noFill/>
              </a:ln>
              <a:solidFill>
                <a:schemeClr val="bg1"/>
              </a:solidFill>
              <a:effectLst/>
              <a:uLnTx/>
              <a:uFillTx/>
              <a:latin typeface="Calibri" panose="020F0502020204030204"/>
            </a:endParaRPr>
          </a:p>
        </p:txBody>
      </p:sp>
      <p:sp>
        <p:nvSpPr>
          <p:cNvPr id="4" name="Rectangle 3">
            <a:extLst>
              <a:ext uri="{FF2B5EF4-FFF2-40B4-BE49-F238E27FC236}">
                <a16:creationId xmlns:a16="http://schemas.microsoft.com/office/drawing/2014/main" id="{1316995E-B0EF-4DE6-BB44-433D3379292D}"/>
              </a:ext>
            </a:extLst>
          </p:cNvPr>
          <p:cNvSpPr/>
          <p:nvPr/>
        </p:nvSpPr>
        <p:spPr>
          <a:xfrm>
            <a:off x="2987040" y="447189"/>
            <a:ext cx="3992880" cy="641081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04B8E18-1858-47C4-B9BE-6B74EBEA7ABF}"/>
              </a:ext>
            </a:extLst>
          </p:cNvPr>
          <p:cNvCxnSpPr>
            <a:cxnSpLocks/>
          </p:cNvCxnSpPr>
          <p:nvPr/>
        </p:nvCxnSpPr>
        <p:spPr>
          <a:xfrm flipV="1">
            <a:off x="6979920" y="2290618"/>
            <a:ext cx="307571" cy="267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604D799-F9EA-4A45-BA0C-5214DCCB3436}"/>
              </a:ext>
            </a:extLst>
          </p:cNvPr>
          <p:cNvSpPr txBox="1"/>
          <p:nvPr/>
        </p:nvSpPr>
        <p:spPr>
          <a:xfrm>
            <a:off x="7287491" y="1490399"/>
            <a:ext cx="4864028" cy="1600438"/>
          </a:xfrm>
          <a:prstGeom prst="rect">
            <a:avLst/>
          </a:prstGeom>
          <a:noFill/>
        </p:spPr>
        <p:txBody>
          <a:bodyPr wrap="square" rtlCol="0">
            <a:spAutoFit/>
          </a:bodyPr>
          <a:lstStyle/>
          <a:p>
            <a:pPr marL="285750" indent="-285750" algn="just">
              <a:buFont typeface="Wingdings" panose="05000000000000000000" pitchFamily="2" charset="2"/>
              <a:buChar char="v"/>
            </a:pPr>
            <a:r>
              <a:rPr lang="en-US" sz="1400" dirty="0"/>
              <a:t>Elevating this part to a greater height can help maintain hydraulic pressure during cryostat filling. </a:t>
            </a:r>
          </a:p>
          <a:p>
            <a:pPr marL="285750" indent="-285750" algn="just">
              <a:buFont typeface="Wingdings" panose="05000000000000000000" pitchFamily="2" charset="2"/>
              <a:buChar char="v"/>
            </a:pPr>
            <a:endParaRPr lang="en-US" sz="1400" dirty="0"/>
          </a:p>
          <a:p>
            <a:pPr marL="285750" indent="-285750" algn="just">
              <a:buFont typeface="Wingdings" panose="05000000000000000000" pitchFamily="2" charset="2"/>
              <a:buChar char="v"/>
            </a:pPr>
            <a:r>
              <a:rPr lang="en-US" sz="1400" dirty="0"/>
              <a:t>Additionally, it can assist in reducing vibrations and minimizing noise.</a:t>
            </a:r>
          </a:p>
          <a:p>
            <a:pPr marL="285750" indent="-285750" algn="just">
              <a:buFont typeface="Wingdings" panose="05000000000000000000" pitchFamily="2" charset="2"/>
              <a:buChar char="v"/>
            </a:pPr>
            <a:endParaRPr lang="de-DE" sz="1400" dirty="0"/>
          </a:p>
          <a:p>
            <a:pPr marL="285750" indent="-285750" algn="just">
              <a:buFont typeface="Wingdings" panose="05000000000000000000" pitchFamily="2" charset="2"/>
              <a:buChar char="v"/>
            </a:pPr>
            <a:r>
              <a:rPr lang="de-DE" sz="1400" dirty="0"/>
              <a:t>B</a:t>
            </a:r>
            <a:r>
              <a:rPr lang="en-US" sz="1400" dirty="0" err="1"/>
              <a:t>ut</a:t>
            </a:r>
            <a:r>
              <a:rPr lang="en-US" sz="1400" dirty="0"/>
              <a:t> it will strongly depend on the fund of the project. </a:t>
            </a:r>
          </a:p>
        </p:txBody>
      </p:sp>
    </p:spTree>
    <p:extLst>
      <p:ext uri="{BB962C8B-B14F-4D97-AF65-F5344CB8AC3E}">
        <p14:creationId xmlns:p14="http://schemas.microsoft.com/office/powerpoint/2010/main" val="2005469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D05D2-35B2-48A2-97A3-6A86BB36A7A2}"/>
              </a:ext>
            </a:extLst>
          </p:cNvPr>
          <p:cNvSpPr txBox="1"/>
          <p:nvPr/>
        </p:nvSpPr>
        <p:spPr>
          <a:xfrm>
            <a:off x="220578" y="842209"/>
            <a:ext cx="11542295" cy="5016758"/>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In which orientation will the cavity be mounted on the cryogenic insert?</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Will the MAGO cavity be submerged in SF helium or remain in a vacuum? </a:t>
            </a:r>
          </a:p>
          <a:p>
            <a:endParaRPr lang="de-DE" sz="1600" dirty="0"/>
          </a:p>
          <a:p>
            <a:pPr marL="285750" indent="-285750">
              <a:buFont typeface="Wingdings" panose="05000000000000000000" pitchFamily="2" charset="2"/>
              <a:buChar char="v"/>
            </a:pPr>
            <a:r>
              <a:rPr lang="en-US" sz="1600" dirty="0"/>
              <a:t>What quality factor and resonance frequency would be aimed for?</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How do we plan to address the issues of microphonic noise, vibration isolation, flux pinning (very slow cooldown and magnetic shield) and electronic noise?</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How can we estimate all potential sources of different heat loads?</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Simulation and calculation of various physical parameters for the set-up, such as stress analysis, thermal analysis, etc.</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Complete understanding of the flow scheme and translation into a 3D drawing.</a:t>
            </a:r>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Preparation of specifications for the insert, cold compressors, and cryostat.</a:t>
            </a:r>
            <a:endParaRPr lang="de-DE" sz="1600" dirty="0"/>
          </a:p>
          <a:p>
            <a:pPr marL="285750" indent="-285750">
              <a:buFont typeface="Wingdings" panose="05000000000000000000" pitchFamily="2" charset="2"/>
              <a:buChar char="v"/>
            </a:pPr>
            <a:endParaRPr lang="de-DE" sz="1600" dirty="0"/>
          </a:p>
          <a:p>
            <a:pPr marL="285750" indent="-285750">
              <a:buFont typeface="Wingdings" panose="05000000000000000000" pitchFamily="2" charset="2"/>
              <a:buChar char="v"/>
            </a:pPr>
            <a:r>
              <a:rPr lang="en-US" sz="1600" dirty="0"/>
              <a:t>How many different applications would you like to configure for the cryostat? For instance, applications involving an applied magnetic field or filling the cavity with SF helium. </a:t>
            </a:r>
            <a:r>
              <a:rPr lang="de-DE" sz="1600" dirty="0"/>
              <a:t> </a:t>
            </a:r>
          </a:p>
          <a:p>
            <a:pPr marL="285750" indent="-285750">
              <a:buFont typeface="Wingdings" panose="05000000000000000000" pitchFamily="2" charset="2"/>
              <a:buChar char="v"/>
            </a:pPr>
            <a:endParaRPr lang="de-DE" sz="1600" dirty="0"/>
          </a:p>
        </p:txBody>
      </p:sp>
      <p:sp>
        <p:nvSpPr>
          <p:cNvPr id="3" name="TextBox 2">
            <a:extLst>
              <a:ext uri="{FF2B5EF4-FFF2-40B4-BE49-F238E27FC236}">
                <a16:creationId xmlns:a16="http://schemas.microsoft.com/office/drawing/2014/main" id="{A8D69603-F9A3-4C19-BDE4-44461F730B12}"/>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Specific</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questions</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related</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project</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4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E2F56-CA6F-41CE-A24C-0A2F5DDE9A79}"/>
              </a:ext>
            </a:extLst>
          </p:cNvPr>
          <p:cNvSpPr txBox="1"/>
          <p:nvPr/>
        </p:nvSpPr>
        <p:spPr>
          <a:xfrm>
            <a:off x="2005588" y="2826141"/>
            <a:ext cx="841866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Thank you for your attention!!!</a:t>
            </a:r>
            <a:endParaRPr kumimoji="0" lang="en-US" sz="4800" b="0"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86449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95F8CA-0226-4ECA-8F5C-C86B0E8ACD07}"/>
              </a:ext>
            </a:extLst>
          </p:cNvPr>
          <p:cNvSpPr txBox="1"/>
          <p:nvPr/>
        </p:nvSpPr>
        <p:spPr>
          <a:xfrm>
            <a:off x="898" y="715754"/>
            <a:ext cx="4588885" cy="369332"/>
          </a:xfrm>
          <a:prstGeom prst="rect">
            <a:avLst/>
          </a:prstGeom>
          <a:noFill/>
        </p:spPr>
        <p:txBody>
          <a:bodyPr wrap="none" rtlCol="0">
            <a:spAutoFit/>
          </a:bodyPr>
          <a:lstStyle/>
          <a:p>
            <a:pPr lvl="0" algn="ctr"/>
            <a:r>
              <a:rPr kumimoji="0" lang="en-US" b="0" i="0" u="none" strike="noStrike" kern="1200" cap="none" spc="0" normalizeH="0" baseline="0" noProof="0" dirty="0">
                <a:ln>
                  <a:noFill/>
                </a:ln>
                <a:solidFill>
                  <a:srgbClr val="0070C0"/>
                </a:solidFill>
                <a:effectLst/>
                <a:uLnTx/>
                <a:uFillTx/>
                <a:ea typeface="Verdana" panose="020B0604030504040204" pitchFamily="34" charset="0"/>
                <a:cs typeface="Verdana" panose="020B0604030504040204" pitchFamily="34" charset="0"/>
              </a:rPr>
              <a:t>1908: liquefied Helium and </a:t>
            </a:r>
            <a:r>
              <a:rPr lang="en-US" dirty="0">
                <a:solidFill>
                  <a:srgbClr val="0070C0"/>
                </a:solidFill>
                <a:ea typeface="Verdana" panose="020B0604030504040204" pitchFamily="34" charset="0"/>
                <a:cs typeface="Verdana" panose="020B0604030504040204" pitchFamily="34" charset="0"/>
              </a:rPr>
              <a:t>1913: Nobel prize   </a:t>
            </a:r>
            <a:endParaRPr kumimoji="0" lang="en-US" b="0" i="0" u="none" strike="noStrike" kern="1200" cap="none" spc="0" normalizeH="0" baseline="0" noProof="0" dirty="0">
              <a:ln>
                <a:noFill/>
              </a:ln>
              <a:solidFill>
                <a:srgbClr val="0070C0"/>
              </a:solidFill>
              <a:effectLst/>
              <a:uLnTx/>
              <a:uFillTx/>
              <a:ea typeface="Verdana" panose="020B0604030504040204" pitchFamily="34" charset="0"/>
              <a:cs typeface="Verdana" panose="020B0604030504040204" pitchFamily="34" charset="0"/>
            </a:endParaRPr>
          </a:p>
        </p:txBody>
      </p:sp>
      <p:sp>
        <p:nvSpPr>
          <p:cNvPr id="5" name="Text Box 4">
            <a:extLst>
              <a:ext uri="{FF2B5EF4-FFF2-40B4-BE49-F238E27FC236}">
                <a16:creationId xmlns:a16="http://schemas.microsoft.com/office/drawing/2014/main" id="{3F878418-D7F4-4764-B072-B0939A5BFDEA}"/>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lvl="0" eaLnBrk="1" hangingPunct="1"/>
            <a:r>
              <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Liquefaction of helium and discovery of superconductivity</a:t>
            </a: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052" name="Picture 4" descr="Kamerlingh Onnes | JFG">
            <a:extLst>
              <a:ext uri="{FF2B5EF4-FFF2-40B4-BE49-F238E27FC236}">
                <a16:creationId xmlns:a16="http://schemas.microsoft.com/office/drawing/2014/main" id="{D1F4A2AA-18DC-4939-B77E-646BC872F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36" y="1155118"/>
            <a:ext cx="3522411" cy="4547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18AC08-3B8C-42BD-9168-4CCA820EC4FB}"/>
              </a:ext>
            </a:extLst>
          </p:cNvPr>
          <p:cNvSpPr txBox="1"/>
          <p:nvPr/>
        </p:nvSpPr>
        <p:spPr>
          <a:xfrm>
            <a:off x="6291942" y="773989"/>
            <a:ext cx="40035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1911: discovery of superconductivity</a:t>
            </a:r>
          </a:p>
        </p:txBody>
      </p:sp>
      <p:pic>
        <p:nvPicPr>
          <p:cNvPr id="8" name="Picture 2">
            <a:extLst>
              <a:ext uri="{FF2B5EF4-FFF2-40B4-BE49-F238E27FC236}">
                <a16:creationId xmlns:a16="http://schemas.microsoft.com/office/drawing/2014/main" id="{602D264E-33D3-47B1-B5B4-244AB2903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228" y="1064532"/>
            <a:ext cx="4601911" cy="454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FAB70FB3-5E79-49E8-829F-CF51FE5086AF}"/>
              </a:ext>
            </a:extLst>
          </p:cNvPr>
          <p:cNvSpPr txBox="1"/>
          <p:nvPr/>
        </p:nvSpPr>
        <p:spPr>
          <a:xfrm>
            <a:off x="6291942" y="5626289"/>
            <a:ext cx="48123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C00000"/>
                </a:solidFill>
                <a:effectLst/>
                <a:uLnTx/>
                <a:uFillTx/>
                <a:ea typeface="Verdana" panose="020B0604030504040204" pitchFamily="34" charset="0"/>
                <a:cs typeface="Verdana" panose="020B0604030504040204" pitchFamily="34" charset="0"/>
              </a:rPr>
              <a:t>H. K. </a:t>
            </a:r>
            <a:r>
              <a:rPr kumimoji="0" lang="fr-FR" sz="1600" b="0" i="1" u="none" strike="noStrike" kern="1200" cap="none" spc="0" normalizeH="0" baseline="0" noProof="0" dirty="0" err="1">
                <a:ln>
                  <a:noFill/>
                </a:ln>
                <a:solidFill>
                  <a:srgbClr val="C00000"/>
                </a:solidFill>
                <a:effectLst/>
                <a:uLnTx/>
                <a:uFillTx/>
                <a:ea typeface="Verdana" panose="020B0604030504040204" pitchFamily="34" charset="0"/>
                <a:cs typeface="Verdana" panose="020B0604030504040204" pitchFamily="34" charset="0"/>
              </a:rPr>
              <a:t>Onnes</a:t>
            </a:r>
            <a:r>
              <a:rPr kumimoji="0" lang="fr-FR" sz="1600" b="0" i="1" u="none" strike="noStrike" kern="1200" cap="none" spc="0" normalizeH="0" baseline="0" noProof="0" dirty="0">
                <a:ln>
                  <a:noFill/>
                </a:ln>
                <a:solidFill>
                  <a:srgbClr val="C00000"/>
                </a:solidFill>
                <a:effectLst/>
                <a:uLnTx/>
                <a:uFillTx/>
                <a:ea typeface="Verdana" panose="020B0604030504040204" pitchFamily="34" charset="0"/>
                <a:cs typeface="Verdana" panose="020B0604030504040204" pitchFamily="34" charset="0"/>
              </a:rPr>
              <a:t>, Commun. Phys. Lab. 12,120, (1911)</a:t>
            </a:r>
            <a:endParaRPr kumimoji="0" lang="en-US" sz="1600" b="0" i="1" u="none" strike="noStrike" kern="1200" cap="none" spc="0" normalizeH="0" baseline="0" noProof="0" dirty="0">
              <a:ln>
                <a:noFill/>
              </a:ln>
              <a:solidFill>
                <a:srgbClr val="C00000"/>
              </a:solidFill>
              <a:effectLst/>
              <a:uLnTx/>
              <a:uFillTx/>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D8397A77-F126-46E8-BB8A-61103DB61740}"/>
              </a:ext>
            </a:extLst>
          </p:cNvPr>
          <p:cNvSpPr/>
          <p:nvPr/>
        </p:nvSpPr>
        <p:spPr>
          <a:xfrm>
            <a:off x="832235" y="6041041"/>
            <a:ext cx="3375861" cy="338554"/>
          </a:xfrm>
          <a:prstGeom prst="rect">
            <a:avLst/>
          </a:prstGeom>
        </p:spPr>
        <p:txBody>
          <a:bodyPr wrap="none">
            <a:spAutoFit/>
          </a:bodyPr>
          <a:lstStyle/>
          <a:p>
            <a:r>
              <a:rPr lang="en-US" sz="1600" dirty="0">
                <a:solidFill>
                  <a:srgbClr val="C00000"/>
                </a:solidFill>
              </a:rPr>
              <a:t>Heike Kamerlingh </a:t>
            </a:r>
            <a:r>
              <a:rPr lang="en-US" sz="1600" dirty="0" err="1">
                <a:solidFill>
                  <a:srgbClr val="C00000"/>
                </a:solidFill>
              </a:rPr>
              <a:t>Onnes</a:t>
            </a:r>
            <a:r>
              <a:rPr lang="en-US" sz="1600" dirty="0">
                <a:solidFill>
                  <a:srgbClr val="C00000"/>
                </a:solidFill>
              </a:rPr>
              <a:t> (1853 –1926)</a:t>
            </a:r>
          </a:p>
        </p:txBody>
      </p:sp>
      <p:cxnSp>
        <p:nvCxnSpPr>
          <p:cNvPr id="11" name="Straight Arrow Connector 10">
            <a:extLst>
              <a:ext uri="{FF2B5EF4-FFF2-40B4-BE49-F238E27FC236}">
                <a16:creationId xmlns:a16="http://schemas.microsoft.com/office/drawing/2014/main" id="{5E545D93-BD10-4998-8095-086886DE3763}"/>
              </a:ext>
            </a:extLst>
          </p:cNvPr>
          <p:cNvCxnSpPr/>
          <p:nvPr/>
        </p:nvCxnSpPr>
        <p:spPr>
          <a:xfrm flipV="1">
            <a:off x="3139126" y="5137608"/>
            <a:ext cx="197963" cy="9034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0014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1745" y="645833"/>
            <a:ext cx="3043284" cy="307777"/>
          </a:xfrm>
          <a:prstGeom prst="rect">
            <a:avLst/>
          </a:prstGeom>
        </p:spPr>
        <p:txBody>
          <a:bodyPr wrap="square">
            <a:spAutoFit/>
          </a:bodyPr>
          <a:lstStyle/>
          <a:p>
            <a:pPr algn="ctr" defTabSz="457200"/>
            <a:r>
              <a:rPr lang="en-US" sz="1400" dirty="0">
                <a:solidFill>
                  <a:srgbClr val="0070C0"/>
                </a:solidFill>
                <a:latin typeface="Verdana" panose="020B0604030504040204" pitchFamily="34" charset="0"/>
                <a:ea typeface="Verdana" panose="020B0604030504040204" pitchFamily="34" charset="0"/>
                <a:cs typeface="Verdana" panose="020B0604030504040204" pitchFamily="34" charset="0"/>
              </a:rPr>
              <a:t>Superconductor-based cables</a:t>
            </a:r>
          </a:p>
        </p:txBody>
      </p:sp>
      <p:sp>
        <p:nvSpPr>
          <p:cNvPr id="3" name="Rectangle 2"/>
          <p:cNvSpPr/>
          <p:nvPr/>
        </p:nvSpPr>
        <p:spPr>
          <a:xfrm>
            <a:off x="4177332" y="625321"/>
            <a:ext cx="2727325" cy="523220"/>
          </a:xfrm>
          <a:prstGeom prst="rect">
            <a:avLst/>
          </a:prstGeom>
        </p:spPr>
        <p:txBody>
          <a:bodyPr wrap="square">
            <a:spAutoFit/>
          </a:bodyPr>
          <a:lstStyle/>
          <a:p>
            <a:pPr defTabSz="457200"/>
            <a:r>
              <a:rPr lang="en-US" sz="1400" dirty="0">
                <a:solidFill>
                  <a:srgbClr val="0070C0"/>
                </a:solidFill>
                <a:latin typeface="Verdana" pitchFamily="34" charset="0"/>
                <a:ea typeface="Verdana" pitchFamily="34" charset="0"/>
                <a:cs typeface="Verdana" pitchFamily="34" charset="0"/>
              </a:rPr>
              <a:t>Superconducting magnet in MRI machine</a:t>
            </a:r>
          </a:p>
        </p:txBody>
      </p:sp>
      <p:pic>
        <p:nvPicPr>
          <p:cNvPr id="69634" name="Picture 2" descr="C:\Users\Udai Raj Singh\Desktop\mri-sc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332" y="1167011"/>
            <a:ext cx="2881887" cy="22168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9635" name="Picture 3" descr="C:\Users\Udai Raj Singh\Desktop\transrapid.jpg"/>
          <p:cNvPicPr>
            <a:picLocks noChangeAspect="1" noChangeArrowheads="1"/>
          </p:cNvPicPr>
          <p:nvPr/>
        </p:nvPicPr>
        <p:blipFill rotWithShape="1">
          <a:blip r:embed="rId4">
            <a:extLst>
              <a:ext uri="{28A0092B-C50C-407E-A947-70E740481C1C}">
                <a14:useLocalDpi xmlns:a14="http://schemas.microsoft.com/office/drawing/2010/main" val="0"/>
              </a:ext>
            </a:extLst>
          </a:blip>
          <a:srcRect r="8015"/>
          <a:stretch/>
        </p:blipFill>
        <p:spPr bwMode="auto">
          <a:xfrm>
            <a:off x="341952" y="1170236"/>
            <a:ext cx="3217678" cy="22136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7643" y="708622"/>
            <a:ext cx="2895410" cy="307777"/>
          </a:xfrm>
          <a:prstGeom prst="rect">
            <a:avLst/>
          </a:prstGeom>
        </p:spPr>
        <p:txBody>
          <a:bodyPr wrap="square">
            <a:spAutoFit/>
          </a:bodyPr>
          <a:lstStyle/>
          <a:p>
            <a:pPr defTabSz="457200"/>
            <a:r>
              <a:rPr lang="de-DE" sz="1400" dirty="0" err="1">
                <a:solidFill>
                  <a:srgbClr val="0070C0"/>
                </a:solidFill>
                <a:latin typeface="Verdana" panose="020B0604030504040204" pitchFamily="34" charset="0"/>
                <a:ea typeface="Verdana" panose="020B0604030504040204" pitchFamily="34" charset="0"/>
                <a:cs typeface="Verdana" panose="020B0604030504040204" pitchFamily="34" charset="0"/>
              </a:rPr>
              <a:t>Maglev</a:t>
            </a:r>
            <a:r>
              <a:rPr lang="de-DE" sz="1400" dirty="0">
                <a:solidFill>
                  <a:srgbClr val="0070C0"/>
                </a:solidFill>
                <a:latin typeface="Verdana" panose="020B0604030504040204" pitchFamily="34" charset="0"/>
                <a:ea typeface="Verdana" panose="020B0604030504040204" pitchFamily="34" charset="0"/>
                <a:cs typeface="Verdana" panose="020B0604030504040204" pitchFamily="34" charset="0"/>
              </a:rPr>
              <a:t> trains-400 Km/</a:t>
            </a:r>
            <a:r>
              <a:rPr lang="de-DE" sz="1400" dirty="0" err="1">
                <a:solidFill>
                  <a:srgbClr val="0070C0"/>
                </a:solidFill>
                <a:latin typeface="Verdana" panose="020B0604030504040204" pitchFamily="34" charset="0"/>
                <a:ea typeface="Verdana" panose="020B0604030504040204" pitchFamily="34" charset="0"/>
                <a:cs typeface="Verdana" panose="020B0604030504040204" pitchFamily="34" charset="0"/>
              </a:rPr>
              <a:t>hr</a:t>
            </a:r>
            <a:endParaRPr lang="en-US" sz="1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1"/>
          <p:cNvSpPr txBox="1">
            <a:spLocks noChangeArrowheads="1"/>
          </p:cNvSpPr>
          <p:nvPr/>
        </p:nvSpPr>
        <p:spPr bwMode="auto">
          <a:xfrm>
            <a:off x="4123375" y="3646049"/>
            <a:ext cx="272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57200" eaLnBrk="1" hangingPunct="1">
              <a:spcBef>
                <a:spcPct val="0"/>
              </a:spcBef>
              <a:buNone/>
            </a:pPr>
            <a:r>
              <a:rPr lang="de-DE" altLang="en-US" sz="1400" dirty="0">
                <a:solidFill>
                  <a:srgbClr val="0070C0"/>
                </a:solidFill>
                <a:latin typeface="Verdana" panose="020B0604030504040204" pitchFamily="34" charset="0"/>
                <a:ea typeface="Verdana" panose="020B0604030504040204" pitchFamily="34" charset="0"/>
                <a:cs typeface="Verdana" panose="020B0604030504040204" pitchFamily="34" charset="0"/>
              </a:rPr>
              <a:t>Quantum </a:t>
            </a:r>
            <a:r>
              <a:rPr lang="de-DE" altLang="en-US" sz="1400" dirty="0" err="1">
                <a:solidFill>
                  <a:srgbClr val="0070C0"/>
                </a:solidFill>
                <a:latin typeface="Verdana" panose="020B0604030504040204" pitchFamily="34" charset="0"/>
                <a:ea typeface="Verdana" panose="020B0604030504040204" pitchFamily="34" charset="0"/>
                <a:cs typeface="Verdana" panose="020B0604030504040204" pitchFamily="34" charset="0"/>
              </a:rPr>
              <a:t>computers</a:t>
            </a:r>
            <a:endParaRPr lang="en-US" altLang="en-US" sz="1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AutoShape 10" descr="Can superconductors be used to reduce transmission losses in power lines? -  Quora">
            <a:extLst>
              <a:ext uri="{FF2B5EF4-FFF2-40B4-BE49-F238E27FC236}">
                <a16:creationId xmlns:a16="http://schemas.microsoft.com/office/drawing/2014/main" id="{2BA716A2-B5C7-4329-B343-C65DDC861227}"/>
              </a:ext>
            </a:extLst>
          </p:cNvPr>
          <p:cNvSpPr>
            <a:spLocks noChangeAspect="1" noChangeArrowheads="1"/>
          </p:cNvSpPr>
          <p:nvPr/>
        </p:nvSpPr>
        <p:spPr bwMode="auto">
          <a:xfrm>
            <a:off x="9314338" y="31586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de-DE">
              <a:solidFill>
                <a:prstClr val="black"/>
              </a:solidFill>
              <a:latin typeface="Calibri" panose="020F0502020204030204"/>
            </a:endParaRPr>
          </a:p>
        </p:txBody>
      </p:sp>
      <p:sp>
        <p:nvSpPr>
          <p:cNvPr id="8" name="Rectangle 7">
            <a:extLst>
              <a:ext uri="{FF2B5EF4-FFF2-40B4-BE49-F238E27FC236}">
                <a16:creationId xmlns:a16="http://schemas.microsoft.com/office/drawing/2014/main" id="{76EE6426-DB19-4AA8-A125-71A7420FC9DE}"/>
              </a:ext>
            </a:extLst>
          </p:cNvPr>
          <p:cNvSpPr/>
          <p:nvPr/>
        </p:nvSpPr>
        <p:spPr>
          <a:xfrm>
            <a:off x="7809532" y="3617759"/>
            <a:ext cx="2499530" cy="369332"/>
          </a:xfrm>
          <a:prstGeom prst="rect">
            <a:avLst/>
          </a:prstGeom>
        </p:spPr>
        <p:txBody>
          <a:bodyPr wrap="none">
            <a:spAutoFit/>
          </a:bodyPr>
          <a:lstStyle/>
          <a:p>
            <a:pPr defTabSz="457200"/>
            <a:r>
              <a:rPr lang="de-DE" dirty="0" err="1">
                <a:solidFill>
                  <a:srgbClr val="0070C0"/>
                </a:solidFill>
                <a:latin typeface="Calibri" panose="020F0502020204030204"/>
              </a:rPr>
              <a:t>Superconducting</a:t>
            </a:r>
            <a:r>
              <a:rPr lang="de-DE" dirty="0">
                <a:solidFill>
                  <a:srgbClr val="0070C0"/>
                </a:solidFill>
                <a:latin typeface="Calibri" panose="020F0502020204030204"/>
              </a:rPr>
              <a:t> </a:t>
            </a:r>
            <a:r>
              <a:rPr lang="de-DE" dirty="0" err="1">
                <a:solidFill>
                  <a:srgbClr val="0070C0"/>
                </a:solidFill>
                <a:latin typeface="Calibri" panose="020F0502020204030204"/>
              </a:rPr>
              <a:t>cavities</a:t>
            </a:r>
            <a:endParaRPr lang="de-DE" dirty="0">
              <a:solidFill>
                <a:srgbClr val="0070C0"/>
              </a:solidFill>
              <a:latin typeface="Calibri" panose="020F0502020204030204"/>
            </a:endParaRPr>
          </a:p>
        </p:txBody>
      </p:sp>
      <p:pic>
        <p:nvPicPr>
          <p:cNvPr id="18454" name="Picture 22" descr="SOKENDAI Accelerator Science">
            <a:extLst>
              <a:ext uri="{FF2B5EF4-FFF2-40B4-BE49-F238E27FC236}">
                <a16:creationId xmlns:a16="http://schemas.microsoft.com/office/drawing/2014/main" id="{BC242ACE-6A8B-470F-86BE-04CB3D7A3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27"/>
          <a:stretch/>
        </p:blipFill>
        <p:spPr bwMode="auto">
          <a:xfrm>
            <a:off x="7826025" y="4090544"/>
            <a:ext cx="3822455" cy="25773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Lauterbaad meeting\Support\Introduction\800px-CERN-cables-p1030764.jpg">
            <a:extLst>
              <a:ext uri="{FF2B5EF4-FFF2-40B4-BE49-F238E27FC236}">
                <a16:creationId xmlns:a16="http://schemas.microsoft.com/office/drawing/2014/main" id="{9450E0C7-764F-40DA-97FC-F38A084E9D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6025" y="1181128"/>
            <a:ext cx="2958604" cy="22189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56" name="Picture 24" descr="Transition-edge sensor - Wikipedia">
            <a:extLst>
              <a:ext uri="{FF2B5EF4-FFF2-40B4-BE49-F238E27FC236}">
                <a16:creationId xmlns:a16="http://schemas.microsoft.com/office/drawing/2014/main" id="{160A0E85-823D-4490-88E8-B0BCE8EFF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52" y="4081146"/>
            <a:ext cx="3217677" cy="25867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3B5CB5-2BF5-46A3-AEDE-0955506C4C55}"/>
              </a:ext>
            </a:extLst>
          </p:cNvPr>
          <p:cNvSpPr/>
          <p:nvPr/>
        </p:nvSpPr>
        <p:spPr>
          <a:xfrm>
            <a:off x="591954" y="3615272"/>
            <a:ext cx="2706959" cy="369332"/>
          </a:xfrm>
          <a:prstGeom prst="rect">
            <a:avLst/>
          </a:prstGeom>
        </p:spPr>
        <p:txBody>
          <a:bodyPr wrap="none">
            <a:spAutoFit/>
          </a:bodyPr>
          <a:lstStyle/>
          <a:p>
            <a:pPr defTabSz="457200"/>
            <a:r>
              <a:rPr lang="de-DE" dirty="0" err="1">
                <a:solidFill>
                  <a:srgbClr val="0070C0"/>
                </a:solidFill>
                <a:latin typeface="Calibri" panose="020F0502020204030204"/>
              </a:rPr>
              <a:t>Superconducting</a:t>
            </a:r>
            <a:r>
              <a:rPr lang="de-DE" dirty="0">
                <a:solidFill>
                  <a:srgbClr val="0070C0"/>
                </a:solidFill>
                <a:latin typeface="Calibri" panose="020F0502020204030204"/>
              </a:rPr>
              <a:t> </a:t>
            </a:r>
            <a:r>
              <a:rPr lang="de-DE" dirty="0" err="1">
                <a:solidFill>
                  <a:srgbClr val="0070C0"/>
                </a:solidFill>
                <a:latin typeface="Calibri" panose="020F0502020204030204"/>
              </a:rPr>
              <a:t>detectors</a:t>
            </a:r>
            <a:endParaRPr lang="de-DE" dirty="0">
              <a:solidFill>
                <a:srgbClr val="0070C0"/>
              </a:solidFill>
              <a:latin typeface="Calibri" panose="020F0502020204030204"/>
            </a:endParaRPr>
          </a:p>
        </p:txBody>
      </p:sp>
      <p:pic>
        <p:nvPicPr>
          <p:cNvPr id="18458" name="Picture 26" descr="Google conducts largest chemical simulation on a quantum computer to date">
            <a:extLst>
              <a:ext uri="{FF2B5EF4-FFF2-40B4-BE49-F238E27FC236}">
                <a16:creationId xmlns:a16="http://schemas.microsoft.com/office/drawing/2014/main" id="{773E58E4-C58A-490F-AEEF-6BB66FFD95C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564" r="11740"/>
          <a:stretch/>
        </p:blipFill>
        <p:spPr bwMode="auto">
          <a:xfrm>
            <a:off x="4170997" y="4090544"/>
            <a:ext cx="3118861" cy="25773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a:extLst>
              <a:ext uri="{FF2B5EF4-FFF2-40B4-BE49-F238E27FC236}">
                <a16:creationId xmlns:a16="http://schemas.microsoft.com/office/drawing/2014/main" id="{5EAF0C08-6A94-490B-9B57-65FAD6777559}"/>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defTabSz="457200"/>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Applications of superconductors</a:t>
            </a:r>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09916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E09FD8-BF52-467F-B42D-94E577C0DA8D}"/>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FRESCA2 cryostat at CERN</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3ED4F70-2ACC-4A61-A362-C12C07A8CF65}"/>
              </a:ext>
            </a:extLst>
          </p:cNvPr>
          <p:cNvPicPr>
            <a:picLocks noChangeAspect="1"/>
          </p:cNvPicPr>
          <p:nvPr/>
        </p:nvPicPr>
        <p:blipFill>
          <a:blip r:embed="rId2"/>
          <a:stretch>
            <a:fillRect/>
          </a:stretch>
        </p:blipFill>
        <p:spPr>
          <a:xfrm>
            <a:off x="181196" y="710766"/>
            <a:ext cx="5824342" cy="3708834"/>
          </a:xfrm>
          <a:prstGeom prst="rect">
            <a:avLst/>
          </a:prstGeom>
        </p:spPr>
      </p:pic>
      <p:pic>
        <p:nvPicPr>
          <p:cNvPr id="9" name="Picture 8">
            <a:extLst>
              <a:ext uri="{FF2B5EF4-FFF2-40B4-BE49-F238E27FC236}">
                <a16:creationId xmlns:a16="http://schemas.microsoft.com/office/drawing/2014/main" id="{DB911D81-FF28-46AF-AF6B-9C980A342B09}"/>
              </a:ext>
            </a:extLst>
          </p:cNvPr>
          <p:cNvPicPr>
            <a:picLocks noChangeAspect="1"/>
          </p:cNvPicPr>
          <p:nvPr/>
        </p:nvPicPr>
        <p:blipFill>
          <a:blip r:embed="rId3"/>
          <a:stretch>
            <a:fillRect/>
          </a:stretch>
        </p:blipFill>
        <p:spPr>
          <a:xfrm>
            <a:off x="604674" y="4668701"/>
            <a:ext cx="4586451" cy="1112022"/>
          </a:xfrm>
          <a:prstGeom prst="rect">
            <a:avLst/>
          </a:prstGeom>
        </p:spPr>
      </p:pic>
      <p:pic>
        <p:nvPicPr>
          <p:cNvPr id="7" name="Picture 6">
            <a:extLst>
              <a:ext uri="{FF2B5EF4-FFF2-40B4-BE49-F238E27FC236}">
                <a16:creationId xmlns:a16="http://schemas.microsoft.com/office/drawing/2014/main" id="{E8247270-AE99-47F4-BEA0-7659AE2E7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258" y="793203"/>
            <a:ext cx="5710546" cy="2806548"/>
          </a:xfrm>
          <a:prstGeom prst="rect">
            <a:avLst/>
          </a:prstGeom>
        </p:spPr>
      </p:pic>
      <p:pic>
        <p:nvPicPr>
          <p:cNvPr id="5" name="Picture 4">
            <a:extLst>
              <a:ext uri="{FF2B5EF4-FFF2-40B4-BE49-F238E27FC236}">
                <a16:creationId xmlns:a16="http://schemas.microsoft.com/office/drawing/2014/main" id="{F0F6ABA4-A9EC-45D7-9AB1-794AD9B55091}"/>
              </a:ext>
            </a:extLst>
          </p:cNvPr>
          <p:cNvPicPr>
            <a:picLocks noChangeAspect="1"/>
          </p:cNvPicPr>
          <p:nvPr/>
        </p:nvPicPr>
        <p:blipFill>
          <a:blip r:embed="rId5"/>
          <a:stretch>
            <a:fillRect/>
          </a:stretch>
        </p:blipFill>
        <p:spPr>
          <a:xfrm>
            <a:off x="6681474" y="3931289"/>
            <a:ext cx="4730156" cy="1400175"/>
          </a:xfrm>
          <a:prstGeom prst="rect">
            <a:avLst/>
          </a:prstGeom>
        </p:spPr>
      </p:pic>
    </p:spTree>
    <p:extLst>
      <p:ext uri="{BB962C8B-B14F-4D97-AF65-F5344CB8AC3E}">
        <p14:creationId xmlns:p14="http://schemas.microsoft.com/office/powerpoint/2010/main" val="3533089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09195341-AC71-414D-B80B-749572F3D027}"/>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lvl="0" eaLnBrk="1" hangingPunct="1"/>
            <a:r>
              <a:rPr lang="en-US" sz="2400" dirty="0">
                <a:solidFill>
                  <a:schemeClr val="bg1"/>
                </a:solidFill>
                <a:latin typeface="+mn-lt"/>
                <a:ea typeface="Verdana" panose="020B0604030504040204" pitchFamily="34" charset="0"/>
                <a:cs typeface="Verdana" panose="020B0604030504040204" pitchFamily="34" charset="0"/>
              </a:rPr>
              <a:t>Applications of SF helium technology</a:t>
            </a:r>
            <a:endParaRPr kumimoji="0" lang="en-US" sz="2400" b="0" i="0"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37AA2F9A-82B0-4490-A2D6-270199D449A4}"/>
              </a:ext>
            </a:extLst>
          </p:cNvPr>
          <p:cNvPicPr>
            <a:picLocks noChangeAspect="1"/>
          </p:cNvPicPr>
          <p:nvPr/>
        </p:nvPicPr>
        <p:blipFill>
          <a:blip r:embed="rId2"/>
          <a:stretch>
            <a:fillRect/>
          </a:stretch>
        </p:blipFill>
        <p:spPr>
          <a:xfrm>
            <a:off x="134919" y="589952"/>
            <a:ext cx="5115809" cy="2686163"/>
          </a:xfrm>
          <a:prstGeom prst="rect">
            <a:avLst/>
          </a:prstGeom>
        </p:spPr>
      </p:pic>
      <p:pic>
        <p:nvPicPr>
          <p:cNvPr id="10" name="Picture 9">
            <a:extLst>
              <a:ext uri="{FF2B5EF4-FFF2-40B4-BE49-F238E27FC236}">
                <a16:creationId xmlns:a16="http://schemas.microsoft.com/office/drawing/2014/main" id="{5A7BE235-CC7E-4B23-B59F-8BCA4226FC9A}"/>
              </a:ext>
            </a:extLst>
          </p:cNvPr>
          <p:cNvPicPr>
            <a:picLocks noChangeAspect="1"/>
          </p:cNvPicPr>
          <p:nvPr/>
        </p:nvPicPr>
        <p:blipFill>
          <a:blip r:embed="rId3"/>
          <a:stretch>
            <a:fillRect/>
          </a:stretch>
        </p:blipFill>
        <p:spPr>
          <a:xfrm>
            <a:off x="134920" y="3404402"/>
            <a:ext cx="5115809" cy="3362883"/>
          </a:xfrm>
          <a:prstGeom prst="rect">
            <a:avLst/>
          </a:prstGeom>
        </p:spPr>
      </p:pic>
      <p:pic>
        <p:nvPicPr>
          <p:cNvPr id="11" name="Picture 10">
            <a:extLst>
              <a:ext uri="{FF2B5EF4-FFF2-40B4-BE49-F238E27FC236}">
                <a16:creationId xmlns:a16="http://schemas.microsoft.com/office/drawing/2014/main" id="{E42F0AFF-133B-40D2-A947-4F1DBE911C86}"/>
              </a:ext>
            </a:extLst>
          </p:cNvPr>
          <p:cNvPicPr>
            <a:picLocks noChangeAspect="1"/>
          </p:cNvPicPr>
          <p:nvPr/>
        </p:nvPicPr>
        <p:blipFill>
          <a:blip r:embed="rId4"/>
          <a:stretch>
            <a:fillRect/>
          </a:stretch>
        </p:blipFill>
        <p:spPr>
          <a:xfrm>
            <a:off x="6095999" y="4895965"/>
            <a:ext cx="3912860" cy="1656844"/>
          </a:xfrm>
          <a:prstGeom prst="rect">
            <a:avLst/>
          </a:prstGeom>
        </p:spPr>
      </p:pic>
      <p:pic>
        <p:nvPicPr>
          <p:cNvPr id="13" name="Picture 12">
            <a:extLst>
              <a:ext uri="{FF2B5EF4-FFF2-40B4-BE49-F238E27FC236}">
                <a16:creationId xmlns:a16="http://schemas.microsoft.com/office/drawing/2014/main" id="{BFA90E55-F573-4A51-A02A-909ECAADE64A}"/>
              </a:ext>
            </a:extLst>
          </p:cNvPr>
          <p:cNvPicPr>
            <a:picLocks noChangeAspect="1"/>
          </p:cNvPicPr>
          <p:nvPr/>
        </p:nvPicPr>
        <p:blipFill>
          <a:blip r:embed="rId5"/>
          <a:stretch>
            <a:fillRect/>
          </a:stretch>
        </p:blipFill>
        <p:spPr>
          <a:xfrm>
            <a:off x="6095999" y="749192"/>
            <a:ext cx="5839505" cy="3768759"/>
          </a:xfrm>
          <a:prstGeom prst="rect">
            <a:avLst/>
          </a:prstGeom>
        </p:spPr>
      </p:pic>
      <p:sp>
        <p:nvSpPr>
          <p:cNvPr id="14" name="TextBox 13">
            <a:extLst>
              <a:ext uri="{FF2B5EF4-FFF2-40B4-BE49-F238E27FC236}">
                <a16:creationId xmlns:a16="http://schemas.microsoft.com/office/drawing/2014/main" id="{2133E36B-42EC-436E-B455-711A88ED8381}"/>
              </a:ext>
            </a:extLst>
          </p:cNvPr>
          <p:cNvSpPr txBox="1"/>
          <p:nvPr/>
        </p:nvSpPr>
        <p:spPr>
          <a:xfrm>
            <a:off x="8052429" y="6108808"/>
            <a:ext cx="2036135" cy="338554"/>
          </a:xfrm>
          <a:prstGeom prst="rect">
            <a:avLst/>
          </a:prstGeom>
          <a:noFill/>
        </p:spPr>
        <p:txBody>
          <a:bodyPr wrap="none" rtlCol="0">
            <a:spAutoFit/>
          </a:bodyPr>
          <a:lstStyle/>
          <a:p>
            <a:r>
              <a:rPr lang="de-DE" sz="1600" i="1" dirty="0">
                <a:solidFill>
                  <a:srgbClr val="C00000"/>
                </a:solidFill>
              </a:rPr>
              <a:t>LHC (</a:t>
            </a:r>
            <a:r>
              <a:rPr lang="de-DE" sz="1600" i="1" dirty="0" err="1">
                <a:solidFill>
                  <a:srgbClr val="C00000"/>
                </a:solidFill>
              </a:rPr>
              <a:t>one</a:t>
            </a:r>
            <a:r>
              <a:rPr lang="de-DE" sz="1600" i="1" dirty="0">
                <a:solidFill>
                  <a:srgbClr val="C00000"/>
                </a:solidFill>
              </a:rPr>
              <a:t> </a:t>
            </a:r>
            <a:r>
              <a:rPr lang="de-DE" sz="1600" i="1" dirty="0" err="1">
                <a:solidFill>
                  <a:srgbClr val="C00000"/>
                </a:solidFill>
              </a:rPr>
              <a:t>phase</a:t>
            </a:r>
            <a:r>
              <a:rPr lang="de-DE" sz="1600" i="1" dirty="0">
                <a:solidFill>
                  <a:srgbClr val="C00000"/>
                </a:solidFill>
              </a:rPr>
              <a:t> SF He)</a:t>
            </a:r>
            <a:endParaRPr lang="en-US" sz="1600" i="1" dirty="0">
              <a:solidFill>
                <a:srgbClr val="C00000"/>
              </a:solidFill>
            </a:endParaRPr>
          </a:p>
        </p:txBody>
      </p:sp>
    </p:spTree>
    <p:extLst>
      <p:ext uri="{BB962C8B-B14F-4D97-AF65-F5344CB8AC3E}">
        <p14:creationId xmlns:p14="http://schemas.microsoft.com/office/powerpoint/2010/main" val="428310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9B0876-C95C-413A-9838-1415A286534A}"/>
              </a:ext>
            </a:extLst>
          </p:cNvPr>
          <p:cNvSpPr/>
          <p:nvPr/>
        </p:nvSpPr>
        <p:spPr>
          <a:xfrm>
            <a:off x="65316" y="496630"/>
            <a:ext cx="6248397" cy="2374014"/>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B7BA7F-C0AD-43ED-9149-600A7FFFAFD8}"/>
              </a:ext>
            </a:extLst>
          </p:cNvPr>
          <p:cNvPicPr>
            <a:picLocks noChangeAspect="1"/>
          </p:cNvPicPr>
          <p:nvPr/>
        </p:nvPicPr>
        <p:blipFill>
          <a:blip r:embed="rId2"/>
          <a:stretch>
            <a:fillRect/>
          </a:stretch>
        </p:blipFill>
        <p:spPr>
          <a:xfrm>
            <a:off x="67643" y="496630"/>
            <a:ext cx="5929460" cy="683889"/>
          </a:xfrm>
          <a:prstGeom prst="rect">
            <a:avLst/>
          </a:prstGeom>
        </p:spPr>
      </p:pic>
      <p:sp>
        <p:nvSpPr>
          <p:cNvPr id="4" name="Rectangle 3">
            <a:extLst>
              <a:ext uri="{FF2B5EF4-FFF2-40B4-BE49-F238E27FC236}">
                <a16:creationId xmlns:a16="http://schemas.microsoft.com/office/drawing/2014/main" id="{F41682A0-B443-4CC8-94CF-668A0C6A4FD6}"/>
              </a:ext>
            </a:extLst>
          </p:cNvPr>
          <p:cNvSpPr/>
          <p:nvPr/>
        </p:nvSpPr>
        <p:spPr>
          <a:xfrm>
            <a:off x="1305744" y="1197560"/>
            <a:ext cx="2844112" cy="338554"/>
          </a:xfrm>
          <a:prstGeom prst="rect">
            <a:avLst/>
          </a:prstGeom>
        </p:spPr>
        <p:txBody>
          <a:bodyPr wrap="none">
            <a:spAutoFit/>
          </a:bodyPr>
          <a:lstStyle/>
          <a:p>
            <a:r>
              <a:rPr lang="en-US" sz="1600" i="1" dirty="0">
                <a:solidFill>
                  <a:srgbClr val="C00000"/>
                </a:solidFill>
              </a:rPr>
              <a:t>Phys. Rev. D 100, 092007 (2019)</a:t>
            </a:r>
          </a:p>
        </p:txBody>
      </p:sp>
      <p:sp>
        <p:nvSpPr>
          <p:cNvPr id="5" name="Text Box 4">
            <a:extLst>
              <a:ext uri="{FF2B5EF4-FFF2-40B4-BE49-F238E27FC236}">
                <a16:creationId xmlns:a16="http://schemas.microsoft.com/office/drawing/2014/main" id="{61E8B79F-8F26-4559-BEB0-DD52B10178D2}"/>
              </a:ext>
            </a:extLst>
          </p:cNvPr>
          <p:cNvSpPr txBox="1">
            <a:spLocks noChangeArrowheads="1"/>
          </p:cNvSpPr>
          <p:nvPr/>
        </p:nvSpPr>
        <p:spPr bwMode="auto">
          <a:xfrm>
            <a:off x="0" y="1"/>
            <a:ext cx="12191999" cy="461665"/>
          </a:xfrm>
          <a:prstGeom prst="rect">
            <a:avLst/>
          </a:prstGeom>
          <a:solidFill>
            <a:srgbClr val="0070C0"/>
          </a:solidFill>
          <a:ln>
            <a:noFill/>
          </a:ln>
          <a:effectLs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lvl="0" eaLnBrk="1" hangingPunct="1"/>
            <a:r>
              <a:rPr lang="en-US" sz="2400" dirty="0">
                <a:solidFill>
                  <a:schemeClr val="bg1"/>
                </a:solidFill>
                <a:latin typeface="+mn-lt"/>
                <a:ea typeface="Verdana" panose="020B0604030504040204" pitchFamily="34" charset="0"/>
                <a:cs typeface="Verdana" panose="020B0604030504040204" pitchFamily="34" charset="0"/>
              </a:rPr>
              <a:t>Applications of SF helium technology</a:t>
            </a:r>
            <a:endParaRPr kumimoji="0" lang="en-US" sz="2400" b="0" i="0"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BA03FAD9-BAB2-4A16-800A-7D8B5C5391B0}"/>
              </a:ext>
            </a:extLst>
          </p:cNvPr>
          <p:cNvPicPr>
            <a:picLocks noChangeAspect="1"/>
          </p:cNvPicPr>
          <p:nvPr/>
        </p:nvPicPr>
        <p:blipFill>
          <a:blip r:embed="rId3"/>
          <a:stretch>
            <a:fillRect/>
          </a:stretch>
        </p:blipFill>
        <p:spPr>
          <a:xfrm>
            <a:off x="67643" y="1638239"/>
            <a:ext cx="5929460" cy="741183"/>
          </a:xfrm>
          <a:prstGeom prst="rect">
            <a:avLst/>
          </a:prstGeom>
        </p:spPr>
      </p:pic>
      <p:sp>
        <p:nvSpPr>
          <p:cNvPr id="7" name="Rectangle 6">
            <a:extLst>
              <a:ext uri="{FF2B5EF4-FFF2-40B4-BE49-F238E27FC236}">
                <a16:creationId xmlns:a16="http://schemas.microsoft.com/office/drawing/2014/main" id="{C2251737-359D-4393-8653-63CB3AF750AF}"/>
              </a:ext>
            </a:extLst>
          </p:cNvPr>
          <p:cNvSpPr/>
          <p:nvPr/>
        </p:nvSpPr>
        <p:spPr>
          <a:xfrm>
            <a:off x="1305744" y="2481547"/>
            <a:ext cx="2844112" cy="338554"/>
          </a:xfrm>
          <a:prstGeom prst="rect">
            <a:avLst/>
          </a:prstGeom>
        </p:spPr>
        <p:txBody>
          <a:bodyPr wrap="none">
            <a:spAutoFit/>
          </a:bodyPr>
          <a:lstStyle/>
          <a:p>
            <a:r>
              <a:rPr lang="en-US" sz="1600" i="1" dirty="0">
                <a:solidFill>
                  <a:srgbClr val="C00000"/>
                </a:solidFill>
              </a:rPr>
              <a:t>Phys. Rev. D 103, 055017 (2021)</a:t>
            </a:r>
          </a:p>
        </p:txBody>
      </p:sp>
      <p:pic>
        <p:nvPicPr>
          <p:cNvPr id="8" name="Picture 7">
            <a:extLst>
              <a:ext uri="{FF2B5EF4-FFF2-40B4-BE49-F238E27FC236}">
                <a16:creationId xmlns:a16="http://schemas.microsoft.com/office/drawing/2014/main" id="{C93EBECD-F503-4EE6-BF91-7BA3DB1A6895}"/>
              </a:ext>
            </a:extLst>
          </p:cNvPr>
          <p:cNvPicPr>
            <a:picLocks noChangeAspect="1"/>
          </p:cNvPicPr>
          <p:nvPr/>
        </p:nvPicPr>
        <p:blipFill rotWithShape="1">
          <a:blip r:embed="rId4"/>
          <a:srcRect b="10476"/>
          <a:stretch/>
        </p:blipFill>
        <p:spPr>
          <a:xfrm>
            <a:off x="130632" y="2933112"/>
            <a:ext cx="6096000" cy="542280"/>
          </a:xfrm>
          <a:prstGeom prst="rect">
            <a:avLst/>
          </a:prstGeom>
        </p:spPr>
      </p:pic>
      <p:pic>
        <p:nvPicPr>
          <p:cNvPr id="9" name="Picture 8">
            <a:extLst>
              <a:ext uri="{FF2B5EF4-FFF2-40B4-BE49-F238E27FC236}">
                <a16:creationId xmlns:a16="http://schemas.microsoft.com/office/drawing/2014/main" id="{7E718325-FC61-4345-9102-2ED438B7E24D}"/>
              </a:ext>
            </a:extLst>
          </p:cNvPr>
          <p:cNvPicPr>
            <a:picLocks noChangeAspect="1"/>
          </p:cNvPicPr>
          <p:nvPr/>
        </p:nvPicPr>
        <p:blipFill rotWithShape="1">
          <a:blip r:embed="rId5"/>
          <a:srcRect t="4264"/>
          <a:stretch/>
        </p:blipFill>
        <p:spPr>
          <a:xfrm>
            <a:off x="8299528" y="1265090"/>
            <a:ext cx="2939098" cy="2509582"/>
          </a:xfrm>
          <a:prstGeom prst="rect">
            <a:avLst/>
          </a:prstGeom>
        </p:spPr>
      </p:pic>
      <p:sp>
        <p:nvSpPr>
          <p:cNvPr id="10" name="Rectangle 9">
            <a:extLst>
              <a:ext uri="{FF2B5EF4-FFF2-40B4-BE49-F238E27FC236}">
                <a16:creationId xmlns:a16="http://schemas.microsoft.com/office/drawing/2014/main" id="{42AD3DF1-F033-4F74-8339-4586399AEAD3}"/>
              </a:ext>
            </a:extLst>
          </p:cNvPr>
          <p:cNvSpPr/>
          <p:nvPr/>
        </p:nvSpPr>
        <p:spPr>
          <a:xfrm rot="16200000">
            <a:off x="6989122" y="2335107"/>
            <a:ext cx="2432076" cy="338554"/>
          </a:xfrm>
          <a:prstGeom prst="rect">
            <a:avLst/>
          </a:prstGeom>
        </p:spPr>
        <p:txBody>
          <a:bodyPr wrap="none">
            <a:spAutoFit/>
          </a:bodyPr>
          <a:lstStyle/>
          <a:p>
            <a:r>
              <a:rPr lang="en-US" sz="1600" i="1" dirty="0">
                <a:solidFill>
                  <a:srgbClr val="C00000"/>
                </a:solidFill>
              </a:rPr>
              <a:t>arXiv:2306.09726v1 (2023)</a:t>
            </a:r>
          </a:p>
        </p:txBody>
      </p:sp>
      <p:pic>
        <p:nvPicPr>
          <p:cNvPr id="11" name="Picture 10">
            <a:extLst>
              <a:ext uri="{FF2B5EF4-FFF2-40B4-BE49-F238E27FC236}">
                <a16:creationId xmlns:a16="http://schemas.microsoft.com/office/drawing/2014/main" id="{F9900360-7931-4C2E-BF98-2FFBB483EF81}"/>
              </a:ext>
            </a:extLst>
          </p:cNvPr>
          <p:cNvPicPr>
            <a:picLocks noChangeAspect="1"/>
          </p:cNvPicPr>
          <p:nvPr/>
        </p:nvPicPr>
        <p:blipFill>
          <a:blip r:embed="rId6"/>
          <a:stretch>
            <a:fillRect/>
          </a:stretch>
        </p:blipFill>
        <p:spPr>
          <a:xfrm>
            <a:off x="7324628" y="458348"/>
            <a:ext cx="4176073" cy="806742"/>
          </a:xfrm>
          <a:prstGeom prst="rect">
            <a:avLst/>
          </a:prstGeom>
        </p:spPr>
      </p:pic>
      <p:pic>
        <p:nvPicPr>
          <p:cNvPr id="12" name="Picture 11">
            <a:extLst>
              <a:ext uri="{FF2B5EF4-FFF2-40B4-BE49-F238E27FC236}">
                <a16:creationId xmlns:a16="http://schemas.microsoft.com/office/drawing/2014/main" id="{53CADE1D-6543-4152-9E43-F80FA17A394D}"/>
              </a:ext>
            </a:extLst>
          </p:cNvPr>
          <p:cNvPicPr>
            <a:picLocks noChangeAspect="1"/>
          </p:cNvPicPr>
          <p:nvPr/>
        </p:nvPicPr>
        <p:blipFill>
          <a:blip r:embed="rId7"/>
          <a:stretch>
            <a:fillRect/>
          </a:stretch>
        </p:blipFill>
        <p:spPr>
          <a:xfrm>
            <a:off x="234329" y="3526974"/>
            <a:ext cx="3506769" cy="3329659"/>
          </a:xfrm>
          <a:prstGeom prst="rect">
            <a:avLst/>
          </a:prstGeom>
        </p:spPr>
      </p:pic>
      <p:sp>
        <p:nvSpPr>
          <p:cNvPr id="13" name="Rectangle 12">
            <a:extLst>
              <a:ext uri="{FF2B5EF4-FFF2-40B4-BE49-F238E27FC236}">
                <a16:creationId xmlns:a16="http://schemas.microsoft.com/office/drawing/2014/main" id="{9607F8AE-1916-4C30-ACBF-FB6C07E575E4}"/>
              </a:ext>
            </a:extLst>
          </p:cNvPr>
          <p:cNvSpPr/>
          <p:nvPr/>
        </p:nvSpPr>
        <p:spPr>
          <a:xfrm>
            <a:off x="3178632" y="4763780"/>
            <a:ext cx="2432076" cy="338554"/>
          </a:xfrm>
          <a:prstGeom prst="rect">
            <a:avLst/>
          </a:prstGeom>
        </p:spPr>
        <p:txBody>
          <a:bodyPr wrap="none">
            <a:spAutoFit/>
          </a:bodyPr>
          <a:lstStyle/>
          <a:p>
            <a:r>
              <a:rPr lang="en-US" sz="1600" i="1" dirty="0">
                <a:solidFill>
                  <a:srgbClr val="C00000"/>
                </a:solidFill>
              </a:rPr>
              <a:t>arXiv:2309.07995v1 (2023)</a:t>
            </a:r>
          </a:p>
        </p:txBody>
      </p:sp>
      <p:pic>
        <p:nvPicPr>
          <p:cNvPr id="14" name="Picture 13">
            <a:extLst>
              <a:ext uri="{FF2B5EF4-FFF2-40B4-BE49-F238E27FC236}">
                <a16:creationId xmlns:a16="http://schemas.microsoft.com/office/drawing/2014/main" id="{6A915499-CBD7-43F0-B180-81E870892564}"/>
              </a:ext>
            </a:extLst>
          </p:cNvPr>
          <p:cNvPicPr>
            <a:picLocks noChangeAspect="1"/>
          </p:cNvPicPr>
          <p:nvPr/>
        </p:nvPicPr>
        <p:blipFill>
          <a:blip r:embed="rId8"/>
          <a:stretch>
            <a:fillRect/>
          </a:stretch>
        </p:blipFill>
        <p:spPr>
          <a:xfrm>
            <a:off x="7117237" y="4000165"/>
            <a:ext cx="4971066" cy="577426"/>
          </a:xfrm>
          <a:prstGeom prst="rect">
            <a:avLst/>
          </a:prstGeom>
        </p:spPr>
      </p:pic>
      <p:sp>
        <p:nvSpPr>
          <p:cNvPr id="15" name="Rectangle 14">
            <a:extLst>
              <a:ext uri="{FF2B5EF4-FFF2-40B4-BE49-F238E27FC236}">
                <a16:creationId xmlns:a16="http://schemas.microsoft.com/office/drawing/2014/main" id="{3AC96D5E-0222-4BA9-B887-567F0C9C3C2A}"/>
              </a:ext>
            </a:extLst>
          </p:cNvPr>
          <p:cNvSpPr/>
          <p:nvPr/>
        </p:nvSpPr>
        <p:spPr>
          <a:xfrm>
            <a:off x="8408223" y="6523395"/>
            <a:ext cx="2721707" cy="338554"/>
          </a:xfrm>
          <a:prstGeom prst="rect">
            <a:avLst/>
          </a:prstGeom>
        </p:spPr>
        <p:txBody>
          <a:bodyPr wrap="none">
            <a:spAutoFit/>
          </a:bodyPr>
          <a:lstStyle/>
          <a:p>
            <a:r>
              <a:rPr lang="en-US" sz="1600" i="1" dirty="0">
                <a:solidFill>
                  <a:srgbClr val="C00000"/>
                </a:solidFill>
              </a:rPr>
              <a:t>New J. Phys. 19 (2017) 073023</a:t>
            </a:r>
          </a:p>
        </p:txBody>
      </p:sp>
      <p:pic>
        <p:nvPicPr>
          <p:cNvPr id="16" name="Picture 15">
            <a:extLst>
              <a:ext uri="{FF2B5EF4-FFF2-40B4-BE49-F238E27FC236}">
                <a16:creationId xmlns:a16="http://schemas.microsoft.com/office/drawing/2014/main" id="{9B96A381-2489-4D9A-B9BF-493E64A8DC08}"/>
              </a:ext>
            </a:extLst>
          </p:cNvPr>
          <p:cNvPicPr>
            <a:picLocks noChangeAspect="1"/>
          </p:cNvPicPr>
          <p:nvPr/>
        </p:nvPicPr>
        <p:blipFill>
          <a:blip r:embed="rId9"/>
          <a:stretch>
            <a:fillRect/>
          </a:stretch>
        </p:blipFill>
        <p:spPr>
          <a:xfrm>
            <a:off x="7514733" y="4743943"/>
            <a:ext cx="4176073" cy="1613100"/>
          </a:xfrm>
          <a:prstGeom prst="rect">
            <a:avLst/>
          </a:prstGeom>
        </p:spPr>
      </p:pic>
      <p:sp>
        <p:nvSpPr>
          <p:cNvPr id="18" name="TextBox 17">
            <a:extLst>
              <a:ext uri="{FF2B5EF4-FFF2-40B4-BE49-F238E27FC236}">
                <a16:creationId xmlns:a16="http://schemas.microsoft.com/office/drawing/2014/main" id="{ADF65FB3-444E-4A59-A4A9-C504730C5DE6}"/>
              </a:ext>
            </a:extLst>
          </p:cNvPr>
          <p:cNvSpPr txBox="1"/>
          <p:nvPr/>
        </p:nvSpPr>
        <p:spPr>
          <a:xfrm>
            <a:off x="4394670" y="6318064"/>
            <a:ext cx="3494867" cy="369332"/>
          </a:xfrm>
          <a:prstGeom prst="rect">
            <a:avLst/>
          </a:prstGeom>
          <a:noFill/>
        </p:spPr>
        <p:txBody>
          <a:bodyPr wrap="none" rtlCol="0">
            <a:spAutoFit/>
          </a:bodyPr>
          <a:lstStyle/>
          <a:p>
            <a:r>
              <a:rPr lang="de-DE" i="1" dirty="0">
                <a:solidFill>
                  <a:srgbClr val="0070C0"/>
                </a:solidFill>
              </a:rPr>
              <a:t>SF He </a:t>
            </a:r>
            <a:r>
              <a:rPr lang="de-DE" i="1" dirty="0" err="1">
                <a:solidFill>
                  <a:srgbClr val="0070C0"/>
                </a:solidFill>
              </a:rPr>
              <a:t>behaving</a:t>
            </a:r>
            <a:r>
              <a:rPr lang="de-DE" i="1" dirty="0">
                <a:solidFill>
                  <a:srgbClr val="0070C0"/>
                </a:solidFill>
              </a:rPr>
              <a:t> </a:t>
            </a:r>
            <a:r>
              <a:rPr lang="de-DE" i="1" dirty="0" err="1">
                <a:solidFill>
                  <a:srgbClr val="0070C0"/>
                </a:solidFill>
              </a:rPr>
              <a:t>as</a:t>
            </a:r>
            <a:r>
              <a:rPr lang="de-DE" i="1" dirty="0">
                <a:solidFill>
                  <a:srgbClr val="0070C0"/>
                </a:solidFill>
              </a:rPr>
              <a:t> a </a:t>
            </a:r>
            <a:r>
              <a:rPr lang="de-DE" i="1" dirty="0" err="1">
                <a:solidFill>
                  <a:srgbClr val="0070C0"/>
                </a:solidFill>
              </a:rPr>
              <a:t>qunatum</a:t>
            </a:r>
            <a:r>
              <a:rPr lang="de-DE" i="1" dirty="0">
                <a:solidFill>
                  <a:srgbClr val="0070C0"/>
                </a:solidFill>
              </a:rPr>
              <a:t> fluid!</a:t>
            </a:r>
            <a:endParaRPr lang="en-US" i="1" dirty="0">
              <a:solidFill>
                <a:srgbClr val="0070C0"/>
              </a:solidFill>
            </a:endParaRPr>
          </a:p>
        </p:txBody>
      </p:sp>
    </p:spTree>
    <p:extLst>
      <p:ext uri="{BB962C8B-B14F-4D97-AF65-F5344CB8AC3E}">
        <p14:creationId xmlns:p14="http://schemas.microsoft.com/office/powerpoint/2010/main" val="2777290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2529DB-59E2-4969-A55D-602628689054}"/>
              </a:ext>
            </a:extLst>
          </p:cNvPr>
          <p:cNvSpPr txBox="1"/>
          <p:nvPr/>
        </p:nvSpPr>
        <p:spPr>
          <a:xfrm>
            <a:off x="0" y="0"/>
            <a:ext cx="12192000" cy="461665"/>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Pressure–temperature phase diagram of helium 4</a:t>
            </a:r>
          </a:p>
        </p:txBody>
      </p:sp>
      <p:pic>
        <p:nvPicPr>
          <p:cNvPr id="1028" name="Picture 4" descr="Pressure-temperature phase diagram of heliu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63" y="656253"/>
            <a:ext cx="4703805" cy="46816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62593" y="6398136"/>
            <a:ext cx="213231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arXiv:1307.8286 (2013)</a:t>
            </a:r>
          </a:p>
        </p:txBody>
      </p:sp>
      <p:sp>
        <p:nvSpPr>
          <p:cNvPr id="4" name="Rectangle 3"/>
          <p:cNvSpPr/>
          <p:nvPr/>
        </p:nvSpPr>
        <p:spPr>
          <a:xfrm>
            <a:off x="532421" y="5744919"/>
            <a:ext cx="4862487"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Several phases are possible in the heat transfer to helium: superfluid He II, Solid, liquid, and vapor</a:t>
            </a:r>
          </a:p>
        </p:txBody>
      </p:sp>
      <p:pic>
        <p:nvPicPr>
          <p:cNvPr id="8" name="Picture 7">
            <a:extLst>
              <a:ext uri="{FF2B5EF4-FFF2-40B4-BE49-F238E27FC236}">
                <a16:creationId xmlns:a16="http://schemas.microsoft.com/office/drawing/2014/main" id="{2775523C-76B8-4BE5-9189-58136A6E9C9D}"/>
              </a:ext>
            </a:extLst>
          </p:cNvPr>
          <p:cNvPicPr>
            <a:picLocks noChangeAspect="1"/>
          </p:cNvPicPr>
          <p:nvPr/>
        </p:nvPicPr>
        <p:blipFill>
          <a:blip r:embed="rId3"/>
          <a:stretch>
            <a:fillRect/>
          </a:stretch>
        </p:blipFill>
        <p:spPr>
          <a:xfrm>
            <a:off x="7471672" y="643208"/>
            <a:ext cx="4108565" cy="6093482"/>
          </a:xfrm>
          <a:prstGeom prst="rect">
            <a:avLst/>
          </a:prstGeom>
        </p:spPr>
      </p:pic>
    </p:spTree>
    <p:extLst>
      <p:ext uri="{BB962C8B-B14F-4D97-AF65-F5344CB8AC3E}">
        <p14:creationId xmlns:p14="http://schemas.microsoft.com/office/powerpoint/2010/main" val="339128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13E953-BEE5-4E6A-8BFC-C67474D5FFEE}"/>
              </a:ext>
            </a:extLst>
          </p:cNvPr>
          <p:cNvPicPr>
            <a:picLocks noChangeAspect="1"/>
          </p:cNvPicPr>
          <p:nvPr/>
        </p:nvPicPr>
        <p:blipFill>
          <a:blip r:embed="rId2"/>
          <a:stretch>
            <a:fillRect/>
          </a:stretch>
        </p:blipFill>
        <p:spPr>
          <a:xfrm>
            <a:off x="6442509" y="396294"/>
            <a:ext cx="3975684" cy="4018898"/>
          </a:xfrm>
          <a:prstGeom prst="rect">
            <a:avLst/>
          </a:prstGeom>
        </p:spPr>
      </p:pic>
      <p:sp>
        <p:nvSpPr>
          <p:cNvPr id="4" name="TextBox 3">
            <a:extLst>
              <a:ext uri="{FF2B5EF4-FFF2-40B4-BE49-F238E27FC236}">
                <a16:creationId xmlns:a16="http://schemas.microsoft.com/office/drawing/2014/main" id="{43ECAE6C-08A1-45BB-B008-75B227BC2687}"/>
              </a:ext>
            </a:extLst>
          </p:cNvPr>
          <p:cNvSpPr txBox="1"/>
          <p:nvPr/>
        </p:nvSpPr>
        <p:spPr>
          <a:xfrm>
            <a:off x="6897158" y="1645702"/>
            <a:ext cx="691420" cy="307777"/>
          </a:xfrm>
          <a:prstGeom prst="rect">
            <a:avLst/>
          </a:prstGeom>
          <a:solidFill>
            <a:schemeClr val="tx1"/>
          </a:solidFill>
        </p:spPr>
        <p:txBody>
          <a:bodyPr wrap="square" rtlCol="0">
            <a:spAutoFit/>
          </a:bodyPr>
          <a:lstStyle/>
          <a:p>
            <a:r>
              <a:rPr lang="de-DE" sz="1400" dirty="0">
                <a:solidFill>
                  <a:schemeClr val="bg1"/>
                </a:solidFill>
              </a:rPr>
              <a:t>SF He</a:t>
            </a:r>
            <a:endParaRPr lang="en-US" sz="1400" dirty="0">
              <a:solidFill>
                <a:schemeClr val="bg1"/>
              </a:solidFil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8732F5B-917B-4D30-B8FF-8A16685DB086}"/>
                  </a:ext>
                </a:extLst>
              </p:cNvPr>
              <p:cNvSpPr/>
              <p:nvPr/>
            </p:nvSpPr>
            <p:spPr>
              <a:xfrm>
                <a:off x="6096000" y="4475412"/>
                <a:ext cx="6096000" cy="1818703"/>
              </a:xfrm>
              <a:prstGeom prst="rect">
                <a:avLst/>
              </a:prstGeom>
            </p:spPr>
            <p:txBody>
              <a:bodyPr wrap="square">
                <a:spAutoFit/>
              </a:bodyPr>
              <a:lstStyle/>
              <a:p>
                <a:pPr algn="just"/>
                <a:r>
                  <a:rPr lang="en-US" sz="1600" dirty="0">
                    <a:solidFill>
                      <a:srgbClr val="0070C0"/>
                    </a:solidFill>
                  </a:rPr>
                  <a:t>Specific heat of liquid helium at saturated vapor pressure:</a:t>
                </a:r>
              </a:p>
              <a:p>
                <a:pPr algn="just"/>
                <a:endParaRPr lang="de-DE" sz="1600" dirty="0">
                  <a:solidFill>
                    <a:srgbClr val="0070C0"/>
                  </a:solidFill>
                </a:endParaRPr>
              </a:p>
              <a:p>
                <a:pPr marL="285750" indent="-285750" algn="just">
                  <a:buFont typeface="Wingdings" panose="05000000000000000000" pitchFamily="2" charset="2"/>
                  <a:buChar char="v"/>
                </a:pPr>
                <a:r>
                  <a:rPr lang="en-US" sz="1600" dirty="0"/>
                  <a:t>Specific heat of He 10</a:t>
                </a:r>
                <a:r>
                  <a:rPr lang="en-US" sz="1600" baseline="30000" dirty="0"/>
                  <a:t>5</a:t>
                </a:r>
                <a:r>
                  <a:rPr lang="en-US" sz="1600" dirty="0"/>
                  <a:t> times higher than Cu conductor by unit mass</a:t>
                </a:r>
              </a:p>
              <a:p>
                <a:pPr marL="285750" indent="-285750" algn="just">
                  <a:buFont typeface="Wingdings" panose="05000000000000000000" pitchFamily="2" charset="2"/>
                  <a:buChar char="v"/>
                </a:pPr>
                <a:r>
                  <a:rPr lang="en-US" sz="1600" dirty="0"/>
                  <a:t>Lambda-discontinuity in specific heat capacity of liquid helium</a:t>
                </a:r>
                <a:endParaRPr lang="de-DE" sz="1600" dirty="0"/>
              </a:p>
              <a:p>
                <a:pPr marL="285750" indent="-285750" algn="just">
                  <a:buFont typeface="Wingdings" panose="05000000000000000000" pitchFamily="2" charset="2"/>
                  <a:buChar char="v"/>
                </a:pPr>
                <a:r>
                  <a:rPr lang="en-US" sz="1600" dirty="0"/>
                  <a:t>In between 1.1 K and 2.17 K, </a:t>
                </a: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𝐶</m:t>
                        </m:r>
                      </m:e>
                      <m:sub>
                        <m:r>
                          <a:rPr lang="de-DE" sz="1600" b="0" i="1" smtClean="0">
                            <a:latin typeface="Cambria Math" panose="02040503050406030204" pitchFamily="18" charset="0"/>
                          </a:rPr>
                          <m:t>𝑆𝐹</m:t>
                        </m:r>
                        <m:r>
                          <a:rPr lang="de-DE" sz="1600" b="0" i="1" smtClean="0">
                            <a:latin typeface="Cambria Math" panose="02040503050406030204" pitchFamily="18" charset="0"/>
                          </a:rPr>
                          <m:t> </m:t>
                        </m:r>
                        <m:r>
                          <a:rPr lang="de-DE" sz="1600" b="0" i="1" smtClean="0">
                            <a:latin typeface="Cambria Math" panose="02040503050406030204" pitchFamily="18" charset="0"/>
                          </a:rPr>
                          <m:t>𝐻𝑒</m:t>
                        </m:r>
                      </m:sub>
                    </m:sSub>
                    <m:r>
                      <a:rPr lang="en-US" sz="1600" i="1" smtClean="0">
                        <a:latin typeface="Cambria Math" panose="02040503050406030204" pitchFamily="18" charset="0"/>
                      </a:rPr>
                      <m:t>=</m:t>
                    </m:r>
                    <m:r>
                      <a:rPr lang="de-DE" sz="1600" b="0" i="1" smtClean="0">
                        <a:latin typeface="Cambria Math" panose="02040503050406030204" pitchFamily="18" charset="0"/>
                      </a:rPr>
                      <m:t>117</m:t>
                    </m:r>
                    <m:sSup>
                      <m:sSupPr>
                        <m:ctrlPr>
                          <a:rPr lang="en-US" sz="1600" i="1" smtClean="0">
                            <a:latin typeface="Cambria Math" panose="02040503050406030204" pitchFamily="18" charset="0"/>
                          </a:rPr>
                        </m:ctrlPr>
                      </m:sSupPr>
                      <m:e>
                        <m:r>
                          <a:rPr lang="de-DE" sz="1600" b="0" i="1" smtClean="0">
                            <a:latin typeface="Cambria Math" panose="02040503050406030204" pitchFamily="18" charset="0"/>
                          </a:rPr>
                          <m:t>𝑇</m:t>
                        </m:r>
                      </m:e>
                      <m:sup>
                        <m:r>
                          <a:rPr lang="de-DE" sz="1600" b="0" i="1" smtClean="0">
                            <a:latin typeface="Cambria Math" panose="02040503050406030204" pitchFamily="18" charset="0"/>
                          </a:rPr>
                          <m:t>5.17</m:t>
                        </m:r>
                      </m:sup>
                    </m:sSup>
                  </m:oMath>
                </a14:m>
                <a:r>
                  <a:rPr lang="en-US" sz="1600" dirty="0"/>
                  <a:t> (where as for a metal - </a:t>
                </a:r>
                <a14:m>
                  <m:oMath xmlns:m="http://schemas.openxmlformats.org/officeDocument/2006/math">
                    <m:sSup>
                      <m:sSupPr>
                        <m:ctrlPr>
                          <a:rPr lang="en-US" sz="1600" i="1">
                            <a:latin typeface="Cambria Math" panose="02040503050406030204" pitchFamily="18" charset="0"/>
                          </a:rPr>
                        </m:ctrlPr>
                      </m:sSupPr>
                      <m:e>
                        <m:r>
                          <a:rPr lang="de-DE" sz="1600" i="1">
                            <a:latin typeface="Cambria Math" panose="02040503050406030204" pitchFamily="18" charset="0"/>
                          </a:rPr>
                          <m:t>𝑇</m:t>
                        </m:r>
                      </m:e>
                      <m:sup>
                        <m:r>
                          <a:rPr lang="de-DE" sz="1600" b="0" i="1" smtClean="0">
                            <a:latin typeface="Cambria Math" panose="02040503050406030204" pitchFamily="18" charset="0"/>
                          </a:rPr>
                          <m:t>3</m:t>
                        </m:r>
                      </m:sup>
                    </m:sSup>
                  </m:oMath>
                </a14:m>
                <a:r>
                  <a:rPr lang="en-US" sz="1600" dirty="0"/>
                  <a:t>)</a:t>
                </a:r>
                <a:endParaRPr lang="de-DE" sz="1600" dirty="0"/>
              </a:p>
              <a:p>
                <a:pPr marL="285750" indent="-285750" algn="just">
                  <a:buFont typeface="Wingdings" panose="05000000000000000000" pitchFamily="2" charset="2"/>
                  <a:buChar char="v"/>
                </a:pPr>
                <a:r>
                  <a:rPr lang="de-DE" sz="1600" dirty="0"/>
                  <a:t>Change in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m:t>
                        </m:r>
                      </m:e>
                      <m:sub>
                        <m:r>
                          <a:rPr lang="de-DE" sz="1600" i="1">
                            <a:latin typeface="Cambria Math" panose="02040503050406030204" pitchFamily="18" charset="0"/>
                          </a:rPr>
                          <m:t>𝑆𝐹</m:t>
                        </m:r>
                        <m:r>
                          <a:rPr lang="de-DE" sz="1600" i="1">
                            <a:latin typeface="Cambria Math" panose="02040503050406030204" pitchFamily="18" charset="0"/>
                          </a:rPr>
                          <m:t> </m:t>
                        </m:r>
                        <m:r>
                          <a:rPr lang="de-DE" sz="1600" i="1">
                            <a:latin typeface="Cambria Math" panose="02040503050406030204" pitchFamily="18" charset="0"/>
                          </a:rPr>
                          <m:t>𝐻𝑒</m:t>
                        </m:r>
                      </m:sub>
                    </m:sSub>
                    <m:r>
                      <a:rPr lang="de-DE" sz="1600" i="1">
                        <a:latin typeface="Cambria Math" panose="02040503050406030204" pitchFamily="18" charset="0"/>
                      </a:rPr>
                      <m:t> </m:t>
                    </m:r>
                  </m:oMath>
                </a14:m>
                <a:r>
                  <a:rPr lang="de-DE" sz="1600" dirty="0"/>
                  <a:t>d</a:t>
                </a:r>
                <a:r>
                  <a:rPr lang="en-US" sz="1600" dirty="0"/>
                  <a:t>ominated by </a:t>
                </a:r>
                <a:r>
                  <a:rPr lang="en-US" sz="1600" dirty="0" err="1"/>
                  <a:t>rotons</a:t>
                </a:r>
                <a:r>
                  <a:rPr lang="en-US" sz="1600" dirty="0"/>
                  <a:t> and not by </a:t>
                </a:r>
                <a:r>
                  <a:rPr lang="en-US" sz="1600" dirty="0" err="1"/>
                  <a:t>phonos</a:t>
                </a:r>
                <a:endParaRPr lang="en-US" sz="1600" dirty="0"/>
              </a:p>
            </p:txBody>
          </p:sp>
        </mc:Choice>
        <mc:Fallback xmlns="">
          <p:sp>
            <p:nvSpPr>
              <p:cNvPr id="5" name="Rectangle 4">
                <a:extLst>
                  <a:ext uri="{FF2B5EF4-FFF2-40B4-BE49-F238E27FC236}">
                    <a16:creationId xmlns:a16="http://schemas.microsoft.com/office/drawing/2014/main" id="{98732F5B-917B-4D30-B8FF-8A16685DB086}"/>
                  </a:ext>
                </a:extLst>
              </p:cNvPr>
              <p:cNvSpPr>
                <a:spLocks noRot="1" noChangeAspect="1" noMove="1" noResize="1" noEditPoints="1" noAdjustHandles="1" noChangeArrowheads="1" noChangeShapeType="1" noTextEdit="1"/>
              </p:cNvSpPr>
              <p:nvPr/>
            </p:nvSpPr>
            <p:spPr>
              <a:xfrm>
                <a:off x="6096000" y="4475412"/>
                <a:ext cx="6096000" cy="1818703"/>
              </a:xfrm>
              <a:prstGeom prst="rect">
                <a:avLst/>
              </a:prstGeom>
              <a:blipFill>
                <a:blip r:embed="rId3"/>
                <a:stretch>
                  <a:fillRect l="-500" t="-1007" r="-500" b="-4362"/>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C63CC27F-9DEC-4460-A2D6-AA3EDB107369}"/>
              </a:ext>
            </a:extLst>
          </p:cNvPr>
          <p:cNvCxnSpPr>
            <a:cxnSpLocks/>
          </p:cNvCxnSpPr>
          <p:nvPr/>
        </p:nvCxnSpPr>
        <p:spPr>
          <a:xfrm flipV="1">
            <a:off x="6897158" y="3858929"/>
            <a:ext cx="2416135" cy="169753"/>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CFB8DF8D-6006-48FC-826F-E547756F2FFF}"/>
              </a:ext>
            </a:extLst>
          </p:cNvPr>
          <p:cNvSpPr txBox="1"/>
          <p:nvPr/>
        </p:nvSpPr>
        <p:spPr>
          <a:xfrm flipH="1">
            <a:off x="9300009" y="3636028"/>
            <a:ext cx="453441" cy="338554"/>
          </a:xfrm>
          <a:prstGeom prst="rect">
            <a:avLst/>
          </a:prstGeom>
          <a:noFill/>
        </p:spPr>
        <p:txBody>
          <a:bodyPr wrap="square" rtlCol="0">
            <a:spAutoFit/>
          </a:bodyPr>
          <a:lstStyle/>
          <a:p>
            <a:r>
              <a:rPr lang="de-DE" sz="1600" dirty="0" err="1">
                <a:solidFill>
                  <a:srgbClr val="C00000"/>
                </a:solidFill>
              </a:rPr>
              <a:t>Cu</a:t>
            </a:r>
            <a:endParaRPr lang="en-US" sz="1600" dirty="0">
              <a:solidFill>
                <a:srgbClr val="C00000"/>
              </a:solidFill>
            </a:endParaRPr>
          </a:p>
        </p:txBody>
      </p:sp>
      <p:sp>
        <p:nvSpPr>
          <p:cNvPr id="8" name="TextBox 7">
            <a:extLst>
              <a:ext uri="{FF2B5EF4-FFF2-40B4-BE49-F238E27FC236}">
                <a16:creationId xmlns:a16="http://schemas.microsoft.com/office/drawing/2014/main" id="{4DF44D6A-4428-4881-9891-35D5C42AF285}"/>
              </a:ext>
            </a:extLst>
          </p:cNvPr>
          <p:cNvSpPr txBox="1"/>
          <p:nvPr/>
        </p:nvSpPr>
        <p:spPr>
          <a:xfrm>
            <a:off x="7942033" y="1645702"/>
            <a:ext cx="461986" cy="307777"/>
          </a:xfrm>
          <a:prstGeom prst="rect">
            <a:avLst/>
          </a:prstGeom>
          <a:solidFill>
            <a:schemeClr val="tx1"/>
          </a:solidFill>
        </p:spPr>
        <p:txBody>
          <a:bodyPr wrap="none" rtlCol="0">
            <a:spAutoFit/>
          </a:bodyPr>
          <a:lstStyle/>
          <a:p>
            <a:r>
              <a:rPr lang="de-DE" sz="1400" dirty="0" err="1">
                <a:solidFill>
                  <a:schemeClr val="bg1"/>
                </a:solidFill>
              </a:rPr>
              <a:t>LHe</a:t>
            </a:r>
            <a:endParaRPr lang="en-US" sz="1400" dirty="0">
              <a:solidFill>
                <a:schemeClr val="bg1"/>
              </a:solidFill>
            </a:endParaRPr>
          </a:p>
        </p:txBody>
      </p:sp>
      <p:pic>
        <p:nvPicPr>
          <p:cNvPr id="9" name="Picture 8">
            <a:extLst>
              <a:ext uri="{FF2B5EF4-FFF2-40B4-BE49-F238E27FC236}">
                <a16:creationId xmlns:a16="http://schemas.microsoft.com/office/drawing/2014/main" id="{B064F9B4-7954-4067-84B6-ECDA56A06568}"/>
              </a:ext>
            </a:extLst>
          </p:cNvPr>
          <p:cNvPicPr>
            <a:picLocks noChangeAspect="1"/>
          </p:cNvPicPr>
          <p:nvPr/>
        </p:nvPicPr>
        <p:blipFill>
          <a:blip r:embed="rId4"/>
          <a:stretch>
            <a:fillRect/>
          </a:stretch>
        </p:blipFill>
        <p:spPr>
          <a:xfrm>
            <a:off x="238817" y="410118"/>
            <a:ext cx="4154463" cy="4005074"/>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F97646C-B85E-4DC6-A0A2-8AD8751D0904}"/>
                  </a:ext>
                </a:extLst>
              </p:cNvPr>
              <p:cNvSpPr/>
              <p:nvPr/>
            </p:nvSpPr>
            <p:spPr>
              <a:xfrm>
                <a:off x="0" y="4504832"/>
                <a:ext cx="5910943" cy="1815882"/>
              </a:xfrm>
              <a:prstGeom prst="rect">
                <a:avLst/>
              </a:prstGeom>
            </p:spPr>
            <p:txBody>
              <a:bodyPr wrap="square">
                <a:spAutoFit/>
              </a:bodyPr>
              <a:lstStyle/>
              <a:p>
                <a:pPr algn="just"/>
                <a:r>
                  <a:rPr lang="en-US" sz="1600" dirty="0">
                    <a:solidFill>
                      <a:srgbClr val="0070C0"/>
                    </a:solidFill>
                  </a:rPr>
                  <a:t>Thermal conductivity of liquid helium as functions of </a:t>
                </a:r>
                <a14:m>
                  <m:oMath xmlns:m="http://schemas.openxmlformats.org/officeDocument/2006/math">
                    <m:r>
                      <a:rPr lang="en-US" sz="1600" i="1" dirty="0" smtClean="0">
                        <a:solidFill>
                          <a:srgbClr val="0070C0"/>
                        </a:solidFill>
                        <a:latin typeface="Cambria Math" panose="02040503050406030204" pitchFamily="18" charset="0"/>
                      </a:rPr>
                      <m:t>𝑇</m:t>
                    </m:r>
                  </m:oMath>
                </a14:m>
                <a:r>
                  <a:rPr lang="en-US" sz="1600" dirty="0">
                    <a:solidFill>
                      <a:srgbClr val="0070C0"/>
                    </a:solidFill>
                  </a:rPr>
                  <a:t> and </a:t>
                </a:r>
                <a14:m>
                  <m:oMath xmlns:m="http://schemas.openxmlformats.org/officeDocument/2006/math">
                    <m:r>
                      <a:rPr lang="en-US" sz="1600" i="1" dirty="0" smtClean="0">
                        <a:solidFill>
                          <a:srgbClr val="0070C0"/>
                        </a:solidFill>
                        <a:latin typeface="Cambria Math" panose="02040503050406030204" pitchFamily="18" charset="0"/>
                      </a:rPr>
                      <m:t>𝑝</m:t>
                    </m:r>
                  </m:oMath>
                </a14:m>
                <a:r>
                  <a:rPr lang="en-US" sz="1600" dirty="0">
                    <a:solidFill>
                      <a:srgbClr val="0070C0"/>
                    </a:solidFill>
                  </a:rPr>
                  <a:t>:</a:t>
                </a:r>
              </a:p>
              <a:p>
                <a:pPr algn="just"/>
                <a:endParaRPr lang="en-US" sz="1600" dirty="0">
                  <a:solidFill>
                    <a:srgbClr val="0070C0"/>
                  </a:solidFill>
                </a:endParaRPr>
              </a:p>
              <a:p>
                <a:pPr marL="285750" indent="-285750" algn="just">
                  <a:buFont typeface="Wingdings" panose="05000000000000000000" pitchFamily="2" charset="2"/>
                  <a:buChar char="v"/>
                </a:pPr>
                <a:r>
                  <a:rPr lang="en-US" sz="1600" dirty="0"/>
                  <a:t>Very sensitivity to pressure below 10 K and at higher pressures exhibiting increased thermal conductivity (</a:t>
                </a:r>
                <a:r>
                  <a:rPr lang="en-US" sz="1600" i="1" dirty="0">
                    <a:solidFill>
                      <a:srgbClr val="0070C0"/>
                    </a:solidFill>
                  </a:rPr>
                  <a:t>keeping the bath at 1 atm could be a better solution and not under 10 -30 mbar</a:t>
                </a:r>
                <a:r>
                  <a:rPr lang="en-US" sz="1600" dirty="0"/>
                  <a:t>). </a:t>
                </a:r>
                <a:endParaRPr lang="de-DE" sz="1600" dirty="0"/>
              </a:p>
              <a:p>
                <a:pPr marL="285750" indent="-285750" algn="just">
                  <a:buFont typeface="Wingdings" panose="05000000000000000000" pitchFamily="2" charset="2"/>
                  <a:buChar char="v"/>
                </a:pPr>
                <a:r>
                  <a:rPr lang="en-US" sz="1600" dirty="0"/>
                  <a:t>Thermal conductivity over all 10</a:t>
                </a:r>
                <a:r>
                  <a:rPr lang="en-US" sz="1600" baseline="30000" dirty="0"/>
                  <a:t>3</a:t>
                </a:r>
                <a:r>
                  <a:rPr lang="en-US" sz="1600" dirty="0"/>
                  <a:t> times that of OFHC copper</a:t>
                </a:r>
                <a:endParaRPr lang="de-DE" sz="1600" dirty="0"/>
              </a:p>
              <a:p>
                <a:pPr marL="285750" indent="-285750" algn="just">
                  <a:buFont typeface="Wingdings" panose="05000000000000000000" pitchFamily="2" charset="2"/>
                  <a:buChar char="v"/>
                </a:pPr>
                <a:r>
                  <a:rPr lang="en-US" sz="1600" dirty="0"/>
                  <a:t>Evaporation only from surface, no boiling </a:t>
                </a:r>
              </a:p>
            </p:txBody>
          </p:sp>
        </mc:Choice>
        <mc:Fallback xmlns="">
          <p:sp>
            <p:nvSpPr>
              <p:cNvPr id="10" name="Rectangle 9">
                <a:extLst>
                  <a:ext uri="{FF2B5EF4-FFF2-40B4-BE49-F238E27FC236}">
                    <a16:creationId xmlns:a16="http://schemas.microsoft.com/office/drawing/2014/main" id="{8F97646C-B85E-4DC6-A0A2-8AD8751D0904}"/>
                  </a:ext>
                </a:extLst>
              </p:cNvPr>
              <p:cNvSpPr>
                <a:spLocks noRot="1" noChangeAspect="1" noMove="1" noResize="1" noEditPoints="1" noAdjustHandles="1" noChangeArrowheads="1" noChangeShapeType="1" noTextEdit="1"/>
              </p:cNvSpPr>
              <p:nvPr/>
            </p:nvSpPr>
            <p:spPr>
              <a:xfrm>
                <a:off x="0" y="4504832"/>
                <a:ext cx="5910943" cy="1815882"/>
              </a:xfrm>
              <a:prstGeom prst="rect">
                <a:avLst/>
              </a:prstGeom>
              <a:blipFill>
                <a:blip r:embed="rId5"/>
                <a:stretch>
                  <a:fillRect l="-515" t="-1007" r="-515" b="-3356"/>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6B25C34F-BB12-4F1A-96CB-5E7C85162C0C}"/>
              </a:ext>
            </a:extLst>
          </p:cNvPr>
          <p:cNvCxnSpPr>
            <a:cxnSpLocks/>
            <a:endCxn id="13" idx="3"/>
          </p:cNvCxnSpPr>
          <p:nvPr/>
        </p:nvCxnSpPr>
        <p:spPr>
          <a:xfrm flipV="1">
            <a:off x="1149575" y="3746512"/>
            <a:ext cx="2740317" cy="6548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0825AE-B18D-4045-B2AF-B083BD68CFD8}"/>
              </a:ext>
            </a:extLst>
          </p:cNvPr>
          <p:cNvSpPr txBox="1"/>
          <p:nvPr/>
        </p:nvSpPr>
        <p:spPr>
          <a:xfrm flipH="1">
            <a:off x="3889892" y="3577235"/>
            <a:ext cx="453441" cy="338554"/>
          </a:xfrm>
          <a:prstGeom prst="rect">
            <a:avLst/>
          </a:prstGeom>
          <a:noFill/>
        </p:spPr>
        <p:txBody>
          <a:bodyPr wrap="square" rtlCol="0">
            <a:spAutoFit/>
          </a:bodyPr>
          <a:lstStyle/>
          <a:p>
            <a:r>
              <a:rPr lang="de-DE" sz="1600" dirty="0" err="1">
                <a:solidFill>
                  <a:srgbClr val="C00000"/>
                </a:solidFill>
              </a:rPr>
              <a:t>Cu</a:t>
            </a:r>
            <a:endParaRPr lang="en-US" sz="1600" dirty="0">
              <a:solidFill>
                <a:srgbClr val="C00000"/>
              </a:solidFill>
            </a:endParaRPr>
          </a:p>
        </p:txBody>
      </p:sp>
      <p:sp>
        <p:nvSpPr>
          <p:cNvPr id="2" name="TextBox 1">
            <a:extLst>
              <a:ext uri="{FF2B5EF4-FFF2-40B4-BE49-F238E27FC236}">
                <a16:creationId xmlns:a16="http://schemas.microsoft.com/office/drawing/2014/main" id="{ED34CC74-A6EE-4764-BD3A-76258920331F}"/>
              </a:ext>
            </a:extLst>
          </p:cNvPr>
          <p:cNvSpPr txBox="1"/>
          <p:nvPr/>
        </p:nvSpPr>
        <p:spPr>
          <a:xfrm>
            <a:off x="0" y="0"/>
            <a:ext cx="12192000" cy="461665"/>
          </a:xfrm>
          <a:prstGeom prst="rect">
            <a:avLst/>
          </a:prstGeom>
          <a:solidFill>
            <a:srgbClr val="0070C0"/>
          </a:solidFill>
        </p:spPr>
        <p:txBody>
          <a:bodyPr wrap="square" rtlCol="0">
            <a:spAutoFit/>
          </a:bodyPr>
          <a:lstStyle/>
          <a:p>
            <a:r>
              <a:rPr lang="en-US" sz="2400" dirty="0">
                <a:solidFill>
                  <a:schemeClr val="bg1"/>
                </a:solidFill>
              </a:rPr>
              <a:t> Properties of superfluid helium 4</a:t>
            </a:r>
          </a:p>
        </p:txBody>
      </p:sp>
      <p:sp>
        <p:nvSpPr>
          <p:cNvPr id="11" name="Rectangle 10">
            <a:extLst>
              <a:ext uri="{FF2B5EF4-FFF2-40B4-BE49-F238E27FC236}">
                <a16:creationId xmlns:a16="http://schemas.microsoft.com/office/drawing/2014/main" id="{08F5627A-F231-453D-9D49-5E1BC0BC16BA}"/>
              </a:ext>
            </a:extLst>
          </p:cNvPr>
          <p:cNvSpPr/>
          <p:nvPr/>
        </p:nvSpPr>
        <p:spPr>
          <a:xfrm>
            <a:off x="7279853" y="6461706"/>
            <a:ext cx="4066880" cy="338554"/>
          </a:xfrm>
          <a:prstGeom prst="rect">
            <a:avLst/>
          </a:prstGeom>
        </p:spPr>
        <p:txBody>
          <a:bodyPr wrap="square">
            <a:spAutoFit/>
          </a:bodyPr>
          <a:lstStyle/>
          <a:p>
            <a:r>
              <a:rPr lang="en-US" sz="1600" i="1" dirty="0">
                <a:solidFill>
                  <a:srgbClr val="C00000"/>
                </a:solidFill>
              </a:rPr>
              <a:t>Steven W. Van </a:t>
            </a:r>
            <a:r>
              <a:rPr lang="en-US" sz="1600" i="1" dirty="0" err="1">
                <a:solidFill>
                  <a:srgbClr val="C00000"/>
                </a:solidFill>
              </a:rPr>
              <a:t>Sciver</a:t>
            </a:r>
            <a:r>
              <a:rPr lang="en-US" sz="1600" i="1" dirty="0">
                <a:solidFill>
                  <a:srgbClr val="C00000"/>
                </a:solidFill>
              </a:rPr>
              <a:t>, Helium Cryogenics (2012)</a:t>
            </a:r>
          </a:p>
        </p:txBody>
      </p:sp>
    </p:spTree>
    <p:extLst>
      <p:ext uri="{BB962C8B-B14F-4D97-AF65-F5344CB8AC3E}">
        <p14:creationId xmlns:p14="http://schemas.microsoft.com/office/powerpoint/2010/main" val="260408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4A3D0-9882-446A-923D-348398C31E9A}"/>
              </a:ext>
            </a:extLst>
          </p:cNvPr>
          <p:cNvPicPr>
            <a:picLocks noChangeAspect="1"/>
          </p:cNvPicPr>
          <p:nvPr/>
        </p:nvPicPr>
        <p:blipFill>
          <a:blip r:embed="rId2"/>
          <a:stretch>
            <a:fillRect/>
          </a:stretch>
        </p:blipFill>
        <p:spPr>
          <a:xfrm>
            <a:off x="47077" y="533400"/>
            <a:ext cx="5825822" cy="4127844"/>
          </a:xfrm>
          <a:prstGeom prst="rect">
            <a:avLst/>
          </a:prstGeom>
        </p:spPr>
      </p:pic>
      <p:pic>
        <p:nvPicPr>
          <p:cNvPr id="4" name="Picture 3">
            <a:extLst>
              <a:ext uri="{FF2B5EF4-FFF2-40B4-BE49-F238E27FC236}">
                <a16:creationId xmlns:a16="http://schemas.microsoft.com/office/drawing/2014/main" id="{773244B0-243E-43D2-87E2-FF906E9A9175}"/>
              </a:ext>
            </a:extLst>
          </p:cNvPr>
          <p:cNvPicPr>
            <a:picLocks noChangeAspect="1"/>
          </p:cNvPicPr>
          <p:nvPr/>
        </p:nvPicPr>
        <p:blipFill>
          <a:blip r:embed="rId3"/>
          <a:stretch>
            <a:fillRect/>
          </a:stretch>
        </p:blipFill>
        <p:spPr>
          <a:xfrm>
            <a:off x="7340646" y="3585885"/>
            <a:ext cx="4114799" cy="633619"/>
          </a:xfrm>
          <a:prstGeom prst="rect">
            <a:avLst/>
          </a:prstGeom>
        </p:spPr>
      </p:pic>
      <p:pic>
        <p:nvPicPr>
          <p:cNvPr id="5" name="Picture 4">
            <a:extLst>
              <a:ext uri="{FF2B5EF4-FFF2-40B4-BE49-F238E27FC236}">
                <a16:creationId xmlns:a16="http://schemas.microsoft.com/office/drawing/2014/main" id="{540775CA-1A8B-4863-9C72-5D3FE6B04EDD}"/>
              </a:ext>
            </a:extLst>
          </p:cNvPr>
          <p:cNvPicPr>
            <a:picLocks noChangeAspect="1"/>
          </p:cNvPicPr>
          <p:nvPr/>
        </p:nvPicPr>
        <p:blipFill>
          <a:blip r:embed="rId4"/>
          <a:stretch>
            <a:fillRect/>
          </a:stretch>
        </p:blipFill>
        <p:spPr>
          <a:xfrm>
            <a:off x="6095999" y="533400"/>
            <a:ext cx="6048923" cy="2895600"/>
          </a:xfrm>
          <a:prstGeom prst="rect">
            <a:avLst/>
          </a:prstGeom>
        </p:spPr>
      </p:pic>
      <p:sp>
        <p:nvSpPr>
          <p:cNvPr id="6" name="TextBox 5">
            <a:extLst>
              <a:ext uri="{FF2B5EF4-FFF2-40B4-BE49-F238E27FC236}">
                <a16:creationId xmlns:a16="http://schemas.microsoft.com/office/drawing/2014/main" id="{7FDF55EE-F41A-4912-8EC9-A1B9A33481BD}"/>
              </a:ext>
            </a:extLst>
          </p:cNvPr>
          <p:cNvSpPr txBox="1"/>
          <p:nvPr/>
        </p:nvSpPr>
        <p:spPr>
          <a:xfrm>
            <a:off x="0" y="0"/>
            <a:ext cx="12192000" cy="461665"/>
          </a:xfrm>
          <a:prstGeom prst="rect">
            <a:avLst/>
          </a:prstGeom>
          <a:solidFill>
            <a:srgbClr val="0070C0"/>
          </a:solidFill>
        </p:spPr>
        <p:txBody>
          <a:bodyPr wrap="square" rtlCol="0">
            <a:spAutoFit/>
          </a:bodyPr>
          <a:lstStyle/>
          <a:p>
            <a:r>
              <a:rPr lang="en-US" sz="2400" dirty="0">
                <a:solidFill>
                  <a:schemeClr val="bg1"/>
                </a:solidFill>
              </a:rPr>
              <a:t> Properties of superfluid helium 4</a:t>
            </a:r>
          </a:p>
        </p:txBody>
      </p:sp>
      <p:sp>
        <p:nvSpPr>
          <p:cNvPr id="7" name="Rectangle 6">
            <a:extLst>
              <a:ext uri="{FF2B5EF4-FFF2-40B4-BE49-F238E27FC236}">
                <a16:creationId xmlns:a16="http://schemas.microsoft.com/office/drawing/2014/main" id="{C47C81E9-1B97-4C05-970A-8EBBEEDC66C3}"/>
              </a:ext>
            </a:extLst>
          </p:cNvPr>
          <p:cNvSpPr/>
          <p:nvPr/>
        </p:nvSpPr>
        <p:spPr>
          <a:xfrm>
            <a:off x="8078042" y="5101258"/>
            <a:ext cx="4066880" cy="338554"/>
          </a:xfrm>
          <a:prstGeom prst="rect">
            <a:avLst/>
          </a:prstGeom>
        </p:spPr>
        <p:txBody>
          <a:bodyPr wrap="square">
            <a:spAutoFit/>
          </a:bodyPr>
          <a:lstStyle/>
          <a:p>
            <a:r>
              <a:rPr lang="en-US" sz="1600" i="1" dirty="0">
                <a:solidFill>
                  <a:srgbClr val="C00000"/>
                </a:solidFill>
              </a:rPr>
              <a:t>Steven W. Van </a:t>
            </a:r>
            <a:r>
              <a:rPr lang="en-US" sz="1600" i="1" dirty="0" err="1">
                <a:solidFill>
                  <a:srgbClr val="C00000"/>
                </a:solidFill>
              </a:rPr>
              <a:t>Sciver</a:t>
            </a:r>
            <a:r>
              <a:rPr lang="en-US" sz="1600" i="1" dirty="0">
                <a:solidFill>
                  <a:srgbClr val="C00000"/>
                </a:solidFill>
              </a:rPr>
              <a:t>, Helium Cryogenics (2012)</a:t>
            </a:r>
          </a:p>
        </p:txBody>
      </p:sp>
      <p:sp>
        <p:nvSpPr>
          <p:cNvPr id="8" name="Rectangle 7">
            <a:extLst>
              <a:ext uri="{FF2B5EF4-FFF2-40B4-BE49-F238E27FC236}">
                <a16:creationId xmlns:a16="http://schemas.microsoft.com/office/drawing/2014/main" id="{A9CE4AF3-2866-4675-BAA3-4293D0339E41}"/>
              </a:ext>
            </a:extLst>
          </p:cNvPr>
          <p:cNvSpPr/>
          <p:nvPr/>
        </p:nvSpPr>
        <p:spPr>
          <a:xfrm>
            <a:off x="278426" y="4745350"/>
            <a:ext cx="5363123" cy="584775"/>
          </a:xfrm>
          <a:prstGeom prst="rect">
            <a:avLst/>
          </a:prstGeom>
        </p:spPr>
        <p:txBody>
          <a:bodyPr wrap="square">
            <a:spAutoFit/>
          </a:bodyPr>
          <a:lstStyle/>
          <a:p>
            <a:r>
              <a:rPr lang="en-US" sz="1600" dirty="0"/>
              <a:t>Specific heat dominated by </a:t>
            </a:r>
            <a:r>
              <a:rPr lang="en-US" sz="1600" dirty="0" err="1"/>
              <a:t>rotons</a:t>
            </a:r>
            <a:r>
              <a:rPr lang="en-US" sz="1600" dirty="0"/>
              <a:t> between 1.1 and 2.1 K and not by phonons</a:t>
            </a:r>
          </a:p>
        </p:txBody>
      </p:sp>
      <p:sp>
        <p:nvSpPr>
          <p:cNvPr id="9" name="Rectangle 8">
            <a:extLst>
              <a:ext uri="{FF2B5EF4-FFF2-40B4-BE49-F238E27FC236}">
                <a16:creationId xmlns:a16="http://schemas.microsoft.com/office/drawing/2014/main" id="{1B73E1C2-38BD-44F0-9894-00DAE8B1F270}"/>
              </a:ext>
            </a:extLst>
          </p:cNvPr>
          <p:cNvSpPr/>
          <p:nvPr/>
        </p:nvSpPr>
        <p:spPr>
          <a:xfrm>
            <a:off x="6651171" y="4310754"/>
            <a:ext cx="5493751" cy="584775"/>
          </a:xfrm>
          <a:prstGeom prst="rect">
            <a:avLst/>
          </a:prstGeom>
        </p:spPr>
        <p:txBody>
          <a:bodyPr wrap="square">
            <a:spAutoFit/>
          </a:bodyPr>
          <a:lstStyle/>
          <a:p>
            <a:r>
              <a:rPr lang="en-US" sz="1600" dirty="0"/>
              <a:t>Due to strong </a:t>
            </a:r>
            <a:r>
              <a:rPr lang="en-US" sz="1600" dirty="0" err="1"/>
              <a:t>temperature</a:t>
            </a:r>
            <a:r>
              <a:rPr lang="en-US" sz="1600" dirty="0"/>
              <a:t> dependence, the superfluid component composes about 99% of He II at 1 K.</a:t>
            </a:r>
          </a:p>
        </p:txBody>
      </p:sp>
      <p:pic>
        <p:nvPicPr>
          <p:cNvPr id="3" name="Picture 2">
            <a:extLst>
              <a:ext uri="{FF2B5EF4-FFF2-40B4-BE49-F238E27FC236}">
                <a16:creationId xmlns:a16="http://schemas.microsoft.com/office/drawing/2014/main" id="{32606835-8B91-4F1A-BCEA-29B1DDBFDC2A}"/>
              </a:ext>
            </a:extLst>
          </p:cNvPr>
          <p:cNvPicPr>
            <a:picLocks noChangeAspect="1"/>
          </p:cNvPicPr>
          <p:nvPr/>
        </p:nvPicPr>
        <p:blipFill rotWithShape="1">
          <a:blip r:embed="rId5"/>
          <a:srcRect l="12901" r="54714"/>
          <a:stretch/>
        </p:blipFill>
        <p:spPr>
          <a:xfrm>
            <a:off x="1674827" y="3411007"/>
            <a:ext cx="1060473" cy="983376"/>
          </a:xfrm>
          <a:prstGeom prst="rect">
            <a:avLst/>
          </a:prstGeom>
        </p:spPr>
      </p:pic>
      <p:pic>
        <p:nvPicPr>
          <p:cNvPr id="10" name="Picture 9">
            <a:extLst>
              <a:ext uri="{FF2B5EF4-FFF2-40B4-BE49-F238E27FC236}">
                <a16:creationId xmlns:a16="http://schemas.microsoft.com/office/drawing/2014/main" id="{4FE6C628-640F-4253-B0A3-16D8CB7834F7}"/>
              </a:ext>
            </a:extLst>
          </p:cNvPr>
          <p:cNvPicPr>
            <a:picLocks noChangeAspect="1"/>
          </p:cNvPicPr>
          <p:nvPr/>
        </p:nvPicPr>
        <p:blipFill rotWithShape="1">
          <a:blip r:embed="rId5"/>
          <a:srcRect l="50911" t="3653" r="16906" b="-2051"/>
          <a:stretch/>
        </p:blipFill>
        <p:spPr>
          <a:xfrm>
            <a:off x="4224986" y="1066011"/>
            <a:ext cx="1005296" cy="923046"/>
          </a:xfrm>
          <a:prstGeom prst="rect">
            <a:avLst/>
          </a:prstGeom>
        </p:spPr>
      </p:pic>
      <p:pic>
        <p:nvPicPr>
          <p:cNvPr id="11" name="Picture 10">
            <a:extLst>
              <a:ext uri="{FF2B5EF4-FFF2-40B4-BE49-F238E27FC236}">
                <a16:creationId xmlns:a16="http://schemas.microsoft.com/office/drawing/2014/main" id="{3477476C-4B5E-44F0-87FC-CD3240B99F7A}"/>
              </a:ext>
            </a:extLst>
          </p:cNvPr>
          <p:cNvPicPr>
            <a:picLocks noChangeAspect="1"/>
          </p:cNvPicPr>
          <p:nvPr/>
        </p:nvPicPr>
        <p:blipFill>
          <a:blip r:embed="rId6"/>
          <a:stretch>
            <a:fillRect/>
          </a:stretch>
        </p:blipFill>
        <p:spPr>
          <a:xfrm>
            <a:off x="155392" y="5937175"/>
            <a:ext cx="5486157" cy="582279"/>
          </a:xfrm>
          <a:prstGeom prst="rect">
            <a:avLst/>
          </a:prstGeom>
        </p:spPr>
      </p:pic>
      <p:sp>
        <p:nvSpPr>
          <p:cNvPr id="12" name="Rectangle 11">
            <a:extLst>
              <a:ext uri="{FF2B5EF4-FFF2-40B4-BE49-F238E27FC236}">
                <a16:creationId xmlns:a16="http://schemas.microsoft.com/office/drawing/2014/main" id="{4F37D94A-FA6B-4026-862D-1B0120827B5A}"/>
              </a:ext>
            </a:extLst>
          </p:cNvPr>
          <p:cNvSpPr/>
          <p:nvPr/>
        </p:nvSpPr>
        <p:spPr>
          <a:xfrm>
            <a:off x="5641549" y="6180900"/>
            <a:ext cx="2825517" cy="338554"/>
          </a:xfrm>
          <a:prstGeom prst="rect">
            <a:avLst/>
          </a:prstGeom>
        </p:spPr>
        <p:txBody>
          <a:bodyPr wrap="none">
            <a:spAutoFit/>
          </a:bodyPr>
          <a:lstStyle/>
          <a:p>
            <a:r>
              <a:rPr lang="en-US" sz="1600" i="1" dirty="0">
                <a:solidFill>
                  <a:srgbClr val="C00000"/>
                </a:solidFill>
              </a:rPr>
              <a:t>Phys. Rev. B 103, 104516 (2021)</a:t>
            </a:r>
          </a:p>
        </p:txBody>
      </p:sp>
    </p:spTree>
    <p:extLst>
      <p:ext uri="{BB962C8B-B14F-4D97-AF65-F5344CB8AC3E}">
        <p14:creationId xmlns:p14="http://schemas.microsoft.com/office/powerpoint/2010/main" val="109048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3499</Words>
  <Application>Microsoft Office PowerPoint</Application>
  <PresentationFormat>Widescreen</PresentationFormat>
  <Paragraphs>342</Paragraphs>
  <Slides>46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Arial</vt:lpstr>
      <vt:lpstr>Calibri</vt:lpstr>
      <vt:lpstr>Calibri Light</vt:lpstr>
      <vt:lpstr>Cambria Math</vt:lpstr>
      <vt:lpstr>Courier New</vt:lpstr>
      <vt:lpstr>Times New Roman</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Singh, Udai Raj</dc:creator>
  <cp:lastModifiedBy>Singh, Udai Raj</cp:lastModifiedBy>
  <cp:revision>317</cp:revision>
  <dcterms:created xsi:type="dcterms:W3CDTF">2023-09-25T07:56:04Z</dcterms:created>
  <dcterms:modified xsi:type="dcterms:W3CDTF">2023-12-13T09:30:02Z</dcterms:modified>
</cp:coreProperties>
</file>