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650" r:id="rId2"/>
    <p:sldMasterId id="2147483652" r:id="rId3"/>
    <p:sldMasterId id="2147483654" r:id="rId4"/>
    <p:sldMasterId id="2147483774" r:id="rId5"/>
    <p:sldMasterId id="2147483777" r:id="rId6"/>
    <p:sldMasterId id="2147483781" r:id="rId7"/>
    <p:sldMasterId id="2147483784" r:id="rId8"/>
  </p:sldMasterIdLst>
  <p:notesMasterIdLst>
    <p:notesMasterId r:id="rId19"/>
  </p:notesMasterIdLst>
  <p:handoutMasterIdLst>
    <p:handoutMasterId r:id="rId20"/>
  </p:handoutMasterIdLst>
  <p:sldIdLst>
    <p:sldId id="865" r:id="rId9"/>
    <p:sldId id="1178" r:id="rId10"/>
    <p:sldId id="1181" r:id="rId11"/>
    <p:sldId id="1185" r:id="rId12"/>
    <p:sldId id="1186" r:id="rId13"/>
    <p:sldId id="1184" r:id="rId14"/>
    <p:sldId id="1183" r:id="rId15"/>
    <p:sldId id="1187" r:id="rId16"/>
    <p:sldId id="265" r:id="rId17"/>
    <p:sldId id="267" r:id="rId18"/>
  </p:sldIdLst>
  <p:sldSz cx="9144000" cy="5143500" type="screen16x9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82">
          <p15:clr>
            <a:srgbClr val="A4A3A4"/>
          </p15:clr>
        </p15:guide>
        <p15:guide id="2" orient="horz" pos="855">
          <p15:clr>
            <a:srgbClr val="A4A3A4"/>
          </p15:clr>
        </p15:guide>
        <p15:guide id="3" orient="horz" pos="826">
          <p15:clr>
            <a:srgbClr val="A4A3A4"/>
          </p15:clr>
        </p15:guide>
        <p15:guide id="4" pos="226">
          <p15:clr>
            <a:srgbClr val="A4A3A4"/>
          </p15:clr>
        </p15:guide>
        <p15:guide id="5" pos="5534">
          <p15:clr>
            <a:srgbClr val="A4A3A4"/>
          </p15:clr>
        </p15:guide>
        <p15:guide id="6" pos="2812">
          <p15:clr>
            <a:srgbClr val="A4A3A4"/>
          </p15:clr>
        </p15:guide>
        <p15:guide id="7" pos="2948">
          <p15:clr>
            <a:srgbClr val="A4A3A4"/>
          </p15:clr>
        </p15:guide>
        <p15:guide id="8" pos="1435">
          <p15:clr>
            <a:srgbClr val="A4A3A4"/>
          </p15:clr>
        </p15:guide>
        <p15:guide id="9" pos="4325">
          <p15:clr>
            <a:srgbClr val="A4A3A4"/>
          </p15:clr>
        </p15:guide>
        <p15:guide id="10" pos="4173">
          <p15:clr>
            <a:srgbClr val="A4A3A4"/>
          </p15:clr>
        </p15:guide>
        <p15:guide id="11" pos="15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ck, Eva Maria" initials="HE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87"/>
    <a:srgbClr val="212121"/>
    <a:srgbClr val="005AA0"/>
    <a:srgbClr val="E6AE0B"/>
    <a:srgbClr val="8CB4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92" autoAdjust="0"/>
    <p:restoredTop sz="92012" autoAdjust="0"/>
  </p:normalViewPr>
  <p:slideViewPr>
    <p:cSldViewPr snapToObjects="1" showGuides="1">
      <p:cViewPr varScale="1">
        <p:scale>
          <a:sx n="177" d="100"/>
          <a:sy n="177" d="100"/>
        </p:scale>
        <p:origin x="184" y="248"/>
      </p:cViewPr>
      <p:guideLst>
        <p:guide orient="horz" pos="2982"/>
        <p:guide orient="horz" pos="855"/>
        <p:guide orient="horz" pos="826"/>
        <p:guide pos="226"/>
        <p:guide pos="5534"/>
        <p:guide pos="2812"/>
        <p:guide pos="2948"/>
        <p:guide pos="1435"/>
        <p:guide pos="4325"/>
        <p:guide pos="4173"/>
        <p:guide pos="15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2" d="100"/>
        <a:sy n="182" d="100"/>
      </p:scale>
      <p:origin x="0" y="-849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1DB15-64F5-45F7-B670-BA5258FB28FD}" type="datetimeFigureOut">
              <a:rPr lang="de-DE" smtClean="0"/>
              <a:t>10.01.24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C598C-6159-47D0-B75E-5E1D4877B5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9743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A6037-A285-4C9E-B04C-6DCA60BD155D}" type="datetimeFigureOut">
              <a:rPr lang="de-DE" smtClean="0"/>
              <a:t>10.01.24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1BAFD-BDF1-4073-A261-64C06A00B8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895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404d251a68_2_9:notes"/>
          <p:cNvSpPr txBox="1">
            <a:spLocks noGrp="1"/>
          </p:cNvSpPr>
          <p:nvPr>
            <p:ph type="body" idx="1"/>
          </p:nvPr>
        </p:nvSpPr>
        <p:spPr>
          <a:xfrm>
            <a:off x="685801" y="4343406"/>
            <a:ext cx="5486400" cy="41148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2404d251a68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404d251a6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2404d251a68_0_25:notes"/>
          <p:cNvSpPr txBox="1">
            <a:spLocks noGrp="1"/>
          </p:cNvSpPr>
          <p:nvPr>
            <p:ph type="body" idx="1"/>
          </p:nvPr>
        </p:nvSpPr>
        <p:spPr>
          <a:xfrm>
            <a:off x="685801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2404d251a68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2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9781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404d251a6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2404d251a68_0_25:notes"/>
          <p:cNvSpPr txBox="1">
            <a:spLocks noGrp="1"/>
          </p:cNvSpPr>
          <p:nvPr>
            <p:ph type="body" idx="1"/>
          </p:nvPr>
        </p:nvSpPr>
        <p:spPr>
          <a:xfrm>
            <a:off x="685801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2404d251a68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2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9178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285201"/>
            <a:ext cx="5868000" cy="69968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200" b="1" cap="none" baseline="0"/>
            </a:lvl1pPr>
          </a:lstStyle>
          <a:p>
            <a:r>
              <a:rPr lang="de-DE" dirty="0"/>
              <a:t>Präsentationstitel</a:t>
            </a:r>
            <a:br>
              <a:rPr lang="de-DE" dirty="0"/>
            </a:br>
            <a:r>
              <a:rPr lang="de-DE" dirty="0"/>
              <a:t>Auch zweizeilig möglich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2113200"/>
            <a:ext cx="5868000" cy="6925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Eventuelle Subheadline,</a:t>
            </a:r>
          </a:p>
          <a:p>
            <a:r>
              <a:rPr lang="de-DE" dirty="0"/>
              <a:t>ebenfalls zweizeilig möglich</a:t>
            </a:r>
          </a:p>
        </p:txBody>
      </p:sp>
    </p:spTree>
    <p:extLst>
      <p:ext uri="{BB962C8B-B14F-4D97-AF65-F5344CB8AC3E}">
        <p14:creationId xmlns:p14="http://schemas.microsoft.com/office/powerpoint/2010/main" val="195907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41052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50" y="1311275"/>
            <a:ext cx="40925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53" y="4856315"/>
            <a:ext cx="1073123" cy="3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89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9">
            <a:extLst>
              <a:ext uri="{FF2B5EF4-FFF2-40B4-BE49-F238E27FC236}">
                <a16:creationId xmlns:a16="http://schemas.microsoft.com/office/drawing/2014/main" id="{AE49FAAD-3BD8-4597-9AE5-BB11CAD7A7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4139161-AAAD-415A-A2B6-287119D79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19600"/>
            <a:ext cx="8424000" cy="371930"/>
          </a:xfrm>
        </p:spPr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</p:spTree>
    <p:extLst>
      <p:ext uri="{BB962C8B-B14F-4D97-AF65-F5344CB8AC3E}">
        <p14:creationId xmlns:p14="http://schemas.microsoft.com/office/powerpoint/2010/main" val="1257842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weispaltig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41052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50" y="1311275"/>
            <a:ext cx="40925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53" y="4856315"/>
            <a:ext cx="1073123" cy="3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40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TTER_Titelfolie">
  <p:cSld name="MATTER_Titelfoli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360000" y="1778400"/>
            <a:ext cx="8604488" cy="699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360000" y="2499742"/>
            <a:ext cx="8604488" cy="692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4980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enutzerdefiniertes Layout">
  <p:cSld name="Benutzerdefiniertes Layou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>
            <a:spLocks noGrp="1"/>
          </p:cNvSpPr>
          <p:nvPr>
            <p:ph type="body" idx="1"/>
          </p:nvPr>
        </p:nvSpPr>
        <p:spPr>
          <a:xfrm>
            <a:off x="358775" y="691200"/>
            <a:ext cx="8424000" cy="2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title"/>
          </p:nvPr>
        </p:nvSpPr>
        <p:spPr>
          <a:xfrm>
            <a:off x="360000" y="219600"/>
            <a:ext cx="8424000" cy="371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260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19600"/>
            <a:ext cx="8424000" cy="37193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4105275" cy="3422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50" y="1311275"/>
            <a:ext cx="4092575" cy="3422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58710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17" y="219601"/>
            <a:ext cx="8425225" cy="33954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200" b="1" cap="none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Zwischentitel grafisch, Insgesamt Zweizeilig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691200"/>
            <a:ext cx="8424000" cy="2675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0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Entweder zweizeiliger Titel oder Titel und Subheadline</a:t>
            </a:r>
          </a:p>
        </p:txBody>
      </p:sp>
    </p:spTree>
    <p:extLst>
      <p:ext uri="{BB962C8B-B14F-4D97-AF65-F5344CB8AC3E}">
        <p14:creationId xmlns:p14="http://schemas.microsoft.com/office/powerpoint/2010/main" val="358023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19601"/>
            <a:ext cx="8424000" cy="37193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85" y="1311275"/>
            <a:ext cx="4105275" cy="3422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62" y="1311275"/>
            <a:ext cx="4092575" cy="3422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4765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wischenfolie_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17" y="219601"/>
            <a:ext cx="8425225" cy="33954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200" b="1" cap="none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Zwischentitel grafisch, Insgesamt Zweizeilig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691200"/>
            <a:ext cx="8424000" cy="2675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0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Entweder zweizeiliger Titel oder Titel und Subheadline</a:t>
            </a:r>
          </a:p>
        </p:txBody>
      </p:sp>
    </p:spTree>
    <p:extLst>
      <p:ext uri="{BB962C8B-B14F-4D97-AF65-F5344CB8AC3E}">
        <p14:creationId xmlns:p14="http://schemas.microsoft.com/office/powerpoint/2010/main" val="98165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85" y="1311275"/>
            <a:ext cx="41052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62" y="1311275"/>
            <a:ext cx="40925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358775" y="1023578"/>
            <a:ext cx="8425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53" y="4856315"/>
            <a:ext cx="1073123" cy="3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4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h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360001" y="1311284"/>
            <a:ext cx="6264638" cy="12604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7"/>
          </p:nvPr>
        </p:nvSpPr>
        <p:spPr>
          <a:xfrm>
            <a:off x="358785" y="2879999"/>
            <a:ext cx="4105275" cy="1853925"/>
          </a:xfrm>
        </p:spPr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8"/>
          </p:nvPr>
        </p:nvSpPr>
        <p:spPr>
          <a:xfrm>
            <a:off x="4679955" y="2879725"/>
            <a:ext cx="4105275" cy="1854200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58785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4679955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cxnSp>
        <p:nvCxnSpPr>
          <p:cNvPr id="14" name="Gerade Verbindung 7"/>
          <p:cNvCxnSpPr/>
          <p:nvPr userDrawn="1"/>
        </p:nvCxnSpPr>
        <p:spPr>
          <a:xfrm>
            <a:off x="358775" y="1023578"/>
            <a:ext cx="8425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600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41052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50" y="1311275"/>
            <a:ext cx="40925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53" y="4856315"/>
            <a:ext cx="1073123" cy="3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9">
            <a:extLst>
              <a:ext uri="{FF2B5EF4-FFF2-40B4-BE49-F238E27FC236}">
                <a16:creationId xmlns:a16="http://schemas.microsoft.com/office/drawing/2014/main" id="{AE49FAAD-3BD8-4597-9AE5-BB11CAD7A7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4139161-AAAD-415A-A2B6-287119D79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19600"/>
            <a:ext cx="8424000" cy="371930"/>
          </a:xfrm>
        </p:spPr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</p:spTree>
    <p:extLst>
      <p:ext uri="{BB962C8B-B14F-4D97-AF65-F5344CB8AC3E}">
        <p14:creationId xmlns:p14="http://schemas.microsoft.com/office/powerpoint/2010/main" val="1293738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emf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2"/>
            <a:ext cx="9144000" cy="51435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600"/>
            <a:ext cx="9149927" cy="51516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88800"/>
            <a:ext cx="1633538" cy="216694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865200" y="4903213"/>
            <a:ext cx="1019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>
                <a:solidFill>
                  <a:schemeClr val="accent2"/>
                </a:solidFill>
              </a:rPr>
              <a:t>www.helmholtz.de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70" t="20449" r="-9716" b="21256"/>
          <a:stretch/>
        </p:blipFill>
        <p:spPr>
          <a:xfrm>
            <a:off x="6819173" y="297763"/>
            <a:ext cx="1966052" cy="39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3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56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" y="2391"/>
            <a:ext cx="9143999" cy="514349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" y="-3600"/>
            <a:ext cx="9149927" cy="515160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865200" y="4903213"/>
            <a:ext cx="1019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>
                <a:solidFill>
                  <a:schemeClr val="accent2"/>
                </a:solidFill>
              </a:rPr>
              <a:t>www.helmholtz.de</a:t>
            </a:r>
          </a:p>
        </p:txBody>
      </p:sp>
    </p:spTree>
    <p:extLst>
      <p:ext uri="{BB962C8B-B14F-4D97-AF65-F5344CB8AC3E}">
        <p14:creationId xmlns:p14="http://schemas.microsoft.com/office/powerpoint/2010/main" val="233342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758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" y="2391"/>
            <a:ext cx="9143999" cy="514349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" y="-3600"/>
            <a:ext cx="9149927" cy="515160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865200" y="4903213"/>
            <a:ext cx="1019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>
                <a:solidFill>
                  <a:schemeClr val="accent2"/>
                </a:solidFill>
              </a:rPr>
              <a:t>www.helmholtz.de</a:t>
            </a:r>
          </a:p>
        </p:txBody>
      </p:sp>
    </p:spTree>
    <p:extLst>
      <p:ext uri="{BB962C8B-B14F-4D97-AF65-F5344CB8AC3E}">
        <p14:creationId xmlns:p14="http://schemas.microsoft.com/office/powerpoint/2010/main" val="125999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8009"/>
            <a:ext cx="9144000" cy="271463"/>
          </a:xfrm>
          <a:prstGeom prst="rect">
            <a:avLst/>
          </a:prstGeom>
        </p:spPr>
      </p:pic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360000" y="219601"/>
            <a:ext cx="8424000" cy="37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360000" y="1311275"/>
            <a:ext cx="8424000" cy="3422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Rechteck 4"/>
          <p:cNvSpPr/>
          <p:nvPr userDrawn="1"/>
        </p:nvSpPr>
        <p:spPr>
          <a:xfrm>
            <a:off x="8266559" y="4866246"/>
            <a:ext cx="4732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3FFF309-7B43-4697-A594-9877CC163A2D}" type="slidenum">
              <a:rPr kumimoji="0" lang="de-DE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algn="r"/>
              <a:t>‹Nr.›</a:t>
            </a:fld>
            <a:endParaRPr lang="de-DE" b="0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53" y="4856315"/>
            <a:ext cx="1073123" cy="307723"/>
          </a:xfrm>
          <a:prstGeom prst="rect">
            <a:avLst/>
          </a:prstGeom>
        </p:spPr>
      </p:pic>
      <p:sp>
        <p:nvSpPr>
          <p:cNvPr id="2" name="Textfeld 1"/>
          <p:cNvSpPr txBox="1"/>
          <p:nvPr userDrawn="1"/>
        </p:nvSpPr>
        <p:spPr>
          <a:xfrm>
            <a:off x="0" y="4902027"/>
            <a:ext cx="6732240" cy="288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180000" rtl="0" eaLnBrk="1" latinLnBrk="0" hangingPunct="1">
              <a:lnSpc>
                <a:spcPts val="18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tabLst>
                <a:tab pos="180000" algn="l"/>
                <a:tab pos="360000" algn="l"/>
              </a:tabLst>
            </a:pPr>
            <a:r>
              <a:rPr lang="de-DE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MT</a:t>
            </a:r>
            <a:r>
              <a:rPr lang="de-DE" sz="800" dirty="0">
                <a:solidFill>
                  <a:schemeClr val="bg1"/>
                </a:solidFill>
              </a:rPr>
              <a:t> Annual Meeting</a:t>
            </a:r>
            <a:r>
              <a:rPr lang="de-DE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08141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80000" rtl="0" eaLnBrk="1" latinLnBrk="0" hangingPunct="1">
        <a:lnSpc>
          <a:spcPts val="1800"/>
        </a:lnSpc>
        <a:spcBef>
          <a:spcPts val="1100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tabLst>
          <a:tab pos="180000" algn="l"/>
          <a:tab pos="3600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4878000"/>
            <a:ext cx="9143983" cy="271461"/>
          </a:xfrm>
          <a:prstGeom prst="rect">
            <a:avLst/>
          </a:prstGeom>
        </p:spPr>
      </p:pic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4000" cy="37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360000" y="1311275"/>
            <a:ext cx="8424000" cy="3422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358775" y="1023578"/>
            <a:ext cx="8425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53" y="4856315"/>
            <a:ext cx="1073123" cy="3077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AFB9F8-DBC8-724F-B17A-6A1DB81526C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830893"/>
            <a:ext cx="468132" cy="162000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8266559" y="4866246"/>
            <a:ext cx="4732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3FFF309-7B43-4697-A594-9877CC163A2D}" type="slidenum">
              <a:rPr kumimoji="0" lang="de-DE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algn="r"/>
              <a:t>‹Nr.›</a:t>
            </a:fld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93393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80000" rtl="0" eaLnBrk="1" latinLnBrk="0" hangingPunct="1">
        <a:lnSpc>
          <a:spcPts val="1800"/>
        </a:lnSpc>
        <a:spcBef>
          <a:spcPts val="1100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tabLst>
          <a:tab pos="180000" algn="l"/>
          <a:tab pos="3600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4878000"/>
            <a:ext cx="9143983" cy="271461"/>
          </a:xfrm>
          <a:prstGeom prst="rect">
            <a:avLst/>
          </a:prstGeom>
        </p:spPr>
      </p:pic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4000" cy="37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360000" y="1311275"/>
            <a:ext cx="8424000" cy="3422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358775" y="1023578"/>
            <a:ext cx="8425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53" y="4856315"/>
            <a:ext cx="1073123" cy="307723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8266559" y="4866246"/>
            <a:ext cx="4732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3FFF309-7B43-4697-A594-9877CC163A2D}" type="slidenum">
              <a:rPr kumimoji="0" lang="de-DE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algn="r"/>
              <a:t>‹Nr.›</a:t>
            </a:fld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61809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3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80000" rtl="0" eaLnBrk="1" latinLnBrk="0" hangingPunct="1">
        <a:lnSpc>
          <a:spcPts val="1800"/>
        </a:lnSpc>
        <a:spcBef>
          <a:spcPts val="1100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tabLst>
          <a:tab pos="180000" algn="l"/>
          <a:tab pos="3600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9927" cy="515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0000" y="388800"/>
            <a:ext cx="1633538" cy="216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66930" y="360225"/>
            <a:ext cx="1344538" cy="24526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6865200" y="4903200"/>
            <a:ext cx="1019168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www.helmholtz.de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27944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" y="4878000"/>
            <a:ext cx="9143983" cy="27146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3"/>
          <p:cNvSpPr txBox="1">
            <a:spLocks noGrp="1"/>
          </p:cNvSpPr>
          <p:nvPr>
            <p:ph type="title"/>
          </p:nvPr>
        </p:nvSpPr>
        <p:spPr>
          <a:xfrm>
            <a:off x="360000" y="219600"/>
            <a:ext cx="8424000" cy="371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body" idx="1"/>
          </p:nvPr>
        </p:nvSpPr>
        <p:spPr>
          <a:xfrm>
            <a:off x="360000" y="1311275"/>
            <a:ext cx="8424000" cy="342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125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06" name="Google Shape;106;p23"/>
          <p:cNvCxnSpPr/>
          <p:nvPr/>
        </p:nvCxnSpPr>
        <p:spPr>
          <a:xfrm>
            <a:off x="358775" y="1023578"/>
            <a:ext cx="8425225" cy="0"/>
          </a:xfrm>
          <a:prstGeom prst="straightConnector1">
            <a:avLst/>
          </a:prstGeom>
          <a:noFill/>
          <a:ln w="9525" cap="flat" cmpd="sng">
            <a:solidFill>
              <a:srgbClr val="062A6D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7" name="Google Shape;10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83253" y="4856315"/>
            <a:ext cx="1073123" cy="30772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3"/>
          <p:cNvSpPr txBox="1"/>
          <p:nvPr/>
        </p:nvSpPr>
        <p:spPr>
          <a:xfrm>
            <a:off x="8680824" y="4862941"/>
            <a:ext cx="48397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0000" y="4830893"/>
            <a:ext cx="468132" cy="1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80154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image" Target="../media/image26.jpg"/><Relationship Id="rId5" Type="http://schemas.openxmlformats.org/officeDocument/2006/relationships/image" Target="../media/image20.gif"/><Relationship Id="rId10" Type="http://schemas.openxmlformats.org/officeDocument/2006/relationships/image" Target="../media/image25.jp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applewebdata://6B66AF92-E940-41A7-98A7-F33947E72AB7/#_Toc153894223" TargetMode="External"/><Relationship Id="rId13" Type="http://schemas.openxmlformats.org/officeDocument/2006/relationships/hyperlink" Target="applewebdata://6B66AF92-E940-41A7-98A7-F33947E72AB7/#_Toc153894228" TargetMode="External"/><Relationship Id="rId3" Type="http://schemas.openxmlformats.org/officeDocument/2006/relationships/hyperlink" Target="applewebdata://6B66AF92-E940-41A7-98A7-F33947E72AB7/#_Toc153894218" TargetMode="External"/><Relationship Id="rId7" Type="http://schemas.openxmlformats.org/officeDocument/2006/relationships/hyperlink" Target="applewebdata://6B66AF92-E940-41A7-98A7-F33947E72AB7/#_Toc153894222" TargetMode="External"/><Relationship Id="rId12" Type="http://schemas.openxmlformats.org/officeDocument/2006/relationships/hyperlink" Target="applewebdata://6B66AF92-E940-41A7-98A7-F33947E72AB7/#_Toc153894227" TargetMode="External"/><Relationship Id="rId2" Type="http://schemas.openxmlformats.org/officeDocument/2006/relationships/hyperlink" Target="applewebdata://6B66AF92-E940-41A7-98A7-F33947E72AB7/#_Toc153894217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applewebdata://6B66AF92-E940-41A7-98A7-F33947E72AB7/#_Toc153894221" TargetMode="External"/><Relationship Id="rId11" Type="http://schemas.openxmlformats.org/officeDocument/2006/relationships/hyperlink" Target="applewebdata://6B66AF92-E940-41A7-98A7-F33947E72AB7/#_Toc153894226" TargetMode="External"/><Relationship Id="rId5" Type="http://schemas.openxmlformats.org/officeDocument/2006/relationships/hyperlink" Target="applewebdata://6B66AF92-E940-41A7-98A7-F33947E72AB7/#_Toc153894220" TargetMode="External"/><Relationship Id="rId10" Type="http://schemas.openxmlformats.org/officeDocument/2006/relationships/hyperlink" Target="applewebdata://6B66AF92-E940-41A7-98A7-F33947E72AB7/#_Toc153894225" TargetMode="External"/><Relationship Id="rId4" Type="http://schemas.openxmlformats.org/officeDocument/2006/relationships/hyperlink" Target="applewebdata://6B66AF92-E940-41A7-98A7-F33947E72AB7/#_Toc153894219" TargetMode="External"/><Relationship Id="rId9" Type="http://schemas.openxmlformats.org/officeDocument/2006/relationships/hyperlink" Target="applewebdata://6B66AF92-E940-41A7-98A7-F33947E72AB7/#_Toc15389422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6"/>
          <p:cNvSpPr txBox="1">
            <a:spLocks noGrp="1"/>
          </p:cNvSpPr>
          <p:nvPr>
            <p:ph type="subTitle" idx="1"/>
          </p:nvPr>
        </p:nvSpPr>
        <p:spPr>
          <a:xfrm>
            <a:off x="360000" y="2499742"/>
            <a:ext cx="7596376" cy="692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" sz="1600" dirty="0"/>
              <a:t>Marc Weber and Silvia </a:t>
            </a:r>
            <a:r>
              <a:rPr lang="en" sz="1600" dirty="0" err="1"/>
              <a:t>Masciocchi</a:t>
            </a:r>
            <a:endParaRPr dirty="0"/>
          </a:p>
          <a:p>
            <a:pPr marL="0" lvl="0" indent="0" algn="l" rtl="0">
              <a:spcBef>
                <a:spcPts val="296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lang="de-DE" sz="1600" dirty="0"/>
          </a:p>
          <a:p>
            <a:pPr marL="0" lvl="0" indent="0" algn="l" rtl="0">
              <a:spcBef>
                <a:spcPts val="296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de-DE" sz="1600" dirty="0" err="1"/>
              <a:t>January</a:t>
            </a:r>
            <a:r>
              <a:rPr lang="de-DE" sz="1600" dirty="0"/>
              <a:t> 11th 2024</a:t>
            </a:r>
            <a:endParaRPr sz="1600" dirty="0"/>
          </a:p>
        </p:txBody>
      </p:sp>
      <p:sp>
        <p:nvSpPr>
          <p:cNvPr id="124" name="Google Shape;124;p26"/>
          <p:cNvSpPr txBox="1">
            <a:spLocks noGrp="1"/>
          </p:cNvSpPr>
          <p:nvPr>
            <p:ph type="ctrTitle"/>
          </p:nvPr>
        </p:nvSpPr>
        <p:spPr>
          <a:xfrm>
            <a:off x="345192" y="1223992"/>
            <a:ext cx="8619296" cy="699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" sz="1800" b="0" dirty="0"/>
              <a:t>Research Field Matter</a:t>
            </a:r>
            <a:br>
              <a:rPr lang="en" sz="1800" b="0" dirty="0"/>
            </a:br>
            <a:r>
              <a:rPr lang="en" sz="1800" b="0" dirty="0"/>
              <a:t>Matter and Technologies</a:t>
            </a:r>
            <a:br>
              <a:rPr lang="en" b="0" dirty="0"/>
            </a:br>
            <a:r>
              <a:rPr lang="en" sz="2700" b="0" dirty="0"/>
              <a:t>Topic 2 – Detector Technologies and Systems</a:t>
            </a:r>
            <a:endParaRPr dirty="0"/>
          </a:p>
        </p:txBody>
      </p:sp>
      <p:sp>
        <p:nvSpPr>
          <p:cNvPr id="125" name="Google Shape;125;p26"/>
          <p:cNvSpPr/>
          <p:nvPr/>
        </p:nvSpPr>
        <p:spPr>
          <a:xfrm>
            <a:off x="7321819" y="974285"/>
            <a:ext cx="1712242" cy="6378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26"/>
          <p:cNvPicPr preferRelativeResize="0"/>
          <p:nvPr/>
        </p:nvPicPr>
        <p:blipFill rotWithShape="1">
          <a:blip r:embed="rId3">
            <a:alphaModFix/>
          </a:blip>
          <a:srcRect t="1223"/>
          <a:stretch/>
        </p:blipFill>
        <p:spPr>
          <a:xfrm>
            <a:off x="7367086" y="1018906"/>
            <a:ext cx="1621708" cy="54863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/>
          <p:nvPr/>
        </p:nvSpPr>
        <p:spPr>
          <a:xfrm>
            <a:off x="107504" y="3976720"/>
            <a:ext cx="8926557" cy="8125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28" y="4052953"/>
            <a:ext cx="545523" cy="514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6" descr="https://www.hzg.de/_common/img/logos/logo_hzg_cms10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93587" y="4080236"/>
            <a:ext cx="1304925" cy="3594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26"/>
          <p:cNvGrpSpPr/>
          <p:nvPr/>
        </p:nvGrpSpPr>
        <p:grpSpPr>
          <a:xfrm>
            <a:off x="2195736" y="4023681"/>
            <a:ext cx="1152127" cy="622990"/>
            <a:chOff x="2195736" y="4023681"/>
            <a:chExt cx="1152127" cy="622990"/>
          </a:xfrm>
        </p:grpSpPr>
        <p:pic>
          <p:nvPicPr>
            <p:cNvPr id="131" name="Google Shape;131;p26"/>
            <p:cNvPicPr preferRelativeResize="0"/>
            <p:nvPr/>
          </p:nvPicPr>
          <p:blipFill rotWithShape="1">
            <a:blip r:embed="rId6">
              <a:alphaModFix/>
            </a:blip>
            <a:srcRect r="58551" b="30288"/>
            <a:stretch/>
          </p:blipFill>
          <p:spPr>
            <a:xfrm>
              <a:off x="2309211" y="4023681"/>
              <a:ext cx="789606" cy="260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6" descr="D:\DESYCloud\MT\Templates\Logos\hij_en_fullname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195736" y="4313804"/>
              <a:ext cx="594360" cy="3079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  <p:pic>
          <p:nvPicPr>
            <p:cNvPr id="133" name="Google Shape;133;p26" descr="D:\AFSKopie20190403\MT\Templates\HI-Mainz_d.jp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741258" y="4271100"/>
              <a:ext cx="606605" cy="3755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4" name="Google Shape;134;p26" descr="/var/folders/87/zyycp33901xfqp5z7d2xz3640000gp/T/com.microsoft.Word/Content.MSO/14CBECA3.tmp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79730" y="4007913"/>
            <a:ext cx="467468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469451" y="4103696"/>
            <a:ext cx="884234" cy="361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08062" y="4080236"/>
            <a:ext cx="899145" cy="261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6" descr="C:\Users\hschunck\Desktop\KITlogo_farbe-RGB_englisch.jp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980800" y="4079511"/>
            <a:ext cx="809131" cy="367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245315" y="4052953"/>
            <a:ext cx="985345" cy="369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>
            <a:spLocks noGrp="1"/>
          </p:cNvSpPr>
          <p:nvPr>
            <p:ph type="title"/>
          </p:nvPr>
        </p:nvSpPr>
        <p:spPr>
          <a:xfrm>
            <a:off x="360000" y="219600"/>
            <a:ext cx="84240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de-DE" dirty="0"/>
              <a:t>„Forschungspolitische Vorgaben DTS“ (</a:t>
            </a:r>
            <a:r>
              <a:rPr lang="de-DE" dirty="0" err="1"/>
              <a:t>PoF</a:t>
            </a:r>
            <a:r>
              <a:rPr lang="de-DE" dirty="0"/>
              <a:t> IV)</a:t>
            </a:r>
            <a:endParaRPr dirty="0"/>
          </a:p>
        </p:txBody>
      </p:sp>
      <p:sp>
        <p:nvSpPr>
          <p:cNvPr id="171" name="Google Shape;171;p28"/>
          <p:cNvSpPr txBox="1"/>
          <p:nvPr/>
        </p:nvSpPr>
        <p:spPr>
          <a:xfrm>
            <a:off x="353930" y="1226750"/>
            <a:ext cx="8424000" cy="3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8CB423"/>
              </a:buClr>
              <a:buSzPts val="1600"/>
              <a:buFont typeface="Noto Sans Symbols"/>
              <a:buChar char="▪"/>
              <a:tabLst/>
              <a:defRPr/>
            </a:pP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Consolidating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technologies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into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application‐driven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integrated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detector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systems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b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Another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essential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role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of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MT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program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is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to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transfer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new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technologies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of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Helmholtz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Association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to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applications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The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concept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envisages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developing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 and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deploying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complete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detector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systems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specific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applications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typically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within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period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of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two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to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four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years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This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is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also a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natural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starting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point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feeding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detector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technologies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into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innovation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transfer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process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at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participating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Centers.</a:t>
            </a:r>
          </a:p>
          <a:p>
            <a:pPr marL="180975" marR="0" lvl="0" indent="-180975" algn="l" defTabSz="914400" rtl="0" eaLnBrk="1" fontAlgn="auto" latinLnBrk="0" hangingPunct="1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8CB423"/>
              </a:buClr>
              <a:buSzPts val="1600"/>
              <a:buFont typeface="Noto Sans Symbols"/>
              <a:buChar char="▪"/>
              <a:tabLst/>
              <a:defRPr/>
            </a:pP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8CB423"/>
              </a:buClr>
              <a:buSzPts val="1600"/>
              <a:buFont typeface="Noto Sans Symbols"/>
              <a:buChar char="▪"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 </a:t>
            </a: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addition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to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scientific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goals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mentioned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above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a </a:t>
            </a: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further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declared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goal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of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program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is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to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significantly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improve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the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infrastructure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by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establishing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 </a:t>
            </a: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distributed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detector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laboratory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(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DDL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).</a:t>
            </a:r>
          </a:p>
          <a:p>
            <a:pPr marL="180975" marR="0" lvl="0" indent="-180975" algn="l" defTabSz="914400" rtl="0" eaLnBrk="1" fontAlgn="auto" latinLnBrk="0" hangingPunct="1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8CB423"/>
              </a:buClr>
              <a:buSzPts val="1600"/>
              <a:buFont typeface="Noto Sans Symbols"/>
              <a:buChar char="▪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03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F3C4F9-CEB3-DD40-16EA-6B071C926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Content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strategy</a:t>
            </a:r>
            <a:r>
              <a:rPr lang="de-DE" dirty="0"/>
              <a:t> </a:t>
            </a:r>
            <a:r>
              <a:rPr lang="de-DE" dirty="0" err="1"/>
              <a:t>paper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27EBC9-D319-71C9-2996-299B255E298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259632" y="4011910"/>
            <a:ext cx="8424000" cy="3422650"/>
          </a:xfrm>
        </p:spPr>
        <p:txBody>
          <a:bodyPr/>
          <a:lstStyle/>
          <a:p>
            <a:endParaRPr lang="de-DE" sz="2800" dirty="0"/>
          </a:p>
          <a:p>
            <a:endParaRPr lang="de-DE" sz="32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0DD5D75-92C0-30B7-4EBC-FFF5B9CF8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005643"/>
            <a:ext cx="8262319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46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54688" algn="r"/>
              </a:tabLst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1</a:t>
            </a:r>
            <a:r>
              <a:rPr kumimoji="0" lang="de-DE" altLang="de-D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	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Research field Matter and its current research portfolio</a:t>
            </a:r>
            <a:endParaRPr kumimoji="0" lang="de-DE" altLang="de-D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54688" algn="r"/>
              </a:tabLst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2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	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National and international context</a:t>
            </a:r>
            <a:endParaRPr kumimoji="0" lang="de-DE" altLang="de-D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54688" algn="r"/>
              </a:tabLst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3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	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Challenges for the next ten years</a:t>
            </a:r>
            <a:endParaRPr kumimoji="0" lang="de-DE" altLang="de-D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54688" algn="r"/>
              </a:tabLst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4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	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Mission and research objectives</a:t>
            </a:r>
            <a:endParaRPr kumimoji="0" lang="de-DE" altLang="de-D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54688" algn="r"/>
              </a:tabLst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5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	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Future thematic and programmatic positioning</a:t>
            </a:r>
            <a:endParaRPr kumimoji="0" lang="de-DE" altLang="de-D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/>
            <a:r>
              <a:rPr kumimoji="0" lang="en-US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5.1	Scientific positioning</a:t>
            </a:r>
            <a:endParaRPr kumimoji="0" lang="en-US" altLang="de-D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/>
            <a:r>
              <a:rPr kumimoji="0" lang="en-US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5.2</a:t>
            </a:r>
            <a:r>
              <a:rPr kumimoji="0" lang="en-US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	</a:t>
            </a:r>
            <a:r>
              <a:rPr kumimoji="0" lang="en-US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Structure of the research field</a:t>
            </a:r>
            <a:endParaRPr kumimoji="0" lang="en-US" altLang="de-D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/>
            <a:r>
              <a:rPr kumimoji="0" lang="en-US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5.3</a:t>
            </a:r>
            <a:r>
              <a:rPr kumimoji="0" lang="en-US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	</a:t>
            </a:r>
            <a:r>
              <a:rPr kumimoji="0" lang="en-US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Role of infrastructures in the research field</a:t>
            </a:r>
            <a:endParaRPr kumimoji="0" lang="en-US" altLang="de-D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/>
            <a:r>
              <a:rPr kumimoji="0" lang="en-US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5.4</a:t>
            </a:r>
            <a:r>
              <a:rPr kumimoji="0" lang="en-US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	</a:t>
            </a:r>
            <a:r>
              <a:rPr kumimoji="0" lang="en-US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Internal and external cooperation</a:t>
            </a:r>
            <a:endParaRPr kumimoji="0" lang="en-US" altLang="de-D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/>
            <a:r>
              <a:rPr kumimoji="0" lang="en-US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5.5</a:t>
            </a:r>
            <a:r>
              <a:rPr kumimoji="0" lang="en-US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	</a:t>
            </a:r>
            <a:r>
              <a:rPr kumimoji="0" lang="en-US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Cross-cutting topics</a:t>
            </a:r>
            <a:endParaRPr kumimoji="0" lang="en-US" altLang="de-D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/>
            <a:r>
              <a:rPr kumimoji="0" lang="en-US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2"/>
              </a:rPr>
              <a:t>5.6</a:t>
            </a:r>
            <a:r>
              <a:rPr kumimoji="0" lang="en-US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	 </a:t>
            </a:r>
            <a:r>
              <a:rPr kumimoji="0" lang="en-US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2"/>
              </a:rPr>
              <a:t>Commitment to strengthening and advancing our workforce and infrastructures</a:t>
            </a:r>
            <a:endParaRPr kumimoji="0" lang="en-US" altLang="de-D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54688" algn="r"/>
              </a:tabLst>
            </a:pPr>
            <a:r>
              <a:rPr kumimoji="0" lang="en-US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3"/>
              </a:rPr>
              <a:t>6</a:t>
            </a:r>
            <a:r>
              <a:rPr kumimoji="0" lang="en-US" alt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	</a:t>
            </a:r>
            <a:r>
              <a:rPr kumimoji="0" lang="en-US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3"/>
              </a:rPr>
              <a:t>Annex</a:t>
            </a:r>
            <a:endParaRPr kumimoji="0" lang="en-US" altLang="de-DE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386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F3C4F9-CEB3-DD40-16EA-6B071C926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3. Challenges for the next ten years</a:t>
            </a:r>
            <a:br>
              <a:rPr lang="de-DE" sz="24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27EBC9-D319-71C9-2996-299B255E298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95536" y="1131590"/>
            <a:ext cx="8424000" cy="3422650"/>
          </a:xfrm>
        </p:spPr>
        <p:txBody>
          <a:bodyPr/>
          <a:lstStyle/>
          <a:p>
            <a:endParaRPr lang="de-DE" sz="1400" dirty="0"/>
          </a:p>
          <a:p>
            <a:pPr>
              <a:buSzPct val="114000"/>
            </a:pPr>
            <a:r>
              <a:rPr lang="de-DE" dirty="0"/>
              <a:t>Total </a:t>
            </a:r>
            <a:r>
              <a:rPr lang="de-DE" dirty="0" err="1"/>
              <a:t>length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all </a:t>
            </a:r>
            <a:r>
              <a:rPr lang="de-DE" dirty="0" err="1"/>
              <a:t>of</a:t>
            </a:r>
            <a:r>
              <a:rPr lang="de-DE" dirty="0"/>
              <a:t> Matter: 1 </a:t>
            </a:r>
            <a:r>
              <a:rPr lang="de-DE" dirty="0" err="1"/>
              <a:t>page</a:t>
            </a:r>
            <a:endParaRPr lang="de-DE" dirty="0"/>
          </a:p>
          <a:p>
            <a:pPr>
              <a:buSzPct val="114000"/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introduction of the Research Field: 1/3 page</a:t>
            </a:r>
          </a:p>
          <a:p>
            <a:pPr>
              <a:buSzPct val="114000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approx. </a:t>
            </a:r>
            <a:r>
              <a:rPr lang="en-US" sz="16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major scientific challenges &amp; technological questions </a:t>
            </a:r>
          </a:p>
          <a:p>
            <a:pPr>
              <a:buSzPct val="114000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 relate to societal challenges and grand challenges of RF matter</a:t>
            </a:r>
          </a:p>
          <a:p>
            <a:pPr>
              <a:buSzPct val="114000"/>
            </a:pP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SzPct val="114000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SzPct val="114000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challenges may not directly relate to DTS or ARD, etc. only, etc. </a:t>
            </a:r>
          </a:p>
          <a:p>
            <a:pPr>
              <a:buSzPct val="114000"/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they do: </a:t>
            </a:r>
            <a:r>
              <a:rPr lang="en-US" sz="16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need to suggest ~ 1 challenge/question for DTS</a:t>
            </a:r>
          </a:p>
          <a:p>
            <a:pPr>
              <a:buSzPct val="114000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one??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SzPct val="114000"/>
            </a:pPr>
            <a:endParaRPr 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818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F3C4F9-CEB3-DD40-16EA-6B071C926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2864"/>
                </a:solidFill>
                <a:latin typeface="Arial" panose="020B0604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. Mission and research objectives</a:t>
            </a:r>
            <a:br>
              <a:rPr lang="de-DE" sz="24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27EBC9-D319-71C9-2996-299B255E298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95536" y="1131590"/>
            <a:ext cx="8424000" cy="3422650"/>
          </a:xfrm>
        </p:spPr>
        <p:txBody>
          <a:bodyPr/>
          <a:lstStyle/>
          <a:p>
            <a:endParaRPr lang="de-DE" sz="1400" dirty="0"/>
          </a:p>
          <a:p>
            <a:pPr>
              <a:buSzPct val="114000"/>
            </a:pPr>
            <a:r>
              <a:rPr lang="de-DE" dirty="0"/>
              <a:t>Total </a:t>
            </a:r>
            <a:r>
              <a:rPr lang="de-DE" dirty="0" err="1"/>
              <a:t>length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all </a:t>
            </a:r>
            <a:r>
              <a:rPr lang="de-DE" dirty="0" err="1"/>
              <a:t>of</a:t>
            </a:r>
            <a:r>
              <a:rPr lang="de-DE" dirty="0"/>
              <a:t> Matter: 1 </a:t>
            </a:r>
            <a:r>
              <a:rPr lang="de-DE" dirty="0" err="1"/>
              <a:t>page</a:t>
            </a:r>
            <a:endParaRPr lang="de-DE" dirty="0"/>
          </a:p>
          <a:p>
            <a:pPr>
              <a:buSzPct val="114000"/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¼ page for all of MT</a:t>
            </a:r>
          </a:p>
          <a:p>
            <a:pPr>
              <a:buSzPct val="114000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describes the general overarching approach of addressing the grand of RF challenges of Matter</a:t>
            </a:r>
            <a:endParaRPr 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349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F3C4F9-CEB3-DD40-16EA-6B071C926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5.1 Scientific positioning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27EBC9-D319-71C9-2996-299B255E298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95536" y="1131590"/>
            <a:ext cx="8424000" cy="3422650"/>
          </a:xfrm>
        </p:spPr>
        <p:txBody>
          <a:bodyPr/>
          <a:lstStyle/>
          <a:p>
            <a:endParaRPr lang="de-DE" sz="1400" dirty="0"/>
          </a:p>
          <a:p>
            <a:pPr>
              <a:buSzPct val="114000"/>
            </a:pPr>
            <a:r>
              <a:rPr lang="de-DE" dirty="0"/>
              <a:t>Total </a:t>
            </a:r>
            <a:r>
              <a:rPr lang="de-DE" dirty="0" err="1"/>
              <a:t>length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all </a:t>
            </a:r>
            <a:r>
              <a:rPr lang="de-DE" dirty="0" err="1"/>
              <a:t>of</a:t>
            </a:r>
            <a:r>
              <a:rPr lang="de-DE" dirty="0"/>
              <a:t> Matter: 3 </a:t>
            </a:r>
            <a:r>
              <a:rPr lang="de-DE" dirty="0" err="1"/>
              <a:t>pages</a:t>
            </a:r>
            <a:endParaRPr lang="de-DE" dirty="0"/>
          </a:p>
          <a:p>
            <a:pPr>
              <a:buSzPct val="114000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page for all of MT</a:t>
            </a:r>
          </a:p>
          <a:p>
            <a:pPr>
              <a:buSzPct val="114000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Max. 1/3 of a page for DTS</a:t>
            </a:r>
          </a:p>
          <a:p>
            <a:pPr>
              <a:buSzPct val="114000"/>
            </a:pP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SzPct val="114000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essence of our DTS message??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923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F3C4F9-CEB3-DD40-16EA-6B071C926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2864"/>
                </a:solidFill>
                <a:latin typeface="Arial" panose="020B0604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5</a:t>
            </a:r>
            <a:r>
              <a:rPr lang="en-US" sz="24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.2 Structure of the research field</a:t>
            </a:r>
            <a:br>
              <a:rPr lang="de-DE" sz="24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27EBC9-D319-71C9-2996-299B255E298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7544" y="1275606"/>
            <a:ext cx="8424000" cy="3422650"/>
          </a:xfrm>
        </p:spPr>
        <p:txBody>
          <a:bodyPr/>
          <a:lstStyle/>
          <a:p>
            <a:endParaRPr lang="de-DE" sz="1400" dirty="0"/>
          </a:p>
          <a:p>
            <a:pPr>
              <a:buSzPct val="114000"/>
            </a:pPr>
            <a:r>
              <a:rPr lang="de-DE" dirty="0"/>
              <a:t>Total </a:t>
            </a:r>
            <a:r>
              <a:rPr lang="de-DE" dirty="0" err="1"/>
              <a:t>length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all </a:t>
            </a:r>
            <a:r>
              <a:rPr lang="de-DE" dirty="0" err="1"/>
              <a:t>of</a:t>
            </a:r>
            <a:r>
              <a:rPr lang="de-DE" dirty="0"/>
              <a:t> Matter: 1/2 </a:t>
            </a:r>
            <a:r>
              <a:rPr lang="de-DE" dirty="0" err="1"/>
              <a:t>page</a:t>
            </a:r>
            <a:endParaRPr lang="de-DE" dirty="0"/>
          </a:p>
          <a:p>
            <a:pPr>
              <a:buSzPct val="114000"/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 the topic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names will be given, but we still need to know the DTS subtopics</a:t>
            </a:r>
          </a:p>
          <a:p>
            <a:pPr>
              <a:buSzPct val="114000"/>
            </a:pP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49" name="Grafik 12">
            <a:extLst>
              <a:ext uri="{FF2B5EF4-FFF2-40B4-BE49-F238E27FC236}">
                <a16:creationId xmlns:a16="http://schemas.microsoft.com/office/drawing/2014/main" id="{FECB4358-072A-57EC-88A3-F49D5F8ED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7734"/>
            <a:ext cx="4464496" cy="241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09945A61-47CD-11FD-B069-B600B2613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5143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[Text]</a:t>
            </a:r>
            <a:endParaRPr kumimoji="0" lang="en-US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582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F3C4F9-CEB3-DD40-16EA-6B071C926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5.3 Role of infrastructures in the research field</a:t>
            </a:r>
            <a:br>
              <a:rPr lang="de-DE" sz="18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27EBC9-D319-71C9-2996-299B255E298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95536" y="1131590"/>
            <a:ext cx="8424000" cy="3422650"/>
          </a:xfrm>
        </p:spPr>
        <p:txBody>
          <a:bodyPr/>
          <a:lstStyle/>
          <a:p>
            <a:endParaRPr lang="de-DE" sz="1400" dirty="0"/>
          </a:p>
          <a:p>
            <a:pPr>
              <a:buSzPct val="114000"/>
            </a:pPr>
            <a:r>
              <a:rPr lang="de-DE" dirty="0"/>
              <a:t>Total </a:t>
            </a:r>
            <a:r>
              <a:rPr lang="de-DE" dirty="0" err="1"/>
              <a:t>length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all </a:t>
            </a:r>
            <a:r>
              <a:rPr lang="de-DE" dirty="0" err="1"/>
              <a:t>of</a:t>
            </a:r>
            <a:r>
              <a:rPr lang="de-DE" dirty="0"/>
              <a:t> Matter: 1/2 </a:t>
            </a:r>
            <a:r>
              <a:rPr lang="de-DE" dirty="0" err="1"/>
              <a:t>page</a:t>
            </a:r>
            <a:endParaRPr lang="de-DE" dirty="0"/>
          </a:p>
          <a:p>
            <a:pPr>
              <a:buSzPct val="114000"/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“Describe the general importance of our different groups of infrastructures 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(e.g., computing centers, photon sources, neutron sources, etc.)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LK I, LK II as well as the large international infrastructures which are essential especially for MU 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(e.g. CTA, Auger, KATRIN, …)”</a:t>
            </a:r>
          </a:p>
          <a:p>
            <a:pPr>
              <a:buSzPct val="114000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SzPct val="114000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also an opportunity for DTS, but space will be extremely limited.</a:t>
            </a:r>
          </a:p>
          <a:p>
            <a:pPr>
              <a:buSzPct val="114000"/>
            </a:pPr>
            <a:r>
              <a:rPr lang="en-US" dirty="0">
                <a:latin typeface="Arial" panose="020B0604020202020204" pitchFamily="34" charset="0"/>
                <a:cs typeface="Times New Roman" panose="02020603050405020304" pitchFamily="18" charset="0"/>
              </a:rPr>
              <a:t>Maybe we get a sentence or so.</a:t>
            </a:r>
          </a:p>
          <a:p>
            <a:pPr>
              <a:buSzPct val="114000"/>
            </a:pPr>
            <a:r>
              <a:rPr lang="en-US" dirty="0">
                <a:latin typeface="Arial" panose="020B0604020202020204" pitchFamily="34" charset="0"/>
                <a:cs typeface="Times New Roman" panose="02020603050405020304" pitchFamily="18" charset="0"/>
              </a:rPr>
              <a:t>What should we emphasize there??</a:t>
            </a:r>
          </a:p>
        </p:txBody>
      </p:sp>
    </p:spTree>
    <p:extLst>
      <p:ext uri="{BB962C8B-B14F-4D97-AF65-F5344CB8AC3E}">
        <p14:creationId xmlns:p14="http://schemas.microsoft.com/office/powerpoint/2010/main" val="162037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F3C4F9-CEB3-DD40-16EA-6B071C926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2864"/>
                </a:solidFill>
                <a:effectLst/>
                <a:latin typeface="Arial" panose="020B0604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Appendix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27EBC9-D319-71C9-2996-299B255E298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95536" y="1131590"/>
            <a:ext cx="8424000" cy="3422650"/>
          </a:xfrm>
        </p:spPr>
        <p:txBody>
          <a:bodyPr/>
          <a:lstStyle/>
          <a:p>
            <a:endParaRPr lang="de-DE" sz="1400" dirty="0"/>
          </a:p>
          <a:p>
            <a:pPr marL="0" indent="0">
              <a:buSzPct val="114000"/>
              <a:buNone/>
            </a:pPr>
            <a:endParaRPr 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185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>
            <a:spLocks noGrp="1"/>
          </p:cNvSpPr>
          <p:nvPr>
            <p:ph type="title"/>
          </p:nvPr>
        </p:nvSpPr>
        <p:spPr>
          <a:xfrm>
            <a:off x="360000" y="219600"/>
            <a:ext cx="84240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de-DE" dirty="0"/>
              <a:t>„</a:t>
            </a:r>
            <a:r>
              <a:rPr lang="de-DE"/>
              <a:t>Forschungspolitische Vorgaben DTS“ </a:t>
            </a:r>
            <a:r>
              <a:rPr lang="de-DE" dirty="0"/>
              <a:t>(</a:t>
            </a:r>
            <a:r>
              <a:rPr lang="de-DE" dirty="0" err="1"/>
              <a:t>PoF</a:t>
            </a:r>
            <a:r>
              <a:rPr lang="de-DE" dirty="0"/>
              <a:t> IV)</a:t>
            </a:r>
            <a:endParaRPr dirty="0"/>
          </a:p>
        </p:txBody>
      </p:sp>
      <p:sp>
        <p:nvSpPr>
          <p:cNvPr id="171" name="Google Shape;171;p28"/>
          <p:cNvSpPr txBox="1"/>
          <p:nvPr/>
        </p:nvSpPr>
        <p:spPr>
          <a:xfrm>
            <a:off x="353930" y="1226750"/>
            <a:ext cx="8424000" cy="3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8CB423"/>
              </a:buClr>
              <a:buSzPts val="1600"/>
              <a:buFont typeface="Noto Sans Symbols"/>
              <a:buChar char="▪"/>
              <a:tabLst/>
              <a:defRPr/>
            </a:pP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Optimizing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sensitivity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time, </a:t>
            </a: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space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and </a:t>
            </a: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energy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resolution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of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sensors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which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are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needed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in </a:t>
            </a: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context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of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novel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accelerators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and extreme </a:t>
            </a: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sources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b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addition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to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currently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dominant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silicon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semiconductor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technology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sensors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DTS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portfolio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will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be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significantly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expanded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 in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the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area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of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superconducting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sensors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by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middle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of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PoF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IV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period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New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detectors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designed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for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continuous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wave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operation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will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be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developed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use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at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EUXFEL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  <a:p>
            <a:pPr marL="180975" marR="0" lvl="0" indent="-180975" algn="l" defTabSz="914400" rtl="0" eaLnBrk="1" fontAlgn="auto" latinLnBrk="0" hangingPunct="1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8CB423"/>
              </a:buClr>
              <a:buSzPts val="1600"/>
              <a:buFont typeface="Noto Sans Symbols"/>
              <a:buChar char="▪"/>
              <a:tabLst/>
              <a:defRPr/>
            </a:pP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8CB423"/>
              </a:buClr>
              <a:buSzPts val="1600"/>
              <a:buFont typeface="Noto Sans Symbols"/>
              <a:buChar char="▪"/>
              <a:tabLst/>
              <a:defRPr/>
            </a:pP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Developing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novel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detector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and </a:t>
            </a: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readout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concepts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extreme </a:t>
            </a: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data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rates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and </a:t>
            </a: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environments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b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data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rates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that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will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be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produced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example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at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European XFEL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or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 at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the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 High‐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Luminosity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 LHC 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PoF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IV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period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require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new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data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acquisition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 and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trigger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concepts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Research in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field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of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silicon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photonics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will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be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intensified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in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order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to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master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challenges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involved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in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data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transmission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The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construction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of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highly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integrated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application‐specific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detectors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with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millions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of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pixels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requires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developments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of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new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materials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new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integration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concepts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as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well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as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assembly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and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interconnection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techniques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Within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few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years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prototypes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will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be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built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and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characterized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in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order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to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successively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establish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new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generation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of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detector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systems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highest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data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rates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Extreme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demands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are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placed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on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reliability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of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systems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in extreme environmental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conditions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in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almost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all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fields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of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application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in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Research Field Matter, but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especially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 so in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astroparticle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physics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  <a:p>
            <a:pPr marL="180975" marR="0" lvl="0" indent="-180975" algn="l" defTabSz="914400" rtl="0" eaLnBrk="1" fontAlgn="auto" latinLnBrk="0" hangingPunct="1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8CB423"/>
              </a:buClr>
              <a:buSzPts val="1600"/>
              <a:buFont typeface="Noto Sans Symbols"/>
              <a:buChar char="▪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80975" marR="0" lvl="3" indent="-180975" algn="l" defTabSz="914400" rtl="0" eaLnBrk="1" fontAlgn="auto" latinLnBrk="0" hangingPunct="1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8CB423"/>
              </a:buClr>
              <a:buSzPts val="1600"/>
              <a:buFont typeface="Noto Sans Symbols"/>
              <a:buChar char="▪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8CB423"/>
              </a:buClr>
              <a:buSzPts val="1600"/>
              <a:buFont typeface="Noto Sans Symbols"/>
              <a:buChar char="▪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9402949"/>
      </p:ext>
    </p:extLst>
  </p:cSld>
  <p:clrMapOvr>
    <a:masterClrMapping/>
  </p:clrMapOvr>
</p:sld>
</file>

<file path=ppt/theme/theme1.xml><?xml version="1.0" encoding="utf-8"?>
<a:theme xmlns:a="http://schemas.openxmlformats.org/drawingml/2006/main" name="Helmholtz_PPT_master_blanko_DEUTSCH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Zwischenfol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Zwischenfoliel_Variant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nhaltsfol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Inhaltsfolie_Mater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Inhaltsfolie_Mater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ATTER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Helmholtz_PPT_master_blanko_DEUTSCH</Template>
  <TotalTime>0</TotalTime>
  <Words>774</Words>
  <Application>Microsoft Macintosh PowerPoint</Application>
  <PresentationFormat>Bildschirmpräsentation (16:9)</PresentationFormat>
  <Paragraphs>65</Paragraphs>
  <Slides>10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8</vt:i4>
      </vt:variant>
      <vt:variant>
        <vt:lpstr>Folientitel</vt:lpstr>
      </vt:variant>
      <vt:variant>
        <vt:i4>10</vt:i4>
      </vt:variant>
    </vt:vector>
  </HeadingPairs>
  <TitlesOfParts>
    <vt:vector size="22" baseType="lpstr">
      <vt:lpstr>Noto Sans Symbols</vt:lpstr>
      <vt:lpstr>Arial</vt:lpstr>
      <vt:lpstr>Calibri</vt:lpstr>
      <vt:lpstr>Wingdings</vt:lpstr>
      <vt:lpstr>Helmholtz_PPT_master_blanko_DEUTSCH</vt:lpstr>
      <vt:lpstr>Zwischenfolie</vt:lpstr>
      <vt:lpstr>Zwischenfoliel_Variante</vt:lpstr>
      <vt:lpstr>Inhaltsfolie</vt:lpstr>
      <vt:lpstr>Inhaltsfolie_Materie</vt:lpstr>
      <vt:lpstr>3_Inhaltsfolie_Materie</vt:lpstr>
      <vt:lpstr>MATTER</vt:lpstr>
      <vt:lpstr>1_Inhaltsfolie_Materie</vt:lpstr>
      <vt:lpstr>Research Field Matter Matter and Technologies Topic 2 – Detector Technologies and Systems</vt:lpstr>
      <vt:lpstr>Content of strategy paper</vt:lpstr>
      <vt:lpstr>3. Challenges for the next ten years </vt:lpstr>
      <vt:lpstr>4. Mission and research objectives </vt:lpstr>
      <vt:lpstr>5.1 Scientific positioning</vt:lpstr>
      <vt:lpstr>5.2 Structure of the research field </vt:lpstr>
      <vt:lpstr>5.3 Role of infrastructures in the research field </vt:lpstr>
      <vt:lpstr>Appendix</vt:lpstr>
      <vt:lpstr>„Forschungspolitische Vorgaben DTS“ (PoF IV)</vt:lpstr>
      <vt:lpstr>„Forschungspolitische Vorgaben DTS“ (PoF IV)</vt:lpstr>
    </vt:vector>
  </TitlesOfParts>
  <Company>Helmholtz-Gemeinschaft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Mehwald, Lars</dc:creator>
  <cp:lastModifiedBy>Weber, Marc (BL5)</cp:lastModifiedBy>
  <cp:revision>1427</cp:revision>
  <cp:lastPrinted>2021-02-04T13:29:04Z</cp:lastPrinted>
  <dcterms:created xsi:type="dcterms:W3CDTF">2017-09-27T14:19:35Z</dcterms:created>
  <dcterms:modified xsi:type="dcterms:W3CDTF">2024-01-10T18:08:08Z</dcterms:modified>
</cp:coreProperties>
</file>