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0" r:id="rId2"/>
  </p:sldMasterIdLst>
  <p:notesMasterIdLst>
    <p:notesMasterId r:id="rId21"/>
  </p:notesMasterIdLst>
  <p:handoutMasterIdLst>
    <p:handoutMasterId r:id="rId22"/>
  </p:handoutMasterIdLst>
  <p:sldIdLst>
    <p:sldId id="316" r:id="rId3"/>
    <p:sldId id="393" r:id="rId4"/>
    <p:sldId id="377" r:id="rId5"/>
    <p:sldId id="391" r:id="rId6"/>
    <p:sldId id="383" r:id="rId7"/>
    <p:sldId id="379" r:id="rId8"/>
    <p:sldId id="382" r:id="rId9"/>
    <p:sldId id="387" r:id="rId10"/>
    <p:sldId id="328" r:id="rId11"/>
    <p:sldId id="389" r:id="rId12"/>
    <p:sldId id="369" r:id="rId13"/>
    <p:sldId id="381" r:id="rId14"/>
    <p:sldId id="386" r:id="rId15"/>
    <p:sldId id="388" r:id="rId16"/>
    <p:sldId id="385" r:id="rId17"/>
    <p:sldId id="384" r:id="rId18"/>
    <p:sldId id="390" r:id="rId19"/>
    <p:sldId id="392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7E2"/>
    <a:srgbClr val="CB5D14"/>
    <a:srgbClr val="2978AF"/>
    <a:srgbClr val="00CDEC"/>
    <a:srgbClr val="62A72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1" autoAdjust="0"/>
    <p:restoredTop sz="86028" autoAdjust="0"/>
  </p:normalViewPr>
  <p:slideViewPr>
    <p:cSldViewPr showGuides="1">
      <p:cViewPr varScale="1">
        <p:scale>
          <a:sx n="103" d="100"/>
          <a:sy n="103" d="100"/>
        </p:scale>
        <p:origin x="1320" y="102"/>
      </p:cViewPr>
      <p:guideLst>
        <p:guide orient="horz" pos="981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FC75E6C4-5F43-4FF9-96D4-21B8157BE639}" type="datetimeFigureOut">
              <a:rPr lang="de-DE" smtClean="0"/>
              <a:pPr/>
              <a:t>11.01.2024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3E8B182-0F75-451D-B88B-ABD1C205B43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01BD367-6A7A-405A-BFB1-15817186491F}" type="datetimeFigureOut">
              <a:rPr lang="de-DE" smtClean="0"/>
              <a:pPr/>
              <a:t>11.01.2024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4485540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BE7B5255-5329-45F9-87F3-A2F9FB4734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83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9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emf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/>
              <a:t>&lt;type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talk</a:t>
            </a:r>
            <a:r>
              <a:rPr lang="de-DE" sz="1600" dirty="0"/>
              <a:t>&gt; in</a:t>
            </a:r>
          </a:p>
          <a:p>
            <a:r>
              <a:rPr lang="de-DE" sz="1600" b="0" dirty="0"/>
              <a:t>Helmholtz </a:t>
            </a:r>
            <a:r>
              <a:rPr lang="de-DE" sz="1600" b="0" dirty="0" err="1"/>
              <a:t>program</a:t>
            </a:r>
            <a:r>
              <a:rPr lang="de-DE" sz="1600" b="0" dirty="0"/>
              <a:t>: &lt;p</a:t>
            </a:r>
            <a:r>
              <a:rPr lang="en-GB" sz="1600" b="0" dirty="0" err="1"/>
              <a:t>rogram</a:t>
            </a:r>
            <a:r>
              <a:rPr lang="en-GB" sz="1600" b="0" dirty="0"/>
              <a:t> name&gt; (XXX)</a:t>
            </a:r>
          </a:p>
          <a:p>
            <a:r>
              <a:rPr lang="en-GB" sz="1600" b="0" dirty="0" err="1"/>
              <a:t>PoF</a:t>
            </a:r>
            <a:r>
              <a:rPr lang="en-GB" sz="1600" b="0" dirty="0"/>
              <a:t> III Topic: &lt;topic&gt; OR </a:t>
            </a:r>
            <a:r>
              <a:rPr lang="de-DE" sz="1600" b="0" dirty="0" err="1"/>
              <a:t>PoF</a:t>
            </a:r>
            <a:r>
              <a:rPr lang="de-DE" sz="1600" b="0" dirty="0"/>
              <a:t> III 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: &lt;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&gt; </a:t>
            </a:r>
            <a:endParaRPr lang="en-GB" sz="1600" b="0" dirty="0"/>
          </a:p>
          <a:p>
            <a:r>
              <a:rPr lang="de-DE" sz="1600" b="0" dirty="0"/>
              <a:t>DESY Research Unit: </a:t>
            </a:r>
            <a:r>
              <a:rPr lang="en-GB" sz="1600" b="0" dirty="0"/>
              <a:t>&lt;research unit&gt;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Monolithic Active Pixel Systems | Cornelia Wunderer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Monolithic Active Pixel Systems | Cornelia Wunderer |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 noProof="0"/>
              <a:t>Monolithic Active Pixel Systems | Cornelia Wunderer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27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67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brightnessContrast bright="-1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" y="-6245"/>
            <a:ext cx="12185748" cy="33494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608168" y="0"/>
            <a:ext cx="4583832" cy="3356992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5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00"/>
                    </a14:imgEffect>
                    <a14:imgEffect>
                      <a14:saturation sat="240000"/>
                    </a14:imgEffect>
                    <a14:imgEffect>
                      <a14:brightnessContrast bright="36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79" t="-735" r="5195" b="735"/>
          <a:stretch/>
        </p:blipFill>
        <p:spPr>
          <a:xfrm>
            <a:off x="7859486" y="1978714"/>
            <a:ext cx="3624943" cy="13782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/>
              <a:t>Helmholtz </a:t>
            </a:r>
            <a:r>
              <a:rPr lang="de-DE" sz="1600" b="0" dirty="0" err="1"/>
              <a:t>program</a:t>
            </a:r>
            <a:r>
              <a:rPr lang="de-DE" sz="1600" b="0" dirty="0"/>
              <a:t>: &lt;p</a:t>
            </a:r>
            <a:r>
              <a:rPr lang="en-GB" sz="1600" b="0" dirty="0" err="1"/>
              <a:t>rogram</a:t>
            </a:r>
            <a:r>
              <a:rPr lang="en-GB" sz="1600" b="0" dirty="0"/>
              <a:t> name&gt; (XXX)</a:t>
            </a:r>
          </a:p>
          <a:p>
            <a:r>
              <a:rPr lang="en-GB" sz="1600" b="0" dirty="0" err="1"/>
              <a:t>PoF</a:t>
            </a:r>
            <a:r>
              <a:rPr lang="en-GB" sz="1600" b="0" dirty="0"/>
              <a:t> III Topic: &lt;topic&gt; OR </a:t>
            </a:r>
            <a:r>
              <a:rPr lang="de-DE" sz="1600" b="0" dirty="0" err="1"/>
              <a:t>PoF</a:t>
            </a:r>
            <a:r>
              <a:rPr lang="de-DE" sz="1600" b="0" dirty="0"/>
              <a:t> III 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: &lt;</a:t>
            </a:r>
            <a:r>
              <a:rPr lang="de-DE" sz="1600" b="0" dirty="0" err="1"/>
              <a:t>research</a:t>
            </a:r>
            <a:r>
              <a:rPr lang="de-DE" sz="1600" b="0" dirty="0"/>
              <a:t> </a:t>
            </a:r>
            <a:r>
              <a:rPr lang="de-DE" sz="1600" b="0" dirty="0" err="1"/>
              <a:t>theme</a:t>
            </a:r>
            <a:r>
              <a:rPr lang="de-DE" sz="1600" b="0" dirty="0"/>
              <a:t>&gt; </a:t>
            </a:r>
            <a:endParaRPr lang="en-GB" sz="1600" b="0" dirty="0"/>
          </a:p>
          <a:p>
            <a:r>
              <a:rPr lang="de-DE" sz="1600" b="0" dirty="0"/>
              <a:t>DESY Research Unit: </a:t>
            </a:r>
            <a:r>
              <a:rPr lang="en-GB" sz="1600" b="0" dirty="0"/>
              <a:t>&lt;research unit&gt;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>
              <a:solidFill>
                <a:srgbClr val="FF9E1B"/>
              </a:solidFill>
            </a:endParaRPr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5502" y="31428"/>
            <a:ext cx="2331462" cy="19472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508" y="0"/>
            <a:ext cx="2291916" cy="198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3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 | Firstname Lastname 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329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 | Firstname Lastname 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315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Monolithic Active Pixel Systems | Cornelia Wunderer |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7" r:id="rId5"/>
    <p:sldLayoutId id="2147483708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Presentation Title | Firstname Lastname  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70806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900" b="1" smtClean="0">
                <a:solidFill>
                  <a:prstClr val="black"/>
                </a:solidFill>
              </a:rPr>
              <a:pPr algn="r"/>
              <a:t>‹#›</a:t>
            </a:fld>
            <a:endParaRPr lang="en-US" sz="9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42704"/>
            <a:ext cx="12189618" cy="1008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764704"/>
            <a:ext cx="11376025" cy="1099777"/>
          </a:xfrm>
        </p:spPr>
        <p:txBody>
          <a:bodyPr/>
          <a:lstStyle/>
          <a:p>
            <a:r>
              <a:rPr lang="en-US" dirty="0"/>
              <a:t>POF V</a:t>
            </a:r>
            <a:br>
              <a:rPr lang="en-US" dirty="0"/>
            </a:br>
            <a:r>
              <a:rPr lang="en-US" dirty="0"/>
              <a:t>DTS ST1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b="0" dirty="0">
                <a:solidFill>
                  <a:schemeClr val="tx1"/>
                </a:solidFill>
              </a:rPr>
              <a:t>Helmholtz </a:t>
            </a:r>
            <a:r>
              <a:rPr lang="de-DE" b="0" dirty="0" err="1">
                <a:solidFill>
                  <a:schemeClr val="tx1"/>
                </a:solidFill>
              </a:rPr>
              <a:t>Program</a:t>
            </a:r>
            <a:r>
              <a:rPr lang="de-DE" b="0" dirty="0">
                <a:solidFill>
                  <a:schemeClr val="tx1"/>
                </a:solidFill>
              </a:rPr>
              <a:t>: </a:t>
            </a:r>
            <a:r>
              <a:rPr lang="en-US" b="0" dirty="0">
                <a:solidFill>
                  <a:schemeClr val="tx1"/>
                </a:solidFill>
              </a:rPr>
              <a:t>Matter and Technologies</a:t>
            </a:r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 err="1">
                <a:solidFill>
                  <a:schemeClr val="tx1"/>
                </a:solidFill>
              </a:rPr>
              <a:t>PoF</a:t>
            </a:r>
            <a:r>
              <a:rPr lang="en-GB" b="0" dirty="0">
                <a:solidFill>
                  <a:schemeClr val="tx1"/>
                </a:solidFill>
              </a:rPr>
              <a:t> V Topic: </a:t>
            </a:r>
            <a:r>
              <a:rPr lang="en-US" b="0" dirty="0">
                <a:solidFill>
                  <a:schemeClr val="tx1"/>
                </a:solidFill>
              </a:rPr>
              <a:t>Detector Developments and Systems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DTS contributing Centers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636912"/>
            <a:ext cx="11376025" cy="5874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9E1B"/>
                </a:solidFill>
              </a:rPr>
              <a:t>A collection of current and future systems in DTS</a:t>
            </a:r>
          </a:p>
        </p:txBody>
      </p:sp>
    </p:spTree>
    <p:extLst>
      <p:ext uri="{BB962C8B-B14F-4D97-AF65-F5344CB8AC3E}">
        <p14:creationId xmlns:p14="http://schemas.microsoft.com/office/powerpoint/2010/main" val="262867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3480" cy="4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>
                <a:solidFill>
                  <a:schemeClr val="accent1"/>
                </a:solidFill>
                <a:latin typeface="Arial"/>
                <a:ea typeface="DejaVu Sans"/>
              </a:rPr>
              <a:t>Timing Detectors for 4D tracking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3480" cy="3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accent2"/>
                </a:solidFill>
                <a:latin typeface="Arial"/>
                <a:ea typeface="DejaVu Sans"/>
              </a:rPr>
              <a:t>Development of versatile fast-timing sensors for different applications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407880" y="1406520"/>
            <a:ext cx="7522200" cy="245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324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Develop fast timing detectors for 4D-tracking in particle physics:</a:t>
            </a:r>
            <a:br>
              <a:rPr sz="1600"/>
            </a:b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background suppression, track timestamping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567"/>
              </a:spcBef>
              <a:buNone/>
              <a:tabLst>
                <a:tab pos="26676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Different technologies are suited for different application scenarios, such as LGADs, fully-integrated digital SiPMs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567"/>
              </a:spcBef>
              <a:buNone/>
              <a:tabLst>
                <a:tab pos="26676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Direct application with beam telescopes; adding dedicated timing layers with a resolution below 100 ps will be essential to characterize 4D Tracking sensors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407520" y="3963600"/>
            <a:ext cx="5469480" cy="234324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  <a:ea typeface="DejaVu Sans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Aft>
                <a:spcPts val="507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Timing is becoming a major technological avenue for tracking detectors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Aft>
                <a:spcPts val="507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Tracking detectors at a Higgs factory will require precise timing for precision measurements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Aft>
                <a:spcPts val="507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We need to provide reference timing layers to enable characterization of these 4D sensors for Testbeam users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TextBox 1"/>
          <p:cNvSpPr/>
          <p:nvPr/>
        </p:nvSpPr>
        <p:spPr>
          <a:xfrm>
            <a:off x="5954400" y="3948840"/>
            <a:ext cx="5843160" cy="2337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Who? Links to others? Collaborations?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363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ECFA DRD3 WG 2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363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Particle physics &amp; photon science applications (ST1)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363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Important for EU projects (AIDA-XXX)</a:t>
            </a: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363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spcBef>
                <a:spcPts val="363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US" sz="1600" b="1" spc="-1" dirty="0">
                <a:solidFill>
                  <a:srgbClr val="000000"/>
                </a:solidFill>
                <a:ea typeface="DejaVu Sans"/>
              </a:rPr>
              <a:t>Commonalities with other DESY, GSI &amp; KIT projects</a:t>
            </a:r>
            <a:endParaRPr lang="en-US" sz="1600" b="1" spc="-1" dirty="0">
              <a:solidFill>
                <a:srgbClr val="000000"/>
              </a:solidFill>
            </a:endParaRPr>
          </a:p>
        </p:txBody>
      </p:sp>
      <p:sp>
        <p:nvSpPr>
          <p:cNvPr id="338" name="TextBox 8"/>
          <p:cNvSpPr/>
          <p:nvPr/>
        </p:nvSpPr>
        <p:spPr>
          <a:xfrm>
            <a:off x="8688288" y="201292"/>
            <a:ext cx="22573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Contact:</a:t>
            </a:r>
            <a:br>
              <a:rPr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Simon Spannagel (DESY)</a:t>
            </a:r>
            <a:br>
              <a:rPr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Marcel </a:t>
            </a:r>
            <a:r>
              <a:rPr lang="en-US" sz="1400" dirty="0" err="1">
                <a:solidFill>
                  <a:schemeClr val="accent1"/>
                </a:solidFill>
              </a:rPr>
              <a:t>Stanitzki</a:t>
            </a:r>
            <a:r>
              <a:rPr lang="en-US" sz="1400" dirty="0">
                <a:solidFill>
                  <a:schemeClr val="accent1"/>
                </a:solidFill>
              </a:rPr>
              <a:t> (DESY)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39" name="PlaceHolder 11"/>
          <p:cNvSpPr/>
          <p:nvPr/>
        </p:nvSpPr>
        <p:spPr>
          <a:xfrm>
            <a:off x="11657520" y="6578280"/>
            <a:ext cx="124200" cy="132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</a:endParaRPr>
          </a:p>
        </p:txBody>
      </p:sp>
      <p:pic>
        <p:nvPicPr>
          <p:cNvPr id="340" name="Picture 33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61640" y="1143000"/>
            <a:ext cx="1367280" cy="136728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34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87000" y="2392200"/>
            <a:ext cx="1599120" cy="155556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34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9600" y="1518120"/>
            <a:ext cx="1589040" cy="213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7018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HVCMOS sensors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200180" cy="24543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1. Fully depleted bulk and low power consumption for photon science</a:t>
            </a:r>
          </a:p>
          <a:p>
            <a:pPr lvl="1">
              <a:spcAft>
                <a:spcPts val="0"/>
              </a:spcAft>
            </a:pPr>
            <a:r>
              <a:rPr lang="en-US" dirty="0"/>
              <a:t>multi layer detectors; detection of photons</a:t>
            </a:r>
          </a:p>
          <a:p>
            <a:pPr lvl="1">
              <a:spcAft>
                <a:spcPts val="0"/>
              </a:spcAft>
            </a:pPr>
            <a:r>
              <a:rPr lang="en-US" dirty="0"/>
              <a:t>measurement of photon and particle energy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2. Higher radiation tolerance – Explore the use of wide band gap semiconductors such as </a:t>
            </a:r>
            <a:r>
              <a:rPr lang="en-US" dirty="0" err="1"/>
              <a:t>SiC</a:t>
            </a:r>
            <a:r>
              <a:rPr lang="en-US" dirty="0"/>
              <a:t>; hybrid and active </a:t>
            </a:r>
            <a:r>
              <a:rPr lang="en-US" dirty="0" err="1"/>
              <a:t>SiC</a:t>
            </a:r>
            <a:r>
              <a:rPr lang="en-US" dirty="0"/>
              <a:t> sensors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3. Pushing limits of time resolution</a:t>
            </a:r>
          </a:p>
          <a:p>
            <a:pPr lvl="1">
              <a:spcAft>
                <a:spcPts val="0"/>
              </a:spcAft>
            </a:pPr>
            <a:r>
              <a:rPr lang="en-US" dirty="0" err="1"/>
              <a:t>BiCMOS</a:t>
            </a:r>
            <a:r>
              <a:rPr lang="en-US" dirty="0"/>
              <a:t> MAPS, </a:t>
            </a:r>
            <a:r>
              <a:rPr lang="en-US" dirty="0" err="1"/>
              <a:t>SiGe</a:t>
            </a:r>
            <a:r>
              <a:rPr lang="en-US" dirty="0"/>
              <a:t>, deep junction LGAD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4. Very thin HVCMOS sensors in standard technologies (&lt;30µm)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5. Stitching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6. Postprocessing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lvl="1">
              <a:spcAft>
                <a:spcPts val="0"/>
              </a:spcAft>
            </a:pPr>
            <a:endParaRPr lang="en-US" dirty="0"/>
          </a:p>
          <a:p>
            <a:pPr lvl="1">
              <a:spcAft>
                <a:spcPts val="0"/>
              </a:spcAft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7368" y="3963533"/>
            <a:ext cx="5471988" cy="2454374"/>
          </a:xfrm>
          <a:solidFill>
            <a:srgbClr val="CCFFCC">
              <a:alpha val="50196"/>
            </a:srgbClr>
          </a:solidFill>
        </p:spPr>
        <p:txBody>
          <a:bodyPr/>
          <a:lstStyle/>
          <a:p>
            <a:r>
              <a:rPr lang="en-US" b="1" dirty="0"/>
              <a:t>Why is this cool?</a:t>
            </a: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HVCMOS sensors are MAPS designed with large collection electrodes, which provides the highest radiation tolerance and more uniform sensor timing</a:t>
            </a:r>
          </a:p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Applications:</a:t>
            </a:r>
          </a:p>
          <a:p>
            <a:pPr lvl="1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LHC, EIC collider, </a:t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FCC-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ee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Higgs-EW-Top factories, FCC-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hh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lvl="1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New: photon science, medicine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54485" y="3948944"/>
            <a:ext cx="604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Links to others?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Geneva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A983E879-0612-9048-0BA3-68BD6E3530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220" y="1441980"/>
            <a:ext cx="1944447" cy="22492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9248FA7-4B43-31B8-7AAA-F19D62F7F2D4}"/>
              </a:ext>
            </a:extLst>
          </p:cNvPr>
          <p:cNvGrpSpPr/>
          <p:nvPr/>
        </p:nvGrpSpPr>
        <p:grpSpPr>
          <a:xfrm>
            <a:off x="8965579" y="1577123"/>
            <a:ext cx="3035077" cy="1922455"/>
            <a:chOff x="4572000" y="3886980"/>
            <a:chExt cx="3952122" cy="2289900"/>
          </a:xfrm>
        </p:grpSpPr>
        <p:grpSp>
          <p:nvGrpSpPr>
            <p:cNvPr id="8" name="Gruppieren 16">
              <a:extLst>
                <a:ext uri="{FF2B5EF4-FFF2-40B4-BE49-F238E27FC236}">
                  <a16:creationId xmlns:a16="http://schemas.microsoft.com/office/drawing/2014/main" id="{D718F13B-2A5B-2695-55D4-D2E4C9381CF4}"/>
                </a:ext>
              </a:extLst>
            </p:cNvPr>
            <p:cNvGrpSpPr/>
            <p:nvPr/>
          </p:nvGrpSpPr>
          <p:grpSpPr>
            <a:xfrm>
              <a:off x="4572000" y="3886980"/>
              <a:ext cx="2766060" cy="305320"/>
              <a:chOff x="4572000" y="3810650"/>
              <a:chExt cx="2766060" cy="305320"/>
            </a:xfrm>
          </p:grpSpPr>
          <p:sp>
            <p:nvSpPr>
              <p:cNvPr id="45" name="Rechteck 10">
                <a:extLst>
                  <a:ext uri="{FF2B5EF4-FFF2-40B4-BE49-F238E27FC236}">
                    <a16:creationId xmlns:a16="http://schemas.microsoft.com/office/drawing/2014/main" id="{A1A28EEC-4570-8CEF-244D-6B3ABE37FDF2}"/>
                  </a:ext>
                </a:extLst>
              </p:cNvPr>
              <p:cNvSpPr/>
              <p:nvPr/>
            </p:nvSpPr>
            <p:spPr>
              <a:xfrm>
                <a:off x="4572000" y="3810650"/>
                <a:ext cx="2766060" cy="30532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hteck: abgerundete Ecken 11">
                <a:extLst>
                  <a:ext uri="{FF2B5EF4-FFF2-40B4-BE49-F238E27FC236}">
                    <a16:creationId xmlns:a16="http://schemas.microsoft.com/office/drawing/2014/main" id="{EF8B0F48-5D1D-A372-AEF6-DC292E3B53FF}"/>
                  </a:ext>
                </a:extLst>
              </p:cNvPr>
              <p:cNvSpPr/>
              <p:nvPr/>
            </p:nvSpPr>
            <p:spPr>
              <a:xfrm>
                <a:off x="4953650" y="3810650"/>
                <a:ext cx="2366230" cy="30532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hteck: abgerundete Ecken 12">
                <a:extLst>
                  <a:ext uri="{FF2B5EF4-FFF2-40B4-BE49-F238E27FC236}">
                    <a16:creationId xmlns:a16="http://schemas.microsoft.com/office/drawing/2014/main" id="{22407F32-6011-0FC3-EA94-68AE4B81F158}"/>
                  </a:ext>
                </a:extLst>
              </p:cNvPr>
              <p:cNvSpPr/>
              <p:nvPr/>
            </p:nvSpPr>
            <p:spPr>
              <a:xfrm>
                <a:off x="510631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hteck: abgerundete Ecken 13">
                <a:extLst>
                  <a:ext uri="{FF2B5EF4-FFF2-40B4-BE49-F238E27FC236}">
                    <a16:creationId xmlns:a16="http://schemas.microsoft.com/office/drawing/2014/main" id="{02A417CB-4A67-F0C6-84A7-514D7399E33F}"/>
                  </a:ext>
                </a:extLst>
              </p:cNvPr>
              <p:cNvSpPr/>
              <p:nvPr/>
            </p:nvSpPr>
            <p:spPr>
              <a:xfrm>
                <a:off x="564062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hteck: abgerundete Ecken 14">
                <a:extLst>
                  <a:ext uri="{FF2B5EF4-FFF2-40B4-BE49-F238E27FC236}">
                    <a16:creationId xmlns:a16="http://schemas.microsoft.com/office/drawing/2014/main" id="{63AA2510-E572-E221-E7A9-C29429568BE2}"/>
                  </a:ext>
                </a:extLst>
              </p:cNvPr>
              <p:cNvSpPr/>
              <p:nvPr/>
            </p:nvSpPr>
            <p:spPr>
              <a:xfrm>
                <a:off x="617493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hteck: abgerundete Ecken 15">
                <a:extLst>
                  <a:ext uri="{FF2B5EF4-FFF2-40B4-BE49-F238E27FC236}">
                    <a16:creationId xmlns:a16="http://schemas.microsoft.com/office/drawing/2014/main" id="{EF2B3F85-8F13-C130-25DB-02BE0DA68E3C}"/>
                  </a:ext>
                </a:extLst>
              </p:cNvPr>
              <p:cNvSpPr/>
              <p:nvPr/>
            </p:nvSpPr>
            <p:spPr>
              <a:xfrm>
                <a:off x="670924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pieren 17">
              <a:extLst>
                <a:ext uri="{FF2B5EF4-FFF2-40B4-BE49-F238E27FC236}">
                  <a16:creationId xmlns:a16="http://schemas.microsoft.com/office/drawing/2014/main" id="{1A08B74A-57FC-394A-3A8C-62387627B398}"/>
                </a:ext>
              </a:extLst>
            </p:cNvPr>
            <p:cNvGrpSpPr/>
            <p:nvPr/>
          </p:nvGrpSpPr>
          <p:grpSpPr>
            <a:xfrm>
              <a:off x="4572000" y="4344960"/>
              <a:ext cx="2766060" cy="305320"/>
              <a:chOff x="4572000" y="3810650"/>
              <a:chExt cx="2766060" cy="305320"/>
            </a:xfrm>
          </p:grpSpPr>
          <p:sp>
            <p:nvSpPr>
              <p:cNvPr id="39" name="Rechteck 18">
                <a:extLst>
                  <a:ext uri="{FF2B5EF4-FFF2-40B4-BE49-F238E27FC236}">
                    <a16:creationId xmlns:a16="http://schemas.microsoft.com/office/drawing/2014/main" id="{4FCB02B9-D18E-AE5D-76C8-6A3C9CC93EDE}"/>
                  </a:ext>
                </a:extLst>
              </p:cNvPr>
              <p:cNvSpPr/>
              <p:nvPr/>
            </p:nvSpPr>
            <p:spPr>
              <a:xfrm>
                <a:off x="4572000" y="3810650"/>
                <a:ext cx="2766060" cy="30532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hteck: abgerundete Ecken 19">
                <a:extLst>
                  <a:ext uri="{FF2B5EF4-FFF2-40B4-BE49-F238E27FC236}">
                    <a16:creationId xmlns:a16="http://schemas.microsoft.com/office/drawing/2014/main" id="{8F41689A-6252-184B-283C-C590B04EC984}"/>
                  </a:ext>
                </a:extLst>
              </p:cNvPr>
              <p:cNvSpPr/>
              <p:nvPr/>
            </p:nvSpPr>
            <p:spPr>
              <a:xfrm>
                <a:off x="4953650" y="3810650"/>
                <a:ext cx="2366230" cy="30532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hteck: abgerundete Ecken 20">
                <a:extLst>
                  <a:ext uri="{FF2B5EF4-FFF2-40B4-BE49-F238E27FC236}">
                    <a16:creationId xmlns:a16="http://schemas.microsoft.com/office/drawing/2014/main" id="{95AC1B34-FAE5-6D6D-8C44-F319312897FE}"/>
                  </a:ext>
                </a:extLst>
              </p:cNvPr>
              <p:cNvSpPr/>
              <p:nvPr/>
            </p:nvSpPr>
            <p:spPr>
              <a:xfrm>
                <a:off x="510631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hteck: abgerundete Ecken 21">
                <a:extLst>
                  <a:ext uri="{FF2B5EF4-FFF2-40B4-BE49-F238E27FC236}">
                    <a16:creationId xmlns:a16="http://schemas.microsoft.com/office/drawing/2014/main" id="{514EDC08-EB24-5301-C8C6-F8247B58871D}"/>
                  </a:ext>
                </a:extLst>
              </p:cNvPr>
              <p:cNvSpPr/>
              <p:nvPr/>
            </p:nvSpPr>
            <p:spPr>
              <a:xfrm>
                <a:off x="564062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hteck: abgerundete Ecken 22">
                <a:extLst>
                  <a:ext uri="{FF2B5EF4-FFF2-40B4-BE49-F238E27FC236}">
                    <a16:creationId xmlns:a16="http://schemas.microsoft.com/office/drawing/2014/main" id="{DD34EE72-C168-B257-4E5C-91E0EAF3616F}"/>
                  </a:ext>
                </a:extLst>
              </p:cNvPr>
              <p:cNvSpPr/>
              <p:nvPr/>
            </p:nvSpPr>
            <p:spPr>
              <a:xfrm>
                <a:off x="617493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hteck: abgerundete Ecken 23">
                <a:extLst>
                  <a:ext uri="{FF2B5EF4-FFF2-40B4-BE49-F238E27FC236}">
                    <a16:creationId xmlns:a16="http://schemas.microsoft.com/office/drawing/2014/main" id="{8198877F-E715-5E96-90CA-BE45790B7747}"/>
                  </a:ext>
                </a:extLst>
              </p:cNvPr>
              <p:cNvSpPr/>
              <p:nvPr/>
            </p:nvSpPr>
            <p:spPr>
              <a:xfrm>
                <a:off x="670924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pieren 24">
              <a:extLst>
                <a:ext uri="{FF2B5EF4-FFF2-40B4-BE49-F238E27FC236}">
                  <a16:creationId xmlns:a16="http://schemas.microsoft.com/office/drawing/2014/main" id="{CB235186-FA3E-453F-1CFD-D112E57B81DA}"/>
                </a:ext>
              </a:extLst>
            </p:cNvPr>
            <p:cNvGrpSpPr/>
            <p:nvPr/>
          </p:nvGrpSpPr>
          <p:grpSpPr>
            <a:xfrm>
              <a:off x="4572000" y="4802940"/>
              <a:ext cx="2766060" cy="305320"/>
              <a:chOff x="4572000" y="3810650"/>
              <a:chExt cx="2766060" cy="305320"/>
            </a:xfrm>
          </p:grpSpPr>
          <p:sp>
            <p:nvSpPr>
              <p:cNvPr id="33" name="Rechteck 25">
                <a:extLst>
                  <a:ext uri="{FF2B5EF4-FFF2-40B4-BE49-F238E27FC236}">
                    <a16:creationId xmlns:a16="http://schemas.microsoft.com/office/drawing/2014/main" id="{AAE3B90A-207F-E2B5-E786-2E5E67705A59}"/>
                  </a:ext>
                </a:extLst>
              </p:cNvPr>
              <p:cNvSpPr/>
              <p:nvPr/>
            </p:nvSpPr>
            <p:spPr>
              <a:xfrm>
                <a:off x="4572000" y="3810650"/>
                <a:ext cx="2766060" cy="30532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hteck: abgerundete Ecken 26">
                <a:extLst>
                  <a:ext uri="{FF2B5EF4-FFF2-40B4-BE49-F238E27FC236}">
                    <a16:creationId xmlns:a16="http://schemas.microsoft.com/office/drawing/2014/main" id="{88F780A8-8D70-1C31-A7DE-A7CF1AA73E0A}"/>
                  </a:ext>
                </a:extLst>
              </p:cNvPr>
              <p:cNvSpPr/>
              <p:nvPr/>
            </p:nvSpPr>
            <p:spPr>
              <a:xfrm>
                <a:off x="4953650" y="3810650"/>
                <a:ext cx="2366230" cy="30532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hteck: abgerundete Ecken 27">
                <a:extLst>
                  <a:ext uri="{FF2B5EF4-FFF2-40B4-BE49-F238E27FC236}">
                    <a16:creationId xmlns:a16="http://schemas.microsoft.com/office/drawing/2014/main" id="{A2F9EFB6-1CCA-F598-C1EB-B740CD017B66}"/>
                  </a:ext>
                </a:extLst>
              </p:cNvPr>
              <p:cNvSpPr/>
              <p:nvPr/>
            </p:nvSpPr>
            <p:spPr>
              <a:xfrm>
                <a:off x="510631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hteck: abgerundete Ecken 28">
                <a:extLst>
                  <a:ext uri="{FF2B5EF4-FFF2-40B4-BE49-F238E27FC236}">
                    <a16:creationId xmlns:a16="http://schemas.microsoft.com/office/drawing/2014/main" id="{363820CE-A627-9C1F-D0E9-C43F136F1AF2}"/>
                  </a:ext>
                </a:extLst>
              </p:cNvPr>
              <p:cNvSpPr/>
              <p:nvPr/>
            </p:nvSpPr>
            <p:spPr>
              <a:xfrm>
                <a:off x="564062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hteck: abgerundete Ecken 29">
                <a:extLst>
                  <a:ext uri="{FF2B5EF4-FFF2-40B4-BE49-F238E27FC236}">
                    <a16:creationId xmlns:a16="http://schemas.microsoft.com/office/drawing/2014/main" id="{915D85D3-7B27-BFBA-73A1-DCA64FF2E523}"/>
                  </a:ext>
                </a:extLst>
              </p:cNvPr>
              <p:cNvSpPr/>
              <p:nvPr/>
            </p:nvSpPr>
            <p:spPr>
              <a:xfrm>
                <a:off x="617493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hteck: abgerundete Ecken 30">
                <a:extLst>
                  <a:ext uri="{FF2B5EF4-FFF2-40B4-BE49-F238E27FC236}">
                    <a16:creationId xmlns:a16="http://schemas.microsoft.com/office/drawing/2014/main" id="{05799AB9-15A2-ABE4-DCDC-2A0DB8D9BD3A}"/>
                  </a:ext>
                </a:extLst>
              </p:cNvPr>
              <p:cNvSpPr/>
              <p:nvPr/>
            </p:nvSpPr>
            <p:spPr>
              <a:xfrm>
                <a:off x="670924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uppieren 31">
              <a:extLst>
                <a:ext uri="{FF2B5EF4-FFF2-40B4-BE49-F238E27FC236}">
                  <a16:creationId xmlns:a16="http://schemas.microsoft.com/office/drawing/2014/main" id="{31FCBC42-1F7B-200D-CEED-F557FCE732F2}"/>
                </a:ext>
              </a:extLst>
            </p:cNvPr>
            <p:cNvGrpSpPr/>
            <p:nvPr/>
          </p:nvGrpSpPr>
          <p:grpSpPr>
            <a:xfrm>
              <a:off x="4572000" y="5260920"/>
              <a:ext cx="2766060" cy="305320"/>
              <a:chOff x="4572000" y="3810650"/>
              <a:chExt cx="2766060" cy="305320"/>
            </a:xfrm>
          </p:grpSpPr>
          <p:sp>
            <p:nvSpPr>
              <p:cNvPr id="27" name="Rechteck 32">
                <a:extLst>
                  <a:ext uri="{FF2B5EF4-FFF2-40B4-BE49-F238E27FC236}">
                    <a16:creationId xmlns:a16="http://schemas.microsoft.com/office/drawing/2014/main" id="{8A7C94AF-C6EA-F2CD-2E61-21BD260E13EE}"/>
                  </a:ext>
                </a:extLst>
              </p:cNvPr>
              <p:cNvSpPr/>
              <p:nvPr/>
            </p:nvSpPr>
            <p:spPr>
              <a:xfrm>
                <a:off x="4572000" y="3810650"/>
                <a:ext cx="2766060" cy="30532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hteck: abgerundete Ecken 33">
                <a:extLst>
                  <a:ext uri="{FF2B5EF4-FFF2-40B4-BE49-F238E27FC236}">
                    <a16:creationId xmlns:a16="http://schemas.microsoft.com/office/drawing/2014/main" id="{04E2409F-542E-DA23-2A7F-266664C37160}"/>
                  </a:ext>
                </a:extLst>
              </p:cNvPr>
              <p:cNvSpPr/>
              <p:nvPr/>
            </p:nvSpPr>
            <p:spPr>
              <a:xfrm>
                <a:off x="4953650" y="3810650"/>
                <a:ext cx="2366230" cy="30532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hteck: abgerundete Ecken 34">
                <a:extLst>
                  <a:ext uri="{FF2B5EF4-FFF2-40B4-BE49-F238E27FC236}">
                    <a16:creationId xmlns:a16="http://schemas.microsoft.com/office/drawing/2014/main" id="{62B2197C-E611-6855-7BE3-3C8D084F509F}"/>
                  </a:ext>
                </a:extLst>
              </p:cNvPr>
              <p:cNvSpPr/>
              <p:nvPr/>
            </p:nvSpPr>
            <p:spPr>
              <a:xfrm>
                <a:off x="510631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hteck: abgerundete Ecken 35">
                <a:extLst>
                  <a:ext uri="{FF2B5EF4-FFF2-40B4-BE49-F238E27FC236}">
                    <a16:creationId xmlns:a16="http://schemas.microsoft.com/office/drawing/2014/main" id="{ED8B95DC-BC7A-19EA-986D-FBA694266B47}"/>
                  </a:ext>
                </a:extLst>
              </p:cNvPr>
              <p:cNvSpPr/>
              <p:nvPr/>
            </p:nvSpPr>
            <p:spPr>
              <a:xfrm>
                <a:off x="564062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eck: abgerundete Ecken 36">
                <a:extLst>
                  <a:ext uri="{FF2B5EF4-FFF2-40B4-BE49-F238E27FC236}">
                    <a16:creationId xmlns:a16="http://schemas.microsoft.com/office/drawing/2014/main" id="{2E7EA933-1B02-B481-815C-26BE3BE54285}"/>
                  </a:ext>
                </a:extLst>
              </p:cNvPr>
              <p:cNvSpPr/>
              <p:nvPr/>
            </p:nvSpPr>
            <p:spPr>
              <a:xfrm>
                <a:off x="617493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hteck: abgerundete Ecken 37">
                <a:extLst>
                  <a:ext uri="{FF2B5EF4-FFF2-40B4-BE49-F238E27FC236}">
                    <a16:creationId xmlns:a16="http://schemas.microsoft.com/office/drawing/2014/main" id="{D69AEC27-D24D-8DEE-4BE7-EBAE2116A423}"/>
                  </a:ext>
                </a:extLst>
              </p:cNvPr>
              <p:cNvSpPr/>
              <p:nvPr/>
            </p:nvSpPr>
            <p:spPr>
              <a:xfrm>
                <a:off x="670924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Geschweifte Klammer rechts 40">
              <a:extLst>
                <a:ext uri="{FF2B5EF4-FFF2-40B4-BE49-F238E27FC236}">
                  <a16:creationId xmlns:a16="http://schemas.microsoft.com/office/drawing/2014/main" id="{EA6F85E5-3605-27A4-8D9E-EB5F57AE2F29}"/>
                </a:ext>
              </a:extLst>
            </p:cNvPr>
            <p:cNvSpPr/>
            <p:nvPr/>
          </p:nvSpPr>
          <p:spPr>
            <a:xfrm>
              <a:off x="7472540" y="3886980"/>
              <a:ext cx="228990" cy="2289900"/>
            </a:xfrm>
            <a:prstGeom prst="rightBrac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9" name="Gruppieren 41">
              <a:extLst>
                <a:ext uri="{FF2B5EF4-FFF2-40B4-BE49-F238E27FC236}">
                  <a16:creationId xmlns:a16="http://schemas.microsoft.com/office/drawing/2014/main" id="{29E68AB0-0757-B724-FE9B-4F314D138390}"/>
                </a:ext>
              </a:extLst>
            </p:cNvPr>
            <p:cNvGrpSpPr/>
            <p:nvPr/>
          </p:nvGrpSpPr>
          <p:grpSpPr>
            <a:xfrm>
              <a:off x="4572000" y="5871560"/>
              <a:ext cx="2766060" cy="305320"/>
              <a:chOff x="4572000" y="3810650"/>
              <a:chExt cx="2766060" cy="305320"/>
            </a:xfrm>
          </p:grpSpPr>
          <p:sp>
            <p:nvSpPr>
              <p:cNvPr id="21" name="Rechteck 42">
                <a:extLst>
                  <a:ext uri="{FF2B5EF4-FFF2-40B4-BE49-F238E27FC236}">
                    <a16:creationId xmlns:a16="http://schemas.microsoft.com/office/drawing/2014/main" id="{97D35183-D11B-8EB7-58AA-DE5CABB529F6}"/>
                  </a:ext>
                </a:extLst>
              </p:cNvPr>
              <p:cNvSpPr/>
              <p:nvPr/>
            </p:nvSpPr>
            <p:spPr>
              <a:xfrm>
                <a:off x="4572000" y="3810650"/>
                <a:ext cx="2766060" cy="305320"/>
              </a:xfrm>
              <a:prstGeom prst="rect">
                <a:avLst/>
              </a:prstGeom>
              <a:solidFill>
                <a:srgbClr val="FBFE8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hteck: abgerundete Ecken 43">
                <a:extLst>
                  <a:ext uri="{FF2B5EF4-FFF2-40B4-BE49-F238E27FC236}">
                    <a16:creationId xmlns:a16="http://schemas.microsoft.com/office/drawing/2014/main" id="{0290A241-8851-2110-DDBB-5A322460EB9A}"/>
                  </a:ext>
                </a:extLst>
              </p:cNvPr>
              <p:cNvSpPr/>
              <p:nvPr/>
            </p:nvSpPr>
            <p:spPr>
              <a:xfrm>
                <a:off x="4953650" y="3810650"/>
                <a:ext cx="2366230" cy="30532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hteck: abgerundete Ecken 44">
                <a:extLst>
                  <a:ext uri="{FF2B5EF4-FFF2-40B4-BE49-F238E27FC236}">
                    <a16:creationId xmlns:a16="http://schemas.microsoft.com/office/drawing/2014/main" id="{D6F929B1-27B6-FB68-3CC7-10BC2B254D64}"/>
                  </a:ext>
                </a:extLst>
              </p:cNvPr>
              <p:cNvSpPr/>
              <p:nvPr/>
            </p:nvSpPr>
            <p:spPr>
              <a:xfrm>
                <a:off x="510631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hteck: abgerundete Ecken 45">
                <a:extLst>
                  <a:ext uri="{FF2B5EF4-FFF2-40B4-BE49-F238E27FC236}">
                    <a16:creationId xmlns:a16="http://schemas.microsoft.com/office/drawing/2014/main" id="{4755CED4-DE71-547B-5C59-7F46B70DA1EF}"/>
                  </a:ext>
                </a:extLst>
              </p:cNvPr>
              <p:cNvSpPr/>
              <p:nvPr/>
            </p:nvSpPr>
            <p:spPr>
              <a:xfrm>
                <a:off x="564062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hteck: abgerundete Ecken 46">
                <a:extLst>
                  <a:ext uri="{FF2B5EF4-FFF2-40B4-BE49-F238E27FC236}">
                    <a16:creationId xmlns:a16="http://schemas.microsoft.com/office/drawing/2014/main" id="{4282358A-2488-244F-43A9-CF25A70CECBD}"/>
                  </a:ext>
                </a:extLst>
              </p:cNvPr>
              <p:cNvSpPr/>
              <p:nvPr/>
            </p:nvSpPr>
            <p:spPr>
              <a:xfrm>
                <a:off x="617493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eck: abgerundete Ecken 47">
                <a:extLst>
                  <a:ext uri="{FF2B5EF4-FFF2-40B4-BE49-F238E27FC236}">
                    <a16:creationId xmlns:a16="http://schemas.microsoft.com/office/drawing/2014/main" id="{378E4C1C-2C9B-001A-1C14-A14B109BC2EE}"/>
                  </a:ext>
                </a:extLst>
              </p:cNvPr>
              <p:cNvSpPr/>
              <p:nvPr/>
            </p:nvSpPr>
            <p:spPr>
              <a:xfrm>
                <a:off x="6709240" y="3810650"/>
                <a:ext cx="305320" cy="76330"/>
              </a:xfrm>
              <a:prstGeom prst="roundRect">
                <a:avLst/>
              </a:prstGeom>
              <a:solidFill>
                <a:srgbClr val="0070C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feld 48">
              <a:extLst>
                <a:ext uri="{FF2B5EF4-FFF2-40B4-BE49-F238E27FC236}">
                  <a16:creationId xmlns:a16="http://schemas.microsoft.com/office/drawing/2014/main" id="{A14349D9-C520-6CE5-D2E2-76B27CBC39D2}"/>
                </a:ext>
              </a:extLst>
            </p:cNvPr>
            <p:cNvSpPr txBox="1"/>
            <p:nvPr/>
          </p:nvSpPr>
          <p:spPr>
            <a:xfrm>
              <a:off x="7625199" y="4573949"/>
              <a:ext cx="898923" cy="68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Large </a:t>
              </a:r>
              <a:r>
                <a:rPr lang="de-DE" sz="1050" dirty="0" err="1"/>
                <a:t>detector</a:t>
              </a:r>
              <a:r>
                <a:rPr lang="de-DE" sz="1050" dirty="0"/>
                <a:t> </a:t>
              </a:r>
              <a:r>
                <a:rPr lang="de-DE" sz="1050" dirty="0" err="1"/>
                <a:t>volume</a:t>
              </a:r>
              <a:endParaRPr lang="de-DE" sz="105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32F3546-886C-4327-82A0-02DAD5C5FD9A}"/>
              </a:ext>
            </a:extLst>
          </p:cNvPr>
          <p:cNvSpPr txBox="1"/>
          <p:nvPr/>
        </p:nvSpPr>
        <p:spPr>
          <a:xfrm>
            <a:off x="10431041" y="65835"/>
            <a:ext cx="14285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Contact: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rgbClr val="009FDF"/>
                </a:solidFill>
              </a:rPr>
              <a:t>Ivan Peric (KIT)</a:t>
            </a:r>
            <a:endParaRPr lang="en-GB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5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7988" y="476672"/>
            <a:ext cx="11376024" cy="451098"/>
          </a:xfrm>
        </p:spPr>
        <p:txBody>
          <a:bodyPr/>
          <a:lstStyle/>
          <a:p>
            <a:r>
              <a:rPr lang="en-GB" dirty="0"/>
              <a:t>CMOS technologies for large quantum sensing/computing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7987" y="944561"/>
            <a:ext cx="11376025" cy="379252"/>
          </a:xfrm>
        </p:spPr>
        <p:txBody>
          <a:bodyPr/>
          <a:lstStyle/>
          <a:p>
            <a:r>
              <a:rPr lang="en-GB" dirty="0"/>
              <a:t>Integration of CMOS on quantum sensing/computing by chiplet technology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231578" cy="24543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Enable large scalability of quantum sensing/computing 2.0 </a:t>
            </a:r>
          </a:p>
          <a:p>
            <a:r>
              <a:rPr lang="en-US" dirty="0"/>
              <a:t>FD-SOI CMOS technologies (22nm or 28nm) fully qualified to operate @ 4K</a:t>
            </a:r>
          </a:p>
          <a:p>
            <a:pPr marL="313200" indent="-313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ea typeface="Verdana" panose="020B0604030504040204" pitchFamily="34" charset="0"/>
              </a:rPr>
              <a:t>Voltage threshold can be totally compensated by Forward </a:t>
            </a:r>
            <a:r>
              <a:rPr lang="en-GB" dirty="0" err="1">
                <a:ea typeface="Verdana" panose="020B0604030504040204" pitchFamily="34" charset="0"/>
              </a:rPr>
              <a:t>BackBias</a:t>
            </a:r>
            <a:r>
              <a:rPr lang="en-GB" dirty="0">
                <a:ea typeface="Verdana" panose="020B0604030504040204" pitchFamily="34" charset="0"/>
              </a:rPr>
              <a:t> (FBB)</a:t>
            </a:r>
          </a:p>
          <a:p>
            <a:pPr marL="313200" indent="-313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ea typeface="Verdana" panose="020B0604030504040204" pitchFamily="34" charset="0"/>
              </a:rPr>
              <a:t>Both p- and n- devices work as room temperature, keeping ft of 500 GHz </a:t>
            </a:r>
          </a:p>
          <a:p>
            <a:pPr marL="313200" indent="-313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ea typeface="Verdana" panose="020B0604030504040204" pitchFamily="34" charset="0"/>
              </a:rPr>
              <a:t>No leakage current (@ 4K) </a:t>
            </a:r>
            <a:r>
              <a:rPr lang="en-GB" dirty="0">
                <a:ea typeface="Verdana" panose="020B0604030504040204" pitchFamily="34" charset="0"/>
                <a:sym typeface="Wingdings" panose="05000000000000000000" pitchFamily="2" charset="2"/>
              </a:rPr>
              <a:t> no static power dissipation</a:t>
            </a:r>
          </a:p>
          <a:p>
            <a:pPr marL="313200" indent="-3132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>
                <a:ea typeface="Verdana" panose="020B0604030504040204" pitchFamily="34" charset="0"/>
                <a:sym typeface="Wingdings" panose="05000000000000000000" pitchFamily="2" charset="2"/>
              </a:rPr>
              <a:t>Excellent immunity to SEU and good TID up to 100 </a:t>
            </a:r>
            <a:r>
              <a:rPr lang="en-GB" dirty="0" err="1">
                <a:ea typeface="Verdana" panose="020B0604030504040204" pitchFamily="34" charset="0"/>
                <a:sym typeface="Wingdings" panose="05000000000000000000" pitchFamily="2" charset="2"/>
              </a:rPr>
              <a:t>Mrad</a:t>
            </a:r>
            <a:r>
              <a:rPr lang="en-GB" dirty="0"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7368" y="3963533"/>
            <a:ext cx="5471988" cy="2454374"/>
          </a:xfrm>
          <a:solidFill>
            <a:srgbClr val="CCFFCC">
              <a:alpha val="50196"/>
            </a:srgbClr>
          </a:solidFill>
        </p:spPr>
        <p:txBody>
          <a:bodyPr/>
          <a:lstStyle/>
          <a:p>
            <a:r>
              <a:rPr lang="en-US" b="1" dirty="0"/>
              <a:t>Why is this cool?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r>
              <a:rPr lang="en-GB" dirty="0"/>
              <a:t>Development of cryo-qualified CMOS IP-blocks will be needed for: DRD2 (Liquid Detectors) and DRD5 (Quantum and Emerging Technologies)</a:t>
            </a:r>
          </a:p>
          <a:p>
            <a:r>
              <a:rPr lang="en-GB" dirty="0"/>
              <a:t>Results of this research project could generate potential for technology transfer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954485" y="3948944"/>
            <a:ext cx="5845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Links to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DTS-ST1: ASIC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DTS-ST2: 2.5D 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ECFA Roadmap: (DRD 7.4)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	S</a:t>
            </a:r>
            <a:r>
              <a:rPr lang="en-US" sz="1600" b="1" i="1" dirty="0"/>
              <a:t>ynergies:</a:t>
            </a:r>
            <a:r>
              <a:rPr lang="en-US" sz="1600" dirty="0"/>
              <a:t> </a:t>
            </a:r>
            <a:r>
              <a:rPr lang="en-US" sz="1600" b="1" dirty="0"/>
              <a:t>DESY, KIT - IHE/IPE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F51F6-3D69-534D-87A7-20FD77CBBF61}"/>
              </a:ext>
            </a:extLst>
          </p:cNvPr>
          <p:cNvSpPr txBox="1"/>
          <p:nvPr/>
        </p:nvSpPr>
        <p:spPr>
          <a:xfrm>
            <a:off x="6405678" y="5779785"/>
            <a:ext cx="4663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Contact: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Michele Caselle, </a:t>
            </a:r>
            <a:r>
              <a:rPr lang="en-GB" sz="1400" dirty="0">
                <a:solidFill>
                  <a:schemeClr val="accent1"/>
                </a:solidFill>
              </a:rPr>
              <a:t>Andreas Kopmann, Prof Cagri Ulusoy, Prof Christian Enss</a:t>
            </a:r>
            <a:endParaRPr lang="en-GB" sz="1600" i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892C8-D23C-4250-8356-AF99AA09C724}"/>
              </a:ext>
            </a:extLst>
          </p:cNvPr>
          <p:cNvSpPr txBox="1"/>
          <p:nvPr/>
        </p:nvSpPr>
        <p:spPr>
          <a:xfrm>
            <a:off x="9962053" y="3371907"/>
            <a:ext cx="170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2.5 D / chiplet </a:t>
            </a:r>
          </a:p>
          <a:p>
            <a:pPr algn="r"/>
            <a:r>
              <a:rPr lang="en-GB" sz="1600" dirty="0"/>
              <a:t>integration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E9A0288-1135-438E-B715-640A9D7308CE}"/>
              </a:ext>
            </a:extLst>
          </p:cNvPr>
          <p:cNvGrpSpPr/>
          <p:nvPr/>
        </p:nvGrpSpPr>
        <p:grpSpPr>
          <a:xfrm>
            <a:off x="7912166" y="925740"/>
            <a:ext cx="4248986" cy="3003731"/>
            <a:chOff x="1772229" y="917017"/>
            <a:chExt cx="4248986" cy="30037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8B633DA-F306-408F-83CE-9260D8004F8F}"/>
                </a:ext>
              </a:extLst>
            </p:cNvPr>
            <p:cNvGrpSpPr/>
            <p:nvPr/>
          </p:nvGrpSpPr>
          <p:grpSpPr>
            <a:xfrm>
              <a:off x="1952427" y="1298324"/>
              <a:ext cx="4068788" cy="2622424"/>
              <a:chOff x="4674069" y="736600"/>
              <a:chExt cx="4068788" cy="262242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CB8624-905D-4606-8321-82C7F8BD29D4}"/>
                  </a:ext>
                </a:extLst>
              </p:cNvPr>
              <p:cNvSpPr/>
              <p:nvPr/>
            </p:nvSpPr>
            <p:spPr>
              <a:xfrm>
                <a:off x="4674069" y="736600"/>
                <a:ext cx="2568272" cy="262242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scene3d>
                <a:camera prst="isometricOffAxis1Top">
                  <a:rot lat="19200000" lon="20160000" rev="2760000"/>
                </a:camera>
                <a:lightRig rig="threePt" dir="t"/>
              </a:scene3d>
              <a:sp3d extrusionH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7" name="Picture 4" descr="Are You Ready for the Chiplet Age? – EEJournal">
                <a:extLst>
                  <a:ext uri="{FF2B5EF4-FFF2-40B4-BE49-F238E27FC236}">
                    <a16:creationId xmlns:a16="http://schemas.microsoft.com/office/drawing/2014/main" id="{BE4F5C80-9476-49F0-88B5-0F55D4FEBD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3F4F6"/>
                  </a:clrFrom>
                  <a:clrTo>
                    <a:srgbClr val="F3F4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5706" y="1312863"/>
                <a:ext cx="1334936" cy="1334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F76BE3-95D3-4A66-B0A5-3E5CDD6B109E}"/>
                  </a:ext>
                </a:extLst>
              </p:cNvPr>
              <p:cNvSpPr txBox="1"/>
              <p:nvPr/>
            </p:nvSpPr>
            <p:spPr>
              <a:xfrm>
                <a:off x="4714816" y="1738497"/>
                <a:ext cx="15183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595959"/>
                    </a:solidFill>
                  </a:rPr>
                  <a:t>Large MMC  </a:t>
                </a:r>
              </a:p>
              <a:p>
                <a:pPr algn="ctr"/>
                <a:r>
                  <a:rPr lang="en-GB" dirty="0">
                    <a:solidFill>
                      <a:srgbClr val="595959"/>
                    </a:solidFill>
                  </a:rPr>
                  <a:t>array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CBE6F57-5276-4208-91CD-512C2BC92A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2788" y="1592720"/>
                <a:ext cx="723900" cy="355600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41BF699-CE43-4506-B28C-5875EB5203C2}"/>
                  </a:ext>
                </a:extLst>
              </p:cNvPr>
              <p:cNvSpPr txBox="1"/>
              <p:nvPr/>
            </p:nvSpPr>
            <p:spPr>
              <a:xfrm>
                <a:off x="7452119" y="1192088"/>
                <a:ext cx="129073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50" b="1" dirty="0">
                    <a:solidFill>
                      <a:srgbClr val="FF9300"/>
                    </a:solidFill>
                  </a:rPr>
                  <a:t>Electrical/optical </a:t>
                </a:r>
              </a:p>
              <a:p>
                <a:pPr algn="r"/>
                <a:r>
                  <a:rPr lang="en-GB" sz="1050" b="1" dirty="0">
                    <a:solidFill>
                      <a:srgbClr val="FF9300"/>
                    </a:solidFill>
                  </a:rPr>
                  <a:t>connection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9D8BB8-5EF9-4D65-B606-48FB7C908502}"/>
                </a:ext>
              </a:extLst>
            </p:cNvPr>
            <p:cNvSpPr txBox="1"/>
            <p:nvPr/>
          </p:nvSpPr>
          <p:spPr>
            <a:xfrm>
              <a:off x="4648605" y="1422391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ARMs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528680-D08F-499F-A6A7-5465503EC68D}"/>
                </a:ext>
              </a:extLst>
            </p:cNvPr>
            <p:cNvSpPr txBox="1"/>
            <p:nvPr/>
          </p:nvSpPr>
          <p:spPr>
            <a:xfrm>
              <a:off x="3494152" y="1012056"/>
              <a:ext cx="1678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Digital (SERDES, etc)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A20A9C-547F-4937-ABB5-28FB93825037}"/>
                </a:ext>
              </a:extLst>
            </p:cNvPr>
            <p:cNvSpPr txBox="1"/>
            <p:nvPr/>
          </p:nvSpPr>
          <p:spPr>
            <a:xfrm>
              <a:off x="4937224" y="2635261"/>
              <a:ext cx="8899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ADCs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091B95-C841-4FDD-9EDE-4E9C0B9AF64C}"/>
                </a:ext>
              </a:extLst>
            </p:cNvPr>
            <p:cNvSpPr txBox="1"/>
            <p:nvPr/>
          </p:nvSpPr>
          <p:spPr>
            <a:xfrm>
              <a:off x="1772229" y="917017"/>
              <a:ext cx="167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/>
                <a:t>RF-electronics (up/down converter)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86BEB62-A69B-4E67-B0F2-8CDF0FA12F26}"/>
                </a:ext>
              </a:extLst>
            </p:cNvPr>
            <p:cNvSpPr txBox="1"/>
            <p:nvPr/>
          </p:nvSpPr>
          <p:spPr>
            <a:xfrm>
              <a:off x="4608108" y="2971441"/>
              <a:ext cx="8899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DACs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43993A1-B8AB-402B-8C5D-357C92A41E7B}"/>
                </a:ext>
              </a:extLst>
            </p:cNvPr>
            <p:cNvCxnSpPr>
              <a:cxnSpLocks/>
            </p:cNvCxnSpPr>
            <p:nvPr/>
          </p:nvCxnSpPr>
          <p:spPr>
            <a:xfrm>
              <a:off x="4050587" y="1298324"/>
              <a:ext cx="240577" cy="93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7EB93BA-FE66-48C0-943E-8E42AD0C7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2548" y="1750452"/>
              <a:ext cx="298599" cy="418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DA94E62-B018-4196-9DB4-ECC8A5F68314}"/>
                </a:ext>
              </a:extLst>
            </p:cNvPr>
            <p:cNvCxnSpPr>
              <a:cxnSpLocks/>
            </p:cNvCxnSpPr>
            <p:nvPr/>
          </p:nvCxnSpPr>
          <p:spPr>
            <a:xfrm>
              <a:off x="3434977" y="1312863"/>
              <a:ext cx="774279" cy="982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E2DDF2D-E0BD-4B57-AD4B-812E4FA365E1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4691146" y="2695232"/>
              <a:ext cx="246078" cy="785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44DA9F6-6B72-4EEB-95AD-275070D8F0CB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4427092" y="2773760"/>
              <a:ext cx="181016" cy="3361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6889BC9-82A2-4931-9F51-86E19F830BBA}"/>
              </a:ext>
            </a:extLst>
          </p:cNvPr>
          <p:cNvSpPr/>
          <p:nvPr/>
        </p:nvSpPr>
        <p:spPr>
          <a:xfrm>
            <a:off x="6384032" y="5353516"/>
            <a:ext cx="534218" cy="467395"/>
          </a:xfrm>
          <a:prstGeom prst="rightArrow">
            <a:avLst/>
          </a:prstGeom>
          <a:solidFill>
            <a:srgbClr val="16A7E2"/>
          </a:solidFill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6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3480" cy="4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Silicon Photonics for Detectors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3480" cy="3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accent2"/>
                </a:solidFill>
                <a:latin typeface="Arial"/>
                <a:ea typeface="DejaVu Sans"/>
              </a:rPr>
              <a:t>The Monolithic Approach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407880" y="1406520"/>
            <a:ext cx="7522200" cy="245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32400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High maturity of photonic devices in monolithic integration platforms:</a:t>
            </a:r>
            <a:br>
              <a:rPr sz="1600"/>
            </a:b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path to innovative CMOS-based transceivers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139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Highest bandwidths and integration density at lowest material budget.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139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International photonics roadmap: deployment of integrated silicon electronic-photonic technology into mainstream/closing of remaining gaps expected within PoF V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139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Goal: universally applicable monolithic 100-Gbps DWDM transceiver chipset in 45-nm SOI CMOS technology. 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407520" y="3963600"/>
            <a:ext cx="5469480" cy="234324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  <a:ea typeface="DejaVu Sans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Technology leadership, ultimate integration &amp; bandwidth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Paradigm shift for detector readout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Core technology enabling new approaches in DTS-ST2 &amp; DTS-ST3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Box 14"/>
          <p:cNvSpPr/>
          <p:nvPr/>
        </p:nvSpPr>
        <p:spPr>
          <a:xfrm>
            <a:off x="5954400" y="3948840"/>
            <a:ext cx="5843160" cy="21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Who? Links to others? Collaborations?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ECFA DRD7, WP 7.1a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Particle physics &amp; photon science applications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Collaborations with CERN, KIT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Relevant to MU, MT-DMA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2" name="TextBox 10"/>
          <p:cNvSpPr/>
          <p:nvPr/>
        </p:nvSpPr>
        <p:spPr>
          <a:xfrm>
            <a:off x="10287000" y="384840"/>
            <a:ext cx="1613880" cy="43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18A303"/>
                </a:solidFill>
                <a:effectLst/>
                <a:uLnTx/>
                <a:uFillTx/>
                <a:latin typeface="Arial"/>
                <a:ea typeface="DejaVu Sans"/>
              </a:rPr>
              <a:t>Contact:</a:t>
            </a:r>
            <a:b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050" b="0" i="0" u="none" strike="noStrike" kern="1200" cap="none" spc="-1" normalizeH="0" baseline="0" noProof="0">
                <a:ln>
                  <a:noFill/>
                </a:ln>
                <a:solidFill>
                  <a:srgbClr val="18A303"/>
                </a:solidFill>
                <a:effectLst/>
                <a:uLnTx/>
                <a:uFillTx/>
                <a:latin typeface="Arial"/>
                <a:ea typeface="DejaVu Sans"/>
              </a:rPr>
              <a:t>Karsten Hansen (DESY)</a:t>
            </a:r>
            <a:endParaRPr kumimoji="0" lang="en-US" sz="105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03" name="Picture 6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75520" y="2035800"/>
            <a:ext cx="3688920" cy="1323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9334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407880" y="349560"/>
            <a:ext cx="11374200" cy="44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" normalizeH="0" baseline="0" noProof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Arial"/>
                <a:ea typeface="DejaVu Sans"/>
              </a:rPr>
              <a:t>Continuous Readout Digitising Imager Array (CoRDIA)</a:t>
            </a:r>
            <a:endParaRPr kumimoji="0" lang="en-US" sz="3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407880" y="817560"/>
            <a:ext cx="11374200" cy="37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600" b="1" i="0" u="none" strike="noStrike" kern="1200" cap="none" spc="-1" normalizeH="0" baseline="0" noProof="0">
                <a:ln>
                  <a:noFill/>
                </a:ln>
                <a:solidFill>
                  <a:srgbClr val="FF9E1B"/>
                </a:solidFill>
                <a:effectLst/>
                <a:uLnTx/>
                <a:uFillTx/>
                <a:latin typeface="Arial"/>
                <a:ea typeface="DejaVu Sans"/>
              </a:rPr>
              <a:t>150-kHz pixel detector for future light sources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408240" y="1334880"/>
            <a:ext cx="7522920" cy="2452680"/>
          </a:xfrm>
          <a:prstGeom prst="rect">
            <a:avLst/>
          </a:prstGeom>
          <a:solidFill>
            <a:srgbClr val="D1E0E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66760" marR="0" lvl="0" indent="-265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Hybrid pixel integrating detector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6760" marR="0" lvl="0" indent="-265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Designed for 4</a:t>
            </a:r>
            <a:r>
              <a:rPr kumimoji="0" lang="en-US" sz="1600" b="0" i="0" u="none" strike="noStrike" kern="1200" cap="none" spc="-1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th</a:t>
            </a: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-generation synchrotrons and CW-FEL sources: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542880" marR="0" lvl="1" indent="-275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Continuous operation at 150 kHz frame rate 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Adaptive Gain Front-end, on-chip ADCs, GWT high-speed data streamout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542880" marR="0" lvl="1" indent="-275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Multi-megapixel tileable system with 110um pixel size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542880" marR="0" lvl="1" indent="-275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Compatible with Silicon (for ~10keV ph) and High-Z sensors (for hard X-rays)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6760" marR="0" lvl="0" indent="-265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Prototypes designed, produced (MPW) &amp; tested from 2021 to today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1</a:t>
            </a:r>
            <a:r>
              <a:rPr kumimoji="0" lang="en-US" sz="1600" b="0" i="0" u="none" strike="noStrike" kern="1200" cap="none" spc="-1" normalizeH="0" baseline="33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st</a:t>
            </a: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 generation detector to be ready for first photons at Petra-IV (2029)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9" name="CustomShape 9"/>
          <p:cNvSpPr/>
          <p:nvPr/>
        </p:nvSpPr>
        <p:spPr>
          <a:xfrm>
            <a:off x="407880" y="3963960"/>
            <a:ext cx="5470200" cy="207000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66760" marR="0" lvl="0" indent="-265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Why is this cool?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6760" marR="0" lvl="0" indent="-265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Crucial to efficient use of and diffraction-limited synchrotrons (PETRA-IV)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6760" marR="0" lvl="0" indent="-265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Could be an interim solution to the needs of the Eu.XFEL transition to CW regime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6760" marR="0" lvl="0" indent="-2656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Single system can be a workhorse for many different experiments and sources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0" name="CustomShape 10"/>
          <p:cNvSpPr/>
          <p:nvPr/>
        </p:nvSpPr>
        <p:spPr>
          <a:xfrm>
            <a:off x="5954400" y="3948840"/>
            <a:ext cx="584388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Links to others?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DMA: &gt; 1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Tbit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 data rate means data processing and reduction are crucial to make data volume manageable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DTS-ST2: Data rate requires high-bandwidth optical links. Heterogeneous computing hardware likely to be most efficient as first layer of data processing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Possible application to compact FEL experiments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Collaboration between DESY and Bonn University</a:t>
            </a:r>
            <a:endParaRPr kumimoji="0" lang="en-US" sz="1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Under test using the Caribou system (DESY-FE) 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21" name="Picture 32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17"/>
          <a:stretch/>
        </p:blipFill>
        <p:spPr>
          <a:xfrm>
            <a:off x="17051040" y="12708360"/>
            <a:ext cx="2279520" cy="188208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32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40"/>
          <a:stretch/>
        </p:blipFill>
        <p:spPr>
          <a:xfrm>
            <a:off x="21796200" y="12749040"/>
            <a:ext cx="2188440" cy="184176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32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0"/>
          <a:stretch/>
        </p:blipFill>
        <p:spPr>
          <a:xfrm>
            <a:off x="19349640" y="12708360"/>
            <a:ext cx="2422440" cy="1882080"/>
          </a:xfrm>
          <a:prstGeom prst="rect">
            <a:avLst/>
          </a:prstGeom>
          <a:ln w="0">
            <a:noFill/>
          </a:ln>
        </p:spPr>
      </p:pic>
      <p:sp>
        <p:nvSpPr>
          <p:cNvPr id="324" name="CustomShape 11"/>
          <p:cNvSpPr/>
          <p:nvPr/>
        </p:nvSpPr>
        <p:spPr>
          <a:xfrm>
            <a:off x="24210720" y="12683520"/>
            <a:ext cx="4929840" cy="21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Calibration circuits, able to inject charge in in an arbitrary pattern of pixels, were used verify basic functionality (as shown in the images on the left)</a:t>
            </a:r>
            <a:endParaRPr kumimoji="0" lang="en-US" sz="2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5" name="CustomShape 22"/>
          <p:cNvSpPr/>
          <p:nvPr/>
        </p:nvSpPr>
        <p:spPr>
          <a:xfrm>
            <a:off x="23914080" y="12835800"/>
            <a:ext cx="216720" cy="1718640"/>
          </a:xfrm>
          <a:custGeom>
            <a:avLst/>
            <a:gdLst>
              <a:gd name="textAreaLeft" fmla="*/ 0 w 216720"/>
              <a:gd name="textAreaRight" fmla="*/ 217440 w 216720"/>
              <a:gd name="textAreaTop" fmla="*/ 0 h 1718640"/>
              <a:gd name="textAreaBottom" fmla="*/ 1719360 h 1718640"/>
            </a:gdLst>
            <a:ahLst/>
            <a:cxnLst/>
            <a:rect l="textAreaLeft" t="textAreaTop" r="textAreaRight" b="textAreaBottom"/>
            <a:pathLst>
              <a:path w="608" h="4780">
                <a:moveTo>
                  <a:pt x="0" y="0"/>
                </a:moveTo>
                <a:cubicBezTo>
                  <a:pt x="151" y="0"/>
                  <a:pt x="303" y="199"/>
                  <a:pt x="303" y="398"/>
                </a:cubicBezTo>
                <a:lnTo>
                  <a:pt x="303" y="1991"/>
                </a:lnTo>
                <a:cubicBezTo>
                  <a:pt x="303" y="2190"/>
                  <a:pt x="455" y="2389"/>
                  <a:pt x="607" y="2389"/>
                </a:cubicBezTo>
                <a:cubicBezTo>
                  <a:pt x="455" y="2389"/>
                  <a:pt x="303" y="2588"/>
                  <a:pt x="303" y="2787"/>
                </a:cubicBezTo>
                <a:lnTo>
                  <a:pt x="303" y="4380"/>
                </a:lnTo>
                <a:cubicBezTo>
                  <a:pt x="303" y="4579"/>
                  <a:pt x="151" y="4779"/>
                  <a:pt x="0" y="4779"/>
                </a:cubicBezTo>
              </a:path>
            </a:pathLst>
          </a:custGeom>
          <a:noFill/>
          <a:ln w="0">
            <a:solidFill>
              <a:srgbClr val="5EB9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pic>
        <p:nvPicPr>
          <p:cNvPr id="326" name="Picture 32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43320" y="1182960"/>
            <a:ext cx="1366200" cy="135792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2_ 3" descr="\\noyce\tianyang\1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240" y="1168920"/>
            <a:ext cx="1314360" cy="136440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32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24000" y="2662200"/>
            <a:ext cx="1362600" cy="136008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32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41160" y="2662200"/>
            <a:ext cx="1365120" cy="1362600"/>
          </a:xfrm>
          <a:prstGeom prst="rect">
            <a:avLst/>
          </a:prstGeom>
          <a:ln w="0">
            <a:noFill/>
          </a:ln>
        </p:spPr>
      </p:pic>
      <p:sp>
        <p:nvSpPr>
          <p:cNvPr id="330" name="CustomShape 23"/>
          <p:cNvSpPr/>
          <p:nvPr/>
        </p:nvSpPr>
        <p:spPr>
          <a:xfrm>
            <a:off x="6786000" y="3347280"/>
            <a:ext cx="1553040" cy="181440"/>
          </a:xfrm>
          <a:custGeom>
            <a:avLst/>
            <a:gdLst>
              <a:gd name="textAreaLeft" fmla="*/ 0 w 1553040"/>
              <a:gd name="textAreaRight" fmla="*/ 1553760 w 1553040"/>
              <a:gd name="textAreaTop" fmla="*/ 0 h 181440"/>
              <a:gd name="textAreaBottom" fmla="*/ 182160 h 181440"/>
            </a:gdLst>
            <a:ahLst/>
            <a:cxnLst/>
            <a:rect l="textAreaLeft" t="textAreaTop" r="textAreaRight" b="textAreaBottom"/>
            <a:pathLst>
              <a:path w="4320" h="510">
                <a:moveTo>
                  <a:pt x="0" y="161"/>
                </a:moveTo>
                <a:lnTo>
                  <a:pt x="3876" y="161"/>
                </a:lnTo>
                <a:lnTo>
                  <a:pt x="3876" y="0"/>
                </a:lnTo>
                <a:lnTo>
                  <a:pt x="4319" y="254"/>
                </a:lnTo>
                <a:lnTo>
                  <a:pt x="3876" y="509"/>
                </a:lnTo>
                <a:lnTo>
                  <a:pt x="3876" y="348"/>
                </a:lnTo>
                <a:lnTo>
                  <a:pt x="0" y="348"/>
                </a:lnTo>
                <a:lnTo>
                  <a:pt x="0" y="161"/>
                </a:lnTo>
              </a:path>
            </a:pathLst>
          </a:custGeom>
          <a:solidFill>
            <a:srgbClr val="729FCF">
              <a:alpha val="50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331" name="CustomShape 24"/>
          <p:cNvSpPr/>
          <p:nvPr/>
        </p:nvSpPr>
        <p:spPr>
          <a:xfrm>
            <a:off x="8393040" y="1097280"/>
            <a:ext cx="272880" cy="2924640"/>
          </a:xfrm>
          <a:custGeom>
            <a:avLst/>
            <a:gdLst>
              <a:gd name="textAreaLeft" fmla="*/ 0 w 272880"/>
              <a:gd name="textAreaRight" fmla="*/ 273600 w 272880"/>
              <a:gd name="textAreaTop" fmla="*/ 0 h 2924640"/>
              <a:gd name="textAreaBottom" fmla="*/ 2925360 h 2924640"/>
            </a:gdLst>
            <a:ahLst/>
            <a:cxnLst/>
            <a:rect l="textAreaLeft" t="textAreaTop" r="textAreaRight" b="textAreaBottom"/>
            <a:pathLst>
              <a:path w="764" h="8130">
                <a:moveTo>
                  <a:pt x="763" y="0"/>
                </a:moveTo>
                <a:cubicBezTo>
                  <a:pt x="572" y="0"/>
                  <a:pt x="381" y="338"/>
                  <a:pt x="381" y="677"/>
                </a:cubicBezTo>
                <a:lnTo>
                  <a:pt x="381" y="5829"/>
                </a:lnTo>
                <a:cubicBezTo>
                  <a:pt x="381" y="6168"/>
                  <a:pt x="190" y="6507"/>
                  <a:pt x="0" y="6507"/>
                </a:cubicBezTo>
                <a:cubicBezTo>
                  <a:pt x="190" y="6507"/>
                  <a:pt x="381" y="6845"/>
                  <a:pt x="381" y="7184"/>
                </a:cubicBezTo>
                <a:lnTo>
                  <a:pt x="381" y="7451"/>
                </a:lnTo>
                <a:cubicBezTo>
                  <a:pt x="381" y="7790"/>
                  <a:pt x="572" y="8129"/>
                  <a:pt x="763" y="8129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332" name="TextBox 17"/>
          <p:cNvSpPr/>
          <p:nvPr/>
        </p:nvSpPr>
        <p:spPr>
          <a:xfrm>
            <a:off x="407988" y="6165304"/>
            <a:ext cx="590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Contact:</a:t>
            </a:r>
            <a:br>
              <a:rPr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Alessandro </a:t>
            </a:r>
            <a:r>
              <a:rPr lang="en-US" sz="1400" dirty="0" err="1">
                <a:solidFill>
                  <a:schemeClr val="accent1"/>
                </a:solidFill>
              </a:rPr>
              <a:t>Marras</a:t>
            </a:r>
            <a:r>
              <a:rPr lang="en-US" sz="1400" dirty="0">
                <a:solidFill>
                  <a:schemeClr val="accent1"/>
                </a:solidFill>
              </a:rPr>
              <a:t> (DESY) and Cornelia Wunderer (DESY)</a:t>
            </a:r>
          </a:p>
        </p:txBody>
      </p:sp>
    </p:spTree>
    <p:extLst>
      <p:ext uri="{BB962C8B-B14F-4D97-AF65-F5344CB8AC3E}">
        <p14:creationId xmlns:p14="http://schemas.microsoft.com/office/powerpoint/2010/main" val="264185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pieren 8"/>
          <p:cNvGrpSpPr/>
          <p:nvPr/>
        </p:nvGrpSpPr>
        <p:grpSpPr>
          <a:xfrm>
            <a:off x="8075520" y="1455840"/>
            <a:ext cx="3722760" cy="2324880"/>
            <a:chOff x="8075520" y="1455840"/>
            <a:chExt cx="3722760" cy="2324880"/>
          </a:xfrm>
        </p:grpSpPr>
        <p:sp>
          <p:nvSpPr>
            <p:cNvPr id="91" name="Rechteck 9"/>
            <p:cNvSpPr/>
            <p:nvPr/>
          </p:nvSpPr>
          <p:spPr>
            <a:xfrm>
              <a:off x="8075520" y="1455840"/>
              <a:ext cx="3722040" cy="2248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92" name="Rechteck 10"/>
            <p:cNvSpPr/>
            <p:nvPr/>
          </p:nvSpPr>
          <p:spPr>
            <a:xfrm>
              <a:off x="8075520" y="1455840"/>
              <a:ext cx="3722760" cy="576720"/>
            </a:xfrm>
            <a:prstGeom prst="rect">
              <a:avLst/>
            </a:prstGeom>
            <a:solidFill>
              <a:srgbClr val="92E285"/>
            </a:solidFill>
            <a:ln w="1270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Peripery</a:t>
              </a:r>
              <a:endPara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93" name="Gruppieren 11"/>
            <p:cNvGrpSpPr/>
            <p:nvPr/>
          </p:nvGrpSpPr>
          <p:grpSpPr>
            <a:xfrm>
              <a:off x="8506440" y="2030400"/>
              <a:ext cx="374040" cy="1750320"/>
              <a:chOff x="8506440" y="2030400"/>
              <a:chExt cx="374040" cy="1750320"/>
            </a:xfrm>
          </p:grpSpPr>
          <p:sp>
            <p:nvSpPr>
              <p:cNvPr id="94" name="Textfeld 4"/>
              <p:cNvSpPr/>
              <p:nvPr/>
            </p:nvSpPr>
            <p:spPr>
              <a:xfrm>
                <a:off x="8506440" y="2030400"/>
                <a:ext cx="374040" cy="1674360"/>
              </a:xfrm>
              <a:prstGeom prst="rect">
                <a:avLst/>
              </a:prstGeom>
              <a:solidFill>
                <a:srgbClr val="C7A0CB"/>
              </a:solidFill>
              <a:ln w="0">
                <a:solidFill>
                  <a:srgbClr val="729FC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vert="vert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ejaVu Sans"/>
                  </a:rPr>
                  <a:t>PCS </a:t>
                </a: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Wingdings"/>
                    <a:ea typeface="DejaVu Sans"/>
                  </a:rPr>
                  <a:t></a:t>
                </a: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ejaVu Sans"/>
                  </a:rPr>
                  <a:t>GWT</a:t>
                </a:r>
                <a:endParaRPr kumimoji="0" lang="en-US" sz="6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Pfeil nach rechts 28"/>
              <p:cNvSpPr/>
              <p:nvPr/>
            </p:nvSpPr>
            <p:spPr>
              <a:xfrm rot="5400000">
                <a:off x="8635320" y="3672000"/>
                <a:ext cx="119160" cy="98280"/>
              </a:xfrm>
              <a:prstGeom prst="rightArrow">
                <a:avLst>
                  <a:gd name="adj1" fmla="val 45012"/>
                  <a:gd name="adj2" fmla="val 50000"/>
                </a:avLst>
              </a:prstGeom>
              <a:solidFill>
                <a:schemeClr val="tx1">
                  <a:alpha val="2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-360" rIns="90000" bIns="-36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endParaRPr>
              </a:p>
            </p:txBody>
          </p:sp>
        </p:grpSp>
        <p:grpSp>
          <p:nvGrpSpPr>
            <p:cNvPr id="96" name="Gruppieren 12"/>
            <p:cNvGrpSpPr/>
            <p:nvPr/>
          </p:nvGrpSpPr>
          <p:grpSpPr>
            <a:xfrm>
              <a:off x="9750600" y="2030400"/>
              <a:ext cx="374040" cy="1750320"/>
              <a:chOff x="9750600" y="2030400"/>
              <a:chExt cx="374040" cy="1750320"/>
            </a:xfrm>
          </p:grpSpPr>
          <p:sp>
            <p:nvSpPr>
              <p:cNvPr id="97" name="Textfeld 5"/>
              <p:cNvSpPr/>
              <p:nvPr/>
            </p:nvSpPr>
            <p:spPr>
              <a:xfrm>
                <a:off x="9750600" y="2030400"/>
                <a:ext cx="374040" cy="1674360"/>
              </a:xfrm>
              <a:prstGeom prst="rect">
                <a:avLst/>
              </a:prstGeom>
              <a:solidFill>
                <a:srgbClr val="C7A0CB"/>
              </a:solidFill>
              <a:ln w="0">
                <a:solidFill>
                  <a:srgbClr val="729FC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vert="vert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ejaVu Sans"/>
                  </a:rPr>
                  <a:t>PCS </a:t>
                </a: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Wingdings"/>
                    <a:ea typeface="DejaVu Sans"/>
                  </a:rPr>
                  <a:t></a:t>
                </a: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ejaVu Sans"/>
                  </a:rPr>
                  <a:t>GWT</a:t>
                </a:r>
                <a:endParaRPr kumimoji="0" lang="en-US" sz="6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Pfeil nach rechts 30"/>
              <p:cNvSpPr/>
              <p:nvPr/>
            </p:nvSpPr>
            <p:spPr>
              <a:xfrm rot="5400000">
                <a:off x="9879480" y="3672000"/>
                <a:ext cx="119160" cy="98280"/>
              </a:xfrm>
              <a:prstGeom prst="rightArrow">
                <a:avLst>
                  <a:gd name="adj1" fmla="val 45012"/>
                  <a:gd name="adj2" fmla="val 50000"/>
                </a:avLst>
              </a:prstGeom>
              <a:solidFill>
                <a:schemeClr val="tx1">
                  <a:alpha val="2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-360" rIns="90000" bIns="-36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endParaRPr>
              </a:p>
            </p:txBody>
          </p:sp>
        </p:grpSp>
        <p:grpSp>
          <p:nvGrpSpPr>
            <p:cNvPr id="99" name="Gruppieren 13"/>
            <p:cNvGrpSpPr/>
            <p:nvPr/>
          </p:nvGrpSpPr>
          <p:grpSpPr>
            <a:xfrm>
              <a:off x="8128080" y="1514880"/>
              <a:ext cx="1129320" cy="1021320"/>
              <a:chOff x="8128080" y="1514880"/>
              <a:chExt cx="1129320" cy="1021320"/>
            </a:xfrm>
          </p:grpSpPr>
          <p:grpSp>
            <p:nvGrpSpPr>
              <p:cNvPr id="100" name="Gruppieren 14"/>
              <p:cNvGrpSpPr/>
              <p:nvPr/>
            </p:nvGrpSpPr>
            <p:grpSpPr>
              <a:xfrm>
                <a:off x="8128080" y="1514880"/>
                <a:ext cx="526320" cy="510120"/>
                <a:chOff x="8128080" y="1514880"/>
                <a:chExt cx="526320" cy="510120"/>
              </a:xfrm>
            </p:grpSpPr>
            <p:grpSp>
              <p:nvGrpSpPr>
                <p:cNvPr id="101" name="Gruppieren 15"/>
                <p:cNvGrpSpPr/>
                <p:nvPr/>
              </p:nvGrpSpPr>
              <p:grpSpPr>
                <a:xfrm>
                  <a:off x="8128080" y="1514880"/>
                  <a:ext cx="375480" cy="510120"/>
                  <a:chOff x="8128080" y="1514880"/>
                  <a:chExt cx="375480" cy="510120"/>
                </a:xfrm>
              </p:grpSpPr>
              <p:sp>
                <p:nvSpPr>
                  <p:cNvPr id="102" name="Rechteck 20"/>
                  <p:cNvSpPr/>
                  <p:nvPr/>
                </p:nvSpPr>
                <p:spPr>
                  <a:xfrm>
                    <a:off x="8128080" y="1514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03" name="Rechteck 21"/>
                  <p:cNvSpPr/>
                  <p:nvPr/>
                </p:nvSpPr>
                <p:spPr>
                  <a:xfrm>
                    <a:off x="8317080" y="1514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04" name="Pfeil nach rechts 34"/>
                <p:cNvSpPr/>
                <p:nvPr/>
              </p:nvSpPr>
              <p:spPr>
                <a:xfrm>
                  <a:off x="8263080" y="1614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05" name="Rechteckiger Pfeil 25"/>
                <p:cNvSpPr/>
                <p:nvPr/>
              </p:nvSpPr>
              <p:spPr>
                <a:xfrm rot="5400000">
                  <a:off x="8425440" y="17337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06" name="Pfeil nach rechts 36"/>
                <p:cNvSpPr/>
                <p:nvPr/>
              </p:nvSpPr>
              <p:spPr>
                <a:xfrm>
                  <a:off x="8263080" y="1861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07" name="Gruppieren 16"/>
              <p:cNvGrpSpPr/>
              <p:nvPr/>
            </p:nvGrpSpPr>
            <p:grpSpPr>
              <a:xfrm>
                <a:off x="8128440" y="2026080"/>
                <a:ext cx="526320" cy="510120"/>
                <a:chOff x="8128440" y="2026080"/>
                <a:chExt cx="526320" cy="510120"/>
              </a:xfrm>
            </p:grpSpPr>
            <p:grpSp>
              <p:nvGrpSpPr>
                <p:cNvPr id="108" name="Gruppieren 17"/>
                <p:cNvGrpSpPr/>
                <p:nvPr/>
              </p:nvGrpSpPr>
              <p:grpSpPr>
                <a:xfrm>
                  <a:off x="8128440" y="2026080"/>
                  <a:ext cx="375480" cy="510120"/>
                  <a:chOff x="8128440" y="2026080"/>
                  <a:chExt cx="375480" cy="510120"/>
                </a:xfrm>
              </p:grpSpPr>
              <p:sp>
                <p:nvSpPr>
                  <p:cNvPr id="109" name="Rechteck 22"/>
                  <p:cNvSpPr/>
                  <p:nvPr/>
                </p:nvSpPr>
                <p:spPr>
                  <a:xfrm>
                    <a:off x="8128440" y="2026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0" name="Rechteck 31"/>
                  <p:cNvSpPr/>
                  <p:nvPr/>
                </p:nvSpPr>
                <p:spPr>
                  <a:xfrm>
                    <a:off x="8317440" y="2026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11" name="Pfeil nach rechts 40"/>
                <p:cNvSpPr/>
                <p:nvPr/>
              </p:nvSpPr>
              <p:spPr>
                <a:xfrm>
                  <a:off x="8263440" y="212544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12" name="Rechteckiger Pfeil 26"/>
                <p:cNvSpPr/>
                <p:nvPr/>
              </p:nvSpPr>
              <p:spPr>
                <a:xfrm rot="5400000">
                  <a:off x="8425800" y="22449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13" name="Pfeil nach rechts 42"/>
                <p:cNvSpPr/>
                <p:nvPr/>
              </p:nvSpPr>
              <p:spPr>
                <a:xfrm>
                  <a:off x="8263440" y="23724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14" name="Gruppieren 18"/>
              <p:cNvGrpSpPr/>
              <p:nvPr/>
            </p:nvGrpSpPr>
            <p:grpSpPr>
              <a:xfrm>
                <a:off x="8733600" y="1514880"/>
                <a:ext cx="523800" cy="510120"/>
                <a:chOff x="8733600" y="1514880"/>
                <a:chExt cx="523800" cy="510120"/>
              </a:xfrm>
            </p:grpSpPr>
            <p:grpSp>
              <p:nvGrpSpPr>
                <p:cNvPr id="115" name="Gruppieren 19"/>
                <p:cNvGrpSpPr/>
                <p:nvPr/>
              </p:nvGrpSpPr>
              <p:grpSpPr>
                <a:xfrm>
                  <a:off x="8881920" y="1514880"/>
                  <a:ext cx="375480" cy="510120"/>
                  <a:chOff x="8881920" y="1514880"/>
                  <a:chExt cx="375480" cy="510120"/>
                </a:xfrm>
              </p:grpSpPr>
              <p:sp>
                <p:nvSpPr>
                  <p:cNvPr id="116" name="Rechteck 32"/>
                  <p:cNvSpPr/>
                  <p:nvPr/>
                </p:nvSpPr>
                <p:spPr>
                  <a:xfrm flipH="1">
                    <a:off x="9070920" y="1514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17" name="Rechteck 37"/>
                  <p:cNvSpPr/>
                  <p:nvPr/>
                </p:nvSpPr>
                <p:spPr>
                  <a:xfrm flipH="1">
                    <a:off x="8881920" y="1514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18" name="Pfeil nach rechts 46"/>
                <p:cNvSpPr/>
                <p:nvPr/>
              </p:nvSpPr>
              <p:spPr>
                <a:xfrm flipH="1">
                  <a:off x="8990640" y="1614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19" name="Rechteckiger Pfeil 27"/>
                <p:cNvSpPr/>
                <p:nvPr/>
              </p:nvSpPr>
              <p:spPr>
                <a:xfrm rot="16200000" flipH="1">
                  <a:off x="8761680" y="17337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20" name="Pfeil nach rechts 48"/>
                <p:cNvSpPr/>
                <p:nvPr/>
              </p:nvSpPr>
              <p:spPr>
                <a:xfrm flipH="1">
                  <a:off x="8990640" y="1861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21" name="Gruppieren 23"/>
              <p:cNvGrpSpPr/>
              <p:nvPr/>
            </p:nvGrpSpPr>
            <p:grpSpPr>
              <a:xfrm>
                <a:off x="8733600" y="2026080"/>
                <a:ext cx="523800" cy="510120"/>
                <a:chOff x="8733600" y="2026080"/>
                <a:chExt cx="523800" cy="510120"/>
              </a:xfrm>
            </p:grpSpPr>
            <p:grpSp>
              <p:nvGrpSpPr>
                <p:cNvPr id="122" name="Gruppieren 24"/>
                <p:cNvGrpSpPr/>
                <p:nvPr/>
              </p:nvGrpSpPr>
              <p:grpSpPr>
                <a:xfrm>
                  <a:off x="8881920" y="2026080"/>
                  <a:ext cx="375480" cy="510120"/>
                  <a:chOff x="8881920" y="2026080"/>
                  <a:chExt cx="375480" cy="510120"/>
                </a:xfrm>
              </p:grpSpPr>
              <p:sp>
                <p:nvSpPr>
                  <p:cNvPr id="123" name="Rechteck 38"/>
                  <p:cNvSpPr/>
                  <p:nvPr/>
                </p:nvSpPr>
                <p:spPr>
                  <a:xfrm flipH="1">
                    <a:off x="9070920" y="2026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24" name="Rechteck 43"/>
                  <p:cNvSpPr/>
                  <p:nvPr/>
                </p:nvSpPr>
                <p:spPr>
                  <a:xfrm flipH="1">
                    <a:off x="8881920" y="2026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25" name="Pfeil nach rechts 60"/>
                <p:cNvSpPr/>
                <p:nvPr/>
              </p:nvSpPr>
              <p:spPr>
                <a:xfrm flipH="1">
                  <a:off x="8990640" y="212544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26" name="Rechteckiger Pfeil 28"/>
                <p:cNvSpPr/>
                <p:nvPr/>
              </p:nvSpPr>
              <p:spPr>
                <a:xfrm rot="16200000" flipH="1">
                  <a:off x="8761680" y="22449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27" name="Pfeil nach rechts 61"/>
                <p:cNvSpPr/>
                <p:nvPr/>
              </p:nvSpPr>
              <p:spPr>
                <a:xfrm flipH="1">
                  <a:off x="8990640" y="23724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</p:grpSp>
        <p:grpSp>
          <p:nvGrpSpPr>
            <p:cNvPr id="128" name="Gruppieren 25"/>
            <p:cNvGrpSpPr/>
            <p:nvPr/>
          </p:nvGrpSpPr>
          <p:grpSpPr>
            <a:xfrm>
              <a:off x="8128080" y="2639880"/>
              <a:ext cx="1129320" cy="1021320"/>
              <a:chOff x="8128080" y="2639880"/>
              <a:chExt cx="1129320" cy="1021320"/>
            </a:xfrm>
          </p:grpSpPr>
          <p:grpSp>
            <p:nvGrpSpPr>
              <p:cNvPr id="129" name="Gruppieren 26"/>
              <p:cNvGrpSpPr/>
              <p:nvPr/>
            </p:nvGrpSpPr>
            <p:grpSpPr>
              <a:xfrm>
                <a:off x="8128080" y="2639880"/>
                <a:ext cx="526320" cy="510120"/>
                <a:chOff x="8128080" y="2639880"/>
                <a:chExt cx="526320" cy="510120"/>
              </a:xfrm>
            </p:grpSpPr>
            <p:grpSp>
              <p:nvGrpSpPr>
                <p:cNvPr id="130" name="Gruppieren 27"/>
                <p:cNvGrpSpPr/>
                <p:nvPr/>
              </p:nvGrpSpPr>
              <p:grpSpPr>
                <a:xfrm>
                  <a:off x="8128080" y="2639880"/>
                  <a:ext cx="375480" cy="510120"/>
                  <a:chOff x="8128080" y="2639880"/>
                  <a:chExt cx="375480" cy="510120"/>
                </a:xfrm>
              </p:grpSpPr>
              <p:sp>
                <p:nvSpPr>
                  <p:cNvPr id="131" name="Rechteck 44"/>
                  <p:cNvSpPr/>
                  <p:nvPr/>
                </p:nvSpPr>
                <p:spPr>
                  <a:xfrm>
                    <a:off x="8128080" y="2639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32" name="Rechteck 56"/>
                  <p:cNvSpPr/>
                  <p:nvPr/>
                </p:nvSpPr>
                <p:spPr>
                  <a:xfrm>
                    <a:off x="8317080" y="2639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33" name="Pfeil nach rechts 62"/>
                <p:cNvSpPr/>
                <p:nvPr/>
              </p:nvSpPr>
              <p:spPr>
                <a:xfrm>
                  <a:off x="8263080" y="2739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34" name="Rechteckiger Pfeil 29"/>
                <p:cNvSpPr/>
                <p:nvPr/>
              </p:nvSpPr>
              <p:spPr>
                <a:xfrm rot="5400000">
                  <a:off x="8425440" y="28591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35" name="Pfeil nach rechts 63"/>
                <p:cNvSpPr/>
                <p:nvPr/>
              </p:nvSpPr>
              <p:spPr>
                <a:xfrm>
                  <a:off x="8263080" y="2986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36" name="Gruppieren 33"/>
              <p:cNvGrpSpPr/>
              <p:nvPr/>
            </p:nvGrpSpPr>
            <p:grpSpPr>
              <a:xfrm>
                <a:off x="8128440" y="3151080"/>
                <a:ext cx="526320" cy="510120"/>
                <a:chOff x="8128440" y="3151080"/>
                <a:chExt cx="526320" cy="510120"/>
              </a:xfrm>
            </p:grpSpPr>
            <p:grpSp>
              <p:nvGrpSpPr>
                <p:cNvPr id="137" name="Gruppieren 39"/>
                <p:cNvGrpSpPr/>
                <p:nvPr/>
              </p:nvGrpSpPr>
              <p:grpSpPr>
                <a:xfrm>
                  <a:off x="8128440" y="3151080"/>
                  <a:ext cx="375480" cy="510120"/>
                  <a:chOff x="8128440" y="3151080"/>
                  <a:chExt cx="375480" cy="510120"/>
                </a:xfrm>
              </p:grpSpPr>
              <p:sp>
                <p:nvSpPr>
                  <p:cNvPr id="138" name="Rechteck 57"/>
                  <p:cNvSpPr/>
                  <p:nvPr/>
                </p:nvSpPr>
                <p:spPr>
                  <a:xfrm>
                    <a:off x="8128440" y="3151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39" name="Rechteck 66"/>
                  <p:cNvSpPr/>
                  <p:nvPr/>
                </p:nvSpPr>
                <p:spPr>
                  <a:xfrm>
                    <a:off x="8317440" y="3151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40" name="Pfeil nach rechts 64"/>
                <p:cNvSpPr/>
                <p:nvPr/>
              </p:nvSpPr>
              <p:spPr>
                <a:xfrm>
                  <a:off x="8263440" y="32508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41" name="Rechteckiger Pfeil 30"/>
                <p:cNvSpPr/>
                <p:nvPr/>
              </p:nvSpPr>
              <p:spPr>
                <a:xfrm rot="5400000">
                  <a:off x="8425800" y="33703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42" name="Pfeil nach rechts 65"/>
                <p:cNvSpPr/>
                <p:nvPr/>
              </p:nvSpPr>
              <p:spPr>
                <a:xfrm>
                  <a:off x="8263440" y="34977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43" name="Gruppieren 45"/>
              <p:cNvGrpSpPr/>
              <p:nvPr/>
            </p:nvGrpSpPr>
            <p:grpSpPr>
              <a:xfrm>
                <a:off x="8733600" y="2639880"/>
                <a:ext cx="523800" cy="510120"/>
                <a:chOff x="8733600" y="2639880"/>
                <a:chExt cx="523800" cy="510120"/>
              </a:xfrm>
            </p:grpSpPr>
            <p:grpSp>
              <p:nvGrpSpPr>
                <p:cNvPr id="144" name="Gruppieren 58"/>
                <p:cNvGrpSpPr/>
                <p:nvPr/>
              </p:nvGrpSpPr>
              <p:grpSpPr>
                <a:xfrm>
                  <a:off x="8881920" y="2639880"/>
                  <a:ext cx="375480" cy="510120"/>
                  <a:chOff x="8881920" y="2639880"/>
                  <a:chExt cx="375480" cy="510120"/>
                </a:xfrm>
              </p:grpSpPr>
              <p:sp>
                <p:nvSpPr>
                  <p:cNvPr id="145" name="Rechteck 67"/>
                  <p:cNvSpPr/>
                  <p:nvPr/>
                </p:nvSpPr>
                <p:spPr>
                  <a:xfrm flipH="1">
                    <a:off x="9070920" y="2639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46" name="Rechteck 69"/>
                  <p:cNvSpPr/>
                  <p:nvPr/>
                </p:nvSpPr>
                <p:spPr>
                  <a:xfrm flipH="1">
                    <a:off x="8881920" y="2639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47" name="Pfeil nach rechts 66"/>
                <p:cNvSpPr/>
                <p:nvPr/>
              </p:nvSpPr>
              <p:spPr>
                <a:xfrm flipH="1">
                  <a:off x="8990640" y="2739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48" name="Rechteckiger Pfeil 31"/>
                <p:cNvSpPr/>
                <p:nvPr/>
              </p:nvSpPr>
              <p:spPr>
                <a:xfrm rot="16200000" flipH="1">
                  <a:off x="8761680" y="28591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49" name="Pfeil nach rechts 67"/>
                <p:cNvSpPr/>
                <p:nvPr/>
              </p:nvSpPr>
              <p:spPr>
                <a:xfrm flipH="1">
                  <a:off x="8990640" y="2986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50" name="Gruppieren 59"/>
              <p:cNvGrpSpPr/>
              <p:nvPr/>
            </p:nvGrpSpPr>
            <p:grpSpPr>
              <a:xfrm>
                <a:off x="8733600" y="3151080"/>
                <a:ext cx="523800" cy="510120"/>
                <a:chOff x="8733600" y="3151080"/>
                <a:chExt cx="523800" cy="510120"/>
              </a:xfrm>
            </p:grpSpPr>
            <p:grpSp>
              <p:nvGrpSpPr>
                <p:cNvPr id="151" name="Gruppieren 60"/>
                <p:cNvGrpSpPr/>
                <p:nvPr/>
              </p:nvGrpSpPr>
              <p:grpSpPr>
                <a:xfrm>
                  <a:off x="8881920" y="3151080"/>
                  <a:ext cx="375480" cy="510120"/>
                  <a:chOff x="8881920" y="3151080"/>
                  <a:chExt cx="375480" cy="510120"/>
                </a:xfrm>
              </p:grpSpPr>
              <p:sp>
                <p:nvSpPr>
                  <p:cNvPr id="152" name="Rechteck 70"/>
                  <p:cNvSpPr/>
                  <p:nvPr/>
                </p:nvSpPr>
                <p:spPr>
                  <a:xfrm flipH="1">
                    <a:off x="9070920" y="3151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53" name="Rechteck 71"/>
                  <p:cNvSpPr/>
                  <p:nvPr/>
                </p:nvSpPr>
                <p:spPr>
                  <a:xfrm flipH="1">
                    <a:off x="8881920" y="3151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54" name="Pfeil nach rechts 68"/>
                <p:cNvSpPr/>
                <p:nvPr/>
              </p:nvSpPr>
              <p:spPr>
                <a:xfrm flipH="1">
                  <a:off x="8990640" y="32508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55" name="Rechteckiger Pfeil 32"/>
                <p:cNvSpPr/>
                <p:nvPr/>
              </p:nvSpPr>
              <p:spPr>
                <a:xfrm rot="16200000" flipH="1">
                  <a:off x="8761680" y="33703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56" name="Pfeil nach rechts 69"/>
                <p:cNvSpPr/>
                <p:nvPr/>
              </p:nvSpPr>
              <p:spPr>
                <a:xfrm flipH="1">
                  <a:off x="8990640" y="34977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</p:grpSp>
        <p:grpSp>
          <p:nvGrpSpPr>
            <p:cNvPr id="157" name="Gruppieren 61"/>
            <p:cNvGrpSpPr/>
            <p:nvPr/>
          </p:nvGrpSpPr>
          <p:grpSpPr>
            <a:xfrm>
              <a:off x="9369360" y="1514880"/>
              <a:ext cx="1129320" cy="1021320"/>
              <a:chOff x="9369360" y="1514880"/>
              <a:chExt cx="1129320" cy="1021320"/>
            </a:xfrm>
          </p:grpSpPr>
          <p:grpSp>
            <p:nvGrpSpPr>
              <p:cNvPr id="158" name="Gruppieren 62"/>
              <p:cNvGrpSpPr/>
              <p:nvPr/>
            </p:nvGrpSpPr>
            <p:grpSpPr>
              <a:xfrm>
                <a:off x="9369360" y="1514880"/>
                <a:ext cx="526320" cy="510120"/>
                <a:chOff x="9369360" y="1514880"/>
                <a:chExt cx="526320" cy="510120"/>
              </a:xfrm>
            </p:grpSpPr>
            <p:grpSp>
              <p:nvGrpSpPr>
                <p:cNvPr id="159" name="Gruppieren 68"/>
                <p:cNvGrpSpPr/>
                <p:nvPr/>
              </p:nvGrpSpPr>
              <p:grpSpPr>
                <a:xfrm>
                  <a:off x="9369360" y="1514880"/>
                  <a:ext cx="375480" cy="510120"/>
                  <a:chOff x="9369360" y="1514880"/>
                  <a:chExt cx="375480" cy="510120"/>
                </a:xfrm>
              </p:grpSpPr>
              <p:sp>
                <p:nvSpPr>
                  <p:cNvPr id="160" name="Rechteck 72"/>
                  <p:cNvSpPr/>
                  <p:nvPr/>
                </p:nvSpPr>
                <p:spPr>
                  <a:xfrm>
                    <a:off x="9369360" y="1514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61" name="Rechteck 73"/>
                  <p:cNvSpPr/>
                  <p:nvPr/>
                </p:nvSpPr>
                <p:spPr>
                  <a:xfrm>
                    <a:off x="9558360" y="1514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62" name="Pfeil nach rechts 70"/>
                <p:cNvSpPr/>
                <p:nvPr/>
              </p:nvSpPr>
              <p:spPr>
                <a:xfrm>
                  <a:off x="9504360" y="1614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63" name="Rechteckiger Pfeil 33"/>
                <p:cNvSpPr/>
                <p:nvPr/>
              </p:nvSpPr>
              <p:spPr>
                <a:xfrm rot="5400000">
                  <a:off x="9666720" y="17337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64" name="Pfeil nach rechts 71"/>
                <p:cNvSpPr/>
                <p:nvPr/>
              </p:nvSpPr>
              <p:spPr>
                <a:xfrm>
                  <a:off x="9504360" y="1861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65" name="Gruppieren 74"/>
              <p:cNvGrpSpPr/>
              <p:nvPr/>
            </p:nvGrpSpPr>
            <p:grpSpPr>
              <a:xfrm>
                <a:off x="9369720" y="2026080"/>
                <a:ext cx="526320" cy="510120"/>
                <a:chOff x="9369720" y="2026080"/>
                <a:chExt cx="526320" cy="510120"/>
              </a:xfrm>
            </p:grpSpPr>
            <p:grpSp>
              <p:nvGrpSpPr>
                <p:cNvPr id="166" name="Gruppieren 80"/>
                <p:cNvGrpSpPr/>
                <p:nvPr/>
              </p:nvGrpSpPr>
              <p:grpSpPr>
                <a:xfrm>
                  <a:off x="9369720" y="2026080"/>
                  <a:ext cx="375480" cy="510120"/>
                  <a:chOff x="9369720" y="2026080"/>
                  <a:chExt cx="375480" cy="510120"/>
                </a:xfrm>
              </p:grpSpPr>
              <p:sp>
                <p:nvSpPr>
                  <p:cNvPr id="167" name="Rechteck 74"/>
                  <p:cNvSpPr/>
                  <p:nvPr/>
                </p:nvSpPr>
                <p:spPr>
                  <a:xfrm>
                    <a:off x="9369720" y="2026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68" name="Rechteck 75"/>
                  <p:cNvSpPr/>
                  <p:nvPr/>
                </p:nvSpPr>
                <p:spPr>
                  <a:xfrm>
                    <a:off x="9558720" y="2026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69" name="Pfeil nach rechts 72"/>
                <p:cNvSpPr/>
                <p:nvPr/>
              </p:nvSpPr>
              <p:spPr>
                <a:xfrm>
                  <a:off x="9504720" y="212544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70" name="Rechteckiger Pfeil 34"/>
                <p:cNvSpPr/>
                <p:nvPr/>
              </p:nvSpPr>
              <p:spPr>
                <a:xfrm rot="5400000">
                  <a:off x="9667080" y="22449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71" name="Pfeil nach rechts 73"/>
                <p:cNvSpPr/>
                <p:nvPr/>
              </p:nvSpPr>
              <p:spPr>
                <a:xfrm>
                  <a:off x="9504720" y="23724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72" name="Gruppieren 84"/>
              <p:cNvGrpSpPr/>
              <p:nvPr/>
            </p:nvGrpSpPr>
            <p:grpSpPr>
              <a:xfrm>
                <a:off x="9975240" y="1514880"/>
                <a:ext cx="523440" cy="510120"/>
                <a:chOff x="9975240" y="1514880"/>
                <a:chExt cx="523440" cy="510120"/>
              </a:xfrm>
            </p:grpSpPr>
            <p:grpSp>
              <p:nvGrpSpPr>
                <p:cNvPr id="173" name="Gruppieren 85"/>
                <p:cNvGrpSpPr/>
                <p:nvPr/>
              </p:nvGrpSpPr>
              <p:grpSpPr>
                <a:xfrm>
                  <a:off x="10123200" y="1514880"/>
                  <a:ext cx="375480" cy="510120"/>
                  <a:chOff x="10123200" y="1514880"/>
                  <a:chExt cx="375480" cy="510120"/>
                </a:xfrm>
              </p:grpSpPr>
              <p:sp>
                <p:nvSpPr>
                  <p:cNvPr id="174" name="Rechteck 76"/>
                  <p:cNvSpPr/>
                  <p:nvPr/>
                </p:nvSpPr>
                <p:spPr>
                  <a:xfrm flipH="1">
                    <a:off x="10312200" y="1514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75" name="Rechteck 77"/>
                  <p:cNvSpPr/>
                  <p:nvPr/>
                </p:nvSpPr>
                <p:spPr>
                  <a:xfrm flipH="1">
                    <a:off x="10123200" y="1514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76" name="Pfeil nach rechts 74"/>
                <p:cNvSpPr/>
                <p:nvPr/>
              </p:nvSpPr>
              <p:spPr>
                <a:xfrm flipH="1">
                  <a:off x="10232280" y="1614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77" name="Rechteckiger Pfeil 35"/>
                <p:cNvSpPr/>
                <p:nvPr/>
              </p:nvSpPr>
              <p:spPr>
                <a:xfrm rot="16200000" flipH="1">
                  <a:off x="10003320" y="17337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78" name="Pfeil nach rechts 75"/>
                <p:cNvSpPr/>
                <p:nvPr/>
              </p:nvSpPr>
              <p:spPr>
                <a:xfrm flipH="1">
                  <a:off x="10232280" y="1861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79" name="Gruppieren 86"/>
              <p:cNvGrpSpPr/>
              <p:nvPr/>
            </p:nvGrpSpPr>
            <p:grpSpPr>
              <a:xfrm>
                <a:off x="9975240" y="2026080"/>
                <a:ext cx="523440" cy="510120"/>
                <a:chOff x="9975240" y="2026080"/>
                <a:chExt cx="523440" cy="510120"/>
              </a:xfrm>
            </p:grpSpPr>
            <p:grpSp>
              <p:nvGrpSpPr>
                <p:cNvPr id="180" name="Gruppieren 87"/>
                <p:cNvGrpSpPr/>
                <p:nvPr/>
              </p:nvGrpSpPr>
              <p:grpSpPr>
                <a:xfrm>
                  <a:off x="10123200" y="2026080"/>
                  <a:ext cx="375480" cy="510120"/>
                  <a:chOff x="10123200" y="2026080"/>
                  <a:chExt cx="375480" cy="510120"/>
                </a:xfrm>
              </p:grpSpPr>
              <p:sp>
                <p:nvSpPr>
                  <p:cNvPr id="181" name="Rechteck 78"/>
                  <p:cNvSpPr/>
                  <p:nvPr/>
                </p:nvSpPr>
                <p:spPr>
                  <a:xfrm flipH="1">
                    <a:off x="10312200" y="2026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82" name="Rechteck 79"/>
                  <p:cNvSpPr/>
                  <p:nvPr/>
                </p:nvSpPr>
                <p:spPr>
                  <a:xfrm flipH="1">
                    <a:off x="10123200" y="2026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83" name="Pfeil nach rechts 76"/>
                <p:cNvSpPr/>
                <p:nvPr/>
              </p:nvSpPr>
              <p:spPr>
                <a:xfrm flipH="1">
                  <a:off x="10232280" y="212544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84" name="Rechteckiger Pfeil 36"/>
                <p:cNvSpPr/>
                <p:nvPr/>
              </p:nvSpPr>
              <p:spPr>
                <a:xfrm rot="16200000" flipH="1">
                  <a:off x="10003320" y="22449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85" name="Pfeil nach rechts 77"/>
                <p:cNvSpPr/>
                <p:nvPr/>
              </p:nvSpPr>
              <p:spPr>
                <a:xfrm flipH="1">
                  <a:off x="10232280" y="23724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</p:grpSp>
        <p:grpSp>
          <p:nvGrpSpPr>
            <p:cNvPr id="186" name="Gruppieren 88"/>
            <p:cNvGrpSpPr/>
            <p:nvPr/>
          </p:nvGrpSpPr>
          <p:grpSpPr>
            <a:xfrm>
              <a:off x="9369360" y="2639880"/>
              <a:ext cx="1129320" cy="1021320"/>
              <a:chOff x="9369360" y="2639880"/>
              <a:chExt cx="1129320" cy="1021320"/>
            </a:xfrm>
          </p:grpSpPr>
          <p:grpSp>
            <p:nvGrpSpPr>
              <p:cNvPr id="187" name="Gruppieren 89"/>
              <p:cNvGrpSpPr/>
              <p:nvPr/>
            </p:nvGrpSpPr>
            <p:grpSpPr>
              <a:xfrm>
                <a:off x="9369360" y="2639880"/>
                <a:ext cx="526320" cy="510120"/>
                <a:chOff x="9369360" y="2639880"/>
                <a:chExt cx="526320" cy="510120"/>
              </a:xfrm>
            </p:grpSpPr>
            <p:grpSp>
              <p:nvGrpSpPr>
                <p:cNvPr id="188" name="Gruppieren 90"/>
                <p:cNvGrpSpPr/>
                <p:nvPr/>
              </p:nvGrpSpPr>
              <p:grpSpPr>
                <a:xfrm>
                  <a:off x="9369360" y="2639880"/>
                  <a:ext cx="375480" cy="510120"/>
                  <a:chOff x="9369360" y="2639880"/>
                  <a:chExt cx="375480" cy="510120"/>
                </a:xfrm>
              </p:grpSpPr>
              <p:sp>
                <p:nvSpPr>
                  <p:cNvPr id="189" name="Rechteck 80"/>
                  <p:cNvSpPr/>
                  <p:nvPr/>
                </p:nvSpPr>
                <p:spPr>
                  <a:xfrm>
                    <a:off x="9369360" y="2639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90" name="Rechteck 81"/>
                  <p:cNvSpPr/>
                  <p:nvPr/>
                </p:nvSpPr>
                <p:spPr>
                  <a:xfrm>
                    <a:off x="9558360" y="2639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91" name="Pfeil nach rechts 78"/>
                <p:cNvSpPr/>
                <p:nvPr/>
              </p:nvSpPr>
              <p:spPr>
                <a:xfrm>
                  <a:off x="9504360" y="2739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92" name="Rechteckiger Pfeil 37"/>
                <p:cNvSpPr/>
                <p:nvPr/>
              </p:nvSpPr>
              <p:spPr>
                <a:xfrm rot="5400000">
                  <a:off x="9666720" y="28591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93" name="Pfeil nach rechts 79"/>
                <p:cNvSpPr/>
                <p:nvPr/>
              </p:nvSpPr>
              <p:spPr>
                <a:xfrm>
                  <a:off x="9504360" y="2986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194" name="Gruppieren 91"/>
              <p:cNvGrpSpPr/>
              <p:nvPr/>
            </p:nvGrpSpPr>
            <p:grpSpPr>
              <a:xfrm>
                <a:off x="9369720" y="3151080"/>
                <a:ext cx="526320" cy="510120"/>
                <a:chOff x="9369720" y="3151080"/>
                <a:chExt cx="526320" cy="510120"/>
              </a:xfrm>
            </p:grpSpPr>
            <p:grpSp>
              <p:nvGrpSpPr>
                <p:cNvPr id="195" name="Gruppieren 92"/>
                <p:cNvGrpSpPr/>
                <p:nvPr/>
              </p:nvGrpSpPr>
              <p:grpSpPr>
                <a:xfrm>
                  <a:off x="9369720" y="3151080"/>
                  <a:ext cx="375480" cy="510120"/>
                  <a:chOff x="9369720" y="3151080"/>
                  <a:chExt cx="375480" cy="510120"/>
                </a:xfrm>
              </p:grpSpPr>
              <p:sp>
                <p:nvSpPr>
                  <p:cNvPr id="196" name="Rechteck 82"/>
                  <p:cNvSpPr/>
                  <p:nvPr/>
                </p:nvSpPr>
                <p:spPr>
                  <a:xfrm>
                    <a:off x="9369720" y="3151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197" name="Rechteck 83"/>
                  <p:cNvSpPr/>
                  <p:nvPr/>
                </p:nvSpPr>
                <p:spPr>
                  <a:xfrm>
                    <a:off x="9558720" y="3151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198" name="Pfeil nach rechts 80"/>
                <p:cNvSpPr/>
                <p:nvPr/>
              </p:nvSpPr>
              <p:spPr>
                <a:xfrm>
                  <a:off x="9504720" y="32508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199" name="Rechteckiger Pfeil 38"/>
                <p:cNvSpPr/>
                <p:nvPr/>
              </p:nvSpPr>
              <p:spPr>
                <a:xfrm rot="5400000">
                  <a:off x="9667080" y="33703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00" name="Pfeil nach rechts 81"/>
                <p:cNvSpPr/>
                <p:nvPr/>
              </p:nvSpPr>
              <p:spPr>
                <a:xfrm>
                  <a:off x="9504720" y="34977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201" name="Gruppieren 93"/>
              <p:cNvGrpSpPr/>
              <p:nvPr/>
            </p:nvGrpSpPr>
            <p:grpSpPr>
              <a:xfrm>
                <a:off x="9975240" y="2639880"/>
                <a:ext cx="523440" cy="510120"/>
                <a:chOff x="9975240" y="2639880"/>
                <a:chExt cx="523440" cy="510120"/>
              </a:xfrm>
            </p:grpSpPr>
            <p:grpSp>
              <p:nvGrpSpPr>
                <p:cNvPr id="202" name="Gruppieren 94"/>
                <p:cNvGrpSpPr/>
                <p:nvPr/>
              </p:nvGrpSpPr>
              <p:grpSpPr>
                <a:xfrm>
                  <a:off x="10123200" y="2639880"/>
                  <a:ext cx="375480" cy="510120"/>
                  <a:chOff x="10123200" y="2639880"/>
                  <a:chExt cx="375480" cy="510120"/>
                </a:xfrm>
              </p:grpSpPr>
              <p:sp>
                <p:nvSpPr>
                  <p:cNvPr id="203" name="Rechteck 84"/>
                  <p:cNvSpPr/>
                  <p:nvPr/>
                </p:nvSpPr>
                <p:spPr>
                  <a:xfrm flipH="1">
                    <a:off x="10312200" y="2639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04" name="Rechteck 85"/>
                  <p:cNvSpPr/>
                  <p:nvPr/>
                </p:nvSpPr>
                <p:spPr>
                  <a:xfrm flipH="1">
                    <a:off x="10123200" y="2639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05" name="Pfeil nach rechts 82"/>
                <p:cNvSpPr/>
                <p:nvPr/>
              </p:nvSpPr>
              <p:spPr>
                <a:xfrm flipH="1">
                  <a:off x="10232280" y="2739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06" name="Rechteckiger Pfeil 39"/>
                <p:cNvSpPr/>
                <p:nvPr/>
              </p:nvSpPr>
              <p:spPr>
                <a:xfrm rot="16200000" flipH="1">
                  <a:off x="10003320" y="28591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07" name="Pfeil nach rechts 83"/>
                <p:cNvSpPr/>
                <p:nvPr/>
              </p:nvSpPr>
              <p:spPr>
                <a:xfrm flipH="1">
                  <a:off x="10232280" y="2986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208" name="Gruppieren 95"/>
              <p:cNvGrpSpPr/>
              <p:nvPr/>
            </p:nvGrpSpPr>
            <p:grpSpPr>
              <a:xfrm>
                <a:off x="9975240" y="3151080"/>
                <a:ext cx="523440" cy="510120"/>
                <a:chOff x="9975240" y="3151080"/>
                <a:chExt cx="523440" cy="510120"/>
              </a:xfrm>
            </p:grpSpPr>
            <p:grpSp>
              <p:nvGrpSpPr>
                <p:cNvPr id="209" name="Gruppieren 96"/>
                <p:cNvGrpSpPr/>
                <p:nvPr/>
              </p:nvGrpSpPr>
              <p:grpSpPr>
                <a:xfrm>
                  <a:off x="10123200" y="3151080"/>
                  <a:ext cx="375480" cy="510120"/>
                  <a:chOff x="10123200" y="3151080"/>
                  <a:chExt cx="375480" cy="510120"/>
                </a:xfrm>
              </p:grpSpPr>
              <p:sp>
                <p:nvSpPr>
                  <p:cNvPr id="210" name="Rechteck 86"/>
                  <p:cNvSpPr/>
                  <p:nvPr/>
                </p:nvSpPr>
                <p:spPr>
                  <a:xfrm flipH="1">
                    <a:off x="10312200" y="3151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11" name="Rechteck 87"/>
                  <p:cNvSpPr/>
                  <p:nvPr/>
                </p:nvSpPr>
                <p:spPr>
                  <a:xfrm flipH="1">
                    <a:off x="10123200" y="3151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12" name="Pfeil nach rechts 84"/>
                <p:cNvSpPr/>
                <p:nvPr/>
              </p:nvSpPr>
              <p:spPr>
                <a:xfrm flipH="1">
                  <a:off x="10232280" y="32508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13" name="Rechteckiger Pfeil 40"/>
                <p:cNvSpPr/>
                <p:nvPr/>
              </p:nvSpPr>
              <p:spPr>
                <a:xfrm rot="16200000" flipH="1">
                  <a:off x="10003320" y="33703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14" name="Pfeil nach rechts 85"/>
                <p:cNvSpPr/>
                <p:nvPr/>
              </p:nvSpPr>
              <p:spPr>
                <a:xfrm flipH="1">
                  <a:off x="10232280" y="34977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</p:grpSp>
        <p:grpSp>
          <p:nvGrpSpPr>
            <p:cNvPr id="215" name="Gruppieren 97"/>
            <p:cNvGrpSpPr/>
            <p:nvPr/>
          </p:nvGrpSpPr>
          <p:grpSpPr>
            <a:xfrm>
              <a:off x="10995120" y="2030400"/>
              <a:ext cx="374040" cy="1750320"/>
              <a:chOff x="10995120" y="2030400"/>
              <a:chExt cx="374040" cy="1750320"/>
            </a:xfrm>
          </p:grpSpPr>
          <p:sp>
            <p:nvSpPr>
              <p:cNvPr id="216" name="Textfeld 6"/>
              <p:cNvSpPr/>
              <p:nvPr/>
            </p:nvSpPr>
            <p:spPr>
              <a:xfrm>
                <a:off x="10995120" y="2030400"/>
                <a:ext cx="374040" cy="1674360"/>
              </a:xfrm>
              <a:prstGeom prst="rect">
                <a:avLst/>
              </a:prstGeom>
              <a:solidFill>
                <a:srgbClr val="C7A0CB"/>
              </a:solidFill>
              <a:ln w="0">
                <a:solidFill>
                  <a:srgbClr val="729FC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vert="vert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ejaVu Sans"/>
                  </a:rPr>
                  <a:t>PCS </a:t>
                </a: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Wingdings"/>
                    <a:ea typeface="DejaVu Sans"/>
                  </a:rPr>
                  <a:t></a:t>
                </a:r>
                <a:r>
                  <a:rPr kumimoji="0" lang="en-US" sz="6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ejaVu Sans"/>
                  </a:rPr>
                  <a:t>GWT</a:t>
                </a:r>
                <a:endParaRPr kumimoji="0" lang="en-US" sz="6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7" name="Pfeil nach rechts 86"/>
              <p:cNvSpPr/>
              <p:nvPr/>
            </p:nvSpPr>
            <p:spPr>
              <a:xfrm rot="5400000">
                <a:off x="11124000" y="3672000"/>
                <a:ext cx="119160" cy="98280"/>
              </a:xfrm>
              <a:prstGeom prst="rightArrow">
                <a:avLst>
                  <a:gd name="adj1" fmla="val 45012"/>
                  <a:gd name="adj2" fmla="val 50000"/>
                </a:avLst>
              </a:prstGeom>
              <a:solidFill>
                <a:schemeClr val="tx1">
                  <a:alpha val="2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-360" rIns="90000" bIns="-36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DejaVu Sans"/>
                </a:endParaRPr>
              </a:p>
            </p:txBody>
          </p:sp>
        </p:grpSp>
        <p:grpSp>
          <p:nvGrpSpPr>
            <p:cNvPr id="218" name="Gruppieren 98"/>
            <p:cNvGrpSpPr/>
            <p:nvPr/>
          </p:nvGrpSpPr>
          <p:grpSpPr>
            <a:xfrm>
              <a:off x="10616760" y="1514880"/>
              <a:ext cx="1128960" cy="1021320"/>
              <a:chOff x="10616760" y="1514880"/>
              <a:chExt cx="1128960" cy="1021320"/>
            </a:xfrm>
          </p:grpSpPr>
          <p:grpSp>
            <p:nvGrpSpPr>
              <p:cNvPr id="219" name="Gruppieren 99"/>
              <p:cNvGrpSpPr/>
              <p:nvPr/>
            </p:nvGrpSpPr>
            <p:grpSpPr>
              <a:xfrm>
                <a:off x="10616760" y="1514880"/>
                <a:ext cx="526320" cy="510120"/>
                <a:chOff x="10616760" y="1514880"/>
                <a:chExt cx="526320" cy="510120"/>
              </a:xfrm>
            </p:grpSpPr>
            <p:grpSp>
              <p:nvGrpSpPr>
                <p:cNvPr id="220" name="Gruppieren 100"/>
                <p:cNvGrpSpPr/>
                <p:nvPr/>
              </p:nvGrpSpPr>
              <p:grpSpPr>
                <a:xfrm>
                  <a:off x="10616760" y="1514880"/>
                  <a:ext cx="375480" cy="510120"/>
                  <a:chOff x="10616760" y="1514880"/>
                  <a:chExt cx="375480" cy="510120"/>
                </a:xfrm>
              </p:grpSpPr>
              <p:sp>
                <p:nvSpPr>
                  <p:cNvPr id="221" name="Rechteck 88"/>
                  <p:cNvSpPr/>
                  <p:nvPr/>
                </p:nvSpPr>
                <p:spPr>
                  <a:xfrm>
                    <a:off x="10616760" y="1514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22" name="Rechteck 89"/>
                  <p:cNvSpPr/>
                  <p:nvPr/>
                </p:nvSpPr>
                <p:spPr>
                  <a:xfrm>
                    <a:off x="10805760" y="1514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23" name="Pfeil nach rechts 87"/>
                <p:cNvSpPr/>
                <p:nvPr/>
              </p:nvSpPr>
              <p:spPr>
                <a:xfrm>
                  <a:off x="10751400" y="1614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24" name="Rechteckiger Pfeil 41"/>
                <p:cNvSpPr/>
                <p:nvPr/>
              </p:nvSpPr>
              <p:spPr>
                <a:xfrm rot="5400000">
                  <a:off x="10914120" y="17337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25" name="Pfeil nach rechts 88"/>
                <p:cNvSpPr/>
                <p:nvPr/>
              </p:nvSpPr>
              <p:spPr>
                <a:xfrm>
                  <a:off x="10751400" y="1861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226" name="Gruppieren 101"/>
              <p:cNvGrpSpPr/>
              <p:nvPr/>
            </p:nvGrpSpPr>
            <p:grpSpPr>
              <a:xfrm>
                <a:off x="10617120" y="2026080"/>
                <a:ext cx="525960" cy="510120"/>
                <a:chOff x="10617120" y="2026080"/>
                <a:chExt cx="525960" cy="510120"/>
              </a:xfrm>
            </p:grpSpPr>
            <p:grpSp>
              <p:nvGrpSpPr>
                <p:cNvPr id="227" name="Gruppieren 102"/>
                <p:cNvGrpSpPr/>
                <p:nvPr/>
              </p:nvGrpSpPr>
              <p:grpSpPr>
                <a:xfrm>
                  <a:off x="10617120" y="2026080"/>
                  <a:ext cx="375480" cy="510120"/>
                  <a:chOff x="10617120" y="2026080"/>
                  <a:chExt cx="375480" cy="510120"/>
                </a:xfrm>
              </p:grpSpPr>
              <p:sp>
                <p:nvSpPr>
                  <p:cNvPr id="228" name="Rechteck 90"/>
                  <p:cNvSpPr/>
                  <p:nvPr/>
                </p:nvSpPr>
                <p:spPr>
                  <a:xfrm>
                    <a:off x="10617120" y="2026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29" name="Rechteck 91"/>
                  <p:cNvSpPr/>
                  <p:nvPr/>
                </p:nvSpPr>
                <p:spPr>
                  <a:xfrm>
                    <a:off x="10806120" y="2026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30" name="Pfeil nach rechts 89"/>
                <p:cNvSpPr/>
                <p:nvPr/>
              </p:nvSpPr>
              <p:spPr>
                <a:xfrm>
                  <a:off x="10751760" y="212544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31" name="Rechteckiger Pfeil 42"/>
                <p:cNvSpPr/>
                <p:nvPr/>
              </p:nvSpPr>
              <p:spPr>
                <a:xfrm rot="5400000">
                  <a:off x="10914120" y="22449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32" name="Pfeil nach rechts 90"/>
                <p:cNvSpPr/>
                <p:nvPr/>
              </p:nvSpPr>
              <p:spPr>
                <a:xfrm>
                  <a:off x="10751760" y="23724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233" name="Gruppieren 103"/>
              <p:cNvGrpSpPr/>
              <p:nvPr/>
            </p:nvGrpSpPr>
            <p:grpSpPr>
              <a:xfrm>
                <a:off x="11222280" y="1514880"/>
                <a:ext cx="523440" cy="510120"/>
                <a:chOff x="11222280" y="1514880"/>
                <a:chExt cx="523440" cy="510120"/>
              </a:xfrm>
            </p:grpSpPr>
            <p:grpSp>
              <p:nvGrpSpPr>
                <p:cNvPr id="234" name="Gruppieren 104"/>
                <p:cNvGrpSpPr/>
                <p:nvPr/>
              </p:nvGrpSpPr>
              <p:grpSpPr>
                <a:xfrm>
                  <a:off x="11370240" y="1514880"/>
                  <a:ext cx="375480" cy="510120"/>
                  <a:chOff x="11370240" y="1514880"/>
                  <a:chExt cx="375480" cy="510120"/>
                </a:xfrm>
              </p:grpSpPr>
              <p:sp>
                <p:nvSpPr>
                  <p:cNvPr id="235" name="Rechteck 92"/>
                  <p:cNvSpPr/>
                  <p:nvPr/>
                </p:nvSpPr>
                <p:spPr>
                  <a:xfrm flipH="1">
                    <a:off x="11559240" y="1514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36" name="Rechteck 93"/>
                  <p:cNvSpPr/>
                  <p:nvPr/>
                </p:nvSpPr>
                <p:spPr>
                  <a:xfrm flipH="1">
                    <a:off x="11370240" y="1514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37" name="Pfeil nach rechts 91"/>
                <p:cNvSpPr/>
                <p:nvPr/>
              </p:nvSpPr>
              <p:spPr>
                <a:xfrm flipH="1">
                  <a:off x="11479320" y="1614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38" name="Rechteckiger Pfeil 43"/>
                <p:cNvSpPr/>
                <p:nvPr/>
              </p:nvSpPr>
              <p:spPr>
                <a:xfrm rot="16200000" flipH="1">
                  <a:off x="11250360" y="17337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39" name="Pfeil nach rechts 92"/>
                <p:cNvSpPr/>
                <p:nvPr/>
              </p:nvSpPr>
              <p:spPr>
                <a:xfrm flipH="1">
                  <a:off x="11479320" y="1861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240" name="Gruppieren 105"/>
              <p:cNvGrpSpPr/>
              <p:nvPr/>
            </p:nvGrpSpPr>
            <p:grpSpPr>
              <a:xfrm>
                <a:off x="11222280" y="2026080"/>
                <a:ext cx="523440" cy="510120"/>
                <a:chOff x="11222280" y="2026080"/>
                <a:chExt cx="523440" cy="510120"/>
              </a:xfrm>
            </p:grpSpPr>
            <p:grpSp>
              <p:nvGrpSpPr>
                <p:cNvPr id="241" name="Gruppieren 106"/>
                <p:cNvGrpSpPr/>
                <p:nvPr/>
              </p:nvGrpSpPr>
              <p:grpSpPr>
                <a:xfrm>
                  <a:off x="11370240" y="2026080"/>
                  <a:ext cx="375480" cy="510120"/>
                  <a:chOff x="11370240" y="2026080"/>
                  <a:chExt cx="375480" cy="510120"/>
                </a:xfrm>
              </p:grpSpPr>
              <p:sp>
                <p:nvSpPr>
                  <p:cNvPr id="242" name="Rechteck 94"/>
                  <p:cNvSpPr/>
                  <p:nvPr/>
                </p:nvSpPr>
                <p:spPr>
                  <a:xfrm flipH="1">
                    <a:off x="11559240" y="2026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43" name="Rechteck 95"/>
                  <p:cNvSpPr/>
                  <p:nvPr/>
                </p:nvSpPr>
                <p:spPr>
                  <a:xfrm flipH="1">
                    <a:off x="11370240" y="2026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44" name="Pfeil nach rechts 93"/>
                <p:cNvSpPr/>
                <p:nvPr/>
              </p:nvSpPr>
              <p:spPr>
                <a:xfrm flipH="1">
                  <a:off x="11479320" y="212544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45" name="Rechteckiger Pfeil 44"/>
                <p:cNvSpPr/>
                <p:nvPr/>
              </p:nvSpPr>
              <p:spPr>
                <a:xfrm rot="16200000" flipH="1">
                  <a:off x="11250360" y="224496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46" name="Pfeil nach rechts 94"/>
                <p:cNvSpPr/>
                <p:nvPr/>
              </p:nvSpPr>
              <p:spPr>
                <a:xfrm flipH="1">
                  <a:off x="11479320" y="23724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</p:grpSp>
        <p:grpSp>
          <p:nvGrpSpPr>
            <p:cNvPr id="247" name="Gruppieren 107"/>
            <p:cNvGrpSpPr/>
            <p:nvPr/>
          </p:nvGrpSpPr>
          <p:grpSpPr>
            <a:xfrm>
              <a:off x="10616760" y="2639880"/>
              <a:ext cx="1128960" cy="1021320"/>
              <a:chOff x="10616760" y="2639880"/>
              <a:chExt cx="1128960" cy="1021320"/>
            </a:xfrm>
          </p:grpSpPr>
          <p:grpSp>
            <p:nvGrpSpPr>
              <p:cNvPr id="248" name="Gruppieren 108"/>
              <p:cNvGrpSpPr/>
              <p:nvPr/>
            </p:nvGrpSpPr>
            <p:grpSpPr>
              <a:xfrm>
                <a:off x="10616760" y="2639880"/>
                <a:ext cx="526320" cy="510120"/>
                <a:chOff x="10616760" y="2639880"/>
                <a:chExt cx="526320" cy="510120"/>
              </a:xfrm>
            </p:grpSpPr>
            <p:grpSp>
              <p:nvGrpSpPr>
                <p:cNvPr id="249" name="Gruppieren 109"/>
                <p:cNvGrpSpPr/>
                <p:nvPr/>
              </p:nvGrpSpPr>
              <p:grpSpPr>
                <a:xfrm>
                  <a:off x="10616760" y="2639880"/>
                  <a:ext cx="375480" cy="510120"/>
                  <a:chOff x="10616760" y="2639880"/>
                  <a:chExt cx="375480" cy="510120"/>
                </a:xfrm>
              </p:grpSpPr>
              <p:sp>
                <p:nvSpPr>
                  <p:cNvPr id="250" name="Rechteck 96"/>
                  <p:cNvSpPr/>
                  <p:nvPr/>
                </p:nvSpPr>
                <p:spPr>
                  <a:xfrm>
                    <a:off x="10616760" y="2639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51" name="Rechteck 97"/>
                  <p:cNvSpPr/>
                  <p:nvPr/>
                </p:nvSpPr>
                <p:spPr>
                  <a:xfrm>
                    <a:off x="10805760" y="2639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52" name="Pfeil nach rechts 95"/>
                <p:cNvSpPr/>
                <p:nvPr/>
              </p:nvSpPr>
              <p:spPr>
                <a:xfrm>
                  <a:off x="10751400" y="2739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53" name="Rechteckiger Pfeil 45"/>
                <p:cNvSpPr/>
                <p:nvPr/>
              </p:nvSpPr>
              <p:spPr>
                <a:xfrm rot="5400000">
                  <a:off x="10914120" y="28591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54" name="Pfeil nach rechts 96"/>
                <p:cNvSpPr/>
                <p:nvPr/>
              </p:nvSpPr>
              <p:spPr>
                <a:xfrm>
                  <a:off x="10751400" y="2986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255" name="Gruppieren 110"/>
              <p:cNvGrpSpPr/>
              <p:nvPr/>
            </p:nvGrpSpPr>
            <p:grpSpPr>
              <a:xfrm>
                <a:off x="10617120" y="3151080"/>
                <a:ext cx="525960" cy="510120"/>
                <a:chOff x="10617120" y="3151080"/>
                <a:chExt cx="525960" cy="510120"/>
              </a:xfrm>
            </p:grpSpPr>
            <p:grpSp>
              <p:nvGrpSpPr>
                <p:cNvPr id="256" name="Gruppieren 111"/>
                <p:cNvGrpSpPr/>
                <p:nvPr/>
              </p:nvGrpSpPr>
              <p:grpSpPr>
                <a:xfrm>
                  <a:off x="10617120" y="3151080"/>
                  <a:ext cx="375480" cy="510120"/>
                  <a:chOff x="10617120" y="3151080"/>
                  <a:chExt cx="375480" cy="510120"/>
                </a:xfrm>
              </p:grpSpPr>
              <p:sp>
                <p:nvSpPr>
                  <p:cNvPr id="257" name="Rechteck 98"/>
                  <p:cNvSpPr/>
                  <p:nvPr/>
                </p:nvSpPr>
                <p:spPr>
                  <a:xfrm>
                    <a:off x="10617120" y="3151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58" name="Rechteck 99"/>
                  <p:cNvSpPr/>
                  <p:nvPr/>
                </p:nvSpPr>
                <p:spPr>
                  <a:xfrm>
                    <a:off x="10806120" y="3151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59" name="Pfeil nach rechts 97"/>
                <p:cNvSpPr/>
                <p:nvPr/>
              </p:nvSpPr>
              <p:spPr>
                <a:xfrm>
                  <a:off x="10751760" y="32508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60" name="Rechteckiger Pfeil 46"/>
                <p:cNvSpPr/>
                <p:nvPr/>
              </p:nvSpPr>
              <p:spPr>
                <a:xfrm rot="5400000">
                  <a:off x="10914120" y="33703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61" name="Pfeil nach rechts 98"/>
                <p:cNvSpPr/>
                <p:nvPr/>
              </p:nvSpPr>
              <p:spPr>
                <a:xfrm>
                  <a:off x="10751760" y="34977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262" name="Gruppieren 112"/>
              <p:cNvGrpSpPr/>
              <p:nvPr/>
            </p:nvGrpSpPr>
            <p:grpSpPr>
              <a:xfrm>
                <a:off x="11222280" y="2639880"/>
                <a:ext cx="523440" cy="510120"/>
                <a:chOff x="11222280" y="2639880"/>
                <a:chExt cx="523440" cy="510120"/>
              </a:xfrm>
            </p:grpSpPr>
            <p:grpSp>
              <p:nvGrpSpPr>
                <p:cNvPr id="263" name="Gruppieren 113"/>
                <p:cNvGrpSpPr/>
                <p:nvPr/>
              </p:nvGrpSpPr>
              <p:grpSpPr>
                <a:xfrm>
                  <a:off x="11370240" y="2639880"/>
                  <a:ext cx="375480" cy="510120"/>
                  <a:chOff x="11370240" y="2639880"/>
                  <a:chExt cx="375480" cy="510120"/>
                </a:xfrm>
              </p:grpSpPr>
              <p:sp>
                <p:nvSpPr>
                  <p:cNvPr id="264" name="Rechteck 100"/>
                  <p:cNvSpPr/>
                  <p:nvPr/>
                </p:nvSpPr>
                <p:spPr>
                  <a:xfrm flipH="1">
                    <a:off x="11559240" y="26398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65" name="Rechteck 101"/>
                  <p:cNvSpPr/>
                  <p:nvPr/>
                </p:nvSpPr>
                <p:spPr>
                  <a:xfrm flipH="1">
                    <a:off x="11370240" y="26398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66" name="Pfeil nach rechts 99"/>
                <p:cNvSpPr/>
                <p:nvPr/>
              </p:nvSpPr>
              <p:spPr>
                <a:xfrm flipH="1">
                  <a:off x="11479320" y="27396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67" name="Rechteckiger Pfeil 47"/>
                <p:cNvSpPr/>
                <p:nvPr/>
              </p:nvSpPr>
              <p:spPr>
                <a:xfrm rot="16200000" flipH="1">
                  <a:off x="11250360" y="28591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68" name="Pfeil nach rechts 100"/>
                <p:cNvSpPr/>
                <p:nvPr/>
              </p:nvSpPr>
              <p:spPr>
                <a:xfrm flipH="1">
                  <a:off x="11479320" y="29865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  <p:grpSp>
            <p:nvGrpSpPr>
              <p:cNvPr id="269" name="Gruppieren 114"/>
              <p:cNvGrpSpPr/>
              <p:nvPr/>
            </p:nvGrpSpPr>
            <p:grpSpPr>
              <a:xfrm>
                <a:off x="11222280" y="3151080"/>
                <a:ext cx="523440" cy="510120"/>
                <a:chOff x="11222280" y="3151080"/>
                <a:chExt cx="523440" cy="510120"/>
              </a:xfrm>
            </p:grpSpPr>
            <p:grpSp>
              <p:nvGrpSpPr>
                <p:cNvPr id="270" name="Gruppieren 115"/>
                <p:cNvGrpSpPr/>
                <p:nvPr/>
              </p:nvGrpSpPr>
              <p:grpSpPr>
                <a:xfrm>
                  <a:off x="11370240" y="3151080"/>
                  <a:ext cx="375480" cy="510120"/>
                  <a:chOff x="11370240" y="3151080"/>
                  <a:chExt cx="375480" cy="510120"/>
                </a:xfrm>
              </p:grpSpPr>
              <p:sp>
                <p:nvSpPr>
                  <p:cNvPr id="271" name="Rechteck 102"/>
                  <p:cNvSpPr/>
                  <p:nvPr/>
                </p:nvSpPr>
                <p:spPr>
                  <a:xfrm flipH="1">
                    <a:off x="11559240" y="3151080"/>
                    <a:ext cx="186480" cy="510120"/>
                  </a:xfrm>
                  <a:prstGeom prst="rect">
                    <a:avLst/>
                  </a:prstGeom>
                  <a:solidFill>
                    <a:srgbClr val="729FCF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  <p:sp>
                <p:nvSpPr>
                  <p:cNvPr id="272" name="Rechteck 103"/>
                  <p:cNvSpPr/>
                  <p:nvPr/>
                </p:nvSpPr>
                <p:spPr>
                  <a:xfrm flipH="1">
                    <a:off x="11370240" y="3151080"/>
                    <a:ext cx="186480" cy="510120"/>
                  </a:xfrm>
                  <a:prstGeom prst="rect">
                    <a:avLst/>
                  </a:prstGeom>
                  <a:solidFill>
                    <a:srgbClr val="FFF200"/>
                  </a:solidFill>
                  <a:ln w="0">
                    <a:solidFill>
                      <a:srgbClr val="729FCF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DejaVu Sans"/>
                    </a:endParaRPr>
                  </a:p>
                </p:txBody>
              </p:sp>
            </p:grpSp>
            <p:sp>
              <p:nvSpPr>
                <p:cNvPr id="273" name="Pfeil nach rechts 101"/>
                <p:cNvSpPr/>
                <p:nvPr/>
              </p:nvSpPr>
              <p:spPr>
                <a:xfrm flipH="1">
                  <a:off x="11479320" y="325080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74" name="Rechteckiger Pfeil 48"/>
                <p:cNvSpPr/>
                <p:nvPr/>
              </p:nvSpPr>
              <p:spPr>
                <a:xfrm rot="16200000" flipH="1">
                  <a:off x="11250360" y="3370320"/>
                  <a:ext cx="200520" cy="257040"/>
                </a:xfrm>
                <a:prstGeom prst="bentArrow">
                  <a:avLst>
                    <a:gd name="adj1" fmla="val 20555"/>
                    <a:gd name="adj2" fmla="val 22434"/>
                    <a:gd name="adj3" fmla="val 23551"/>
                    <a:gd name="adj4" fmla="val 40014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  <p:sp>
              <p:nvSpPr>
                <p:cNvPr id="275" name="Pfeil nach rechts 102"/>
                <p:cNvSpPr/>
                <p:nvPr/>
              </p:nvSpPr>
              <p:spPr>
                <a:xfrm flipH="1">
                  <a:off x="11479320" y="3497760"/>
                  <a:ext cx="131400" cy="88920"/>
                </a:xfrm>
                <a:prstGeom prst="rightArrow">
                  <a:avLst>
                    <a:gd name="adj1" fmla="val 45012"/>
                    <a:gd name="adj2" fmla="val 50000"/>
                  </a:avLst>
                </a:prstGeom>
                <a:solidFill>
                  <a:schemeClr val="tx1">
                    <a:alpha val="2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-4680" rIns="90000" bIns="-468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8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DejaVu Sans"/>
                  </a:endParaRPr>
                </a:p>
              </p:txBody>
            </p:sp>
          </p:grpSp>
        </p:grpSp>
        <p:sp>
          <p:nvSpPr>
            <p:cNvPr id="276" name="Rechteck 104"/>
            <p:cNvSpPr/>
            <p:nvPr/>
          </p:nvSpPr>
          <p:spPr>
            <a:xfrm rot="16200000">
              <a:off x="9888840" y="781560"/>
              <a:ext cx="99000" cy="3617640"/>
            </a:xfrm>
            <a:prstGeom prst="rect">
              <a:avLst/>
            </a:prstGeom>
            <a:solidFill>
              <a:srgbClr val="FFB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="vert" wrap="non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 </a:t>
              </a:r>
              <a:endPara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7" name="Rechteck 105"/>
            <p:cNvSpPr/>
            <p:nvPr/>
          </p:nvSpPr>
          <p:spPr>
            <a:xfrm>
              <a:off x="9261360" y="2030040"/>
              <a:ext cx="109080" cy="1630080"/>
            </a:xfrm>
            <a:prstGeom prst="rect">
              <a:avLst/>
            </a:prstGeom>
            <a:solidFill>
              <a:srgbClr val="FFB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="vert" wrap="non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TSVs, bias circuits, current mirrors </a:t>
              </a:r>
              <a:endPara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8" name="Rechteck 106"/>
            <p:cNvSpPr/>
            <p:nvPr/>
          </p:nvSpPr>
          <p:spPr>
            <a:xfrm>
              <a:off x="10504440" y="2030040"/>
              <a:ext cx="109080" cy="1630080"/>
            </a:xfrm>
            <a:prstGeom prst="rect">
              <a:avLst/>
            </a:prstGeom>
            <a:solidFill>
              <a:srgbClr val="FFB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="vert" wrap="non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TSVs, bias circuits, current mirrors </a:t>
              </a:r>
              <a:endPara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200" cy="44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 dirty="0">
                <a:solidFill>
                  <a:schemeClr val="accent1"/>
                </a:solidFill>
                <a:latin typeface="Arial"/>
              </a:rPr>
              <a:t>Through Silicon </a:t>
            </a:r>
            <a:r>
              <a:rPr lang="en-US" sz="3000" b="1" strike="noStrike" spc="-1" dirty="0" err="1">
                <a:solidFill>
                  <a:schemeClr val="accent1"/>
                </a:solidFill>
                <a:latin typeface="Arial"/>
              </a:rPr>
              <a:t>Vias</a:t>
            </a:r>
            <a:r>
              <a:rPr lang="en-US" sz="3000" b="1" strike="noStrike" spc="-1" dirty="0">
                <a:solidFill>
                  <a:schemeClr val="accent1"/>
                </a:solidFill>
                <a:latin typeface="Arial"/>
              </a:rPr>
              <a:t> (TSVs) in X-Ray imagers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420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accent2"/>
                </a:solidFill>
                <a:latin typeface="Arial"/>
              </a:rPr>
              <a:t>Project Subtitle / Brief Description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07880" y="1406520"/>
            <a:ext cx="7522920" cy="2452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</a:rPr>
              <a:t>What?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Establish TSVs as standard interconnect for ASICs in X-ray imagers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Matrix of TSVs across the full chip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Local power supply like Intel’s backside powering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Easy or no RDL on backside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407520" y="3963600"/>
            <a:ext cx="5470200" cy="234396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Low or no dead area between sensor modules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Better (i.e. gradient-free) power distribution on chip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Easier implementation of multi-Gigabit interconnects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Box 13"/>
          <p:cNvSpPr/>
          <p:nvPr/>
        </p:nvSpPr>
        <p:spPr>
          <a:xfrm>
            <a:off x="5954400" y="3948840"/>
            <a:ext cx="584388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Who?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Implementation on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CoRDIA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Collaboration with </a:t>
            </a: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several vendors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(IZM, </a:t>
            </a: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ADVAfab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…)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Relations to ST2: Interconnects and High-speed data transmission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4" name="TextBox 16"/>
          <p:cNvSpPr/>
          <p:nvPr/>
        </p:nvSpPr>
        <p:spPr>
          <a:xfrm>
            <a:off x="9766980" y="110986"/>
            <a:ext cx="17392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Contact:</a:t>
            </a:r>
            <a:br>
              <a:rPr sz="16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Ulrich </a:t>
            </a:r>
            <a:r>
              <a:rPr lang="en-US" sz="1400" dirty="0" err="1">
                <a:solidFill>
                  <a:schemeClr val="accent1"/>
                </a:solidFill>
              </a:rPr>
              <a:t>Tunk</a:t>
            </a:r>
            <a:r>
              <a:rPr lang="en-US" sz="1400" dirty="0">
                <a:solidFill>
                  <a:schemeClr val="accent1"/>
                </a:solidFill>
              </a:rPr>
              <a:t> (DESY)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85" name="Ellipse 1"/>
          <p:cNvSpPr/>
          <p:nvPr/>
        </p:nvSpPr>
        <p:spPr>
          <a:xfrm>
            <a:off x="8081280" y="251136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86" name="Ellipse 14"/>
          <p:cNvSpPr/>
          <p:nvPr/>
        </p:nvSpPr>
        <p:spPr>
          <a:xfrm>
            <a:off x="9248760" y="251136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87" name="Ellipse 15"/>
          <p:cNvSpPr/>
          <p:nvPr/>
        </p:nvSpPr>
        <p:spPr>
          <a:xfrm>
            <a:off x="10462680" y="251136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88" name="Ellipse 16"/>
          <p:cNvSpPr/>
          <p:nvPr/>
        </p:nvSpPr>
        <p:spPr>
          <a:xfrm>
            <a:off x="11583360" y="251136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89" name="Ellipse 17"/>
          <p:cNvSpPr/>
          <p:nvPr/>
        </p:nvSpPr>
        <p:spPr>
          <a:xfrm>
            <a:off x="8081280" y="145980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90" name="Ellipse 18"/>
          <p:cNvSpPr/>
          <p:nvPr/>
        </p:nvSpPr>
        <p:spPr>
          <a:xfrm>
            <a:off x="9248760" y="145980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91" name="Ellipse 19"/>
          <p:cNvSpPr/>
          <p:nvPr/>
        </p:nvSpPr>
        <p:spPr>
          <a:xfrm>
            <a:off x="10462680" y="145980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92" name="Ellipse 20"/>
          <p:cNvSpPr/>
          <p:nvPr/>
        </p:nvSpPr>
        <p:spPr>
          <a:xfrm>
            <a:off x="11583360" y="145980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93" name="Ellipse 21"/>
          <p:cNvSpPr/>
          <p:nvPr/>
        </p:nvSpPr>
        <p:spPr>
          <a:xfrm>
            <a:off x="8081280" y="353124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94" name="Ellipse 22"/>
          <p:cNvSpPr/>
          <p:nvPr/>
        </p:nvSpPr>
        <p:spPr>
          <a:xfrm>
            <a:off x="9248760" y="353124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95" name="Ellipse 23"/>
          <p:cNvSpPr/>
          <p:nvPr/>
        </p:nvSpPr>
        <p:spPr>
          <a:xfrm>
            <a:off x="10462680" y="353124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sp>
        <p:nvSpPr>
          <p:cNvPr id="296" name="Ellipse 24"/>
          <p:cNvSpPr/>
          <p:nvPr/>
        </p:nvSpPr>
        <p:spPr>
          <a:xfrm>
            <a:off x="11583360" y="3531240"/>
            <a:ext cx="156600" cy="156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9649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4200" cy="44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 dirty="0">
                <a:solidFill>
                  <a:schemeClr val="accent1"/>
                </a:solidFill>
                <a:latin typeface="Arial"/>
              </a:rPr>
              <a:t>High-Z Senor Materials and Devices for Hard X-Rays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7522920" cy="2452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</a:rPr>
              <a:t>Material research and AGIPD 1M System at European XFEL HED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Establish high flux capable High-Z sensors for FELs and Synchrotrons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Material evaluation with AGIPD single chip sensors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Production of High-Z sensor (2×8 chip) Front-End modules for an 1M AGIPD detector at European FEL’s HED endstation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High-Z Sensor version of CoRDIA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07520" y="3963600"/>
            <a:ext cx="5470200" cy="234396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Essential to exploit capabilities of high-flux high-rate hard X-ray sources like Petra IV and European XFEL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Crucial for e.g. in-operando studies of new batteries or dynamic investigation of matter in extreme states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icture Placeholder 1"/>
          <p:cNvSpPr/>
          <p:nvPr/>
        </p:nvSpPr>
        <p:spPr>
          <a:xfrm>
            <a:off x="8075520" y="1449360"/>
            <a:ext cx="3706560" cy="24094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" normalizeH="0" baseline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Arial"/>
                <a:ea typeface="DejaVu Sans"/>
              </a:rPr>
              <a:t>GaAs(Cr)</a:t>
            </a:r>
            <a:endParaRPr kumimoji="0" lang="en-US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" normalizeH="0" baseline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Arial"/>
                <a:ea typeface="DejaVu Sans"/>
              </a:rPr>
              <a:t>CdTe</a:t>
            </a:r>
            <a:endParaRPr kumimoji="0" lang="en-US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" normalizeH="0" baseline="0" noProof="0">
                <a:ln>
                  <a:noFill/>
                </a:ln>
                <a:solidFill>
                  <a:srgbClr val="F28E00"/>
                </a:solidFill>
                <a:effectLst/>
                <a:uLnTx/>
                <a:uFillTx/>
                <a:latin typeface="Arial"/>
                <a:ea typeface="DejaVu Sans"/>
              </a:rPr>
              <a:t>CZT</a:t>
            </a:r>
            <a:endParaRPr kumimoji="0" lang="en-US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8" name="TextBox 11"/>
          <p:cNvSpPr/>
          <p:nvPr/>
        </p:nvSpPr>
        <p:spPr>
          <a:xfrm>
            <a:off x="5954400" y="3948840"/>
            <a:ext cx="5843880" cy="146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Who?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6760" marR="0" lvl="0" indent="-26676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Actual sensor devices integrate with ST3 systems AGIPD and CoRDIA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66760" algn="l"/>
              </a:tabLst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Collaboration with STFC and European XFEL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AA515BC8-7DB9-4F9D-9DC1-78EB7FE70C6E}"/>
              </a:ext>
            </a:extLst>
          </p:cNvPr>
          <p:cNvSpPr/>
          <p:nvPr/>
        </p:nvSpPr>
        <p:spPr>
          <a:xfrm>
            <a:off x="10128448" y="214065"/>
            <a:ext cx="2259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Contact:</a:t>
            </a:r>
            <a:br>
              <a:rPr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Ulrich Trunk (DESY)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5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rafik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520" y="1449360"/>
            <a:ext cx="3707640" cy="2410560"/>
          </a:xfrm>
          <a:prstGeom prst="rect">
            <a:avLst/>
          </a:prstGeom>
          <a:ln w="0">
            <a:noFill/>
          </a:ln>
        </p:spPr>
      </p:pic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280" cy="4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 dirty="0">
                <a:solidFill>
                  <a:schemeClr val="accent1"/>
                </a:solidFill>
                <a:latin typeface="Arial"/>
              </a:rPr>
              <a:t>LGADs for Photon Science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5280" cy="37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accent2"/>
                </a:solidFill>
                <a:latin typeface="Arial"/>
              </a:rPr>
              <a:t>Project Subtitle / Brief Description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407880" y="1406520"/>
            <a:ext cx="7524000" cy="2453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</a:rPr>
              <a:t>What?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Develop 2D LGAD sensors for low energy x-rays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Evaluate rate and dynamic range performance of LGADs in photon science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Extend the energy range of (existing) high speed / high frame rate x-ray imagers to lower energies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407520" y="3963600"/>
            <a:ext cx="5471280" cy="234504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Real fast (100kHz – 4.5MHz) imaging with tender x-rays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Cost efficient and easier to handle solution compared to PN-CCD and DEPFET sensors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Box 18"/>
          <p:cNvSpPr/>
          <p:nvPr/>
        </p:nvSpPr>
        <p:spPr>
          <a:xfrm>
            <a:off x="5954400" y="3948840"/>
            <a:ext cx="5844960" cy="77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Who?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Targeted detector systems: AGIPD and CoRDIA (ST1)</a:t>
            </a:r>
          </a:p>
        </p:txBody>
      </p:sp>
      <p:sp>
        <p:nvSpPr>
          <p:cNvPr id="349" name="Textfeld 3"/>
          <p:cNvSpPr/>
          <p:nvPr/>
        </p:nvSpPr>
        <p:spPr>
          <a:xfrm>
            <a:off x="8022600" y="3863520"/>
            <a:ext cx="3588840" cy="18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Image fom </a:t>
            </a:r>
            <a:r>
              <a:rPr kumimoji="0" lang="de-DE" sz="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G. Giacomini</a:t>
            </a:r>
            <a:r>
              <a:rPr kumimoji="0" lang="en-US" sz="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‘LGAD-Based Silicon Sensors for 4D Detectors’, </a:t>
            </a:r>
            <a:r>
              <a:rPr kumimoji="0" lang="de-DE" sz="6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Sensors</a:t>
            </a:r>
            <a:r>
              <a:rPr kumimoji="0" lang="de-DE" sz="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2023, </a:t>
            </a:r>
            <a:r>
              <a:rPr kumimoji="0" lang="de-DE" sz="6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23</a:t>
            </a:r>
            <a:r>
              <a:rPr kumimoji="0" lang="de-DE" sz="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(4), 2132</a:t>
            </a:r>
            <a:endParaRPr kumimoji="0" lang="en-US" sz="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0" name="TextBox 19"/>
          <p:cNvSpPr/>
          <p:nvPr/>
        </p:nvSpPr>
        <p:spPr>
          <a:xfrm>
            <a:off x="9817020" y="183105"/>
            <a:ext cx="2259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Contact:</a:t>
            </a:r>
            <a:br>
              <a:rPr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Ulrich Trunk (DESY)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0CC11-12D5-4F39-AB2B-FA9381E761E8}"/>
              </a:ext>
            </a:extLst>
          </p:cNvPr>
          <p:cNvSpPr txBox="1"/>
          <p:nvPr/>
        </p:nvSpPr>
        <p:spPr>
          <a:xfrm>
            <a:off x="6168008" y="4843026"/>
            <a:ext cx="5427160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GB" b="1" i="1" dirty="0">
                <a:solidFill>
                  <a:srgbClr val="FF0000"/>
                </a:solidFill>
              </a:rPr>
              <a:t>Remarks: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</a:p>
          <a:p>
            <a:pPr algn="just"/>
            <a:endParaRPr lang="en-GB" i="1" dirty="0">
              <a:solidFill>
                <a:srgbClr val="0070C0"/>
              </a:solidFill>
            </a:endParaRPr>
          </a:p>
          <a:p>
            <a:pPr algn="just"/>
            <a:r>
              <a:rPr lang="en-GB" i="1" dirty="0">
                <a:solidFill>
                  <a:srgbClr val="0070C0"/>
                </a:solidFill>
              </a:rPr>
              <a:t>There is significant potential for collaboration with KIT. We offering wafer space on TI-LGAD engineering run for the production of sensors compatible with AGIPD and/or </a:t>
            </a:r>
            <a:r>
              <a:rPr lang="en-GB" i="1" dirty="0" err="1">
                <a:solidFill>
                  <a:srgbClr val="0070C0"/>
                </a:solidFill>
              </a:rPr>
              <a:t>CoRDIA</a:t>
            </a:r>
            <a:r>
              <a:rPr lang="en-GB" i="1" dirty="0">
                <a:solidFill>
                  <a:srgbClr val="0070C0"/>
                </a:solidFill>
              </a:rPr>
              <a:t> (POF IV)</a:t>
            </a:r>
          </a:p>
        </p:txBody>
      </p:sp>
    </p:spTree>
    <p:extLst>
      <p:ext uri="{BB962C8B-B14F-4D97-AF65-F5344CB8AC3E}">
        <p14:creationId xmlns:p14="http://schemas.microsoft.com/office/powerpoint/2010/main" val="376763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3840" cy="44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 dirty="0">
                <a:solidFill>
                  <a:schemeClr val="accent1"/>
                </a:solidFill>
                <a:latin typeface="Arial"/>
              </a:rPr>
              <a:t>Next generation Pixel Beam Telescopes 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407880" y="1406520"/>
            <a:ext cx="7522560" cy="2452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Beam telescopes provide precision reference tracks for characterizing sensors at test beams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The current system use MIMOSA and ALPIDE sensors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865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</a:rPr>
              <a:t>For POF-V we need a next generation beam telescope with better spatial resolution to thoroughly test the upcoming sensors.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407520" y="3963600"/>
            <a:ext cx="5469840" cy="234360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Telescopes are an essential tool and the demands from the next generation sensors will require better telescopes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DESY has over 15 years of expertise in designing, building and operating telescopes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Many MT-DTS and MU projects have been relying on the current generation of beam telescopes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TextBox 4"/>
          <p:cNvSpPr/>
          <p:nvPr/>
        </p:nvSpPr>
        <p:spPr>
          <a:xfrm>
            <a:off x="5954400" y="3948840"/>
            <a:ext cx="5843520" cy="146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Who? Links to others? Collaborations?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Build on expertise at DESY ( GSI and KIT)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Telescopes are a cornerstone of EU projects (AIDA-XXX) and DRD3 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64" name="Picture 36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200" y="1406160"/>
            <a:ext cx="3785760" cy="2420640"/>
          </a:xfrm>
          <a:prstGeom prst="rect">
            <a:avLst/>
          </a:prstGeom>
          <a:ln w="10800">
            <a:solidFill>
              <a:srgbClr val="999999"/>
            </a:solidFill>
            <a:round/>
          </a:ln>
        </p:spPr>
      </p:pic>
      <p:sp>
        <p:nvSpPr>
          <p:cNvPr id="365" name="PlaceHolder 20"/>
          <p:cNvSpPr/>
          <p:nvPr/>
        </p:nvSpPr>
        <p:spPr>
          <a:xfrm>
            <a:off x="407880" y="817920"/>
            <a:ext cx="11373840" cy="3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600" b="1" i="0" u="none" strike="noStrike" kern="1200" cap="none" spc="-1" normalizeH="0" baseline="0" noProof="0">
                <a:ln>
                  <a:noFill/>
                </a:ln>
                <a:solidFill>
                  <a:srgbClr val="0369A3"/>
                </a:solidFill>
                <a:effectLst/>
                <a:uLnTx/>
                <a:uFillTx/>
                <a:latin typeface="Arial"/>
                <a:ea typeface="DejaVu Sans"/>
              </a:rPr>
              <a:t>Workhorse for detector characterization at DESY ( and CERN, SLAC ...)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6" name="TextBox 15"/>
          <p:cNvSpPr/>
          <p:nvPr/>
        </p:nvSpPr>
        <p:spPr>
          <a:xfrm>
            <a:off x="9692559" y="271711"/>
            <a:ext cx="210536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Contact:</a:t>
            </a:r>
            <a:br>
              <a:rPr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Marcel </a:t>
            </a:r>
            <a:r>
              <a:rPr lang="en-US" sz="1400" dirty="0" err="1">
                <a:solidFill>
                  <a:schemeClr val="accent1"/>
                </a:solidFill>
              </a:rPr>
              <a:t>Stanitzki</a:t>
            </a:r>
            <a:r>
              <a:rPr lang="en-US" sz="1400" dirty="0">
                <a:solidFill>
                  <a:schemeClr val="accent1"/>
                </a:solidFill>
              </a:rPr>
              <a:t> (DESY)</a:t>
            </a:r>
          </a:p>
        </p:txBody>
      </p:sp>
    </p:spTree>
    <p:extLst>
      <p:ext uri="{BB962C8B-B14F-4D97-AF65-F5344CB8AC3E}">
        <p14:creationId xmlns:p14="http://schemas.microsoft.com/office/powerpoint/2010/main" val="278415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36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34200" y="1361160"/>
            <a:ext cx="3198960" cy="2533320"/>
          </a:xfrm>
          <a:prstGeom prst="rect">
            <a:avLst/>
          </a:prstGeom>
          <a:ln w="0">
            <a:noFill/>
          </a:ln>
        </p:spPr>
      </p:pic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3480" cy="4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Semiconductor Monte Carlo Simulations Tools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3480" cy="3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accent2"/>
                </a:solidFill>
                <a:latin typeface="Arial"/>
                <a:ea typeface="DejaVu Sans"/>
              </a:rPr>
              <a:t>Developing a common &amp; validated simulation tool for the community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407880" y="1406520"/>
            <a:ext cx="7522200" cy="245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Modern semiconductor radiation detectors are highly complex devices that require precise modeling of their performance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End-to-end Monte Carlo simulators such as Allpix Squared comprise every step from incident radiation to processed detector data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Development required towards adaptive/time-dependent detector fields &amp; response for high charge densities, charge-up &amp; plasma effect descriptions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Develop common framework for users in particle and nuclear physics, medical imaging, photon science &amp; space-bourne experiments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407520" y="3963600"/>
            <a:ext cx="5469480" cy="234324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  <a:ea typeface="DejaVu Sans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507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Deep understanding of semiconductor detectors beneficial for all applications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507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Common, validated framework unfolds predictive power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507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Collection of algorithms &amp; parametrizations (mobility, trapping, … ) in one code base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Box 2"/>
          <p:cNvSpPr/>
          <p:nvPr/>
        </p:nvSpPr>
        <p:spPr>
          <a:xfrm>
            <a:off x="5954400" y="3948840"/>
            <a:ext cx="5843160" cy="21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Who? Links to others? Collaborations?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ECFA DRD3 WG 4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Allpix Squared developer &amp; user community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Particle physics &amp; photon science applications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Applications possibly in DTS-ST3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3" name="TextBox 7"/>
          <p:cNvSpPr/>
          <p:nvPr/>
        </p:nvSpPr>
        <p:spPr>
          <a:xfrm>
            <a:off x="9247622" y="131265"/>
            <a:ext cx="28491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Contact:</a:t>
            </a:r>
            <a:br>
              <a:rPr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Simon Spannagel (DESY)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4" name="PlaceHolder 14"/>
          <p:cNvSpPr/>
          <p:nvPr/>
        </p:nvSpPr>
        <p:spPr>
          <a:xfrm>
            <a:off x="11657520" y="6578280"/>
            <a:ext cx="124200" cy="132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</a:endParaRPr>
          </a:p>
        </p:txBody>
      </p:sp>
      <p:pic>
        <p:nvPicPr>
          <p:cNvPr id="375" name="Picture 37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72200" y="799560"/>
            <a:ext cx="1370160" cy="13701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3911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Silicon Carbide </a:t>
            </a:r>
            <a:r>
              <a:rPr lang="de-DE" dirty="0" err="1"/>
              <a:t>as</a:t>
            </a:r>
            <a:r>
              <a:rPr lang="de-DE" dirty="0"/>
              <a:t> Alternative Sensor Material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Fast </a:t>
            </a:r>
            <a:r>
              <a:rPr lang="de-DE" dirty="0" err="1"/>
              <a:t>signals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,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in </a:t>
            </a:r>
            <a:r>
              <a:rPr lang="de-DE" dirty="0" err="1"/>
              <a:t>industry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R&amp;D ongoing within RD50, will continue in ECFA </a:t>
            </a:r>
          </a:p>
          <a:p>
            <a:pPr lvl="1"/>
            <a:r>
              <a:rPr lang="en-US" dirty="0"/>
              <a:t>Will get first samples for us soon</a:t>
            </a:r>
          </a:p>
          <a:p>
            <a:r>
              <a:rPr lang="en-US" dirty="0"/>
              <a:t>Material also suitable for beam monitoring (FLASH irradiation)</a:t>
            </a:r>
          </a:p>
          <a:p>
            <a:r>
              <a:rPr lang="en-US" dirty="0"/>
              <a:t>Vision: combine 50µm thin </a:t>
            </a:r>
            <a:r>
              <a:rPr lang="en-US" dirty="0" err="1"/>
              <a:t>SiC</a:t>
            </a:r>
            <a:r>
              <a:rPr lang="en-US" dirty="0"/>
              <a:t> sensor with fast electronics</a:t>
            </a:r>
          </a:p>
          <a:p>
            <a:pPr lvl="1"/>
            <a:r>
              <a:rPr lang="en-US" dirty="0"/>
              <a:t>smart pixels processed on </a:t>
            </a:r>
            <a:r>
              <a:rPr lang="en-US" dirty="0" err="1"/>
              <a:t>SiC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charge coupled pixel detector (dielectric glue layer between smart sensor and ROC) </a:t>
            </a:r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7368" y="3963533"/>
            <a:ext cx="5471988" cy="2454374"/>
          </a:xfrm>
          <a:solidFill>
            <a:srgbClr val="CCFFCC">
              <a:alpha val="50196"/>
            </a:srgbClr>
          </a:solidFill>
        </p:spPr>
        <p:txBody>
          <a:bodyPr/>
          <a:lstStyle/>
          <a:p>
            <a:r>
              <a:rPr lang="en-US" b="1" dirty="0"/>
              <a:t>Why is this cool?</a:t>
            </a:r>
          </a:p>
          <a:p>
            <a:r>
              <a:rPr lang="en-US" dirty="0"/>
              <a:t>The wide bandgap allows operation without cooling which makes detector systems easier and lighter</a:t>
            </a:r>
          </a:p>
          <a:p>
            <a:r>
              <a:rPr lang="en-US" dirty="0"/>
              <a:t>Very high electrical breakdown field strength allows operation at high voltages mitigating signal loss after radiation damage</a:t>
            </a:r>
          </a:p>
          <a:p>
            <a:r>
              <a:rPr lang="en-US" dirty="0"/>
              <a:t>Processing similar to silicon sensors, so gain layer also an option (eventually more radiation hard)</a:t>
            </a:r>
          </a:p>
          <a:p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954485" y="3948944"/>
            <a:ext cx="5845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Links to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MT-ARD or DMA? </a:t>
            </a:r>
            <a:r>
              <a:rPr lang="en-US" sz="1600" dirty="0">
                <a:solidFill>
                  <a:schemeClr val="accent1"/>
                </a:solidFill>
              </a:rPr>
              <a:t>MT-ARD(?)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DTS-ST1/2/3 or DDL? </a:t>
            </a:r>
            <a:r>
              <a:rPr lang="en-US" sz="1600" dirty="0">
                <a:solidFill>
                  <a:schemeClr val="accent1"/>
                </a:solidFill>
              </a:rPr>
              <a:t>DTS-ST1, (DTS-ST2)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 science application fields? </a:t>
            </a:r>
            <a:r>
              <a:rPr lang="en-US" sz="1600" dirty="0">
                <a:solidFill>
                  <a:schemeClr val="accent1"/>
                </a:solidFill>
              </a:rPr>
              <a:t>DRD3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List all involved partners, in particular all Helmholtz Centers</a:t>
            </a:r>
            <a:br>
              <a:rPr lang="en-US" sz="1600" dirty="0"/>
            </a:br>
            <a:r>
              <a:rPr lang="en-US" sz="1600" dirty="0">
                <a:solidFill>
                  <a:schemeClr val="accent1"/>
                </a:solidFill>
              </a:rPr>
              <a:t>KIT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CE3B9C-5B84-8791-A67A-360B2E247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1484245"/>
            <a:ext cx="3869393" cy="21331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AC310C-0061-4E85-92D7-918F553D1335}"/>
              </a:ext>
            </a:extLst>
          </p:cNvPr>
          <p:cNvSpPr/>
          <p:nvPr/>
        </p:nvSpPr>
        <p:spPr>
          <a:xfrm>
            <a:off x="9480376" y="187961"/>
            <a:ext cx="28664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Contact: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Alexander Dierlamm (KIT)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35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1070640"/>
            <a:ext cx="2488320" cy="1802880"/>
          </a:xfrm>
          <a:prstGeom prst="rect">
            <a:avLst/>
          </a:prstGeom>
          <a:ln w="0">
            <a:noFill/>
          </a:ln>
        </p:spPr>
      </p:pic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3480" cy="4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Active &amp; Passive CMOS Strip Sensors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3480" cy="3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accent2"/>
                </a:solidFill>
                <a:latin typeface="Arial"/>
                <a:ea typeface="DejaVu Sans"/>
              </a:rPr>
              <a:t>Designing flexible large-area sensors for particle physics &amp; medical applications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407880" y="1406520"/>
            <a:ext cx="7522200" cy="245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Silicon sensors have become indispensable in many fields as imaging or tracking detectors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Strip sensors for large-area instrumentation of experiments only available from few foundries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Goal: vendor diversification through production of sensors using industrial CMOS processes, large-area sensors through reticle stitching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Integration of front-end into strip sensor periphery or embedded into strips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99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Applications in high-energy physics, beam diagnostics, medical imaging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/>
          </p:nvPr>
        </p:nvSpPr>
        <p:spPr>
          <a:xfrm>
            <a:off x="407520" y="3963600"/>
            <a:ext cx="5469480" cy="234324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  <a:ea typeface="DejaVu Sans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507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Fast, cheap and wafer-scale production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507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Sensors with integrated readout circuitry &amp; low bandwidth requirement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507"/>
              </a:spcBef>
              <a:spcAft>
                <a:spcPts val="791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Possibility of radiation-hard designs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Box 3"/>
          <p:cNvSpPr/>
          <p:nvPr/>
        </p:nvSpPr>
        <p:spPr>
          <a:xfrm>
            <a:off x="5954400" y="3948840"/>
            <a:ext cx="5843160" cy="21427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Who? Links to others? Collaborations?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ECFA DRD3 WG 1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Link to KIT</a:t>
            </a:r>
            <a:endParaRPr kumimoji="0" lang="en-US" sz="1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Beam diagnostics, particle physics &amp; medical imaging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Possible applications in MT-ARD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7" name="TextBox 9"/>
          <p:cNvSpPr/>
          <p:nvPr/>
        </p:nvSpPr>
        <p:spPr>
          <a:xfrm>
            <a:off x="9120336" y="163141"/>
            <a:ext cx="2400314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</a:rPr>
              <a:t>Contact</a:t>
            </a:r>
            <a:r>
              <a:rPr kumimoji="0" lang="en-US" b="0" i="0" u="none" strike="noStrike" kern="1200" cap="none" spc="-1" normalizeH="0" baseline="0" noProof="0" dirty="0">
                <a:ln>
                  <a:noFill/>
                </a:ln>
                <a:solidFill>
                  <a:srgbClr val="18A303"/>
                </a:solidFill>
                <a:effectLst/>
                <a:uLnTx/>
                <a:uFillTx/>
                <a:latin typeface="Arial"/>
                <a:ea typeface="DejaVu Sans"/>
              </a:rPr>
              <a:t>:</a:t>
            </a:r>
            <a:b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lang="en-US" sz="1400" dirty="0">
                <a:solidFill>
                  <a:schemeClr val="accent1"/>
                </a:solidFill>
              </a:rPr>
              <a:t>Ingrid-Maria Gregor (DESY)</a:t>
            </a:r>
          </a:p>
        </p:txBody>
      </p:sp>
      <p:sp>
        <p:nvSpPr>
          <p:cNvPr id="358" name="PlaceHolder 17"/>
          <p:cNvSpPr/>
          <p:nvPr/>
        </p:nvSpPr>
        <p:spPr>
          <a:xfrm>
            <a:off x="11657520" y="6578280"/>
            <a:ext cx="124200" cy="132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</a:endParaRPr>
          </a:p>
        </p:txBody>
      </p:sp>
      <p:pic>
        <p:nvPicPr>
          <p:cNvPr id="359" name="Picture 35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02280" y="2726280"/>
            <a:ext cx="2589840" cy="1182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9666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LGAD strip detectors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…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1852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Combine LGAD strips (external providers) with TDC FPGA/ASICs (GSI).</a:t>
            </a:r>
          </a:p>
          <a:p>
            <a:r>
              <a:rPr lang="en-GB" dirty="0"/>
              <a:t>Use ultra-light cables for connections.</a:t>
            </a:r>
          </a:p>
          <a:p>
            <a:r>
              <a:rPr lang="en-GB" dirty="0"/>
              <a:t>Aim for &lt;100ps time resolution, up to 100 MHz/cm².</a:t>
            </a:r>
          </a:p>
          <a:p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100 µm pitch.</a:t>
            </a:r>
          </a:p>
          <a:p>
            <a:r>
              <a:rPr lang="de-DE" dirty="0"/>
              <a:t>Strips =&gt; </a:t>
            </a:r>
            <a:r>
              <a:rPr lang="de-DE" dirty="0" err="1"/>
              <a:t>low</a:t>
            </a:r>
            <a:r>
              <a:rPr lang="de-DE" dirty="0"/>
              <a:t> power =&gt; light material </a:t>
            </a:r>
            <a:r>
              <a:rPr lang="de-DE" dirty="0" err="1"/>
              <a:t>budget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7368" y="3963533"/>
            <a:ext cx="5471988" cy="1913739"/>
          </a:xfrm>
          <a:solidFill>
            <a:srgbClr val="CCFFCC">
              <a:alpha val="50196"/>
            </a:srgbClr>
          </a:solidFill>
        </p:spPr>
        <p:txBody>
          <a:bodyPr/>
          <a:lstStyle/>
          <a:p>
            <a:r>
              <a:rPr lang="en-US" b="1" dirty="0"/>
              <a:t>Why is this cool?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r>
              <a:rPr lang="en-US" dirty="0"/>
              <a:t>May serve as start detector for </a:t>
            </a:r>
            <a:r>
              <a:rPr lang="en-US" dirty="0" err="1"/>
              <a:t>ToF</a:t>
            </a:r>
            <a:r>
              <a:rPr lang="en-US" dirty="0"/>
              <a:t> systems.</a:t>
            </a:r>
          </a:p>
          <a:p>
            <a:r>
              <a:rPr lang="en-US" dirty="0"/>
              <a:t>Proven as in-beam start detector.</a:t>
            </a:r>
          </a:p>
          <a:p>
            <a:r>
              <a:rPr lang="en-US" dirty="0"/>
              <a:t>Combines excellent time resolution with high rate capability and low power =&gt; May be integrated in tracking devices with limited power budget.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5999" y="5288092"/>
            <a:ext cx="5845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Links to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ECFA Roadmap: (DRD 3 RG 2.3)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r>
              <a:rPr lang="en-US" sz="1600" dirty="0"/>
              <a:t>	</a:t>
            </a:r>
            <a:r>
              <a:rPr lang="en-US" sz="1600" b="1" i="1" dirty="0"/>
              <a:t>Synergies:</a:t>
            </a:r>
            <a:r>
              <a:rPr lang="en-US" sz="1600" dirty="0"/>
              <a:t> </a:t>
            </a:r>
            <a:r>
              <a:rPr lang="en-US" sz="1600" b="1" dirty="0"/>
              <a:t>GSI, KIT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F51F6-3D69-534D-87A7-20FD77CBBF61}"/>
              </a:ext>
            </a:extLst>
          </p:cNvPr>
          <p:cNvSpPr txBox="1"/>
          <p:nvPr/>
        </p:nvSpPr>
        <p:spPr>
          <a:xfrm>
            <a:off x="9336360" y="269968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Contact: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J. </a:t>
            </a:r>
            <a:r>
              <a:rPr lang="en-US" sz="1400" dirty="0" err="1">
                <a:solidFill>
                  <a:schemeClr val="accent1"/>
                </a:solidFill>
              </a:rPr>
              <a:t>Pietraszko</a:t>
            </a:r>
            <a:r>
              <a:rPr lang="en-US" sz="1400" dirty="0">
                <a:solidFill>
                  <a:schemeClr val="accent1"/>
                </a:solidFill>
              </a:rPr>
              <a:t> (GSI)</a:t>
            </a:r>
            <a:endParaRPr lang="en-GB" sz="16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4719E-90ED-C865-64AC-EFE91D4038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1213543"/>
            <a:ext cx="1847968" cy="18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2604B-755C-C3C1-1FAD-3B18DC73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69" y="3435492"/>
            <a:ext cx="5908499" cy="18526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6A55E4-D344-4339-A3F2-DBFF49D3A75C}"/>
              </a:ext>
            </a:extLst>
          </p:cNvPr>
          <p:cNvSpPr/>
          <p:nvPr/>
        </p:nvSpPr>
        <p:spPr>
          <a:xfrm>
            <a:off x="6456040" y="6237312"/>
            <a:ext cx="534218" cy="467395"/>
          </a:xfrm>
          <a:prstGeom prst="rightArrow">
            <a:avLst/>
          </a:prstGeom>
          <a:solidFill>
            <a:srgbClr val="16A7E2"/>
          </a:solidFill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1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Monolithic Active Pixel Sensors in ALICE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Large-area high-granularity</a:t>
            </a:r>
            <a:r>
              <a:rPr lang="de-DE" dirty="0"/>
              <a:t> </a:t>
            </a:r>
            <a:r>
              <a:rPr lang="en-GB" dirty="0"/>
              <a:t>stitched monolithic pixel sensor</a:t>
            </a:r>
          </a:p>
          <a:p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err="1"/>
              <a:t>TPSCo</a:t>
            </a:r>
            <a:r>
              <a:rPr lang="en-GB" dirty="0"/>
              <a:t> 65 CMOS imaging technology</a:t>
            </a:r>
          </a:p>
          <a:p>
            <a:r>
              <a:rPr lang="en-GB" dirty="0"/>
              <a:t>Smaller feature size: higher integration density</a:t>
            </a:r>
          </a:p>
          <a:p>
            <a:r>
              <a:rPr lang="en-GB" dirty="0"/>
              <a:t>Stitching to repeat </a:t>
            </a:r>
            <a:r>
              <a:rPr lang="en-GB" dirty="0" err="1"/>
              <a:t>reticle</a:t>
            </a:r>
            <a:r>
              <a:rPr lang="en-GB" dirty="0"/>
              <a:t> and obtain large sensors</a:t>
            </a:r>
          </a:p>
          <a:p>
            <a:r>
              <a:rPr lang="en-GB" dirty="0"/>
              <a:t>Truly cylindrical layers of a vertex detector</a:t>
            </a:r>
          </a:p>
          <a:p>
            <a:r>
              <a:rPr lang="en-US" dirty="0"/>
              <a:t>Extreme low-power, low-material budget (</a:t>
            </a:r>
            <a:r>
              <a:rPr lang="en-GB" dirty="0"/>
              <a:t>0.02–0.04% X</a:t>
            </a:r>
            <a:r>
              <a:rPr lang="en-GB" baseline="-25000" dirty="0"/>
              <a:t>0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7368" y="3963533"/>
            <a:ext cx="5471988" cy="2454374"/>
          </a:xfrm>
          <a:solidFill>
            <a:srgbClr val="CCFFCC">
              <a:alpha val="50196"/>
            </a:srgbClr>
          </a:solidFill>
        </p:spPr>
        <p:txBody>
          <a:bodyPr/>
          <a:lstStyle/>
          <a:p>
            <a:r>
              <a:rPr lang="en-US" b="1" dirty="0"/>
              <a:t>Why is this cool?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r>
              <a:rPr lang="en-US" dirty="0"/>
              <a:t>High-granularity O(10µm)</a:t>
            </a:r>
          </a:p>
          <a:p>
            <a:r>
              <a:rPr lang="en-US" dirty="0"/>
              <a:t>Very wide range of applications, e.g.:</a:t>
            </a:r>
          </a:p>
          <a:p>
            <a:pPr lvl="1"/>
            <a:r>
              <a:rPr lang="en-GB" dirty="0"/>
              <a:t>ALICE ITS3 (2027-28)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Future High Energy experiments (</a:t>
            </a:r>
            <a:r>
              <a:rPr lang="en-US" dirty="0" err="1"/>
              <a:t>i.e</a:t>
            </a:r>
            <a:r>
              <a:rPr lang="en-US" dirty="0"/>
              <a:t>: ALICE 3)</a:t>
            </a:r>
          </a:p>
          <a:p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954485" y="3948944"/>
            <a:ext cx="5845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Links to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ECFA Roadmap: (DRD 7.6)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i="1" dirty="0"/>
              <a:t>ynergies:</a:t>
            </a:r>
            <a:r>
              <a:rPr lang="en-US" sz="1600" dirty="0"/>
              <a:t> DESY, GSI and KIT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Many potential application fields within and beyond MT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F51F6-3D69-534D-87A7-20FD77CBBF61}"/>
              </a:ext>
            </a:extLst>
          </p:cNvPr>
          <p:cNvSpPr txBox="1"/>
          <p:nvPr/>
        </p:nvSpPr>
        <p:spPr>
          <a:xfrm>
            <a:off x="9878803" y="127859"/>
            <a:ext cx="20281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Contact: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Silvia Masciocchi (GSI)</a:t>
            </a:r>
            <a:endParaRPr lang="en-GB" sz="16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1395D-045C-460B-B321-B009C81F21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1131228"/>
            <a:ext cx="3113848" cy="285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850CBA-1C7E-43DB-A49A-C0D86284B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46" t="15496" r="2161" b="4989"/>
          <a:stretch/>
        </p:blipFill>
        <p:spPr>
          <a:xfrm>
            <a:off x="10228262" y="2976162"/>
            <a:ext cx="1684474" cy="147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72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Configurable Monolithic Active Pixel Sensors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…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err="1"/>
              <a:t>TPSCo</a:t>
            </a:r>
            <a:r>
              <a:rPr lang="en-GB" dirty="0"/>
              <a:t> 65 CMOS imaging technology</a:t>
            </a:r>
          </a:p>
          <a:p>
            <a:r>
              <a:rPr lang="en-GB" dirty="0"/>
              <a:t>Device optimized for high rate – low material budget tracking.</a:t>
            </a:r>
          </a:p>
          <a:p>
            <a:r>
              <a:rPr lang="en-GB" dirty="0"/>
              <a:t>Use one sensor hardware, configure rate vs. power depending on application by slow control.</a:t>
            </a:r>
          </a:p>
          <a:p>
            <a:r>
              <a:rPr lang="en-GB" dirty="0"/>
              <a:t>Intended to support various tracking applications in the community incl. FAIR upgrades.</a:t>
            </a:r>
          </a:p>
          <a:p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5µm, 25-400 </a:t>
            </a:r>
            <a:r>
              <a:rPr lang="de-DE" dirty="0" err="1"/>
              <a:t>ns</a:t>
            </a:r>
            <a:r>
              <a:rPr lang="de-DE" dirty="0"/>
              <a:t>, 1-100 MHz/cm², 40-200 mW/cm²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7368" y="3963533"/>
            <a:ext cx="5471988" cy="2454374"/>
          </a:xfrm>
          <a:solidFill>
            <a:srgbClr val="CCFFCC">
              <a:alpha val="50196"/>
            </a:srgbClr>
          </a:solidFill>
        </p:spPr>
        <p:txBody>
          <a:bodyPr/>
          <a:lstStyle/>
          <a:p>
            <a:r>
              <a:rPr lang="en-US" b="1" dirty="0"/>
              <a:t>Why is this cool?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r>
              <a:rPr lang="en-US" dirty="0"/>
              <a:t>Suited for precision tracking.</a:t>
            </a:r>
          </a:p>
          <a:p>
            <a:r>
              <a:rPr lang="en-US" dirty="0"/>
              <a:t>Aim for one common technology kit for various experiments (e.g. FAIR upgrades, Higgs Factories, smaller experiments)</a:t>
            </a:r>
          </a:p>
          <a:p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reconfigure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~1s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adapt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, </a:t>
            </a:r>
            <a:r>
              <a:rPr lang="de-DE" dirty="0" err="1"/>
              <a:t>run</a:t>
            </a:r>
            <a:r>
              <a:rPr lang="de-DE" dirty="0"/>
              <a:t> and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1751" y="3996447"/>
            <a:ext cx="5845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Links to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ECFA Roadmap: (DRD 3 RG1.3)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	S</a:t>
            </a:r>
            <a:r>
              <a:rPr lang="en-US" sz="1600" b="1" i="1" dirty="0"/>
              <a:t>ynergies:</a:t>
            </a:r>
            <a:r>
              <a:rPr lang="en-US" sz="1600" dirty="0"/>
              <a:t> </a:t>
            </a:r>
            <a:r>
              <a:rPr lang="en-US" sz="1600" b="1" dirty="0"/>
              <a:t>GSI, DESY, KIT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F51F6-3D69-534D-87A7-20FD77CBBF61}"/>
              </a:ext>
            </a:extLst>
          </p:cNvPr>
          <p:cNvSpPr txBox="1"/>
          <p:nvPr/>
        </p:nvSpPr>
        <p:spPr>
          <a:xfrm>
            <a:off x="9912424" y="318035"/>
            <a:ext cx="1617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Contact: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M. Deveaux (GSI)</a:t>
            </a:r>
            <a:endParaRPr lang="en-GB" sz="1600" i="1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6C5BA9-1673-AC4D-1553-7BCBED89A9DC}"/>
              </a:ext>
            </a:extLst>
          </p:cNvPr>
          <p:cNvGrpSpPr/>
          <p:nvPr/>
        </p:nvGrpSpPr>
        <p:grpSpPr>
          <a:xfrm>
            <a:off x="8907442" y="1867326"/>
            <a:ext cx="2454775" cy="1532575"/>
            <a:chOff x="5972649" y="550048"/>
            <a:chExt cx="2961686" cy="18647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37A6B-CA71-DF1F-CB85-DD1066C14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2650" y="550048"/>
              <a:ext cx="2961685" cy="186476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6BA9DC-0294-8AAD-1031-089FEC8F963C}"/>
                </a:ext>
              </a:extLst>
            </p:cNvPr>
            <p:cNvSpPr/>
            <p:nvPr/>
          </p:nvSpPr>
          <p:spPr>
            <a:xfrm>
              <a:off x="5972649" y="550048"/>
              <a:ext cx="2961685" cy="18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B3FFE8-A02F-40B7-9549-5E638EAE9408}"/>
              </a:ext>
            </a:extLst>
          </p:cNvPr>
          <p:cNvSpPr/>
          <p:nvPr/>
        </p:nvSpPr>
        <p:spPr>
          <a:xfrm>
            <a:off x="6384032" y="5179776"/>
            <a:ext cx="534218" cy="467395"/>
          </a:xfrm>
          <a:prstGeom prst="rightArrow">
            <a:avLst/>
          </a:prstGeom>
          <a:solidFill>
            <a:srgbClr val="16A7E2"/>
          </a:solidFill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7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 3" descr="Image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879400" y="473040"/>
            <a:ext cx="2398680" cy="1998360"/>
          </a:xfrm>
          <a:prstGeom prst="rect">
            <a:avLst/>
          </a:prstGeom>
          <a:ln w="12700">
            <a:noFill/>
          </a:ln>
        </p:spPr>
      </p:pic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3480" cy="44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000" b="1" strike="noStrike" spc="-1">
                <a:solidFill>
                  <a:schemeClr val="accent1"/>
                </a:solidFill>
                <a:latin typeface="Arial"/>
                <a:ea typeface="DejaVu Sans"/>
              </a:rPr>
              <a:t>Fully-Integrated MAPS For Single-Particle Tracking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07880" y="817560"/>
            <a:ext cx="11373480" cy="3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accent2"/>
                </a:solidFill>
                <a:latin typeface="Arial"/>
                <a:ea typeface="DejaVu Sans"/>
              </a:rPr>
              <a:t>Monolithic pixel sensors as vertex &amp; tracking detectors for future Higgs factories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07880" y="1406520"/>
            <a:ext cx="7522200" cy="2451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324000">
              <a:lnSpc>
                <a:spcPct val="100000"/>
              </a:lnSpc>
              <a:spcBef>
                <a:spcPts val="127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Experimental conditions at Higgs factories require vertex detector with high spatial/temporal resolution, combined with low mass and power consumption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127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Requires development and evaluation of monolithic fine-pitch pixel sensors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324000">
              <a:lnSpc>
                <a:spcPct val="100000"/>
              </a:lnSpc>
              <a:spcBef>
                <a:spcPts val="127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In advanced CMOS imaging processes, targeting Higgs factory requirements: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lvl="1" indent="-324000">
              <a:lnSpc>
                <a:spcPct val="100000"/>
              </a:lnSpc>
              <a:spcBef>
                <a:spcPts val="127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Key targets include ~3µm single-point resolution, down to ~5ns time resolution, thinning to below 100µm, avg. power consumption &lt;50mW/cm</a:t>
            </a:r>
            <a:r>
              <a:rPr lang="en-US" sz="1600" b="0" strike="noStrike" spc="-1" baseline="33000">
                <a:solidFill>
                  <a:schemeClr val="dk1"/>
                </a:solidFill>
                <a:latin typeface="Arial"/>
                <a:ea typeface="DejaVu Sans"/>
              </a:rPr>
              <a:t>2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28600" lvl="1" indent="-324000">
              <a:lnSpc>
                <a:spcPct val="100000"/>
              </a:lnSpc>
              <a:spcBef>
                <a:spcPts val="127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Minimal inactive periphery &amp; architecture scalable to large-area systems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407520" y="3963600"/>
            <a:ext cx="5469480" cy="2343240"/>
          </a:xfrm>
          <a:prstGeom prst="rect">
            <a:avLst/>
          </a:prstGeom>
          <a:solidFill>
            <a:srgbClr val="CCFFCC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221"/>
              </a:spcBef>
              <a:spcAft>
                <a:spcPts val="505"/>
              </a:spcAft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chemeClr val="dk1"/>
                </a:solidFill>
                <a:latin typeface="Arial"/>
                <a:ea typeface="DejaVu Sans"/>
              </a:rPr>
              <a:t>Why?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221"/>
              </a:spcBef>
              <a:spcAft>
                <a:spcPts val="505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R&amp;D towards Higgs factory requires detector technology demonstrators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221"/>
              </a:spcBef>
              <a:spcAft>
                <a:spcPts val="505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Monolithic sensors drastically reduce complexity of integration &amp; module production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221"/>
              </a:spcBef>
              <a:spcAft>
                <a:spcPts val="505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Combining high-resolution with low material &amp; power consumption opens up many application scenarios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221"/>
              </a:spcBef>
              <a:spcAft>
                <a:spcPts val="505"/>
              </a:spcAft>
              <a:buClr>
                <a:srgbClr val="000000"/>
              </a:buClr>
              <a:buFont typeface="Arial"/>
              <a:buChar char="•"/>
              <a:tabLst>
                <a:tab pos="26676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rial"/>
                <a:ea typeface="DejaVu Sans"/>
              </a:rPr>
              <a:t>Possibility of wafer-scale sensors (stitching)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Box 5"/>
          <p:cNvSpPr/>
          <p:nvPr/>
        </p:nvSpPr>
        <p:spPr>
          <a:xfrm>
            <a:off x="5954400" y="3948840"/>
            <a:ext cx="5843160" cy="21427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Who? Links to others? Collaborations?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ECFA DRD3 WG 1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Collaboration Paris, CERN, Strasbourg, Oxford, Zurich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Close connection with GSI, KIT</a:t>
            </a:r>
            <a:endParaRPr kumimoji="0" lang="en-US" sz="1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791"/>
              </a:spcBef>
              <a:spcAft>
                <a:spcPts val="791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Relevant also for MU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0" name="TextBox 6"/>
          <p:cNvSpPr/>
          <p:nvPr/>
        </p:nvSpPr>
        <p:spPr>
          <a:xfrm>
            <a:off x="9748080" y="159780"/>
            <a:ext cx="2257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Contact:</a:t>
            </a:r>
            <a:br>
              <a:rPr sz="16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Simon Spannagel (DESY)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11" name="PlaceHolder 9"/>
          <p:cNvSpPr/>
          <p:nvPr/>
        </p:nvSpPr>
        <p:spPr>
          <a:xfrm>
            <a:off x="11657520" y="6578280"/>
            <a:ext cx="124200" cy="132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DejaVu Sans"/>
            </a:endParaRPr>
          </a:p>
        </p:txBody>
      </p:sp>
      <p:pic>
        <p:nvPicPr>
          <p:cNvPr id="312" name="Image 5" descr="Imag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303400" y="2123640"/>
            <a:ext cx="3517560" cy="1823760"/>
          </a:xfrm>
          <a:prstGeom prst="rect">
            <a:avLst/>
          </a:prstGeom>
          <a:ln w="12700">
            <a:noFill/>
          </a:ln>
        </p:spPr>
      </p:pic>
      <p:sp>
        <p:nvSpPr>
          <p:cNvPr id="313" name="Rectangle 1"/>
          <p:cNvSpPr/>
          <p:nvPr/>
        </p:nvSpPr>
        <p:spPr>
          <a:xfrm>
            <a:off x="9601200" y="2514600"/>
            <a:ext cx="146880" cy="119880"/>
          </a:xfrm>
          <a:prstGeom prst="rect">
            <a:avLst/>
          </a:prstGeom>
          <a:noFill/>
          <a:ln w="25400">
            <a:solidFill>
              <a:srgbClr val="FF2F9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</a:endParaRPr>
          </a:p>
        </p:txBody>
      </p:sp>
      <p:sp>
        <p:nvSpPr>
          <p:cNvPr id="314" name="Line 3"/>
          <p:cNvSpPr/>
          <p:nvPr/>
        </p:nvSpPr>
        <p:spPr>
          <a:xfrm flipH="1" flipV="1">
            <a:off x="8915400" y="1828800"/>
            <a:ext cx="685800" cy="810720"/>
          </a:xfrm>
          <a:prstGeom prst="line">
            <a:avLst/>
          </a:prstGeom>
          <a:ln w="25400">
            <a:solidFill>
              <a:srgbClr val="FF2F9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</a:endParaRPr>
          </a:p>
        </p:txBody>
      </p:sp>
      <p:sp>
        <p:nvSpPr>
          <p:cNvPr id="315" name="Line 4"/>
          <p:cNvSpPr/>
          <p:nvPr/>
        </p:nvSpPr>
        <p:spPr>
          <a:xfrm flipV="1">
            <a:off x="9749520" y="1828800"/>
            <a:ext cx="1451880" cy="807120"/>
          </a:xfrm>
          <a:prstGeom prst="line">
            <a:avLst/>
          </a:prstGeom>
          <a:ln w="25400">
            <a:solidFill>
              <a:srgbClr val="FF2F9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23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density 3D integration of LGAD technologies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Ultimate detector with advanced on-detector processing from CMS@LHC to a Higgs factory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7988" y="1262658"/>
            <a:ext cx="7524750" cy="24543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/>
              <a:t>3D multi-stacking detectors based on LGAD or </a:t>
            </a:r>
            <a:r>
              <a:rPr lang="en-US" b="1" dirty="0" err="1"/>
              <a:t>SiPM</a:t>
            </a:r>
            <a:endParaRPr lang="en-US" b="1" dirty="0"/>
          </a:p>
          <a:p>
            <a:pPr lvl="1">
              <a:lnSpc>
                <a:spcPts val="2400"/>
              </a:lnSpc>
            </a:pPr>
            <a:r>
              <a:rPr lang="en-US" dirty="0"/>
              <a:t>LGAD or SPAD layer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developed in LF 110 nm or </a:t>
            </a:r>
            <a:r>
              <a:rPr lang="en-US" dirty="0" err="1"/>
              <a:t>TPSCo</a:t>
            </a:r>
            <a:r>
              <a:rPr lang="en-US" dirty="0"/>
              <a:t> 65 nm  </a:t>
            </a:r>
          </a:p>
          <a:p>
            <a:pPr lvl="1">
              <a:lnSpc>
                <a:spcPts val="2400"/>
              </a:lnSpc>
            </a:pPr>
            <a:r>
              <a:rPr lang="en-US" dirty="0"/>
              <a:t>Digital readout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TSMC 28 or 65 nm</a:t>
            </a:r>
          </a:p>
          <a:p>
            <a:pPr lvl="1">
              <a:lnSpc>
                <a:spcPts val="2400"/>
              </a:lnSpc>
            </a:pPr>
            <a:r>
              <a:rPr lang="en-US" dirty="0"/>
              <a:t>On-detector AI/ML (optionally)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ECFA Roadmap (DRD 7.2)</a:t>
            </a:r>
          </a:p>
          <a:p>
            <a:pPr lvl="1">
              <a:lnSpc>
                <a:spcPts val="2400"/>
              </a:lnSpc>
            </a:pPr>
            <a:r>
              <a:rPr lang="en-US" dirty="0"/>
              <a:t>Integration with Photonic Chip (PIC)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7368" y="3963533"/>
            <a:ext cx="5471988" cy="2345788"/>
          </a:xfrm>
          <a:solidFill>
            <a:srgbClr val="CCFFCC">
              <a:alpha val="50196"/>
            </a:srgbClr>
          </a:solidFill>
        </p:spPr>
        <p:txBody>
          <a:bodyPr/>
          <a:lstStyle/>
          <a:p>
            <a:r>
              <a:rPr lang="en-US" b="1" dirty="0"/>
              <a:t>Why is this cool?</a:t>
            </a:r>
            <a:endParaRPr lang="en-US" dirty="0"/>
          </a:p>
          <a:p>
            <a:r>
              <a:rPr lang="en-US" dirty="0"/>
              <a:t>High-granularity O(10µm) combined time O(10ps)</a:t>
            </a:r>
          </a:p>
          <a:p>
            <a:r>
              <a:rPr lang="en-US" dirty="0"/>
              <a:t>Very wide range of applications, e.g.:</a:t>
            </a:r>
          </a:p>
          <a:p>
            <a:pPr lvl="1"/>
            <a:r>
              <a:rPr lang="en-US" dirty="0"/>
              <a:t>Future High Energy experiments (</a:t>
            </a:r>
            <a:r>
              <a:rPr lang="en-US" dirty="0" err="1"/>
              <a:t>i.e</a:t>
            </a:r>
            <a:r>
              <a:rPr lang="en-US" dirty="0"/>
              <a:t>: ALICE 3)</a:t>
            </a:r>
          </a:p>
          <a:p>
            <a:pPr lvl="1"/>
            <a:r>
              <a:rPr lang="en-US" dirty="0"/>
              <a:t>Higgs factory (</a:t>
            </a:r>
            <a:r>
              <a:rPr lang="en-GB" dirty="0" err="1"/>
              <a:t>SuperKEKB</a:t>
            </a:r>
            <a:r>
              <a:rPr lang="en-GB" dirty="0"/>
              <a:t>, ILC, CLIC, FCC-</a:t>
            </a:r>
            <a:r>
              <a:rPr lang="en-GB" dirty="0" err="1"/>
              <a:t>ee</a:t>
            </a:r>
            <a:r>
              <a:rPr lang="en-US" dirty="0"/>
              <a:t> ) </a:t>
            </a:r>
          </a:p>
          <a:p>
            <a:pPr lvl="1"/>
            <a:r>
              <a:rPr lang="en-US" dirty="0"/>
              <a:t>Advanced photon sciences and quantum physics</a:t>
            </a:r>
          </a:p>
          <a:p>
            <a:pPr lvl="1"/>
            <a:r>
              <a:rPr lang="en-US" dirty="0"/>
              <a:t>Novel Beam diagnostics</a:t>
            </a:r>
          </a:p>
          <a:p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954485" y="3845699"/>
            <a:ext cx="5845629" cy="283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Links to others?</a:t>
            </a:r>
            <a:endParaRPr lang="en-US" sz="1600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DTS-ST2</a:t>
            </a:r>
            <a:r>
              <a:rPr lang="en-US" sz="1600" dirty="0"/>
              <a:t>: High data rate readout and 3D-ASIC integration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Medical</a:t>
            </a:r>
            <a:r>
              <a:rPr lang="en-US" sz="1600" dirty="0"/>
              <a:t>: Potential applications in other fields, e.g. particle detection in hadron therapy (FLASH therapy)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MT-ARD</a:t>
            </a:r>
            <a:r>
              <a:rPr lang="en-US" sz="1600" dirty="0"/>
              <a:t>: sophisticated beam diagnostic instrumentation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External partners and networking</a:t>
            </a:r>
            <a:r>
              <a:rPr lang="en-US" sz="1600" dirty="0"/>
              <a:t>: INFN-Turin, CERN, etc. </a:t>
            </a:r>
            <a:r>
              <a:rPr lang="en-US" sz="1600" dirty="0">
                <a:solidFill>
                  <a:srgbClr val="0070C0"/>
                </a:solidFill>
              </a:rPr>
              <a:t>ECFA Roadmap (DRD 7.6a/b) 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rgbClr val="0070C0"/>
              </a:solidFill>
            </a:endParaRPr>
          </a:p>
          <a:p>
            <a:pPr>
              <a:lnSpc>
                <a:spcPts val="2200"/>
              </a:lnSpc>
            </a:pPr>
            <a:r>
              <a:rPr lang="en-US" sz="1600" b="1" i="1" dirty="0"/>
              <a:t>		Synergies: DESY, GSI and KIT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47B2C-BAF8-4F34-B4D2-DF6618C707B6}"/>
              </a:ext>
            </a:extLst>
          </p:cNvPr>
          <p:cNvSpPr txBox="1"/>
          <p:nvPr/>
        </p:nvSpPr>
        <p:spPr>
          <a:xfrm>
            <a:off x="9899201" y="232725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Contact: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Michele Caselle (KIT)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821BEF-2389-4CC7-AAAB-45F4CAF98A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5611" y="1305620"/>
            <a:ext cx="3708401" cy="2411412"/>
          </a:xfrm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542E4-D099-406E-98B1-9D1A26498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867" y="1166153"/>
            <a:ext cx="3776146" cy="266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41CAE4-F807-4546-815A-CE21A0EF31B1}"/>
              </a:ext>
            </a:extLst>
          </p:cNvPr>
          <p:cNvSpPr/>
          <p:nvPr/>
        </p:nvSpPr>
        <p:spPr>
          <a:xfrm>
            <a:off x="8121215" y="2636912"/>
            <a:ext cx="1512168" cy="432048"/>
          </a:xfrm>
          <a:prstGeom prst="roundRect">
            <a:avLst/>
          </a:prstGeom>
          <a:solidFill>
            <a:srgbClr val="62A724"/>
          </a:solidFill>
          <a:ln w="9525">
            <a:solidFill>
              <a:schemeClr val="tx1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Sensor + </a:t>
            </a:r>
            <a:r>
              <a:rPr lang="en-GB" sz="1200" dirty="0" err="1">
                <a:solidFill>
                  <a:schemeClr val="bg1"/>
                </a:solidFill>
              </a:rPr>
              <a:t>analog</a:t>
            </a:r>
            <a:r>
              <a:rPr lang="en-GB" sz="1200" dirty="0">
                <a:solidFill>
                  <a:schemeClr val="bg1"/>
                </a:solidFill>
              </a:rPr>
              <a:t> layer (monolithic)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8B364A-3BA4-43EF-99A3-B5021536EE5C}"/>
              </a:ext>
            </a:extLst>
          </p:cNvPr>
          <p:cNvSpPr/>
          <p:nvPr/>
        </p:nvSpPr>
        <p:spPr>
          <a:xfrm>
            <a:off x="8121215" y="2140531"/>
            <a:ext cx="1512168" cy="432048"/>
          </a:xfrm>
          <a:prstGeom prst="roundRect">
            <a:avLst/>
          </a:prstGeom>
          <a:solidFill>
            <a:srgbClr val="CB5D14"/>
          </a:solidFill>
          <a:ln w="9525">
            <a:solidFill>
              <a:schemeClr val="tx1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Digital layer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21475D-2042-44AF-9C07-DEF1D2133014}"/>
              </a:ext>
            </a:extLst>
          </p:cNvPr>
          <p:cNvSpPr/>
          <p:nvPr/>
        </p:nvSpPr>
        <p:spPr>
          <a:xfrm>
            <a:off x="8107678" y="1664434"/>
            <a:ext cx="1512168" cy="432048"/>
          </a:xfrm>
          <a:prstGeom prst="roundRect">
            <a:avLst/>
          </a:prstGeom>
          <a:solidFill>
            <a:srgbClr val="00CDEC"/>
          </a:solidFill>
          <a:ln w="9525">
            <a:solidFill>
              <a:schemeClr val="tx1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AI –ML (opt.)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BA1690A-2C59-4B88-A431-F95AB128A073}"/>
              </a:ext>
            </a:extLst>
          </p:cNvPr>
          <p:cNvSpPr/>
          <p:nvPr/>
        </p:nvSpPr>
        <p:spPr>
          <a:xfrm>
            <a:off x="8107678" y="1223635"/>
            <a:ext cx="1512168" cy="432048"/>
          </a:xfrm>
          <a:prstGeom prst="roundRect">
            <a:avLst/>
          </a:prstGeom>
          <a:solidFill>
            <a:srgbClr val="2978AF"/>
          </a:solidFill>
          <a:ln w="9525">
            <a:solidFill>
              <a:schemeClr val="tx1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Photonic chip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D5DA1F-87EA-4EF7-991A-0F8E682E8D01}"/>
              </a:ext>
            </a:extLst>
          </p:cNvPr>
          <p:cNvSpPr/>
          <p:nvPr/>
        </p:nvSpPr>
        <p:spPr>
          <a:xfrm>
            <a:off x="6384032" y="6274519"/>
            <a:ext cx="534218" cy="467395"/>
          </a:xfrm>
          <a:prstGeom prst="rightArrow">
            <a:avLst/>
          </a:prstGeom>
          <a:solidFill>
            <a:srgbClr val="16A7E2"/>
          </a:solidFill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2647"/>
      </p:ext>
    </p:extLst>
  </p:cSld>
  <p:clrMapOvr>
    <a:masterClrMapping/>
  </p:clrMapOvr>
</p:sld>
</file>

<file path=ppt/theme/theme1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1_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2750</Words>
  <Application>Microsoft Office PowerPoint</Application>
  <PresentationFormat>Widescreen</PresentationFormat>
  <Paragraphs>330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DejaVu Sans</vt:lpstr>
      <vt:lpstr>Times New Roman</vt:lpstr>
      <vt:lpstr>Verdana</vt:lpstr>
      <vt:lpstr>Wingdings</vt:lpstr>
      <vt:lpstr>DTS Master</vt:lpstr>
      <vt:lpstr>1_DTS Master</vt:lpstr>
      <vt:lpstr>POF V DTS ST1</vt:lpstr>
      <vt:lpstr>Semiconductor Monte Carlo Simulations Tools</vt:lpstr>
      <vt:lpstr>Silicon Carbide as Alternative Sensor Material</vt:lpstr>
      <vt:lpstr>Active &amp; Passive CMOS Strip Sensors</vt:lpstr>
      <vt:lpstr>LGAD strip detectors</vt:lpstr>
      <vt:lpstr>Monolithic Active Pixel Sensors in ALICE</vt:lpstr>
      <vt:lpstr>Configurable Monolithic Active Pixel Sensors</vt:lpstr>
      <vt:lpstr>Fully-Integrated MAPS For Single-Particle Tracking</vt:lpstr>
      <vt:lpstr>High density 3D integration of LGAD technologies</vt:lpstr>
      <vt:lpstr>Timing Detectors for 4D tracking</vt:lpstr>
      <vt:lpstr>Advanced HVCMOS sensors </vt:lpstr>
      <vt:lpstr>CMOS technologies for large quantum sensing/computing</vt:lpstr>
      <vt:lpstr>Silicon Photonics for Detectors</vt:lpstr>
      <vt:lpstr>PowerPoint Presentation</vt:lpstr>
      <vt:lpstr>Through Silicon Vias (TSVs) in X-Ray imagers</vt:lpstr>
      <vt:lpstr>High-Z Senor Materials and Devices for Hard X-Rays</vt:lpstr>
      <vt:lpstr>LGADs for Photon Science</vt:lpstr>
      <vt:lpstr>Next generation Pixel Beam Telescopes 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Caselle, Michele (IPE)</cp:lastModifiedBy>
  <cp:revision>273</cp:revision>
  <cp:lastPrinted>2019-03-25T06:45:40Z</cp:lastPrinted>
  <dcterms:created xsi:type="dcterms:W3CDTF">2017-10-27T13:42:35Z</dcterms:created>
  <dcterms:modified xsi:type="dcterms:W3CDTF">2024-01-11T11:18:06Z</dcterms:modified>
</cp:coreProperties>
</file>