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325" r:id="rId2"/>
    <p:sldId id="374" r:id="rId3"/>
    <p:sldId id="377" r:id="rId4"/>
    <p:sldId id="320" r:id="rId5"/>
    <p:sldId id="378" r:id="rId6"/>
    <p:sldId id="387" r:id="rId7"/>
    <p:sldId id="375" r:id="rId8"/>
    <p:sldId id="379" r:id="rId9"/>
    <p:sldId id="381" r:id="rId10"/>
    <p:sldId id="383" r:id="rId11"/>
    <p:sldId id="384" r:id="rId12"/>
    <p:sldId id="371" r:id="rId13"/>
    <p:sldId id="369" r:id="rId14"/>
    <p:sldId id="372" r:id="rId15"/>
    <p:sldId id="376" r:id="rId16"/>
    <p:sldId id="256" r:id="rId17"/>
    <p:sldId id="328" r:id="rId18"/>
    <p:sldId id="385" r:id="rId19"/>
    <p:sldId id="386" r:id="rId20"/>
    <p:sldId id="373" r:id="rId21"/>
    <p:sldId id="368" r:id="rId22"/>
    <p:sldId id="382" r:id="rId23"/>
    <p:sldId id="3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81397"/>
  </p:normalViewPr>
  <p:slideViewPr>
    <p:cSldViewPr snapToGrid="0">
      <p:cViewPr varScale="1">
        <p:scale>
          <a:sx n="128" d="100"/>
          <a:sy n="128" d="100"/>
        </p:scale>
        <p:origin x="176" y="1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10D2F-51D9-334D-9CFC-0CF6CB9C53A8}" type="datetimeFigureOut">
              <a:rPr lang="en-US" smtClean="0"/>
              <a:t>1/10/24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648FE-81B7-5343-8AE0-690A25FACCCC}" type="slidenum">
              <a:rPr lang="en-US" smtClean="0"/>
              <a:t>‹#›</a:t>
            </a:fld>
            <a:endParaRPr lang="en-US"/>
          </a:p>
        </p:txBody>
      </p:sp>
    </p:spTree>
    <p:extLst>
      <p:ext uri="{BB962C8B-B14F-4D97-AF65-F5344CB8AC3E}">
        <p14:creationId xmlns:p14="http://schemas.microsoft.com/office/powerpoint/2010/main" val="4149395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expect to focus in </a:t>
            </a:r>
            <a:r>
              <a:rPr lang="en-US" dirty="0" err="1"/>
              <a:t>PoF</a:t>
            </a:r>
            <a:r>
              <a:rPr lang="en-US" dirty="0"/>
              <a:t> V on ring modulators?!</a:t>
            </a:r>
          </a:p>
        </p:txBody>
      </p:sp>
      <p:sp>
        <p:nvSpPr>
          <p:cNvPr id="4" name="Slide Number Placeholder 3"/>
          <p:cNvSpPr>
            <a:spLocks noGrp="1"/>
          </p:cNvSpPr>
          <p:nvPr>
            <p:ph type="sldNum" sz="quarter" idx="5"/>
          </p:nvPr>
        </p:nvSpPr>
        <p:spPr/>
        <p:txBody>
          <a:bodyPr/>
          <a:lstStyle/>
          <a:p>
            <a:fld id="{BB5648FE-81B7-5343-8AE0-690A25FACCCC}" type="slidenum">
              <a:rPr lang="en-US" smtClean="0"/>
              <a:t>4</a:t>
            </a:fld>
            <a:endParaRPr lang="en-US"/>
          </a:p>
        </p:txBody>
      </p:sp>
    </p:spTree>
    <p:extLst>
      <p:ext uri="{BB962C8B-B14F-4D97-AF65-F5344CB8AC3E}">
        <p14:creationId xmlns:p14="http://schemas.microsoft.com/office/powerpoint/2010/main" val="1842577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indent="0" defTabSz="914400">
              <a:lnSpc>
                <a:spcPct val="100000"/>
              </a:lnSpc>
              <a:spcBef>
                <a:spcPts val="865"/>
              </a:spcBef>
              <a:spcAft>
                <a:spcPts val="791"/>
              </a:spcAft>
              <a:buClr>
                <a:srgbClr val="000000"/>
              </a:buClr>
              <a:buNone/>
              <a:tabLst>
                <a:tab pos="266760" algn="l"/>
              </a:tabLst>
              <a:defRPr/>
            </a:pPr>
            <a:endParaRPr lang="en-US" sz="1200" b="0" strike="noStrike" spc="-1">
              <a:solidFill>
                <a:schemeClr val="dk1"/>
              </a:solidFill>
              <a:latin typeface="Arial"/>
            </a:endParaRPr>
          </a:p>
        </p:txBody>
      </p:sp>
      <p:sp>
        <p:nvSpPr>
          <p:cNvPr id="4" name="Slide Number Placeholder 3"/>
          <p:cNvSpPr>
            <a:spLocks noGrp="1"/>
          </p:cNvSpPr>
          <p:nvPr>
            <p:ph type="sldNum" sz="quarter" idx="5"/>
          </p:nvPr>
        </p:nvSpPr>
        <p:spPr bwMode="auto"/>
        <p:txBody>
          <a:bodyPr/>
          <a:lstStyle/>
          <a:p>
            <a:pPr>
              <a:defRPr/>
            </a:pPr>
            <a:fld id="{45918C0F-F4C5-4B7B-8871-79F734F4159D}" type="slidenum">
              <a:rPr lang="de-DE"/>
              <a:t>16</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7B5255-5329-45F9-87F3-A2F9FB4734DF}" type="slidenum">
              <a:rPr lang="de-DE" smtClean="0"/>
              <a:pPr/>
              <a:t>17</a:t>
            </a:fld>
            <a:endParaRPr lang="de-DE"/>
          </a:p>
        </p:txBody>
      </p:sp>
    </p:spTree>
    <p:extLst>
      <p:ext uri="{BB962C8B-B14F-4D97-AF65-F5344CB8AC3E}">
        <p14:creationId xmlns:p14="http://schemas.microsoft.com/office/powerpoint/2010/main" val="3782831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1" name="PlaceHolder 1"/>
          <p:cNvSpPr>
            <a:spLocks noGrp="1" noRot="1" noChangeAspect="1"/>
          </p:cNvSpPr>
          <p:nvPr>
            <p:ph type="sldImg"/>
          </p:nvPr>
        </p:nvSpPr>
        <p:spPr bwMode="auto">
          <a:xfrm>
            <a:off x="685800" y="1143000"/>
            <a:ext cx="5486400" cy="3086100"/>
          </a:xfrm>
          <a:prstGeom prst="rect">
            <a:avLst/>
          </a:prstGeom>
          <a:ln w="0">
            <a:noFill/>
          </a:ln>
        </p:spPr>
      </p:sp>
      <p:sp>
        <p:nvSpPr>
          <p:cNvPr id="102" name="PlaceHolder 2"/>
          <p:cNvSpPr>
            <a:spLocks noGrp="1"/>
          </p:cNvSpPr>
          <p:nvPr>
            <p:ph type="body"/>
          </p:nvPr>
        </p:nvSpPr>
        <p:spPr bwMode="auto">
          <a:xfrm>
            <a:off x="685800" y="4400640"/>
            <a:ext cx="5486039" cy="3600000"/>
          </a:xfrm>
          <a:prstGeom prst="rect">
            <a:avLst/>
          </a:prstGeom>
          <a:noFill/>
          <a:ln w="0">
            <a:noFill/>
          </a:ln>
        </p:spPr>
        <p:txBody>
          <a:bodyPr anchor="t">
            <a:noAutofit/>
          </a:bodyPr>
          <a:lstStyle/>
          <a:p>
            <a:pPr>
              <a:defRPr/>
            </a:pPr>
            <a:endParaRPr lang="en-US" sz="2000" b="0" strike="noStrike" spc="-1">
              <a:latin typeface="Arial"/>
            </a:endParaRPr>
          </a:p>
        </p:txBody>
      </p:sp>
      <p:sp>
        <p:nvSpPr>
          <p:cNvPr id="103" name="PlaceHolder 3"/>
          <p:cNvSpPr>
            <a:spLocks noGrp="1"/>
          </p:cNvSpPr>
          <p:nvPr>
            <p:ph type="sldNum" idx="6"/>
          </p:nvPr>
        </p:nvSpPr>
        <p:spPr bwMode="auto">
          <a:xfrm>
            <a:off x="3884760" y="8685360"/>
            <a:ext cx="2971440" cy="458280"/>
          </a:xfrm>
          <a:prstGeom prst="rect">
            <a:avLst/>
          </a:prstGeom>
          <a:noFill/>
          <a:ln w="0">
            <a:noFill/>
          </a:ln>
        </p:spPr>
        <p:txBody>
          <a:bodyPr anchor="b">
            <a:noAutofit/>
          </a:bodyPr>
          <a:lstStyle>
            <a:lvl1pPr algn="r">
              <a:lnSpc>
                <a:spcPct val="100000"/>
              </a:lnSpc>
              <a:buNone/>
              <a:tabLst>
                <a:tab pos="0" algn="l"/>
              </a:tabLst>
              <a:defRPr lang="de-DE" sz="1300" b="0" strike="noStrike" spc="-1">
                <a:solidFill>
                  <a:srgbClr val="000000"/>
                </a:solidFill>
                <a:latin typeface="Arial"/>
                <a:ea typeface="+mn-ea"/>
              </a:defRPr>
            </a:lvl1pPr>
          </a:lstStyle>
          <a:p>
            <a:pPr algn="r">
              <a:lnSpc>
                <a:spcPct val="100000"/>
              </a:lnSpc>
              <a:buNone/>
              <a:tabLst>
                <a:tab pos="0" algn="l"/>
              </a:tabLst>
              <a:defRPr/>
            </a:pPr>
            <a:fld id="{E0E7C57D-3A16-442F-80E6-006171FB1F96}" type="slidenum">
              <a:rPr lang="de-DE" sz="1300" b="0" strike="noStrike" spc="-1">
                <a:solidFill>
                  <a:srgbClr val="000000"/>
                </a:solidFill>
                <a:latin typeface="Arial"/>
                <a:ea typeface="+mn-ea"/>
              </a:rPr>
              <a:t>18</a:t>
            </a:fld>
            <a:endParaRPr lang="en-US" sz="1300" b="0" strike="noStrike" spc="-1">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116003794" name="Slide Image Placeholder 1"/>
          <p:cNvSpPr>
            <a:spLocks noGrp="1" noRot="1" noChangeAspect="1"/>
          </p:cNvSpPr>
          <p:nvPr>
            <p:ph type="sldImg"/>
          </p:nvPr>
        </p:nvSpPr>
        <p:spPr bwMode="auto"/>
      </p:sp>
      <p:sp>
        <p:nvSpPr>
          <p:cNvPr id="125746627" name="Notes Placeholder 2"/>
          <p:cNvSpPr>
            <a:spLocks noGrp="1"/>
          </p:cNvSpPr>
          <p:nvPr>
            <p:ph type="body" idx="1"/>
          </p:nvPr>
        </p:nvSpPr>
        <p:spPr bwMode="auto"/>
        <p:txBody>
          <a:bodyPr/>
          <a:lstStyle/>
          <a:p>
            <a:pPr>
              <a:defRPr/>
            </a:pPr>
            <a:endParaRPr lang="en-GB" dirty="0"/>
          </a:p>
        </p:txBody>
      </p:sp>
      <p:sp>
        <p:nvSpPr>
          <p:cNvPr id="476645371" name="Slide Number Placeholder 3"/>
          <p:cNvSpPr>
            <a:spLocks noGrp="1"/>
          </p:cNvSpPr>
          <p:nvPr>
            <p:ph type="sldNum" sz="quarter" idx="10"/>
          </p:nvPr>
        </p:nvSpPr>
        <p:spPr bwMode="auto"/>
        <p:txBody>
          <a:bodyPr/>
          <a:lstStyle/>
          <a:p>
            <a:pPr marL="0" marR="0" lvl="0" indent="0" algn="r" defTabSz="457200">
              <a:lnSpc>
                <a:spcPct val="100000"/>
              </a:lnSpc>
              <a:spcBef>
                <a:spcPts val="0"/>
              </a:spcBef>
              <a:spcAft>
                <a:spcPts val="0"/>
              </a:spcAft>
              <a:buClrTx/>
              <a:buSzTx/>
              <a:buFontTx/>
              <a:buNone/>
              <a:defRPr/>
            </a:pPr>
            <a:fld id="{7477960C-810E-3ECF-9C27-53EFDE5B6000}" type="slidenum">
              <a:rPr lang="de-DE" sz="1300" b="0" i="0" u="none" strike="noStrike" cap="none" spc="0">
                <a:ln>
                  <a:noFill/>
                </a:ln>
                <a:solidFill>
                  <a:prstClr val="black"/>
                </a:solidFill>
                <a:latin typeface="Arial"/>
                <a:ea typeface="Arial"/>
                <a:cs typeface="Arial"/>
              </a:rPr>
              <a:t>19</a:t>
            </a:fld>
            <a:endParaRPr lang="de-DE" sz="1300" b="0" i="0" u="none" strike="noStrike" cap="none" spc="0">
              <a:ln>
                <a:noFill/>
              </a:ln>
              <a:solidFill>
                <a:prstClr val="black"/>
              </a:solidFill>
              <a:latin typeface="Arial"/>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33935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de-D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2260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de-D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27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de-D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226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has the wrong timeline, everything realized in 2024 is not a topic for </a:t>
            </a:r>
            <a:r>
              <a:rPr lang="en-US" dirty="0" err="1"/>
              <a:t>PoF</a:t>
            </a:r>
            <a:r>
              <a:rPr lang="en-US" dirty="0"/>
              <a:t> V !!!</a:t>
            </a:r>
          </a:p>
          <a:p>
            <a:endParaRPr lang="en-US" dirty="0"/>
          </a:p>
          <a:p>
            <a:r>
              <a:rPr lang="en-US" dirty="0"/>
              <a:t>Better: </a:t>
            </a:r>
          </a:p>
          <a:p>
            <a:r>
              <a:rPr lang="en-US" dirty="0"/>
              <a:t>- Detector application for LHC-HL to be installed in LS4 2033/34</a:t>
            </a:r>
          </a:p>
          <a:p>
            <a:r>
              <a:rPr lang="en-US" dirty="0"/>
              <a:t>- Integration in detector for FCC</a:t>
            </a:r>
          </a:p>
          <a:p>
            <a:endParaRPr lang="en-US" dirty="0"/>
          </a:p>
          <a:p>
            <a:endParaRPr lang="en-US" dirty="0"/>
          </a:p>
        </p:txBody>
      </p:sp>
      <p:sp>
        <p:nvSpPr>
          <p:cNvPr id="4" name="Slide Number Placeholder 3"/>
          <p:cNvSpPr>
            <a:spLocks noGrp="1"/>
          </p:cNvSpPr>
          <p:nvPr>
            <p:ph type="sldNum" sz="quarter" idx="5"/>
          </p:nvPr>
        </p:nvSpPr>
        <p:spPr/>
        <p:txBody>
          <a:bodyPr/>
          <a:lstStyle/>
          <a:p>
            <a:fld id="{BB5648FE-81B7-5343-8AE0-690A25FACCCC}" type="slidenum">
              <a:rPr lang="en-US" smtClean="0"/>
              <a:t>5</a:t>
            </a:fld>
            <a:endParaRPr lang="en-US"/>
          </a:p>
        </p:txBody>
      </p:sp>
    </p:spTree>
    <p:extLst>
      <p:ext uri="{BB962C8B-B14F-4D97-AF65-F5344CB8AC3E}">
        <p14:creationId xmlns:p14="http://schemas.microsoft.com/office/powerpoint/2010/main" val="256895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D727CDE-6BD6-1B0C-B315-01029198A696}" type="slidenum">
              <a:rPr/>
              <a:t>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2746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846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78073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14572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2379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7B5255-5329-45F9-87F3-A2F9FB4734DF}" type="slidenum">
              <a:rPr kumimoji="0" lang="de-DE"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3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2260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455" y="0"/>
            <a:ext cx="12191997" cy="3429001"/>
          </a:xfrm>
          <a:solidFill>
            <a:schemeClr val="tx2"/>
          </a:solidFill>
        </p:spPr>
        <p:txBody>
          <a:bodyPr anchor="ctr"/>
          <a:lstStyle>
            <a:lvl1pPr marL="0" indent="0" algn="ctr">
              <a:buNone/>
              <a:defRPr/>
            </a:lvl1pPr>
          </a:lstStyle>
          <a:p>
            <a:r>
              <a:rPr lang="de-DE" noProof="0" dirty="0"/>
              <a:t>Bild durch Klicken auf Symbol hinzufügen</a:t>
            </a:r>
            <a:endParaRPr lang="en-US" noProof="0" dirty="0"/>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de-DE" noProof="0"/>
              <a:t>Titelmasterformat durch Klicken bearbeiten</a:t>
            </a:r>
            <a:endParaRPr lang="en-US" noProof="0" dirty="0"/>
          </a:p>
        </p:txBody>
      </p:sp>
      <p:sp>
        <p:nvSpPr>
          <p:cNvPr id="3" name="Subtitle 2"/>
          <p:cNvSpPr>
            <a:spLocks noGrp="1"/>
          </p:cNvSpPr>
          <p:nvPr>
            <p:ph type="subTitle" idx="1" hasCustomPrompt="1"/>
          </p:nvPr>
        </p:nvSpPr>
        <p:spPr>
          <a:xfrm>
            <a:off x="407986" y="3573016"/>
            <a:ext cx="11376025" cy="1296144"/>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z="1600" dirty="0"/>
              <a:t>&lt;type </a:t>
            </a:r>
            <a:r>
              <a:rPr lang="de-DE" sz="1600" dirty="0" err="1"/>
              <a:t>of</a:t>
            </a:r>
            <a:r>
              <a:rPr lang="de-DE" sz="1600" dirty="0"/>
              <a:t> </a:t>
            </a:r>
            <a:r>
              <a:rPr lang="de-DE" sz="1600" dirty="0" err="1"/>
              <a:t>talk</a:t>
            </a:r>
            <a:r>
              <a:rPr lang="de-DE" sz="1600" dirty="0"/>
              <a:t>&gt; in</a:t>
            </a:r>
          </a:p>
          <a:p>
            <a:r>
              <a:rPr lang="de-DE" sz="1600" b="0" dirty="0"/>
              <a:t>Helmholtz </a:t>
            </a:r>
            <a:r>
              <a:rPr lang="de-DE" sz="1600" b="0" dirty="0" err="1"/>
              <a:t>program</a:t>
            </a:r>
            <a:r>
              <a:rPr lang="de-DE" sz="1600" b="0" dirty="0"/>
              <a:t>: &lt;p</a:t>
            </a:r>
            <a:r>
              <a:rPr lang="en-GB" sz="1600" b="0" dirty="0" err="1"/>
              <a:t>rogram</a:t>
            </a:r>
            <a:r>
              <a:rPr lang="en-GB" sz="1600" b="0" dirty="0"/>
              <a:t> name&gt; (XXX)</a:t>
            </a:r>
          </a:p>
          <a:p>
            <a:r>
              <a:rPr lang="en-GB" sz="1600" b="0" dirty="0" err="1"/>
              <a:t>PoF</a:t>
            </a:r>
            <a:r>
              <a:rPr lang="en-GB" sz="1600" b="0" dirty="0"/>
              <a:t> III Topic: &lt;topic&gt; OR </a:t>
            </a:r>
            <a:r>
              <a:rPr lang="de-DE" sz="1600" b="0" dirty="0" err="1"/>
              <a:t>PoF</a:t>
            </a:r>
            <a:r>
              <a:rPr lang="de-DE" sz="1600" b="0" dirty="0"/>
              <a:t> III </a:t>
            </a:r>
            <a:r>
              <a:rPr lang="de-DE" sz="1600" b="0" dirty="0" err="1"/>
              <a:t>research</a:t>
            </a:r>
            <a:r>
              <a:rPr lang="de-DE" sz="1600" b="0" dirty="0"/>
              <a:t> </a:t>
            </a:r>
            <a:r>
              <a:rPr lang="de-DE" sz="1600" b="0" dirty="0" err="1"/>
              <a:t>theme</a:t>
            </a:r>
            <a:r>
              <a:rPr lang="de-DE" sz="1600" b="0" dirty="0"/>
              <a:t>: &lt;</a:t>
            </a:r>
            <a:r>
              <a:rPr lang="de-DE" sz="1600" b="0" dirty="0" err="1"/>
              <a:t>research</a:t>
            </a:r>
            <a:r>
              <a:rPr lang="de-DE" sz="1600" b="0" dirty="0"/>
              <a:t> </a:t>
            </a:r>
            <a:r>
              <a:rPr lang="de-DE" sz="1600" b="0" dirty="0" err="1"/>
              <a:t>theme</a:t>
            </a:r>
            <a:r>
              <a:rPr lang="de-DE" sz="1600" b="0" dirty="0"/>
              <a:t>&gt; </a:t>
            </a:r>
            <a:endParaRPr lang="en-GB" sz="1600" b="0" dirty="0"/>
          </a:p>
          <a:p>
            <a:r>
              <a:rPr lang="de-DE" sz="1600" b="0" dirty="0"/>
              <a:t>DESY Research Unit: </a:t>
            </a:r>
            <a:r>
              <a:rPr lang="en-GB" sz="1600" b="0" dirty="0"/>
              <a:t>&lt;research unit&gt;</a:t>
            </a:r>
          </a:p>
        </p:txBody>
      </p:sp>
      <p:sp>
        <p:nvSpPr>
          <p:cNvPr id="12" name="Textplatzhalter 11"/>
          <p:cNvSpPr>
            <a:spLocks noGrp="1"/>
          </p:cNvSpPr>
          <p:nvPr>
            <p:ph type="body" sz="quarter" idx="10"/>
          </p:nvPr>
        </p:nvSpPr>
        <p:spPr>
          <a:xfrm>
            <a:off x="414464" y="4937942"/>
            <a:ext cx="11369548" cy="700373"/>
          </a:xfrm>
        </p:spPr>
        <p:txBody>
          <a:bodyPr/>
          <a:lstStyle>
            <a:lvl1pPr marL="0" indent="0">
              <a:spcAft>
                <a:spcPts val="0"/>
              </a:spcAft>
              <a:buNone/>
              <a:defRPr sz="1400"/>
            </a:lvl1pPr>
          </a:lstStyle>
          <a:p>
            <a:pPr lvl="0"/>
            <a:r>
              <a:rPr lang="de-DE" noProof="0" dirty="0"/>
              <a:t>Textmasterformat bearbeiten</a:t>
            </a:r>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3032" y="5669579"/>
            <a:ext cx="793750" cy="794719"/>
          </a:xfrm>
          <a:prstGeom prst="rect">
            <a:avLst/>
          </a:prstGeom>
        </p:spPr>
      </p:pic>
      <p:sp>
        <p:nvSpPr>
          <p:cNvPr id="15" name="Untertitel 2"/>
          <p:cNvSpPr txBox="1">
            <a:spLocks/>
          </p:cNvSpPr>
          <p:nvPr userDrawn="1"/>
        </p:nvSpPr>
        <p:spPr>
          <a:xfrm>
            <a:off x="407987" y="3501008"/>
            <a:ext cx="11376025" cy="15257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tabLst>
                <a:tab pos="266700" algn="l"/>
              </a:tabLst>
              <a:defRPr sz="1800" b="1" kern="1200">
                <a:solidFill>
                  <a:schemeClr val="accent2"/>
                </a:solidFill>
                <a:latin typeface="+mn-lt"/>
                <a:ea typeface="+mn-ea"/>
                <a:cs typeface="+mn-cs"/>
              </a:defRPr>
            </a:lvl1pPr>
            <a:lvl2pPr marL="457200" indent="0" algn="ctr"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8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1600" b="0" dirty="0"/>
          </a:p>
        </p:txBody>
      </p:sp>
      <p:pic>
        <p:nvPicPr>
          <p:cNvPr id="17" name="Picture 2" descr="https://www.helmholtz.de/fileadmin/user_upload/04_mediathek/Logos_2017/2017_H_Logo_RGB_untereinander_E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16" y="5533346"/>
            <a:ext cx="3528392" cy="10671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697182"/>
            <a:ext cx="1067253" cy="761798"/>
          </a:xfrm>
          <a:prstGeom prst="rect">
            <a:avLst/>
          </a:prstGeom>
        </p:spPr>
      </p:pic>
    </p:spTree>
    <p:extLst>
      <p:ext uri="{BB962C8B-B14F-4D97-AF65-F5344CB8AC3E}">
        <p14:creationId xmlns:p14="http://schemas.microsoft.com/office/powerpoint/2010/main" val="1250771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GB" noProof="0"/>
              <a:t>Monolithic Active Pixel Systems | Cornelia Wunderer |</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Textmasterformat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372873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5" name="Footer Placeholder 4"/>
          <p:cNvSpPr>
            <a:spLocks noGrp="1"/>
          </p:cNvSpPr>
          <p:nvPr>
            <p:ph type="ftr" sz="quarter" idx="11"/>
          </p:nvPr>
        </p:nvSpPr>
        <p:spPr/>
        <p:txBody>
          <a:bodyPr/>
          <a:lstStyle/>
          <a:p>
            <a:r>
              <a:rPr lang="en-GB" noProof="0"/>
              <a:t>Monolithic Active Pixel Systems | Cornelia Wunderer |</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Textmasterformat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Textmasterformat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274914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4" name="Footer Placeholder 3"/>
          <p:cNvSpPr>
            <a:spLocks noGrp="1"/>
          </p:cNvSpPr>
          <p:nvPr>
            <p:ph type="ftr" sz="quarter" idx="11"/>
          </p:nvPr>
        </p:nvSpPr>
        <p:spPr>
          <a:xfrm>
            <a:off x="911424" y="6565566"/>
            <a:ext cx="9289032" cy="165431"/>
          </a:xfrm>
        </p:spPr>
        <p:txBody>
          <a:bodyPr/>
          <a:lstStyle/>
          <a:p>
            <a:r>
              <a:rPr lang="en-GB" noProof="0"/>
              <a:t>Monolithic Active Pixel Systems | Cornelia Wunderer |</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Tree>
    <p:extLst>
      <p:ext uri="{BB962C8B-B14F-4D97-AF65-F5344CB8AC3E}">
        <p14:creationId xmlns:p14="http://schemas.microsoft.com/office/powerpoint/2010/main" val="74004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28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Tree>
    <p:extLst>
      <p:ext uri="{BB962C8B-B14F-4D97-AF65-F5344CB8AC3E}">
        <p14:creationId xmlns:p14="http://schemas.microsoft.com/office/powerpoint/2010/main" val="307456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911424" y="6556139"/>
            <a:ext cx="9289032" cy="165431"/>
          </a:xfrm>
          <a:prstGeom prst="rect">
            <a:avLst/>
          </a:prstGeom>
        </p:spPr>
        <p:txBody>
          <a:bodyPr vert="horz" lIns="0" tIns="0" rIns="0" bIns="0" rtlCol="0" anchor="t" anchorCtr="0">
            <a:noAutofit/>
          </a:bodyPr>
          <a:lstStyle>
            <a:lvl1pPr algn="l">
              <a:defRPr sz="900">
                <a:solidFill>
                  <a:schemeClr val="tx1"/>
                </a:solidFill>
              </a:defRPr>
            </a:lvl1pPr>
          </a:lstStyle>
          <a:p>
            <a:r>
              <a:rPr lang="en-GB" noProof="0"/>
              <a:t>Monolithic Active Pixel Systems | Cornelia Wunderer |</a:t>
            </a:r>
            <a:endParaRPr lang="en-US" noProof="0" dirty="0"/>
          </a:p>
        </p:txBody>
      </p:sp>
      <p:sp>
        <p:nvSpPr>
          <p:cNvPr id="14" name="Textfeld 13"/>
          <p:cNvSpPr txBox="1"/>
          <p:nvPr/>
        </p:nvSpPr>
        <p:spPr>
          <a:xfrm>
            <a:off x="10848528" y="6545434"/>
            <a:ext cx="935485" cy="186841"/>
          </a:xfrm>
          <a:prstGeom prst="rect">
            <a:avLst/>
          </a:prstGeom>
          <a:noFill/>
        </p:spPr>
        <p:txBody>
          <a:bodyPr wrap="square" lIns="0" tIns="0" rIns="0" bIns="0" rtlCol="0">
            <a:noAutofit/>
          </a:bodyPr>
          <a:lstStyle/>
          <a:p>
            <a:pPr algn="r"/>
            <a:r>
              <a:rPr lang="en-US" sz="900" b="1" noProof="0" dirty="0"/>
              <a:t>Page </a:t>
            </a:r>
            <a:fld id="{0427E4B2-AC28-443E-BE04-5CD55098A90B}" type="slidenum">
              <a:rPr lang="en-US" sz="900" b="1" noProof="0" smtClean="0"/>
              <a:pPr algn="r"/>
              <a:t>‹#›</a:t>
            </a:fld>
            <a:endParaRPr lang="en-US" sz="900" b="1" noProof="0" dirty="0"/>
          </a:p>
        </p:txBody>
      </p:sp>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0496" y="6538054"/>
            <a:ext cx="591254" cy="208800"/>
          </a:xfrm>
          <a:prstGeom prst="rect">
            <a:avLst/>
          </a:prstGeom>
        </p:spPr>
      </p:pic>
    </p:spTree>
    <p:extLst>
      <p:ext uri="{BB962C8B-B14F-4D97-AF65-F5344CB8AC3E}">
        <p14:creationId xmlns:p14="http://schemas.microsoft.com/office/powerpoint/2010/main" val="1333620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266700" indent="-266700" algn="l" defTabSz="914400" rtl="0" eaLnBrk="1" latinLnBrk="0" hangingPunct="1">
        <a:lnSpc>
          <a:spcPct val="100000"/>
        </a:lnSpc>
        <a:spcBef>
          <a:spcPts val="0"/>
        </a:spcBef>
        <a:spcAft>
          <a:spcPts val="800"/>
        </a:spcAft>
        <a:buFont typeface="Arial" panose="020B0604020202020204" pitchFamily="34" charset="0"/>
        <a:buChar char="•"/>
        <a:tabLst>
          <a:tab pos="266700" algn="l"/>
        </a:tabLst>
        <a:defRPr sz="1600" kern="1200">
          <a:solidFill>
            <a:schemeClr val="tx1"/>
          </a:solidFill>
          <a:latin typeface="+mn-lt"/>
          <a:ea typeface="+mn-ea"/>
          <a:cs typeface="+mn-cs"/>
        </a:defRPr>
      </a:lvl1pPr>
      <a:lvl2pPr marL="54292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0763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343025"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p15:clr>
            <a:srgbClr val="F26B43"/>
          </p15:clr>
        </p15:guide>
        <p15:guide id="2" pos="3885">
          <p15:clr>
            <a:srgbClr val="F26B43"/>
          </p15:clr>
        </p15:guide>
        <p15:guide id="3" pos="3795">
          <p15:clr>
            <a:srgbClr val="F26B43"/>
          </p15:clr>
        </p15:guide>
        <p15:guide id="4" pos="7423">
          <p15:clr>
            <a:srgbClr val="F26B43"/>
          </p15:clr>
        </p15:guide>
        <p15:guide id="5" pos="257">
          <p15:clr>
            <a:srgbClr val="F26B43"/>
          </p15:clr>
        </p15:guide>
        <p15:guide id="6" orient="horz" pos="4042">
          <p15:clr>
            <a:srgbClr val="F26B43"/>
          </p15:clr>
        </p15:guide>
        <p15:guide id="7" orient="horz" pos="2432">
          <p15:clr>
            <a:srgbClr val="F26B43"/>
          </p15:clr>
        </p15:guide>
        <p15:guide id="8" orient="horz" pos="2523">
          <p15:clr>
            <a:srgbClr val="F26B43"/>
          </p15:clr>
        </p15:guide>
        <p15:guide id="9" pos="2593">
          <p15:clr>
            <a:srgbClr val="F26B43"/>
          </p15:clr>
        </p15:guide>
        <p15:guide id="10" pos="2683">
          <p15:clr>
            <a:srgbClr val="F26B43"/>
          </p15:clr>
        </p15:guide>
        <p15:guide id="11" pos="4997">
          <p15:clr>
            <a:srgbClr val="F26B43"/>
          </p15:clr>
        </p15:guide>
        <p15:guide id="12" pos="508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6600" dirty="0"/>
              <a:t>MT-DTS Project Collection</a:t>
            </a:r>
            <a:endParaRPr lang="de-DE" sz="6600" dirty="0"/>
          </a:p>
        </p:txBody>
      </p:sp>
      <p:sp>
        <p:nvSpPr>
          <p:cNvPr id="10" name="Text Placeholder 9"/>
          <p:cNvSpPr>
            <a:spLocks noGrp="1"/>
          </p:cNvSpPr>
          <p:nvPr>
            <p:ph type="body" sz="quarter" idx="13"/>
          </p:nvPr>
        </p:nvSpPr>
        <p:spPr>
          <a:xfrm>
            <a:off x="407987" y="1393564"/>
            <a:ext cx="11376025" cy="379252"/>
          </a:xfrm>
        </p:spPr>
        <p:txBody>
          <a:bodyPr/>
          <a:lstStyle/>
          <a:p>
            <a:r>
              <a:rPr lang="de-DE" dirty="0"/>
              <a:t>ST2: System Technologies</a:t>
            </a:r>
          </a:p>
        </p:txBody>
      </p:sp>
      <p:sp>
        <p:nvSpPr>
          <p:cNvPr id="2" name="TextBox 1">
            <a:extLst>
              <a:ext uri="{FF2B5EF4-FFF2-40B4-BE49-F238E27FC236}">
                <a16:creationId xmlns:a16="http://schemas.microsoft.com/office/drawing/2014/main" id="{EE3D17C4-101A-9B21-2D96-61D9B9B6C140}"/>
              </a:ext>
            </a:extLst>
          </p:cNvPr>
          <p:cNvSpPr txBox="1"/>
          <p:nvPr/>
        </p:nvSpPr>
        <p:spPr>
          <a:xfrm>
            <a:off x="914400" y="2454965"/>
            <a:ext cx="8150087" cy="2554545"/>
          </a:xfrm>
          <a:prstGeom prst="rect">
            <a:avLst/>
          </a:prstGeom>
          <a:noFill/>
        </p:spPr>
        <p:txBody>
          <a:bodyPr wrap="square" rtlCol="0">
            <a:spAutoFit/>
          </a:bodyPr>
          <a:lstStyle/>
          <a:p>
            <a:r>
              <a:rPr lang="en-US" sz="1600" dirty="0"/>
              <a:t>For the preparation of </a:t>
            </a:r>
            <a:r>
              <a:rPr lang="en-US" sz="1600" dirty="0" err="1"/>
              <a:t>PoF</a:t>
            </a:r>
            <a:r>
              <a:rPr lang="en-US" sz="1600" dirty="0"/>
              <a:t> V is is again essential to get an overview of the activities, that are planned by each center and group. During the preparation of the current funding period it was very helpful have the project collection available for </a:t>
            </a:r>
            <a:r>
              <a:rPr lang="en-US" sz="1600" dirty="0" err="1"/>
              <a:t>structering</a:t>
            </a:r>
            <a:r>
              <a:rPr lang="en-US" sz="1600" dirty="0"/>
              <a:t> the research program and find the right milestones.</a:t>
            </a:r>
          </a:p>
          <a:p>
            <a:endParaRPr lang="en-US" sz="1600" dirty="0"/>
          </a:p>
          <a:p>
            <a:r>
              <a:rPr lang="en-US" sz="1600" dirty="0"/>
              <a:t>Please fill in the project template. </a:t>
            </a:r>
          </a:p>
          <a:p>
            <a:endParaRPr lang="en-US" sz="1600" dirty="0"/>
          </a:p>
          <a:p>
            <a:r>
              <a:rPr lang="en-US" sz="1600" dirty="0"/>
              <a:t>Be precise, as this is already possible. Update the list during the course of the </a:t>
            </a:r>
            <a:r>
              <a:rPr lang="en-US" sz="1600" dirty="0" err="1"/>
              <a:t>PoF</a:t>
            </a:r>
            <a:r>
              <a:rPr lang="en-US" sz="1600" dirty="0"/>
              <a:t> V preparation</a:t>
            </a:r>
          </a:p>
          <a:p>
            <a:endParaRPr lang="en-US" sz="1600" dirty="0"/>
          </a:p>
        </p:txBody>
      </p:sp>
    </p:spTree>
    <p:extLst>
      <p:ext uri="{BB962C8B-B14F-4D97-AF65-F5344CB8AC3E}">
        <p14:creationId xmlns:p14="http://schemas.microsoft.com/office/powerpoint/2010/main" val="677520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e-DE" dirty="0"/>
              <a:t>Software-</a:t>
            </a:r>
            <a:r>
              <a:rPr lang="de-DE" dirty="0" err="1"/>
              <a:t>defined</a:t>
            </a:r>
            <a:r>
              <a:rPr lang="de-DE" dirty="0"/>
              <a:t> DAQ</a:t>
            </a:r>
            <a:endParaRPr lang="de-DE" b="0" dirty="0"/>
          </a:p>
        </p:txBody>
      </p:sp>
      <p:sp>
        <p:nvSpPr>
          <p:cNvPr id="10" name="Text Placeholder 9"/>
          <p:cNvSpPr>
            <a:spLocks noGrp="1"/>
          </p:cNvSpPr>
          <p:nvPr>
            <p:ph type="body" sz="quarter" idx="13"/>
          </p:nvPr>
        </p:nvSpPr>
        <p:spPr/>
        <p:txBody>
          <a:bodyPr/>
          <a:lstStyle/>
          <a:p>
            <a:r>
              <a:rPr lang="en-US" b="0" dirty="0"/>
              <a:t>Unified</a:t>
            </a:r>
            <a:endParaRPr lang="de-DE" dirty="0"/>
          </a:p>
        </p:txBody>
      </p:sp>
      <p:sp>
        <p:nvSpPr>
          <p:cNvPr id="12" name="Text Placeholder 11"/>
          <p:cNvSpPr>
            <a:spLocks noGrp="1"/>
          </p:cNvSpPr>
          <p:nvPr>
            <p:ph type="body" sz="quarter" idx="15"/>
          </p:nvPr>
        </p:nvSpPr>
        <p:spPr>
          <a:xfrm>
            <a:off x="407988" y="1406427"/>
            <a:ext cx="7200180" cy="2454374"/>
          </a:xfrm>
          <a:solidFill>
            <a:schemeClr val="accent6">
              <a:lumMod val="20000"/>
              <a:lumOff val="80000"/>
            </a:schemeClr>
          </a:solidFill>
        </p:spPr>
        <p:txBody>
          <a:bodyPr/>
          <a:lstStyle/>
          <a:p>
            <a:r>
              <a:rPr lang="de-DE" dirty="0" err="1"/>
              <a:t>Detailed</a:t>
            </a:r>
            <a:r>
              <a:rPr lang="de-DE" dirty="0"/>
              <a:t> </a:t>
            </a:r>
            <a:r>
              <a:rPr lang="de-DE" dirty="0" err="1"/>
              <a:t>project</a:t>
            </a:r>
            <a:r>
              <a:rPr lang="de-DE" dirty="0"/>
              <a:t> </a:t>
            </a:r>
            <a:r>
              <a:rPr lang="de-DE" dirty="0" err="1"/>
              <a:t>description</a:t>
            </a:r>
            <a:endParaRPr lang="de-DE" dirty="0"/>
          </a:p>
          <a:p>
            <a:r>
              <a:rPr lang="de-DE" dirty="0"/>
              <a:t>Key </a:t>
            </a:r>
            <a:r>
              <a:rPr lang="de-DE" dirty="0" err="1"/>
              <a:t>technologies</a:t>
            </a:r>
            <a:endParaRPr lang="de-DE" dirty="0"/>
          </a:p>
          <a:p>
            <a:r>
              <a:rPr lang="de-DE" dirty="0"/>
              <a:t>Timeline, </a:t>
            </a:r>
            <a:r>
              <a:rPr lang="de-DE" dirty="0" err="1"/>
              <a:t>milestones</a:t>
            </a:r>
            <a:endParaRPr lang="de-DE" dirty="0"/>
          </a:p>
          <a:p>
            <a:endParaRPr lang="en-US" dirty="0"/>
          </a:p>
          <a:p>
            <a:pPr lvl="1"/>
            <a:endParaRPr lang="en-US" dirty="0"/>
          </a:p>
          <a:p>
            <a:pPr lvl="1"/>
            <a:endParaRPr lang="de-DE"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b="1" dirty="0"/>
              <a:t>Why is this cool?</a:t>
            </a:r>
          </a:p>
          <a:p>
            <a:r>
              <a:rPr lang="en-US" spc="-1" dirty="0">
                <a:solidFill>
                  <a:srgbClr val="000000"/>
                </a:solidFill>
                <a:uFill>
                  <a:solidFill>
                    <a:srgbClr val="FFFFFF"/>
                  </a:solidFill>
                </a:uFill>
                <a:ea typeface="DejaVu Sans"/>
              </a:rPr>
              <a:t>Unique selling points </a:t>
            </a:r>
          </a:p>
          <a:p>
            <a:r>
              <a:rPr lang="en-US" spc="-1" dirty="0">
                <a:solidFill>
                  <a:srgbClr val="000000"/>
                </a:solidFill>
                <a:uFill>
                  <a:solidFill>
                    <a:srgbClr val="FFFFFF"/>
                  </a:solidFill>
                </a:uFill>
              </a:rPr>
              <a:t>Application fields</a:t>
            </a:r>
            <a:endParaRPr lang="de-DE" dirty="0"/>
          </a:p>
        </p:txBody>
      </p:sp>
      <p:sp>
        <p:nvSpPr>
          <p:cNvPr id="15" name="TextBox 14"/>
          <p:cNvSpPr txBox="1"/>
          <p:nvPr/>
        </p:nvSpPr>
        <p:spPr>
          <a:xfrm>
            <a:off x="5954485" y="3948944"/>
            <a:ext cx="6046171" cy="206210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Links to others?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Partner in MT-DTS, contributions of the partners, contact persons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70C0"/>
                </a:solidFill>
                <a:latin typeface="Arial"/>
              </a:rPr>
              <a:t>Partner in Matter, </a:t>
            </a:r>
            <a:r>
              <a:rPr kumimoji="0" lang="en-US" sz="1600" b="0" i="0" u="none" strike="noStrike" kern="1200" cap="none" spc="0" normalizeH="0" baseline="0" noProof="0" dirty="0">
                <a:ln>
                  <a:noFill/>
                </a:ln>
                <a:solidFill>
                  <a:srgbClr val="0070C0"/>
                </a:solidFill>
                <a:effectLst/>
                <a:uLnTx/>
                <a:uFillTx/>
                <a:latin typeface="Arial"/>
                <a:ea typeface="+mn-ea"/>
                <a:cs typeface="+mn-cs"/>
              </a:rPr>
              <a:t>contributions of the partners, contact persons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External partner, contributions of the partners, contact persons</a:t>
            </a: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5"/>
          <p:cNvSpPr txBox="1"/>
          <p:nvPr/>
        </p:nvSpPr>
        <p:spPr>
          <a:xfrm>
            <a:off x="346250" y="6508389"/>
            <a:ext cx="279711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9FDF"/>
                </a:solidFill>
                <a:latin typeface="Arial"/>
              </a:rPr>
              <a:t>P</a:t>
            </a:r>
            <a:r>
              <a:rPr kumimoji="0" lang="en-US" sz="1200" b="0" i="0" u="none" strike="noStrike" kern="1200" cap="none" spc="0" normalizeH="0" baseline="0" noProof="0" dirty="0" err="1">
                <a:ln>
                  <a:noFill/>
                </a:ln>
                <a:solidFill>
                  <a:srgbClr val="009FDF"/>
                </a:solidFill>
                <a:effectLst/>
                <a:uLnTx/>
                <a:uFillTx/>
                <a:latin typeface="Arial"/>
                <a:ea typeface="+mn-ea"/>
                <a:cs typeface="+mn-cs"/>
              </a:rPr>
              <a:t>roposer</a:t>
            </a:r>
            <a:r>
              <a:rPr kumimoji="0" lang="en-US" sz="1200" b="0" i="0" u="none" strike="noStrike" kern="1200" cap="none" spc="0" normalizeH="0" baseline="0" noProof="0" dirty="0">
                <a:ln>
                  <a:noFill/>
                </a:ln>
                <a:solidFill>
                  <a:srgbClr val="009FDF"/>
                </a:solidFill>
                <a:effectLst/>
                <a:uLnTx/>
                <a:uFillTx/>
                <a:latin typeface="Arial"/>
                <a:ea typeface="+mn-ea"/>
                <a:cs typeface="+mn-cs"/>
              </a:rPr>
              <a:t>: Name </a:t>
            </a:r>
            <a:r>
              <a:rPr lang="en-US" sz="1200" dirty="0">
                <a:solidFill>
                  <a:srgbClr val="009FDF"/>
                </a:solidFill>
                <a:latin typeface="Arial"/>
              </a:rPr>
              <a:t>/</a:t>
            </a:r>
            <a:r>
              <a:rPr kumimoji="0" lang="en-US" sz="1200" b="0" i="0" u="none" strike="noStrike" kern="1200" cap="none" spc="0" normalizeH="0" baseline="0" noProof="0" dirty="0">
                <a:ln>
                  <a:noFill/>
                </a:ln>
                <a:solidFill>
                  <a:srgbClr val="009FDF"/>
                </a:solidFill>
                <a:effectLst/>
                <a:uLnTx/>
                <a:uFillTx/>
                <a:latin typeface="Arial"/>
                <a:ea typeface="+mn-ea"/>
                <a:cs typeface="+mn-cs"/>
              </a:rPr>
              <a:t> Email, center, group</a:t>
            </a:r>
            <a:endParaRPr kumimoji="0" lang="en-GB" sz="1200" b="0" i="0" u="none" strike="noStrike" kern="1200" cap="none" spc="0" normalizeH="0" baseline="0" noProof="0" dirty="0">
              <a:ln>
                <a:noFill/>
              </a:ln>
              <a:solidFill>
                <a:srgbClr val="009FDF"/>
              </a:solidFill>
              <a:effectLst/>
              <a:uLnTx/>
              <a:uFillTx/>
              <a:latin typeface="Arial"/>
              <a:ea typeface="+mn-ea"/>
              <a:cs typeface="+mn-cs"/>
            </a:endParaRPr>
          </a:p>
        </p:txBody>
      </p:sp>
      <p:sp>
        <p:nvSpPr>
          <p:cNvPr id="2" name="Picture Placeholder 6">
            <a:extLst>
              <a:ext uri="{FF2B5EF4-FFF2-40B4-BE49-F238E27FC236}">
                <a16:creationId xmlns:a16="http://schemas.microsoft.com/office/drawing/2014/main" id="{7476416D-EC8E-2824-60FB-E9D29204D24C}"/>
              </a:ext>
            </a:extLst>
          </p:cNvPr>
          <p:cNvSpPr>
            <a:spLocks noGrp="1"/>
          </p:cNvSpPr>
          <p:nvPr>
            <p:ph type="pic" sz="quarter" idx="14"/>
          </p:nvPr>
        </p:nvSpPr>
        <p:spPr>
          <a:xfrm>
            <a:off x="8075611" y="1449389"/>
            <a:ext cx="3708401" cy="2411412"/>
          </a:xfrm>
        </p:spPr>
        <p:txBody>
          <a:bodyPr/>
          <a:lstStyle/>
          <a:p>
            <a:endParaRPr lang="en-US"/>
          </a:p>
        </p:txBody>
      </p:sp>
    </p:spTree>
    <p:extLst>
      <p:ext uri="{BB962C8B-B14F-4D97-AF65-F5344CB8AC3E}">
        <p14:creationId xmlns:p14="http://schemas.microsoft.com/office/powerpoint/2010/main" val="3060652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e-DE" dirty="0"/>
              <a:t>Analysis </a:t>
            </a:r>
            <a:r>
              <a:rPr lang="de-DE" dirty="0" err="1"/>
              <a:t>enviroment</a:t>
            </a:r>
            <a:r>
              <a:rPr lang="de-DE" dirty="0"/>
              <a:t> (</a:t>
            </a:r>
            <a:r>
              <a:rPr lang="de-DE" dirty="0" err="1"/>
              <a:t>for</a:t>
            </a:r>
            <a:r>
              <a:rPr lang="de-DE" dirty="0"/>
              <a:t> KATRIN) </a:t>
            </a:r>
            <a:endParaRPr lang="de-DE" b="0" dirty="0"/>
          </a:p>
        </p:txBody>
      </p:sp>
      <p:sp>
        <p:nvSpPr>
          <p:cNvPr id="10" name="Text Placeholder 9"/>
          <p:cNvSpPr>
            <a:spLocks noGrp="1"/>
          </p:cNvSpPr>
          <p:nvPr>
            <p:ph type="body" sz="quarter" idx="13"/>
          </p:nvPr>
        </p:nvSpPr>
        <p:spPr/>
        <p:txBody>
          <a:bodyPr/>
          <a:lstStyle/>
          <a:p>
            <a:r>
              <a:rPr lang="en-US" b="0" dirty="0"/>
              <a:t>Unified</a:t>
            </a:r>
            <a:endParaRPr lang="de-DE" dirty="0"/>
          </a:p>
        </p:txBody>
      </p:sp>
      <p:sp>
        <p:nvSpPr>
          <p:cNvPr id="12" name="Text Placeholder 11"/>
          <p:cNvSpPr>
            <a:spLocks noGrp="1"/>
          </p:cNvSpPr>
          <p:nvPr>
            <p:ph type="body" sz="quarter" idx="15"/>
          </p:nvPr>
        </p:nvSpPr>
        <p:spPr>
          <a:xfrm>
            <a:off x="407988" y="1406427"/>
            <a:ext cx="7200180" cy="2454374"/>
          </a:xfrm>
          <a:solidFill>
            <a:schemeClr val="accent6">
              <a:lumMod val="20000"/>
              <a:lumOff val="80000"/>
            </a:schemeClr>
          </a:solidFill>
        </p:spPr>
        <p:txBody>
          <a:bodyPr/>
          <a:lstStyle/>
          <a:p>
            <a:r>
              <a:rPr lang="de-DE" dirty="0" err="1"/>
              <a:t>Detailed</a:t>
            </a:r>
            <a:r>
              <a:rPr lang="de-DE" dirty="0"/>
              <a:t> </a:t>
            </a:r>
            <a:r>
              <a:rPr lang="de-DE" dirty="0" err="1"/>
              <a:t>project</a:t>
            </a:r>
            <a:r>
              <a:rPr lang="de-DE" dirty="0"/>
              <a:t> </a:t>
            </a:r>
            <a:r>
              <a:rPr lang="de-DE" dirty="0" err="1"/>
              <a:t>description</a:t>
            </a:r>
            <a:endParaRPr lang="de-DE" dirty="0"/>
          </a:p>
          <a:p>
            <a:r>
              <a:rPr lang="de-DE" dirty="0"/>
              <a:t>Key </a:t>
            </a:r>
            <a:r>
              <a:rPr lang="de-DE" dirty="0" err="1"/>
              <a:t>technologies</a:t>
            </a:r>
            <a:endParaRPr lang="de-DE" dirty="0"/>
          </a:p>
          <a:p>
            <a:r>
              <a:rPr lang="de-DE" dirty="0"/>
              <a:t>Timeline, </a:t>
            </a:r>
            <a:r>
              <a:rPr lang="de-DE" dirty="0" err="1"/>
              <a:t>milestones</a:t>
            </a:r>
            <a:endParaRPr lang="de-DE" dirty="0"/>
          </a:p>
          <a:p>
            <a:endParaRPr lang="en-US" dirty="0"/>
          </a:p>
          <a:p>
            <a:pPr lvl="1"/>
            <a:endParaRPr lang="en-US" dirty="0"/>
          </a:p>
          <a:p>
            <a:pPr lvl="1"/>
            <a:endParaRPr lang="de-DE"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b="1" dirty="0"/>
              <a:t>Why is this cool?</a:t>
            </a:r>
          </a:p>
          <a:p>
            <a:r>
              <a:rPr lang="en-US" spc="-1" dirty="0">
                <a:solidFill>
                  <a:srgbClr val="000000"/>
                </a:solidFill>
                <a:uFill>
                  <a:solidFill>
                    <a:srgbClr val="FFFFFF"/>
                  </a:solidFill>
                </a:uFill>
                <a:ea typeface="DejaVu Sans"/>
              </a:rPr>
              <a:t>Unique selling points </a:t>
            </a:r>
          </a:p>
          <a:p>
            <a:r>
              <a:rPr lang="en-US" spc="-1" dirty="0">
                <a:solidFill>
                  <a:srgbClr val="000000"/>
                </a:solidFill>
                <a:uFill>
                  <a:solidFill>
                    <a:srgbClr val="FFFFFF"/>
                  </a:solidFill>
                </a:uFill>
              </a:rPr>
              <a:t>Application fields</a:t>
            </a:r>
            <a:endParaRPr lang="de-DE" dirty="0"/>
          </a:p>
        </p:txBody>
      </p:sp>
      <p:sp>
        <p:nvSpPr>
          <p:cNvPr id="15" name="TextBox 14"/>
          <p:cNvSpPr txBox="1"/>
          <p:nvPr/>
        </p:nvSpPr>
        <p:spPr>
          <a:xfrm>
            <a:off x="5954485" y="3948944"/>
            <a:ext cx="6046171" cy="206210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Links to others?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Partner in MT-DTS, contributions of the partners, contact persons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70C0"/>
                </a:solidFill>
                <a:latin typeface="Arial"/>
              </a:rPr>
              <a:t>Partner in Matter, </a:t>
            </a:r>
            <a:r>
              <a:rPr kumimoji="0" lang="en-US" sz="1600" b="0" i="0" u="none" strike="noStrike" kern="1200" cap="none" spc="0" normalizeH="0" baseline="0" noProof="0" dirty="0">
                <a:ln>
                  <a:noFill/>
                </a:ln>
                <a:solidFill>
                  <a:srgbClr val="0070C0"/>
                </a:solidFill>
                <a:effectLst/>
                <a:uLnTx/>
                <a:uFillTx/>
                <a:latin typeface="Arial"/>
                <a:ea typeface="+mn-ea"/>
                <a:cs typeface="+mn-cs"/>
              </a:rPr>
              <a:t>contributions of the partners, contact persons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External partner, contributions of the partners, contact persons</a:t>
            </a: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5"/>
          <p:cNvSpPr txBox="1"/>
          <p:nvPr/>
        </p:nvSpPr>
        <p:spPr>
          <a:xfrm>
            <a:off x="346250" y="6508389"/>
            <a:ext cx="279711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9FDF"/>
                </a:solidFill>
                <a:latin typeface="Arial"/>
              </a:rPr>
              <a:t>P</a:t>
            </a:r>
            <a:r>
              <a:rPr kumimoji="0" lang="en-US" sz="1200" b="0" i="0" u="none" strike="noStrike" kern="1200" cap="none" spc="0" normalizeH="0" baseline="0" noProof="0" dirty="0" err="1">
                <a:ln>
                  <a:noFill/>
                </a:ln>
                <a:solidFill>
                  <a:srgbClr val="009FDF"/>
                </a:solidFill>
                <a:effectLst/>
                <a:uLnTx/>
                <a:uFillTx/>
                <a:latin typeface="Arial"/>
                <a:ea typeface="+mn-ea"/>
                <a:cs typeface="+mn-cs"/>
              </a:rPr>
              <a:t>roposer</a:t>
            </a:r>
            <a:r>
              <a:rPr kumimoji="0" lang="en-US" sz="1200" b="0" i="0" u="none" strike="noStrike" kern="1200" cap="none" spc="0" normalizeH="0" baseline="0" noProof="0" dirty="0">
                <a:ln>
                  <a:noFill/>
                </a:ln>
                <a:solidFill>
                  <a:srgbClr val="009FDF"/>
                </a:solidFill>
                <a:effectLst/>
                <a:uLnTx/>
                <a:uFillTx/>
                <a:latin typeface="Arial"/>
                <a:ea typeface="+mn-ea"/>
                <a:cs typeface="+mn-cs"/>
              </a:rPr>
              <a:t>: Name </a:t>
            </a:r>
            <a:r>
              <a:rPr lang="en-US" sz="1200" dirty="0">
                <a:solidFill>
                  <a:srgbClr val="009FDF"/>
                </a:solidFill>
                <a:latin typeface="Arial"/>
              </a:rPr>
              <a:t>/</a:t>
            </a:r>
            <a:r>
              <a:rPr kumimoji="0" lang="en-US" sz="1200" b="0" i="0" u="none" strike="noStrike" kern="1200" cap="none" spc="0" normalizeH="0" baseline="0" noProof="0" dirty="0">
                <a:ln>
                  <a:noFill/>
                </a:ln>
                <a:solidFill>
                  <a:srgbClr val="009FDF"/>
                </a:solidFill>
                <a:effectLst/>
                <a:uLnTx/>
                <a:uFillTx/>
                <a:latin typeface="Arial"/>
                <a:ea typeface="+mn-ea"/>
                <a:cs typeface="+mn-cs"/>
              </a:rPr>
              <a:t> Email, center, group</a:t>
            </a:r>
            <a:endParaRPr kumimoji="0" lang="en-GB" sz="1200" b="0" i="0" u="none" strike="noStrike" kern="1200" cap="none" spc="0" normalizeH="0" baseline="0" noProof="0" dirty="0">
              <a:ln>
                <a:noFill/>
              </a:ln>
              <a:solidFill>
                <a:srgbClr val="009FDF"/>
              </a:solidFill>
              <a:effectLst/>
              <a:uLnTx/>
              <a:uFillTx/>
              <a:latin typeface="Arial"/>
              <a:ea typeface="+mn-ea"/>
              <a:cs typeface="+mn-cs"/>
            </a:endParaRPr>
          </a:p>
        </p:txBody>
      </p:sp>
      <p:sp>
        <p:nvSpPr>
          <p:cNvPr id="2" name="Picture Placeholder 6">
            <a:extLst>
              <a:ext uri="{FF2B5EF4-FFF2-40B4-BE49-F238E27FC236}">
                <a16:creationId xmlns:a16="http://schemas.microsoft.com/office/drawing/2014/main" id="{7476416D-EC8E-2824-60FB-E9D29204D24C}"/>
              </a:ext>
            </a:extLst>
          </p:cNvPr>
          <p:cNvSpPr>
            <a:spLocks noGrp="1"/>
          </p:cNvSpPr>
          <p:nvPr>
            <p:ph type="pic" sz="quarter" idx="14"/>
          </p:nvPr>
        </p:nvSpPr>
        <p:spPr>
          <a:xfrm>
            <a:off x="8075611" y="1449389"/>
            <a:ext cx="3708401" cy="2411412"/>
          </a:xfrm>
        </p:spPr>
        <p:txBody>
          <a:bodyPr/>
          <a:lstStyle/>
          <a:p>
            <a:endParaRPr lang="en-US"/>
          </a:p>
        </p:txBody>
      </p:sp>
    </p:spTree>
    <p:extLst>
      <p:ext uri="{BB962C8B-B14F-4D97-AF65-F5344CB8AC3E}">
        <p14:creationId xmlns:p14="http://schemas.microsoft.com/office/powerpoint/2010/main" val="411235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Real-time data acquisition for USCT (</a:t>
            </a:r>
            <a:r>
              <a:rPr lang="en-US" dirty="0" err="1"/>
              <a:t>realTUS</a:t>
            </a:r>
            <a:r>
              <a:rPr lang="en-US" dirty="0"/>
              <a:t>)</a:t>
            </a:r>
            <a:endParaRPr lang="de-DE" b="0" dirty="0"/>
          </a:p>
        </p:txBody>
      </p:sp>
      <p:sp>
        <p:nvSpPr>
          <p:cNvPr id="10" name="Text Placeholder 9"/>
          <p:cNvSpPr>
            <a:spLocks noGrp="1"/>
          </p:cNvSpPr>
          <p:nvPr>
            <p:ph type="body" sz="quarter" idx="13"/>
          </p:nvPr>
        </p:nvSpPr>
        <p:spPr/>
        <p:txBody>
          <a:bodyPr/>
          <a:lstStyle/>
          <a:p>
            <a:r>
              <a:rPr lang="en-US" b="0" dirty="0"/>
              <a:t>Doppler, contrast imaging and ultrasound therapy in 3D</a:t>
            </a:r>
            <a:endParaRPr lang="de-DE" dirty="0"/>
          </a:p>
        </p:txBody>
      </p:sp>
      <p:sp>
        <p:nvSpPr>
          <p:cNvPr id="12" name="Text Placeholder 11"/>
          <p:cNvSpPr>
            <a:spLocks noGrp="1"/>
          </p:cNvSpPr>
          <p:nvPr>
            <p:ph type="body" sz="quarter" idx="15"/>
          </p:nvPr>
        </p:nvSpPr>
        <p:spPr>
          <a:xfrm>
            <a:off x="407988" y="1406427"/>
            <a:ext cx="7200180" cy="2454374"/>
          </a:xfrm>
          <a:solidFill>
            <a:schemeClr val="accent6">
              <a:lumMod val="20000"/>
              <a:lumOff val="80000"/>
            </a:schemeClr>
          </a:solidFill>
        </p:spPr>
        <p:txBody>
          <a:bodyPr/>
          <a:lstStyle/>
          <a:p>
            <a:r>
              <a:rPr lang="en-US" dirty="0"/>
              <a:t>Fast data acquisition in 3D for Doppler and contrast imaging with ultrasound tomography systems, which would enable multimodal breast diagnosis in 3D. </a:t>
            </a:r>
          </a:p>
          <a:p>
            <a:r>
              <a:rPr lang="en-US" dirty="0"/>
              <a:t>Together with beamforming this enables novel applications in tumor therapy: diagnosis and therapy of breast cancer could potentially be performed in the same device in one go. </a:t>
            </a:r>
          </a:p>
          <a:p>
            <a:pPr marL="266700" lvl="1" indent="0">
              <a:buNone/>
            </a:pPr>
            <a:endParaRPr lang="en-US" dirty="0"/>
          </a:p>
          <a:p>
            <a:pPr lvl="1"/>
            <a:endParaRPr lang="de-DE"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b="1" dirty="0"/>
              <a:t>Why is this cool?</a:t>
            </a:r>
          </a:p>
          <a:p>
            <a:r>
              <a:rPr lang="en-US" spc="-1" dirty="0">
                <a:solidFill>
                  <a:srgbClr val="000000"/>
                </a:solidFill>
                <a:uFill>
                  <a:solidFill>
                    <a:srgbClr val="FFFFFF"/>
                  </a:solidFill>
                </a:uFill>
                <a:ea typeface="DejaVu Sans"/>
              </a:rPr>
              <a:t>Full 3D Doppler and contrast imaging for improved breast cancer diagnosis</a:t>
            </a:r>
          </a:p>
          <a:p>
            <a:r>
              <a:rPr lang="en-US" spc="-1" dirty="0">
                <a:solidFill>
                  <a:srgbClr val="000000"/>
                </a:solidFill>
                <a:uFill>
                  <a:solidFill>
                    <a:srgbClr val="FFFFFF"/>
                  </a:solidFill>
                </a:uFill>
                <a:ea typeface="DejaVu Sans"/>
              </a:rPr>
              <a:t>Enables precise and fast 3D thermal ablation therapy of breast tumors</a:t>
            </a:r>
            <a:endParaRPr lang="de-DE" dirty="0"/>
          </a:p>
        </p:txBody>
      </p:sp>
      <p:sp>
        <p:nvSpPr>
          <p:cNvPr id="15" name="TextBox 14"/>
          <p:cNvSpPr txBox="1"/>
          <p:nvPr/>
        </p:nvSpPr>
        <p:spPr>
          <a:xfrm>
            <a:off x="5954485" y="3948944"/>
            <a:ext cx="6046171" cy="132343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Links to others?</a:t>
            </a:r>
          </a:p>
          <a:p>
            <a:pPr marL="285750" lvl="0" indent="-285750" defTabSz="457200">
              <a:buFont typeface="Arial" panose="020B0604020202020204" pitchFamily="34" charset="0"/>
              <a:buChar char="•"/>
              <a:defRPr/>
            </a:pPr>
            <a:r>
              <a:rPr lang="en-US" sz="1600" dirty="0">
                <a:solidFill>
                  <a:srgbClr val="0070C0"/>
                </a:solidFill>
              </a:rPr>
              <a:t>Medical technology in MT (cancer therapy, multimodal imaging, dedicated ASCIs)</a:t>
            </a:r>
          </a:p>
          <a:p>
            <a:pPr marL="285750" lvl="0" indent="-285750" defTabSz="457200">
              <a:buFont typeface="Arial" panose="020B0604020202020204" pitchFamily="34" charset="0"/>
              <a:buChar char="•"/>
              <a:defRPr/>
            </a:pPr>
            <a:r>
              <a:rPr lang="en-US" sz="1600" dirty="0">
                <a:solidFill>
                  <a:srgbClr val="0070C0"/>
                </a:solidFill>
              </a:rPr>
              <a:t>Rapid parallel data acquisition</a:t>
            </a: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5"/>
          <p:cNvSpPr txBox="1"/>
          <p:nvPr/>
        </p:nvSpPr>
        <p:spPr>
          <a:xfrm>
            <a:off x="346250" y="6508389"/>
            <a:ext cx="303057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FDF"/>
                </a:solidFill>
                <a:effectLst/>
                <a:uLnTx/>
                <a:uFillTx/>
                <a:latin typeface="Arial"/>
                <a:ea typeface="+mn-ea"/>
                <a:cs typeface="+mn-cs"/>
              </a:rPr>
              <a:t>Nicole Ruiter </a:t>
            </a:r>
            <a:r>
              <a:rPr lang="en-US" sz="1200" dirty="0">
                <a:solidFill>
                  <a:srgbClr val="009FDF"/>
                </a:solidFill>
                <a:latin typeface="Arial"/>
              </a:rPr>
              <a:t>/</a:t>
            </a:r>
            <a:r>
              <a:rPr kumimoji="0" lang="en-US" sz="1200" b="0" i="0" u="none" strike="noStrike" kern="1200" cap="none" spc="0" normalizeH="0" baseline="0" noProof="0" dirty="0">
                <a:ln>
                  <a:noFill/>
                </a:ln>
                <a:solidFill>
                  <a:srgbClr val="009FDF"/>
                </a:solidFill>
                <a:effectLst/>
                <a:uLnTx/>
                <a:uFillTx/>
                <a:latin typeface="Arial"/>
                <a:ea typeface="+mn-ea"/>
                <a:cs typeface="+mn-cs"/>
              </a:rPr>
              <a:t> </a:t>
            </a:r>
            <a:r>
              <a:rPr lang="en-US" sz="1200" dirty="0">
                <a:solidFill>
                  <a:srgbClr val="009FDF"/>
                </a:solidFill>
                <a:latin typeface="Arial"/>
              </a:rPr>
              <a:t>n</a:t>
            </a:r>
            <a:r>
              <a:rPr kumimoji="0" lang="en-US" sz="1200" b="0" i="0" u="none" strike="noStrike" kern="1200" cap="none" spc="0" normalizeH="0" baseline="0" noProof="0" dirty="0" err="1">
                <a:ln>
                  <a:noFill/>
                </a:ln>
                <a:solidFill>
                  <a:srgbClr val="009FDF"/>
                </a:solidFill>
                <a:effectLst/>
                <a:uLnTx/>
                <a:uFillTx/>
                <a:latin typeface="Arial"/>
                <a:ea typeface="+mn-ea"/>
                <a:cs typeface="+mn-cs"/>
              </a:rPr>
              <a:t>icole.ruiter@kit</a:t>
            </a:r>
            <a:r>
              <a:rPr lang="en-US" sz="1200" dirty="0">
                <a:solidFill>
                  <a:srgbClr val="009FDF"/>
                </a:solidFill>
                <a:latin typeface="Arial"/>
              </a:rPr>
              <a:t>.</a:t>
            </a:r>
            <a:r>
              <a:rPr lang="en-US" sz="1200" dirty="0" err="1">
                <a:solidFill>
                  <a:srgbClr val="009FDF"/>
                </a:solidFill>
                <a:latin typeface="Arial"/>
              </a:rPr>
              <a:t>edu</a:t>
            </a:r>
            <a:r>
              <a:rPr kumimoji="0" lang="en-US" sz="1200" b="0" i="0" u="none" strike="noStrike" kern="1200" cap="none" spc="0" normalizeH="0" baseline="0" noProof="0" dirty="0">
                <a:ln>
                  <a:noFill/>
                </a:ln>
                <a:solidFill>
                  <a:srgbClr val="009FDF"/>
                </a:solidFill>
                <a:effectLst/>
                <a:uLnTx/>
                <a:uFillTx/>
                <a:latin typeface="Arial"/>
                <a:ea typeface="+mn-ea"/>
                <a:cs typeface="+mn-cs"/>
              </a:rPr>
              <a:t>, KIT</a:t>
            </a:r>
            <a:endParaRPr kumimoji="0" lang="en-GB" sz="1200" b="0" i="0" u="none" strike="noStrike" kern="1200" cap="none" spc="0" normalizeH="0" baseline="0" noProof="0" dirty="0">
              <a:ln>
                <a:noFill/>
              </a:ln>
              <a:solidFill>
                <a:srgbClr val="009FDF"/>
              </a:solidFill>
              <a:effectLst/>
              <a:uLnTx/>
              <a:uFillTx/>
              <a:latin typeface="Arial"/>
              <a:ea typeface="+mn-ea"/>
              <a:cs typeface="+mn-cs"/>
            </a:endParaRPr>
          </a:p>
        </p:txBody>
      </p:sp>
      <p:pic>
        <p:nvPicPr>
          <p:cNvPr id="14" name="Grafik 13">
            <a:extLst>
              <a:ext uri="{FF2B5EF4-FFF2-40B4-BE49-F238E27FC236}">
                <a16:creationId xmlns:a16="http://schemas.microsoft.com/office/drawing/2014/main" id="{6F0AF911-DA98-4073-AD5E-B4884CBEA271}"/>
              </a:ext>
            </a:extLst>
          </p:cNvPr>
          <p:cNvPicPr>
            <a:picLocks noChangeAspect="1"/>
          </p:cNvPicPr>
          <p:nvPr/>
        </p:nvPicPr>
        <p:blipFill rotWithShape="1">
          <a:blip r:embed="rId3"/>
          <a:srcRect l="73584" t="59786" r="12985" b="22481"/>
          <a:stretch/>
        </p:blipFill>
        <p:spPr>
          <a:xfrm>
            <a:off x="8291084" y="1406427"/>
            <a:ext cx="2471854" cy="2283507"/>
          </a:xfrm>
          <a:prstGeom prst="rect">
            <a:avLst/>
          </a:prstGeom>
          <a:ln w="28575">
            <a:noFill/>
          </a:ln>
        </p:spPr>
      </p:pic>
      <p:sp>
        <p:nvSpPr>
          <p:cNvPr id="16" name="Textfeld 15">
            <a:extLst>
              <a:ext uri="{FF2B5EF4-FFF2-40B4-BE49-F238E27FC236}">
                <a16:creationId xmlns:a16="http://schemas.microsoft.com/office/drawing/2014/main" id="{920C0983-8E93-4E87-8497-1D796240E4D3}"/>
              </a:ext>
            </a:extLst>
          </p:cNvPr>
          <p:cNvSpPr txBox="1"/>
          <p:nvPr/>
        </p:nvSpPr>
        <p:spPr>
          <a:xfrm>
            <a:off x="8432428" y="3670355"/>
            <a:ext cx="2954655" cy="215444"/>
          </a:xfrm>
          <a:prstGeom prst="rect">
            <a:avLst/>
          </a:prstGeom>
          <a:noFill/>
        </p:spPr>
        <p:txBody>
          <a:bodyPr wrap="square" rtlCol="0">
            <a:spAutoFit/>
          </a:bodyPr>
          <a:lstStyle/>
          <a:p>
            <a:r>
              <a:rPr lang="de-DE" sz="800" dirty="0" err="1"/>
              <a:t>Simulated</a:t>
            </a:r>
            <a:r>
              <a:rPr lang="de-DE" sz="800" dirty="0"/>
              <a:t> multimodal </a:t>
            </a:r>
            <a:r>
              <a:rPr lang="de-DE" sz="800" dirty="0" err="1"/>
              <a:t>breast</a:t>
            </a:r>
            <a:r>
              <a:rPr lang="de-DE" sz="800" dirty="0"/>
              <a:t> </a:t>
            </a:r>
            <a:r>
              <a:rPr lang="de-DE" sz="800" dirty="0" err="1"/>
              <a:t>imaging</a:t>
            </a:r>
            <a:r>
              <a:rPr lang="de-DE" sz="800" dirty="0"/>
              <a:t> </a:t>
            </a:r>
            <a:r>
              <a:rPr lang="de-DE" sz="800" dirty="0" err="1"/>
              <a:t>for</a:t>
            </a:r>
            <a:r>
              <a:rPr lang="de-DE" sz="800" dirty="0"/>
              <a:t> USCT</a:t>
            </a:r>
          </a:p>
        </p:txBody>
      </p:sp>
    </p:spTree>
    <p:extLst>
      <p:ext uri="{BB962C8B-B14F-4D97-AF65-F5344CB8AC3E}">
        <p14:creationId xmlns:p14="http://schemas.microsoft.com/office/powerpoint/2010/main" val="774994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3D USCT for FWI and Paraxial</a:t>
            </a:r>
            <a:r>
              <a:rPr lang="de-DE" dirty="0"/>
              <a:t> (</a:t>
            </a:r>
            <a:r>
              <a:rPr lang="de-DE" dirty="0" err="1"/>
              <a:t>paraxUSCT</a:t>
            </a:r>
            <a:r>
              <a:rPr lang="de-DE" dirty="0"/>
              <a:t>)</a:t>
            </a:r>
            <a:endParaRPr lang="de-DE" b="0" dirty="0"/>
          </a:p>
        </p:txBody>
      </p:sp>
      <p:sp>
        <p:nvSpPr>
          <p:cNvPr id="10" name="Text Placeholder 9"/>
          <p:cNvSpPr>
            <a:spLocks noGrp="1"/>
          </p:cNvSpPr>
          <p:nvPr>
            <p:ph type="body" sz="quarter" idx="13"/>
          </p:nvPr>
        </p:nvSpPr>
        <p:spPr/>
        <p:txBody>
          <a:bodyPr/>
          <a:lstStyle/>
          <a:p>
            <a:r>
              <a:rPr lang="en-US" b="0" dirty="0"/>
              <a:t>Low frequency 3D ultrasound tomography device for highly advanced imaging algorithms</a:t>
            </a:r>
            <a:endParaRPr lang="de-DE" dirty="0"/>
          </a:p>
        </p:txBody>
      </p:sp>
      <p:sp>
        <p:nvSpPr>
          <p:cNvPr id="12" name="Text Placeholder 11"/>
          <p:cNvSpPr>
            <a:spLocks noGrp="1"/>
          </p:cNvSpPr>
          <p:nvPr>
            <p:ph type="body" sz="quarter" idx="15"/>
          </p:nvPr>
        </p:nvSpPr>
        <p:spPr>
          <a:xfrm>
            <a:off x="407988" y="1406427"/>
            <a:ext cx="7200180" cy="2454374"/>
          </a:xfrm>
          <a:solidFill>
            <a:schemeClr val="accent6">
              <a:lumMod val="20000"/>
              <a:lumOff val="80000"/>
            </a:schemeClr>
          </a:solidFill>
        </p:spPr>
        <p:txBody>
          <a:bodyPr/>
          <a:lstStyle/>
          <a:p>
            <a:r>
              <a:rPr lang="en-US" sz="1400" dirty="0"/>
              <a:t>More advanced image reconstruction methods require ultrasound signals with significantly lower frequencies. </a:t>
            </a:r>
          </a:p>
          <a:p>
            <a:r>
              <a:rPr lang="en-US" sz="1400" dirty="0"/>
              <a:t>This is technically very demanding - suitable ultrasound transducers and electronics are not available.</a:t>
            </a:r>
          </a:p>
          <a:p>
            <a:r>
              <a:rPr lang="en-US" sz="1400" dirty="0"/>
              <a:t>Speed of sound and attenuation images in submillimeter resolution with MRI-like quality are possible</a:t>
            </a:r>
          </a:p>
          <a:p>
            <a:r>
              <a:rPr lang="en-US" sz="1400" dirty="0"/>
              <a:t>Enables extending the range of applications of ultrasound tomography systems: due to the lower absorption of frequencies below 1 MHz, structures containing bone can also be imaged, e.g. brain, joints, abdominal cavity</a:t>
            </a:r>
            <a:endParaRPr lang="de-DE" sz="1400"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b="1" dirty="0"/>
              <a:t>Why is this cool?</a:t>
            </a:r>
          </a:p>
          <a:p>
            <a:r>
              <a:rPr lang="en-US" spc="-1" dirty="0">
                <a:solidFill>
                  <a:srgbClr val="000000"/>
                </a:solidFill>
                <a:uFill>
                  <a:solidFill>
                    <a:srgbClr val="FFFFFF"/>
                  </a:solidFill>
                </a:uFill>
                <a:ea typeface="DejaVu Sans"/>
              </a:rPr>
              <a:t>Low frequency ultrasound enables imaging of the brain, joints and abdomen with ultrasound in MRI image quality</a:t>
            </a:r>
          </a:p>
          <a:p>
            <a:r>
              <a:rPr lang="en-US" spc="-1" dirty="0">
                <a:solidFill>
                  <a:srgbClr val="000000"/>
                </a:solidFill>
                <a:uFill>
                  <a:solidFill>
                    <a:srgbClr val="FFFFFF"/>
                  </a:solidFill>
                </a:uFill>
                <a:ea typeface="DejaVu Sans"/>
              </a:rPr>
              <a:t>Technology for low frequencies needs new developments, but will ultimately enable simpler and cheaper devices</a:t>
            </a:r>
          </a:p>
          <a:p>
            <a:r>
              <a:rPr lang="en-US" spc="-1" dirty="0">
                <a:solidFill>
                  <a:srgbClr val="000000"/>
                </a:solidFill>
                <a:uFill>
                  <a:solidFill>
                    <a:srgbClr val="FFFFFF"/>
                  </a:solidFill>
                </a:uFill>
                <a:ea typeface="DejaVu Sans"/>
              </a:rPr>
              <a:t>AI driven reconstruction currently under development will enable advanced 3D image reconstruction in seconds</a:t>
            </a:r>
          </a:p>
        </p:txBody>
      </p:sp>
      <p:sp>
        <p:nvSpPr>
          <p:cNvPr id="15" name="TextBox 14"/>
          <p:cNvSpPr txBox="1"/>
          <p:nvPr/>
        </p:nvSpPr>
        <p:spPr>
          <a:xfrm>
            <a:off x="5954485" y="3948944"/>
            <a:ext cx="6046171" cy="181588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Links to others?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Medical </a:t>
            </a:r>
            <a:r>
              <a:rPr lang="en-US" sz="1600" dirty="0">
                <a:solidFill>
                  <a:srgbClr val="0070C0"/>
                </a:solidFill>
                <a:latin typeface="Arial"/>
              </a:rPr>
              <a:t>technology in MT (dedicated ASICs, therapy planning,...)</a:t>
            </a:r>
          </a:p>
          <a:p>
            <a:pPr marL="285750" lvl="0" indent="-285750" defTabSz="457200">
              <a:buFont typeface="Arial" panose="020B0604020202020204" pitchFamily="34" charset="0"/>
              <a:buChar char="•"/>
              <a:defRPr/>
            </a:pPr>
            <a:r>
              <a:rPr lang="en-US" sz="1600" dirty="0">
                <a:solidFill>
                  <a:srgbClr val="0070C0"/>
                </a:solidFill>
              </a:rPr>
              <a:t>Univ. Heidelberg / Mannheim (DE)</a:t>
            </a:r>
          </a:p>
          <a:p>
            <a:pPr marL="285750" lvl="0" indent="-285750" defTabSz="457200">
              <a:buFont typeface="Arial" panose="020B0604020202020204" pitchFamily="34" charset="0"/>
              <a:buChar char="•"/>
              <a:defRPr/>
            </a:pPr>
            <a:r>
              <a:rPr lang="en-US" sz="1600" dirty="0">
                <a:solidFill>
                  <a:srgbClr val="0070C0"/>
                </a:solidFill>
              </a:rPr>
              <a:t>Barcelona Supercomputing center (ES), Imperial College (UK), Fraunhofer Dresden (DE)</a:t>
            </a:r>
          </a:p>
          <a:p>
            <a:pPr marL="285750" lvl="0" indent="-285750" defTabSz="457200">
              <a:buFont typeface="Arial" panose="020B0604020202020204" pitchFamily="34" charset="0"/>
              <a:buChar char="•"/>
              <a:defRPr/>
            </a:pPr>
            <a:r>
              <a:rPr lang="en-US" sz="1600" dirty="0">
                <a:solidFill>
                  <a:srgbClr val="0070C0"/>
                </a:solidFill>
              </a:rPr>
              <a:t>Companies: </a:t>
            </a:r>
            <a:r>
              <a:rPr lang="en-US" sz="1600" dirty="0" err="1">
                <a:solidFill>
                  <a:srgbClr val="0070C0"/>
                </a:solidFill>
              </a:rPr>
              <a:t>Frontwave</a:t>
            </a:r>
            <a:r>
              <a:rPr lang="en-US" sz="1600" dirty="0">
                <a:solidFill>
                  <a:srgbClr val="0070C0"/>
                </a:solidFill>
              </a:rPr>
              <a:t> (ES), ARCTUR (SI)</a:t>
            </a:r>
          </a:p>
        </p:txBody>
      </p:sp>
      <p:sp>
        <p:nvSpPr>
          <p:cNvPr id="14" name="TextBox 15">
            <a:extLst>
              <a:ext uri="{FF2B5EF4-FFF2-40B4-BE49-F238E27FC236}">
                <a16:creationId xmlns:a16="http://schemas.microsoft.com/office/drawing/2014/main" id="{33EB6F33-3CA6-41CE-8C6B-D5907F38888C}"/>
              </a:ext>
            </a:extLst>
          </p:cNvPr>
          <p:cNvSpPr txBox="1"/>
          <p:nvPr/>
        </p:nvSpPr>
        <p:spPr>
          <a:xfrm>
            <a:off x="346250" y="6508389"/>
            <a:ext cx="303057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FDF"/>
                </a:solidFill>
                <a:effectLst/>
                <a:uLnTx/>
                <a:uFillTx/>
                <a:latin typeface="Arial"/>
                <a:ea typeface="+mn-ea"/>
                <a:cs typeface="+mn-cs"/>
              </a:rPr>
              <a:t>Nicole Ruiter </a:t>
            </a:r>
            <a:r>
              <a:rPr lang="en-US" sz="1200" dirty="0">
                <a:solidFill>
                  <a:srgbClr val="009FDF"/>
                </a:solidFill>
                <a:latin typeface="Arial"/>
              </a:rPr>
              <a:t>/</a:t>
            </a:r>
            <a:r>
              <a:rPr kumimoji="0" lang="en-US" sz="1200" b="0" i="0" u="none" strike="noStrike" kern="1200" cap="none" spc="0" normalizeH="0" baseline="0" noProof="0" dirty="0">
                <a:ln>
                  <a:noFill/>
                </a:ln>
                <a:solidFill>
                  <a:srgbClr val="009FDF"/>
                </a:solidFill>
                <a:effectLst/>
                <a:uLnTx/>
                <a:uFillTx/>
                <a:latin typeface="Arial"/>
                <a:ea typeface="+mn-ea"/>
                <a:cs typeface="+mn-cs"/>
              </a:rPr>
              <a:t> </a:t>
            </a:r>
            <a:r>
              <a:rPr lang="en-US" sz="1200" dirty="0">
                <a:solidFill>
                  <a:srgbClr val="009FDF"/>
                </a:solidFill>
                <a:latin typeface="Arial"/>
              </a:rPr>
              <a:t>n</a:t>
            </a:r>
            <a:r>
              <a:rPr kumimoji="0" lang="en-US" sz="1200" b="0" i="0" u="none" strike="noStrike" kern="1200" cap="none" spc="0" normalizeH="0" baseline="0" noProof="0" dirty="0" err="1">
                <a:ln>
                  <a:noFill/>
                </a:ln>
                <a:solidFill>
                  <a:srgbClr val="009FDF"/>
                </a:solidFill>
                <a:effectLst/>
                <a:uLnTx/>
                <a:uFillTx/>
                <a:latin typeface="Arial"/>
                <a:ea typeface="+mn-ea"/>
                <a:cs typeface="+mn-cs"/>
              </a:rPr>
              <a:t>icole.ruiter@kit</a:t>
            </a:r>
            <a:r>
              <a:rPr lang="en-US" sz="1200" dirty="0">
                <a:solidFill>
                  <a:srgbClr val="009FDF"/>
                </a:solidFill>
                <a:latin typeface="Arial"/>
              </a:rPr>
              <a:t>.</a:t>
            </a:r>
            <a:r>
              <a:rPr lang="en-US" sz="1200" dirty="0" err="1">
                <a:solidFill>
                  <a:srgbClr val="009FDF"/>
                </a:solidFill>
                <a:latin typeface="Arial"/>
              </a:rPr>
              <a:t>edu</a:t>
            </a:r>
            <a:r>
              <a:rPr kumimoji="0" lang="en-US" sz="1200" b="0" i="0" u="none" strike="noStrike" kern="1200" cap="none" spc="0" normalizeH="0" baseline="0" noProof="0" dirty="0">
                <a:ln>
                  <a:noFill/>
                </a:ln>
                <a:solidFill>
                  <a:srgbClr val="009FDF"/>
                </a:solidFill>
                <a:effectLst/>
                <a:uLnTx/>
                <a:uFillTx/>
                <a:latin typeface="Arial"/>
                <a:ea typeface="+mn-ea"/>
                <a:cs typeface="+mn-cs"/>
              </a:rPr>
              <a:t>, KIT</a:t>
            </a:r>
            <a:endParaRPr kumimoji="0" lang="en-GB" sz="1200" b="0" i="0" u="none" strike="noStrike" kern="1200" cap="none" spc="0" normalizeH="0" baseline="0" noProof="0" dirty="0">
              <a:ln>
                <a:noFill/>
              </a:ln>
              <a:solidFill>
                <a:srgbClr val="009FDF"/>
              </a:solidFill>
              <a:effectLst/>
              <a:uLnTx/>
              <a:uFillTx/>
              <a:latin typeface="Arial"/>
              <a:ea typeface="+mn-ea"/>
              <a:cs typeface="+mn-cs"/>
            </a:endParaRPr>
          </a:p>
        </p:txBody>
      </p:sp>
      <p:grpSp>
        <p:nvGrpSpPr>
          <p:cNvPr id="16" name="Gruppieren 15">
            <a:extLst>
              <a:ext uri="{FF2B5EF4-FFF2-40B4-BE49-F238E27FC236}">
                <a16:creationId xmlns:a16="http://schemas.microsoft.com/office/drawing/2014/main" id="{A82B712E-C666-411F-ABC8-EB8B43E3521B}"/>
              </a:ext>
            </a:extLst>
          </p:cNvPr>
          <p:cNvGrpSpPr>
            <a:grpSpLocks noChangeAspect="1"/>
          </p:cNvGrpSpPr>
          <p:nvPr/>
        </p:nvGrpSpPr>
        <p:grpSpPr>
          <a:xfrm>
            <a:off x="7587917" y="1596217"/>
            <a:ext cx="2630670" cy="1832783"/>
            <a:chOff x="9540552" y="511552"/>
            <a:chExt cx="2311268" cy="1610256"/>
          </a:xfrm>
        </p:grpSpPr>
        <p:pic>
          <p:nvPicPr>
            <p:cNvPr id="20" name="Picture 2">
              <a:extLst>
                <a:ext uri="{FF2B5EF4-FFF2-40B4-BE49-F238E27FC236}">
                  <a16:creationId xmlns:a16="http://schemas.microsoft.com/office/drawing/2014/main" id="{3AF1A64B-C25F-4C54-B116-545D097343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07"/>
            <a:stretch/>
          </p:blipFill>
          <p:spPr bwMode="auto">
            <a:xfrm>
              <a:off x="9540552" y="511552"/>
              <a:ext cx="2311268" cy="161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Grafik 20">
              <a:extLst>
                <a:ext uri="{FF2B5EF4-FFF2-40B4-BE49-F238E27FC236}">
                  <a16:creationId xmlns:a16="http://schemas.microsoft.com/office/drawing/2014/main" id="{47C59F9C-B2BB-4B8D-B091-FD5D940BE342}"/>
                </a:ext>
              </a:extLst>
            </p:cNvPr>
            <p:cNvPicPr>
              <a:picLocks noChangeAspect="1"/>
            </p:cNvPicPr>
            <p:nvPr/>
          </p:nvPicPr>
          <p:blipFill rotWithShape="1">
            <a:blip r:embed="rId4"/>
            <a:srcRect l="34424" t="22813" r="31289" b="25827"/>
            <a:stretch/>
          </p:blipFill>
          <p:spPr>
            <a:xfrm>
              <a:off x="9911329" y="605348"/>
              <a:ext cx="1368402" cy="1299468"/>
            </a:xfrm>
            <a:prstGeom prst="rect">
              <a:avLst/>
            </a:prstGeom>
          </p:spPr>
        </p:pic>
      </p:grpSp>
      <p:pic>
        <p:nvPicPr>
          <p:cNvPr id="17" name="Picture 2">
            <a:extLst>
              <a:ext uri="{FF2B5EF4-FFF2-40B4-BE49-F238E27FC236}">
                <a16:creationId xmlns:a16="http://schemas.microsoft.com/office/drawing/2014/main" id="{D487D531-67DB-4A5D-BEFE-437755DDB99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43"/>
          <a:stretch/>
        </p:blipFill>
        <p:spPr bwMode="auto">
          <a:xfrm>
            <a:off x="9561330" y="1587064"/>
            <a:ext cx="2630670" cy="18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3">
            <a:extLst>
              <a:ext uri="{FF2B5EF4-FFF2-40B4-BE49-F238E27FC236}">
                <a16:creationId xmlns:a16="http://schemas.microsoft.com/office/drawing/2014/main" id="{6B918797-F3F6-4BB8-8CAA-2DC490E570FE}"/>
              </a:ext>
            </a:extLst>
          </p:cNvPr>
          <p:cNvSpPr txBox="1"/>
          <p:nvPr/>
        </p:nvSpPr>
        <p:spPr>
          <a:xfrm>
            <a:off x="7922740" y="3372569"/>
            <a:ext cx="1638590" cy="246221"/>
          </a:xfrm>
          <a:prstGeom prst="rect">
            <a:avLst/>
          </a:prstGeom>
          <a:noFill/>
        </p:spPr>
        <p:txBody>
          <a:bodyPr wrap="none" rtlCol="0">
            <a:spAutoFit/>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de-DE" sz="1000" dirty="0"/>
              <a:t>Ray-</a:t>
            </a:r>
            <a:r>
              <a:rPr lang="de-DE" sz="1000" dirty="0" err="1"/>
              <a:t>based</a:t>
            </a:r>
            <a:r>
              <a:rPr lang="de-DE" sz="1000" dirty="0"/>
              <a:t> </a:t>
            </a:r>
            <a:r>
              <a:rPr lang="de-DE" sz="1000" dirty="0" err="1"/>
              <a:t>reconstruction</a:t>
            </a:r>
            <a:endParaRPr lang="de-DE" sz="1000" dirty="0"/>
          </a:p>
        </p:txBody>
      </p:sp>
      <p:sp>
        <p:nvSpPr>
          <p:cNvPr id="19" name="Textfeld 14">
            <a:extLst>
              <a:ext uri="{FF2B5EF4-FFF2-40B4-BE49-F238E27FC236}">
                <a16:creationId xmlns:a16="http://schemas.microsoft.com/office/drawing/2014/main" id="{238744DF-AB16-455A-B4BF-A19D2E177A85}"/>
              </a:ext>
            </a:extLst>
          </p:cNvPr>
          <p:cNvSpPr txBox="1"/>
          <p:nvPr/>
        </p:nvSpPr>
        <p:spPr>
          <a:xfrm>
            <a:off x="10124984" y="3355763"/>
            <a:ext cx="1620957" cy="430887"/>
          </a:xfrm>
          <a:prstGeom prst="rect">
            <a:avLst/>
          </a:prstGeom>
          <a:noFill/>
        </p:spPr>
        <p:txBody>
          <a:bodyPr wrap="none" rtlCol="0">
            <a:spAutoFit/>
          </a:bodyPr>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ctr"/>
            <a:r>
              <a:rPr lang="de-DE" sz="1050" dirty="0"/>
              <a:t>Paraxial </a:t>
            </a:r>
            <a:r>
              <a:rPr lang="de-DE" sz="1050" dirty="0" err="1"/>
              <a:t>approximation</a:t>
            </a:r>
            <a:br>
              <a:rPr lang="de-DE" sz="1050" dirty="0"/>
            </a:br>
            <a:r>
              <a:rPr lang="de-DE" sz="1050" dirty="0" err="1"/>
              <a:t>reconstruction</a:t>
            </a:r>
            <a:endParaRPr lang="de-DE" sz="1050" dirty="0"/>
          </a:p>
        </p:txBody>
      </p:sp>
    </p:spTree>
    <p:extLst>
      <p:ext uri="{BB962C8B-B14F-4D97-AF65-F5344CB8AC3E}">
        <p14:creationId xmlns:p14="http://schemas.microsoft.com/office/powerpoint/2010/main" val="3837414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e-DE" dirty="0"/>
              <a:t>Computer </a:t>
            </a:r>
            <a:r>
              <a:rPr lang="de-DE" dirty="0" err="1"/>
              <a:t>Aided</a:t>
            </a:r>
            <a:r>
              <a:rPr lang="de-DE" dirty="0"/>
              <a:t> Diagnosis </a:t>
            </a:r>
            <a:r>
              <a:rPr lang="de-DE" dirty="0" err="1"/>
              <a:t>using</a:t>
            </a:r>
            <a:r>
              <a:rPr lang="de-DE" dirty="0"/>
              <a:t> multimodal AI (CADMAI)</a:t>
            </a:r>
            <a:endParaRPr lang="de-DE" b="0" dirty="0"/>
          </a:p>
        </p:txBody>
      </p:sp>
      <p:sp>
        <p:nvSpPr>
          <p:cNvPr id="10" name="Text Placeholder 9"/>
          <p:cNvSpPr>
            <a:spLocks noGrp="1"/>
          </p:cNvSpPr>
          <p:nvPr>
            <p:ph type="body" sz="quarter" idx="13"/>
          </p:nvPr>
        </p:nvSpPr>
        <p:spPr/>
        <p:txBody>
          <a:bodyPr/>
          <a:lstStyle/>
          <a:p>
            <a:r>
              <a:rPr lang="en-US" b="0" dirty="0"/>
              <a:t>Combining diagnostic imaging devices for automated cancer detection</a:t>
            </a:r>
            <a:endParaRPr lang="de-DE" dirty="0"/>
          </a:p>
        </p:txBody>
      </p:sp>
      <p:sp>
        <p:nvSpPr>
          <p:cNvPr id="12" name="Text Placeholder 11"/>
          <p:cNvSpPr>
            <a:spLocks noGrp="1"/>
          </p:cNvSpPr>
          <p:nvPr>
            <p:ph type="body" sz="quarter" idx="15"/>
          </p:nvPr>
        </p:nvSpPr>
        <p:spPr>
          <a:xfrm>
            <a:off x="407988" y="1406427"/>
            <a:ext cx="7200180" cy="2454374"/>
          </a:xfrm>
          <a:solidFill>
            <a:schemeClr val="accent6">
              <a:lumMod val="20000"/>
              <a:lumOff val="80000"/>
            </a:schemeClr>
          </a:solidFill>
        </p:spPr>
        <p:txBody>
          <a:bodyPr/>
          <a:lstStyle/>
          <a:p>
            <a:r>
              <a:rPr lang="de-DE" sz="1400" dirty="0"/>
              <a:t>Diverse </a:t>
            </a:r>
            <a:r>
              <a:rPr lang="de-DE" sz="1400" dirty="0" err="1"/>
              <a:t>imaging</a:t>
            </a:r>
            <a:r>
              <a:rPr lang="de-DE" sz="1400" dirty="0"/>
              <a:t> </a:t>
            </a:r>
            <a:r>
              <a:rPr lang="de-DE" sz="1400" dirty="0" err="1"/>
              <a:t>devices</a:t>
            </a:r>
            <a:r>
              <a:rPr lang="de-DE" sz="1400" dirty="0"/>
              <a:t> </a:t>
            </a:r>
            <a:r>
              <a:rPr lang="de-DE" sz="1400" dirty="0" err="1"/>
              <a:t>used</a:t>
            </a:r>
            <a:r>
              <a:rPr lang="de-DE" sz="1400" dirty="0"/>
              <a:t> in </a:t>
            </a:r>
            <a:r>
              <a:rPr lang="de-DE" sz="1400" dirty="0" err="1"/>
              <a:t>clinical</a:t>
            </a:r>
            <a:r>
              <a:rPr lang="de-DE" sz="1400" dirty="0"/>
              <a:t> </a:t>
            </a:r>
            <a:r>
              <a:rPr lang="de-DE" sz="1400" dirty="0" err="1"/>
              <a:t>practice</a:t>
            </a:r>
            <a:r>
              <a:rPr lang="de-DE" sz="1400" dirty="0"/>
              <a:t> </a:t>
            </a:r>
            <a:r>
              <a:rPr lang="de-DE" sz="1400" dirty="0" err="1"/>
              <a:t>can</a:t>
            </a:r>
            <a:r>
              <a:rPr lang="de-DE" sz="1400" dirty="0"/>
              <a:t> </a:t>
            </a:r>
            <a:r>
              <a:rPr lang="de-DE" sz="1400" dirty="0" err="1"/>
              <a:t>greatly</a:t>
            </a:r>
            <a:r>
              <a:rPr lang="de-DE" sz="1400" dirty="0"/>
              <a:t> </a:t>
            </a:r>
            <a:r>
              <a:rPr lang="de-DE" sz="1400" dirty="0" err="1"/>
              <a:t>complement</a:t>
            </a:r>
            <a:r>
              <a:rPr lang="de-DE" sz="1400" dirty="0"/>
              <a:t> </a:t>
            </a:r>
            <a:r>
              <a:rPr lang="de-DE" sz="1400" dirty="0" err="1"/>
              <a:t>each</a:t>
            </a:r>
            <a:r>
              <a:rPr lang="de-DE" sz="1400" dirty="0"/>
              <a:t> </a:t>
            </a:r>
            <a:r>
              <a:rPr lang="de-DE" sz="1400" dirty="0" err="1"/>
              <a:t>other</a:t>
            </a:r>
            <a:r>
              <a:rPr lang="de-DE" sz="1400" dirty="0"/>
              <a:t>, </a:t>
            </a:r>
            <a:r>
              <a:rPr lang="de-DE" sz="1400" dirty="0" err="1"/>
              <a:t>yet</a:t>
            </a:r>
            <a:r>
              <a:rPr lang="de-DE" sz="1400" dirty="0"/>
              <a:t> </a:t>
            </a:r>
            <a:r>
              <a:rPr lang="de-DE" sz="1400" dirty="0" err="1"/>
              <a:t>diagnosis</a:t>
            </a:r>
            <a:r>
              <a:rPr lang="de-DE" sz="1400" dirty="0"/>
              <a:t> </a:t>
            </a:r>
            <a:r>
              <a:rPr lang="de-DE" sz="1400" dirty="0" err="1"/>
              <a:t>requires</a:t>
            </a:r>
            <a:r>
              <a:rPr lang="de-DE" sz="1400" dirty="0"/>
              <a:t> a </a:t>
            </a:r>
            <a:r>
              <a:rPr lang="de-DE" sz="1400" dirty="0" err="1"/>
              <a:t>lot</a:t>
            </a:r>
            <a:r>
              <a:rPr lang="de-DE" sz="1400" dirty="0"/>
              <a:t> </a:t>
            </a:r>
            <a:r>
              <a:rPr lang="de-DE" sz="1400" dirty="0" err="1"/>
              <a:t>of</a:t>
            </a:r>
            <a:r>
              <a:rPr lang="de-DE" sz="1400" dirty="0"/>
              <a:t> time </a:t>
            </a:r>
            <a:r>
              <a:rPr lang="de-DE" sz="1400" dirty="0" err="1"/>
              <a:t>from</a:t>
            </a:r>
            <a:r>
              <a:rPr lang="de-DE" sz="1400" dirty="0"/>
              <a:t> </a:t>
            </a:r>
            <a:r>
              <a:rPr lang="de-DE" sz="1400" dirty="0" err="1"/>
              <a:t>medical</a:t>
            </a:r>
            <a:r>
              <a:rPr lang="de-DE" sz="1400" dirty="0"/>
              <a:t> </a:t>
            </a:r>
            <a:r>
              <a:rPr lang="de-DE" sz="1400" dirty="0" err="1"/>
              <a:t>doctors</a:t>
            </a:r>
            <a:endParaRPr lang="de-DE" sz="1400" dirty="0"/>
          </a:p>
          <a:p>
            <a:r>
              <a:rPr lang="de-DE" sz="1400" dirty="0"/>
              <a:t>Computer-</a:t>
            </a:r>
            <a:r>
              <a:rPr lang="de-DE" sz="1400" dirty="0" err="1"/>
              <a:t>aided</a:t>
            </a:r>
            <a:r>
              <a:rPr lang="de-DE" sz="1400" dirty="0"/>
              <a:t> </a:t>
            </a:r>
            <a:r>
              <a:rPr lang="de-DE" sz="1400" dirty="0" err="1"/>
              <a:t>diagnosis</a:t>
            </a:r>
            <a:r>
              <a:rPr lang="de-DE" sz="1400" dirty="0"/>
              <a:t> </a:t>
            </a:r>
            <a:r>
              <a:rPr lang="de-DE" sz="1400" dirty="0" err="1"/>
              <a:t>can</a:t>
            </a:r>
            <a:r>
              <a:rPr lang="de-DE" sz="1400" dirty="0"/>
              <a:t> </a:t>
            </a:r>
            <a:r>
              <a:rPr lang="de-DE" sz="1400" dirty="0" err="1"/>
              <a:t>help</a:t>
            </a:r>
            <a:r>
              <a:rPr lang="de-DE" sz="1400" dirty="0"/>
              <a:t>, </a:t>
            </a:r>
            <a:r>
              <a:rPr lang="de-DE" sz="1400" dirty="0" err="1"/>
              <a:t>however</a:t>
            </a:r>
            <a:r>
              <a:rPr lang="de-DE" sz="1400" dirty="0"/>
              <a:t>, </a:t>
            </a:r>
            <a:r>
              <a:rPr lang="de-DE" sz="1400" dirty="0" err="1"/>
              <a:t>incorporating</a:t>
            </a:r>
            <a:r>
              <a:rPr lang="de-DE" sz="1400" dirty="0"/>
              <a:t> </a:t>
            </a:r>
            <a:r>
              <a:rPr lang="de-DE" sz="1400" dirty="0" err="1"/>
              <a:t>multimodality</a:t>
            </a:r>
            <a:r>
              <a:rPr lang="de-DE" sz="1400" dirty="0"/>
              <a:t> </a:t>
            </a:r>
            <a:r>
              <a:rPr lang="de-DE" sz="1400" dirty="0" err="1"/>
              <a:t>is</a:t>
            </a:r>
            <a:r>
              <a:rPr lang="de-DE" sz="1400" dirty="0"/>
              <a:t> </a:t>
            </a:r>
            <a:r>
              <a:rPr lang="de-DE" sz="1400" dirty="0" err="1"/>
              <a:t>challenging</a:t>
            </a:r>
            <a:r>
              <a:rPr lang="de-DE" sz="1400" dirty="0"/>
              <a:t> due </a:t>
            </a:r>
            <a:r>
              <a:rPr lang="de-DE" sz="1400" dirty="0" err="1"/>
              <a:t>to</a:t>
            </a:r>
            <a:r>
              <a:rPr lang="de-DE" sz="1400" dirty="0"/>
              <a:t> different </a:t>
            </a:r>
            <a:r>
              <a:rPr lang="de-DE" sz="1400" dirty="0" err="1"/>
              <a:t>imaging</a:t>
            </a:r>
            <a:r>
              <a:rPr lang="de-DE" sz="1400" dirty="0"/>
              <a:t> </a:t>
            </a:r>
            <a:r>
              <a:rPr lang="de-DE" sz="1400" dirty="0" err="1"/>
              <a:t>situations</a:t>
            </a:r>
            <a:endParaRPr lang="de-DE" sz="1400" dirty="0"/>
          </a:p>
          <a:p>
            <a:r>
              <a:rPr lang="de-DE" sz="1400" dirty="0"/>
              <a:t>Key </a:t>
            </a:r>
            <a:r>
              <a:rPr lang="de-DE" sz="1400" dirty="0" err="1"/>
              <a:t>technologies</a:t>
            </a:r>
            <a:r>
              <a:rPr lang="de-DE" sz="1400" dirty="0"/>
              <a:t> </a:t>
            </a:r>
            <a:r>
              <a:rPr lang="de-DE" sz="1400" dirty="0" err="1"/>
              <a:t>to</a:t>
            </a:r>
            <a:r>
              <a:rPr lang="de-DE" sz="1400" dirty="0"/>
              <a:t> </a:t>
            </a:r>
            <a:r>
              <a:rPr lang="de-DE" sz="1400" dirty="0" err="1"/>
              <a:t>solve</a:t>
            </a:r>
            <a:r>
              <a:rPr lang="de-DE" sz="1400" dirty="0"/>
              <a:t> </a:t>
            </a:r>
            <a:r>
              <a:rPr lang="de-DE" sz="1400" dirty="0" err="1"/>
              <a:t>this</a:t>
            </a:r>
            <a:r>
              <a:rPr lang="de-DE" sz="1400" dirty="0"/>
              <a:t> </a:t>
            </a:r>
            <a:r>
              <a:rPr lang="de-DE" sz="1400" dirty="0" err="1"/>
              <a:t>issue</a:t>
            </a:r>
            <a:r>
              <a:rPr lang="de-DE" sz="1400" dirty="0"/>
              <a:t>: </a:t>
            </a:r>
          </a:p>
          <a:p>
            <a:pPr lvl="1"/>
            <a:r>
              <a:rPr lang="de-DE" sz="1400" dirty="0"/>
              <a:t>AI </a:t>
            </a:r>
            <a:r>
              <a:rPr lang="de-DE" sz="1400" dirty="0" err="1"/>
              <a:t>for</a:t>
            </a:r>
            <a:r>
              <a:rPr lang="de-DE" sz="1400" dirty="0"/>
              <a:t> fast </a:t>
            </a:r>
            <a:r>
              <a:rPr lang="de-DE" sz="1400" dirty="0" err="1"/>
              <a:t>biomechanical</a:t>
            </a:r>
            <a:r>
              <a:rPr lang="de-DE" sz="1400" dirty="0"/>
              <a:t> </a:t>
            </a:r>
            <a:r>
              <a:rPr lang="de-DE" sz="1400" dirty="0" err="1"/>
              <a:t>simulation</a:t>
            </a:r>
            <a:r>
              <a:rPr lang="de-DE" sz="1400" dirty="0"/>
              <a:t> </a:t>
            </a:r>
            <a:r>
              <a:rPr lang="de-DE" sz="1400" dirty="0" err="1"/>
              <a:t>of</a:t>
            </a:r>
            <a:r>
              <a:rPr lang="de-DE" sz="1400" dirty="0"/>
              <a:t> different </a:t>
            </a:r>
            <a:r>
              <a:rPr lang="de-DE" sz="1400" dirty="0" err="1"/>
              <a:t>imaging</a:t>
            </a:r>
            <a:r>
              <a:rPr lang="de-DE" sz="1400" dirty="0"/>
              <a:t> </a:t>
            </a:r>
            <a:r>
              <a:rPr lang="de-DE" sz="1400" dirty="0" err="1"/>
              <a:t>situations</a:t>
            </a:r>
            <a:endParaRPr lang="de-DE" sz="1400" dirty="0"/>
          </a:p>
          <a:p>
            <a:pPr lvl="1"/>
            <a:r>
              <a:rPr lang="de-DE" sz="1400" dirty="0"/>
              <a:t>AI </a:t>
            </a:r>
            <a:r>
              <a:rPr lang="de-DE" sz="1400" dirty="0" err="1"/>
              <a:t>for</a:t>
            </a:r>
            <a:r>
              <a:rPr lang="de-DE" sz="1400" dirty="0"/>
              <a:t> multimodal </a:t>
            </a:r>
            <a:r>
              <a:rPr lang="de-DE" sz="1400" dirty="0" err="1"/>
              <a:t>computer</a:t>
            </a:r>
            <a:r>
              <a:rPr lang="de-DE" sz="1400" dirty="0"/>
              <a:t> </a:t>
            </a:r>
            <a:r>
              <a:rPr lang="de-DE" sz="1400" dirty="0" err="1"/>
              <a:t>aided</a:t>
            </a:r>
            <a:r>
              <a:rPr lang="de-DE" sz="1400" dirty="0"/>
              <a:t> </a:t>
            </a:r>
            <a:r>
              <a:rPr lang="de-DE" sz="1400" dirty="0" err="1"/>
              <a:t>detection</a:t>
            </a:r>
            <a:r>
              <a:rPr lang="de-DE" sz="1400" dirty="0"/>
              <a:t> and </a:t>
            </a:r>
            <a:r>
              <a:rPr lang="de-DE" sz="1400" dirty="0" err="1"/>
              <a:t>diagnosis</a:t>
            </a:r>
            <a:endParaRPr lang="de-DE" sz="1400" dirty="0"/>
          </a:p>
          <a:p>
            <a:pPr lvl="1"/>
            <a:r>
              <a:rPr lang="de-DE" sz="1400" dirty="0"/>
              <a:t>Fast </a:t>
            </a:r>
            <a:r>
              <a:rPr lang="de-DE" sz="1400" dirty="0" err="1"/>
              <a:t>computation</a:t>
            </a:r>
            <a:r>
              <a:rPr lang="de-DE" sz="1400" dirty="0"/>
              <a:t> </a:t>
            </a:r>
            <a:r>
              <a:rPr lang="de-DE" sz="1400" dirty="0" err="1"/>
              <a:t>by</a:t>
            </a:r>
            <a:r>
              <a:rPr lang="de-DE" sz="1400" dirty="0"/>
              <a:t> </a:t>
            </a:r>
            <a:r>
              <a:rPr lang="de-DE" sz="1400" dirty="0" err="1"/>
              <a:t>incorporating</a:t>
            </a:r>
            <a:r>
              <a:rPr lang="de-DE" sz="1400" dirty="0"/>
              <a:t> </a:t>
            </a:r>
            <a:r>
              <a:rPr lang="de-DE" sz="1400" dirty="0" err="1"/>
              <a:t>dedicated</a:t>
            </a:r>
            <a:r>
              <a:rPr lang="de-DE" sz="1400" dirty="0"/>
              <a:t> </a:t>
            </a:r>
            <a:r>
              <a:rPr lang="de-DE" sz="1400" dirty="0" err="1"/>
              <a:t>architectures</a:t>
            </a:r>
            <a:r>
              <a:rPr lang="de-DE" sz="1400" dirty="0"/>
              <a:t> (GPUs, FPGAs)</a:t>
            </a:r>
          </a:p>
          <a:p>
            <a:endParaRPr lang="en-US" sz="1400" dirty="0"/>
          </a:p>
          <a:p>
            <a:pPr lvl="1"/>
            <a:endParaRPr lang="en-US" sz="1400" dirty="0"/>
          </a:p>
          <a:p>
            <a:pPr lvl="1"/>
            <a:endParaRPr lang="de-DE" sz="1400"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b="1" dirty="0"/>
              <a:t>Why is this cool?</a:t>
            </a:r>
          </a:p>
          <a:p>
            <a:r>
              <a:rPr lang="en-US" spc="-1" dirty="0">
                <a:solidFill>
                  <a:srgbClr val="000000"/>
                </a:solidFill>
                <a:uFill>
                  <a:solidFill>
                    <a:srgbClr val="FFFFFF"/>
                  </a:solidFill>
                </a:uFill>
                <a:ea typeface="DejaVu Sans"/>
              </a:rPr>
              <a:t>Multimodality in medical imaging evolves! </a:t>
            </a:r>
          </a:p>
          <a:p>
            <a:r>
              <a:rPr lang="en-US" spc="-1" dirty="0">
                <a:solidFill>
                  <a:srgbClr val="000000"/>
                </a:solidFill>
                <a:uFill>
                  <a:solidFill>
                    <a:srgbClr val="FFFFFF"/>
                  </a:solidFill>
                </a:uFill>
                <a:ea typeface="DejaVu Sans"/>
              </a:rPr>
              <a:t>Reducing burden for medical doctors by AI of great interest </a:t>
            </a:r>
            <a:r>
              <a:rPr lang="en-US" spc="-1" dirty="0">
                <a:solidFill>
                  <a:srgbClr val="000000"/>
                </a:solidFill>
                <a:uFill>
                  <a:solidFill>
                    <a:srgbClr val="FFFFFF"/>
                  </a:solidFill>
                </a:uFill>
                <a:latin typeface="Arial" panose="020B0604020202020204" pitchFamily="34" charset="0"/>
                <a:ea typeface="DejaVu Sans"/>
                <a:cs typeface="Arial" panose="020B0604020202020204" pitchFamily="34" charset="0"/>
              </a:rPr>
              <a:t>→</a:t>
            </a:r>
            <a:r>
              <a:rPr lang="en-US" spc="-1" dirty="0">
                <a:solidFill>
                  <a:srgbClr val="000000"/>
                </a:solidFill>
                <a:uFill>
                  <a:solidFill>
                    <a:srgbClr val="FFFFFF"/>
                  </a:solidFill>
                </a:uFill>
                <a:ea typeface="DejaVu Sans"/>
              </a:rPr>
              <a:t> highly relevant field of research!</a:t>
            </a:r>
            <a:endParaRPr lang="en-US" spc="-1" dirty="0">
              <a:solidFill>
                <a:srgbClr val="000000"/>
              </a:solidFill>
              <a:uFill>
                <a:solidFill>
                  <a:srgbClr val="FFFFFF"/>
                </a:solidFill>
              </a:uFill>
            </a:endParaRPr>
          </a:p>
          <a:p>
            <a:r>
              <a:rPr lang="en-US" spc="-1" dirty="0">
                <a:solidFill>
                  <a:srgbClr val="000000"/>
                </a:solidFill>
                <a:uFill>
                  <a:solidFill>
                    <a:srgbClr val="FFFFFF"/>
                  </a:solidFill>
                </a:uFill>
              </a:rPr>
              <a:t>Research for society: can have direct implications on improving cancer diagnosis and treatment.</a:t>
            </a:r>
            <a:endParaRPr lang="de-DE" dirty="0"/>
          </a:p>
        </p:txBody>
      </p:sp>
      <p:sp>
        <p:nvSpPr>
          <p:cNvPr id="15" name="TextBox 14"/>
          <p:cNvSpPr txBox="1"/>
          <p:nvPr/>
        </p:nvSpPr>
        <p:spPr>
          <a:xfrm>
            <a:off x="5954484" y="4355804"/>
            <a:ext cx="6046171" cy="132343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Links to others?</a:t>
            </a:r>
          </a:p>
          <a:p>
            <a:pPr marL="742950" lvl="1" indent="-285750" defTabSz="45720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Similar problems in other fields like particle physics: automatically combining measurements of different experiments</a:t>
            </a:r>
            <a:r>
              <a:rPr lang="en-US" sz="1600" dirty="0">
                <a:solidFill>
                  <a:prstClr val="black"/>
                </a:solidFill>
                <a:latin typeface="Arial"/>
              </a:rPr>
              <a:t> and automated detection required due to huge amounts of data</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5"/>
          <p:cNvSpPr txBox="1"/>
          <p:nvPr/>
        </p:nvSpPr>
        <p:spPr>
          <a:xfrm>
            <a:off x="346250" y="6508389"/>
            <a:ext cx="313258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9FDF"/>
                </a:solidFill>
                <a:effectLst/>
                <a:uLnTx/>
                <a:uFillTx/>
                <a:latin typeface="Arial"/>
                <a:ea typeface="+mn-ea"/>
                <a:cs typeface="+mn-cs"/>
              </a:rPr>
              <a:t>Torsten</a:t>
            </a:r>
            <a:r>
              <a:rPr kumimoji="0" lang="en-US" sz="1200" b="0" i="0" u="none" strike="noStrike" kern="1200" cap="none" spc="0" normalizeH="0" baseline="0" noProof="0" dirty="0">
                <a:ln>
                  <a:noFill/>
                </a:ln>
                <a:solidFill>
                  <a:srgbClr val="009FDF"/>
                </a:solidFill>
                <a:effectLst/>
                <a:uLnTx/>
                <a:uFillTx/>
                <a:latin typeface="Arial"/>
                <a:ea typeface="+mn-ea"/>
                <a:cs typeface="+mn-cs"/>
              </a:rPr>
              <a:t> Hopp </a:t>
            </a:r>
            <a:r>
              <a:rPr lang="en-US" sz="1200" dirty="0">
                <a:solidFill>
                  <a:srgbClr val="009FDF"/>
                </a:solidFill>
                <a:latin typeface="Arial"/>
              </a:rPr>
              <a:t>/</a:t>
            </a:r>
            <a:r>
              <a:rPr kumimoji="0" lang="en-US" sz="1200" b="0" i="0" u="none" strike="noStrike" kern="1200" cap="none" spc="0" normalizeH="0" baseline="0" noProof="0" dirty="0">
                <a:ln>
                  <a:noFill/>
                </a:ln>
                <a:solidFill>
                  <a:srgbClr val="009FDF"/>
                </a:solidFill>
                <a:effectLst/>
                <a:uLnTx/>
                <a:uFillTx/>
                <a:latin typeface="Arial"/>
                <a:ea typeface="+mn-ea"/>
                <a:cs typeface="+mn-cs"/>
              </a:rPr>
              <a:t> Torsten.hopp@kit.edu, KIT</a:t>
            </a:r>
            <a:endParaRPr kumimoji="0" lang="en-GB" sz="1200" b="0" i="0" u="none" strike="noStrike" kern="1200" cap="none" spc="0" normalizeH="0" baseline="0" noProof="0" dirty="0">
              <a:ln>
                <a:noFill/>
              </a:ln>
              <a:solidFill>
                <a:srgbClr val="009FDF"/>
              </a:solidFill>
              <a:effectLst/>
              <a:uLnTx/>
              <a:uFillTx/>
              <a:latin typeface="Arial"/>
              <a:ea typeface="+mn-ea"/>
              <a:cs typeface="+mn-cs"/>
            </a:endParaRPr>
          </a:p>
        </p:txBody>
      </p:sp>
      <p:pic>
        <p:nvPicPr>
          <p:cNvPr id="3" name="Grafik 2">
            <a:extLst>
              <a:ext uri="{FF2B5EF4-FFF2-40B4-BE49-F238E27FC236}">
                <a16:creationId xmlns:a16="http://schemas.microsoft.com/office/drawing/2014/main" id="{4CA58987-369F-03D7-E6B0-7F9BFD76FCD1}"/>
              </a:ext>
            </a:extLst>
          </p:cNvPr>
          <p:cNvPicPr>
            <a:picLocks noChangeAspect="1"/>
          </p:cNvPicPr>
          <p:nvPr/>
        </p:nvPicPr>
        <p:blipFill>
          <a:blip r:embed="rId3"/>
          <a:stretch>
            <a:fillRect/>
          </a:stretch>
        </p:blipFill>
        <p:spPr>
          <a:xfrm>
            <a:off x="9100039" y="2307877"/>
            <a:ext cx="2696846" cy="1586789"/>
          </a:xfrm>
          <a:prstGeom prst="rect">
            <a:avLst/>
          </a:prstGeom>
        </p:spPr>
      </p:pic>
      <p:sp>
        <p:nvSpPr>
          <p:cNvPr id="4" name="Textfeld 3">
            <a:extLst>
              <a:ext uri="{FF2B5EF4-FFF2-40B4-BE49-F238E27FC236}">
                <a16:creationId xmlns:a16="http://schemas.microsoft.com/office/drawing/2014/main" id="{A705931B-B01F-ECDB-BB92-8DDC7E2DC87E}"/>
              </a:ext>
            </a:extLst>
          </p:cNvPr>
          <p:cNvSpPr txBox="1"/>
          <p:nvPr/>
        </p:nvSpPr>
        <p:spPr>
          <a:xfrm>
            <a:off x="8977570" y="3841854"/>
            <a:ext cx="2954655" cy="338554"/>
          </a:xfrm>
          <a:prstGeom prst="rect">
            <a:avLst/>
          </a:prstGeom>
          <a:noFill/>
        </p:spPr>
        <p:txBody>
          <a:bodyPr wrap="square" rtlCol="0">
            <a:spAutoFit/>
          </a:bodyPr>
          <a:lstStyle/>
          <a:p>
            <a:r>
              <a:rPr lang="de-DE" sz="800" dirty="0" err="1"/>
              <a:t>Example</a:t>
            </a:r>
            <a:r>
              <a:rPr lang="de-DE" sz="800" dirty="0"/>
              <a:t> </a:t>
            </a:r>
            <a:r>
              <a:rPr lang="de-DE" sz="800" dirty="0" err="1"/>
              <a:t>for</a:t>
            </a:r>
            <a:r>
              <a:rPr lang="de-DE" sz="800" dirty="0"/>
              <a:t> multimodal CAD: </a:t>
            </a:r>
            <a:r>
              <a:rPr lang="de-DE" sz="800" dirty="0" err="1"/>
              <a:t>lesion</a:t>
            </a:r>
            <a:r>
              <a:rPr lang="de-DE" sz="800" dirty="0"/>
              <a:t> </a:t>
            </a:r>
            <a:r>
              <a:rPr lang="de-DE" sz="800" dirty="0" err="1"/>
              <a:t>detection</a:t>
            </a:r>
            <a:r>
              <a:rPr lang="de-DE" sz="800" dirty="0"/>
              <a:t> </a:t>
            </a:r>
            <a:r>
              <a:rPr lang="de-DE" sz="800" dirty="0" err="1"/>
              <a:t>based</a:t>
            </a:r>
            <a:endParaRPr lang="de-DE" sz="800" dirty="0"/>
          </a:p>
          <a:p>
            <a:r>
              <a:rPr lang="de-DE" sz="800" dirty="0"/>
              <a:t>On MRI (</a:t>
            </a:r>
            <a:r>
              <a:rPr lang="de-DE" sz="800" dirty="0" err="1"/>
              <a:t>left</a:t>
            </a:r>
            <a:r>
              <a:rPr lang="de-DE" sz="800" dirty="0"/>
              <a:t>) and X-</a:t>
            </a:r>
            <a:r>
              <a:rPr lang="de-DE" sz="800" dirty="0" err="1"/>
              <a:t>ray</a:t>
            </a:r>
            <a:r>
              <a:rPr lang="de-DE" sz="800" dirty="0"/>
              <a:t> </a:t>
            </a:r>
            <a:r>
              <a:rPr lang="de-DE" sz="800" dirty="0" err="1"/>
              <a:t>mammography</a:t>
            </a:r>
            <a:r>
              <a:rPr lang="de-DE" sz="800" dirty="0"/>
              <a:t> (</a:t>
            </a:r>
            <a:r>
              <a:rPr lang="de-DE" sz="800" dirty="0" err="1"/>
              <a:t>right</a:t>
            </a:r>
            <a:r>
              <a:rPr lang="de-DE" sz="800" dirty="0"/>
              <a:t>) in </a:t>
            </a:r>
            <a:r>
              <a:rPr lang="de-DE" sz="800" dirty="0" err="1"/>
              <a:t>combination</a:t>
            </a:r>
            <a:endParaRPr lang="de-DE" sz="800" dirty="0"/>
          </a:p>
        </p:txBody>
      </p:sp>
      <p:pic>
        <p:nvPicPr>
          <p:cNvPr id="5" name="Grafik 4">
            <a:extLst>
              <a:ext uri="{FF2B5EF4-FFF2-40B4-BE49-F238E27FC236}">
                <a16:creationId xmlns:a16="http://schemas.microsoft.com/office/drawing/2014/main" id="{CD52DF04-5CB3-E2CF-6792-B158D23A4D13}"/>
              </a:ext>
            </a:extLst>
          </p:cNvPr>
          <p:cNvPicPr>
            <a:picLocks noChangeAspect="1"/>
          </p:cNvPicPr>
          <p:nvPr/>
        </p:nvPicPr>
        <p:blipFill rotWithShape="1">
          <a:blip r:embed="rId4"/>
          <a:srcRect r="75136"/>
          <a:stretch/>
        </p:blipFill>
        <p:spPr>
          <a:xfrm>
            <a:off x="7825759" y="1196752"/>
            <a:ext cx="1179159" cy="1404010"/>
          </a:xfrm>
          <a:prstGeom prst="rect">
            <a:avLst/>
          </a:prstGeom>
        </p:spPr>
      </p:pic>
      <p:pic>
        <p:nvPicPr>
          <p:cNvPr id="6" name="Grafik 5">
            <a:extLst>
              <a:ext uri="{FF2B5EF4-FFF2-40B4-BE49-F238E27FC236}">
                <a16:creationId xmlns:a16="http://schemas.microsoft.com/office/drawing/2014/main" id="{F37DF939-F036-2ECA-AAD0-534C808C3DFF}"/>
              </a:ext>
            </a:extLst>
          </p:cNvPr>
          <p:cNvPicPr>
            <a:picLocks noChangeAspect="1"/>
          </p:cNvPicPr>
          <p:nvPr/>
        </p:nvPicPr>
        <p:blipFill rotWithShape="1">
          <a:blip r:embed="rId4"/>
          <a:srcRect l="50085" t="-305" r="24106" b="305"/>
          <a:stretch/>
        </p:blipFill>
        <p:spPr>
          <a:xfrm>
            <a:off x="8964699" y="1173331"/>
            <a:ext cx="1264810" cy="1450852"/>
          </a:xfrm>
          <a:prstGeom prst="rect">
            <a:avLst/>
          </a:prstGeom>
        </p:spPr>
      </p:pic>
      <p:sp>
        <p:nvSpPr>
          <p:cNvPr id="7" name="Textfeld 6">
            <a:extLst>
              <a:ext uri="{FF2B5EF4-FFF2-40B4-BE49-F238E27FC236}">
                <a16:creationId xmlns:a16="http://schemas.microsoft.com/office/drawing/2014/main" id="{FE956CD2-2B66-73C8-DC3E-FBB097628C8C}"/>
              </a:ext>
            </a:extLst>
          </p:cNvPr>
          <p:cNvSpPr txBox="1"/>
          <p:nvPr/>
        </p:nvSpPr>
        <p:spPr>
          <a:xfrm>
            <a:off x="10143858" y="1206259"/>
            <a:ext cx="2168145" cy="461665"/>
          </a:xfrm>
          <a:prstGeom prst="rect">
            <a:avLst/>
          </a:prstGeom>
          <a:noFill/>
        </p:spPr>
        <p:txBody>
          <a:bodyPr wrap="square" rtlCol="0">
            <a:spAutoFit/>
          </a:bodyPr>
          <a:lstStyle/>
          <a:p>
            <a:r>
              <a:rPr lang="de-DE" sz="800" dirty="0" err="1"/>
              <a:t>Breast</a:t>
            </a:r>
            <a:r>
              <a:rPr lang="de-DE" sz="800" dirty="0"/>
              <a:t> </a:t>
            </a:r>
            <a:r>
              <a:rPr lang="de-DE" sz="800" dirty="0" err="1"/>
              <a:t>compression</a:t>
            </a:r>
            <a:r>
              <a:rPr lang="de-DE" sz="800" dirty="0"/>
              <a:t> </a:t>
            </a:r>
            <a:r>
              <a:rPr lang="de-DE" sz="800" dirty="0" err="1"/>
              <a:t>computed</a:t>
            </a:r>
            <a:r>
              <a:rPr lang="de-DE" sz="800" dirty="0"/>
              <a:t> </a:t>
            </a:r>
            <a:r>
              <a:rPr lang="de-DE" sz="800" dirty="0" err="1"/>
              <a:t>with</a:t>
            </a:r>
            <a:endParaRPr lang="de-DE" sz="800" dirty="0"/>
          </a:p>
          <a:p>
            <a:r>
              <a:rPr lang="de-DE" sz="800" dirty="0"/>
              <a:t>FEM (</a:t>
            </a:r>
            <a:r>
              <a:rPr lang="de-DE" sz="800" dirty="0" err="1"/>
              <a:t>left</a:t>
            </a:r>
            <a:r>
              <a:rPr lang="de-DE" sz="800" dirty="0"/>
              <a:t>) and </a:t>
            </a:r>
            <a:r>
              <a:rPr lang="de-DE" sz="800" dirty="0" err="1"/>
              <a:t>based</a:t>
            </a:r>
            <a:r>
              <a:rPr lang="de-DE" sz="800" dirty="0"/>
              <a:t> on </a:t>
            </a:r>
            <a:r>
              <a:rPr lang="de-DE" sz="800" dirty="0" err="1"/>
              <a:t>Machine</a:t>
            </a:r>
            <a:endParaRPr lang="de-DE" sz="800" dirty="0"/>
          </a:p>
          <a:p>
            <a:r>
              <a:rPr lang="de-DE" sz="800" dirty="0"/>
              <a:t>Learning (</a:t>
            </a:r>
            <a:r>
              <a:rPr lang="de-DE" sz="800" dirty="0" err="1"/>
              <a:t>right</a:t>
            </a:r>
            <a:r>
              <a:rPr lang="de-DE" sz="800" dirty="0"/>
              <a:t>)</a:t>
            </a:r>
          </a:p>
        </p:txBody>
      </p:sp>
    </p:spTree>
    <p:extLst>
      <p:ext uri="{BB962C8B-B14F-4D97-AF65-F5344CB8AC3E}">
        <p14:creationId xmlns:p14="http://schemas.microsoft.com/office/powerpoint/2010/main" val="4077103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E6D0-029E-54E8-11F5-FBCE2037AE0A}"/>
              </a:ext>
            </a:extLst>
          </p:cNvPr>
          <p:cNvSpPr>
            <a:spLocks noGrp="1"/>
          </p:cNvSpPr>
          <p:nvPr>
            <p:ph type="title"/>
          </p:nvPr>
        </p:nvSpPr>
        <p:spPr/>
        <p:txBody>
          <a:bodyPr/>
          <a:lstStyle/>
          <a:p>
            <a:r>
              <a:rPr lang="en-US" dirty="0"/>
              <a:t>WP Novel Engineering Techniques, Advanced Materials and Interconnects</a:t>
            </a:r>
            <a:br>
              <a:rPr lang="en-US" dirty="0"/>
            </a:br>
            <a:br>
              <a:rPr lang="en-US" dirty="0"/>
            </a:br>
            <a:endParaRPr lang="en-US" dirty="0"/>
          </a:p>
        </p:txBody>
      </p:sp>
      <p:sp>
        <p:nvSpPr>
          <p:cNvPr id="3" name="Footer Placeholder 2">
            <a:extLst>
              <a:ext uri="{FF2B5EF4-FFF2-40B4-BE49-F238E27FC236}">
                <a16:creationId xmlns:a16="http://schemas.microsoft.com/office/drawing/2014/main" id="{16EB7E1D-07AC-0C9A-BBF5-357609F4915D}"/>
              </a:ext>
            </a:extLst>
          </p:cNvPr>
          <p:cNvSpPr>
            <a:spLocks noGrp="1"/>
          </p:cNvSpPr>
          <p:nvPr>
            <p:ph type="ftr" sz="quarter" idx="11"/>
          </p:nvPr>
        </p:nvSpPr>
        <p:spPr/>
        <p:txBody>
          <a:bodyPr/>
          <a:lstStyle/>
          <a:p>
            <a:r>
              <a:rPr lang="en-GB" noProof="0"/>
              <a:t>Monolithic Active Pixel Systems | Cornelia Wunderer |</a:t>
            </a:r>
            <a:endParaRPr lang="en-US" noProof="0" dirty="0"/>
          </a:p>
        </p:txBody>
      </p:sp>
      <p:sp>
        <p:nvSpPr>
          <p:cNvPr id="5" name="TextBox 4">
            <a:extLst>
              <a:ext uri="{FF2B5EF4-FFF2-40B4-BE49-F238E27FC236}">
                <a16:creationId xmlns:a16="http://schemas.microsoft.com/office/drawing/2014/main" id="{12C1378A-015A-F78F-816B-35B51C46654B}"/>
              </a:ext>
            </a:extLst>
          </p:cNvPr>
          <p:cNvSpPr txBox="1"/>
          <p:nvPr/>
        </p:nvSpPr>
        <p:spPr>
          <a:xfrm>
            <a:off x="407988" y="1556247"/>
            <a:ext cx="11004767" cy="2862322"/>
          </a:xfrm>
          <a:prstGeom prst="rect">
            <a:avLst/>
          </a:prstGeom>
          <a:noFill/>
        </p:spPr>
        <p:txBody>
          <a:bodyPr wrap="square" rtlCol="0">
            <a:spAutoFit/>
          </a:bodyPr>
          <a:lstStyle/>
          <a:p>
            <a:r>
              <a:rPr lang="de-DE" sz="2000" dirty="0" err="1"/>
              <a:t>Packaging</a:t>
            </a:r>
            <a:r>
              <a:rPr lang="de-DE" sz="2000" dirty="0"/>
              <a:t> and </a:t>
            </a:r>
            <a:r>
              <a:rPr lang="de-DE" sz="2000" dirty="0" err="1"/>
              <a:t>interconnect</a:t>
            </a:r>
            <a:r>
              <a:rPr lang="de-DE" sz="2000" dirty="0"/>
              <a:t>:</a:t>
            </a:r>
          </a:p>
          <a:p>
            <a:endParaRPr lang="de-DE" sz="2000" dirty="0"/>
          </a:p>
          <a:p>
            <a:pPr marL="342900" indent="-342900">
              <a:buFont typeface="Arial" panose="020B0604020202020204" pitchFamily="34" charset="0"/>
              <a:buChar char="•"/>
            </a:pPr>
            <a:r>
              <a:rPr lang="de-DE" sz="2000" dirty="0"/>
              <a:t>3D </a:t>
            </a:r>
            <a:r>
              <a:rPr lang="de-DE" sz="2000" dirty="0" err="1"/>
              <a:t>integration</a:t>
            </a:r>
            <a:r>
              <a:rPr lang="de-DE" sz="2000" dirty="0"/>
              <a:t> and fast </a:t>
            </a:r>
            <a:r>
              <a:rPr lang="de-DE" sz="2000" dirty="0" err="1"/>
              <a:t>prototyping</a:t>
            </a:r>
            <a:endParaRPr lang="de-DE" sz="2000" dirty="0"/>
          </a:p>
          <a:p>
            <a:pPr marL="342900" indent="-342900">
              <a:buFont typeface="Arial" panose="020B0604020202020204" pitchFamily="34" charset="0"/>
              <a:buChar char="•"/>
            </a:pPr>
            <a:r>
              <a:rPr lang="de-DE" sz="2000" dirty="0"/>
              <a:t>3D stacking and </a:t>
            </a:r>
            <a:r>
              <a:rPr lang="de-DE" sz="2000" dirty="0" err="1"/>
              <a:t>interposer</a:t>
            </a:r>
            <a:r>
              <a:rPr lang="de-DE" sz="2000" dirty="0"/>
              <a:t> </a:t>
            </a:r>
            <a:r>
              <a:rPr lang="de-DE" sz="2000" dirty="0" err="1"/>
              <a:t>technologies</a:t>
            </a:r>
            <a:endParaRPr lang="de-DE" sz="2000" dirty="0"/>
          </a:p>
          <a:p>
            <a:pPr marL="342900" indent="-342900">
              <a:buFont typeface="Arial" panose="020B0604020202020204" pitchFamily="34" charset="0"/>
              <a:buChar char="•"/>
            </a:pPr>
            <a:r>
              <a:rPr lang="de-DE" sz="2000" dirty="0"/>
              <a:t>CMUT </a:t>
            </a:r>
            <a:r>
              <a:rPr lang="de-DE" sz="2000" dirty="0" err="1"/>
              <a:t>based</a:t>
            </a:r>
            <a:r>
              <a:rPr lang="de-DE" sz="2000" dirty="0"/>
              <a:t> </a:t>
            </a:r>
            <a:r>
              <a:rPr lang="de-DE" sz="2000" dirty="0" err="1"/>
              <a:t>ultrasound</a:t>
            </a:r>
            <a:r>
              <a:rPr lang="de-DE" sz="2000" dirty="0"/>
              <a:t> </a:t>
            </a:r>
            <a:r>
              <a:rPr lang="de-DE" sz="2000" dirty="0" err="1"/>
              <a:t>transducer</a:t>
            </a:r>
            <a:r>
              <a:rPr lang="de-DE" sz="2000" dirty="0"/>
              <a:t> </a:t>
            </a:r>
            <a:r>
              <a:rPr lang="de-DE" sz="2000" dirty="0" err="1"/>
              <a:t>arrays</a:t>
            </a:r>
            <a:br>
              <a:rPr lang="de-DE" sz="2000" dirty="0"/>
            </a:br>
            <a:r>
              <a:rPr lang="de-DE" sz="2000" dirty="0" err="1"/>
              <a:t>Application</a:t>
            </a:r>
            <a:r>
              <a:rPr lang="de-DE" sz="2000" dirty="0"/>
              <a:t>: </a:t>
            </a:r>
            <a:r>
              <a:rPr lang="de-DE" sz="2000" dirty="0" err="1"/>
              <a:t>wearable</a:t>
            </a:r>
            <a:r>
              <a:rPr lang="de-DE" sz="2000" dirty="0"/>
              <a:t> </a:t>
            </a:r>
            <a:r>
              <a:rPr lang="de-DE" sz="2000" dirty="0" err="1"/>
              <a:t>ultrasound</a:t>
            </a:r>
            <a:r>
              <a:rPr lang="de-DE" sz="2000" dirty="0"/>
              <a:t> </a:t>
            </a:r>
            <a:r>
              <a:rPr lang="de-DE" sz="2000" dirty="0" err="1"/>
              <a:t>tomography</a:t>
            </a: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p:txBody>
      </p:sp>
      <p:sp>
        <p:nvSpPr>
          <p:cNvPr id="6" name="TextBox 5">
            <a:extLst>
              <a:ext uri="{FF2B5EF4-FFF2-40B4-BE49-F238E27FC236}">
                <a16:creationId xmlns:a16="http://schemas.microsoft.com/office/drawing/2014/main" id="{AA9BA866-454D-BD71-7E76-05C2E820E64F}"/>
              </a:ext>
            </a:extLst>
          </p:cNvPr>
          <p:cNvSpPr txBox="1"/>
          <p:nvPr/>
        </p:nvSpPr>
        <p:spPr>
          <a:xfrm>
            <a:off x="407987" y="4060906"/>
            <a:ext cx="11004767" cy="2246769"/>
          </a:xfrm>
          <a:prstGeom prst="rect">
            <a:avLst/>
          </a:prstGeom>
          <a:noFill/>
        </p:spPr>
        <p:txBody>
          <a:bodyPr wrap="square" rtlCol="0">
            <a:spAutoFit/>
          </a:bodyPr>
          <a:lstStyle/>
          <a:p>
            <a:r>
              <a:rPr lang="de-DE" sz="2000" dirty="0" err="1"/>
              <a:t>Advanced</a:t>
            </a:r>
            <a:r>
              <a:rPr lang="de-DE" sz="2000" dirty="0"/>
              <a:t> </a:t>
            </a:r>
            <a:r>
              <a:rPr lang="de-DE" sz="2000" dirty="0" err="1"/>
              <a:t>materials</a:t>
            </a:r>
            <a:r>
              <a:rPr lang="de-DE" sz="2000" dirty="0"/>
              <a:t>:</a:t>
            </a:r>
          </a:p>
          <a:p>
            <a:endParaRPr lang="de-DE" sz="2000" dirty="0"/>
          </a:p>
          <a:p>
            <a:pPr marL="342900" indent="-342900">
              <a:buFont typeface="Arial" panose="020B0604020202020204" pitchFamily="34" charset="0"/>
              <a:buChar char="•"/>
            </a:pPr>
            <a:r>
              <a:rPr lang="de-DE" sz="2000" dirty="0"/>
              <a:t>Micro </a:t>
            </a:r>
            <a:r>
              <a:rPr lang="de-DE" sz="2000" dirty="0" err="1"/>
              <a:t>channel</a:t>
            </a:r>
            <a:r>
              <a:rPr lang="de-DE" sz="2000" dirty="0"/>
              <a:t> </a:t>
            </a:r>
            <a:r>
              <a:rPr lang="de-DE" sz="2000" dirty="0" err="1"/>
              <a:t>cooling</a:t>
            </a:r>
            <a:endParaRPr lang="de-DE" sz="2000" dirty="0"/>
          </a:p>
          <a:p>
            <a:pPr marL="342900" indent="-342900">
              <a:buFont typeface="Arial" panose="020B0604020202020204" pitchFamily="34" charset="0"/>
              <a:buChar char="•"/>
            </a:pPr>
            <a:r>
              <a:rPr lang="de-DE" sz="2000" dirty="0"/>
              <a:t>Superior thermal </a:t>
            </a:r>
            <a:r>
              <a:rPr lang="de-DE" sz="2000"/>
              <a:t>materials</a:t>
            </a: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p:txBody>
      </p:sp>
    </p:spTree>
    <p:extLst>
      <p:ext uri="{BB962C8B-B14F-4D97-AF65-F5344CB8AC3E}">
        <p14:creationId xmlns:p14="http://schemas.microsoft.com/office/powerpoint/2010/main" val="2853458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 name="PlaceHolder 1"/>
          <p:cNvSpPr>
            <a:spLocks noGrp="1"/>
          </p:cNvSpPr>
          <p:nvPr>
            <p:ph type="title"/>
          </p:nvPr>
        </p:nvSpPr>
        <p:spPr bwMode="auto">
          <a:xfrm>
            <a:off x="407880" y="349560"/>
            <a:ext cx="11375640" cy="450720"/>
          </a:xfrm>
          <a:prstGeom prst="rect">
            <a:avLst/>
          </a:prstGeom>
          <a:noFill/>
          <a:ln w="0">
            <a:noFill/>
          </a:ln>
        </p:spPr>
        <p:txBody>
          <a:bodyPr lIns="0" tIns="0" rIns="0" bIns="0" anchor="t">
            <a:noAutofit/>
          </a:bodyPr>
          <a:lstStyle/>
          <a:p>
            <a:pPr indent="0" defTabSz="914400">
              <a:lnSpc>
                <a:spcPct val="90000"/>
              </a:lnSpc>
              <a:buNone/>
              <a:defRPr/>
            </a:pPr>
            <a:r>
              <a:rPr lang="en-US" sz="3000" b="1" strike="noStrike" spc="-1" dirty="0">
                <a:solidFill>
                  <a:schemeClr val="accent1"/>
                </a:solidFill>
                <a:latin typeface="Arial"/>
              </a:rPr>
              <a:t>Packaging Technology for Detectors</a:t>
            </a:r>
            <a:endParaRPr lang="en-US" sz="3000" b="0" strike="noStrike" spc="-1" dirty="0">
              <a:solidFill>
                <a:schemeClr val="dk1"/>
              </a:solidFill>
              <a:latin typeface="Arial"/>
            </a:endParaRPr>
          </a:p>
        </p:txBody>
      </p:sp>
      <p:sp>
        <p:nvSpPr>
          <p:cNvPr id="51" name="PlaceHolder 2"/>
          <p:cNvSpPr>
            <a:spLocks noGrp="1"/>
          </p:cNvSpPr>
          <p:nvPr>
            <p:ph/>
          </p:nvPr>
        </p:nvSpPr>
        <p:spPr bwMode="auto">
          <a:xfrm>
            <a:off x="407880" y="817560"/>
            <a:ext cx="11375640" cy="378720"/>
          </a:xfrm>
          <a:prstGeom prst="rect">
            <a:avLst/>
          </a:prstGeom>
        </p:spPr>
        <p:txBody>
          <a:bodyPr vert="horz" lIns="0" tIns="0" rIns="0" bIns="0" rtlCol="0" anchor="t" anchorCtr="0">
            <a:noAutofit/>
          </a:bodyPr>
          <a:lstStyle/>
          <a:p>
            <a:pPr marL="0" indent="0">
              <a:spcAft>
                <a:spcPts val="0"/>
              </a:spcAft>
              <a:buNone/>
            </a:pPr>
            <a:r>
              <a:rPr lang="en-US" b="1" dirty="0">
                <a:solidFill>
                  <a:schemeClr val="accent2"/>
                </a:solidFill>
              </a:rPr>
              <a:t>3D integration and fast prototyping</a:t>
            </a:r>
          </a:p>
        </p:txBody>
      </p:sp>
      <p:sp>
        <p:nvSpPr>
          <p:cNvPr id="52" name="PlaceHolder 3"/>
          <p:cNvSpPr>
            <a:spLocks noGrp="1"/>
          </p:cNvSpPr>
          <p:nvPr>
            <p:ph/>
          </p:nvPr>
        </p:nvSpPr>
        <p:spPr bwMode="auto">
          <a:xfrm>
            <a:off x="407880" y="1406520"/>
            <a:ext cx="7524360" cy="2454120"/>
          </a:xfrm>
          <a:prstGeom prst="rect">
            <a:avLst/>
          </a:prstGeom>
          <a:solidFill>
            <a:schemeClr val="accent6">
              <a:lumMod val="20000"/>
              <a:lumOff val="80000"/>
            </a:schemeClr>
          </a:solidFill>
          <a:ln w="0">
            <a:noFill/>
          </a:ln>
        </p:spPr>
        <p:txBody>
          <a:bodyPr lIns="0" tIns="0" rIns="0" bIns="0" anchor="t">
            <a:noAutofit/>
          </a:bodyPr>
          <a:lstStyle/>
          <a:p>
            <a:pPr marL="0" indent="0" defTabSz="914400">
              <a:lnSpc>
                <a:spcPct val="100000"/>
              </a:lnSpc>
              <a:spcBef>
                <a:spcPts val="865"/>
              </a:spcBef>
              <a:spcAft>
                <a:spcPts val="791"/>
              </a:spcAft>
              <a:buClr>
                <a:srgbClr val="000000"/>
              </a:buClr>
              <a:buNone/>
              <a:tabLst>
                <a:tab pos="266760" algn="l"/>
              </a:tabLst>
              <a:defRPr/>
            </a:pPr>
            <a:r>
              <a:rPr lang="en-US" sz="1600" b="1" strike="noStrike" spc="-1">
                <a:solidFill>
                  <a:schemeClr val="dk1"/>
                </a:solidFill>
                <a:latin typeface="Arial"/>
              </a:rPr>
              <a:t>What?</a:t>
            </a:r>
            <a:endParaRPr lang="en-US" sz="1600" b="0" strike="noStrike" spc="-1">
              <a:solidFill>
                <a:schemeClr val="dk1"/>
              </a:solidFill>
              <a:latin typeface="Arial"/>
            </a:endParaRPr>
          </a:p>
          <a:p>
            <a:pPr marL="0" indent="0" defTabSz="914400">
              <a:lnSpc>
                <a:spcPct val="100000"/>
              </a:lnSpc>
              <a:spcBef>
                <a:spcPts val="865"/>
              </a:spcBef>
              <a:spcAft>
                <a:spcPts val="791"/>
              </a:spcAft>
              <a:buClr>
                <a:srgbClr val="000000"/>
              </a:buClr>
              <a:buNone/>
              <a:tabLst>
                <a:tab pos="266760" algn="l"/>
              </a:tabLst>
              <a:defRPr/>
            </a:pPr>
            <a:r>
              <a:rPr lang="en-US" sz="1600" spc="-1">
                <a:solidFill>
                  <a:schemeClr val="dk1"/>
                </a:solidFill>
                <a:latin typeface="Arial"/>
              </a:rPr>
              <a:t>3D-integration, chip-stacking and co-integration of silicon photonics and electronics are key approaches to achieve highest performance at lowest form factors. Silicon interposers enable complex heterogeneous integration of multiple functionalities extending Moore’s law beyond current limitations. We aim to extend our in-house facilities to provide a complete assembly chain from multi-chip integration to fiber chip coupling. Establishing an interposer technology allows the construction of complex future detector systems. </a:t>
            </a:r>
            <a:endParaRPr lang="en-US" sz="1600" b="0" strike="noStrike" spc="-1">
              <a:solidFill>
                <a:schemeClr val="dk1"/>
              </a:solidFill>
              <a:latin typeface="Arial"/>
            </a:endParaRPr>
          </a:p>
        </p:txBody>
      </p:sp>
      <p:sp>
        <p:nvSpPr>
          <p:cNvPr id="53" name="PlaceHolder 4"/>
          <p:cNvSpPr>
            <a:spLocks noGrp="1"/>
          </p:cNvSpPr>
          <p:nvPr>
            <p:ph/>
          </p:nvPr>
        </p:nvSpPr>
        <p:spPr bwMode="auto">
          <a:xfrm>
            <a:off x="407520" y="3963599"/>
            <a:ext cx="5471640" cy="2454119"/>
          </a:xfrm>
          <a:prstGeom prst="rect">
            <a:avLst/>
          </a:prstGeom>
          <a:solidFill>
            <a:srgbClr val="CCFFCC">
              <a:alpha val="50000"/>
            </a:srgbClr>
          </a:solidFill>
          <a:ln w="0">
            <a:noFill/>
          </a:ln>
        </p:spPr>
        <p:txBody>
          <a:bodyPr lIns="0" tIns="0" rIns="0" bIns="0" anchor="t">
            <a:noAutofit/>
          </a:bodyPr>
          <a:lstStyle/>
          <a:p>
            <a:pPr marL="0" indent="0" defTabSz="914400">
              <a:lnSpc>
                <a:spcPct val="100000"/>
              </a:lnSpc>
              <a:spcBef>
                <a:spcPts val="791"/>
              </a:spcBef>
              <a:spcAft>
                <a:spcPts val="791"/>
              </a:spcAft>
              <a:buClr>
                <a:srgbClr val="000000"/>
              </a:buClr>
              <a:buNone/>
              <a:tabLst>
                <a:tab pos="266760" algn="l"/>
              </a:tabLst>
              <a:defRPr/>
            </a:pPr>
            <a:r>
              <a:rPr lang="en-US" sz="1600" b="1" strike="noStrike" spc="-1">
                <a:solidFill>
                  <a:schemeClr val="dk1"/>
                </a:solidFill>
                <a:latin typeface="Arial"/>
              </a:rPr>
              <a:t>Why?</a:t>
            </a:r>
            <a:endParaRPr lang="en-US" sz="1600" b="0" strike="noStrike" spc="-1">
              <a:solidFill>
                <a:schemeClr val="dk1"/>
              </a:solidFill>
              <a:latin typeface="Arial"/>
            </a:endParaRPr>
          </a:p>
          <a:p>
            <a:pPr marL="266760" indent="-266760" defTabSz="914400">
              <a:lnSpc>
                <a:spcPct val="100000"/>
              </a:lnSpc>
              <a:spcBef>
                <a:spcPts val="791"/>
              </a:spcBef>
              <a:spcAft>
                <a:spcPts val="791"/>
              </a:spcAft>
              <a:buClr>
                <a:srgbClr val="000000"/>
              </a:buClr>
              <a:buFont typeface="Arial"/>
              <a:buChar char="•"/>
              <a:tabLst>
                <a:tab pos="266760" algn="l"/>
              </a:tabLst>
              <a:defRPr/>
            </a:pPr>
            <a:r>
              <a:rPr lang="en-US" sz="1600" spc="-1">
                <a:solidFill>
                  <a:schemeClr val="dk1"/>
                </a:solidFill>
                <a:latin typeface="Arial"/>
              </a:rPr>
              <a:t>Highest compactness, bandwidth and functional density</a:t>
            </a:r>
            <a:endParaRPr lang="en-US" sz="1600" b="0" strike="noStrike" spc="-1">
              <a:solidFill>
                <a:schemeClr val="dk1"/>
              </a:solidFill>
              <a:latin typeface="Arial"/>
            </a:endParaRPr>
          </a:p>
          <a:p>
            <a:pPr marL="266760" indent="-266760" defTabSz="914400">
              <a:lnSpc>
                <a:spcPct val="100000"/>
              </a:lnSpc>
              <a:spcBef>
                <a:spcPts val="791"/>
              </a:spcBef>
              <a:spcAft>
                <a:spcPts val="791"/>
              </a:spcAft>
              <a:buClr>
                <a:srgbClr val="000000"/>
              </a:buClr>
              <a:buFont typeface="Arial"/>
              <a:buChar char="•"/>
              <a:tabLst>
                <a:tab pos="266760" algn="l"/>
              </a:tabLst>
              <a:defRPr/>
            </a:pPr>
            <a:r>
              <a:rPr lang="en-US" sz="1600" b="0" strike="noStrike" spc="-1">
                <a:solidFill>
                  <a:schemeClr val="dk1"/>
                </a:solidFill>
                <a:latin typeface="Arial"/>
              </a:rPr>
              <a:t>Key packaging technology for future detectors, fast prototyping</a:t>
            </a:r>
            <a:endParaRPr/>
          </a:p>
          <a:p>
            <a:pPr marL="266760" indent="-266760" defTabSz="914400">
              <a:lnSpc>
                <a:spcPct val="100000"/>
              </a:lnSpc>
              <a:spcBef>
                <a:spcPts val="791"/>
              </a:spcBef>
              <a:spcAft>
                <a:spcPts val="791"/>
              </a:spcAft>
              <a:buClr>
                <a:srgbClr val="000000"/>
              </a:buClr>
              <a:buFont typeface="Arial"/>
              <a:buChar char="•"/>
              <a:tabLst>
                <a:tab pos="266760" algn="l"/>
              </a:tabLst>
              <a:defRPr/>
            </a:pPr>
            <a:r>
              <a:rPr lang="en-US" sz="1600" b="0" strike="noStrike" spc="-1">
                <a:solidFill>
                  <a:schemeClr val="dk1"/>
                </a:solidFill>
                <a:latin typeface="Arial"/>
              </a:rPr>
              <a:t>Relation to MT-DTS: ST1- ST3</a:t>
            </a:r>
            <a:endParaRPr/>
          </a:p>
        </p:txBody>
      </p:sp>
      <p:sp>
        <p:nvSpPr>
          <p:cNvPr id="55" name="TextBox 14"/>
          <p:cNvSpPr/>
          <p:nvPr/>
        </p:nvSpPr>
        <p:spPr bwMode="auto">
          <a:xfrm>
            <a:off x="5954400" y="3948840"/>
            <a:ext cx="5845320" cy="1937538"/>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defTabSz="457200">
              <a:lnSpc>
                <a:spcPct val="100000"/>
              </a:lnSpc>
              <a:spcBef>
                <a:spcPts val="791"/>
              </a:spcBef>
              <a:spcAft>
                <a:spcPts val="791"/>
              </a:spcAft>
              <a:buClr>
                <a:srgbClr val="000000"/>
              </a:buClr>
              <a:defRPr/>
            </a:pPr>
            <a:r>
              <a:rPr lang="en-US" sz="1600" b="1" strike="noStrike" spc="-1">
                <a:solidFill>
                  <a:schemeClr val="dk1"/>
                </a:solidFill>
                <a:latin typeface="Arial"/>
              </a:rPr>
              <a:t>Who?</a:t>
            </a:r>
            <a:endParaRPr lang="en-US" sz="1600" b="0" strike="noStrike" spc="-1">
              <a:solidFill>
                <a:srgbClr val="000000"/>
              </a:solidFill>
              <a:latin typeface="Arial"/>
            </a:endParaRPr>
          </a:p>
          <a:p>
            <a:pPr marL="285840" indent="-285840" defTabSz="457200">
              <a:lnSpc>
                <a:spcPct val="100000"/>
              </a:lnSpc>
              <a:spcBef>
                <a:spcPts val="791"/>
              </a:spcBef>
              <a:spcAft>
                <a:spcPts val="791"/>
              </a:spcAft>
              <a:buClr>
                <a:srgbClr val="000000"/>
              </a:buClr>
              <a:buFont typeface="Arial"/>
              <a:buChar char="•"/>
              <a:defRPr/>
            </a:pPr>
            <a:r>
              <a:rPr lang="en-US" sz="1600" b="0" strike="noStrike" spc="-1">
                <a:solidFill>
                  <a:schemeClr val="dk1"/>
                </a:solidFill>
                <a:latin typeface="Arial"/>
              </a:rPr>
              <a:t>DRD3, </a:t>
            </a:r>
            <a:r>
              <a:rPr lang="en-US" sz="1600" spc="-1">
                <a:solidFill>
                  <a:schemeClr val="dk1"/>
                </a:solidFill>
              </a:rPr>
              <a:t>DRD7.6, particle </a:t>
            </a:r>
            <a:r>
              <a:rPr lang="en-US" sz="1600" b="0" strike="noStrike" spc="-1">
                <a:solidFill>
                  <a:schemeClr val="dk1"/>
                </a:solidFill>
                <a:latin typeface="Arial"/>
              </a:rPr>
              <a:t>physics &amp; photon science applications</a:t>
            </a:r>
            <a:endParaRPr lang="en-US" sz="1600" b="0" strike="noStrike" spc="-1">
              <a:solidFill>
                <a:srgbClr val="000000"/>
              </a:solidFill>
              <a:latin typeface="Arial"/>
            </a:endParaRPr>
          </a:p>
          <a:p>
            <a:pPr marL="285840" indent="-285840" defTabSz="457200">
              <a:lnSpc>
                <a:spcPct val="100000"/>
              </a:lnSpc>
              <a:spcBef>
                <a:spcPts val="791"/>
              </a:spcBef>
              <a:spcAft>
                <a:spcPts val="791"/>
              </a:spcAft>
              <a:buClr>
                <a:srgbClr val="000000"/>
              </a:buClr>
              <a:buFont typeface="Arial"/>
              <a:buChar char="•"/>
              <a:defRPr/>
            </a:pPr>
            <a:r>
              <a:rPr lang="en-US" sz="1600" b="0" strike="noStrike" spc="-1">
                <a:solidFill>
                  <a:schemeClr val="dk1"/>
                </a:solidFill>
                <a:latin typeface="Arial"/>
              </a:rPr>
              <a:t>KIT, CERN</a:t>
            </a:r>
            <a:endParaRPr lang="en-US" sz="1600" b="0" strike="noStrike" spc="-1">
              <a:solidFill>
                <a:srgbClr val="000000"/>
              </a:solidFill>
              <a:latin typeface="Arial"/>
            </a:endParaRPr>
          </a:p>
          <a:p>
            <a:pPr marL="285840" indent="-285840" defTabSz="457200">
              <a:lnSpc>
                <a:spcPct val="100000"/>
              </a:lnSpc>
              <a:spcBef>
                <a:spcPts val="791"/>
              </a:spcBef>
              <a:spcAft>
                <a:spcPts val="791"/>
              </a:spcAft>
              <a:buClr>
                <a:srgbClr val="000000"/>
              </a:buClr>
              <a:buFont typeface="Arial"/>
              <a:buChar char="•"/>
              <a:defRPr/>
            </a:pPr>
            <a:r>
              <a:rPr lang="en-US" sz="1600" b="0" strike="noStrike" spc="-1">
                <a:solidFill>
                  <a:schemeClr val="dk1"/>
                </a:solidFill>
                <a:latin typeface="Arial"/>
              </a:rPr>
              <a:t>MU</a:t>
            </a:r>
            <a:endParaRPr lang="en-US" sz="1600" b="0" strike="noStrike" spc="-1">
              <a:solidFill>
                <a:srgbClr val="000000"/>
              </a:solidFill>
              <a:latin typeface="Arial"/>
            </a:endParaRPr>
          </a:p>
        </p:txBody>
      </p:sp>
      <p:sp>
        <p:nvSpPr>
          <p:cNvPr id="56" name="TextBox 10"/>
          <p:cNvSpPr/>
          <p:nvPr/>
        </p:nvSpPr>
        <p:spPr bwMode="auto">
          <a:xfrm>
            <a:off x="6142332" y="5984457"/>
            <a:ext cx="3156894" cy="593280"/>
          </a:xfrm>
          <a:prstGeom prst="rect">
            <a:avLst/>
          </a:prstGeom>
          <a:no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defTabSz="457200">
              <a:lnSpc>
                <a:spcPct val="100000"/>
              </a:lnSpc>
              <a:defRPr/>
            </a:pPr>
            <a:r>
              <a:rPr lang="en-US" sz="1200" b="0" strike="noStrike" spc="-1">
                <a:solidFill>
                  <a:schemeClr val="accent1"/>
                </a:solidFill>
                <a:latin typeface="Arial"/>
              </a:rPr>
              <a:t>Contact:</a:t>
            </a:r>
            <a:br>
              <a:rPr sz="1400"/>
            </a:br>
            <a:r>
              <a:rPr lang="en-US" sz="1050" b="0" i="0" u="none" strike="noStrike" cap="none" spc="0">
                <a:solidFill>
                  <a:schemeClr val="accent1"/>
                </a:solidFill>
                <a:latin typeface="Arial"/>
                <a:ea typeface="Arial"/>
                <a:cs typeface="Arial"/>
              </a:rPr>
              <a:t>Sumera Kousar</a:t>
            </a:r>
            <a:r>
              <a:rPr lang="en-US" sz="1050" b="0" strike="noStrike" spc="0">
                <a:solidFill>
                  <a:schemeClr val="accent1"/>
                </a:solidFill>
                <a:latin typeface="Arial"/>
              </a:rPr>
              <a:t>, DESY, sumera.kousar@desy.de</a:t>
            </a:r>
            <a:endParaRPr sz="1050" b="0" strike="noStrike" spc="0">
              <a:solidFill>
                <a:schemeClr val="accent1"/>
              </a:solidFill>
              <a:latin typeface="Arial"/>
            </a:endParaRPr>
          </a:p>
          <a:p>
            <a:pPr defTabSz="457200">
              <a:lnSpc>
                <a:spcPct val="100000"/>
              </a:lnSpc>
              <a:defRPr/>
            </a:pPr>
            <a:r>
              <a:rPr lang="en-US" sz="1050" b="0" i="0" u="none" strike="noStrike" cap="none" spc="0">
                <a:solidFill>
                  <a:schemeClr val="accent1"/>
                </a:solidFill>
                <a:latin typeface="Arial"/>
                <a:ea typeface="Arial"/>
                <a:cs typeface="Arial"/>
              </a:rPr>
              <a:t>Karsten Hansen, DESY, karsten.hansen@desy.de</a:t>
            </a:r>
            <a:endParaRPr lang="en-US" sz="1050" b="0" strike="noStrike" spc="0">
              <a:solidFill>
                <a:srgbClr val="000000"/>
              </a:solidFill>
              <a:latin typeface="Arial"/>
            </a:endParaRPr>
          </a:p>
        </p:txBody>
      </p:sp>
      <p:pic>
        <p:nvPicPr>
          <p:cNvPr id="3" name="Picture 2"/>
          <p:cNvPicPr>
            <a:picLocks noChangeAspect="1"/>
          </p:cNvPicPr>
          <p:nvPr/>
        </p:nvPicPr>
        <p:blipFill>
          <a:blip r:embed="rId3"/>
          <a:stretch/>
        </p:blipFill>
        <p:spPr bwMode="auto">
          <a:xfrm>
            <a:off x="7997466" y="1402029"/>
            <a:ext cx="3698816" cy="245411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3D stacking and interposer </a:t>
            </a:r>
            <a:r>
              <a:rPr lang="en-GB" dirty="0"/>
              <a:t>technologies</a:t>
            </a:r>
            <a:endParaRPr lang="de-DE" dirty="0"/>
          </a:p>
        </p:txBody>
      </p:sp>
      <p:sp>
        <p:nvSpPr>
          <p:cNvPr id="10" name="Text Placeholder 9"/>
          <p:cNvSpPr>
            <a:spLocks noGrp="1"/>
          </p:cNvSpPr>
          <p:nvPr>
            <p:ph type="body" sz="quarter" idx="13"/>
          </p:nvPr>
        </p:nvSpPr>
        <p:spPr/>
        <p:txBody>
          <a:bodyPr/>
          <a:lstStyle/>
          <a:p>
            <a:r>
              <a:rPr lang="en-US" dirty="0"/>
              <a:t>Advanced integrations technologies for future detectors</a:t>
            </a:r>
            <a:endParaRPr lang="de-DE" dirty="0"/>
          </a:p>
        </p:txBody>
      </p:sp>
      <p:sp>
        <p:nvSpPr>
          <p:cNvPr id="12" name="Text Placeholder 11"/>
          <p:cNvSpPr>
            <a:spLocks noGrp="1"/>
          </p:cNvSpPr>
          <p:nvPr>
            <p:ph type="body" sz="quarter" idx="15"/>
          </p:nvPr>
        </p:nvSpPr>
        <p:spPr>
          <a:xfrm>
            <a:off x="407988" y="1262658"/>
            <a:ext cx="7524750" cy="2454374"/>
          </a:xfrm>
          <a:solidFill>
            <a:schemeClr val="accent6">
              <a:lumMod val="20000"/>
              <a:lumOff val="80000"/>
            </a:schemeClr>
          </a:solidFill>
        </p:spPr>
        <p:txBody>
          <a:bodyPr/>
          <a:lstStyle/>
          <a:p>
            <a:pPr>
              <a:lnSpc>
                <a:spcPts val="2400"/>
              </a:lnSpc>
            </a:pPr>
            <a:r>
              <a:rPr lang="en-US" dirty="0"/>
              <a:t>3D multi-stacking ASIC on single assembly or MPW </a:t>
            </a:r>
          </a:p>
          <a:p>
            <a:pPr>
              <a:lnSpc>
                <a:spcPts val="2400"/>
              </a:lnSpc>
            </a:pPr>
            <a:r>
              <a:rPr lang="en-US" dirty="0"/>
              <a:t>2.5 D integration by passive or active interposer layers  </a:t>
            </a:r>
          </a:p>
          <a:p>
            <a:pPr>
              <a:lnSpc>
                <a:spcPts val="2400"/>
              </a:lnSpc>
            </a:pPr>
            <a:r>
              <a:rPr lang="en-US" dirty="0"/>
              <a:t>Development of Through Silicon </a:t>
            </a:r>
            <a:r>
              <a:rPr lang="en-US" dirty="0" err="1"/>
              <a:t>Vias</a:t>
            </a:r>
            <a:r>
              <a:rPr lang="en-US" dirty="0"/>
              <a:t> (TSVs) and Redistribution Layer (RDL) for inter-chip connections </a:t>
            </a:r>
          </a:p>
          <a:p>
            <a:pPr>
              <a:lnSpc>
                <a:spcPts val="2400"/>
              </a:lnSpc>
            </a:pPr>
            <a:r>
              <a:rPr lang="en-US" dirty="0"/>
              <a:t>C2W and W2W direct bonding technologies </a:t>
            </a:r>
          </a:p>
          <a:p>
            <a:pPr>
              <a:lnSpc>
                <a:spcPts val="2400"/>
              </a:lnSpc>
            </a:pPr>
            <a:r>
              <a:rPr lang="en-US" dirty="0"/>
              <a:t>Direct integration of Photonic Chip (PIC) on detector module</a:t>
            </a:r>
          </a:p>
        </p:txBody>
      </p:sp>
      <p:sp>
        <p:nvSpPr>
          <p:cNvPr id="13" name="Text Placeholder 12"/>
          <p:cNvSpPr>
            <a:spLocks noGrp="1"/>
          </p:cNvSpPr>
          <p:nvPr>
            <p:ph type="body" sz="quarter" idx="16"/>
          </p:nvPr>
        </p:nvSpPr>
        <p:spPr>
          <a:xfrm>
            <a:off x="407368" y="3963533"/>
            <a:ext cx="5471988" cy="2345788"/>
          </a:xfrm>
          <a:solidFill>
            <a:srgbClr val="CCFFCC">
              <a:alpha val="50196"/>
            </a:srgbClr>
          </a:solidFill>
        </p:spPr>
        <p:txBody>
          <a:bodyPr/>
          <a:lstStyle/>
          <a:p>
            <a:r>
              <a:rPr lang="en-US" b="1" dirty="0"/>
              <a:t>Why is this cool?</a:t>
            </a:r>
            <a:endParaRPr lang="en-US" dirty="0"/>
          </a:p>
          <a:p>
            <a:r>
              <a:rPr lang="en-GB" dirty="0"/>
              <a:t>The heterogeneous 3D integration on single assembly or MPW is a key technology for fast prototyping of future detectors</a:t>
            </a:r>
          </a:p>
          <a:p>
            <a:r>
              <a:rPr lang="en-GB" dirty="0"/>
              <a:t>Dedicated tiers can be developed in different CMOS technologies to cope with specific tasks </a:t>
            </a:r>
          </a:p>
          <a:p>
            <a:r>
              <a:rPr lang="en-US" dirty="0"/>
              <a:t>Future High Energy experiments (</a:t>
            </a:r>
            <a:r>
              <a:rPr lang="en-US" dirty="0" err="1"/>
              <a:t>i.e</a:t>
            </a:r>
            <a:r>
              <a:rPr lang="en-US" dirty="0"/>
              <a:t>: ALICE 3), Higgs factory (</a:t>
            </a:r>
            <a:r>
              <a:rPr lang="en-GB" dirty="0" err="1"/>
              <a:t>SuperKEKB</a:t>
            </a:r>
            <a:r>
              <a:rPr lang="en-GB" dirty="0"/>
              <a:t>, ILC, CLIC, FCC-</a:t>
            </a:r>
            <a:r>
              <a:rPr lang="en-GB" dirty="0" err="1"/>
              <a:t>ee</a:t>
            </a:r>
            <a:r>
              <a:rPr lang="en-GB" dirty="0"/>
              <a:t> / FCC-</a:t>
            </a:r>
            <a:r>
              <a:rPr lang="en-GB" dirty="0" err="1"/>
              <a:t>hh</a:t>
            </a:r>
            <a:r>
              <a:rPr lang="en-US" dirty="0"/>
              <a:t> ) </a:t>
            </a:r>
            <a:endParaRPr lang="de-DE" dirty="0"/>
          </a:p>
        </p:txBody>
      </p:sp>
      <p:sp>
        <p:nvSpPr>
          <p:cNvPr id="15" name="TextBox 14"/>
          <p:cNvSpPr txBox="1"/>
          <p:nvPr/>
        </p:nvSpPr>
        <p:spPr>
          <a:xfrm>
            <a:off x="5954485" y="3845699"/>
            <a:ext cx="5845629" cy="2043380"/>
          </a:xfrm>
          <a:prstGeom prst="rect">
            <a:avLst/>
          </a:prstGeom>
          <a:noFill/>
        </p:spPr>
        <p:txBody>
          <a:bodyPr wrap="square" rtlCol="0">
            <a:spAutoFit/>
          </a:bodyPr>
          <a:lstStyle/>
          <a:p>
            <a:pPr marL="285750" indent="-285750">
              <a:lnSpc>
                <a:spcPts val="2200"/>
              </a:lnSpc>
              <a:buFont typeface="Arial" panose="020B0604020202020204" pitchFamily="34" charset="0"/>
              <a:buChar char="•"/>
            </a:pPr>
            <a:r>
              <a:rPr lang="en-US" sz="1600" b="1" dirty="0"/>
              <a:t>Links to others?</a:t>
            </a:r>
            <a:endParaRPr lang="en-US" sz="1600" dirty="0"/>
          </a:p>
          <a:p>
            <a:pPr marL="285750" indent="-285750">
              <a:lnSpc>
                <a:spcPts val="2200"/>
              </a:lnSpc>
              <a:buFont typeface="Arial" panose="020B0604020202020204" pitchFamily="34" charset="0"/>
              <a:buChar char="•"/>
            </a:pPr>
            <a:r>
              <a:rPr lang="en-US" sz="1600" dirty="0">
                <a:solidFill>
                  <a:srgbClr val="0070C0"/>
                </a:solidFill>
              </a:rPr>
              <a:t>DTS-ST1</a:t>
            </a:r>
            <a:r>
              <a:rPr lang="en-US" sz="1600" dirty="0"/>
              <a:t>: sensors and ASICs </a:t>
            </a:r>
          </a:p>
          <a:p>
            <a:pPr marL="285750" indent="-285750">
              <a:lnSpc>
                <a:spcPts val="2200"/>
              </a:lnSpc>
              <a:buFont typeface="Arial" panose="020B0604020202020204" pitchFamily="34" charset="0"/>
              <a:buChar char="•"/>
            </a:pPr>
            <a:r>
              <a:rPr lang="en-US" sz="1600" dirty="0">
                <a:solidFill>
                  <a:srgbClr val="0070C0"/>
                </a:solidFill>
              </a:rPr>
              <a:t>External partners and networking</a:t>
            </a:r>
            <a:r>
              <a:rPr lang="en-US" sz="1600" dirty="0"/>
              <a:t>: CERN, etc. </a:t>
            </a:r>
          </a:p>
          <a:p>
            <a:pPr marL="285750" indent="-285750">
              <a:lnSpc>
                <a:spcPts val="2200"/>
              </a:lnSpc>
              <a:buFont typeface="Arial" panose="020B0604020202020204" pitchFamily="34" charset="0"/>
              <a:buChar char="•"/>
            </a:pPr>
            <a:r>
              <a:rPr lang="en-US" sz="1600" dirty="0">
                <a:solidFill>
                  <a:srgbClr val="0070C0"/>
                </a:solidFill>
              </a:rPr>
              <a:t>ECFA Roadmap (DRD 7.6b): </a:t>
            </a:r>
            <a:r>
              <a:rPr lang="en-US" sz="1600" dirty="0"/>
              <a:t>Multi-stacking ASIC-3D integration</a:t>
            </a:r>
          </a:p>
          <a:p>
            <a:pPr marL="285750" indent="-285750">
              <a:lnSpc>
                <a:spcPts val="2200"/>
              </a:lnSpc>
              <a:buFont typeface="Arial" panose="020B0604020202020204" pitchFamily="34" charset="0"/>
              <a:buChar char="•"/>
            </a:pPr>
            <a:endParaRPr lang="en-US" sz="1600" dirty="0"/>
          </a:p>
          <a:p>
            <a:pPr marL="285750" indent="-285750">
              <a:lnSpc>
                <a:spcPts val="2200"/>
              </a:lnSpc>
              <a:buFont typeface="Arial" panose="020B0604020202020204" pitchFamily="34" charset="0"/>
              <a:buChar char="•"/>
            </a:pPr>
            <a:r>
              <a:rPr lang="en-US" sz="1600" b="1" i="1" dirty="0"/>
              <a:t>Synergies: DESY and KIT</a:t>
            </a:r>
          </a:p>
        </p:txBody>
      </p:sp>
      <p:sp>
        <p:nvSpPr>
          <p:cNvPr id="11" name="TextBox 10">
            <a:extLst>
              <a:ext uri="{FF2B5EF4-FFF2-40B4-BE49-F238E27FC236}">
                <a16:creationId xmlns:a16="http://schemas.microsoft.com/office/drawing/2014/main" id="{AA347B2C-BAF8-4F34-B4D2-DF6618C707B6}"/>
              </a:ext>
            </a:extLst>
          </p:cNvPr>
          <p:cNvSpPr txBox="1"/>
          <p:nvPr/>
        </p:nvSpPr>
        <p:spPr>
          <a:xfrm>
            <a:off x="263352" y="6389301"/>
            <a:ext cx="3888432" cy="307777"/>
          </a:xfrm>
          <a:prstGeom prst="rect">
            <a:avLst/>
          </a:prstGeom>
          <a:noFill/>
        </p:spPr>
        <p:txBody>
          <a:bodyPr wrap="square" rtlCol="0">
            <a:spAutoFit/>
          </a:bodyPr>
          <a:lstStyle/>
          <a:p>
            <a:r>
              <a:rPr lang="en-US" sz="1400" dirty="0">
                <a:solidFill>
                  <a:schemeClr val="accent1"/>
                </a:solidFill>
              </a:rPr>
              <a:t>Contact: Michele Caselle (KIT)</a:t>
            </a:r>
          </a:p>
        </p:txBody>
      </p:sp>
      <p:sp>
        <p:nvSpPr>
          <p:cNvPr id="5" name="Picture Placeholder 4">
            <a:extLst>
              <a:ext uri="{FF2B5EF4-FFF2-40B4-BE49-F238E27FC236}">
                <a16:creationId xmlns:a16="http://schemas.microsoft.com/office/drawing/2014/main" id="{BA821BEF-2389-4CC7-AAAB-45F4CAF98AF8}"/>
              </a:ext>
            </a:extLst>
          </p:cNvPr>
          <p:cNvSpPr>
            <a:spLocks noGrp="1"/>
          </p:cNvSpPr>
          <p:nvPr>
            <p:ph type="pic" sz="quarter" idx="14"/>
          </p:nvPr>
        </p:nvSpPr>
        <p:spPr>
          <a:xfrm>
            <a:off x="8075611" y="1305620"/>
            <a:ext cx="3708401" cy="2411412"/>
          </a:xfrm>
        </p:spPr>
        <p:txBody>
          <a:bodyPr/>
          <a:lstStyle/>
          <a:p>
            <a:endParaRPr lang="en-US"/>
          </a:p>
        </p:txBody>
      </p:sp>
      <p:pic>
        <p:nvPicPr>
          <p:cNvPr id="6" name="Picture 5">
            <a:extLst>
              <a:ext uri="{FF2B5EF4-FFF2-40B4-BE49-F238E27FC236}">
                <a16:creationId xmlns:a16="http://schemas.microsoft.com/office/drawing/2014/main" id="{3A2542E4-D099-406E-98B1-9D1A2649882C}"/>
              </a:ext>
            </a:extLst>
          </p:cNvPr>
          <p:cNvPicPr>
            <a:picLocks noChangeAspect="1"/>
          </p:cNvPicPr>
          <p:nvPr/>
        </p:nvPicPr>
        <p:blipFill>
          <a:blip r:embed="rId3"/>
          <a:stretch>
            <a:fillRect/>
          </a:stretch>
        </p:blipFill>
        <p:spPr>
          <a:xfrm>
            <a:off x="8007867" y="1166153"/>
            <a:ext cx="3776146" cy="2662755"/>
          </a:xfrm>
          <a:prstGeom prst="rect">
            <a:avLst/>
          </a:prstGeom>
          <a:ln>
            <a:noFill/>
          </a:ln>
          <a:effectLst>
            <a:softEdge rad="112500"/>
          </a:effectLst>
        </p:spPr>
      </p:pic>
      <p:sp>
        <p:nvSpPr>
          <p:cNvPr id="2" name="Rectangle: Rounded Corners 1">
            <a:extLst>
              <a:ext uri="{FF2B5EF4-FFF2-40B4-BE49-F238E27FC236}">
                <a16:creationId xmlns:a16="http://schemas.microsoft.com/office/drawing/2014/main" id="{D741CAE4-F807-4546-815A-CE21A0EF31B1}"/>
              </a:ext>
            </a:extLst>
          </p:cNvPr>
          <p:cNvSpPr/>
          <p:nvPr/>
        </p:nvSpPr>
        <p:spPr>
          <a:xfrm>
            <a:off x="8121215" y="2636912"/>
            <a:ext cx="1512168" cy="432048"/>
          </a:xfrm>
          <a:prstGeom prst="roundRect">
            <a:avLst/>
          </a:prstGeom>
          <a:solidFill>
            <a:srgbClr val="62A724"/>
          </a:solidFill>
          <a:ln w="9525">
            <a:solidFill>
              <a:schemeClr val="tx1"/>
            </a:solid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Sensor + </a:t>
            </a:r>
            <a:r>
              <a:rPr lang="en-GB" sz="1200" dirty="0" err="1">
                <a:solidFill>
                  <a:schemeClr val="bg1"/>
                </a:solidFill>
              </a:rPr>
              <a:t>analog</a:t>
            </a:r>
            <a:r>
              <a:rPr lang="en-GB" sz="1200" dirty="0">
                <a:solidFill>
                  <a:schemeClr val="bg1"/>
                </a:solidFill>
              </a:rPr>
              <a:t> layer (monolithic)</a:t>
            </a:r>
          </a:p>
        </p:txBody>
      </p:sp>
      <p:sp>
        <p:nvSpPr>
          <p:cNvPr id="14" name="Rectangle: Rounded Corners 13">
            <a:extLst>
              <a:ext uri="{FF2B5EF4-FFF2-40B4-BE49-F238E27FC236}">
                <a16:creationId xmlns:a16="http://schemas.microsoft.com/office/drawing/2014/main" id="{688B364A-3BA4-43EF-99A3-B5021536EE5C}"/>
              </a:ext>
            </a:extLst>
          </p:cNvPr>
          <p:cNvSpPr/>
          <p:nvPr/>
        </p:nvSpPr>
        <p:spPr>
          <a:xfrm>
            <a:off x="8121215" y="2140531"/>
            <a:ext cx="1512168" cy="432048"/>
          </a:xfrm>
          <a:prstGeom prst="roundRect">
            <a:avLst/>
          </a:prstGeom>
          <a:solidFill>
            <a:srgbClr val="CB5D14"/>
          </a:solidFill>
          <a:ln w="9525">
            <a:solidFill>
              <a:schemeClr val="tx1"/>
            </a:solid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Digital layer</a:t>
            </a:r>
          </a:p>
          <a:p>
            <a:pPr algn="ctr"/>
            <a:r>
              <a:rPr lang="en-GB" sz="1200" dirty="0">
                <a:solidFill>
                  <a:schemeClr val="bg1"/>
                </a:solidFill>
              </a:rPr>
              <a:t>(processing)</a:t>
            </a:r>
          </a:p>
        </p:txBody>
      </p:sp>
      <p:sp>
        <p:nvSpPr>
          <p:cNvPr id="16" name="Rectangle: Rounded Corners 15">
            <a:extLst>
              <a:ext uri="{FF2B5EF4-FFF2-40B4-BE49-F238E27FC236}">
                <a16:creationId xmlns:a16="http://schemas.microsoft.com/office/drawing/2014/main" id="{D421475D-2042-44AF-9C07-DEF1D2133014}"/>
              </a:ext>
            </a:extLst>
          </p:cNvPr>
          <p:cNvSpPr/>
          <p:nvPr/>
        </p:nvSpPr>
        <p:spPr>
          <a:xfrm>
            <a:off x="8107678" y="1664434"/>
            <a:ext cx="1512168" cy="432048"/>
          </a:xfrm>
          <a:prstGeom prst="roundRect">
            <a:avLst/>
          </a:prstGeom>
          <a:solidFill>
            <a:srgbClr val="00CDEC"/>
          </a:solidFill>
          <a:ln w="9525">
            <a:solidFill>
              <a:schemeClr val="tx1"/>
            </a:solid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AI –ML (opt.) </a:t>
            </a:r>
          </a:p>
        </p:txBody>
      </p:sp>
      <p:sp>
        <p:nvSpPr>
          <p:cNvPr id="17" name="Rectangle: Rounded Corners 16">
            <a:extLst>
              <a:ext uri="{FF2B5EF4-FFF2-40B4-BE49-F238E27FC236}">
                <a16:creationId xmlns:a16="http://schemas.microsoft.com/office/drawing/2014/main" id="{6BA1690A-2C59-4B88-A431-F95AB128A073}"/>
              </a:ext>
            </a:extLst>
          </p:cNvPr>
          <p:cNvSpPr/>
          <p:nvPr/>
        </p:nvSpPr>
        <p:spPr>
          <a:xfrm>
            <a:off x="8107678" y="1223635"/>
            <a:ext cx="1512168" cy="432048"/>
          </a:xfrm>
          <a:prstGeom prst="roundRect">
            <a:avLst/>
          </a:prstGeom>
          <a:solidFill>
            <a:srgbClr val="2978AF"/>
          </a:solidFill>
          <a:ln w="9525">
            <a:solidFill>
              <a:schemeClr val="tx1"/>
            </a:solid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Photonic chip </a:t>
            </a:r>
          </a:p>
        </p:txBody>
      </p:sp>
    </p:spTree>
    <p:extLst>
      <p:ext uri="{BB962C8B-B14F-4D97-AF65-F5344CB8AC3E}">
        <p14:creationId xmlns:p14="http://schemas.microsoft.com/office/powerpoint/2010/main" val="142878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2" name="Picture 91"/>
          <p:cNvPicPr/>
          <p:nvPr/>
        </p:nvPicPr>
        <p:blipFill>
          <a:blip r:embed="rId3"/>
          <a:stretch/>
        </p:blipFill>
        <p:spPr bwMode="auto">
          <a:xfrm>
            <a:off x="7463880" y="2358360"/>
            <a:ext cx="4584240" cy="2653560"/>
          </a:xfrm>
          <a:prstGeom prst="rect">
            <a:avLst/>
          </a:prstGeom>
          <a:ln w="0">
            <a:noFill/>
          </a:ln>
        </p:spPr>
      </p:pic>
      <p:sp>
        <p:nvSpPr>
          <p:cNvPr id="93" name="PlaceHolder 1"/>
          <p:cNvSpPr>
            <a:spLocks noGrp="1"/>
          </p:cNvSpPr>
          <p:nvPr>
            <p:ph type="title"/>
          </p:nvPr>
        </p:nvSpPr>
        <p:spPr bwMode="auto">
          <a:xfrm>
            <a:off x="407880" y="349560"/>
            <a:ext cx="11375640" cy="450720"/>
          </a:xfrm>
          <a:prstGeom prst="rect">
            <a:avLst/>
          </a:prstGeom>
          <a:noFill/>
          <a:ln w="0">
            <a:noFill/>
          </a:ln>
        </p:spPr>
        <p:txBody>
          <a:bodyPr lIns="0" tIns="0" rIns="0" bIns="0" anchor="t">
            <a:noAutofit/>
          </a:bodyPr>
          <a:lstStyle/>
          <a:p>
            <a:pPr>
              <a:lnSpc>
                <a:spcPct val="90000"/>
              </a:lnSpc>
              <a:buNone/>
              <a:defRPr/>
            </a:pPr>
            <a:r>
              <a:rPr lang="de-DE" sz="3000" b="1" strike="noStrike" spc="-1" dirty="0">
                <a:solidFill>
                  <a:srgbClr val="009FDF"/>
                </a:solidFill>
                <a:latin typeface="Arial"/>
                <a:ea typeface="Arial"/>
              </a:rPr>
              <a:t>Silicon </a:t>
            </a:r>
            <a:r>
              <a:rPr lang="de-DE" sz="3000" b="1" strike="noStrike" spc="-1" dirty="0" err="1">
                <a:solidFill>
                  <a:srgbClr val="009FDF"/>
                </a:solidFill>
                <a:latin typeface="Arial"/>
                <a:ea typeface="Arial"/>
              </a:rPr>
              <a:t>Interposers</a:t>
            </a:r>
            <a:endParaRPr lang="en-US" sz="3000" b="0" strike="noStrike" spc="-1" dirty="0">
              <a:solidFill>
                <a:srgbClr val="000000"/>
              </a:solidFill>
              <a:latin typeface="Arial"/>
            </a:endParaRPr>
          </a:p>
        </p:txBody>
      </p:sp>
      <p:sp>
        <p:nvSpPr>
          <p:cNvPr id="94" name="PlaceHolder 2"/>
          <p:cNvSpPr>
            <a:spLocks noGrp="1"/>
          </p:cNvSpPr>
          <p:nvPr>
            <p:ph/>
          </p:nvPr>
        </p:nvSpPr>
        <p:spPr bwMode="auto">
          <a:xfrm>
            <a:off x="407880" y="817560"/>
            <a:ext cx="11375640" cy="378720"/>
          </a:xfrm>
          <a:prstGeom prst="rect">
            <a:avLst/>
          </a:prstGeom>
          <a:noFill/>
          <a:ln w="0">
            <a:noFill/>
          </a:ln>
        </p:spPr>
        <p:txBody>
          <a:bodyPr lIns="0" tIns="0" rIns="0" bIns="0" anchor="t">
            <a:noAutofit/>
          </a:bodyPr>
          <a:lstStyle/>
          <a:p>
            <a:pPr>
              <a:lnSpc>
                <a:spcPct val="100000"/>
              </a:lnSpc>
              <a:buNone/>
              <a:tabLst>
                <a:tab pos="0" algn="l"/>
              </a:tabLst>
              <a:defRPr/>
            </a:pPr>
            <a:r>
              <a:rPr lang="en-US" sz="1600" b="0" strike="noStrike" spc="-1" dirty="0">
                <a:solidFill>
                  <a:srgbClr val="FF9E1B"/>
                </a:solidFill>
                <a:latin typeface="Arial"/>
                <a:ea typeface="Arial"/>
              </a:rPr>
              <a:t>Micro channel cooling for Photon Science detector systems</a:t>
            </a:r>
            <a:endParaRPr lang="en-US" sz="1600" b="0" strike="noStrike" spc="-1" dirty="0">
              <a:solidFill>
                <a:srgbClr val="000000"/>
              </a:solidFill>
              <a:latin typeface="Arial"/>
            </a:endParaRPr>
          </a:p>
        </p:txBody>
      </p:sp>
      <p:sp>
        <p:nvSpPr>
          <p:cNvPr id="95" name="PlaceHolder 3"/>
          <p:cNvSpPr>
            <a:spLocks noGrp="1"/>
          </p:cNvSpPr>
          <p:nvPr>
            <p:ph/>
          </p:nvPr>
        </p:nvSpPr>
        <p:spPr bwMode="auto">
          <a:xfrm>
            <a:off x="407880" y="1143000"/>
            <a:ext cx="7200000" cy="2717640"/>
          </a:xfrm>
          <a:prstGeom prst="rect">
            <a:avLst/>
          </a:prstGeom>
          <a:solidFill>
            <a:srgbClr val="D1E0EA"/>
          </a:solidFill>
          <a:ln w="0">
            <a:noFill/>
          </a:ln>
        </p:spPr>
        <p:txBody>
          <a:bodyPr lIns="0" tIns="0" rIns="0" bIns="0" anchor="t">
            <a:noAutofit/>
          </a:bodyPr>
          <a:lstStyle/>
          <a:p>
            <a:pPr>
              <a:lnSpc>
                <a:spcPct val="100000"/>
              </a:lnSpc>
              <a:spcAft>
                <a:spcPts val="799"/>
              </a:spcAft>
              <a:buNone/>
              <a:tabLst>
                <a:tab pos="266760" algn="l"/>
              </a:tabLst>
              <a:defRPr/>
            </a:pPr>
            <a:r>
              <a:rPr lang="de-DE" sz="1600" b="0" strike="noStrike" spc="-1">
                <a:solidFill>
                  <a:srgbClr val="000000"/>
                </a:solidFill>
                <a:latin typeface="Arial"/>
                <a:ea typeface="Arial"/>
              </a:rPr>
              <a:t>Current stage of the project: </a:t>
            </a:r>
            <a:endParaRPr lang="en-US" sz="1600" b="0" strike="noStrike" spc="-1">
              <a:solidFill>
                <a:srgbClr val="000000"/>
              </a:solidFill>
              <a:latin typeface="Arial"/>
            </a:endParaRPr>
          </a:p>
          <a:p>
            <a:pPr marL="266760" indent="-266760">
              <a:lnSpc>
                <a:spcPct val="100000"/>
              </a:lnSpc>
              <a:spcAft>
                <a:spcPts val="799"/>
              </a:spcAft>
              <a:buClr>
                <a:srgbClr val="000000"/>
              </a:buClr>
              <a:buFont typeface="Arial"/>
              <a:buChar char="•"/>
              <a:tabLst>
                <a:tab pos="266760" algn="l"/>
              </a:tabLst>
              <a:defRPr/>
            </a:pPr>
            <a:r>
              <a:rPr lang="de-DE" sz="1600" b="0" strike="noStrike" spc="-1">
                <a:solidFill>
                  <a:srgbClr val="000000"/>
                </a:solidFill>
                <a:latin typeface="Arial"/>
                <a:ea typeface="Arial"/>
              </a:rPr>
              <a:t>Fluidic and thermodynamic simulations completed. MCC design updated </a:t>
            </a:r>
            <a:endParaRPr lang="en-US" sz="1600" b="0" strike="noStrike" spc="-1">
              <a:solidFill>
                <a:srgbClr val="000000"/>
              </a:solidFill>
              <a:latin typeface="Arial"/>
            </a:endParaRPr>
          </a:p>
          <a:p>
            <a:pPr marL="266760" indent="-266760">
              <a:lnSpc>
                <a:spcPct val="100000"/>
              </a:lnSpc>
              <a:spcAft>
                <a:spcPts val="799"/>
              </a:spcAft>
              <a:buClr>
                <a:srgbClr val="000000"/>
              </a:buClr>
              <a:buFont typeface="Arial"/>
              <a:buChar char="•"/>
              <a:tabLst>
                <a:tab pos="266760" algn="l"/>
              </a:tabLst>
              <a:defRPr/>
            </a:pPr>
            <a:r>
              <a:rPr lang="de-DE" sz="1600" b="0" strike="noStrike" spc="-1">
                <a:solidFill>
                  <a:srgbClr val="000000"/>
                </a:solidFill>
                <a:latin typeface="Arial"/>
                <a:ea typeface="Arial"/>
              </a:rPr>
              <a:t>The production process has been optimised: both micro channels etching and wafer bonding</a:t>
            </a:r>
            <a:endParaRPr lang="en-US" sz="1600" b="0" strike="noStrike" spc="-1">
              <a:solidFill>
                <a:srgbClr val="000000"/>
              </a:solidFill>
              <a:latin typeface="Arial"/>
            </a:endParaRPr>
          </a:p>
          <a:p>
            <a:pPr marL="266760" indent="-266760">
              <a:lnSpc>
                <a:spcPct val="100000"/>
              </a:lnSpc>
              <a:spcAft>
                <a:spcPts val="799"/>
              </a:spcAft>
              <a:buClr>
                <a:srgbClr val="000000"/>
              </a:buClr>
              <a:buFont typeface="Arial"/>
              <a:buChar char="•"/>
              <a:tabLst>
                <a:tab pos="266760" algn="l"/>
              </a:tabLst>
              <a:defRPr/>
            </a:pPr>
            <a:r>
              <a:rPr lang="de-DE" sz="1600" b="0" strike="noStrike" spc="-1">
                <a:solidFill>
                  <a:srgbClr val="000000"/>
                </a:solidFill>
                <a:latin typeface="Arial"/>
                <a:ea typeface="Arial"/>
              </a:rPr>
              <a:t>RDL metal mask already deposited on the silicon wafer</a:t>
            </a:r>
            <a:endParaRPr lang="en-US" sz="1600" b="0" strike="noStrike" spc="-1">
              <a:solidFill>
                <a:srgbClr val="000000"/>
              </a:solidFill>
              <a:latin typeface="Arial"/>
            </a:endParaRPr>
          </a:p>
          <a:p>
            <a:pPr marL="266760" indent="-266760">
              <a:lnSpc>
                <a:spcPct val="100000"/>
              </a:lnSpc>
              <a:spcAft>
                <a:spcPts val="799"/>
              </a:spcAft>
              <a:buClr>
                <a:srgbClr val="000000"/>
              </a:buClr>
              <a:buFont typeface="Arial"/>
              <a:buChar char="•"/>
              <a:tabLst>
                <a:tab pos="266760" algn="l"/>
              </a:tabLst>
              <a:defRPr/>
            </a:pPr>
            <a:r>
              <a:rPr lang="de-DE" sz="1600" b="0" strike="noStrike" spc="-1">
                <a:solidFill>
                  <a:srgbClr val="000000"/>
                </a:solidFill>
                <a:latin typeface="Arial"/>
                <a:ea typeface="Arial"/>
              </a:rPr>
              <a:t>Mechanical and microfluidic tests in the lab of the new samples starting soon</a:t>
            </a:r>
            <a:endParaRPr lang="en-US" sz="1600" b="0" strike="noStrike" spc="-1">
              <a:solidFill>
                <a:srgbClr val="000000"/>
              </a:solidFill>
              <a:latin typeface="Arial"/>
            </a:endParaRPr>
          </a:p>
        </p:txBody>
      </p:sp>
      <p:sp>
        <p:nvSpPr>
          <p:cNvPr id="96" name="PlaceHolder 4"/>
          <p:cNvSpPr>
            <a:spLocks noGrp="1"/>
          </p:cNvSpPr>
          <p:nvPr>
            <p:ph/>
          </p:nvPr>
        </p:nvSpPr>
        <p:spPr bwMode="auto">
          <a:xfrm>
            <a:off x="407520" y="3999600"/>
            <a:ext cx="5471640" cy="2454120"/>
          </a:xfrm>
          <a:prstGeom prst="rect">
            <a:avLst/>
          </a:prstGeom>
          <a:solidFill>
            <a:srgbClr val="CCFFCC">
              <a:alpha val="50000"/>
            </a:srgbClr>
          </a:solidFill>
          <a:ln w="0">
            <a:noFill/>
          </a:ln>
        </p:spPr>
        <p:txBody>
          <a:bodyPr lIns="0" tIns="0" rIns="0" bIns="0" anchor="t">
            <a:noAutofit/>
          </a:bodyPr>
          <a:lstStyle/>
          <a:p>
            <a:pPr marL="266760" indent="-266760">
              <a:lnSpc>
                <a:spcPct val="100000"/>
              </a:lnSpc>
              <a:spcAft>
                <a:spcPts val="799"/>
              </a:spcAft>
              <a:buClr>
                <a:srgbClr val="000000"/>
              </a:buClr>
              <a:buFont typeface="Arial"/>
              <a:buChar char="•"/>
              <a:tabLst>
                <a:tab pos="266760" algn="l"/>
              </a:tabLst>
              <a:defRPr/>
            </a:pPr>
            <a:r>
              <a:rPr lang="en-US" sz="1600" b="1" strike="noStrike" spc="-1">
                <a:solidFill>
                  <a:srgbClr val="000000"/>
                </a:solidFill>
                <a:latin typeface="Arial"/>
                <a:ea typeface="Arial"/>
              </a:rPr>
              <a:t>Why is this cool?</a:t>
            </a:r>
            <a:endParaRPr lang="en-US" sz="1600" b="0" strike="noStrike" spc="-1">
              <a:solidFill>
                <a:srgbClr val="000000"/>
              </a:solidFill>
              <a:latin typeface="Arial"/>
            </a:endParaRPr>
          </a:p>
          <a:p>
            <a:pPr marL="266760" indent="-266760">
              <a:lnSpc>
                <a:spcPct val="100000"/>
              </a:lnSpc>
              <a:spcAft>
                <a:spcPts val="799"/>
              </a:spcAft>
              <a:buClr>
                <a:srgbClr val="000000"/>
              </a:buClr>
              <a:buFont typeface="Arial"/>
              <a:buChar char="•"/>
              <a:tabLst>
                <a:tab pos="266760" algn="l"/>
              </a:tabLst>
              <a:defRPr/>
            </a:pPr>
            <a:r>
              <a:rPr lang="en-US" sz="1600" b="0" strike="noStrike" spc="-1">
                <a:solidFill>
                  <a:srgbClr val="000000"/>
                </a:solidFill>
                <a:latin typeface="Arial"/>
                <a:ea typeface="DejaVu Sans"/>
              </a:rPr>
              <a:t>If successful, it will combine mechanical support, cooling and signal rerouting in a single device</a:t>
            </a:r>
            <a:endParaRPr lang="en-US" sz="1600" b="0" strike="noStrike" spc="-1">
              <a:solidFill>
                <a:srgbClr val="000000"/>
              </a:solidFill>
              <a:latin typeface="Arial"/>
            </a:endParaRPr>
          </a:p>
          <a:p>
            <a:pPr marL="266760" indent="-266760">
              <a:lnSpc>
                <a:spcPct val="100000"/>
              </a:lnSpc>
              <a:spcAft>
                <a:spcPts val="799"/>
              </a:spcAft>
              <a:buClr>
                <a:srgbClr val="000000"/>
              </a:buClr>
              <a:buFont typeface="Arial"/>
              <a:buChar char="•"/>
              <a:tabLst>
                <a:tab pos="266760" algn="l"/>
              </a:tabLst>
              <a:defRPr/>
            </a:pPr>
            <a:r>
              <a:rPr lang="en-US" sz="1600" b="0" strike="noStrike" spc="-1">
                <a:solidFill>
                  <a:srgbClr val="000000"/>
                </a:solidFill>
                <a:latin typeface="Arial"/>
                <a:ea typeface="DejaVu Sans"/>
              </a:rPr>
              <a:t>It can add value to solutions based on the upcoming TSV readout-chips</a:t>
            </a:r>
            <a:endParaRPr lang="en-US" sz="1600" b="0" strike="noStrike" spc="-1">
              <a:solidFill>
                <a:srgbClr val="000000"/>
              </a:solidFill>
              <a:latin typeface="Arial"/>
            </a:endParaRPr>
          </a:p>
          <a:p>
            <a:pPr marL="266760" indent="-266760">
              <a:lnSpc>
                <a:spcPct val="100000"/>
              </a:lnSpc>
              <a:spcAft>
                <a:spcPts val="799"/>
              </a:spcAft>
              <a:buClr>
                <a:srgbClr val="000000"/>
              </a:buClr>
              <a:buFont typeface="Arial"/>
              <a:buChar char="•"/>
              <a:tabLst>
                <a:tab pos="266760" algn="l"/>
              </a:tabLst>
              <a:defRPr/>
            </a:pPr>
            <a:r>
              <a:rPr lang="en-US" sz="1600" b="0" strike="noStrike" spc="-1">
                <a:solidFill>
                  <a:srgbClr val="000000"/>
                </a:solidFill>
                <a:latin typeface="Arial"/>
                <a:ea typeface="Arial"/>
              </a:rPr>
              <a:t>Potentially very interesting for HEP trackers where reducing the material budget is a high priority</a:t>
            </a:r>
            <a:endParaRPr lang="en-US" sz="1600" b="0" strike="noStrike" spc="-1">
              <a:solidFill>
                <a:srgbClr val="000000"/>
              </a:solidFill>
              <a:latin typeface="Arial"/>
            </a:endParaRPr>
          </a:p>
        </p:txBody>
      </p:sp>
      <p:sp>
        <p:nvSpPr>
          <p:cNvPr id="97" name="TextBox 14"/>
          <p:cNvSpPr/>
          <p:nvPr/>
        </p:nvSpPr>
        <p:spPr bwMode="auto">
          <a:xfrm>
            <a:off x="5954400" y="5100840"/>
            <a:ext cx="6618600" cy="13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000000"/>
              </a:buClr>
              <a:buFont typeface="Arial"/>
              <a:buChar char="•"/>
              <a:defRPr/>
            </a:pPr>
            <a:r>
              <a:rPr lang="en-US" sz="1600" b="1" strike="noStrike" spc="-1">
                <a:solidFill>
                  <a:srgbClr val="000000"/>
                </a:solidFill>
                <a:latin typeface="Arial"/>
                <a:ea typeface="Arial"/>
              </a:rPr>
              <a:t>Links to others?</a:t>
            </a:r>
            <a:endParaRPr lang="en-US" sz="1600" b="0" strike="noStrike" spc="-1">
              <a:latin typeface="Arial"/>
            </a:endParaRPr>
          </a:p>
          <a:p>
            <a:pPr marL="285840" indent="-285840">
              <a:lnSpc>
                <a:spcPct val="100000"/>
              </a:lnSpc>
              <a:buClr>
                <a:srgbClr val="0070C0"/>
              </a:buClr>
              <a:buFont typeface="Arial"/>
              <a:buChar char="•"/>
              <a:defRPr/>
            </a:pPr>
            <a:r>
              <a:rPr lang="en-US" sz="1600" b="0" strike="noStrike" spc="-1">
                <a:solidFill>
                  <a:srgbClr val="0070C0"/>
                </a:solidFill>
                <a:latin typeface="Arial"/>
                <a:ea typeface="Arial"/>
              </a:rPr>
              <a:t>Continuation on previous work made at DESY-FH</a:t>
            </a:r>
            <a:endParaRPr lang="en-US" sz="1600" b="0" strike="noStrike" spc="-1">
              <a:latin typeface="Arial"/>
            </a:endParaRPr>
          </a:p>
          <a:p>
            <a:pPr marL="285840" indent="-285840">
              <a:lnSpc>
                <a:spcPct val="100000"/>
              </a:lnSpc>
              <a:buClr>
                <a:srgbClr val="0070C0"/>
              </a:buClr>
              <a:buFont typeface="Arial"/>
              <a:buChar char="•"/>
              <a:defRPr/>
            </a:pPr>
            <a:r>
              <a:rPr lang="en-US" sz="1600" b="0" strike="noStrike" spc="-1">
                <a:solidFill>
                  <a:srgbClr val="0070C0"/>
                </a:solidFill>
                <a:latin typeface="Arial"/>
                <a:ea typeface="Arial"/>
              </a:rPr>
              <a:t>Extensive thermal simulation done by Eu.XFEL </a:t>
            </a:r>
            <a:endParaRPr lang="en-US" sz="1600" b="0" strike="noStrike" spc="-1">
              <a:latin typeface="Arial"/>
            </a:endParaRPr>
          </a:p>
          <a:p>
            <a:pPr marL="285840" indent="-285840">
              <a:lnSpc>
                <a:spcPct val="100000"/>
              </a:lnSpc>
              <a:buClr>
                <a:srgbClr val="0070C0"/>
              </a:buClr>
              <a:buFont typeface="Arial"/>
              <a:buChar char="•"/>
              <a:defRPr/>
            </a:pPr>
            <a:r>
              <a:rPr lang="en-US" sz="1600" b="0" strike="noStrike" spc="-1">
                <a:solidFill>
                  <a:srgbClr val="0070C0"/>
                </a:solidFill>
                <a:latin typeface="Arial"/>
                <a:ea typeface="Arial"/>
              </a:rPr>
              <a:t>The micro channel devices have been produced at CNM</a:t>
            </a:r>
            <a:endParaRPr lang="en-US" sz="1600" b="0" strike="noStrike" spc="-1">
              <a:latin typeface="Arial"/>
            </a:endParaRPr>
          </a:p>
          <a:p>
            <a:pPr>
              <a:lnSpc>
                <a:spcPct val="100000"/>
              </a:lnSpc>
              <a:buNone/>
              <a:defRPr/>
            </a:pPr>
            <a:endParaRPr lang="en-US" sz="1600" b="0" strike="noStrike" spc="-1">
              <a:latin typeface="Arial"/>
            </a:endParaRPr>
          </a:p>
        </p:txBody>
      </p:sp>
      <p:pic>
        <p:nvPicPr>
          <p:cNvPr id="99" name="Picture 98"/>
          <p:cNvPicPr/>
          <p:nvPr/>
        </p:nvPicPr>
        <p:blipFill>
          <a:blip r:embed="rId4"/>
          <a:stretch/>
        </p:blipFill>
        <p:spPr bwMode="auto">
          <a:xfrm>
            <a:off x="7677000" y="339120"/>
            <a:ext cx="4205160" cy="1934280"/>
          </a:xfrm>
          <a:prstGeom prst="rect">
            <a:avLst/>
          </a:prstGeom>
          <a:ln w="0">
            <a:noFill/>
          </a:ln>
        </p:spPr>
      </p:pic>
      <p:sp>
        <p:nvSpPr>
          <p:cNvPr id="100" name="Text Placeholder 1"/>
          <p:cNvSpPr txBox="1"/>
          <p:nvPr/>
        </p:nvSpPr>
        <p:spPr bwMode="auto">
          <a:xfrm>
            <a:off x="407880" y="3170880"/>
            <a:ext cx="7200000" cy="486720"/>
          </a:xfrm>
          <a:prstGeom prst="rect">
            <a:avLst/>
          </a:prstGeom>
          <a:solidFill>
            <a:srgbClr val="D1E0EA"/>
          </a:solidFill>
          <a:ln w="0">
            <a:noFill/>
          </a:ln>
        </p:spPr>
        <p:txBody>
          <a:bodyPr lIns="0" tIns="0" rIns="0" bIns="0" anchor="t">
            <a:noAutofit/>
          </a:bodyPr>
          <a:lstStyle/>
          <a:p>
            <a:pPr>
              <a:lnSpc>
                <a:spcPct val="100000"/>
              </a:lnSpc>
              <a:spcAft>
                <a:spcPts val="799"/>
              </a:spcAft>
              <a:buNone/>
              <a:tabLst>
                <a:tab pos="266760" algn="l"/>
              </a:tabLst>
              <a:defRPr/>
            </a:pPr>
            <a:r>
              <a:rPr lang="de-DE" sz="1600" b="0" strike="noStrike" spc="-1">
                <a:solidFill>
                  <a:srgbClr val="000000"/>
                </a:solidFill>
                <a:latin typeface="Arial"/>
                <a:ea typeface="Arial"/>
              </a:rPr>
              <a:t>Later stage / future collaborations:</a:t>
            </a:r>
            <a:endParaRPr lang="en-US" sz="1600" b="0" strike="noStrike" spc="-1">
              <a:solidFill>
                <a:srgbClr val="000000"/>
              </a:solidFill>
              <a:latin typeface="Arial"/>
            </a:endParaRPr>
          </a:p>
          <a:p>
            <a:pPr marL="266760" indent="-266760">
              <a:lnSpc>
                <a:spcPct val="100000"/>
              </a:lnSpc>
              <a:spcAft>
                <a:spcPts val="799"/>
              </a:spcAft>
              <a:buClr>
                <a:srgbClr val="000000"/>
              </a:buClr>
              <a:buFont typeface="Arial"/>
              <a:buChar char="•"/>
              <a:tabLst>
                <a:tab pos="266760" algn="l"/>
              </a:tabLst>
              <a:defRPr/>
            </a:pPr>
            <a:r>
              <a:rPr lang="de-DE" sz="1600" b="0" strike="noStrike" spc="-1">
                <a:solidFill>
                  <a:srgbClr val="000000"/>
                </a:solidFill>
                <a:latin typeface="Arial"/>
                <a:ea typeface="Arial"/>
              </a:rPr>
              <a:t>In operando tests of the Timepix4 chip through the TSV of the interposer</a:t>
            </a:r>
            <a:endParaRPr lang="en-US" sz="1600" b="0" strike="noStrike" spc="-1">
              <a:solidFill>
                <a:srgbClr val="000000"/>
              </a:solidFill>
              <a:latin typeface="Arial"/>
            </a:endParaRPr>
          </a:p>
          <a:p>
            <a:pPr marL="266760" indent="-266760">
              <a:lnSpc>
                <a:spcPct val="100000"/>
              </a:lnSpc>
              <a:spcAft>
                <a:spcPts val="799"/>
              </a:spcAft>
              <a:buClr>
                <a:srgbClr val="000000"/>
              </a:buClr>
              <a:buFont typeface="Arial"/>
              <a:buChar char="•"/>
              <a:tabLst>
                <a:tab pos="266760" algn="l"/>
              </a:tabLst>
              <a:defRPr/>
            </a:pPr>
            <a:endParaRPr lang="en-US" sz="1600" b="0" strike="noStrike" spc="-1">
              <a:solidFill>
                <a:srgbClr val="000000"/>
              </a:solidFill>
              <a:latin typeface="Arial"/>
            </a:endParaRPr>
          </a:p>
          <a:p>
            <a:pPr>
              <a:lnSpc>
                <a:spcPct val="100000"/>
              </a:lnSpc>
              <a:spcAft>
                <a:spcPts val="799"/>
              </a:spcAft>
              <a:buNone/>
              <a:tabLst>
                <a:tab pos="266760" algn="l"/>
              </a:tabLst>
              <a:defRPr/>
            </a:pPr>
            <a:endParaRPr lang="en-US" sz="1600" b="0" strike="noStrike" spc="-1">
              <a:solidFill>
                <a:srgbClr val="000000"/>
              </a:solidFill>
              <a:latin typeface="Arial"/>
            </a:endParaRPr>
          </a:p>
          <a:p>
            <a:pPr>
              <a:defRPr/>
            </a:pPr>
            <a:endParaRPr lang="en-US" sz="1600" b="0" strike="noStrike" spc="-1">
              <a:solidFill>
                <a:srgbClr val="000000"/>
              </a:solidFill>
              <a:latin typeface="Arial"/>
            </a:endParaRPr>
          </a:p>
          <a:p>
            <a:pPr>
              <a:defRPr/>
            </a:pPr>
            <a:endParaRPr lang="en-US" sz="1600" b="0" strike="noStrike" spc="-1">
              <a:solidFill>
                <a:srgbClr val="000000"/>
              </a:solidFill>
              <a:latin typeface="Arial"/>
            </a:endParaRPr>
          </a:p>
        </p:txBody>
      </p:sp>
      <p:sp>
        <p:nvSpPr>
          <p:cNvPr id="123053786" name="TextBox 15"/>
          <p:cNvSpPr/>
          <p:nvPr/>
        </p:nvSpPr>
        <p:spPr bwMode="auto">
          <a:xfrm>
            <a:off x="6095999" y="6317100"/>
            <a:ext cx="3910964" cy="25799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tabLst>
                <a:tab pos="0" algn="l"/>
              </a:tabLst>
              <a:defRPr/>
            </a:pPr>
            <a:r>
              <a:rPr lang="en-US" sz="1100" b="0" strike="noStrike" spc="0">
                <a:solidFill>
                  <a:srgbClr val="009FDF"/>
                </a:solidFill>
                <a:latin typeface="Arial"/>
                <a:ea typeface="Arial"/>
              </a:rPr>
              <a:t>Contact: Jonathan Correa, DESY, jonathan.correa@desy.de</a:t>
            </a:r>
            <a:endParaRPr lang="en-US" sz="1100" b="0" strike="noStrike" spc="0">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64266601" name="Title 8"/>
          <p:cNvSpPr>
            <a:spLocks noGrp="1"/>
          </p:cNvSpPr>
          <p:nvPr>
            <p:ph type="title"/>
          </p:nvPr>
        </p:nvSpPr>
        <p:spPr bwMode="auto"/>
        <p:txBody>
          <a:bodyPr/>
          <a:lstStyle/>
          <a:p>
            <a:pPr>
              <a:defRPr/>
            </a:pPr>
            <a:r>
              <a:rPr lang="de-DE" dirty="0"/>
              <a:t>Superior thermal </a:t>
            </a:r>
            <a:r>
              <a:rPr lang="de-DE" b="1" dirty="0" err="1"/>
              <a:t>materials</a:t>
            </a:r>
            <a:endParaRPr lang="de-DE" b="0" dirty="0"/>
          </a:p>
        </p:txBody>
      </p:sp>
      <p:sp>
        <p:nvSpPr>
          <p:cNvPr id="2087269276" name="Text Placeholder 9"/>
          <p:cNvSpPr>
            <a:spLocks noGrp="1"/>
          </p:cNvSpPr>
          <p:nvPr>
            <p:ph type="body" sz="quarter" idx="13"/>
          </p:nvPr>
        </p:nvSpPr>
        <p:spPr bwMode="auto"/>
        <p:txBody>
          <a:bodyPr/>
          <a:lstStyle/>
          <a:p>
            <a:pPr>
              <a:defRPr/>
            </a:pPr>
            <a:r>
              <a:rPr lang="en-US" b="0"/>
              <a:t>Second line with sub title, application field</a:t>
            </a:r>
            <a:endParaRPr lang="de-DE"/>
          </a:p>
        </p:txBody>
      </p:sp>
      <p:sp>
        <p:nvSpPr>
          <p:cNvPr id="1570907687" name="Text Placeholder 11"/>
          <p:cNvSpPr>
            <a:spLocks noGrp="1"/>
          </p:cNvSpPr>
          <p:nvPr>
            <p:ph type="body" sz="quarter" idx="15"/>
          </p:nvPr>
        </p:nvSpPr>
        <p:spPr bwMode="auto">
          <a:xfrm>
            <a:off x="407987" y="1406425"/>
            <a:ext cx="7562179" cy="2454372"/>
          </a:xfrm>
          <a:prstGeom prst="rect">
            <a:avLst/>
          </a:prstGeom>
          <a:solidFill>
            <a:schemeClr val="accent6">
              <a:lumMod val="20000"/>
              <a:lumOff val="80000"/>
            </a:schemeClr>
          </a:solidFill>
        </p:spPr>
        <p:txBody>
          <a:bodyPr/>
          <a:lstStyle/>
          <a:p>
            <a:pPr>
              <a:defRPr/>
            </a:pPr>
            <a:r>
              <a:t>Investigations of modern materials for the use in detector cooling and integration. E.g. Carbon fiber composite, carbon foams, thermal interface materials.</a:t>
            </a:r>
          </a:p>
          <a:p>
            <a:pPr>
              <a:defRPr/>
            </a:pPr>
            <a:r>
              <a:rPr lang="en-US" sz="1600" b="0" i="0" u="none" strike="noStrike" cap="none" spc="0">
                <a:solidFill>
                  <a:schemeClr val="tx1"/>
                </a:solidFill>
                <a:latin typeface="+mn-lt"/>
                <a:ea typeface="+mn-ea"/>
                <a:cs typeface="+mn-cs"/>
              </a:rPr>
              <a:t>Out of spec application of materials require re-evaluation of physical properties.</a:t>
            </a:r>
            <a:r>
              <a:t> E.g. different operational temperature, irradiated.</a:t>
            </a:r>
          </a:p>
          <a:p>
            <a:pPr>
              <a:defRPr/>
            </a:pPr>
            <a:r>
              <a:t>Employing various thermal test systems for highly precise thermal property measurement.</a:t>
            </a:r>
          </a:p>
          <a:p>
            <a:pPr>
              <a:defRPr/>
            </a:pPr>
            <a:r>
              <a:t>Measurements of mechanical properties needed to evaluate suitability for specific use cases.</a:t>
            </a:r>
          </a:p>
        </p:txBody>
      </p:sp>
      <p:sp>
        <p:nvSpPr>
          <p:cNvPr id="466415908" name="Text Placeholder 12"/>
          <p:cNvSpPr>
            <a:spLocks noGrp="1"/>
          </p:cNvSpPr>
          <p:nvPr>
            <p:ph type="body" sz="quarter" idx="16"/>
          </p:nvPr>
        </p:nvSpPr>
        <p:spPr bwMode="auto">
          <a:xfrm>
            <a:off x="407367" y="3948942"/>
            <a:ext cx="5471987" cy="2454373"/>
          </a:xfrm>
          <a:prstGeom prst="rect">
            <a:avLst/>
          </a:prstGeom>
          <a:solidFill>
            <a:srgbClr val="CCFFCC">
              <a:alpha val="50196"/>
            </a:srgbClr>
          </a:solidFill>
        </p:spPr>
        <p:txBody>
          <a:bodyPr/>
          <a:lstStyle/>
          <a:p>
            <a:pPr>
              <a:defRPr/>
            </a:pPr>
            <a:r>
              <a:rPr lang="en-US" b="1"/>
              <a:t>Why is this cool?</a:t>
            </a:r>
          </a:p>
          <a:p>
            <a:pPr>
              <a:defRPr/>
            </a:pPr>
            <a:r>
              <a:rPr b="0"/>
              <a:t>Many products on the market are designed for specific industry applications.</a:t>
            </a:r>
          </a:p>
          <a:p>
            <a:pPr>
              <a:defRPr/>
            </a:pPr>
            <a:r>
              <a:rPr b="0"/>
              <a:t>Evaluation of new materials for the use in detector cooling opens up possibilities to further increase detector performance (better cooling, less material budget).</a:t>
            </a:r>
          </a:p>
        </p:txBody>
      </p:sp>
      <p:sp>
        <p:nvSpPr>
          <p:cNvPr id="1633425486" name="TextBox 14"/>
          <p:cNvSpPr txBox="1"/>
          <p:nvPr/>
        </p:nvSpPr>
        <p:spPr bwMode="auto">
          <a:xfrm>
            <a:off x="5954483" y="3948942"/>
            <a:ext cx="6180809" cy="1585319"/>
          </a:xfrm>
          <a:prstGeom prst="rect">
            <a:avLst/>
          </a:prstGeom>
          <a:noFill/>
        </p:spPr>
        <p:txBody>
          <a:bodyPr wrap="square" rtlCol="0">
            <a:spAutoFit/>
          </a:bodyPr>
          <a:lstStyle/>
          <a:p>
            <a:pPr marL="285750" marR="0" lvl="0" indent="-285750" algn="l" defTabSz="457200">
              <a:lnSpc>
                <a:spcPct val="100000"/>
              </a:lnSpc>
              <a:spcBef>
                <a:spcPts val="0"/>
              </a:spcBef>
              <a:spcAft>
                <a:spcPts val="0"/>
              </a:spcAft>
              <a:buClrTx/>
              <a:buSzTx/>
              <a:buFont typeface="Arial"/>
              <a:buChar char="•"/>
              <a:defRPr/>
            </a:pPr>
            <a:r>
              <a:rPr lang="en-US" sz="1600" b="1" i="0" u="none" strike="noStrike" cap="none" spc="0">
                <a:ln>
                  <a:noFill/>
                </a:ln>
                <a:solidFill>
                  <a:prstClr val="black"/>
                </a:solidFill>
                <a:latin typeface="Arial"/>
                <a:ea typeface="Arial"/>
                <a:cs typeface="Arial"/>
              </a:rPr>
              <a:t>Links to others?</a:t>
            </a:r>
            <a:endParaRPr/>
          </a:p>
          <a:p>
            <a:pPr marL="285750" marR="0" lvl="0" indent="-285750" algn="l" defTabSz="457200">
              <a:lnSpc>
                <a:spcPct val="100000"/>
              </a:lnSpc>
              <a:spcBef>
                <a:spcPts val="0"/>
              </a:spcBef>
              <a:spcAft>
                <a:spcPts val="0"/>
              </a:spcAft>
              <a:buClrTx/>
              <a:buSzTx/>
              <a:buFont typeface="Arial"/>
              <a:buChar char="•"/>
              <a:defRPr/>
            </a:pPr>
            <a:r>
              <a:rPr lang="en-US" sz="1600" b="0" i="0" u="none" strike="noStrike" cap="none" spc="0">
                <a:ln>
                  <a:noFill/>
                </a:ln>
                <a:solidFill>
                  <a:srgbClr val="0070C0"/>
                </a:solidFill>
                <a:latin typeface="Arial"/>
                <a:ea typeface="Arial"/>
                <a:cs typeface="Arial"/>
              </a:rPr>
              <a:t>Collaboration with DRD8 (mechanics and cooling)</a:t>
            </a:r>
          </a:p>
          <a:p>
            <a:pPr marL="285750" marR="0" lvl="0" indent="-285750" algn="l" defTabSz="457200">
              <a:lnSpc>
                <a:spcPct val="100000"/>
              </a:lnSpc>
              <a:spcBef>
                <a:spcPts val="0"/>
              </a:spcBef>
              <a:spcAft>
                <a:spcPts val="0"/>
              </a:spcAft>
              <a:buClrTx/>
              <a:buSzTx/>
              <a:buFont typeface="Arial"/>
              <a:buChar char="•"/>
              <a:defRPr/>
            </a:pPr>
            <a:r>
              <a:rPr lang="en-US" sz="1600" b="0" i="0" u="none" strike="noStrike" cap="none" spc="0">
                <a:ln>
                  <a:noFill/>
                </a:ln>
                <a:solidFill>
                  <a:srgbClr val="0070C0"/>
                </a:solidFill>
                <a:latin typeface="Arial"/>
                <a:ea typeface="Arial"/>
                <a:cs typeface="Arial"/>
              </a:rPr>
              <a:t>Interesting for any system that needs cooling</a:t>
            </a:r>
          </a:p>
          <a:p>
            <a:pPr marL="285750" marR="0" lvl="0" indent="-285750" algn="l" defTabSz="457200">
              <a:lnSpc>
                <a:spcPct val="100000"/>
              </a:lnSpc>
              <a:spcBef>
                <a:spcPts val="0"/>
              </a:spcBef>
              <a:spcAft>
                <a:spcPts val="0"/>
              </a:spcAft>
              <a:buClrTx/>
              <a:buSzTx/>
              <a:buFont typeface="Arial"/>
              <a:buChar char="•"/>
              <a:defRPr/>
            </a:pPr>
            <a:r>
              <a:rPr lang="en-US" sz="1600" b="0" i="0" u="none" strike="noStrike" cap="none" spc="0">
                <a:ln>
                  <a:noFill/>
                </a:ln>
                <a:solidFill>
                  <a:srgbClr val="0070C0"/>
                </a:solidFill>
                <a:latin typeface="Arial"/>
                <a:ea typeface="Arial"/>
                <a:cs typeface="Arial"/>
              </a:rPr>
              <a:t>Potentially with industry collaboration</a:t>
            </a:r>
          </a:p>
          <a:p>
            <a:pPr marL="285750" marR="0" lvl="0" indent="-285750" algn="l" defTabSz="457200">
              <a:lnSpc>
                <a:spcPct val="100000"/>
              </a:lnSpc>
              <a:spcBef>
                <a:spcPts val="0"/>
              </a:spcBef>
              <a:spcAft>
                <a:spcPts val="0"/>
              </a:spcAft>
              <a:buClrTx/>
              <a:buSzTx/>
              <a:buFont typeface="Arial"/>
              <a:buChar char="•"/>
              <a:defRPr/>
            </a:pPr>
            <a:endParaRPr/>
          </a:p>
          <a:p>
            <a:pPr marR="0" lvl="0" algn="l" defTabSz="457200">
              <a:lnSpc>
                <a:spcPct val="100000"/>
              </a:lnSpc>
              <a:spcBef>
                <a:spcPts val="0"/>
              </a:spcBef>
              <a:spcAft>
                <a:spcPts val="0"/>
              </a:spcAft>
              <a:buClrTx/>
              <a:buSzTx/>
              <a:defRPr/>
            </a:pPr>
            <a:endParaRPr lang="en-US" sz="1600" b="0" i="0" u="none" strike="noStrike" cap="none" spc="0">
              <a:ln>
                <a:noFill/>
              </a:ln>
              <a:solidFill>
                <a:prstClr val="black"/>
              </a:solidFill>
              <a:latin typeface="Arial"/>
              <a:ea typeface="Arial"/>
              <a:cs typeface="Arial"/>
            </a:endParaRPr>
          </a:p>
        </p:txBody>
      </p:sp>
      <p:sp>
        <p:nvSpPr>
          <p:cNvPr id="859381463" name="TextBox 15"/>
          <p:cNvSpPr txBox="1"/>
          <p:nvPr/>
        </p:nvSpPr>
        <p:spPr bwMode="auto">
          <a:xfrm>
            <a:off x="5954483" y="5706779"/>
            <a:ext cx="4031367" cy="640440"/>
          </a:xfrm>
          <a:prstGeom prst="rect">
            <a:avLst/>
          </a:prstGeom>
          <a:noFill/>
        </p:spPr>
        <p:txBody>
          <a:bodyPr wrap="none" rtlCol="0">
            <a:spAutoFit/>
          </a:bodyPr>
          <a:lstStyle/>
          <a:p>
            <a:pPr marL="0" marR="0" lvl="0" indent="0" algn="l" defTabSz="457200">
              <a:lnSpc>
                <a:spcPct val="100000"/>
              </a:lnSpc>
              <a:spcBef>
                <a:spcPts val="0"/>
              </a:spcBef>
              <a:spcAft>
                <a:spcPts val="0"/>
              </a:spcAft>
              <a:buClrTx/>
              <a:buSzTx/>
              <a:buFontTx/>
              <a:buNone/>
              <a:defRPr/>
            </a:pPr>
            <a:r>
              <a:rPr lang="en-US" sz="1200">
                <a:solidFill>
                  <a:srgbClr val="009FDF"/>
                </a:solidFill>
                <a:latin typeface="Arial"/>
              </a:rPr>
              <a:t>Contact:</a:t>
            </a:r>
          </a:p>
          <a:p>
            <a:pPr marL="0" marR="0" lvl="0" indent="0" algn="l" defTabSz="457200">
              <a:lnSpc>
                <a:spcPct val="100000"/>
              </a:lnSpc>
              <a:spcBef>
                <a:spcPts val="0"/>
              </a:spcBef>
              <a:spcAft>
                <a:spcPts val="0"/>
              </a:spcAft>
              <a:buClrTx/>
              <a:buSzTx/>
              <a:buFontTx/>
              <a:buNone/>
              <a:defRPr/>
            </a:pPr>
            <a:r>
              <a:rPr lang="en-GB" sz="1200" b="0" i="0" u="none" strike="noStrike" cap="none" spc="0">
                <a:solidFill>
                  <a:srgbClr val="009FDF"/>
                </a:solidFill>
                <a:latin typeface="Arial"/>
                <a:ea typeface="Arial"/>
                <a:cs typeface="Arial"/>
              </a:rPr>
              <a:t>Andreas Mussgiller, DESY, andreas.mussgiller@desy.de</a:t>
            </a:r>
            <a:endParaRPr sz="1200">
              <a:solidFill>
                <a:srgbClr val="009FDF"/>
              </a:solidFill>
              <a:latin typeface="Arial"/>
            </a:endParaRPr>
          </a:p>
          <a:p>
            <a:pPr marL="0" marR="0" lvl="0" indent="0" algn="l" defTabSz="457200">
              <a:lnSpc>
                <a:spcPct val="100000"/>
              </a:lnSpc>
              <a:spcBef>
                <a:spcPts val="0"/>
              </a:spcBef>
              <a:spcAft>
                <a:spcPts val="0"/>
              </a:spcAft>
              <a:buClrTx/>
              <a:buSzTx/>
              <a:buFontTx/>
              <a:buNone/>
              <a:defRPr/>
            </a:pPr>
            <a:r>
              <a:rPr lang="en-GB" sz="1200" b="0" i="0" u="none" strike="noStrike" cap="none" spc="0">
                <a:solidFill>
                  <a:srgbClr val="009FDF"/>
                </a:solidFill>
                <a:latin typeface="Arial"/>
                <a:ea typeface="Arial"/>
                <a:cs typeface="Arial"/>
              </a:rPr>
              <a:t>Moritz Guthoff, DESY, moritz.guthoff@desy.de</a:t>
            </a:r>
            <a:endParaRPr sz="1200">
              <a:solidFill>
                <a:srgbClr val="009FDF"/>
              </a:solidFill>
              <a:latin typeface="Arial"/>
            </a:endParaRPr>
          </a:p>
        </p:txBody>
      </p:sp>
      <p:pic>
        <p:nvPicPr>
          <p:cNvPr id="1592043330" name="PXL_20230811_114112583.MP.jpg" descr="PXL_20230811_114112583.MP.jpg"/>
          <p:cNvPicPr>
            <a:picLocks noChangeAspect="1"/>
          </p:cNvPicPr>
          <p:nvPr/>
        </p:nvPicPr>
        <p:blipFill>
          <a:blip r:embed="rId3"/>
          <a:srcRect l="17716" t="38381" r="49613" b="25801"/>
          <a:stretch/>
        </p:blipFill>
        <p:spPr bwMode="auto">
          <a:xfrm>
            <a:off x="8432970" y="1406425"/>
            <a:ext cx="2954952" cy="2439146"/>
          </a:xfrm>
          <a:prstGeom prst="rect">
            <a:avLst/>
          </a:prstGeom>
          <a:ln w="12700">
            <a:miter lim="400000"/>
          </a:ln>
        </p:spPr>
      </p:pic>
      <p:sp>
        <p:nvSpPr>
          <p:cNvPr id="486132853" name="TextBox 486132852"/>
          <p:cNvSpPr txBox="1"/>
          <p:nvPr/>
        </p:nvSpPr>
        <p:spPr bwMode="auto">
          <a:xfrm>
            <a:off x="9858134" y="3388372"/>
            <a:ext cx="1529787" cy="45756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r">
              <a:defRPr/>
            </a:pPr>
            <a:r>
              <a:rPr sz="1200" b="1">
                <a:solidFill>
                  <a:schemeClr val="bg1"/>
                </a:solidFill>
              </a:rPr>
              <a:t>Thermal test chamber at DESY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86B9-0C09-54F7-AE72-61749AEC863F}"/>
              </a:ext>
            </a:extLst>
          </p:cNvPr>
          <p:cNvSpPr>
            <a:spLocks noGrp="1"/>
          </p:cNvSpPr>
          <p:nvPr>
            <p:ph type="title"/>
          </p:nvPr>
        </p:nvSpPr>
        <p:spPr/>
        <p:txBody>
          <a:bodyPr/>
          <a:lstStyle/>
          <a:p>
            <a:r>
              <a:rPr lang="en-US" dirty="0"/>
              <a:t>WP Advanced Data Transmission</a:t>
            </a:r>
          </a:p>
        </p:txBody>
      </p:sp>
      <p:sp>
        <p:nvSpPr>
          <p:cNvPr id="3" name="Footer Placeholder 2">
            <a:extLst>
              <a:ext uri="{FF2B5EF4-FFF2-40B4-BE49-F238E27FC236}">
                <a16:creationId xmlns:a16="http://schemas.microsoft.com/office/drawing/2014/main" id="{44F68E97-3FB1-50F2-8414-6FCDF4D21C51}"/>
              </a:ext>
            </a:extLst>
          </p:cNvPr>
          <p:cNvSpPr>
            <a:spLocks noGrp="1"/>
          </p:cNvSpPr>
          <p:nvPr>
            <p:ph type="ftr" sz="quarter" idx="11"/>
          </p:nvPr>
        </p:nvSpPr>
        <p:spPr/>
        <p:txBody>
          <a:bodyPr/>
          <a:lstStyle/>
          <a:p>
            <a:r>
              <a:rPr lang="en-GB" noProof="0"/>
              <a:t>Monolithic Active Pixel Systems | Cornelia Wunderer |</a:t>
            </a:r>
            <a:endParaRPr lang="en-US" noProof="0" dirty="0"/>
          </a:p>
        </p:txBody>
      </p:sp>
      <p:sp>
        <p:nvSpPr>
          <p:cNvPr id="4" name="Text Placeholder 3">
            <a:extLst>
              <a:ext uri="{FF2B5EF4-FFF2-40B4-BE49-F238E27FC236}">
                <a16:creationId xmlns:a16="http://schemas.microsoft.com/office/drawing/2014/main" id="{7E6CA3BD-CDCC-A531-EF98-C9CC3B4114CF}"/>
              </a:ext>
            </a:extLst>
          </p:cNvPr>
          <p:cNvSpPr>
            <a:spLocks noGrp="1"/>
          </p:cNvSpPr>
          <p:nvPr>
            <p:ph type="body" sz="quarter" idx="13"/>
          </p:nvPr>
        </p:nvSpPr>
        <p:spPr/>
        <p:txBody>
          <a:bodyPr/>
          <a:lstStyle/>
          <a:p>
            <a:endParaRPr lang="en-US"/>
          </a:p>
        </p:txBody>
      </p:sp>
      <p:sp>
        <p:nvSpPr>
          <p:cNvPr id="6" name="TextBox 5">
            <a:extLst>
              <a:ext uri="{FF2B5EF4-FFF2-40B4-BE49-F238E27FC236}">
                <a16:creationId xmlns:a16="http://schemas.microsoft.com/office/drawing/2014/main" id="{74E346FE-E972-DE4B-6C7D-39A84FF600BD}"/>
              </a:ext>
            </a:extLst>
          </p:cNvPr>
          <p:cNvSpPr txBox="1"/>
          <p:nvPr/>
        </p:nvSpPr>
        <p:spPr>
          <a:xfrm>
            <a:off x="487017" y="1908313"/>
            <a:ext cx="8273419" cy="1631216"/>
          </a:xfrm>
          <a:prstGeom prst="rect">
            <a:avLst/>
          </a:prstGeom>
          <a:noFill/>
        </p:spPr>
        <p:txBody>
          <a:bodyPr wrap="none" rtlCol="0">
            <a:spAutoFit/>
          </a:bodyPr>
          <a:lstStyle/>
          <a:p>
            <a:r>
              <a:rPr lang="de-DE" sz="2000" dirty="0"/>
              <a:t>Silicon </a:t>
            </a:r>
            <a:r>
              <a:rPr lang="de-DE" sz="2000" dirty="0" err="1"/>
              <a:t>photonics</a:t>
            </a:r>
            <a:r>
              <a:rPr lang="de-DE" sz="2000" dirty="0"/>
              <a:t>:</a:t>
            </a:r>
          </a:p>
          <a:p>
            <a:pPr marL="342900" indent="-342900">
              <a:buFont typeface="Arial" panose="020B0604020202020204" pitchFamily="34" charset="0"/>
              <a:buChar char="•"/>
            </a:pPr>
            <a:r>
              <a:rPr lang="de-DE" sz="2000" dirty="0" err="1"/>
              <a:t>Photonic</a:t>
            </a:r>
            <a:r>
              <a:rPr lang="de-DE" sz="2000" dirty="0"/>
              <a:t> </a:t>
            </a:r>
            <a:r>
              <a:rPr lang="de-DE" sz="2000" dirty="0" err="1"/>
              <a:t>packaging</a:t>
            </a:r>
            <a:r>
              <a:rPr lang="de-DE" sz="2000" dirty="0"/>
              <a:t> </a:t>
            </a:r>
            <a:r>
              <a:rPr lang="de-DE" sz="2000" dirty="0" err="1"/>
              <a:t>for</a:t>
            </a:r>
            <a:r>
              <a:rPr lang="de-DE" sz="2000" dirty="0"/>
              <a:t> 3D-integration</a:t>
            </a:r>
          </a:p>
          <a:p>
            <a:pPr marL="342900" indent="-342900">
              <a:buFont typeface="Arial" panose="020B0604020202020204" pitchFamily="34" charset="0"/>
              <a:buChar char="•"/>
            </a:pPr>
            <a:r>
              <a:rPr lang="de-DE" sz="2000" dirty="0"/>
              <a:t>Silicon </a:t>
            </a:r>
            <a:r>
              <a:rPr lang="de-DE" sz="2000" dirty="0" err="1"/>
              <a:t>photonics</a:t>
            </a:r>
            <a:r>
              <a:rPr lang="de-DE" sz="2000" dirty="0"/>
              <a:t>, </a:t>
            </a:r>
            <a:r>
              <a:rPr lang="de-DE" sz="2000" dirty="0" err="1"/>
              <a:t>wavelength</a:t>
            </a:r>
            <a:r>
              <a:rPr lang="de-DE" sz="2000" dirty="0"/>
              <a:t> </a:t>
            </a:r>
            <a:r>
              <a:rPr lang="de-DE" sz="2000" dirty="0" err="1"/>
              <a:t>division</a:t>
            </a:r>
            <a:r>
              <a:rPr lang="de-DE" sz="2000" dirty="0"/>
              <a:t> </a:t>
            </a:r>
            <a:r>
              <a:rPr lang="de-DE" sz="2000" dirty="0" err="1"/>
              <a:t>multiplexed</a:t>
            </a:r>
            <a:r>
              <a:rPr lang="de-DE" sz="2000" dirty="0"/>
              <a:t> </a:t>
            </a:r>
            <a:r>
              <a:rPr lang="de-DE" sz="2000" dirty="0" err="1"/>
              <a:t>data</a:t>
            </a:r>
            <a:r>
              <a:rPr lang="de-DE" sz="2000" dirty="0"/>
              <a:t> </a:t>
            </a:r>
            <a:r>
              <a:rPr lang="de-DE" sz="2000" dirty="0" err="1"/>
              <a:t>transmission</a:t>
            </a:r>
            <a:endParaRPr lang="de-DE" sz="2000" dirty="0"/>
          </a:p>
          <a:p>
            <a:pPr marL="342900" indent="-342900">
              <a:buFont typeface="Arial" panose="020B0604020202020204" pitchFamily="34" charset="0"/>
              <a:buChar char="•"/>
            </a:pPr>
            <a:r>
              <a:rPr lang="de-DE" sz="2000" dirty="0"/>
              <a:t>Demonstrator </a:t>
            </a:r>
          </a:p>
          <a:p>
            <a:pPr marL="342900" indent="-342900">
              <a:buFont typeface="Arial" panose="020B0604020202020204" pitchFamily="34" charset="0"/>
              <a:buChar char="•"/>
            </a:pPr>
            <a:r>
              <a:rPr lang="en-US" sz="2000" dirty="0"/>
              <a:t>Silicon Photonics for Detectors</a:t>
            </a:r>
            <a:r>
              <a:rPr lang="de-DE" sz="2000" dirty="0"/>
              <a:t>, </a:t>
            </a:r>
            <a:r>
              <a:rPr lang="de-DE" sz="2000" dirty="0" err="1"/>
              <a:t>the</a:t>
            </a:r>
            <a:r>
              <a:rPr lang="de-DE" sz="2000" dirty="0"/>
              <a:t> </a:t>
            </a:r>
            <a:r>
              <a:rPr lang="de-DE" sz="2000" dirty="0" err="1"/>
              <a:t>monolithic</a:t>
            </a:r>
            <a:r>
              <a:rPr lang="de-DE" sz="2000" dirty="0"/>
              <a:t> </a:t>
            </a:r>
            <a:r>
              <a:rPr lang="de-DE" sz="2000" dirty="0" err="1"/>
              <a:t>approach</a:t>
            </a:r>
            <a:endParaRPr lang="en-US" sz="2000" dirty="0" err="1"/>
          </a:p>
        </p:txBody>
      </p:sp>
      <p:sp>
        <p:nvSpPr>
          <p:cNvPr id="9" name="TextBox 8">
            <a:extLst>
              <a:ext uri="{FF2B5EF4-FFF2-40B4-BE49-F238E27FC236}">
                <a16:creationId xmlns:a16="http://schemas.microsoft.com/office/drawing/2014/main" id="{DB87D7ED-C5B5-F33D-625A-B411DFB03772}"/>
              </a:ext>
            </a:extLst>
          </p:cNvPr>
          <p:cNvSpPr txBox="1"/>
          <p:nvPr/>
        </p:nvSpPr>
        <p:spPr>
          <a:xfrm>
            <a:off x="487017" y="4560105"/>
            <a:ext cx="8648521" cy="400110"/>
          </a:xfrm>
          <a:prstGeom prst="rect">
            <a:avLst/>
          </a:prstGeom>
          <a:noFill/>
        </p:spPr>
        <p:txBody>
          <a:bodyPr wrap="none" rtlCol="0">
            <a:spAutoFit/>
          </a:bodyPr>
          <a:lstStyle/>
          <a:p>
            <a:r>
              <a:rPr lang="en-US" sz="2000" dirty="0"/>
              <a:t>Question: Should the work package be combined with the packaging topic?</a:t>
            </a:r>
          </a:p>
        </p:txBody>
      </p:sp>
    </p:spTree>
    <p:extLst>
      <p:ext uri="{BB962C8B-B14F-4D97-AF65-F5344CB8AC3E}">
        <p14:creationId xmlns:p14="http://schemas.microsoft.com/office/powerpoint/2010/main" val="1006649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CMUT based ultrasound transducer arrays</a:t>
            </a:r>
            <a:r>
              <a:rPr lang="de-DE" dirty="0"/>
              <a:t> (</a:t>
            </a:r>
            <a:r>
              <a:rPr lang="de-DE" dirty="0" err="1"/>
              <a:t>CMUTArrays</a:t>
            </a:r>
            <a:r>
              <a:rPr lang="de-DE" dirty="0"/>
              <a:t>)</a:t>
            </a:r>
            <a:endParaRPr lang="de-DE" b="0" dirty="0"/>
          </a:p>
        </p:txBody>
      </p:sp>
      <p:sp>
        <p:nvSpPr>
          <p:cNvPr id="10" name="Text Placeholder 9"/>
          <p:cNvSpPr>
            <a:spLocks noGrp="1"/>
          </p:cNvSpPr>
          <p:nvPr>
            <p:ph type="body" sz="quarter" idx="13"/>
          </p:nvPr>
        </p:nvSpPr>
        <p:spPr/>
        <p:txBody>
          <a:bodyPr/>
          <a:lstStyle/>
          <a:p>
            <a:r>
              <a:rPr lang="en-US" b="0" dirty="0"/>
              <a:t>Integration of groundbreaking transducer technology for ultrasound imaging and inspection systems</a:t>
            </a:r>
            <a:endParaRPr lang="de-DE" dirty="0"/>
          </a:p>
        </p:txBody>
      </p:sp>
      <p:sp>
        <p:nvSpPr>
          <p:cNvPr id="12" name="Text Placeholder 11"/>
          <p:cNvSpPr>
            <a:spLocks noGrp="1"/>
          </p:cNvSpPr>
          <p:nvPr>
            <p:ph type="body" sz="quarter" idx="15"/>
          </p:nvPr>
        </p:nvSpPr>
        <p:spPr>
          <a:xfrm>
            <a:off x="407988" y="1406427"/>
            <a:ext cx="7200180" cy="2454374"/>
          </a:xfrm>
          <a:solidFill>
            <a:schemeClr val="accent6">
              <a:lumMod val="20000"/>
              <a:lumOff val="80000"/>
            </a:schemeClr>
          </a:solidFill>
        </p:spPr>
        <p:txBody>
          <a:bodyPr/>
          <a:lstStyle/>
          <a:p>
            <a:r>
              <a:rPr lang="en-US" dirty="0"/>
              <a:t>Capacitive micromachined ultrasonic transducers (CMUT) ultrasonic transducers are a novel technology that offers many advantages over current piezo-based transducers, including wider bandwidth, better impedance matching, easier and cheaper production, and more integrated transducers. </a:t>
            </a:r>
          </a:p>
          <a:p>
            <a:r>
              <a:rPr lang="en-US" dirty="0"/>
              <a:t>Combined with customized USCT ASICs and IPE front end boards, more cost-effective and better transducer arrays could be developed for use in USCT, US sonography and materials testing. UBC's dedicated </a:t>
            </a:r>
            <a:r>
              <a:rPr lang="en-US" dirty="0" err="1"/>
              <a:t>polyCMUTs</a:t>
            </a:r>
            <a:r>
              <a:rPr lang="en-US" dirty="0"/>
              <a:t> have already shown great potential for use in USCT applications.</a:t>
            </a:r>
          </a:p>
          <a:p>
            <a:pPr lvl="1"/>
            <a:endParaRPr lang="en-US" dirty="0"/>
          </a:p>
          <a:p>
            <a:pPr lvl="1"/>
            <a:endParaRPr lang="de-DE"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b="1" dirty="0"/>
              <a:t>Why is this cool?</a:t>
            </a:r>
          </a:p>
          <a:p>
            <a:r>
              <a:rPr lang="en-US" spc="-1" dirty="0">
                <a:solidFill>
                  <a:srgbClr val="000000"/>
                </a:solidFill>
                <a:uFill>
                  <a:solidFill>
                    <a:srgbClr val="FFFFFF"/>
                  </a:solidFill>
                </a:uFill>
                <a:ea typeface="DejaVu Sans"/>
              </a:rPr>
              <a:t>CMUTs are a disruptive technology for ultrasound transducers</a:t>
            </a:r>
          </a:p>
          <a:p>
            <a:r>
              <a:rPr lang="en-US" spc="-1" dirty="0">
                <a:solidFill>
                  <a:srgbClr val="000000"/>
                </a:solidFill>
                <a:uFill>
                  <a:solidFill>
                    <a:srgbClr val="FFFFFF"/>
                  </a:solidFill>
                </a:uFill>
              </a:rPr>
              <a:t>CMUTs can be manufactured directly in combination with dedicated ASICs, which can lead to much denser arrays</a:t>
            </a:r>
          </a:p>
          <a:p>
            <a:r>
              <a:rPr lang="en-US" spc="-1" dirty="0">
                <a:solidFill>
                  <a:srgbClr val="000000"/>
                </a:solidFill>
                <a:uFill>
                  <a:solidFill>
                    <a:srgbClr val="FFFFFF"/>
                  </a:solidFill>
                </a:uFill>
              </a:rPr>
              <a:t>The technology promises much cheaper and better ultrasound transducers</a:t>
            </a:r>
          </a:p>
          <a:p>
            <a:r>
              <a:rPr lang="en-US" spc="-1" dirty="0">
                <a:solidFill>
                  <a:srgbClr val="000000"/>
                </a:solidFill>
                <a:uFill>
                  <a:solidFill>
                    <a:srgbClr val="FFFFFF"/>
                  </a:solidFill>
                </a:uFill>
              </a:rPr>
              <a:t>Applications: USCT, sonography, material testing</a:t>
            </a:r>
            <a:endParaRPr lang="de-DE" dirty="0"/>
          </a:p>
        </p:txBody>
      </p:sp>
      <p:sp>
        <p:nvSpPr>
          <p:cNvPr id="15" name="TextBox 14"/>
          <p:cNvSpPr txBox="1"/>
          <p:nvPr/>
        </p:nvSpPr>
        <p:spPr>
          <a:xfrm>
            <a:off x="5954485" y="3948944"/>
            <a:ext cx="6046171" cy="181588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Links to others?</a:t>
            </a:r>
          </a:p>
          <a:p>
            <a:pPr marL="285750" indent="-285750" defTabSz="457200">
              <a:buFont typeface="Arial" panose="020B0604020202020204" pitchFamily="34" charset="0"/>
              <a:buChar char="•"/>
              <a:defRPr/>
            </a:pPr>
            <a:r>
              <a:rPr lang="en-US" sz="1600" dirty="0">
                <a:solidFill>
                  <a:srgbClr val="0070C0"/>
                </a:solidFill>
              </a:rPr>
              <a:t>Medical technology in MT (ultrasound imaging, wearable applications,...)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MT-ST1, micro machining </a:t>
            </a:r>
            <a:r>
              <a:rPr lang="en-US" sz="1600" dirty="0">
                <a:solidFill>
                  <a:srgbClr val="0070C0"/>
                </a:solidFill>
                <a:latin typeface="Arial"/>
              </a:rPr>
              <a:t>HSS, ASICs </a:t>
            </a:r>
            <a:r>
              <a:rPr kumimoji="0" lang="en-US" sz="1600" b="0" i="0" u="none" strike="noStrike" kern="1200" cap="none" spc="0" normalizeH="0" baseline="0" noProof="0" dirty="0">
                <a:ln>
                  <a:noFill/>
                </a:ln>
                <a:solidFill>
                  <a:srgbClr val="0070C0"/>
                </a:solidFill>
                <a:effectLst/>
                <a:uLnTx/>
                <a:uFillTx/>
                <a:latin typeface="Arial"/>
                <a:ea typeface="+mn-ea"/>
                <a:cs typeface="+mn-cs"/>
              </a:rPr>
              <a:t>KIT-ADL</a:t>
            </a:r>
          </a:p>
          <a:p>
            <a:pPr marL="285750" lvl="0" indent="-285750" defTabSz="457200">
              <a:buFont typeface="Arial" panose="020B0604020202020204" pitchFamily="34" charset="0"/>
              <a:buChar char="•"/>
              <a:defRPr/>
            </a:pPr>
            <a:r>
              <a:rPr lang="en-US" sz="1600" dirty="0">
                <a:solidFill>
                  <a:srgbClr val="0070C0"/>
                </a:solidFill>
              </a:rPr>
              <a:t>UBC Vancouver (CA)</a:t>
            </a:r>
          </a:p>
          <a:p>
            <a:pPr marL="285750" lvl="0" indent="-285750" defTabSz="457200">
              <a:buFont typeface="Arial" panose="020B0604020202020204" pitchFamily="34" charset="0"/>
              <a:buChar char="•"/>
              <a:defRPr/>
            </a:pPr>
            <a:endParaRPr lang="en-US" sz="1600" dirty="0">
              <a:solidFill>
                <a:srgbClr val="0070C0"/>
              </a:solidFill>
            </a:endParaRP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TextBox 15">
            <a:extLst>
              <a:ext uri="{FF2B5EF4-FFF2-40B4-BE49-F238E27FC236}">
                <a16:creationId xmlns:a16="http://schemas.microsoft.com/office/drawing/2014/main" id="{643337C5-EB76-4125-9F5B-2BDD8B60AC97}"/>
              </a:ext>
            </a:extLst>
          </p:cNvPr>
          <p:cNvSpPr txBox="1"/>
          <p:nvPr/>
        </p:nvSpPr>
        <p:spPr>
          <a:xfrm>
            <a:off x="346250" y="6508389"/>
            <a:ext cx="303057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FDF"/>
                </a:solidFill>
                <a:effectLst/>
                <a:uLnTx/>
                <a:uFillTx/>
                <a:latin typeface="Arial"/>
                <a:ea typeface="+mn-ea"/>
                <a:cs typeface="+mn-cs"/>
              </a:rPr>
              <a:t>Nicole Ruiter </a:t>
            </a:r>
            <a:r>
              <a:rPr lang="en-US" sz="1200" dirty="0">
                <a:solidFill>
                  <a:srgbClr val="009FDF"/>
                </a:solidFill>
                <a:latin typeface="Arial"/>
              </a:rPr>
              <a:t>/</a:t>
            </a:r>
            <a:r>
              <a:rPr kumimoji="0" lang="en-US" sz="1200" b="0" i="0" u="none" strike="noStrike" kern="1200" cap="none" spc="0" normalizeH="0" baseline="0" noProof="0" dirty="0">
                <a:ln>
                  <a:noFill/>
                </a:ln>
                <a:solidFill>
                  <a:srgbClr val="009FDF"/>
                </a:solidFill>
                <a:effectLst/>
                <a:uLnTx/>
                <a:uFillTx/>
                <a:latin typeface="Arial"/>
                <a:ea typeface="+mn-ea"/>
                <a:cs typeface="+mn-cs"/>
              </a:rPr>
              <a:t> </a:t>
            </a:r>
            <a:r>
              <a:rPr lang="en-US" sz="1200" dirty="0">
                <a:solidFill>
                  <a:srgbClr val="009FDF"/>
                </a:solidFill>
                <a:latin typeface="Arial"/>
              </a:rPr>
              <a:t>n</a:t>
            </a:r>
            <a:r>
              <a:rPr kumimoji="0" lang="en-US" sz="1200" b="0" i="0" u="none" strike="noStrike" kern="1200" cap="none" spc="0" normalizeH="0" baseline="0" noProof="0" dirty="0" err="1">
                <a:ln>
                  <a:noFill/>
                </a:ln>
                <a:solidFill>
                  <a:srgbClr val="009FDF"/>
                </a:solidFill>
                <a:effectLst/>
                <a:uLnTx/>
                <a:uFillTx/>
                <a:latin typeface="Arial"/>
                <a:ea typeface="+mn-ea"/>
                <a:cs typeface="+mn-cs"/>
              </a:rPr>
              <a:t>icole.ruiter@kit</a:t>
            </a:r>
            <a:r>
              <a:rPr lang="en-US" sz="1200" dirty="0">
                <a:solidFill>
                  <a:srgbClr val="009FDF"/>
                </a:solidFill>
                <a:latin typeface="Arial"/>
              </a:rPr>
              <a:t>.</a:t>
            </a:r>
            <a:r>
              <a:rPr lang="en-US" sz="1200" dirty="0" err="1">
                <a:solidFill>
                  <a:srgbClr val="009FDF"/>
                </a:solidFill>
                <a:latin typeface="Arial"/>
              </a:rPr>
              <a:t>edu</a:t>
            </a:r>
            <a:r>
              <a:rPr kumimoji="0" lang="en-US" sz="1200" b="0" i="0" u="none" strike="noStrike" kern="1200" cap="none" spc="0" normalizeH="0" baseline="0" noProof="0" dirty="0">
                <a:ln>
                  <a:noFill/>
                </a:ln>
                <a:solidFill>
                  <a:srgbClr val="009FDF"/>
                </a:solidFill>
                <a:effectLst/>
                <a:uLnTx/>
                <a:uFillTx/>
                <a:latin typeface="Arial"/>
                <a:ea typeface="+mn-ea"/>
                <a:cs typeface="+mn-cs"/>
              </a:rPr>
              <a:t>, KIT</a:t>
            </a:r>
            <a:endParaRPr kumimoji="0" lang="en-GB" sz="1200" b="0" i="0" u="none" strike="noStrike" kern="1200" cap="none" spc="0" normalizeH="0" baseline="0" noProof="0" dirty="0">
              <a:ln>
                <a:noFill/>
              </a:ln>
              <a:solidFill>
                <a:srgbClr val="009FDF"/>
              </a:solidFill>
              <a:effectLst/>
              <a:uLnTx/>
              <a:uFillTx/>
              <a:latin typeface="Arial"/>
              <a:ea typeface="+mn-ea"/>
              <a:cs typeface="+mn-cs"/>
            </a:endParaRPr>
          </a:p>
        </p:txBody>
      </p:sp>
      <p:pic>
        <p:nvPicPr>
          <p:cNvPr id="3" name="Grafik 2">
            <a:extLst>
              <a:ext uri="{FF2B5EF4-FFF2-40B4-BE49-F238E27FC236}">
                <a16:creationId xmlns:a16="http://schemas.microsoft.com/office/drawing/2014/main" id="{2C06FFB0-C423-417C-BC73-6495B41F6C35}"/>
              </a:ext>
            </a:extLst>
          </p:cNvPr>
          <p:cNvPicPr>
            <a:picLocks noChangeAspect="1"/>
          </p:cNvPicPr>
          <p:nvPr/>
        </p:nvPicPr>
        <p:blipFill>
          <a:blip r:embed="rId3"/>
          <a:stretch>
            <a:fillRect/>
          </a:stretch>
        </p:blipFill>
        <p:spPr>
          <a:xfrm>
            <a:off x="7901422" y="1155469"/>
            <a:ext cx="2715004" cy="2749404"/>
          </a:xfrm>
          <a:prstGeom prst="rect">
            <a:avLst/>
          </a:prstGeom>
        </p:spPr>
      </p:pic>
      <p:pic>
        <p:nvPicPr>
          <p:cNvPr id="4" name="Grafik 3">
            <a:extLst>
              <a:ext uri="{FF2B5EF4-FFF2-40B4-BE49-F238E27FC236}">
                <a16:creationId xmlns:a16="http://schemas.microsoft.com/office/drawing/2014/main" id="{18905C4F-E4FB-48EB-AAC2-D4A31903C567}"/>
              </a:ext>
            </a:extLst>
          </p:cNvPr>
          <p:cNvPicPr>
            <a:picLocks noChangeAspect="1"/>
          </p:cNvPicPr>
          <p:nvPr/>
        </p:nvPicPr>
        <p:blipFill>
          <a:blip r:embed="rId4"/>
          <a:stretch>
            <a:fillRect/>
          </a:stretch>
        </p:blipFill>
        <p:spPr>
          <a:xfrm>
            <a:off x="9811165" y="2269677"/>
            <a:ext cx="1972847" cy="1132303"/>
          </a:xfrm>
          <a:prstGeom prst="rect">
            <a:avLst/>
          </a:prstGeom>
        </p:spPr>
      </p:pic>
    </p:spTree>
    <p:extLst>
      <p:ext uri="{BB962C8B-B14F-4D97-AF65-F5344CB8AC3E}">
        <p14:creationId xmlns:p14="http://schemas.microsoft.com/office/powerpoint/2010/main" val="109981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Wearable Ultrasound Tomography (USCT BH)</a:t>
            </a:r>
            <a:endParaRPr lang="de-DE" b="0" dirty="0"/>
          </a:p>
        </p:txBody>
      </p:sp>
      <p:sp>
        <p:nvSpPr>
          <p:cNvPr id="10" name="Text Placeholder 9"/>
          <p:cNvSpPr>
            <a:spLocks noGrp="1"/>
          </p:cNvSpPr>
          <p:nvPr>
            <p:ph type="body" sz="quarter" idx="13"/>
          </p:nvPr>
        </p:nvSpPr>
        <p:spPr/>
        <p:txBody>
          <a:bodyPr/>
          <a:lstStyle/>
          <a:p>
            <a:r>
              <a:rPr lang="en-US" b="0" dirty="0"/>
              <a:t>Wearable ultrasound tomography devices for frequent and long term monitoring</a:t>
            </a:r>
            <a:endParaRPr lang="de-DE" dirty="0"/>
          </a:p>
        </p:txBody>
      </p:sp>
      <p:sp>
        <p:nvSpPr>
          <p:cNvPr id="12" name="Text Placeholder 11"/>
          <p:cNvSpPr>
            <a:spLocks noGrp="1"/>
          </p:cNvSpPr>
          <p:nvPr>
            <p:ph type="body" sz="quarter" idx="15"/>
          </p:nvPr>
        </p:nvSpPr>
        <p:spPr>
          <a:xfrm>
            <a:off x="407988" y="1406427"/>
            <a:ext cx="7200180" cy="2454374"/>
          </a:xfrm>
          <a:solidFill>
            <a:schemeClr val="accent6">
              <a:lumMod val="20000"/>
              <a:lumOff val="80000"/>
            </a:schemeClr>
          </a:solidFill>
        </p:spPr>
        <p:txBody>
          <a:bodyPr/>
          <a:lstStyle/>
          <a:p>
            <a:r>
              <a:rPr lang="en-US" dirty="0"/>
              <a:t>A miniaturized, wearable ultrasound tomography device significantly increases the application potential, availability and acceptance for the detection and monitoring of breast cancer. Although the technological challenges are great, an initial feasibility study has shown promising results and a roadmap for building a first system. </a:t>
            </a:r>
            <a:endParaRPr lang="de-DE"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b="1" dirty="0"/>
              <a:t>Why is this cool?</a:t>
            </a:r>
          </a:p>
          <a:p>
            <a:r>
              <a:rPr lang="en-US" spc="-1" dirty="0">
                <a:solidFill>
                  <a:srgbClr val="000000"/>
                </a:solidFill>
                <a:uFill>
                  <a:solidFill>
                    <a:srgbClr val="FFFFFF"/>
                  </a:solidFill>
                </a:uFill>
                <a:ea typeface="DejaVu Sans"/>
              </a:rPr>
              <a:t>Wearable ultrasound imaging enables frequent and long-term monitoring</a:t>
            </a:r>
          </a:p>
          <a:p>
            <a:r>
              <a:rPr lang="en-US" spc="-1" dirty="0">
                <a:solidFill>
                  <a:srgbClr val="000000"/>
                </a:solidFill>
                <a:uFill>
                  <a:solidFill>
                    <a:srgbClr val="FFFFFF"/>
                  </a:solidFill>
                </a:uFill>
              </a:rPr>
              <a:t>Comfortable for patient and less burden on doctors for repeated imaging</a:t>
            </a:r>
          </a:p>
          <a:p>
            <a:r>
              <a:rPr lang="en-US" spc="-1" dirty="0">
                <a:solidFill>
                  <a:srgbClr val="000000"/>
                </a:solidFill>
                <a:uFill>
                  <a:solidFill>
                    <a:srgbClr val="FFFFFF"/>
                  </a:solidFill>
                </a:uFill>
                <a:ea typeface="DejaVu Sans"/>
              </a:rPr>
              <a:t>Tomographic principle has huge potential for sensitive and specific diagnosis</a:t>
            </a:r>
          </a:p>
          <a:p>
            <a:endParaRPr lang="de-DE" dirty="0"/>
          </a:p>
        </p:txBody>
      </p:sp>
      <p:sp>
        <p:nvSpPr>
          <p:cNvPr id="15" name="TextBox 14"/>
          <p:cNvSpPr txBox="1"/>
          <p:nvPr/>
        </p:nvSpPr>
        <p:spPr>
          <a:xfrm>
            <a:off x="5954485" y="3948944"/>
            <a:ext cx="6046171" cy="206210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Links to others?</a:t>
            </a:r>
          </a:p>
          <a:p>
            <a:pPr marL="285750" indent="-285750" defTabSz="457200">
              <a:buFont typeface="Arial" panose="020B0604020202020204" pitchFamily="34" charset="0"/>
              <a:buChar char="•"/>
              <a:defRPr/>
            </a:pPr>
            <a:r>
              <a:rPr lang="en-US" sz="1600" dirty="0"/>
              <a:t>The development could benefit immensely from "CMUT-based ultrasound transducer arrays" that can be fabricated for integration into elastic materials. </a:t>
            </a:r>
          </a:p>
          <a:p>
            <a:pPr marL="285750" indent="-285750" defTabSz="457200">
              <a:buFont typeface="Arial" panose="020B0604020202020204" pitchFamily="34" charset="0"/>
              <a:buChar char="•"/>
              <a:defRPr/>
            </a:pPr>
            <a:r>
              <a:rPr lang="en-US" sz="1600" dirty="0">
                <a:solidFill>
                  <a:srgbClr val="0070C0"/>
                </a:solidFill>
              </a:rPr>
              <a:t>Medical technology in MT (wearables)</a:t>
            </a:r>
            <a:endParaRPr kumimoji="0" lang="en-US" sz="1600" b="0" i="0" u="none" strike="noStrike" kern="1200" cap="none" spc="0" normalizeH="0" baseline="0" noProof="0" dirty="0">
              <a:ln>
                <a:noFill/>
              </a:ln>
              <a:solidFill>
                <a:srgbClr val="0070C0"/>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ADL lab</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70C0"/>
                </a:solidFill>
                <a:latin typeface="Arial"/>
              </a:rPr>
              <a:t>Potential commercial partners: </a:t>
            </a:r>
            <a:r>
              <a:rPr lang="en-US" sz="1600" dirty="0" err="1">
                <a:solidFill>
                  <a:srgbClr val="0070C0"/>
                </a:solidFill>
                <a:latin typeface="Arial"/>
              </a:rPr>
              <a:t>IcosaMed</a:t>
            </a:r>
            <a:r>
              <a:rPr lang="en-US" sz="1600" dirty="0">
                <a:solidFill>
                  <a:srgbClr val="0070C0"/>
                </a:solidFill>
                <a:latin typeface="Arial"/>
              </a:rPr>
              <a:t> (CH) and partner (F)</a:t>
            </a: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TextBox 15">
            <a:extLst>
              <a:ext uri="{FF2B5EF4-FFF2-40B4-BE49-F238E27FC236}">
                <a16:creationId xmlns:a16="http://schemas.microsoft.com/office/drawing/2014/main" id="{5D8C560E-B63C-45B0-B983-9CDE1963703E}"/>
              </a:ext>
            </a:extLst>
          </p:cNvPr>
          <p:cNvSpPr txBox="1"/>
          <p:nvPr/>
        </p:nvSpPr>
        <p:spPr>
          <a:xfrm>
            <a:off x="346250" y="6508389"/>
            <a:ext cx="303057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FDF"/>
                </a:solidFill>
                <a:effectLst/>
                <a:uLnTx/>
                <a:uFillTx/>
                <a:latin typeface="Arial"/>
                <a:ea typeface="+mn-ea"/>
                <a:cs typeface="+mn-cs"/>
              </a:rPr>
              <a:t>Nicole Ruiter </a:t>
            </a:r>
            <a:r>
              <a:rPr lang="en-US" sz="1200" dirty="0">
                <a:solidFill>
                  <a:srgbClr val="009FDF"/>
                </a:solidFill>
                <a:latin typeface="Arial"/>
              </a:rPr>
              <a:t>/</a:t>
            </a:r>
            <a:r>
              <a:rPr kumimoji="0" lang="en-US" sz="1200" b="0" i="0" u="none" strike="noStrike" kern="1200" cap="none" spc="0" normalizeH="0" baseline="0" noProof="0" dirty="0">
                <a:ln>
                  <a:noFill/>
                </a:ln>
                <a:solidFill>
                  <a:srgbClr val="009FDF"/>
                </a:solidFill>
                <a:effectLst/>
                <a:uLnTx/>
                <a:uFillTx/>
                <a:latin typeface="Arial"/>
                <a:ea typeface="+mn-ea"/>
                <a:cs typeface="+mn-cs"/>
              </a:rPr>
              <a:t> </a:t>
            </a:r>
            <a:r>
              <a:rPr lang="en-US" sz="1200" dirty="0">
                <a:solidFill>
                  <a:srgbClr val="009FDF"/>
                </a:solidFill>
                <a:latin typeface="Arial"/>
              </a:rPr>
              <a:t>n</a:t>
            </a:r>
            <a:r>
              <a:rPr kumimoji="0" lang="en-US" sz="1200" b="0" i="0" u="none" strike="noStrike" kern="1200" cap="none" spc="0" normalizeH="0" baseline="0" noProof="0" dirty="0" err="1">
                <a:ln>
                  <a:noFill/>
                </a:ln>
                <a:solidFill>
                  <a:srgbClr val="009FDF"/>
                </a:solidFill>
                <a:effectLst/>
                <a:uLnTx/>
                <a:uFillTx/>
                <a:latin typeface="Arial"/>
                <a:ea typeface="+mn-ea"/>
                <a:cs typeface="+mn-cs"/>
              </a:rPr>
              <a:t>icole.ruiter@kit</a:t>
            </a:r>
            <a:r>
              <a:rPr lang="en-US" sz="1200" dirty="0">
                <a:solidFill>
                  <a:srgbClr val="009FDF"/>
                </a:solidFill>
                <a:latin typeface="Arial"/>
              </a:rPr>
              <a:t>.</a:t>
            </a:r>
            <a:r>
              <a:rPr lang="en-US" sz="1200" dirty="0" err="1">
                <a:solidFill>
                  <a:srgbClr val="009FDF"/>
                </a:solidFill>
                <a:latin typeface="Arial"/>
              </a:rPr>
              <a:t>edu</a:t>
            </a:r>
            <a:r>
              <a:rPr kumimoji="0" lang="en-US" sz="1200" b="0" i="0" u="none" strike="noStrike" kern="1200" cap="none" spc="0" normalizeH="0" baseline="0" noProof="0" dirty="0">
                <a:ln>
                  <a:noFill/>
                </a:ln>
                <a:solidFill>
                  <a:srgbClr val="009FDF"/>
                </a:solidFill>
                <a:effectLst/>
                <a:uLnTx/>
                <a:uFillTx/>
                <a:latin typeface="Arial"/>
                <a:ea typeface="+mn-ea"/>
                <a:cs typeface="+mn-cs"/>
              </a:rPr>
              <a:t>, KIT</a:t>
            </a:r>
            <a:endParaRPr kumimoji="0" lang="en-GB" sz="1200" b="0" i="0" u="none" strike="noStrike" kern="1200" cap="none" spc="0" normalizeH="0" baseline="0" noProof="0" dirty="0">
              <a:ln>
                <a:noFill/>
              </a:ln>
              <a:solidFill>
                <a:srgbClr val="009FDF"/>
              </a:solidFill>
              <a:effectLst/>
              <a:uLnTx/>
              <a:uFillTx/>
              <a:latin typeface="Arial"/>
              <a:ea typeface="+mn-ea"/>
              <a:cs typeface="+mn-cs"/>
            </a:endParaRPr>
          </a:p>
        </p:txBody>
      </p:sp>
      <p:pic>
        <p:nvPicPr>
          <p:cNvPr id="16" name="Grafik 15">
            <a:extLst>
              <a:ext uri="{FF2B5EF4-FFF2-40B4-BE49-F238E27FC236}">
                <a16:creationId xmlns:a16="http://schemas.microsoft.com/office/drawing/2014/main" id="{6F126F77-687D-4DE6-AAAF-F8F838CC5C4E}"/>
              </a:ext>
            </a:extLst>
          </p:cNvPr>
          <p:cNvPicPr>
            <a:picLocks noChangeAspect="1"/>
          </p:cNvPicPr>
          <p:nvPr/>
        </p:nvPicPr>
        <p:blipFill rotWithShape="1">
          <a:blip r:embed="rId3"/>
          <a:srcRect t="12306" b="28533"/>
          <a:stretch/>
        </p:blipFill>
        <p:spPr>
          <a:xfrm>
            <a:off x="8091318" y="1147371"/>
            <a:ext cx="3151303" cy="2603695"/>
          </a:xfrm>
          <a:prstGeom prst="rect">
            <a:avLst/>
          </a:prstGeom>
        </p:spPr>
      </p:pic>
      <p:pic>
        <p:nvPicPr>
          <p:cNvPr id="11" name="Grafik 10">
            <a:extLst>
              <a:ext uri="{FF2B5EF4-FFF2-40B4-BE49-F238E27FC236}">
                <a16:creationId xmlns:a16="http://schemas.microsoft.com/office/drawing/2014/main" id="{7B00B839-E8DB-4108-AE7D-8A305668D943}"/>
              </a:ext>
            </a:extLst>
          </p:cNvPr>
          <p:cNvPicPr>
            <a:picLocks noChangeAspect="1"/>
          </p:cNvPicPr>
          <p:nvPr/>
        </p:nvPicPr>
        <p:blipFill>
          <a:blip r:embed="rId4"/>
          <a:stretch>
            <a:fillRect/>
          </a:stretch>
        </p:blipFill>
        <p:spPr>
          <a:xfrm>
            <a:off x="10082170" y="3396433"/>
            <a:ext cx="1026818" cy="312935"/>
          </a:xfrm>
          <a:prstGeom prst="rect">
            <a:avLst/>
          </a:prstGeom>
        </p:spPr>
      </p:pic>
    </p:spTree>
    <p:extLst>
      <p:ext uri="{BB962C8B-B14F-4D97-AF65-F5344CB8AC3E}">
        <p14:creationId xmlns:p14="http://schemas.microsoft.com/office/powerpoint/2010/main" val="1082081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e-DE" dirty="0"/>
              <a:t>Project </a:t>
            </a:r>
            <a:r>
              <a:rPr lang="de-DE" dirty="0" err="1"/>
              <a:t>name</a:t>
            </a:r>
            <a:r>
              <a:rPr lang="de-DE" dirty="0"/>
              <a:t>, </a:t>
            </a:r>
            <a:r>
              <a:rPr lang="de-DE" dirty="0" err="1"/>
              <a:t>akronym</a:t>
            </a:r>
            <a:endParaRPr lang="de-DE" b="0" dirty="0"/>
          </a:p>
        </p:txBody>
      </p:sp>
      <p:sp>
        <p:nvSpPr>
          <p:cNvPr id="10" name="Text Placeholder 9"/>
          <p:cNvSpPr>
            <a:spLocks noGrp="1"/>
          </p:cNvSpPr>
          <p:nvPr>
            <p:ph type="body" sz="quarter" idx="13"/>
          </p:nvPr>
        </p:nvSpPr>
        <p:spPr/>
        <p:txBody>
          <a:bodyPr/>
          <a:lstStyle/>
          <a:p>
            <a:r>
              <a:rPr lang="en-US" b="0" dirty="0"/>
              <a:t>Second line with sub title, application field</a:t>
            </a:r>
            <a:endParaRPr lang="de-DE" dirty="0"/>
          </a:p>
        </p:txBody>
      </p:sp>
      <p:sp>
        <p:nvSpPr>
          <p:cNvPr id="12" name="Text Placeholder 11"/>
          <p:cNvSpPr>
            <a:spLocks noGrp="1"/>
          </p:cNvSpPr>
          <p:nvPr>
            <p:ph type="body" sz="quarter" idx="15"/>
          </p:nvPr>
        </p:nvSpPr>
        <p:spPr>
          <a:xfrm>
            <a:off x="407988" y="1406427"/>
            <a:ext cx="7200180" cy="2454374"/>
          </a:xfrm>
          <a:solidFill>
            <a:schemeClr val="accent6">
              <a:lumMod val="20000"/>
              <a:lumOff val="80000"/>
            </a:schemeClr>
          </a:solidFill>
        </p:spPr>
        <p:txBody>
          <a:bodyPr/>
          <a:lstStyle/>
          <a:p>
            <a:r>
              <a:rPr lang="de-DE" dirty="0" err="1"/>
              <a:t>Detailed</a:t>
            </a:r>
            <a:r>
              <a:rPr lang="de-DE" dirty="0"/>
              <a:t> </a:t>
            </a:r>
            <a:r>
              <a:rPr lang="de-DE" dirty="0" err="1"/>
              <a:t>project</a:t>
            </a:r>
            <a:r>
              <a:rPr lang="de-DE" dirty="0"/>
              <a:t> </a:t>
            </a:r>
            <a:r>
              <a:rPr lang="de-DE" dirty="0" err="1"/>
              <a:t>description</a:t>
            </a:r>
            <a:endParaRPr lang="de-DE" dirty="0"/>
          </a:p>
          <a:p>
            <a:r>
              <a:rPr lang="de-DE" dirty="0"/>
              <a:t>Key </a:t>
            </a:r>
            <a:r>
              <a:rPr lang="de-DE" dirty="0" err="1"/>
              <a:t>technologies</a:t>
            </a:r>
            <a:endParaRPr lang="de-DE" dirty="0"/>
          </a:p>
          <a:p>
            <a:r>
              <a:rPr lang="de-DE" dirty="0"/>
              <a:t>Timeline, </a:t>
            </a:r>
            <a:r>
              <a:rPr lang="de-DE" dirty="0" err="1"/>
              <a:t>milestones</a:t>
            </a:r>
            <a:endParaRPr lang="de-DE" dirty="0"/>
          </a:p>
          <a:p>
            <a:endParaRPr lang="en-US" dirty="0"/>
          </a:p>
          <a:p>
            <a:pPr lvl="1"/>
            <a:endParaRPr lang="en-US" dirty="0"/>
          </a:p>
          <a:p>
            <a:pPr lvl="1"/>
            <a:endParaRPr lang="de-DE"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b="1" dirty="0"/>
              <a:t>Why is this cool?</a:t>
            </a:r>
          </a:p>
          <a:p>
            <a:r>
              <a:rPr lang="en-US" spc="-1" dirty="0">
                <a:solidFill>
                  <a:srgbClr val="000000"/>
                </a:solidFill>
                <a:uFill>
                  <a:solidFill>
                    <a:srgbClr val="FFFFFF"/>
                  </a:solidFill>
                </a:uFill>
                <a:ea typeface="DejaVu Sans"/>
              </a:rPr>
              <a:t>Unique selling points </a:t>
            </a:r>
          </a:p>
          <a:p>
            <a:r>
              <a:rPr lang="en-US" spc="-1" dirty="0">
                <a:solidFill>
                  <a:srgbClr val="000000"/>
                </a:solidFill>
                <a:uFill>
                  <a:solidFill>
                    <a:srgbClr val="FFFFFF"/>
                  </a:solidFill>
                </a:uFill>
              </a:rPr>
              <a:t>Application fields</a:t>
            </a:r>
            <a:endParaRPr lang="de-DE" dirty="0"/>
          </a:p>
        </p:txBody>
      </p:sp>
      <p:sp>
        <p:nvSpPr>
          <p:cNvPr id="15" name="TextBox 14"/>
          <p:cNvSpPr txBox="1"/>
          <p:nvPr/>
        </p:nvSpPr>
        <p:spPr>
          <a:xfrm>
            <a:off x="5954485" y="3948944"/>
            <a:ext cx="6046171" cy="206210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Links to others?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Partner in MT-DTS, contributions of the partners, contact persons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70C0"/>
                </a:solidFill>
                <a:latin typeface="Arial"/>
              </a:rPr>
              <a:t>Partner in Matter, </a:t>
            </a:r>
            <a:r>
              <a:rPr kumimoji="0" lang="en-US" sz="1600" b="0" i="0" u="none" strike="noStrike" kern="1200" cap="none" spc="0" normalizeH="0" baseline="0" noProof="0" dirty="0">
                <a:ln>
                  <a:noFill/>
                </a:ln>
                <a:solidFill>
                  <a:srgbClr val="0070C0"/>
                </a:solidFill>
                <a:effectLst/>
                <a:uLnTx/>
                <a:uFillTx/>
                <a:latin typeface="Arial"/>
                <a:ea typeface="+mn-ea"/>
                <a:cs typeface="+mn-cs"/>
              </a:rPr>
              <a:t>contributions of the partners, contact persons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External partner, contributions of the partners, contact persons</a:t>
            </a: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5"/>
          <p:cNvSpPr txBox="1"/>
          <p:nvPr/>
        </p:nvSpPr>
        <p:spPr>
          <a:xfrm>
            <a:off x="346250" y="6508389"/>
            <a:ext cx="279711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9FDF"/>
                </a:solidFill>
                <a:latin typeface="Arial"/>
              </a:rPr>
              <a:t>P</a:t>
            </a:r>
            <a:r>
              <a:rPr kumimoji="0" lang="en-US" sz="1200" b="0" i="0" u="none" strike="noStrike" kern="1200" cap="none" spc="0" normalizeH="0" baseline="0" noProof="0" dirty="0" err="1">
                <a:ln>
                  <a:noFill/>
                </a:ln>
                <a:solidFill>
                  <a:srgbClr val="009FDF"/>
                </a:solidFill>
                <a:effectLst/>
                <a:uLnTx/>
                <a:uFillTx/>
                <a:latin typeface="Arial"/>
                <a:ea typeface="+mn-ea"/>
                <a:cs typeface="+mn-cs"/>
              </a:rPr>
              <a:t>roposer</a:t>
            </a:r>
            <a:r>
              <a:rPr kumimoji="0" lang="en-US" sz="1200" b="0" i="0" u="none" strike="noStrike" kern="1200" cap="none" spc="0" normalizeH="0" baseline="0" noProof="0" dirty="0">
                <a:ln>
                  <a:noFill/>
                </a:ln>
                <a:solidFill>
                  <a:srgbClr val="009FDF"/>
                </a:solidFill>
                <a:effectLst/>
                <a:uLnTx/>
                <a:uFillTx/>
                <a:latin typeface="Arial"/>
                <a:ea typeface="+mn-ea"/>
                <a:cs typeface="+mn-cs"/>
              </a:rPr>
              <a:t>: Name </a:t>
            </a:r>
            <a:r>
              <a:rPr lang="en-US" sz="1200" dirty="0">
                <a:solidFill>
                  <a:srgbClr val="009FDF"/>
                </a:solidFill>
                <a:latin typeface="Arial"/>
              </a:rPr>
              <a:t>/</a:t>
            </a:r>
            <a:r>
              <a:rPr kumimoji="0" lang="en-US" sz="1200" b="0" i="0" u="none" strike="noStrike" kern="1200" cap="none" spc="0" normalizeH="0" baseline="0" noProof="0" dirty="0">
                <a:ln>
                  <a:noFill/>
                </a:ln>
                <a:solidFill>
                  <a:srgbClr val="009FDF"/>
                </a:solidFill>
                <a:effectLst/>
                <a:uLnTx/>
                <a:uFillTx/>
                <a:latin typeface="Arial"/>
                <a:ea typeface="+mn-ea"/>
                <a:cs typeface="+mn-cs"/>
              </a:rPr>
              <a:t> Email, center, group</a:t>
            </a:r>
            <a:endParaRPr kumimoji="0" lang="en-GB" sz="1200" b="0" i="0" u="none" strike="noStrike" kern="1200" cap="none" spc="0" normalizeH="0" baseline="0" noProof="0" dirty="0">
              <a:ln>
                <a:noFill/>
              </a:ln>
              <a:solidFill>
                <a:srgbClr val="009FDF"/>
              </a:solidFill>
              <a:effectLst/>
              <a:uLnTx/>
              <a:uFillTx/>
              <a:latin typeface="Arial"/>
              <a:ea typeface="+mn-ea"/>
              <a:cs typeface="+mn-cs"/>
            </a:endParaRPr>
          </a:p>
        </p:txBody>
      </p:sp>
      <p:sp>
        <p:nvSpPr>
          <p:cNvPr id="2" name="Picture Placeholder 6">
            <a:extLst>
              <a:ext uri="{FF2B5EF4-FFF2-40B4-BE49-F238E27FC236}">
                <a16:creationId xmlns:a16="http://schemas.microsoft.com/office/drawing/2014/main" id="{7476416D-EC8E-2824-60FB-E9D29204D24C}"/>
              </a:ext>
            </a:extLst>
          </p:cNvPr>
          <p:cNvSpPr>
            <a:spLocks noGrp="1"/>
          </p:cNvSpPr>
          <p:nvPr>
            <p:ph type="pic" sz="quarter" idx="14"/>
          </p:nvPr>
        </p:nvSpPr>
        <p:spPr>
          <a:xfrm>
            <a:off x="8075611" y="1449389"/>
            <a:ext cx="3708401" cy="2411412"/>
          </a:xfrm>
        </p:spPr>
        <p:txBody>
          <a:bodyPr/>
          <a:lstStyle/>
          <a:p>
            <a:endParaRPr lang="en-US"/>
          </a:p>
        </p:txBody>
      </p:sp>
    </p:spTree>
    <p:extLst>
      <p:ext uri="{BB962C8B-B14F-4D97-AF65-F5344CB8AC3E}">
        <p14:creationId xmlns:p14="http://schemas.microsoft.com/office/powerpoint/2010/main" val="3579466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e-DE" dirty="0"/>
              <a:t>Project </a:t>
            </a:r>
            <a:r>
              <a:rPr lang="de-DE" dirty="0" err="1"/>
              <a:t>name</a:t>
            </a:r>
            <a:r>
              <a:rPr lang="de-DE" dirty="0"/>
              <a:t>, </a:t>
            </a:r>
            <a:r>
              <a:rPr lang="de-DE" dirty="0" err="1"/>
              <a:t>akronym</a:t>
            </a:r>
            <a:endParaRPr lang="de-DE" b="0" dirty="0"/>
          </a:p>
        </p:txBody>
      </p:sp>
      <p:sp>
        <p:nvSpPr>
          <p:cNvPr id="10" name="Text Placeholder 9"/>
          <p:cNvSpPr>
            <a:spLocks noGrp="1"/>
          </p:cNvSpPr>
          <p:nvPr>
            <p:ph type="body" sz="quarter" idx="13"/>
          </p:nvPr>
        </p:nvSpPr>
        <p:spPr/>
        <p:txBody>
          <a:bodyPr/>
          <a:lstStyle/>
          <a:p>
            <a:r>
              <a:rPr lang="en-US" b="0" dirty="0"/>
              <a:t>Second line with sub title, application field</a:t>
            </a:r>
            <a:endParaRPr lang="de-DE" dirty="0"/>
          </a:p>
        </p:txBody>
      </p:sp>
      <p:sp>
        <p:nvSpPr>
          <p:cNvPr id="12" name="Text Placeholder 11"/>
          <p:cNvSpPr>
            <a:spLocks noGrp="1"/>
          </p:cNvSpPr>
          <p:nvPr>
            <p:ph type="body" sz="quarter" idx="15"/>
          </p:nvPr>
        </p:nvSpPr>
        <p:spPr>
          <a:xfrm>
            <a:off x="407988" y="1406427"/>
            <a:ext cx="7200180" cy="2454374"/>
          </a:xfrm>
          <a:solidFill>
            <a:schemeClr val="accent6">
              <a:lumMod val="20000"/>
              <a:lumOff val="80000"/>
            </a:schemeClr>
          </a:solidFill>
        </p:spPr>
        <p:txBody>
          <a:bodyPr/>
          <a:lstStyle/>
          <a:p>
            <a:r>
              <a:rPr lang="de-DE" dirty="0" err="1"/>
              <a:t>Detailed</a:t>
            </a:r>
            <a:r>
              <a:rPr lang="de-DE" dirty="0"/>
              <a:t> </a:t>
            </a:r>
            <a:r>
              <a:rPr lang="de-DE" dirty="0" err="1"/>
              <a:t>project</a:t>
            </a:r>
            <a:r>
              <a:rPr lang="de-DE" dirty="0"/>
              <a:t> </a:t>
            </a:r>
            <a:r>
              <a:rPr lang="de-DE" dirty="0" err="1"/>
              <a:t>description</a:t>
            </a:r>
            <a:endParaRPr lang="de-DE" dirty="0"/>
          </a:p>
          <a:p>
            <a:r>
              <a:rPr lang="de-DE" dirty="0"/>
              <a:t>Key </a:t>
            </a:r>
            <a:r>
              <a:rPr lang="de-DE" dirty="0" err="1"/>
              <a:t>technologies</a:t>
            </a:r>
            <a:endParaRPr lang="de-DE" dirty="0"/>
          </a:p>
          <a:p>
            <a:r>
              <a:rPr lang="de-DE" dirty="0"/>
              <a:t>Timeline, </a:t>
            </a:r>
            <a:r>
              <a:rPr lang="de-DE" dirty="0" err="1"/>
              <a:t>milestones</a:t>
            </a:r>
            <a:endParaRPr lang="de-DE" dirty="0"/>
          </a:p>
          <a:p>
            <a:endParaRPr lang="en-US" dirty="0"/>
          </a:p>
          <a:p>
            <a:pPr lvl="1"/>
            <a:endParaRPr lang="en-US" dirty="0"/>
          </a:p>
          <a:p>
            <a:pPr lvl="1"/>
            <a:endParaRPr lang="de-DE"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b="1" dirty="0"/>
              <a:t>Why is this cool?</a:t>
            </a:r>
          </a:p>
          <a:p>
            <a:r>
              <a:rPr lang="en-US" spc="-1" dirty="0">
                <a:solidFill>
                  <a:srgbClr val="000000"/>
                </a:solidFill>
                <a:uFill>
                  <a:solidFill>
                    <a:srgbClr val="FFFFFF"/>
                  </a:solidFill>
                </a:uFill>
                <a:ea typeface="DejaVu Sans"/>
              </a:rPr>
              <a:t>Unique selling points </a:t>
            </a:r>
          </a:p>
          <a:p>
            <a:r>
              <a:rPr lang="en-US" spc="-1" dirty="0">
                <a:solidFill>
                  <a:srgbClr val="000000"/>
                </a:solidFill>
                <a:uFill>
                  <a:solidFill>
                    <a:srgbClr val="FFFFFF"/>
                  </a:solidFill>
                </a:uFill>
              </a:rPr>
              <a:t>Application fields</a:t>
            </a:r>
            <a:endParaRPr lang="de-DE" dirty="0"/>
          </a:p>
        </p:txBody>
      </p:sp>
      <p:sp>
        <p:nvSpPr>
          <p:cNvPr id="15" name="TextBox 14"/>
          <p:cNvSpPr txBox="1"/>
          <p:nvPr/>
        </p:nvSpPr>
        <p:spPr>
          <a:xfrm>
            <a:off x="5954485" y="3948944"/>
            <a:ext cx="6046171" cy="206210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Links to others?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Partner in MT-DTS, contributions of the partners, contact persons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70C0"/>
                </a:solidFill>
                <a:latin typeface="Arial"/>
              </a:rPr>
              <a:t>Partner in Matter, </a:t>
            </a:r>
            <a:r>
              <a:rPr kumimoji="0" lang="en-US" sz="1600" b="0" i="0" u="none" strike="noStrike" kern="1200" cap="none" spc="0" normalizeH="0" baseline="0" noProof="0" dirty="0">
                <a:ln>
                  <a:noFill/>
                </a:ln>
                <a:solidFill>
                  <a:srgbClr val="0070C0"/>
                </a:solidFill>
                <a:effectLst/>
                <a:uLnTx/>
                <a:uFillTx/>
                <a:latin typeface="Arial"/>
                <a:ea typeface="+mn-ea"/>
                <a:cs typeface="+mn-cs"/>
              </a:rPr>
              <a:t>contributions of the partners, contact persons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External partner, contributions of the partners, contact persons</a:t>
            </a: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5"/>
          <p:cNvSpPr txBox="1"/>
          <p:nvPr/>
        </p:nvSpPr>
        <p:spPr>
          <a:xfrm>
            <a:off x="346250" y="6508389"/>
            <a:ext cx="279711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9FDF"/>
                </a:solidFill>
                <a:latin typeface="Arial"/>
              </a:rPr>
              <a:t>P</a:t>
            </a:r>
            <a:r>
              <a:rPr kumimoji="0" lang="en-US" sz="1200" b="0" i="0" u="none" strike="noStrike" kern="1200" cap="none" spc="0" normalizeH="0" baseline="0" noProof="0" dirty="0" err="1">
                <a:ln>
                  <a:noFill/>
                </a:ln>
                <a:solidFill>
                  <a:srgbClr val="009FDF"/>
                </a:solidFill>
                <a:effectLst/>
                <a:uLnTx/>
                <a:uFillTx/>
                <a:latin typeface="Arial"/>
                <a:ea typeface="+mn-ea"/>
                <a:cs typeface="+mn-cs"/>
              </a:rPr>
              <a:t>roposer</a:t>
            </a:r>
            <a:r>
              <a:rPr kumimoji="0" lang="en-US" sz="1200" b="0" i="0" u="none" strike="noStrike" kern="1200" cap="none" spc="0" normalizeH="0" baseline="0" noProof="0" dirty="0">
                <a:ln>
                  <a:noFill/>
                </a:ln>
                <a:solidFill>
                  <a:srgbClr val="009FDF"/>
                </a:solidFill>
                <a:effectLst/>
                <a:uLnTx/>
                <a:uFillTx/>
                <a:latin typeface="Arial"/>
                <a:ea typeface="+mn-ea"/>
                <a:cs typeface="+mn-cs"/>
              </a:rPr>
              <a:t>: Name </a:t>
            </a:r>
            <a:r>
              <a:rPr lang="en-US" sz="1200" dirty="0">
                <a:solidFill>
                  <a:srgbClr val="009FDF"/>
                </a:solidFill>
                <a:latin typeface="Arial"/>
              </a:rPr>
              <a:t>/</a:t>
            </a:r>
            <a:r>
              <a:rPr kumimoji="0" lang="en-US" sz="1200" b="0" i="0" u="none" strike="noStrike" kern="1200" cap="none" spc="0" normalizeH="0" baseline="0" noProof="0" dirty="0">
                <a:ln>
                  <a:noFill/>
                </a:ln>
                <a:solidFill>
                  <a:srgbClr val="009FDF"/>
                </a:solidFill>
                <a:effectLst/>
                <a:uLnTx/>
                <a:uFillTx/>
                <a:latin typeface="Arial"/>
                <a:ea typeface="+mn-ea"/>
                <a:cs typeface="+mn-cs"/>
              </a:rPr>
              <a:t> Email, center, group</a:t>
            </a:r>
            <a:endParaRPr kumimoji="0" lang="en-GB" sz="1200" b="0" i="0" u="none" strike="noStrike" kern="1200" cap="none" spc="0" normalizeH="0" baseline="0" noProof="0" dirty="0">
              <a:ln>
                <a:noFill/>
              </a:ln>
              <a:solidFill>
                <a:srgbClr val="009FDF"/>
              </a:solidFill>
              <a:effectLst/>
              <a:uLnTx/>
              <a:uFillTx/>
              <a:latin typeface="Arial"/>
              <a:ea typeface="+mn-ea"/>
              <a:cs typeface="+mn-cs"/>
            </a:endParaRPr>
          </a:p>
        </p:txBody>
      </p:sp>
      <p:sp>
        <p:nvSpPr>
          <p:cNvPr id="2" name="Picture Placeholder 6">
            <a:extLst>
              <a:ext uri="{FF2B5EF4-FFF2-40B4-BE49-F238E27FC236}">
                <a16:creationId xmlns:a16="http://schemas.microsoft.com/office/drawing/2014/main" id="{7476416D-EC8E-2824-60FB-E9D29204D24C}"/>
              </a:ext>
            </a:extLst>
          </p:cNvPr>
          <p:cNvSpPr>
            <a:spLocks noGrp="1"/>
          </p:cNvSpPr>
          <p:nvPr>
            <p:ph type="pic" sz="quarter" idx="14"/>
          </p:nvPr>
        </p:nvSpPr>
        <p:spPr>
          <a:xfrm>
            <a:off x="8075611" y="1449389"/>
            <a:ext cx="3708401" cy="2411412"/>
          </a:xfrm>
        </p:spPr>
        <p:txBody>
          <a:bodyPr/>
          <a:lstStyle/>
          <a:p>
            <a:endParaRPr lang="en-US"/>
          </a:p>
        </p:txBody>
      </p:sp>
    </p:spTree>
    <p:extLst>
      <p:ext uri="{BB962C8B-B14F-4D97-AF65-F5344CB8AC3E}">
        <p14:creationId xmlns:p14="http://schemas.microsoft.com/office/powerpoint/2010/main" val="1880587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e-DE" dirty="0"/>
              <a:t>Silicon </a:t>
            </a:r>
            <a:r>
              <a:rPr lang="de-DE" dirty="0" err="1"/>
              <a:t>photonics</a:t>
            </a:r>
            <a:endParaRPr lang="de-DE" dirty="0"/>
          </a:p>
        </p:txBody>
      </p:sp>
      <p:sp>
        <p:nvSpPr>
          <p:cNvPr id="3" name="Footer Placeholder 2"/>
          <p:cNvSpPr>
            <a:spLocks noGrp="1"/>
          </p:cNvSpPr>
          <p:nvPr>
            <p:ph type="ftr" sz="quarter" idx="11"/>
          </p:nvPr>
        </p:nvSpPr>
        <p:spPr/>
        <p:txBody>
          <a:bodyPr/>
          <a:lstStyle/>
          <a:p>
            <a:r>
              <a:rPr lang="en-GB">
                <a:solidFill>
                  <a:prstClr val="black"/>
                </a:solidFill>
              </a:rPr>
              <a:t>Presentation Title | Firstname Lastname  |</a:t>
            </a:r>
            <a:endParaRPr lang="en-US" dirty="0">
              <a:solidFill>
                <a:prstClr val="black"/>
              </a:solidFill>
            </a:endParaRPr>
          </a:p>
        </p:txBody>
      </p:sp>
      <p:sp>
        <p:nvSpPr>
          <p:cNvPr id="10" name="Text Placeholder 9"/>
          <p:cNvSpPr>
            <a:spLocks noGrp="1"/>
          </p:cNvSpPr>
          <p:nvPr>
            <p:ph type="body" sz="quarter" idx="13"/>
          </p:nvPr>
        </p:nvSpPr>
        <p:spPr/>
        <p:txBody>
          <a:bodyPr/>
          <a:lstStyle/>
          <a:p>
            <a:r>
              <a:rPr lang="de-DE" dirty="0" err="1"/>
              <a:t>Photonic</a:t>
            </a:r>
            <a:r>
              <a:rPr lang="de-DE" dirty="0"/>
              <a:t> </a:t>
            </a:r>
            <a:r>
              <a:rPr lang="de-DE" dirty="0" err="1"/>
              <a:t>packaging</a:t>
            </a:r>
            <a:r>
              <a:rPr lang="de-DE" dirty="0"/>
              <a:t> </a:t>
            </a:r>
            <a:r>
              <a:rPr lang="de-DE" dirty="0" err="1"/>
              <a:t>for</a:t>
            </a:r>
            <a:r>
              <a:rPr lang="de-DE" dirty="0"/>
              <a:t> 3D-integration</a:t>
            </a:r>
          </a:p>
        </p:txBody>
      </p:sp>
      <p:sp>
        <p:nvSpPr>
          <p:cNvPr id="12" name="Text Placeholder 11"/>
          <p:cNvSpPr>
            <a:spLocks noGrp="1"/>
          </p:cNvSpPr>
          <p:nvPr>
            <p:ph type="body" sz="quarter" idx="15"/>
          </p:nvPr>
        </p:nvSpPr>
        <p:spPr>
          <a:solidFill>
            <a:schemeClr val="accent6">
              <a:lumMod val="20000"/>
              <a:lumOff val="80000"/>
            </a:schemeClr>
          </a:solidFill>
        </p:spPr>
        <p:txBody>
          <a:bodyPr/>
          <a:lstStyle/>
          <a:p>
            <a:r>
              <a:rPr lang="en-US" dirty="0"/>
              <a:t>Through silicon </a:t>
            </a:r>
            <a:r>
              <a:rPr lang="en-US" dirty="0" err="1"/>
              <a:t>vias</a:t>
            </a:r>
            <a:r>
              <a:rPr lang="en-US" dirty="0"/>
              <a:t> (TSVs) to enable vertical packaging of photonic chip (PIC) with ASICs (Driver, Read-out-chip (ROC)) or sensors</a:t>
            </a:r>
          </a:p>
          <a:p>
            <a:r>
              <a:rPr lang="en-US" dirty="0"/>
              <a:t>More compact fiber-chip coupling for reduced space requirements</a:t>
            </a:r>
          </a:p>
          <a:p>
            <a:r>
              <a:rPr lang="en-US" dirty="0"/>
              <a:t>Studies on ‘fibers first’ and ‘fibers last’ packaging techniques</a:t>
            </a:r>
          </a:p>
          <a:p>
            <a:r>
              <a:rPr lang="en-US" dirty="0"/>
              <a:t>Monolithically integrated drivers for higher speed, lower power consumption, and simplified integration with readout chips and sensors</a:t>
            </a:r>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spc="-1" dirty="0">
                <a:solidFill>
                  <a:srgbClr val="000000"/>
                </a:solidFill>
                <a:uFill>
                  <a:solidFill>
                    <a:srgbClr val="FFFFFF"/>
                  </a:solidFill>
                </a:uFill>
                <a:ea typeface="DejaVu Sans"/>
              </a:rPr>
              <a:t>Tighter integration of front-end electronics and data transmission</a:t>
            </a:r>
          </a:p>
          <a:p>
            <a:r>
              <a:rPr lang="en-US" spc="-1" dirty="0">
                <a:solidFill>
                  <a:srgbClr val="000000"/>
                </a:solidFill>
                <a:uFill>
                  <a:solidFill>
                    <a:srgbClr val="FFFFFF"/>
                  </a:solidFill>
                </a:uFill>
                <a:ea typeface="DejaVu Sans"/>
              </a:rPr>
              <a:t>More compact design for less material</a:t>
            </a:r>
          </a:p>
          <a:p>
            <a:r>
              <a:rPr lang="en-US" spc="-1" dirty="0">
                <a:solidFill>
                  <a:srgbClr val="000000"/>
                </a:solidFill>
                <a:uFill>
                  <a:solidFill>
                    <a:srgbClr val="FFFFFF"/>
                  </a:solidFill>
                </a:uFill>
                <a:ea typeface="DejaVu Sans"/>
              </a:rPr>
              <a:t>Shorter electrical traces for lower power consumption and higher signal quality</a:t>
            </a:r>
          </a:p>
          <a:p>
            <a:r>
              <a:rPr lang="en-US" spc="-1" dirty="0">
                <a:solidFill>
                  <a:srgbClr val="000000"/>
                </a:solidFill>
                <a:uFill>
                  <a:solidFill>
                    <a:srgbClr val="FFFFFF"/>
                  </a:solidFill>
                </a:uFill>
                <a:ea typeface="DejaVu Sans"/>
              </a:rPr>
              <a:t>Timeline: very first laboratory setup might be available in 2026, first ‘production ready’ concepts 2028</a:t>
            </a:r>
          </a:p>
          <a:p>
            <a:endParaRPr lang="de-DE" dirty="0"/>
          </a:p>
        </p:txBody>
      </p:sp>
      <p:sp>
        <p:nvSpPr>
          <p:cNvPr id="15" name="TextBox 14"/>
          <p:cNvSpPr txBox="1"/>
          <p:nvPr/>
        </p:nvSpPr>
        <p:spPr>
          <a:xfrm>
            <a:off x="5954485" y="3948944"/>
            <a:ext cx="5845629"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t>Links to others?</a:t>
            </a:r>
          </a:p>
          <a:p>
            <a:pPr marL="285750" indent="-285750">
              <a:buFont typeface="Arial" panose="020B0604020202020204" pitchFamily="34" charset="0"/>
              <a:buChar char="•"/>
            </a:pPr>
            <a:r>
              <a:rPr lang="en-US" sz="1600" dirty="0"/>
              <a:t>DTS-ST2 , silicon photonics</a:t>
            </a:r>
          </a:p>
          <a:p>
            <a:pPr marL="285750" indent="-285750">
              <a:buFont typeface="Arial" panose="020B0604020202020204" pitchFamily="34" charset="0"/>
              <a:buChar char="•"/>
            </a:pPr>
            <a:r>
              <a:rPr lang="en-US" sz="1600" dirty="0"/>
              <a:t>ECFA DRD 7.1</a:t>
            </a:r>
          </a:p>
          <a:p>
            <a:pPr marL="285750" indent="-285750">
              <a:buFont typeface="Arial" panose="020B0604020202020204" pitchFamily="34" charset="0"/>
              <a:buChar char="•"/>
            </a:pPr>
            <a:r>
              <a:rPr lang="en-US" sz="1600" dirty="0"/>
              <a:t>IHE @ KIT</a:t>
            </a:r>
          </a:p>
          <a:p>
            <a:pPr marL="285750" indent="-285750">
              <a:buFont typeface="Arial" panose="020B0604020202020204" pitchFamily="34" charset="0"/>
              <a:buChar char="•"/>
            </a:pPr>
            <a:r>
              <a:rPr lang="en-US" sz="1600" dirty="0" err="1">
                <a:solidFill>
                  <a:srgbClr val="FF0000"/>
                </a:solidFill>
              </a:rPr>
              <a:t>Desy</a:t>
            </a:r>
            <a:r>
              <a:rPr lang="en-US" sz="1600" dirty="0">
                <a:solidFill>
                  <a:srgbClr val="FF0000"/>
                </a:solidFill>
              </a:rPr>
              <a:t>???</a:t>
            </a:r>
          </a:p>
        </p:txBody>
      </p:sp>
      <p:sp>
        <p:nvSpPr>
          <p:cNvPr id="14" name="TextBox 13">
            <a:extLst>
              <a:ext uri="{FF2B5EF4-FFF2-40B4-BE49-F238E27FC236}">
                <a16:creationId xmlns:a16="http://schemas.microsoft.com/office/drawing/2014/main" id="{7D3F51F6-3D69-534D-87A7-20FD77CBBF61}"/>
              </a:ext>
            </a:extLst>
          </p:cNvPr>
          <p:cNvSpPr txBox="1"/>
          <p:nvPr/>
        </p:nvSpPr>
        <p:spPr>
          <a:xfrm>
            <a:off x="5954485" y="5902248"/>
            <a:ext cx="3819379" cy="553998"/>
          </a:xfrm>
          <a:prstGeom prst="rect">
            <a:avLst/>
          </a:prstGeom>
          <a:noFill/>
        </p:spPr>
        <p:txBody>
          <a:bodyPr wrap="none" rtlCol="0">
            <a:spAutoFit/>
          </a:bodyPr>
          <a:lstStyle/>
          <a:p>
            <a:r>
              <a:rPr lang="en-US" sz="1600" dirty="0">
                <a:solidFill>
                  <a:schemeClr val="accent1"/>
                </a:solidFill>
              </a:rPr>
              <a:t>Contact:</a:t>
            </a:r>
            <a:br>
              <a:rPr lang="en-US" dirty="0">
                <a:solidFill>
                  <a:schemeClr val="accent1"/>
                </a:solidFill>
              </a:rPr>
            </a:br>
            <a:r>
              <a:rPr lang="en-US" sz="1400" dirty="0">
                <a:solidFill>
                  <a:schemeClr val="accent1"/>
                </a:solidFill>
              </a:rPr>
              <a:t>Marc Schneider, KIT, marc.schneider@kit.edu</a:t>
            </a:r>
            <a:endParaRPr lang="en-GB" sz="1600" i="1" dirty="0">
              <a:solidFill>
                <a:srgbClr val="0070C0"/>
              </a:solidFill>
            </a:endParaRPr>
          </a:p>
        </p:txBody>
      </p:sp>
      <p:pic>
        <p:nvPicPr>
          <p:cNvPr id="17" name="Grafik 16">
            <a:extLst>
              <a:ext uri="{FF2B5EF4-FFF2-40B4-BE49-F238E27FC236}">
                <a16:creationId xmlns:a16="http://schemas.microsoft.com/office/drawing/2014/main" id="{8D98DDFB-E624-48C8-9318-0183BAD35F07}"/>
              </a:ext>
            </a:extLst>
          </p:cNvPr>
          <p:cNvPicPr>
            <a:picLocks noChangeAspect="1"/>
          </p:cNvPicPr>
          <p:nvPr/>
        </p:nvPicPr>
        <p:blipFill rotWithShape="1">
          <a:blip r:embed="rId2">
            <a:extLst>
              <a:ext uri="{28A0092B-C50C-407E-A947-70E740481C1C}">
                <a14:useLocalDpi xmlns:a14="http://schemas.microsoft.com/office/drawing/2010/main" val="0"/>
              </a:ext>
            </a:extLst>
          </a:blip>
          <a:srcRect r="39761"/>
          <a:stretch/>
        </p:blipFill>
        <p:spPr>
          <a:xfrm>
            <a:off x="8075611" y="1441745"/>
            <a:ext cx="3724503" cy="981458"/>
          </a:xfrm>
          <a:prstGeom prst="rect">
            <a:avLst/>
          </a:prstGeom>
        </p:spPr>
      </p:pic>
      <p:pic>
        <p:nvPicPr>
          <p:cNvPr id="25" name="Grafik 24">
            <a:extLst>
              <a:ext uri="{FF2B5EF4-FFF2-40B4-BE49-F238E27FC236}">
                <a16:creationId xmlns:a16="http://schemas.microsoft.com/office/drawing/2014/main" id="{68600AB5-E5D2-4BC9-9D49-16894AF3ECF1}"/>
              </a:ext>
            </a:extLst>
          </p:cNvPr>
          <p:cNvPicPr>
            <a:picLocks noChangeAspect="1"/>
          </p:cNvPicPr>
          <p:nvPr/>
        </p:nvPicPr>
        <p:blipFill rotWithShape="1">
          <a:blip r:embed="rId3">
            <a:extLst>
              <a:ext uri="{28A0092B-C50C-407E-A947-70E740481C1C}">
                <a14:useLocalDpi xmlns:a14="http://schemas.microsoft.com/office/drawing/2010/main" val="0"/>
              </a:ext>
            </a:extLst>
          </a:blip>
          <a:srcRect r="39761"/>
          <a:stretch/>
        </p:blipFill>
        <p:spPr>
          <a:xfrm>
            <a:off x="8075611" y="2881905"/>
            <a:ext cx="3724504" cy="981458"/>
          </a:xfrm>
          <a:prstGeom prst="rect">
            <a:avLst/>
          </a:prstGeom>
        </p:spPr>
      </p:pic>
    </p:spTree>
    <p:extLst>
      <p:ext uri="{BB962C8B-B14F-4D97-AF65-F5344CB8AC3E}">
        <p14:creationId xmlns:p14="http://schemas.microsoft.com/office/powerpoint/2010/main" val="2068474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fik 38">
            <a:extLst>
              <a:ext uri="{FF2B5EF4-FFF2-40B4-BE49-F238E27FC236}">
                <a16:creationId xmlns:a16="http://schemas.microsoft.com/office/drawing/2014/main" id="{23ABC8E8-289F-4E8A-9DB1-19D3CFB75D6C}"/>
              </a:ext>
            </a:extLst>
          </p:cNvPr>
          <p:cNvPicPr>
            <a:picLocks noChangeAspect="1"/>
          </p:cNvPicPr>
          <p:nvPr/>
        </p:nvPicPr>
        <p:blipFill rotWithShape="1">
          <a:blip r:embed="rId3">
            <a:extLst>
              <a:ext uri="{28A0092B-C50C-407E-A947-70E740481C1C}">
                <a14:useLocalDpi xmlns:a14="http://schemas.microsoft.com/office/drawing/2010/main" val="0"/>
              </a:ext>
            </a:extLst>
          </a:blip>
          <a:srcRect l="11805" t="11920" r="16666" b="24170"/>
          <a:stretch/>
        </p:blipFill>
        <p:spPr>
          <a:xfrm>
            <a:off x="8075610" y="1407636"/>
            <a:ext cx="3708401" cy="2454374"/>
          </a:xfrm>
          <a:prstGeom prst="rect">
            <a:avLst/>
          </a:prstGeom>
        </p:spPr>
      </p:pic>
      <p:sp>
        <p:nvSpPr>
          <p:cNvPr id="9" name="Title 8"/>
          <p:cNvSpPr>
            <a:spLocks noGrp="1"/>
          </p:cNvSpPr>
          <p:nvPr>
            <p:ph type="title"/>
          </p:nvPr>
        </p:nvSpPr>
        <p:spPr/>
        <p:txBody>
          <a:bodyPr/>
          <a:lstStyle/>
          <a:p>
            <a:r>
              <a:rPr lang="de-DE" dirty="0"/>
              <a:t>Silicon </a:t>
            </a:r>
            <a:r>
              <a:rPr lang="de-DE" dirty="0" err="1"/>
              <a:t>photonics</a:t>
            </a:r>
            <a:endParaRPr lang="de-DE" dirty="0"/>
          </a:p>
        </p:txBody>
      </p:sp>
      <p:sp>
        <p:nvSpPr>
          <p:cNvPr id="3" name="Footer Placeholder 2"/>
          <p:cNvSpPr>
            <a:spLocks noGrp="1"/>
          </p:cNvSpPr>
          <p:nvPr>
            <p:ph type="ftr" sz="quarter" idx="11"/>
          </p:nvPr>
        </p:nvSpPr>
        <p:spPr/>
        <p:txBody>
          <a:bodyPr/>
          <a:lstStyle/>
          <a:p>
            <a:r>
              <a:rPr lang="en-GB">
                <a:solidFill>
                  <a:prstClr val="black"/>
                </a:solidFill>
              </a:rPr>
              <a:t>Presentation Title | Firstname Lastname  |</a:t>
            </a:r>
            <a:endParaRPr lang="en-US" dirty="0">
              <a:solidFill>
                <a:prstClr val="black"/>
              </a:solidFill>
            </a:endParaRPr>
          </a:p>
        </p:txBody>
      </p:sp>
      <p:sp>
        <p:nvSpPr>
          <p:cNvPr id="10" name="Text Placeholder 9"/>
          <p:cNvSpPr>
            <a:spLocks noGrp="1"/>
          </p:cNvSpPr>
          <p:nvPr>
            <p:ph type="body" sz="quarter" idx="13"/>
          </p:nvPr>
        </p:nvSpPr>
        <p:spPr/>
        <p:txBody>
          <a:bodyPr/>
          <a:lstStyle/>
          <a:p>
            <a:r>
              <a:rPr lang="de-DE" dirty="0"/>
              <a:t>Silicon </a:t>
            </a:r>
            <a:r>
              <a:rPr lang="de-DE" dirty="0" err="1"/>
              <a:t>photonic</a:t>
            </a:r>
            <a:r>
              <a:rPr lang="de-DE" dirty="0"/>
              <a:t>, </a:t>
            </a:r>
            <a:r>
              <a:rPr lang="de-DE" dirty="0" err="1"/>
              <a:t>wavelength</a:t>
            </a:r>
            <a:r>
              <a:rPr lang="de-DE" dirty="0"/>
              <a:t> </a:t>
            </a:r>
            <a:r>
              <a:rPr lang="de-DE" dirty="0" err="1"/>
              <a:t>division</a:t>
            </a:r>
            <a:r>
              <a:rPr lang="de-DE" dirty="0"/>
              <a:t> </a:t>
            </a:r>
            <a:r>
              <a:rPr lang="de-DE" dirty="0" err="1"/>
              <a:t>multiplexed</a:t>
            </a:r>
            <a:r>
              <a:rPr lang="de-DE" dirty="0"/>
              <a:t> </a:t>
            </a:r>
            <a:r>
              <a:rPr lang="de-DE" dirty="0" err="1"/>
              <a:t>data</a:t>
            </a:r>
            <a:r>
              <a:rPr lang="de-DE" dirty="0"/>
              <a:t> </a:t>
            </a:r>
            <a:r>
              <a:rPr lang="de-DE" dirty="0" err="1"/>
              <a:t>transmission</a:t>
            </a:r>
            <a:endParaRPr lang="de-DE" dirty="0"/>
          </a:p>
        </p:txBody>
      </p:sp>
      <p:sp>
        <p:nvSpPr>
          <p:cNvPr id="12" name="Text Placeholder 11"/>
          <p:cNvSpPr>
            <a:spLocks noGrp="1"/>
          </p:cNvSpPr>
          <p:nvPr>
            <p:ph type="body" sz="quarter" idx="15"/>
          </p:nvPr>
        </p:nvSpPr>
        <p:spPr>
          <a:solidFill>
            <a:schemeClr val="accent6">
              <a:lumMod val="20000"/>
              <a:lumOff val="80000"/>
            </a:schemeClr>
          </a:solidFill>
        </p:spPr>
        <p:txBody>
          <a:bodyPr/>
          <a:lstStyle/>
          <a:p>
            <a:r>
              <a:rPr lang="en-US" dirty="0"/>
              <a:t>Optical data transmission between silicon photonic transmitter chip and COTS receivers using wavelength division multiplexing (WDM)</a:t>
            </a:r>
          </a:p>
          <a:p>
            <a:r>
              <a:rPr lang="en-US" dirty="0"/>
              <a:t>Current transmitter chip includes several silicon photonic modulators, detectors, optical (de-)multiplexers, and 4-channel WDM transmitter systems</a:t>
            </a:r>
          </a:p>
          <a:p>
            <a:r>
              <a:rPr lang="en-US" dirty="0"/>
              <a:t>Future chips will include bidirectional WDM transceivers and focus on more compact modulators for the price of higher control complexity (ring modulators)</a:t>
            </a:r>
          </a:p>
          <a:p>
            <a:r>
              <a:rPr lang="en-US" dirty="0"/>
              <a:t>System setup also includes photonic and electronic packaging, driver- and control electronics</a:t>
            </a:r>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dirty="0"/>
              <a:t>Data transmission bandwidths of 40 Gb/s/fiber to</a:t>
            </a:r>
            <a:br>
              <a:rPr lang="en-US" dirty="0"/>
            </a:br>
            <a:r>
              <a:rPr lang="en-US" dirty="0"/>
              <a:t>&gt;1 Tb/s/fiber</a:t>
            </a:r>
          </a:p>
          <a:p>
            <a:r>
              <a:rPr lang="en-US" dirty="0"/>
              <a:t>Scalable to many wavelength channels with </a:t>
            </a:r>
            <a:r>
              <a:rPr lang="en-US" dirty="0" err="1"/>
              <a:t>destincted</a:t>
            </a:r>
            <a:r>
              <a:rPr lang="en-US" dirty="0"/>
              <a:t> or configurable direction</a:t>
            </a:r>
            <a:endParaRPr lang="de-DE" dirty="0"/>
          </a:p>
          <a:p>
            <a:r>
              <a:rPr lang="de-DE" dirty="0"/>
              <a:t>Versatile </a:t>
            </a:r>
            <a:r>
              <a:rPr lang="de-DE" dirty="0" err="1"/>
              <a:t>for</a:t>
            </a:r>
            <a:r>
              <a:rPr lang="de-DE" dirty="0"/>
              <a:t> </a:t>
            </a:r>
            <a:r>
              <a:rPr lang="de-DE" dirty="0" err="1"/>
              <a:t>radiating</a:t>
            </a:r>
            <a:r>
              <a:rPr lang="de-DE" dirty="0"/>
              <a:t> and non-</a:t>
            </a:r>
            <a:r>
              <a:rPr lang="de-DE" dirty="0" err="1"/>
              <a:t>radiating</a:t>
            </a:r>
            <a:r>
              <a:rPr lang="de-DE" dirty="0"/>
              <a:t> </a:t>
            </a:r>
            <a:r>
              <a:rPr lang="de-DE" dirty="0" err="1"/>
              <a:t>environments</a:t>
            </a:r>
            <a:endParaRPr lang="en-US" dirty="0"/>
          </a:p>
        </p:txBody>
      </p:sp>
      <p:sp>
        <p:nvSpPr>
          <p:cNvPr id="15" name="TextBox 14"/>
          <p:cNvSpPr txBox="1"/>
          <p:nvPr/>
        </p:nvSpPr>
        <p:spPr>
          <a:xfrm>
            <a:off x="5954485" y="3948944"/>
            <a:ext cx="5845629"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t>Links to others?</a:t>
            </a:r>
          </a:p>
          <a:p>
            <a:pPr marL="285750" indent="-285750">
              <a:buFont typeface="Arial" panose="020B0604020202020204" pitchFamily="34" charset="0"/>
              <a:buChar char="•"/>
            </a:pPr>
            <a:r>
              <a:rPr lang="en-US" sz="1600" dirty="0"/>
              <a:t>DTS-ST1</a:t>
            </a:r>
          </a:p>
          <a:p>
            <a:pPr marL="285750" indent="-285750">
              <a:buFont typeface="Arial" panose="020B0604020202020204" pitchFamily="34" charset="0"/>
              <a:buChar char="•"/>
            </a:pPr>
            <a:r>
              <a:rPr lang="en-US" sz="1600" dirty="0"/>
              <a:t>CERN DRD7</a:t>
            </a:r>
          </a:p>
          <a:p>
            <a:pPr marL="285750" indent="-285750">
              <a:buFont typeface="Arial" panose="020B0604020202020204" pitchFamily="34" charset="0"/>
              <a:buChar char="•"/>
            </a:pPr>
            <a:r>
              <a:rPr lang="en-US" sz="1600" dirty="0" err="1">
                <a:solidFill>
                  <a:srgbClr val="FF0000"/>
                </a:solidFill>
              </a:rPr>
              <a:t>Desy</a:t>
            </a:r>
            <a:r>
              <a:rPr lang="en-US" sz="1600" dirty="0">
                <a:solidFill>
                  <a:srgbClr val="FF0000"/>
                </a:solidFill>
              </a:rPr>
              <a:t>???</a:t>
            </a:r>
          </a:p>
        </p:txBody>
      </p:sp>
      <p:sp>
        <p:nvSpPr>
          <p:cNvPr id="11" name="TextBox 13">
            <a:extLst>
              <a:ext uri="{FF2B5EF4-FFF2-40B4-BE49-F238E27FC236}">
                <a16:creationId xmlns:a16="http://schemas.microsoft.com/office/drawing/2014/main" id="{4C54451B-8B7A-4AFB-BD2D-8826F31E9B22}"/>
              </a:ext>
            </a:extLst>
          </p:cNvPr>
          <p:cNvSpPr txBox="1"/>
          <p:nvPr/>
        </p:nvSpPr>
        <p:spPr>
          <a:xfrm>
            <a:off x="5954485" y="5902248"/>
            <a:ext cx="3819379" cy="553998"/>
          </a:xfrm>
          <a:prstGeom prst="rect">
            <a:avLst/>
          </a:prstGeom>
          <a:noFill/>
        </p:spPr>
        <p:txBody>
          <a:bodyPr wrap="none" rtlCol="0">
            <a:spAutoFit/>
          </a:bodyPr>
          <a:lstStyle/>
          <a:p>
            <a:r>
              <a:rPr lang="en-US" sz="1600" dirty="0">
                <a:solidFill>
                  <a:schemeClr val="accent1"/>
                </a:solidFill>
              </a:rPr>
              <a:t>Contact:</a:t>
            </a:r>
            <a:br>
              <a:rPr lang="en-US" dirty="0">
                <a:solidFill>
                  <a:schemeClr val="accent1"/>
                </a:solidFill>
              </a:rPr>
            </a:br>
            <a:r>
              <a:rPr lang="en-US" sz="1400" dirty="0">
                <a:solidFill>
                  <a:schemeClr val="accent1"/>
                </a:solidFill>
              </a:rPr>
              <a:t>Marc Schneider, KIT, marc.schneider@kit.edu</a:t>
            </a:r>
            <a:endParaRPr lang="en-GB" sz="1600" i="1" dirty="0">
              <a:solidFill>
                <a:srgbClr val="0070C0"/>
              </a:solidFill>
            </a:endParaRPr>
          </a:p>
        </p:txBody>
      </p:sp>
    </p:spTree>
    <p:extLst>
      <p:ext uri="{BB962C8B-B14F-4D97-AF65-F5344CB8AC3E}">
        <p14:creationId xmlns:p14="http://schemas.microsoft.com/office/powerpoint/2010/main" val="3867635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e-DE" dirty="0"/>
              <a:t>Silicon </a:t>
            </a:r>
            <a:r>
              <a:rPr lang="de-DE" dirty="0" err="1"/>
              <a:t>photonic</a:t>
            </a:r>
            <a:r>
              <a:rPr lang="de-DE" dirty="0"/>
              <a:t> </a:t>
            </a:r>
            <a:r>
              <a:rPr lang="de-DE" dirty="0" err="1"/>
              <a:t>demonstrator</a:t>
            </a:r>
            <a:endParaRPr lang="de-DE" dirty="0"/>
          </a:p>
        </p:txBody>
      </p:sp>
      <p:sp>
        <p:nvSpPr>
          <p:cNvPr id="3" name="Footer Placeholder 2"/>
          <p:cNvSpPr>
            <a:spLocks noGrp="1"/>
          </p:cNvSpPr>
          <p:nvPr>
            <p:ph type="ftr" sz="quarter" idx="11"/>
          </p:nvPr>
        </p:nvSpPr>
        <p:spPr/>
        <p:txBody>
          <a:bodyPr/>
          <a:lstStyle/>
          <a:p>
            <a:r>
              <a:rPr lang="en-GB">
                <a:solidFill>
                  <a:prstClr val="black"/>
                </a:solidFill>
              </a:rPr>
              <a:t>Presentation Title | Firstname Lastname  |</a:t>
            </a:r>
            <a:endParaRPr lang="en-US" dirty="0">
              <a:solidFill>
                <a:prstClr val="black"/>
              </a:solidFill>
            </a:endParaRPr>
          </a:p>
        </p:txBody>
      </p:sp>
      <p:sp>
        <p:nvSpPr>
          <p:cNvPr id="10" name="Text Placeholder 9"/>
          <p:cNvSpPr>
            <a:spLocks noGrp="1"/>
          </p:cNvSpPr>
          <p:nvPr>
            <p:ph type="body" sz="quarter" idx="13"/>
          </p:nvPr>
        </p:nvSpPr>
        <p:spPr/>
        <p:txBody>
          <a:bodyPr/>
          <a:lstStyle/>
          <a:p>
            <a:r>
              <a:rPr lang="de-DE" dirty="0"/>
              <a:t>Silicon </a:t>
            </a:r>
            <a:r>
              <a:rPr lang="de-DE" dirty="0" err="1"/>
              <a:t>photonic</a:t>
            </a:r>
            <a:r>
              <a:rPr lang="de-DE" dirty="0"/>
              <a:t>, </a:t>
            </a:r>
            <a:r>
              <a:rPr lang="de-DE" dirty="0" err="1"/>
              <a:t>wavelength</a:t>
            </a:r>
            <a:r>
              <a:rPr lang="de-DE" dirty="0"/>
              <a:t> </a:t>
            </a:r>
            <a:r>
              <a:rPr lang="de-DE" dirty="0" err="1"/>
              <a:t>division</a:t>
            </a:r>
            <a:r>
              <a:rPr lang="de-DE" dirty="0"/>
              <a:t> </a:t>
            </a:r>
            <a:r>
              <a:rPr lang="de-DE" dirty="0" err="1"/>
              <a:t>multiplexed</a:t>
            </a:r>
            <a:r>
              <a:rPr lang="de-DE" dirty="0"/>
              <a:t> </a:t>
            </a:r>
            <a:r>
              <a:rPr lang="de-DE" dirty="0" err="1"/>
              <a:t>data</a:t>
            </a:r>
            <a:r>
              <a:rPr lang="de-DE" dirty="0"/>
              <a:t> </a:t>
            </a:r>
            <a:r>
              <a:rPr lang="de-DE" dirty="0" err="1"/>
              <a:t>transmission</a:t>
            </a:r>
            <a:endParaRPr lang="de-DE" dirty="0"/>
          </a:p>
        </p:txBody>
      </p:sp>
      <p:sp>
        <p:nvSpPr>
          <p:cNvPr id="12" name="Text Placeholder 11"/>
          <p:cNvSpPr>
            <a:spLocks noGrp="1"/>
          </p:cNvSpPr>
          <p:nvPr>
            <p:ph type="body" sz="quarter" idx="15"/>
          </p:nvPr>
        </p:nvSpPr>
        <p:spPr>
          <a:solidFill>
            <a:schemeClr val="accent6">
              <a:lumMod val="20000"/>
              <a:lumOff val="80000"/>
            </a:schemeClr>
          </a:solidFill>
        </p:spPr>
        <p:txBody>
          <a:bodyPr/>
          <a:lstStyle/>
          <a:p>
            <a:r>
              <a:rPr lang="en-US" dirty="0"/>
              <a:t>Optical data transmission between silicon photonic transmitter chip and COTS receivers using wavelength division multiplexing</a:t>
            </a:r>
          </a:p>
          <a:p>
            <a:r>
              <a:rPr lang="en-US" dirty="0"/>
              <a:t>Transmitter chip includes silicon photonic Mach-Zehnder modulators and optical (de-)multiplexers for 4 wavelength channels around 1550nm</a:t>
            </a:r>
          </a:p>
          <a:p>
            <a:r>
              <a:rPr lang="en-US" dirty="0"/>
              <a:t>Transmitter core ready with electrical connection boards and optical fiber-chip-coupling set up; electronic driver and slow control under test; single channel receiver ready, multi channel receiver in progress</a:t>
            </a:r>
          </a:p>
          <a:p>
            <a:r>
              <a:rPr lang="en-US" dirty="0"/>
              <a:t>First tests expected in Q1/2024, system running in Q3/2024</a:t>
            </a:r>
            <a:endParaRPr lang="de-DE"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dirty="0"/>
              <a:t>High bandwidth data transmission from detector to counting room (40 – 128 Gb/s/fiber)</a:t>
            </a:r>
          </a:p>
          <a:p>
            <a:r>
              <a:rPr lang="en-US" dirty="0"/>
              <a:t>Scalable to many more wavelength channels</a:t>
            </a:r>
            <a:endParaRPr lang="de-DE" dirty="0"/>
          </a:p>
          <a:p>
            <a:r>
              <a:rPr lang="de-DE" dirty="0"/>
              <a:t>Silicon </a:t>
            </a:r>
            <a:r>
              <a:rPr lang="de-DE" dirty="0" err="1"/>
              <a:t>photonic</a:t>
            </a:r>
            <a:r>
              <a:rPr lang="de-DE" dirty="0"/>
              <a:t> </a:t>
            </a:r>
            <a:r>
              <a:rPr lang="de-DE" dirty="0" err="1"/>
              <a:t>devices</a:t>
            </a:r>
            <a:r>
              <a:rPr lang="de-DE" dirty="0"/>
              <a:t> </a:t>
            </a:r>
            <a:r>
              <a:rPr lang="de-DE" dirty="0" err="1"/>
              <a:t>can</a:t>
            </a:r>
            <a:r>
              <a:rPr lang="de-DE" dirty="0"/>
              <a:t> </a:t>
            </a:r>
            <a:r>
              <a:rPr lang="de-DE" dirty="0" err="1"/>
              <a:t>be</a:t>
            </a:r>
            <a:r>
              <a:rPr lang="de-DE" dirty="0"/>
              <a:t> </a:t>
            </a:r>
            <a:r>
              <a:rPr lang="de-DE" dirty="0" err="1"/>
              <a:t>made</a:t>
            </a:r>
            <a:r>
              <a:rPr lang="de-DE" dirty="0"/>
              <a:t> </a:t>
            </a:r>
            <a:r>
              <a:rPr lang="de-DE" dirty="0" err="1"/>
              <a:t>extremely</a:t>
            </a:r>
            <a:r>
              <a:rPr lang="de-DE" dirty="0"/>
              <a:t> </a:t>
            </a:r>
            <a:r>
              <a:rPr lang="de-DE" dirty="0" err="1"/>
              <a:t>radiation</a:t>
            </a:r>
            <a:r>
              <a:rPr lang="de-DE" dirty="0"/>
              <a:t> </a:t>
            </a:r>
            <a:r>
              <a:rPr lang="de-DE" dirty="0" err="1"/>
              <a:t>hard</a:t>
            </a:r>
            <a:r>
              <a:rPr lang="de-DE" dirty="0"/>
              <a:t> (1.2 Grad(SiO</a:t>
            </a:r>
            <a:r>
              <a:rPr lang="de-DE" baseline="-25000" dirty="0"/>
              <a:t>2</a:t>
            </a:r>
            <a:r>
              <a:rPr lang="de-DE" dirty="0"/>
              <a:t>) TID </a:t>
            </a:r>
            <a:r>
              <a:rPr lang="de-DE" dirty="0" err="1"/>
              <a:t>demonstrated</a:t>
            </a:r>
            <a:r>
              <a:rPr lang="de-DE" dirty="0"/>
              <a:t>)</a:t>
            </a:r>
            <a:endParaRPr lang="en-US" dirty="0"/>
          </a:p>
        </p:txBody>
      </p:sp>
      <p:sp>
        <p:nvSpPr>
          <p:cNvPr id="11" name="Picture Placeholder 10"/>
          <p:cNvSpPr>
            <a:spLocks noGrp="1"/>
          </p:cNvSpPr>
          <p:nvPr>
            <p:ph type="pic" sz="quarter" idx="14"/>
          </p:nvPr>
        </p:nvSpPr>
        <p:spPr/>
        <p:txBody>
          <a:bodyPr/>
          <a:lstStyle/>
          <a:p>
            <a:endParaRPr lang="en-US"/>
          </a:p>
        </p:txBody>
      </p:sp>
      <p:sp>
        <p:nvSpPr>
          <p:cNvPr id="15" name="TextBox 14"/>
          <p:cNvSpPr txBox="1"/>
          <p:nvPr/>
        </p:nvSpPr>
        <p:spPr>
          <a:xfrm>
            <a:off x="5954485" y="3948944"/>
            <a:ext cx="5845629"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t>Links to others?</a:t>
            </a:r>
          </a:p>
          <a:p>
            <a:pPr marL="285750" indent="-285750">
              <a:buFont typeface="Arial" panose="020B0604020202020204" pitchFamily="34" charset="0"/>
              <a:buChar char="•"/>
            </a:pPr>
            <a:r>
              <a:rPr lang="en-US" sz="1600" dirty="0"/>
              <a:t>DTS-ST1 and ST2</a:t>
            </a:r>
          </a:p>
          <a:p>
            <a:pPr marL="285750" indent="-285750">
              <a:buFont typeface="Arial" panose="020B0604020202020204" pitchFamily="34" charset="0"/>
              <a:buChar char="•"/>
            </a:pPr>
            <a:r>
              <a:rPr lang="en-US" sz="1600" dirty="0"/>
              <a:t>CERN DRD7</a:t>
            </a:r>
          </a:p>
          <a:p>
            <a:pPr marL="285750" indent="-285750">
              <a:buFont typeface="Arial" panose="020B0604020202020204" pitchFamily="34" charset="0"/>
              <a:buChar char="•"/>
            </a:pPr>
            <a:r>
              <a:rPr lang="en-US" sz="1600" dirty="0">
                <a:solidFill>
                  <a:srgbClr val="FF0000"/>
                </a:solidFill>
              </a:rPr>
              <a:t>DESY???</a:t>
            </a:r>
          </a:p>
        </p:txBody>
      </p:sp>
      <p:pic>
        <p:nvPicPr>
          <p:cNvPr id="16" name="Grafik 15">
            <a:extLst>
              <a:ext uri="{FF2B5EF4-FFF2-40B4-BE49-F238E27FC236}">
                <a16:creationId xmlns:a16="http://schemas.microsoft.com/office/drawing/2014/main" id="{658D622B-E845-44F9-95E8-00358FBCDA97}"/>
              </a:ext>
            </a:extLst>
          </p:cNvPr>
          <p:cNvPicPr>
            <a:picLocks noChangeAspect="1"/>
          </p:cNvPicPr>
          <p:nvPr/>
        </p:nvPicPr>
        <p:blipFill rotWithShape="1">
          <a:blip r:embed="rId3"/>
          <a:srcRect l="15278" t="6413" r="9157" b="27939"/>
          <a:stretch/>
        </p:blipFill>
        <p:spPr>
          <a:xfrm>
            <a:off x="8075611" y="1391845"/>
            <a:ext cx="2628901" cy="1712944"/>
          </a:xfrm>
          <a:prstGeom prst="rect">
            <a:avLst/>
          </a:prstGeom>
        </p:spPr>
      </p:pic>
      <p:pic>
        <p:nvPicPr>
          <p:cNvPr id="17" name="Grafik 16">
            <a:extLst>
              <a:ext uri="{FF2B5EF4-FFF2-40B4-BE49-F238E27FC236}">
                <a16:creationId xmlns:a16="http://schemas.microsoft.com/office/drawing/2014/main" id="{9AEE8390-EB15-4AA6-9361-1CE9B6BFA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3784" y="2572061"/>
            <a:ext cx="3468216" cy="1713877"/>
          </a:xfrm>
          <a:prstGeom prst="rect">
            <a:avLst/>
          </a:prstGeom>
        </p:spPr>
      </p:pic>
      <p:sp>
        <p:nvSpPr>
          <p:cNvPr id="18" name="TextBox 13">
            <a:extLst>
              <a:ext uri="{FF2B5EF4-FFF2-40B4-BE49-F238E27FC236}">
                <a16:creationId xmlns:a16="http://schemas.microsoft.com/office/drawing/2014/main" id="{8EA08F4D-B70A-4F83-8469-7B5683F2BE52}"/>
              </a:ext>
            </a:extLst>
          </p:cNvPr>
          <p:cNvSpPr txBox="1"/>
          <p:nvPr/>
        </p:nvSpPr>
        <p:spPr>
          <a:xfrm>
            <a:off x="5954485" y="5902248"/>
            <a:ext cx="3819379" cy="553998"/>
          </a:xfrm>
          <a:prstGeom prst="rect">
            <a:avLst/>
          </a:prstGeom>
          <a:noFill/>
        </p:spPr>
        <p:txBody>
          <a:bodyPr wrap="none" rtlCol="0">
            <a:spAutoFit/>
          </a:bodyPr>
          <a:lstStyle/>
          <a:p>
            <a:r>
              <a:rPr lang="en-US" sz="1600" dirty="0">
                <a:solidFill>
                  <a:schemeClr val="accent1"/>
                </a:solidFill>
              </a:rPr>
              <a:t>Contact:</a:t>
            </a:r>
            <a:br>
              <a:rPr lang="en-US" dirty="0">
                <a:solidFill>
                  <a:schemeClr val="accent1"/>
                </a:solidFill>
              </a:rPr>
            </a:br>
            <a:r>
              <a:rPr lang="en-US" sz="1400" dirty="0">
                <a:solidFill>
                  <a:schemeClr val="accent1"/>
                </a:solidFill>
              </a:rPr>
              <a:t>Marc Schneider, KIT, marc.schneider@kit.edu</a:t>
            </a:r>
            <a:endParaRPr lang="en-GB" sz="1600" i="1" dirty="0">
              <a:solidFill>
                <a:srgbClr val="0070C0"/>
              </a:solidFill>
            </a:endParaRPr>
          </a:p>
        </p:txBody>
      </p:sp>
    </p:spTree>
    <p:extLst>
      <p:ext uri="{BB962C8B-B14F-4D97-AF65-F5344CB8AC3E}">
        <p14:creationId xmlns:p14="http://schemas.microsoft.com/office/powerpoint/2010/main" val="357336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laceHolder 1"/>
          <p:cNvSpPr>
            <a:spLocks noGrp="1"/>
          </p:cNvSpPr>
          <p:nvPr>
            <p:ph type="title"/>
          </p:nvPr>
        </p:nvSpPr>
        <p:spPr>
          <a:xfrm>
            <a:off x="407880" y="349560"/>
            <a:ext cx="11373480" cy="448560"/>
          </a:xfrm>
          <a:prstGeom prst="rect">
            <a:avLst/>
          </a:prstGeom>
          <a:noFill/>
          <a:ln w="0">
            <a:noFill/>
          </a:ln>
        </p:spPr>
        <p:txBody>
          <a:bodyPr lIns="0" tIns="0" rIns="0" bIns="0" anchor="t">
            <a:noAutofit/>
          </a:bodyPr>
          <a:lstStyle/>
          <a:p>
            <a:pPr indent="0">
              <a:lnSpc>
                <a:spcPct val="90000"/>
              </a:lnSpc>
              <a:buNone/>
              <a:tabLst>
                <a:tab pos="0" algn="l"/>
              </a:tabLst>
            </a:pPr>
            <a:r>
              <a:rPr lang="en-US" sz="3000" b="1" strike="noStrike" spc="-1" dirty="0">
                <a:solidFill>
                  <a:schemeClr val="accent1"/>
                </a:solidFill>
                <a:latin typeface="Arial"/>
                <a:ea typeface="DejaVu Sans"/>
              </a:rPr>
              <a:t>Silicon Photonics for Detectors</a:t>
            </a:r>
            <a:endParaRPr lang="en-US" sz="3000" b="0" strike="noStrike" spc="-1" dirty="0">
              <a:solidFill>
                <a:srgbClr val="000000"/>
              </a:solidFill>
              <a:latin typeface="Arial"/>
            </a:endParaRPr>
          </a:p>
        </p:txBody>
      </p:sp>
      <p:sp>
        <p:nvSpPr>
          <p:cNvPr id="298" name="PlaceHolder 2"/>
          <p:cNvSpPr>
            <a:spLocks noGrp="1"/>
          </p:cNvSpPr>
          <p:nvPr>
            <p:ph/>
          </p:nvPr>
        </p:nvSpPr>
        <p:spPr>
          <a:xfrm>
            <a:off x="407880" y="817560"/>
            <a:ext cx="11373480" cy="376560"/>
          </a:xfrm>
          <a:prstGeom prst="rect">
            <a:avLst/>
          </a:prstGeom>
          <a:noFill/>
          <a:ln w="0">
            <a:noFill/>
          </a:ln>
        </p:spPr>
        <p:txBody>
          <a:bodyPr lIns="0" tIns="0" rIns="0" bIns="0" anchor="t">
            <a:noAutofit/>
          </a:bodyPr>
          <a:lstStyle/>
          <a:p>
            <a:pPr indent="0">
              <a:lnSpc>
                <a:spcPct val="100000"/>
              </a:lnSpc>
              <a:spcBef>
                <a:spcPts val="1001"/>
              </a:spcBef>
              <a:buNone/>
              <a:tabLst>
                <a:tab pos="0" algn="l"/>
              </a:tabLst>
            </a:pPr>
            <a:r>
              <a:rPr lang="en-US" sz="1600" b="1" strike="noStrike" spc="-1" dirty="0">
                <a:solidFill>
                  <a:schemeClr val="accent2"/>
                </a:solidFill>
                <a:latin typeface="Arial"/>
                <a:ea typeface="DejaVu Sans"/>
              </a:rPr>
              <a:t>The Monolithic Approach</a:t>
            </a:r>
            <a:endParaRPr lang="en-US" sz="1600" b="0" strike="noStrike" spc="-1" dirty="0">
              <a:solidFill>
                <a:srgbClr val="000000"/>
              </a:solidFill>
              <a:latin typeface="Arial"/>
            </a:endParaRPr>
          </a:p>
        </p:txBody>
      </p:sp>
      <p:sp>
        <p:nvSpPr>
          <p:cNvPr id="299" name="PlaceHolder 3"/>
          <p:cNvSpPr>
            <a:spLocks noGrp="1"/>
          </p:cNvSpPr>
          <p:nvPr>
            <p:ph/>
          </p:nvPr>
        </p:nvSpPr>
        <p:spPr>
          <a:xfrm>
            <a:off x="407880" y="1406520"/>
            <a:ext cx="7522200" cy="2451960"/>
          </a:xfrm>
          <a:prstGeom prst="rect">
            <a:avLst/>
          </a:prstGeom>
          <a:solidFill>
            <a:schemeClr val="accent6">
              <a:lumMod val="20000"/>
              <a:lumOff val="80000"/>
            </a:schemeClr>
          </a:solidFill>
          <a:ln w="0">
            <a:noFill/>
          </a:ln>
        </p:spPr>
        <p:txBody>
          <a:bodyPr lIns="0" tIns="0" rIns="0" bIns="0" anchor="t">
            <a:noAutofit/>
          </a:bodyPr>
          <a:lstStyle/>
          <a:p>
            <a:pPr marL="228600" indent="-324000">
              <a:lnSpc>
                <a:spcPct val="100000"/>
              </a:lnSpc>
              <a:spcBef>
                <a:spcPts val="865"/>
              </a:spcBef>
              <a:spcAft>
                <a:spcPts val="791"/>
              </a:spcAft>
              <a:buClr>
                <a:srgbClr val="000000"/>
              </a:buClr>
              <a:buSzPct val="45000"/>
              <a:buFont typeface="Wingdings" charset="2"/>
              <a:buChar char=""/>
              <a:tabLst>
                <a:tab pos="0" algn="l"/>
              </a:tabLst>
            </a:pPr>
            <a:r>
              <a:rPr lang="en-US" sz="1600" b="0" strike="noStrike" spc="-1">
                <a:solidFill>
                  <a:schemeClr val="dk1"/>
                </a:solidFill>
                <a:latin typeface="Arial"/>
                <a:ea typeface="DejaVu Sans"/>
              </a:rPr>
              <a:t>High maturity of photonic devices in monolithic integration platforms:</a:t>
            </a:r>
            <a:br>
              <a:rPr sz="1600"/>
            </a:br>
            <a:r>
              <a:rPr lang="en-US" sz="1600" b="0" strike="noStrike" spc="-1">
                <a:solidFill>
                  <a:schemeClr val="dk1"/>
                </a:solidFill>
                <a:latin typeface="Arial"/>
                <a:ea typeface="DejaVu Sans"/>
              </a:rPr>
              <a:t>path to innovative CMOS-based transceivers</a:t>
            </a:r>
            <a:endParaRPr lang="en-US" sz="1600" b="0" strike="noStrike" spc="-1">
              <a:solidFill>
                <a:srgbClr val="000000"/>
              </a:solidFill>
              <a:latin typeface="Arial"/>
            </a:endParaRPr>
          </a:p>
          <a:p>
            <a:pPr marL="228600" indent="-324000">
              <a:lnSpc>
                <a:spcPct val="100000"/>
              </a:lnSpc>
              <a:spcBef>
                <a:spcPts val="139"/>
              </a:spcBef>
              <a:spcAft>
                <a:spcPts val="142"/>
              </a:spcAft>
              <a:buClr>
                <a:srgbClr val="000000"/>
              </a:buClr>
              <a:buSzPct val="45000"/>
              <a:buFont typeface="Wingdings" charset="2"/>
              <a:buChar char=""/>
              <a:tabLst>
                <a:tab pos="0" algn="l"/>
              </a:tabLst>
            </a:pPr>
            <a:r>
              <a:rPr lang="en-US" sz="1600" b="0" strike="noStrike" spc="-1">
                <a:solidFill>
                  <a:schemeClr val="dk1"/>
                </a:solidFill>
                <a:latin typeface="Arial"/>
                <a:ea typeface="DejaVu Sans"/>
              </a:rPr>
              <a:t>Highest bandwidths and integration density at lowest material budget. </a:t>
            </a:r>
            <a:endParaRPr lang="en-US" sz="1600" b="0" strike="noStrike" spc="-1">
              <a:solidFill>
                <a:srgbClr val="000000"/>
              </a:solidFill>
              <a:latin typeface="Arial"/>
            </a:endParaRPr>
          </a:p>
          <a:p>
            <a:pPr marL="228600" indent="-324000">
              <a:lnSpc>
                <a:spcPct val="100000"/>
              </a:lnSpc>
              <a:spcBef>
                <a:spcPts val="139"/>
              </a:spcBef>
              <a:spcAft>
                <a:spcPts val="142"/>
              </a:spcAft>
              <a:buClr>
                <a:srgbClr val="000000"/>
              </a:buClr>
              <a:buSzPct val="45000"/>
              <a:buFont typeface="Wingdings" charset="2"/>
              <a:buChar char=""/>
              <a:tabLst>
                <a:tab pos="0" algn="l"/>
              </a:tabLst>
            </a:pPr>
            <a:r>
              <a:rPr lang="en-US" sz="1600" b="0" strike="noStrike" spc="-1">
                <a:solidFill>
                  <a:schemeClr val="dk1"/>
                </a:solidFill>
                <a:latin typeface="Arial"/>
                <a:ea typeface="DejaVu Sans"/>
              </a:rPr>
              <a:t>International photonics roadmap: deployment of integrated silicon electronic-photonic technology into mainstream/closing of remaining gaps expected within PoF V</a:t>
            </a:r>
            <a:endParaRPr lang="en-US" sz="1600" b="0" strike="noStrike" spc="-1">
              <a:solidFill>
                <a:srgbClr val="000000"/>
              </a:solidFill>
              <a:latin typeface="Arial"/>
            </a:endParaRPr>
          </a:p>
          <a:p>
            <a:pPr marL="228600" indent="-324000">
              <a:lnSpc>
                <a:spcPct val="100000"/>
              </a:lnSpc>
              <a:spcBef>
                <a:spcPts val="139"/>
              </a:spcBef>
              <a:spcAft>
                <a:spcPts val="142"/>
              </a:spcAft>
              <a:buClr>
                <a:srgbClr val="000000"/>
              </a:buClr>
              <a:buSzPct val="45000"/>
              <a:buFont typeface="Wingdings" charset="2"/>
              <a:buChar char=""/>
              <a:tabLst>
                <a:tab pos="0" algn="l"/>
              </a:tabLst>
            </a:pPr>
            <a:r>
              <a:rPr lang="en-US" sz="1600" b="0" strike="noStrike" spc="-1">
                <a:solidFill>
                  <a:schemeClr val="dk1"/>
                </a:solidFill>
                <a:latin typeface="Arial"/>
                <a:ea typeface="DejaVu Sans"/>
              </a:rPr>
              <a:t>Goal: universally applicable monolithic 100-Gbps DWDM transceiver chipset in 45-nm SOI CMOS technology.  </a:t>
            </a:r>
            <a:endParaRPr lang="en-US" sz="1600" b="0" strike="noStrike" spc="-1">
              <a:solidFill>
                <a:srgbClr val="000000"/>
              </a:solidFill>
              <a:latin typeface="Arial"/>
            </a:endParaRPr>
          </a:p>
        </p:txBody>
      </p:sp>
      <p:sp>
        <p:nvSpPr>
          <p:cNvPr id="300" name="PlaceHolder 4"/>
          <p:cNvSpPr>
            <a:spLocks noGrp="1"/>
          </p:cNvSpPr>
          <p:nvPr>
            <p:ph/>
          </p:nvPr>
        </p:nvSpPr>
        <p:spPr>
          <a:xfrm>
            <a:off x="407520" y="3963600"/>
            <a:ext cx="5469480" cy="2343240"/>
          </a:xfrm>
          <a:prstGeom prst="rect">
            <a:avLst/>
          </a:prstGeom>
          <a:solidFill>
            <a:srgbClr val="CCFFCC">
              <a:alpha val="50000"/>
            </a:srgbClr>
          </a:solidFill>
          <a:ln w="0">
            <a:noFill/>
          </a:ln>
        </p:spPr>
        <p:txBody>
          <a:bodyPr lIns="0" tIns="0" rIns="0" bIns="0" anchor="t">
            <a:noAutofit/>
          </a:bodyPr>
          <a:lstStyle/>
          <a:p>
            <a:pPr marL="228600" indent="0">
              <a:lnSpc>
                <a:spcPct val="100000"/>
              </a:lnSpc>
              <a:spcBef>
                <a:spcPts val="791"/>
              </a:spcBef>
              <a:spcAft>
                <a:spcPts val="791"/>
              </a:spcAft>
              <a:buNone/>
              <a:tabLst>
                <a:tab pos="0" algn="l"/>
              </a:tabLst>
            </a:pPr>
            <a:r>
              <a:rPr lang="en-US" sz="1600" b="1" strike="noStrike" spc="-1">
                <a:solidFill>
                  <a:schemeClr val="dk1"/>
                </a:solidFill>
                <a:latin typeface="Arial"/>
                <a:ea typeface="DejaVu Sans"/>
              </a:rPr>
              <a:t>Why?</a:t>
            </a:r>
            <a:endParaRPr lang="en-US" sz="1600" b="0" strike="noStrike" spc="-1">
              <a:solidFill>
                <a:srgbClr val="000000"/>
              </a:solidFill>
              <a:latin typeface="Arial"/>
            </a:endParaRPr>
          </a:p>
          <a:p>
            <a:pPr marL="266760" indent="-266760">
              <a:lnSpc>
                <a:spcPct val="100000"/>
              </a:lnSpc>
              <a:spcBef>
                <a:spcPts val="791"/>
              </a:spcBef>
              <a:spcAft>
                <a:spcPts val="791"/>
              </a:spcAft>
              <a:buClr>
                <a:srgbClr val="000000"/>
              </a:buClr>
              <a:buFont typeface="Arial"/>
              <a:buChar char="•"/>
              <a:tabLst>
                <a:tab pos="266760" algn="l"/>
              </a:tabLst>
            </a:pPr>
            <a:r>
              <a:rPr lang="en-US" sz="1600" b="0" strike="noStrike" spc="-1">
                <a:solidFill>
                  <a:schemeClr val="dk1"/>
                </a:solidFill>
                <a:latin typeface="Arial"/>
                <a:ea typeface="DejaVu Sans"/>
              </a:rPr>
              <a:t>Technology leadership, ultimate integration &amp; bandwidth</a:t>
            </a:r>
            <a:endParaRPr lang="en-US" sz="1600" b="0" strike="noStrike" spc="-1">
              <a:solidFill>
                <a:srgbClr val="000000"/>
              </a:solidFill>
              <a:latin typeface="Arial"/>
            </a:endParaRPr>
          </a:p>
          <a:p>
            <a:pPr marL="266760" indent="-266760">
              <a:lnSpc>
                <a:spcPct val="100000"/>
              </a:lnSpc>
              <a:spcBef>
                <a:spcPts val="791"/>
              </a:spcBef>
              <a:spcAft>
                <a:spcPts val="791"/>
              </a:spcAft>
              <a:buClr>
                <a:srgbClr val="000000"/>
              </a:buClr>
              <a:buFont typeface="Arial"/>
              <a:buChar char="•"/>
              <a:tabLst>
                <a:tab pos="266760" algn="l"/>
              </a:tabLst>
            </a:pPr>
            <a:r>
              <a:rPr lang="en-US" sz="1600" b="0" strike="noStrike" spc="-1">
                <a:solidFill>
                  <a:schemeClr val="dk1"/>
                </a:solidFill>
                <a:latin typeface="Arial"/>
                <a:ea typeface="DejaVu Sans"/>
              </a:rPr>
              <a:t>Paradigm shift for detector readout</a:t>
            </a:r>
            <a:endParaRPr lang="en-US" sz="1600" b="0" strike="noStrike" spc="-1">
              <a:solidFill>
                <a:srgbClr val="000000"/>
              </a:solidFill>
              <a:latin typeface="Arial"/>
            </a:endParaRPr>
          </a:p>
          <a:p>
            <a:pPr marL="266760" indent="-266760">
              <a:lnSpc>
                <a:spcPct val="100000"/>
              </a:lnSpc>
              <a:spcBef>
                <a:spcPts val="791"/>
              </a:spcBef>
              <a:spcAft>
                <a:spcPts val="791"/>
              </a:spcAft>
              <a:buClr>
                <a:srgbClr val="000000"/>
              </a:buClr>
              <a:buFont typeface="Arial"/>
              <a:buChar char="•"/>
              <a:tabLst>
                <a:tab pos="266760" algn="l"/>
              </a:tabLst>
            </a:pPr>
            <a:r>
              <a:rPr lang="en-US" sz="1600" b="0" strike="noStrike" spc="-1">
                <a:solidFill>
                  <a:schemeClr val="dk1"/>
                </a:solidFill>
                <a:latin typeface="Arial"/>
                <a:ea typeface="DejaVu Sans"/>
              </a:rPr>
              <a:t>Core technology enabling new approaches in DTS-ST2 &amp; DTS-ST3</a:t>
            </a:r>
            <a:endParaRPr lang="en-US" sz="1600" b="0" strike="noStrike" spc="-1">
              <a:solidFill>
                <a:srgbClr val="000000"/>
              </a:solidFill>
              <a:latin typeface="Arial"/>
            </a:endParaRPr>
          </a:p>
        </p:txBody>
      </p:sp>
      <p:sp>
        <p:nvSpPr>
          <p:cNvPr id="301" name="TextBox 14"/>
          <p:cNvSpPr/>
          <p:nvPr/>
        </p:nvSpPr>
        <p:spPr>
          <a:xfrm>
            <a:off x="5954400" y="3948840"/>
            <a:ext cx="5843160" cy="210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791"/>
              </a:spcBef>
              <a:spcAft>
                <a:spcPts val="791"/>
              </a:spcAft>
              <a:buClrTx/>
              <a:buSzTx/>
              <a:buFontTx/>
              <a:buNone/>
              <a:tabLst/>
              <a:defRPr/>
            </a:pPr>
            <a:r>
              <a:rPr kumimoji="0" lang="en-US" sz="1600" b="1" i="0" u="none" strike="noStrike" kern="1200" cap="none" spc="-1" normalizeH="0" baseline="0" noProof="0">
                <a:ln>
                  <a:noFill/>
                </a:ln>
                <a:solidFill>
                  <a:srgbClr val="000000"/>
                </a:solidFill>
                <a:effectLst/>
                <a:uLnTx/>
                <a:uFillTx/>
                <a:latin typeface="Arial"/>
                <a:ea typeface="DejaVu Sans"/>
                <a:cs typeface="+mn-cs"/>
              </a:rPr>
              <a:t>Who? Links to others? Collaborations?</a:t>
            </a:r>
            <a:endParaRPr kumimoji="0" lang="en-US" sz="1600" b="0" i="0" u="none" strike="noStrike" kern="1200" cap="none" spc="-1" normalizeH="0" baseline="0" noProof="0">
              <a:ln>
                <a:noFill/>
              </a:ln>
              <a:solidFill>
                <a:srgbClr val="000000"/>
              </a:solidFill>
              <a:effectLst/>
              <a:uLnTx/>
              <a:uFillTx/>
              <a:latin typeface="Arial"/>
              <a:ea typeface="+mn-ea"/>
              <a:cs typeface="+mn-cs"/>
            </a:endParaRPr>
          </a:p>
          <a:p>
            <a:pPr marL="285840" marR="0" lvl="0" indent="-285840" algn="l" defTabSz="914400" rtl="0" eaLnBrk="1" fontAlgn="auto" latinLnBrk="0" hangingPunct="1">
              <a:lnSpc>
                <a:spcPct val="100000"/>
              </a:lnSpc>
              <a:spcBef>
                <a:spcPts val="791"/>
              </a:spcBef>
              <a:spcAft>
                <a:spcPts val="791"/>
              </a:spcAft>
              <a:buClr>
                <a:srgbClr val="000000"/>
              </a:buClr>
              <a:buSzTx/>
              <a:buFont typeface="Arial"/>
              <a:buChar char="•"/>
              <a:tabLst/>
              <a:defRPr/>
            </a:pPr>
            <a:r>
              <a:rPr kumimoji="0" lang="en-US" sz="1600" b="0" i="0" u="none" strike="noStrike" kern="1200" cap="none" spc="-1" normalizeH="0" baseline="0" noProof="0">
                <a:ln>
                  <a:noFill/>
                </a:ln>
                <a:solidFill>
                  <a:srgbClr val="000000"/>
                </a:solidFill>
                <a:effectLst/>
                <a:uLnTx/>
                <a:uFillTx/>
                <a:latin typeface="Arial"/>
                <a:ea typeface="DejaVu Sans"/>
                <a:cs typeface="+mn-cs"/>
              </a:rPr>
              <a:t>ECFA DRD7, WP 7.1a</a:t>
            </a:r>
            <a:endParaRPr kumimoji="0" lang="en-US" sz="1600" b="0" i="0" u="none" strike="noStrike" kern="1200" cap="none" spc="-1" normalizeH="0" baseline="0" noProof="0">
              <a:ln>
                <a:noFill/>
              </a:ln>
              <a:solidFill>
                <a:srgbClr val="000000"/>
              </a:solidFill>
              <a:effectLst/>
              <a:uLnTx/>
              <a:uFillTx/>
              <a:latin typeface="Arial"/>
              <a:ea typeface="+mn-ea"/>
              <a:cs typeface="+mn-cs"/>
            </a:endParaRPr>
          </a:p>
          <a:p>
            <a:pPr marL="285840" marR="0" lvl="0" indent="-285840" algn="l" defTabSz="914400" rtl="0" eaLnBrk="1" fontAlgn="auto" latinLnBrk="0" hangingPunct="1">
              <a:lnSpc>
                <a:spcPct val="100000"/>
              </a:lnSpc>
              <a:spcBef>
                <a:spcPts val="791"/>
              </a:spcBef>
              <a:spcAft>
                <a:spcPts val="791"/>
              </a:spcAft>
              <a:buClr>
                <a:srgbClr val="000000"/>
              </a:buClr>
              <a:buSzTx/>
              <a:buFont typeface="Arial"/>
              <a:buChar char="•"/>
              <a:tabLst/>
              <a:defRPr/>
            </a:pPr>
            <a:r>
              <a:rPr kumimoji="0" lang="en-US" sz="1600" b="0" i="0" u="none" strike="noStrike" kern="1200" cap="none" spc="-1" normalizeH="0" baseline="0" noProof="0">
                <a:ln>
                  <a:noFill/>
                </a:ln>
                <a:solidFill>
                  <a:srgbClr val="000000"/>
                </a:solidFill>
                <a:effectLst/>
                <a:uLnTx/>
                <a:uFillTx/>
                <a:latin typeface="Arial"/>
                <a:ea typeface="DejaVu Sans"/>
                <a:cs typeface="+mn-cs"/>
              </a:rPr>
              <a:t>Particle physics &amp; photon science applications</a:t>
            </a:r>
            <a:endParaRPr kumimoji="0" lang="en-US" sz="1600" b="0" i="0" u="none" strike="noStrike" kern="1200" cap="none" spc="-1" normalizeH="0" baseline="0" noProof="0">
              <a:ln>
                <a:noFill/>
              </a:ln>
              <a:solidFill>
                <a:srgbClr val="000000"/>
              </a:solidFill>
              <a:effectLst/>
              <a:uLnTx/>
              <a:uFillTx/>
              <a:latin typeface="Arial"/>
              <a:ea typeface="+mn-ea"/>
              <a:cs typeface="+mn-cs"/>
            </a:endParaRPr>
          </a:p>
          <a:p>
            <a:pPr marL="285840" marR="0" lvl="0" indent="-285840" algn="l" defTabSz="914400" rtl="0" eaLnBrk="1" fontAlgn="auto" latinLnBrk="0" hangingPunct="1">
              <a:lnSpc>
                <a:spcPct val="100000"/>
              </a:lnSpc>
              <a:spcBef>
                <a:spcPts val="791"/>
              </a:spcBef>
              <a:spcAft>
                <a:spcPts val="791"/>
              </a:spcAft>
              <a:buClr>
                <a:srgbClr val="000000"/>
              </a:buClr>
              <a:buSzTx/>
              <a:buFont typeface="Arial"/>
              <a:buChar char="•"/>
              <a:tabLst/>
              <a:defRPr/>
            </a:pPr>
            <a:r>
              <a:rPr kumimoji="0" lang="en-US" sz="1600" b="0" i="0" u="none" strike="noStrike" kern="1200" cap="none" spc="-1" normalizeH="0" baseline="0" noProof="0">
                <a:ln>
                  <a:noFill/>
                </a:ln>
                <a:solidFill>
                  <a:srgbClr val="000000"/>
                </a:solidFill>
                <a:effectLst/>
                <a:uLnTx/>
                <a:uFillTx/>
                <a:latin typeface="Arial"/>
                <a:ea typeface="DejaVu Sans"/>
                <a:cs typeface="+mn-cs"/>
              </a:rPr>
              <a:t>Collaborations with CERN, KIT</a:t>
            </a:r>
            <a:endParaRPr kumimoji="0" lang="en-US" sz="1600" b="0" i="0" u="none" strike="noStrike" kern="1200" cap="none" spc="-1" normalizeH="0" baseline="0" noProof="0">
              <a:ln>
                <a:noFill/>
              </a:ln>
              <a:solidFill>
                <a:srgbClr val="000000"/>
              </a:solidFill>
              <a:effectLst/>
              <a:uLnTx/>
              <a:uFillTx/>
              <a:latin typeface="Arial"/>
              <a:ea typeface="+mn-ea"/>
              <a:cs typeface="+mn-cs"/>
            </a:endParaRPr>
          </a:p>
          <a:p>
            <a:pPr marL="285840" marR="0" lvl="0" indent="-285840" algn="l" defTabSz="914400" rtl="0" eaLnBrk="1" fontAlgn="auto" latinLnBrk="0" hangingPunct="1">
              <a:lnSpc>
                <a:spcPct val="100000"/>
              </a:lnSpc>
              <a:spcBef>
                <a:spcPts val="791"/>
              </a:spcBef>
              <a:spcAft>
                <a:spcPts val="791"/>
              </a:spcAft>
              <a:buClr>
                <a:srgbClr val="000000"/>
              </a:buClr>
              <a:buSzTx/>
              <a:buFont typeface="Arial"/>
              <a:buChar char="•"/>
              <a:tabLst/>
              <a:defRPr/>
            </a:pPr>
            <a:r>
              <a:rPr kumimoji="0" lang="en-US" sz="1600" b="0" i="0" u="none" strike="noStrike" kern="1200" cap="none" spc="-1" normalizeH="0" baseline="0" noProof="0">
                <a:ln>
                  <a:noFill/>
                </a:ln>
                <a:solidFill>
                  <a:srgbClr val="000000"/>
                </a:solidFill>
                <a:effectLst/>
                <a:uLnTx/>
                <a:uFillTx/>
                <a:latin typeface="Arial"/>
                <a:ea typeface="DejaVu Sans"/>
                <a:cs typeface="+mn-cs"/>
              </a:rPr>
              <a:t>Relevant to MU, MT-DMA</a:t>
            </a:r>
            <a:endParaRPr kumimoji="0" lang="en-US" sz="1600" b="0" i="0" u="none" strike="noStrike" kern="1200" cap="none" spc="-1" normalizeH="0" baseline="0" noProof="0">
              <a:ln>
                <a:noFill/>
              </a:ln>
              <a:solidFill>
                <a:srgbClr val="000000"/>
              </a:solidFill>
              <a:effectLst/>
              <a:uLnTx/>
              <a:uFillTx/>
              <a:latin typeface="Arial"/>
              <a:ea typeface="+mn-ea"/>
              <a:cs typeface="+mn-cs"/>
            </a:endParaRPr>
          </a:p>
        </p:txBody>
      </p:sp>
      <p:sp>
        <p:nvSpPr>
          <p:cNvPr id="302" name="TextBox 10"/>
          <p:cNvSpPr/>
          <p:nvPr/>
        </p:nvSpPr>
        <p:spPr>
          <a:xfrm>
            <a:off x="10287000" y="384840"/>
            <a:ext cx="1613880" cy="432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18A303"/>
                </a:solidFill>
                <a:effectLst/>
                <a:uLnTx/>
                <a:uFillTx/>
                <a:latin typeface="Arial"/>
                <a:ea typeface="DejaVu Sans"/>
                <a:cs typeface="+mn-cs"/>
              </a:rPr>
              <a:t>Contact:</a:t>
            </a:r>
            <a:br>
              <a:rPr kumimoji="0" sz="1400" b="0" i="0" u="none" strike="noStrike" kern="1200" cap="none" spc="0" normalizeH="0" baseline="0" noProof="0">
                <a:ln>
                  <a:noFill/>
                </a:ln>
                <a:solidFill>
                  <a:srgbClr val="000000"/>
                </a:solidFill>
                <a:effectLst/>
                <a:uLnTx/>
                <a:uFillTx/>
                <a:latin typeface="Arial"/>
                <a:ea typeface="+mn-ea"/>
                <a:cs typeface="+mn-cs"/>
              </a:rPr>
            </a:br>
            <a:r>
              <a:rPr kumimoji="0" lang="en-US" sz="1050" b="0" i="0" u="none" strike="noStrike" kern="1200" cap="none" spc="-1" normalizeH="0" baseline="0" noProof="0">
                <a:ln>
                  <a:noFill/>
                </a:ln>
                <a:solidFill>
                  <a:srgbClr val="18A303"/>
                </a:solidFill>
                <a:effectLst/>
                <a:uLnTx/>
                <a:uFillTx/>
                <a:latin typeface="Arial"/>
                <a:ea typeface="DejaVu Sans"/>
                <a:cs typeface="+mn-cs"/>
              </a:rPr>
              <a:t>Karsten Hansen (DESY)</a:t>
            </a:r>
            <a:endParaRPr kumimoji="0" lang="en-US" sz="1050" b="0" i="0" u="none" strike="noStrike" kern="1200" cap="none" spc="-1" normalizeH="0" baseline="0" noProof="0">
              <a:ln>
                <a:noFill/>
              </a:ln>
              <a:solidFill>
                <a:srgbClr val="000000"/>
              </a:solidFill>
              <a:effectLst/>
              <a:uLnTx/>
              <a:uFillTx/>
              <a:latin typeface="Arial"/>
              <a:ea typeface="+mn-ea"/>
              <a:cs typeface="+mn-cs"/>
            </a:endParaRPr>
          </a:p>
        </p:txBody>
      </p:sp>
      <p:pic>
        <p:nvPicPr>
          <p:cNvPr id="303" name="Picture 67"/>
          <p:cNvPicPr/>
          <p:nvPr/>
        </p:nvPicPr>
        <p:blipFill>
          <a:blip r:embed="rId2"/>
          <a:stretch/>
        </p:blipFill>
        <p:spPr>
          <a:xfrm>
            <a:off x="8075520" y="2035800"/>
            <a:ext cx="3688920" cy="1323000"/>
          </a:xfrm>
          <a:prstGeom prst="rect">
            <a:avLst/>
          </a:prstGeom>
          <a:ln w="0">
            <a:noFill/>
          </a:ln>
        </p:spPr>
      </p:pic>
    </p:spTree>
    <p:extLst>
      <p:ext uri="{BB962C8B-B14F-4D97-AF65-F5344CB8AC3E}">
        <p14:creationId xmlns:p14="http://schemas.microsoft.com/office/powerpoint/2010/main" val="793343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586B9-0C09-54F7-AE72-61749AEC863F}"/>
              </a:ext>
            </a:extLst>
          </p:cNvPr>
          <p:cNvSpPr>
            <a:spLocks noGrp="1"/>
          </p:cNvSpPr>
          <p:nvPr>
            <p:ph type="title"/>
          </p:nvPr>
        </p:nvSpPr>
        <p:spPr/>
        <p:txBody>
          <a:bodyPr/>
          <a:lstStyle/>
          <a:p>
            <a:r>
              <a:rPr lang="en-US" dirty="0"/>
              <a:t>WP Digital Real-time Data Acquisition and Processing Systems</a:t>
            </a:r>
            <a:br>
              <a:rPr lang="en-US" dirty="0"/>
            </a:br>
            <a:br>
              <a:rPr lang="en-US" dirty="0"/>
            </a:br>
            <a:endParaRPr lang="en-US" dirty="0"/>
          </a:p>
        </p:txBody>
      </p:sp>
      <p:sp>
        <p:nvSpPr>
          <p:cNvPr id="3" name="Footer Placeholder 2">
            <a:extLst>
              <a:ext uri="{FF2B5EF4-FFF2-40B4-BE49-F238E27FC236}">
                <a16:creationId xmlns:a16="http://schemas.microsoft.com/office/drawing/2014/main" id="{44F68E97-3FB1-50F2-8414-6FCDF4D21C51}"/>
              </a:ext>
            </a:extLst>
          </p:cNvPr>
          <p:cNvSpPr>
            <a:spLocks noGrp="1"/>
          </p:cNvSpPr>
          <p:nvPr>
            <p:ph type="ftr" sz="quarter" idx="11"/>
          </p:nvPr>
        </p:nvSpPr>
        <p:spPr/>
        <p:txBody>
          <a:bodyPr/>
          <a:lstStyle/>
          <a:p>
            <a:r>
              <a:rPr lang="en-GB" noProof="0" dirty="0"/>
              <a:t>Monolithic Active Pixel Systems | Cornelia </a:t>
            </a:r>
            <a:r>
              <a:rPr lang="en-GB" noProof="0" dirty="0" err="1"/>
              <a:t>Wunderer</a:t>
            </a:r>
            <a:r>
              <a:rPr lang="en-GB" noProof="0" dirty="0"/>
              <a:t> |</a:t>
            </a:r>
            <a:endParaRPr lang="en-US" noProof="0" dirty="0"/>
          </a:p>
        </p:txBody>
      </p:sp>
      <p:sp>
        <p:nvSpPr>
          <p:cNvPr id="5" name="TextBox 4">
            <a:extLst>
              <a:ext uri="{FF2B5EF4-FFF2-40B4-BE49-F238E27FC236}">
                <a16:creationId xmlns:a16="http://schemas.microsoft.com/office/drawing/2014/main" id="{A482CF37-8C33-9032-D32C-3344CB6FDE08}"/>
              </a:ext>
            </a:extLst>
          </p:cNvPr>
          <p:cNvSpPr txBox="1"/>
          <p:nvPr/>
        </p:nvSpPr>
        <p:spPr>
          <a:xfrm>
            <a:off x="407988" y="1556247"/>
            <a:ext cx="11004767" cy="2246769"/>
          </a:xfrm>
          <a:prstGeom prst="rect">
            <a:avLst/>
          </a:prstGeom>
          <a:noFill/>
        </p:spPr>
        <p:txBody>
          <a:bodyPr wrap="square" rtlCol="0">
            <a:spAutoFit/>
          </a:bodyPr>
          <a:lstStyle/>
          <a:p>
            <a:r>
              <a:rPr lang="de-DE" sz="2000" dirty="0"/>
              <a:t>DAQ:</a:t>
            </a:r>
          </a:p>
          <a:p>
            <a:pPr marL="342900" indent="-342900">
              <a:buFont typeface="Arial" panose="020B0604020202020204" pitchFamily="34" charset="0"/>
              <a:buChar char="•"/>
            </a:pPr>
            <a:r>
              <a:rPr lang="de-DE" sz="2000" dirty="0"/>
              <a:t>Data </a:t>
            </a:r>
            <a:r>
              <a:rPr lang="de-DE" sz="2000" dirty="0" err="1"/>
              <a:t>transfer</a:t>
            </a:r>
            <a:r>
              <a:rPr lang="de-DE" sz="2000" dirty="0"/>
              <a:t> and </a:t>
            </a:r>
            <a:r>
              <a:rPr lang="de-DE" sz="2000" dirty="0" err="1"/>
              <a:t>reduction</a:t>
            </a:r>
            <a:r>
              <a:rPr lang="de-DE" sz="2000" dirty="0"/>
              <a:t> </a:t>
            </a:r>
            <a:r>
              <a:rPr lang="de-DE" sz="2000" dirty="0" err="1"/>
              <a:t>for</a:t>
            </a:r>
            <a:r>
              <a:rPr lang="de-DE" sz="2000" dirty="0"/>
              <a:t> X-</a:t>
            </a:r>
            <a:r>
              <a:rPr lang="de-DE" sz="2000" dirty="0" err="1"/>
              <a:t>ray</a:t>
            </a:r>
            <a:r>
              <a:rPr lang="de-DE" sz="2000" dirty="0"/>
              <a:t> </a:t>
            </a:r>
            <a:r>
              <a:rPr lang="de-DE" sz="2000" dirty="0" err="1"/>
              <a:t>cameras</a:t>
            </a:r>
            <a:r>
              <a:rPr lang="de-DE" sz="2000" dirty="0"/>
              <a:t>; </a:t>
            </a:r>
            <a:br>
              <a:rPr lang="de-DE" sz="2000" dirty="0"/>
            </a:br>
            <a:r>
              <a:rPr lang="de-DE" sz="2000" dirty="0" err="1"/>
              <a:t>receiving</a:t>
            </a:r>
            <a:r>
              <a:rPr lang="de-DE" sz="2000" dirty="0"/>
              <a:t> and </a:t>
            </a:r>
            <a:r>
              <a:rPr lang="de-DE" sz="2000" dirty="0" err="1"/>
              <a:t>reducing</a:t>
            </a:r>
            <a:r>
              <a:rPr lang="de-DE" sz="2000" dirty="0"/>
              <a:t> X-</a:t>
            </a:r>
            <a:r>
              <a:rPr lang="de-DE" sz="2000" dirty="0" err="1"/>
              <a:t>ray</a:t>
            </a:r>
            <a:r>
              <a:rPr lang="de-DE" sz="2000" dirty="0"/>
              <a:t> </a:t>
            </a:r>
            <a:r>
              <a:rPr lang="de-DE" sz="2000" dirty="0" err="1"/>
              <a:t>data</a:t>
            </a:r>
            <a:r>
              <a:rPr lang="de-DE" sz="2000" dirty="0"/>
              <a:t> </a:t>
            </a:r>
            <a:r>
              <a:rPr lang="de-DE" sz="2000" dirty="0" err="1"/>
              <a:t>using</a:t>
            </a:r>
            <a:r>
              <a:rPr lang="de-DE" sz="2000" dirty="0"/>
              <a:t> PCs </a:t>
            </a:r>
            <a:r>
              <a:rPr lang="de-DE" sz="2000" dirty="0" err="1"/>
              <a:t>with</a:t>
            </a:r>
            <a:r>
              <a:rPr lang="de-DE" sz="2000" dirty="0"/>
              <a:t> </a:t>
            </a:r>
            <a:r>
              <a:rPr lang="de-DE" sz="2000" dirty="0" err="1"/>
              <a:t>accelerator</a:t>
            </a:r>
            <a:r>
              <a:rPr lang="de-DE" sz="2000" dirty="0"/>
              <a:t> </a:t>
            </a:r>
            <a:r>
              <a:rPr lang="de-DE" sz="2000" dirty="0" err="1"/>
              <a:t>cards</a:t>
            </a:r>
            <a:endParaRPr lang="de-DE" sz="2000" dirty="0"/>
          </a:p>
          <a:p>
            <a:pPr marL="342900" indent="-342900">
              <a:buFont typeface="Arial" panose="020B0604020202020204" pitchFamily="34" charset="0"/>
              <a:buChar char="•"/>
            </a:pPr>
            <a:r>
              <a:rPr lang="de-DE" sz="2000" dirty="0"/>
              <a:t>Real-time </a:t>
            </a:r>
            <a:r>
              <a:rPr lang="de-DE" sz="2000" dirty="0" err="1"/>
              <a:t>data</a:t>
            </a:r>
            <a:r>
              <a:rPr lang="de-DE" sz="2000" dirty="0"/>
              <a:t> </a:t>
            </a:r>
            <a:r>
              <a:rPr lang="de-DE" sz="2000" dirty="0" err="1"/>
              <a:t>acquisition</a:t>
            </a:r>
            <a:r>
              <a:rPr lang="de-DE" sz="2000" dirty="0"/>
              <a:t> </a:t>
            </a:r>
            <a:r>
              <a:rPr lang="de-DE" sz="2000" dirty="0" err="1"/>
              <a:t>for</a:t>
            </a:r>
            <a:r>
              <a:rPr lang="de-DE" sz="2000" dirty="0"/>
              <a:t> </a:t>
            </a:r>
            <a:r>
              <a:rPr lang="de-DE" sz="2000" dirty="0" err="1"/>
              <a:t>ultrasound</a:t>
            </a:r>
            <a:r>
              <a:rPr lang="de-DE" sz="2000" dirty="0"/>
              <a:t> </a:t>
            </a:r>
            <a:r>
              <a:rPr lang="de-DE" sz="2000" dirty="0" err="1"/>
              <a:t>tomography</a:t>
            </a:r>
            <a:r>
              <a:rPr lang="de-DE" sz="2000" dirty="0"/>
              <a:t> </a:t>
            </a:r>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r>
              <a:rPr lang="de-DE" sz="2000" dirty="0"/>
              <a:t>DAQ </a:t>
            </a:r>
            <a:r>
              <a:rPr lang="de-DE" sz="2000" dirty="0" err="1"/>
              <a:t>system</a:t>
            </a:r>
            <a:r>
              <a:rPr lang="de-DE" sz="2000" dirty="0"/>
              <a:t> </a:t>
            </a:r>
            <a:r>
              <a:rPr lang="de-DE" sz="2000" dirty="0" err="1"/>
              <a:t>for</a:t>
            </a:r>
            <a:r>
              <a:rPr lang="de-DE" sz="2000" dirty="0"/>
              <a:t> KATRIN++ </a:t>
            </a:r>
            <a:r>
              <a:rPr lang="de-DE" sz="2000" dirty="0" err="1"/>
              <a:t>with</a:t>
            </a:r>
            <a:r>
              <a:rPr lang="de-DE" sz="2000" dirty="0"/>
              <a:t> </a:t>
            </a:r>
            <a:r>
              <a:rPr lang="de-DE" sz="2000" dirty="0" err="1"/>
              <a:t>megapixel</a:t>
            </a:r>
            <a:r>
              <a:rPr lang="de-DE" sz="2000" dirty="0"/>
              <a:t> </a:t>
            </a:r>
            <a:r>
              <a:rPr lang="de-DE" sz="2000" dirty="0" err="1"/>
              <a:t>quantum</a:t>
            </a:r>
            <a:r>
              <a:rPr lang="de-DE" sz="2000" dirty="0"/>
              <a:t> </a:t>
            </a:r>
            <a:r>
              <a:rPr lang="de-DE" sz="2000" dirty="0" err="1"/>
              <a:t>sensors</a:t>
            </a:r>
            <a:endParaRPr lang="de-DE" sz="2000" dirty="0"/>
          </a:p>
          <a:p>
            <a:pPr marL="342900" indent="-342900">
              <a:buFont typeface="Arial" panose="020B0604020202020204" pitchFamily="34" charset="0"/>
              <a:buChar char="•"/>
            </a:pPr>
            <a:endParaRPr lang="de-DE" sz="2000" dirty="0"/>
          </a:p>
        </p:txBody>
      </p:sp>
      <p:sp>
        <p:nvSpPr>
          <p:cNvPr id="6" name="TextBox 5">
            <a:extLst>
              <a:ext uri="{FF2B5EF4-FFF2-40B4-BE49-F238E27FC236}">
                <a16:creationId xmlns:a16="http://schemas.microsoft.com/office/drawing/2014/main" id="{BB25D096-981F-5734-647C-BFFF64050409}"/>
              </a:ext>
            </a:extLst>
          </p:cNvPr>
          <p:cNvSpPr txBox="1"/>
          <p:nvPr/>
        </p:nvSpPr>
        <p:spPr>
          <a:xfrm>
            <a:off x="407987" y="4235101"/>
            <a:ext cx="11004767" cy="1508105"/>
          </a:xfrm>
          <a:prstGeom prst="rect">
            <a:avLst/>
          </a:prstGeom>
          <a:noFill/>
        </p:spPr>
        <p:txBody>
          <a:bodyPr wrap="square" rtlCol="0">
            <a:spAutoFit/>
          </a:bodyPr>
          <a:lstStyle/>
          <a:p>
            <a:r>
              <a:rPr lang="de-DE" sz="2000" dirty="0"/>
              <a:t>Computing &amp; </a:t>
            </a:r>
            <a:r>
              <a:rPr lang="de-DE" sz="2000" dirty="0" err="1"/>
              <a:t>Algorithms</a:t>
            </a:r>
            <a:r>
              <a:rPr lang="de-DE" sz="2000" dirty="0"/>
              <a:t>:</a:t>
            </a:r>
          </a:p>
          <a:p>
            <a:pPr marL="285750" indent="-285750">
              <a:buFont typeface="Arial" panose="020B0604020202020204" pitchFamily="34" charset="0"/>
              <a:buChar char="•"/>
            </a:pPr>
            <a:r>
              <a:rPr lang="de-DE" sz="1800" dirty="0"/>
              <a:t>Software-</a:t>
            </a:r>
            <a:r>
              <a:rPr lang="de-DE" sz="1800" dirty="0" err="1"/>
              <a:t>defined</a:t>
            </a:r>
            <a:r>
              <a:rPr lang="de-DE" sz="1800" dirty="0"/>
              <a:t> DAQ</a:t>
            </a:r>
          </a:p>
          <a:p>
            <a:pPr marL="285750" indent="-285750">
              <a:buFont typeface="Arial" panose="020B0604020202020204" pitchFamily="34" charset="0"/>
              <a:buChar char="•"/>
            </a:pPr>
            <a:r>
              <a:rPr lang="en-US" sz="1800" b="0" dirty="0"/>
              <a:t>Low frequency 3D ultrasound tomography device for highly advanced imaging algorithms</a:t>
            </a:r>
          </a:p>
          <a:p>
            <a:pPr marL="285750" indent="-285750">
              <a:buFont typeface="Arial" panose="020B0604020202020204" pitchFamily="34" charset="0"/>
              <a:buChar char="•"/>
            </a:pPr>
            <a:r>
              <a:rPr lang="en-US" sz="1800" b="0" dirty="0"/>
              <a:t>Computer Aided Diagnosis using multimodal AI </a:t>
            </a:r>
          </a:p>
          <a:p>
            <a:pPr marL="285750" indent="-285750">
              <a:buFont typeface="Arial" panose="020B0604020202020204" pitchFamily="34" charset="0"/>
              <a:buChar char="•"/>
            </a:pPr>
            <a:endParaRPr lang="de-DE" sz="1800" dirty="0"/>
          </a:p>
        </p:txBody>
      </p:sp>
    </p:spTree>
    <p:extLst>
      <p:ext uri="{BB962C8B-B14F-4D97-AF65-F5344CB8AC3E}">
        <p14:creationId xmlns:p14="http://schemas.microsoft.com/office/powerpoint/2010/main" val="40201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 name="PlaceHolder 1"/>
          <p:cNvSpPr>
            <a:spLocks noGrp="1"/>
          </p:cNvSpPr>
          <p:nvPr>
            <p:ph type="title"/>
          </p:nvPr>
        </p:nvSpPr>
        <p:spPr bwMode="auto">
          <a:xfrm>
            <a:off x="407880" y="349560"/>
            <a:ext cx="11375640" cy="450720"/>
          </a:xfrm>
          <a:prstGeom prst="rect">
            <a:avLst/>
          </a:prstGeom>
          <a:noFill/>
          <a:ln w="0">
            <a:noFill/>
          </a:ln>
        </p:spPr>
        <p:txBody>
          <a:bodyPr lIns="0" tIns="0" rIns="0" bIns="0" anchor="t">
            <a:noAutofit/>
          </a:bodyPr>
          <a:lstStyle/>
          <a:p>
            <a:pPr indent="0" defTabSz="914400">
              <a:lnSpc>
                <a:spcPct val="90000"/>
              </a:lnSpc>
              <a:buNone/>
              <a:defRPr/>
            </a:pPr>
            <a:r>
              <a:rPr lang="en-US" sz="3000" b="1" strike="noStrike" spc="-1" dirty="0">
                <a:solidFill>
                  <a:schemeClr val="accent1"/>
                </a:solidFill>
                <a:latin typeface="Arial"/>
              </a:rPr>
              <a:t>Data transfer and reduction for X-ray cameras</a:t>
            </a:r>
            <a:endParaRPr lang="en-US" sz="3000" b="0" strike="noStrike" spc="-1" dirty="0">
              <a:solidFill>
                <a:schemeClr val="dk1"/>
              </a:solidFill>
              <a:latin typeface="Arial"/>
            </a:endParaRPr>
          </a:p>
        </p:txBody>
      </p:sp>
      <p:sp>
        <p:nvSpPr>
          <p:cNvPr id="51" name="PlaceHolder 2"/>
          <p:cNvSpPr>
            <a:spLocks noGrp="1"/>
          </p:cNvSpPr>
          <p:nvPr>
            <p:ph/>
          </p:nvPr>
        </p:nvSpPr>
        <p:spPr bwMode="auto">
          <a:xfrm>
            <a:off x="407880" y="817560"/>
            <a:ext cx="11375640" cy="378720"/>
          </a:xfrm>
          <a:prstGeom prst="rect">
            <a:avLst/>
          </a:prstGeom>
          <a:noFill/>
          <a:ln w="0">
            <a:noFill/>
          </a:ln>
        </p:spPr>
        <p:txBody>
          <a:bodyPr lIns="0" tIns="0" rIns="0" bIns="0" anchor="t">
            <a:noAutofit/>
          </a:bodyPr>
          <a:lstStyle/>
          <a:p>
            <a:pPr indent="0" defTabSz="914400">
              <a:lnSpc>
                <a:spcPct val="100000"/>
              </a:lnSpc>
              <a:buNone/>
              <a:tabLst>
                <a:tab pos="0" algn="l"/>
              </a:tabLst>
              <a:defRPr/>
            </a:pPr>
            <a:r>
              <a:rPr lang="en-US" sz="1600" b="1" strike="noStrike" spc="-1" dirty="0">
                <a:solidFill>
                  <a:schemeClr val="accent2"/>
                </a:solidFill>
                <a:latin typeface="Arial"/>
              </a:rPr>
              <a:t>Receiving and reducing X-ray data using PCs with accelerator cards</a:t>
            </a:r>
            <a:endParaRPr lang="en-US" sz="1600" b="0" strike="noStrike" spc="-1" dirty="0">
              <a:solidFill>
                <a:schemeClr val="dk1"/>
              </a:solidFill>
              <a:latin typeface="Arial"/>
            </a:endParaRPr>
          </a:p>
        </p:txBody>
      </p:sp>
      <p:sp>
        <p:nvSpPr>
          <p:cNvPr id="52" name="PlaceHolder 3"/>
          <p:cNvSpPr>
            <a:spLocks noGrp="1"/>
          </p:cNvSpPr>
          <p:nvPr>
            <p:ph/>
          </p:nvPr>
        </p:nvSpPr>
        <p:spPr bwMode="auto">
          <a:xfrm>
            <a:off x="407880" y="1406520"/>
            <a:ext cx="6321498" cy="2454120"/>
          </a:xfrm>
          <a:prstGeom prst="rect">
            <a:avLst/>
          </a:prstGeom>
          <a:solidFill>
            <a:schemeClr val="accent6">
              <a:lumMod val="20000"/>
              <a:lumOff val="80000"/>
            </a:schemeClr>
          </a:solidFill>
          <a:ln w="0">
            <a:noFill/>
          </a:ln>
        </p:spPr>
        <p:txBody>
          <a:bodyPr lIns="0" tIns="0" rIns="0" bIns="0" anchor="t">
            <a:noAutofit/>
          </a:bodyPr>
          <a:lstStyle/>
          <a:p>
            <a:pPr marL="266760" indent="-266760" defTabSz="914400">
              <a:lnSpc>
                <a:spcPct val="100000"/>
              </a:lnSpc>
              <a:spcBef>
                <a:spcPts val="865"/>
              </a:spcBef>
              <a:spcAft>
                <a:spcPts val="791"/>
              </a:spcAft>
              <a:buClr>
                <a:srgbClr val="000000"/>
              </a:buClr>
              <a:buFont typeface="Arial"/>
              <a:buChar char="•"/>
              <a:tabLst>
                <a:tab pos="266760" algn="l"/>
              </a:tabLst>
              <a:defRPr/>
            </a:pPr>
            <a:r>
              <a:rPr lang="en-US" sz="1600" b="1" strike="noStrike" spc="-1">
                <a:solidFill>
                  <a:schemeClr val="dk1"/>
                </a:solidFill>
                <a:latin typeface="Arial"/>
              </a:rPr>
              <a:t>What?</a:t>
            </a:r>
            <a:endParaRPr lang="en-US" sz="1600" b="0" strike="noStrike" spc="-1">
              <a:solidFill>
                <a:schemeClr val="dk1"/>
              </a:solidFill>
              <a:latin typeface="Arial"/>
            </a:endParaRPr>
          </a:p>
          <a:p>
            <a:pPr marL="266760" indent="-266760" defTabSz="914400">
              <a:lnSpc>
                <a:spcPct val="100000"/>
              </a:lnSpc>
              <a:spcBef>
                <a:spcPts val="865"/>
              </a:spcBef>
              <a:spcAft>
                <a:spcPts val="791"/>
              </a:spcAft>
              <a:buClr>
                <a:srgbClr val="000000"/>
              </a:buClr>
              <a:buFont typeface="Arial"/>
              <a:buChar char="•"/>
              <a:tabLst>
                <a:tab pos="266760" algn="l"/>
              </a:tabLst>
              <a:defRPr/>
            </a:pPr>
            <a:r>
              <a:rPr lang="en-US" sz="1600" b="0" strike="noStrike" spc="-1">
                <a:solidFill>
                  <a:schemeClr val="dk1"/>
                </a:solidFill>
                <a:latin typeface="Arial"/>
              </a:rPr>
              <a:t>Goal – high-speed data transfer from an X-ray detector to a PC, then fast data reduction before data passes to storage</a:t>
            </a:r>
            <a:endParaRPr/>
          </a:p>
          <a:p>
            <a:pPr marL="266760" indent="-266760" defTabSz="914400">
              <a:lnSpc>
                <a:spcPct val="100000"/>
              </a:lnSpc>
              <a:spcBef>
                <a:spcPts val="865"/>
              </a:spcBef>
              <a:spcAft>
                <a:spcPts val="791"/>
              </a:spcAft>
              <a:buClr>
                <a:srgbClr val="000000"/>
              </a:buClr>
              <a:buFont typeface="Arial"/>
              <a:buChar char="•"/>
              <a:tabLst>
                <a:tab pos="266760" algn="l"/>
              </a:tabLst>
              <a:defRPr/>
            </a:pPr>
            <a:r>
              <a:rPr lang="en-US" sz="1600" spc="-1">
                <a:solidFill>
                  <a:schemeClr val="dk1"/>
                </a:solidFill>
                <a:latin typeface="Arial"/>
              </a:rPr>
              <a:t>Software development – investigation of machine-learning-based data reduction by rejecting bad images</a:t>
            </a:r>
            <a:endParaRPr/>
          </a:p>
          <a:p>
            <a:pPr marL="266760" indent="-266760" defTabSz="914400">
              <a:lnSpc>
                <a:spcPct val="100000"/>
              </a:lnSpc>
              <a:spcBef>
                <a:spcPts val="865"/>
              </a:spcBef>
              <a:spcAft>
                <a:spcPts val="791"/>
              </a:spcAft>
              <a:buClr>
                <a:srgbClr val="000000"/>
              </a:buClr>
              <a:buFont typeface="Arial"/>
              <a:buChar char="•"/>
              <a:tabLst>
                <a:tab pos="266760" algn="l"/>
              </a:tabLst>
              <a:defRPr/>
            </a:pPr>
            <a:r>
              <a:rPr lang="en-US" sz="1600" b="0" strike="noStrike" spc="-1">
                <a:solidFill>
                  <a:schemeClr val="dk1"/>
                </a:solidFill>
                <a:latin typeface="Arial"/>
              </a:rPr>
              <a:t>Hardware development – using datacenter accelerator </a:t>
            </a:r>
            <a:r>
              <a:rPr lang="en-US" sz="1600" spc="-1">
                <a:solidFill>
                  <a:schemeClr val="dk1"/>
                </a:solidFill>
                <a:latin typeface="Arial"/>
              </a:rPr>
              <a:t>cards</a:t>
            </a:r>
            <a:r>
              <a:rPr lang="en-US" sz="1600" b="0" strike="noStrike" spc="-1">
                <a:solidFill>
                  <a:schemeClr val="dk1"/>
                </a:solidFill>
                <a:latin typeface="Arial"/>
              </a:rPr>
              <a:t> to implement data reception, correction and reduction</a:t>
            </a:r>
            <a:endParaRPr/>
          </a:p>
        </p:txBody>
      </p:sp>
      <p:sp>
        <p:nvSpPr>
          <p:cNvPr id="53" name="PlaceHolder 4"/>
          <p:cNvSpPr>
            <a:spLocks noGrp="1"/>
          </p:cNvSpPr>
          <p:nvPr>
            <p:ph/>
          </p:nvPr>
        </p:nvSpPr>
        <p:spPr bwMode="auto">
          <a:xfrm>
            <a:off x="407520" y="3963600"/>
            <a:ext cx="5471640" cy="2345400"/>
          </a:xfrm>
          <a:prstGeom prst="rect">
            <a:avLst/>
          </a:prstGeom>
          <a:solidFill>
            <a:srgbClr val="CCFFCC">
              <a:alpha val="50000"/>
            </a:srgbClr>
          </a:solidFill>
          <a:ln w="0">
            <a:noFill/>
          </a:ln>
        </p:spPr>
        <p:txBody>
          <a:bodyPr lIns="0" tIns="0" rIns="0" bIns="0" anchor="t">
            <a:noAutofit/>
          </a:bodyPr>
          <a:lstStyle/>
          <a:p>
            <a:pPr marL="266760" indent="-266760" defTabSz="914400">
              <a:lnSpc>
                <a:spcPct val="100000"/>
              </a:lnSpc>
              <a:spcBef>
                <a:spcPts val="791"/>
              </a:spcBef>
              <a:spcAft>
                <a:spcPts val="791"/>
              </a:spcAft>
              <a:buClr>
                <a:srgbClr val="000000"/>
              </a:buClr>
              <a:buFont typeface="Arial"/>
              <a:buChar char="•"/>
              <a:tabLst>
                <a:tab pos="266760" algn="l"/>
              </a:tabLst>
              <a:defRPr/>
            </a:pPr>
            <a:r>
              <a:rPr lang="en-US" sz="1600" b="1" strike="noStrike" spc="-1">
                <a:solidFill>
                  <a:schemeClr val="dk1"/>
                </a:solidFill>
                <a:latin typeface="Arial"/>
              </a:rPr>
              <a:t>Why?</a:t>
            </a:r>
            <a:endParaRPr lang="en-US" sz="1600" b="0" strike="noStrike" spc="-1">
              <a:solidFill>
                <a:schemeClr val="dk1"/>
              </a:solidFill>
              <a:latin typeface="Arial"/>
            </a:endParaRPr>
          </a:p>
          <a:p>
            <a:pPr marL="266760" indent="-266760" defTabSz="914400">
              <a:lnSpc>
                <a:spcPct val="100000"/>
              </a:lnSpc>
              <a:spcBef>
                <a:spcPts val="791"/>
              </a:spcBef>
              <a:spcAft>
                <a:spcPts val="791"/>
              </a:spcAft>
              <a:buClr>
                <a:srgbClr val="000000"/>
              </a:buClr>
              <a:buFont typeface="Arial"/>
              <a:buChar char="•"/>
              <a:tabLst>
                <a:tab pos="266760" algn="l"/>
              </a:tabLst>
              <a:defRPr/>
            </a:pPr>
            <a:r>
              <a:rPr lang="en-US" sz="1600" spc="-1">
                <a:solidFill>
                  <a:schemeClr val="dk1"/>
                </a:solidFill>
                <a:latin typeface="Arial"/>
              </a:rPr>
              <a:t>Future synchrotron and FEL detectors will produce dramatically higher data rates (&gt;1Tbit/s)</a:t>
            </a:r>
            <a:endParaRPr lang="en-US" sz="1600" b="0" strike="noStrike" spc="-1">
              <a:solidFill>
                <a:schemeClr val="dk1"/>
              </a:solidFill>
              <a:latin typeface="Arial"/>
            </a:endParaRPr>
          </a:p>
          <a:p>
            <a:pPr marL="266760" indent="-266760" defTabSz="914400">
              <a:lnSpc>
                <a:spcPct val="100000"/>
              </a:lnSpc>
              <a:spcBef>
                <a:spcPts val="791"/>
              </a:spcBef>
              <a:spcAft>
                <a:spcPts val="791"/>
              </a:spcAft>
              <a:buClr>
                <a:srgbClr val="000000"/>
              </a:buClr>
              <a:buFont typeface="Arial"/>
              <a:buChar char="•"/>
              <a:tabLst>
                <a:tab pos="266760" algn="l"/>
              </a:tabLst>
              <a:defRPr/>
            </a:pPr>
            <a:r>
              <a:rPr lang="en-US" sz="1600" spc="-1">
                <a:solidFill>
                  <a:schemeClr val="dk1"/>
                </a:solidFill>
                <a:latin typeface="Arial"/>
              </a:rPr>
              <a:t>Other MT-DTS projects require similar elements, particularly adoption of new datacenter cards</a:t>
            </a:r>
            <a:endParaRPr lang="en-US" sz="1600" b="0" strike="noStrike" spc="-1">
              <a:solidFill>
                <a:schemeClr val="dk1"/>
              </a:solidFill>
              <a:latin typeface="Arial"/>
            </a:endParaRPr>
          </a:p>
        </p:txBody>
      </p:sp>
      <p:sp>
        <p:nvSpPr>
          <p:cNvPr id="55" name="TextBox 14"/>
          <p:cNvSpPr/>
          <p:nvPr/>
        </p:nvSpPr>
        <p:spPr bwMode="auto">
          <a:xfrm>
            <a:off x="5954400" y="3948840"/>
            <a:ext cx="5845320" cy="1937538"/>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spAutoFit/>
          </a:bodyPr>
          <a:lstStyle/>
          <a:p>
            <a:pPr marL="285840" indent="-285840" defTabSz="457200">
              <a:lnSpc>
                <a:spcPct val="100000"/>
              </a:lnSpc>
              <a:spcBef>
                <a:spcPts val="791"/>
              </a:spcBef>
              <a:spcAft>
                <a:spcPts val="791"/>
              </a:spcAft>
              <a:buClr>
                <a:srgbClr val="000000"/>
              </a:buClr>
              <a:buFont typeface="Arial"/>
              <a:buChar char="•"/>
              <a:defRPr/>
            </a:pPr>
            <a:r>
              <a:rPr lang="en-US" sz="1600" b="1" strike="noStrike" spc="-1">
                <a:solidFill>
                  <a:schemeClr val="dk1"/>
                </a:solidFill>
                <a:latin typeface="Arial"/>
              </a:rPr>
              <a:t>Who?</a:t>
            </a:r>
            <a:endParaRPr lang="en-US" sz="1600" b="0" strike="noStrike" spc="-1">
              <a:solidFill>
                <a:srgbClr val="000000"/>
              </a:solidFill>
              <a:latin typeface="Arial"/>
            </a:endParaRPr>
          </a:p>
          <a:p>
            <a:pPr marL="285840" indent="-285840" defTabSz="457200">
              <a:lnSpc>
                <a:spcPct val="100000"/>
              </a:lnSpc>
              <a:spcBef>
                <a:spcPts val="791"/>
              </a:spcBef>
              <a:spcAft>
                <a:spcPts val="791"/>
              </a:spcAft>
              <a:buClr>
                <a:srgbClr val="000000"/>
              </a:buClr>
              <a:buFont typeface="Arial"/>
              <a:buChar char="•"/>
              <a:defRPr/>
            </a:pPr>
            <a:r>
              <a:rPr lang="en-US" sz="1600" b="0" strike="noStrike" spc="-1">
                <a:solidFill>
                  <a:schemeClr val="dk1"/>
                </a:solidFill>
                <a:latin typeface="Arial"/>
              </a:rPr>
              <a:t>DESY photon science detectors (FS-DS)</a:t>
            </a:r>
            <a:endParaRPr/>
          </a:p>
          <a:p>
            <a:pPr marL="285840" indent="-285840" defTabSz="457200">
              <a:lnSpc>
                <a:spcPct val="100000"/>
              </a:lnSpc>
              <a:spcBef>
                <a:spcPts val="791"/>
              </a:spcBef>
              <a:spcAft>
                <a:spcPts val="791"/>
              </a:spcAft>
              <a:buClr>
                <a:srgbClr val="000000"/>
              </a:buClr>
              <a:buFont typeface="Arial"/>
              <a:buChar char="•"/>
              <a:defRPr/>
            </a:pPr>
            <a:r>
              <a:rPr lang="en-US" sz="1600" spc="-1">
                <a:solidFill>
                  <a:schemeClr val="dk1"/>
                </a:solidFill>
                <a:latin typeface="Arial"/>
              </a:rPr>
              <a:t>Links to European light sources in LEAPS</a:t>
            </a:r>
            <a:endParaRPr/>
          </a:p>
          <a:p>
            <a:pPr marL="285840" indent="-285840" defTabSz="457200">
              <a:lnSpc>
                <a:spcPct val="100000"/>
              </a:lnSpc>
              <a:spcBef>
                <a:spcPts val="791"/>
              </a:spcBef>
              <a:spcAft>
                <a:spcPts val="791"/>
              </a:spcAft>
              <a:buClr>
                <a:srgbClr val="000000"/>
              </a:buClr>
              <a:buFont typeface="Arial"/>
              <a:buChar char="•"/>
              <a:defRPr/>
            </a:pPr>
            <a:r>
              <a:rPr lang="en-US" sz="1600" b="0" strike="noStrike" spc="-1">
                <a:solidFill>
                  <a:schemeClr val="dk1"/>
                </a:solidFill>
                <a:latin typeface="Arial"/>
              </a:rPr>
              <a:t>Links to </a:t>
            </a:r>
            <a:r>
              <a:rPr lang="en-US" sz="1600" spc="-1">
                <a:solidFill>
                  <a:schemeClr val="dk1"/>
                </a:solidFill>
                <a:latin typeface="Arial"/>
              </a:rPr>
              <a:t>Helmholtz in Innopool Data-X (currently limited due to difficulty hiring engineer)</a:t>
            </a:r>
            <a:endParaRPr lang="en-US" sz="1600" b="0" strike="noStrike" spc="-1">
              <a:solidFill>
                <a:srgbClr val="000000"/>
              </a:solidFill>
              <a:latin typeface="Arial"/>
            </a:endParaRPr>
          </a:p>
        </p:txBody>
      </p:sp>
      <p:sp>
        <p:nvSpPr>
          <p:cNvPr id="56" name="TextBox 10"/>
          <p:cNvSpPr/>
          <p:nvPr/>
        </p:nvSpPr>
        <p:spPr bwMode="auto">
          <a:xfrm>
            <a:off x="6236640" y="6113880"/>
            <a:ext cx="3232914" cy="437128"/>
          </a:xfrm>
          <a:prstGeom prst="rect">
            <a:avLst/>
          </a:prstGeom>
          <a:noFill/>
          <a:ln w="0">
            <a:noFill/>
          </a:ln>
        </p:spPr>
        <p:style>
          <a:lnRef idx="0">
            <a:srgbClr val="000000"/>
          </a:lnRef>
          <a:fillRef idx="0">
            <a:srgbClr val="000000"/>
          </a:fillRef>
          <a:effectRef idx="0">
            <a:srgbClr val="000000"/>
          </a:effectRef>
          <a:fontRef idx="minor"/>
        </p:style>
        <p:txBody>
          <a:bodyPr wrap="none" lIns="90000" tIns="45000" rIns="90000" bIns="45000" anchor="t">
            <a:spAutoFit/>
          </a:bodyPr>
          <a:lstStyle/>
          <a:p>
            <a:pPr defTabSz="457200">
              <a:lnSpc>
                <a:spcPct val="100000"/>
              </a:lnSpc>
              <a:defRPr/>
            </a:pPr>
            <a:r>
              <a:rPr lang="en-US" sz="1200" b="0" strike="noStrike" spc="-1">
                <a:solidFill>
                  <a:schemeClr val="accent1"/>
                </a:solidFill>
                <a:latin typeface="Arial"/>
              </a:rPr>
              <a:t>Contact:</a:t>
            </a:r>
            <a:br>
              <a:rPr sz="1400"/>
            </a:br>
            <a:r>
              <a:rPr lang="en-US" sz="1050" b="0" strike="noStrike" spc="-1">
                <a:solidFill>
                  <a:schemeClr val="accent1"/>
                </a:solidFill>
                <a:latin typeface="Arial"/>
              </a:rPr>
              <a:t>David Pennicard,DESY, david.pennicard@desy.de</a:t>
            </a:r>
            <a:endParaRPr lang="en-US" sz="1050" b="0" strike="noStrike" spc="-1">
              <a:solidFill>
                <a:srgbClr val="000000"/>
              </a:solidFill>
              <a:latin typeface="Arial"/>
            </a:endParaRPr>
          </a:p>
        </p:txBody>
      </p:sp>
      <p:pic>
        <p:nvPicPr>
          <p:cNvPr id="9" name="Content Placeholder 4"/>
          <p:cNvPicPr>
            <a:picLocks noChangeAspect="1"/>
          </p:cNvPicPr>
          <p:nvPr/>
        </p:nvPicPr>
        <p:blipFill>
          <a:blip r:embed="rId3"/>
          <a:stretch/>
        </p:blipFill>
        <p:spPr bwMode="auto">
          <a:xfrm>
            <a:off x="9322709" y="1730988"/>
            <a:ext cx="2091525" cy="2129651"/>
          </a:xfrm>
          <a:prstGeom prst="rect">
            <a:avLst/>
          </a:prstGeom>
          <a:noFill/>
          <a:ln>
            <a:noFill/>
          </a:ln>
        </p:spPr>
      </p:pic>
      <p:pic>
        <p:nvPicPr>
          <p:cNvPr id="10" name="Picture 24" descr="Background pattern&#10;&#10;Description automatically generated"/>
          <p:cNvPicPr>
            <a:picLocks noChangeAspect="1"/>
          </p:cNvPicPr>
          <p:nvPr/>
        </p:nvPicPr>
        <p:blipFill>
          <a:blip r:embed="rId4"/>
          <a:stretch/>
        </p:blipFill>
        <p:spPr bwMode="auto">
          <a:xfrm>
            <a:off x="6855498" y="1406122"/>
            <a:ext cx="2341091" cy="2438751"/>
          </a:xfrm>
          <a:prstGeom prst="rect">
            <a:avLst/>
          </a:prstGeom>
        </p:spPr>
      </p:pic>
      <p:sp>
        <p:nvSpPr>
          <p:cNvPr id="2" name="TextBox 1"/>
          <p:cNvSpPr txBox="1"/>
          <p:nvPr/>
        </p:nvSpPr>
        <p:spPr bwMode="auto">
          <a:xfrm>
            <a:off x="9270127" y="1196110"/>
            <a:ext cx="2607989" cy="584775"/>
          </a:xfrm>
          <a:prstGeom prst="rect">
            <a:avLst/>
          </a:prstGeom>
          <a:noFill/>
        </p:spPr>
        <p:txBody>
          <a:bodyPr wrap="square" rtlCol="0">
            <a:spAutoFit/>
          </a:bodyPr>
          <a:lstStyle/>
          <a:p>
            <a:pPr>
              <a:defRPr/>
            </a:pPr>
            <a:r>
              <a:rPr lang="en-US" sz="1600"/>
              <a:t>Xilinx Alveo FPGA card with 2x100G links</a:t>
            </a:r>
            <a:endParaRPr lang="de-DE" sz="1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de-DE" dirty="0"/>
              <a:t>DAQ </a:t>
            </a:r>
            <a:r>
              <a:rPr lang="de-DE" dirty="0" err="1"/>
              <a:t>system</a:t>
            </a:r>
            <a:r>
              <a:rPr lang="de-DE" dirty="0"/>
              <a:t> </a:t>
            </a:r>
            <a:r>
              <a:rPr lang="de-DE" dirty="0" err="1"/>
              <a:t>for</a:t>
            </a:r>
            <a:r>
              <a:rPr lang="de-DE" dirty="0"/>
              <a:t> KATRIN++</a:t>
            </a:r>
            <a:endParaRPr lang="de-DE" b="0" dirty="0"/>
          </a:p>
        </p:txBody>
      </p:sp>
      <p:sp>
        <p:nvSpPr>
          <p:cNvPr id="10" name="Text Placeholder 9"/>
          <p:cNvSpPr>
            <a:spLocks noGrp="1"/>
          </p:cNvSpPr>
          <p:nvPr>
            <p:ph type="body" sz="quarter" idx="13"/>
          </p:nvPr>
        </p:nvSpPr>
        <p:spPr/>
        <p:txBody>
          <a:bodyPr/>
          <a:lstStyle/>
          <a:p>
            <a:r>
              <a:rPr lang="en-US" b="0" dirty="0"/>
              <a:t>Scalable readout of a megapixel superconducting </a:t>
            </a:r>
            <a:r>
              <a:rPr lang="en-US" b="0" dirty="0" err="1"/>
              <a:t>quantums</a:t>
            </a:r>
            <a:r>
              <a:rPr lang="en-US" b="0" dirty="0"/>
              <a:t> sensors</a:t>
            </a:r>
            <a:endParaRPr lang="de-DE" dirty="0"/>
          </a:p>
        </p:txBody>
      </p:sp>
      <p:sp>
        <p:nvSpPr>
          <p:cNvPr id="12" name="Text Placeholder 11"/>
          <p:cNvSpPr>
            <a:spLocks noGrp="1"/>
          </p:cNvSpPr>
          <p:nvPr>
            <p:ph type="body" sz="quarter" idx="15"/>
          </p:nvPr>
        </p:nvSpPr>
        <p:spPr>
          <a:xfrm>
            <a:off x="407988" y="1406427"/>
            <a:ext cx="7200180" cy="2454374"/>
          </a:xfrm>
          <a:solidFill>
            <a:schemeClr val="accent6">
              <a:lumMod val="20000"/>
              <a:lumOff val="80000"/>
            </a:schemeClr>
          </a:solidFill>
        </p:spPr>
        <p:txBody>
          <a:bodyPr/>
          <a:lstStyle/>
          <a:p>
            <a:r>
              <a:rPr lang="de-DE" dirty="0" err="1"/>
              <a:t>Detailed</a:t>
            </a:r>
            <a:r>
              <a:rPr lang="de-DE" dirty="0"/>
              <a:t> </a:t>
            </a:r>
            <a:r>
              <a:rPr lang="de-DE" dirty="0" err="1"/>
              <a:t>project</a:t>
            </a:r>
            <a:r>
              <a:rPr lang="de-DE" dirty="0"/>
              <a:t> </a:t>
            </a:r>
            <a:r>
              <a:rPr lang="de-DE" dirty="0" err="1"/>
              <a:t>description</a:t>
            </a:r>
            <a:endParaRPr lang="de-DE" dirty="0"/>
          </a:p>
          <a:p>
            <a:r>
              <a:rPr lang="de-DE" dirty="0"/>
              <a:t>Key </a:t>
            </a:r>
            <a:r>
              <a:rPr lang="de-DE" dirty="0" err="1"/>
              <a:t>technologies</a:t>
            </a:r>
            <a:endParaRPr lang="de-DE" dirty="0"/>
          </a:p>
          <a:p>
            <a:r>
              <a:rPr lang="de-DE" dirty="0"/>
              <a:t>Timeline, </a:t>
            </a:r>
            <a:r>
              <a:rPr lang="de-DE" dirty="0" err="1"/>
              <a:t>milestones</a:t>
            </a:r>
            <a:endParaRPr lang="de-DE" dirty="0"/>
          </a:p>
          <a:p>
            <a:endParaRPr lang="en-US" dirty="0"/>
          </a:p>
          <a:p>
            <a:pPr lvl="1"/>
            <a:endParaRPr lang="en-US" dirty="0"/>
          </a:p>
          <a:p>
            <a:pPr lvl="1"/>
            <a:endParaRPr lang="de-DE" dirty="0"/>
          </a:p>
        </p:txBody>
      </p:sp>
      <p:sp>
        <p:nvSpPr>
          <p:cNvPr id="13" name="Text Placeholder 12"/>
          <p:cNvSpPr>
            <a:spLocks noGrp="1"/>
          </p:cNvSpPr>
          <p:nvPr>
            <p:ph type="body" sz="quarter" idx="16"/>
          </p:nvPr>
        </p:nvSpPr>
        <p:spPr>
          <a:xfrm>
            <a:off x="407368" y="3963533"/>
            <a:ext cx="5471988" cy="2454374"/>
          </a:xfrm>
          <a:solidFill>
            <a:srgbClr val="CCFFCC">
              <a:alpha val="50196"/>
            </a:srgbClr>
          </a:solidFill>
        </p:spPr>
        <p:txBody>
          <a:bodyPr/>
          <a:lstStyle/>
          <a:p>
            <a:r>
              <a:rPr lang="en-US" b="1" dirty="0"/>
              <a:t>Why is this cool?</a:t>
            </a:r>
          </a:p>
          <a:p>
            <a:r>
              <a:rPr lang="en-US" spc="-1" dirty="0">
                <a:solidFill>
                  <a:srgbClr val="000000"/>
                </a:solidFill>
                <a:uFill>
                  <a:solidFill>
                    <a:srgbClr val="FFFFFF"/>
                  </a:solidFill>
                </a:uFill>
                <a:ea typeface="DejaVu Sans"/>
              </a:rPr>
              <a:t>Unique selling points </a:t>
            </a:r>
          </a:p>
          <a:p>
            <a:r>
              <a:rPr lang="en-US" spc="-1" dirty="0">
                <a:solidFill>
                  <a:srgbClr val="000000"/>
                </a:solidFill>
                <a:uFill>
                  <a:solidFill>
                    <a:srgbClr val="FFFFFF"/>
                  </a:solidFill>
                </a:uFill>
              </a:rPr>
              <a:t>Application fields</a:t>
            </a:r>
            <a:endParaRPr lang="de-DE" dirty="0"/>
          </a:p>
        </p:txBody>
      </p:sp>
      <p:sp>
        <p:nvSpPr>
          <p:cNvPr id="15" name="TextBox 14"/>
          <p:cNvSpPr txBox="1"/>
          <p:nvPr/>
        </p:nvSpPr>
        <p:spPr>
          <a:xfrm>
            <a:off x="5954485" y="3948944"/>
            <a:ext cx="6046171" cy="206210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Links to others?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Partner in MT-DTS, contributions of the partners, contact persons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70C0"/>
                </a:solidFill>
                <a:latin typeface="Arial"/>
              </a:rPr>
              <a:t>Partner in Matter, </a:t>
            </a:r>
            <a:r>
              <a:rPr kumimoji="0" lang="en-US" sz="1600" b="0" i="0" u="none" strike="noStrike" kern="1200" cap="none" spc="0" normalizeH="0" baseline="0" noProof="0" dirty="0">
                <a:ln>
                  <a:noFill/>
                </a:ln>
                <a:solidFill>
                  <a:srgbClr val="0070C0"/>
                </a:solidFill>
                <a:effectLst/>
                <a:uLnTx/>
                <a:uFillTx/>
                <a:latin typeface="Arial"/>
                <a:ea typeface="+mn-ea"/>
                <a:cs typeface="+mn-cs"/>
              </a:rPr>
              <a:t>contributions of the partners, contact persons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0C0"/>
                </a:solidFill>
                <a:effectLst/>
                <a:uLnTx/>
                <a:uFillTx/>
                <a:latin typeface="Arial"/>
                <a:ea typeface="+mn-ea"/>
                <a:cs typeface="+mn-cs"/>
              </a:rPr>
              <a:t>External partner, contributions of the partners, contact persons</a:t>
            </a:r>
          </a:p>
          <a:p>
            <a:pPr marR="0" lvl="0" algn="l" defTabSz="4572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TextBox 15"/>
          <p:cNvSpPr txBox="1"/>
          <p:nvPr/>
        </p:nvSpPr>
        <p:spPr>
          <a:xfrm>
            <a:off x="346250" y="6508389"/>
            <a:ext cx="279711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9FDF"/>
                </a:solidFill>
                <a:latin typeface="Arial"/>
              </a:rPr>
              <a:t>P</a:t>
            </a:r>
            <a:r>
              <a:rPr kumimoji="0" lang="en-US" sz="1200" b="0" i="0" u="none" strike="noStrike" kern="1200" cap="none" spc="0" normalizeH="0" baseline="0" noProof="0" dirty="0" err="1">
                <a:ln>
                  <a:noFill/>
                </a:ln>
                <a:solidFill>
                  <a:srgbClr val="009FDF"/>
                </a:solidFill>
                <a:effectLst/>
                <a:uLnTx/>
                <a:uFillTx/>
                <a:latin typeface="Arial"/>
                <a:ea typeface="+mn-ea"/>
                <a:cs typeface="+mn-cs"/>
              </a:rPr>
              <a:t>roposer</a:t>
            </a:r>
            <a:r>
              <a:rPr kumimoji="0" lang="en-US" sz="1200" b="0" i="0" u="none" strike="noStrike" kern="1200" cap="none" spc="0" normalizeH="0" baseline="0" noProof="0" dirty="0">
                <a:ln>
                  <a:noFill/>
                </a:ln>
                <a:solidFill>
                  <a:srgbClr val="009FDF"/>
                </a:solidFill>
                <a:effectLst/>
                <a:uLnTx/>
                <a:uFillTx/>
                <a:latin typeface="Arial"/>
                <a:ea typeface="+mn-ea"/>
                <a:cs typeface="+mn-cs"/>
              </a:rPr>
              <a:t>: Name </a:t>
            </a:r>
            <a:r>
              <a:rPr lang="en-US" sz="1200" dirty="0">
                <a:solidFill>
                  <a:srgbClr val="009FDF"/>
                </a:solidFill>
                <a:latin typeface="Arial"/>
              </a:rPr>
              <a:t>/</a:t>
            </a:r>
            <a:r>
              <a:rPr kumimoji="0" lang="en-US" sz="1200" b="0" i="0" u="none" strike="noStrike" kern="1200" cap="none" spc="0" normalizeH="0" baseline="0" noProof="0" dirty="0">
                <a:ln>
                  <a:noFill/>
                </a:ln>
                <a:solidFill>
                  <a:srgbClr val="009FDF"/>
                </a:solidFill>
                <a:effectLst/>
                <a:uLnTx/>
                <a:uFillTx/>
                <a:latin typeface="Arial"/>
                <a:ea typeface="+mn-ea"/>
                <a:cs typeface="+mn-cs"/>
              </a:rPr>
              <a:t> Email, center, group</a:t>
            </a:r>
            <a:endParaRPr kumimoji="0" lang="en-GB" sz="1200" b="0" i="0" u="none" strike="noStrike" kern="1200" cap="none" spc="0" normalizeH="0" baseline="0" noProof="0" dirty="0">
              <a:ln>
                <a:noFill/>
              </a:ln>
              <a:solidFill>
                <a:srgbClr val="009FDF"/>
              </a:solidFill>
              <a:effectLst/>
              <a:uLnTx/>
              <a:uFillTx/>
              <a:latin typeface="Arial"/>
              <a:ea typeface="+mn-ea"/>
              <a:cs typeface="+mn-cs"/>
            </a:endParaRPr>
          </a:p>
        </p:txBody>
      </p:sp>
      <p:sp>
        <p:nvSpPr>
          <p:cNvPr id="2" name="Picture Placeholder 6">
            <a:extLst>
              <a:ext uri="{FF2B5EF4-FFF2-40B4-BE49-F238E27FC236}">
                <a16:creationId xmlns:a16="http://schemas.microsoft.com/office/drawing/2014/main" id="{7476416D-EC8E-2824-60FB-E9D29204D24C}"/>
              </a:ext>
            </a:extLst>
          </p:cNvPr>
          <p:cNvSpPr>
            <a:spLocks noGrp="1"/>
          </p:cNvSpPr>
          <p:nvPr>
            <p:ph type="pic" sz="quarter" idx="14"/>
          </p:nvPr>
        </p:nvSpPr>
        <p:spPr>
          <a:xfrm>
            <a:off x="8075611" y="1449389"/>
            <a:ext cx="3708401" cy="2411412"/>
          </a:xfrm>
        </p:spPr>
        <p:txBody>
          <a:bodyPr/>
          <a:lstStyle/>
          <a:p>
            <a:endParaRPr lang="en-US"/>
          </a:p>
        </p:txBody>
      </p:sp>
    </p:spTree>
    <p:extLst>
      <p:ext uri="{BB962C8B-B14F-4D97-AF65-F5344CB8AC3E}">
        <p14:creationId xmlns:p14="http://schemas.microsoft.com/office/powerpoint/2010/main" val="1971602124"/>
      </p:ext>
    </p:extLst>
  </p:cSld>
  <p:clrMapOvr>
    <a:masterClrMapping/>
  </p:clrMapOvr>
</p:sld>
</file>

<file path=ppt/theme/theme1.xml><?xml version="1.0" encoding="utf-8"?>
<a:theme xmlns:a="http://schemas.openxmlformats.org/drawingml/2006/main" name="DTS Master">
  <a:themeElements>
    <a:clrScheme name="Benutzerdefiniert 63">
      <a:dk1>
        <a:sysClr val="windowText" lastClr="000000"/>
      </a:dk1>
      <a:lt1>
        <a:sysClr val="window" lastClr="FFFFFF"/>
      </a:lt1>
      <a:dk2>
        <a:srgbClr val="898D8D"/>
      </a:dk2>
      <a:lt2>
        <a:srgbClr val="B2B4B2"/>
      </a:lt2>
      <a:accent1>
        <a:srgbClr val="009FDF"/>
      </a:accent1>
      <a:accent2>
        <a:srgbClr val="FF9E1B"/>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DESY_PowerPoint_16x9_en.potx" id="{14073260-8C2D-4AB2-A81C-2042420C348F}" vid="{AD62EC48-8461-453D-92FA-1EE04F5407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1417</TotalTime>
  <Words>3055</Words>
  <Application>Microsoft Macintosh PowerPoint</Application>
  <PresentationFormat>Widescreen</PresentationFormat>
  <Paragraphs>362</Paragraphs>
  <Slides>23</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DejaVu Sans</vt:lpstr>
      <vt:lpstr>Times New Roman</vt:lpstr>
      <vt:lpstr>Wingdings</vt:lpstr>
      <vt:lpstr>DTS Master</vt:lpstr>
      <vt:lpstr>MT-DTS Project Collection</vt:lpstr>
      <vt:lpstr>WP Advanced Data Transmission</vt:lpstr>
      <vt:lpstr>Silicon photonics</vt:lpstr>
      <vt:lpstr>Silicon photonics</vt:lpstr>
      <vt:lpstr>Silicon photonic demonstrator</vt:lpstr>
      <vt:lpstr>Silicon Photonics for Detectors</vt:lpstr>
      <vt:lpstr>WP Digital Real-time Data Acquisition and Processing Systems  </vt:lpstr>
      <vt:lpstr>Data transfer and reduction for X-ray cameras</vt:lpstr>
      <vt:lpstr>DAQ system for KATRIN++</vt:lpstr>
      <vt:lpstr>Software-defined DAQ</vt:lpstr>
      <vt:lpstr>Analysis enviroment (for KATRIN) </vt:lpstr>
      <vt:lpstr>Real-time data acquisition for USCT (realTUS)</vt:lpstr>
      <vt:lpstr>3D USCT for FWI and Paraxial (paraxUSCT)</vt:lpstr>
      <vt:lpstr>Computer Aided Diagnosis using multimodal AI (CADMAI)</vt:lpstr>
      <vt:lpstr>WP Novel Engineering Techniques, Advanced Materials and Interconnects  </vt:lpstr>
      <vt:lpstr>Packaging Technology for Detectors</vt:lpstr>
      <vt:lpstr>3D stacking and interposer technologies</vt:lpstr>
      <vt:lpstr>Silicon Interposers</vt:lpstr>
      <vt:lpstr>Superior thermal materials</vt:lpstr>
      <vt:lpstr>CMUT based ultrasound transducer arrays (CMUTArrays)</vt:lpstr>
      <vt:lpstr>Wearable Ultrasound Tomography (USCT BH)</vt:lpstr>
      <vt:lpstr>Project name, akronym</vt:lpstr>
      <vt:lpstr>Project name, akronym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MT-DTS Project Collection</dc:title>
  <dc:creator>andreas.kopmann@kit.edu</dc:creator>
  <cp:lastModifiedBy>andreas.kopmann@kit.edu</cp:lastModifiedBy>
  <cp:revision>24</cp:revision>
  <dcterms:created xsi:type="dcterms:W3CDTF">2023-12-12T09:17:51Z</dcterms:created>
  <dcterms:modified xsi:type="dcterms:W3CDTF">2024-01-11T10:54:10Z</dcterms:modified>
</cp:coreProperties>
</file>