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 id="2147483672" r:id="rId3"/>
    <p:sldMasterId id="2147483673" r:id="rId4"/>
    <p:sldMasterId id="2147483675" r:id="rId5"/>
    <p:sldMasterId id="2147483682" r:id="rId6"/>
    <p:sldMasterId id="2147483685" r:id="rId7"/>
  </p:sldMasterIdLst>
  <p:notesMasterIdLst>
    <p:notesMasterId r:id="rId18"/>
  </p:notesMasterIdLst>
  <p:sldIdLst>
    <p:sldId id="256" r:id="rId8"/>
    <p:sldId id="1177" r:id="rId9"/>
    <p:sldId id="1191" r:id="rId10"/>
    <p:sldId id="1192" r:id="rId11"/>
    <p:sldId id="1189" r:id="rId12"/>
    <p:sldId id="1178" r:id="rId13"/>
    <p:sldId id="1187" r:id="rId14"/>
    <p:sldId id="1190" r:id="rId15"/>
    <p:sldId id="1183" r:id="rId16"/>
    <p:sldId id="1184"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98"/>
    <p:restoredTop sz="94544"/>
  </p:normalViewPr>
  <p:slideViewPr>
    <p:cSldViewPr snapToGrid="0">
      <p:cViewPr varScale="1">
        <p:scale>
          <a:sx n="231" d="100"/>
          <a:sy n="231" d="100"/>
        </p:scale>
        <p:origin x="176" y="69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1" d="100"/>
          <a:sy n="111" d="100"/>
        </p:scale>
        <p:origin x="444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04d251a68_2_9:notes"/>
          <p:cNvSpPr txBox="1">
            <a:spLocks noGrp="1"/>
          </p:cNvSpPr>
          <p:nvPr>
            <p:ph type="body" idx="1"/>
          </p:nvPr>
        </p:nvSpPr>
        <p:spPr>
          <a:xfrm>
            <a:off x="685801" y="4343406"/>
            <a:ext cx="5486400" cy="41148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404d251a68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4</a:t>
            </a:fld>
            <a:endParaRPr lang="de-DE"/>
          </a:p>
        </p:txBody>
      </p:sp>
    </p:spTree>
    <p:extLst>
      <p:ext uri="{BB962C8B-B14F-4D97-AF65-F5344CB8AC3E}">
        <p14:creationId xmlns:p14="http://schemas.microsoft.com/office/powerpoint/2010/main" val="140613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6</a:t>
            </a:fld>
            <a:endParaRPr lang="de-DE"/>
          </a:p>
        </p:txBody>
      </p:sp>
    </p:spTree>
    <p:extLst>
      <p:ext uri="{BB962C8B-B14F-4D97-AF65-F5344CB8AC3E}">
        <p14:creationId xmlns:p14="http://schemas.microsoft.com/office/powerpoint/2010/main" val="1759601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7</a:t>
            </a:fld>
            <a:endParaRPr lang="de-DE"/>
          </a:p>
        </p:txBody>
      </p:sp>
    </p:spTree>
    <p:extLst>
      <p:ext uri="{BB962C8B-B14F-4D97-AF65-F5344CB8AC3E}">
        <p14:creationId xmlns:p14="http://schemas.microsoft.com/office/powerpoint/2010/main" val="419505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8</a:t>
            </a:fld>
            <a:endParaRPr lang="de-DE"/>
          </a:p>
        </p:txBody>
      </p:sp>
    </p:spTree>
    <p:extLst>
      <p:ext uri="{BB962C8B-B14F-4D97-AF65-F5344CB8AC3E}">
        <p14:creationId xmlns:p14="http://schemas.microsoft.com/office/powerpoint/2010/main" val="164225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9</a:t>
            </a:fld>
            <a:endParaRPr lang="de-DE"/>
          </a:p>
        </p:txBody>
      </p:sp>
    </p:spTree>
    <p:extLst>
      <p:ext uri="{BB962C8B-B14F-4D97-AF65-F5344CB8AC3E}">
        <p14:creationId xmlns:p14="http://schemas.microsoft.com/office/powerpoint/2010/main" val="37677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01BAFD-BDF1-4073-A261-64C06A00B82D}" type="slidenum">
              <a:rPr lang="de-DE" smtClean="0"/>
              <a:t>10</a:t>
            </a:fld>
            <a:endParaRPr lang="de-DE"/>
          </a:p>
        </p:txBody>
      </p:sp>
    </p:spTree>
    <p:extLst>
      <p:ext uri="{BB962C8B-B14F-4D97-AF65-F5344CB8AC3E}">
        <p14:creationId xmlns:p14="http://schemas.microsoft.com/office/powerpoint/2010/main" val="325945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TTER_Titelfolie">
  <p:cSld name="MATTER_Titelfoli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360000" y="1778400"/>
            <a:ext cx="8604488" cy="699686"/>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chemeClr val="lt1"/>
              </a:buClr>
              <a:buSzPts val="3000"/>
              <a:buFont typeface="Arial"/>
              <a:buNone/>
              <a:defRPr sz="3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4"/>
          <p:cNvSpPr txBox="1">
            <a:spLocks noGrp="1"/>
          </p:cNvSpPr>
          <p:nvPr>
            <p:ph type="subTitle" idx="1"/>
          </p:nvPr>
        </p:nvSpPr>
        <p:spPr>
          <a:xfrm>
            <a:off x="360000" y="2499742"/>
            <a:ext cx="8604488" cy="692566"/>
          </a:xfrm>
          <a:prstGeom prst="rect">
            <a:avLst/>
          </a:prstGeom>
          <a:noFill/>
          <a:ln>
            <a:noFill/>
          </a:ln>
        </p:spPr>
        <p:txBody>
          <a:bodyPr spcFirstLastPara="1" wrap="square" lIns="0" tIns="0" rIns="0" bIns="0" anchor="t" anchorCtr="0">
            <a:normAutofit/>
          </a:bodyPr>
          <a:lstStyle>
            <a:lvl1pPr marR="0" lvl="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1078806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055623" y="1460131"/>
            <a:ext cx="5868000" cy="699686"/>
          </a:xfrm>
          <a:prstGeom prst="rect">
            <a:avLst/>
          </a:prstGeom>
        </p:spPr>
        <p:txBody>
          <a:bodyPr lIns="0" tIns="0" rIns="0" bIns="0" anchor="t" anchorCtr="0">
            <a:noAutofit/>
          </a:bodyPr>
          <a:lstStyle>
            <a:lvl1pPr algn="l">
              <a:defRPr sz="3200" b="0" cap="none" baseline="0"/>
            </a:lvl1pPr>
          </a:lstStyle>
          <a:p>
            <a:r>
              <a:rPr lang="de-DE" dirty="0"/>
              <a:t>Präsentationstitel</a:t>
            </a:r>
            <a:br>
              <a:rPr lang="de-DE" dirty="0"/>
            </a:br>
            <a:r>
              <a:rPr lang="de-DE" dirty="0"/>
              <a:t>Auch zweizeilig möglich</a:t>
            </a:r>
          </a:p>
        </p:txBody>
      </p:sp>
      <p:sp>
        <p:nvSpPr>
          <p:cNvPr id="3" name="Untertitel 2"/>
          <p:cNvSpPr>
            <a:spLocks noGrp="1"/>
          </p:cNvSpPr>
          <p:nvPr>
            <p:ph type="subTitle" idx="1" hasCustomPrompt="1"/>
          </p:nvPr>
        </p:nvSpPr>
        <p:spPr>
          <a:xfrm>
            <a:off x="2056845" y="2607754"/>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Eventuelle Subheadline,</a:t>
            </a:r>
          </a:p>
          <a:p>
            <a:r>
              <a:rPr lang="de-DE" dirty="0"/>
              <a:t>ebenfalls zweizeilig möglich</a:t>
            </a:r>
          </a:p>
        </p:txBody>
      </p:sp>
    </p:spTree>
    <p:extLst>
      <p:ext uri="{BB962C8B-B14F-4D97-AF65-F5344CB8AC3E}">
        <p14:creationId xmlns:p14="http://schemas.microsoft.com/office/powerpoint/2010/main" val="2796248644"/>
      </p:ext>
    </p:extLst>
  </p:cSld>
  <p:clrMapOvr>
    <a:masterClrMapping/>
  </p:clrMapOvr>
  <p:extLst>
    <p:ext uri="{DCECCB84-F9BA-43D5-87BE-67443E8EF086}">
      <p15:sldGuideLst xmlns:p15="http://schemas.microsoft.com/office/powerpoint/2012/main">
        <p15:guide id="1" orient="horz" pos="1173">
          <p15:clr>
            <a:srgbClr val="FBAE40"/>
          </p15:clr>
        </p15:guide>
        <p15:guide id="2" orient="horz" pos="1747">
          <p15:clr>
            <a:srgbClr val="FBAE40"/>
          </p15:clr>
        </p15:guide>
        <p15:guide id="3" pos="4380">
          <p15:clr>
            <a:srgbClr val="FBAE40"/>
          </p15:clr>
        </p15:guide>
        <p15:guide id="4" orient="horz" pos="383">
          <p15:clr>
            <a:srgbClr val="FBAE40"/>
          </p15:clr>
        </p15:guide>
        <p15:guide id="5" orient="horz" pos="2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00787939"/>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842522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887264"/>
      </p:ext>
    </p:extLst>
  </p:cSld>
  <p:clrMapOvr>
    <a:masterClrMapping/>
  </p:clrMapOvr>
  <p:extLst>
    <p:ext uri="{DCECCB84-F9BA-43D5-87BE-67443E8EF086}">
      <p15:sldGuideLst xmlns:p15="http://schemas.microsoft.com/office/powerpoint/2012/main">
        <p15:guide id="1" orient="horz" pos="311">
          <p15:clr>
            <a:srgbClr val="FBAE40"/>
          </p15:clr>
        </p15:guide>
        <p15:guide id="2" orient="horz" pos="545">
          <p15:clr>
            <a:srgbClr val="FBAE40"/>
          </p15:clr>
        </p15:guide>
        <p15:guide id="3" pos="226">
          <p15:clr>
            <a:srgbClr val="FBAE40"/>
          </p15:clr>
        </p15:guide>
        <p15:guide id="4" pos="2813">
          <p15:clr>
            <a:srgbClr val="FBAE40"/>
          </p15:clr>
        </p15:guide>
        <p15:guide id="5" pos="2947">
          <p15:clr>
            <a:srgbClr val="FBAE40"/>
          </p15:clr>
        </p15:guide>
        <p15:guide id="6" orient="horz" pos="2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00">
                <a:solidFill>
                  <a:srgbClr val="002864"/>
                </a:solidFill>
              </a:defRPr>
            </a:lvl1p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400">
                <a:solidFill>
                  <a:srgbClr val="002864"/>
                </a:solidFill>
              </a:defRPr>
            </a:lvl1pPr>
          </a:lstStyle>
          <a:p>
            <a:pPr lvl="0"/>
            <a:r>
              <a:rPr lang="de-DE" dirty="0"/>
              <a:t>Entweder zweizeiliger Titel oder Titel mit Subheader</a:t>
            </a:r>
          </a:p>
        </p:txBody>
      </p:sp>
      <p:sp>
        <p:nvSpPr>
          <p:cNvPr id="11" name="Inhaltsplatzhalter 10"/>
          <p:cNvSpPr>
            <a:spLocks noGrp="1"/>
          </p:cNvSpPr>
          <p:nvPr>
            <p:ph sz="quarter" idx="16"/>
          </p:nvPr>
        </p:nvSpPr>
        <p:spPr>
          <a:xfrm>
            <a:off x="360001" y="1311275"/>
            <a:ext cx="6264638" cy="12604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a:t>Bildunterschrift</a:t>
            </a:r>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a:t>Bildunterschrift</a:t>
            </a:r>
          </a:p>
        </p:txBody>
      </p:sp>
    </p:spTree>
    <p:extLst>
      <p:ext uri="{BB962C8B-B14F-4D97-AF65-F5344CB8AC3E}">
        <p14:creationId xmlns:p14="http://schemas.microsoft.com/office/powerpoint/2010/main" val="3526096803"/>
      </p:ext>
    </p:extLst>
  </p:cSld>
  <p:clrMapOvr>
    <a:masterClrMapping/>
  </p:clrMapOvr>
  <p:extLst>
    <p:ext uri="{DCECCB84-F9BA-43D5-87BE-67443E8EF086}">
      <p15:sldGuideLst xmlns:p15="http://schemas.microsoft.com/office/powerpoint/2012/main">
        <p15:guide id="1" orient="horz" pos="54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000" b="0" cap="none" baseline="0">
                <a:solidFill>
                  <a:srgbClr val="002864"/>
                </a:solidFill>
              </a:defRPr>
            </a:lvl1pPr>
          </a:lstStyle>
          <a:p>
            <a:r>
              <a:rPr lang="de-DE" dirty="0"/>
              <a:t>Zwischentitel grafisch, Insgesamt Zweizeilig</a:t>
            </a:r>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400" baseline="0">
                <a:solidFill>
                  <a:srgbClr val="0028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Entweder zweizeiliger Titel oder Titel und Subheadline</a:t>
            </a:r>
          </a:p>
        </p:txBody>
      </p:sp>
    </p:spTree>
    <p:extLst>
      <p:ext uri="{BB962C8B-B14F-4D97-AF65-F5344CB8AC3E}">
        <p14:creationId xmlns:p14="http://schemas.microsoft.com/office/powerpoint/2010/main" val="2897345929"/>
      </p:ext>
    </p:extLst>
  </p:cSld>
  <p:clrMapOvr>
    <a:masterClrMapping/>
  </p:clrMapOvr>
  <p:extLst>
    <p:ext uri="{DCECCB84-F9BA-43D5-87BE-67443E8EF086}">
      <p15:sldGuideLst xmlns:p15="http://schemas.microsoft.com/office/powerpoint/2012/main">
        <p15:guide id="1" orient="horz" pos="54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405279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9">
            <a:extLst>
              <a:ext uri="{FF2B5EF4-FFF2-40B4-BE49-F238E27FC236}">
                <a16:creationId xmlns:a16="http://schemas.microsoft.com/office/drawing/2014/main" id="{AE49FAAD-3BD8-4597-9AE5-BB11CAD7A778}"/>
              </a:ext>
            </a:extLst>
          </p:cNvPr>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Titel 1">
            <a:extLst>
              <a:ext uri="{FF2B5EF4-FFF2-40B4-BE49-F238E27FC236}">
                <a16:creationId xmlns:a16="http://schemas.microsoft.com/office/drawing/2014/main" id="{64139161-AAAD-415A-A2B6-287119D79924}"/>
              </a:ext>
            </a:extLst>
          </p:cNvPr>
          <p:cNvSpPr>
            <a:spLocks noGrp="1"/>
          </p:cNvSpPr>
          <p:nvPr>
            <p:ph type="title" hasCustomPrompt="1"/>
          </p:nvPr>
        </p:nvSpPr>
        <p:spPr>
          <a:xfrm>
            <a:off x="360000" y="219600"/>
            <a:ext cx="8424000" cy="371930"/>
          </a:xfrm>
        </p:spPr>
        <p:txBody>
          <a:bodyPr/>
          <a:lstStyle/>
          <a:p>
            <a:r>
              <a:rPr lang="de-DE" dirty="0"/>
              <a:t>Folientitel, insgesamt zweizeilig</a:t>
            </a:r>
          </a:p>
        </p:txBody>
      </p:sp>
    </p:spTree>
    <p:extLst>
      <p:ext uri="{BB962C8B-B14F-4D97-AF65-F5344CB8AC3E}">
        <p14:creationId xmlns:p14="http://schemas.microsoft.com/office/powerpoint/2010/main" val="2110590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a:t>Folientitel, insgesamt zweizeilig</a:t>
            </a:r>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Inhaltsplatzhalter 6"/>
          <p:cNvSpPr>
            <a:spLocks noGrp="1"/>
          </p:cNvSpPr>
          <p:nvPr>
            <p:ph sz="quarter" idx="15"/>
          </p:nvPr>
        </p:nvSpPr>
        <p:spPr>
          <a:xfrm>
            <a:off x="358775" y="1311275"/>
            <a:ext cx="41052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10"/>
          <p:cNvSpPr>
            <a:spLocks noGrp="1"/>
          </p:cNvSpPr>
          <p:nvPr>
            <p:ph sz="quarter" idx="16"/>
          </p:nvPr>
        </p:nvSpPr>
        <p:spPr>
          <a:xfrm>
            <a:off x="4679950" y="1311275"/>
            <a:ext cx="4092575" cy="34226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101455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extplatzhalter 9">
            <a:extLst>
              <a:ext uri="{FF2B5EF4-FFF2-40B4-BE49-F238E27FC236}">
                <a16:creationId xmlns:a16="http://schemas.microsoft.com/office/drawing/2014/main" id="{AE49FAAD-3BD8-4597-9AE5-BB11CAD7A778}"/>
              </a:ext>
            </a:extLst>
          </p:cNvPr>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a:t>Entweder zweizeiliger Titel oder Titel mit Subheader</a:t>
            </a:r>
          </a:p>
        </p:txBody>
      </p:sp>
      <p:sp>
        <p:nvSpPr>
          <p:cNvPr id="7" name="Titel 1">
            <a:extLst>
              <a:ext uri="{FF2B5EF4-FFF2-40B4-BE49-F238E27FC236}">
                <a16:creationId xmlns:a16="http://schemas.microsoft.com/office/drawing/2014/main" id="{64139161-AAAD-415A-A2B6-287119D79924}"/>
              </a:ext>
            </a:extLst>
          </p:cNvPr>
          <p:cNvSpPr>
            <a:spLocks noGrp="1"/>
          </p:cNvSpPr>
          <p:nvPr>
            <p:ph type="title" hasCustomPrompt="1"/>
          </p:nvPr>
        </p:nvSpPr>
        <p:spPr>
          <a:xfrm>
            <a:off x="360000" y="219600"/>
            <a:ext cx="8424000" cy="371930"/>
          </a:xfrm>
        </p:spPr>
        <p:txBody>
          <a:bodyPr/>
          <a:lstStyle/>
          <a:p>
            <a:r>
              <a:rPr lang="de-DE" dirty="0"/>
              <a:t>Folientitel, insgesamt zweizeilig</a:t>
            </a:r>
          </a:p>
        </p:txBody>
      </p:sp>
    </p:spTree>
    <p:extLst>
      <p:ext uri="{BB962C8B-B14F-4D97-AF65-F5344CB8AC3E}">
        <p14:creationId xmlns:p14="http://schemas.microsoft.com/office/powerpoint/2010/main" val="47989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1.emf"/><Relationship Id="rId5" Type="http://schemas.openxmlformats.org/officeDocument/2006/relationships/image" Target="../media/image6.png"/><Relationship Id="rId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a:stretch/>
        </p:blipFill>
        <p:spPr>
          <a:xfrm>
            <a:off x="0" y="0"/>
            <a:ext cx="9144000" cy="5143498"/>
          </a:xfrm>
          <a:prstGeom prst="rect">
            <a:avLst/>
          </a:prstGeom>
          <a:noFill/>
          <a:ln>
            <a:noFill/>
          </a:ln>
        </p:spPr>
      </p:pic>
      <p:pic>
        <p:nvPicPr>
          <p:cNvPr id="52" name="Google Shape;52;p13"/>
          <p:cNvPicPr preferRelativeResize="0"/>
          <p:nvPr/>
        </p:nvPicPr>
        <p:blipFill rotWithShape="1">
          <a:blip r:embed="rId4">
            <a:alphaModFix/>
          </a:blip>
          <a:srcRect/>
          <a:stretch/>
        </p:blipFill>
        <p:spPr>
          <a:xfrm>
            <a:off x="0" y="0"/>
            <a:ext cx="9149927" cy="5151600"/>
          </a:xfrm>
          <a:prstGeom prst="rect">
            <a:avLst/>
          </a:prstGeom>
          <a:noFill/>
          <a:ln>
            <a:noFill/>
          </a:ln>
        </p:spPr>
      </p:pic>
      <p:pic>
        <p:nvPicPr>
          <p:cNvPr id="53" name="Google Shape;53;p13"/>
          <p:cNvPicPr preferRelativeResize="0"/>
          <p:nvPr/>
        </p:nvPicPr>
        <p:blipFill rotWithShape="1">
          <a:blip r:embed="rId5">
            <a:alphaModFix/>
          </a:blip>
          <a:srcRect/>
          <a:stretch/>
        </p:blipFill>
        <p:spPr>
          <a:xfrm>
            <a:off x="360000" y="388800"/>
            <a:ext cx="1633538" cy="216694"/>
          </a:xfrm>
          <a:prstGeom prst="rect">
            <a:avLst/>
          </a:prstGeom>
          <a:noFill/>
          <a:ln>
            <a:noFill/>
          </a:ln>
        </p:spPr>
      </p:pic>
      <p:pic>
        <p:nvPicPr>
          <p:cNvPr id="54" name="Google Shape;54;p13"/>
          <p:cNvPicPr preferRelativeResize="0"/>
          <p:nvPr/>
        </p:nvPicPr>
        <p:blipFill rotWithShape="1">
          <a:blip r:embed="rId6">
            <a:alphaModFix/>
          </a:blip>
          <a:srcRect/>
          <a:stretch/>
        </p:blipFill>
        <p:spPr>
          <a:xfrm>
            <a:off x="6866930" y="360225"/>
            <a:ext cx="1344538" cy="245269"/>
          </a:xfrm>
          <a:prstGeom prst="rect">
            <a:avLst/>
          </a:prstGeom>
          <a:noFill/>
          <a:ln>
            <a:noFill/>
          </a:ln>
        </p:spPr>
      </p:pic>
      <p:sp>
        <p:nvSpPr>
          <p:cNvPr id="55" name="Google Shape;55;p13"/>
          <p:cNvSpPr txBox="1"/>
          <p:nvPr/>
        </p:nvSpPr>
        <p:spPr>
          <a:xfrm>
            <a:off x="6865200" y="4903200"/>
            <a:ext cx="1019168" cy="1384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 sz="900" b="0" i="0" u="none" strike="noStrike" cap="none">
                <a:solidFill>
                  <a:schemeClr val="accent2"/>
                </a:solidFill>
                <a:latin typeface="Arial"/>
                <a:ea typeface="Arial"/>
                <a:cs typeface="Arial"/>
                <a:sym typeface="Arial"/>
              </a:rPr>
              <a:t>www.helmholtz.de</a:t>
            </a:r>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rotWithShape="1">
          <a:blip r:embed="rId3">
            <a:alphaModFix/>
          </a:blip>
          <a:srcRect/>
          <a:stretch/>
        </p:blipFill>
        <p:spPr>
          <a:xfrm>
            <a:off x="8" y="4878000"/>
            <a:ext cx="9143983" cy="271461"/>
          </a:xfrm>
          <a:prstGeom prst="rect">
            <a:avLst/>
          </a:prstGeom>
          <a:noFill/>
          <a:ln>
            <a:noFill/>
          </a:ln>
        </p:spPr>
      </p:pic>
      <p:sp>
        <p:nvSpPr>
          <p:cNvPr id="104" name="Google Shape;104;p23"/>
          <p:cNvSpPr txBox="1">
            <a:spLocks noGrp="1"/>
          </p:cNvSpPr>
          <p:nvPr>
            <p:ph type="title"/>
          </p:nvPr>
        </p:nvSpPr>
        <p:spPr>
          <a:xfrm>
            <a:off x="360000" y="219600"/>
            <a:ext cx="8424000" cy="37193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accent1"/>
              </a:buClr>
              <a:buSzPts val="2200"/>
              <a:buFont typeface="Arial"/>
              <a:buNone/>
              <a:defRPr sz="22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3"/>
          <p:cNvSpPr txBox="1">
            <a:spLocks noGrp="1"/>
          </p:cNvSpPr>
          <p:nvPr>
            <p:ph type="body" idx="1"/>
          </p:nvPr>
        </p:nvSpPr>
        <p:spPr>
          <a:xfrm>
            <a:off x="360000" y="1311275"/>
            <a:ext cx="8424000" cy="3422650"/>
          </a:xfrm>
          <a:prstGeom prst="rect">
            <a:avLst/>
          </a:prstGeom>
          <a:noFill/>
          <a:ln>
            <a:noFill/>
          </a:ln>
        </p:spPr>
        <p:txBody>
          <a:bodyPr spcFirstLastPara="1" wrap="square" lIns="0" tIns="0" rIns="0" bIns="0" anchor="t" anchorCtr="0">
            <a:noAutofit/>
          </a:bodyPr>
          <a:lstStyle>
            <a:lvl1pPr marL="457200" marR="0" lvl="0" indent="-330200" algn="l" rtl="0">
              <a:lnSpc>
                <a:spcPct val="112500"/>
              </a:lnSpc>
              <a:spcBef>
                <a:spcPts val="1100"/>
              </a:spcBef>
              <a:spcAft>
                <a:spcPts val="0"/>
              </a:spcAft>
              <a:buClr>
                <a:schemeClr val="accent3"/>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30200" algn="l" rtl="0">
              <a:spcBef>
                <a:spcPts val="320"/>
              </a:spcBef>
              <a:spcAft>
                <a:spcPts val="0"/>
              </a:spcAft>
              <a:buClr>
                <a:schemeClr val="accent3"/>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accent3"/>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3"/>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3"/>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7" name="Google Shape;107;p23"/>
          <p:cNvPicPr preferRelativeResize="0"/>
          <p:nvPr/>
        </p:nvPicPr>
        <p:blipFill rotWithShape="1">
          <a:blip r:embed="rId4">
            <a:alphaModFix/>
          </a:blip>
          <a:srcRect/>
          <a:stretch/>
        </p:blipFill>
        <p:spPr>
          <a:xfrm>
            <a:off x="6883253" y="4856315"/>
            <a:ext cx="1073123" cy="307723"/>
          </a:xfrm>
          <a:prstGeom prst="rect">
            <a:avLst/>
          </a:prstGeom>
          <a:noFill/>
          <a:ln>
            <a:noFill/>
          </a:ln>
        </p:spPr>
      </p:pic>
      <p:sp>
        <p:nvSpPr>
          <p:cNvPr id="108" name="Google Shape;108;p23"/>
          <p:cNvSpPr txBox="1"/>
          <p:nvPr/>
        </p:nvSpPr>
        <p:spPr>
          <a:xfrm>
            <a:off x="8680824" y="4862941"/>
            <a:ext cx="48397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 sz="1200">
                <a:solidFill>
                  <a:schemeClr val="lt1"/>
                </a:solidFill>
                <a:latin typeface="Arial"/>
                <a:ea typeface="Arial"/>
                <a:cs typeface="Arial"/>
                <a:sym typeface="Arial"/>
              </a:rPr>
              <a:t>‹Nr.›</a:t>
            </a:fld>
            <a:endParaRPr sz="1200">
              <a:solidFill>
                <a:schemeClr val="lt1"/>
              </a:solidFill>
              <a:latin typeface="Arial"/>
              <a:ea typeface="Arial"/>
              <a:cs typeface="Arial"/>
              <a:sym typeface="Arial"/>
            </a:endParaRPr>
          </a:p>
        </p:txBody>
      </p:sp>
      <p:pic>
        <p:nvPicPr>
          <p:cNvPr id="109" name="Google Shape;109;p23"/>
          <p:cNvPicPr preferRelativeResize="0"/>
          <p:nvPr/>
        </p:nvPicPr>
        <p:blipFill rotWithShape="1">
          <a:blip r:embed="rId5">
            <a:alphaModFix/>
          </a:blip>
          <a:srcRect/>
          <a:stretch/>
        </p:blipFill>
        <p:spPr>
          <a:xfrm>
            <a:off x="360000" y="4830893"/>
            <a:ext cx="468132" cy="16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82996"/>
            <a:ext cx="1655716" cy="225216"/>
          </a:xfrm>
          <a:prstGeom prst="rect">
            <a:avLst/>
          </a:prstGeom>
        </p:spPr>
      </p:pic>
      <p:sp>
        <p:nvSpPr>
          <p:cNvPr id="12" name="Rechteck 11"/>
          <p:cNvSpPr/>
          <p:nvPr userDrawn="1"/>
        </p:nvSpPr>
        <p:spPr>
          <a:xfrm>
            <a:off x="0" y="879562"/>
            <a:ext cx="9144000" cy="4068452"/>
          </a:xfrm>
          <a:prstGeom prst="rect">
            <a:avLst/>
          </a:prstGeom>
          <a:solidFill>
            <a:srgbClr val="00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noFill/>
              </a:ln>
            </a:endParaRPr>
          </a:p>
        </p:txBody>
      </p:sp>
      <p:pic>
        <p:nvPicPr>
          <p:cNvPr id="5" name="Grafik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92280" y="515702"/>
            <a:ext cx="1656000" cy="123429"/>
          </a:xfrm>
          <a:prstGeom prst="rect">
            <a:avLst/>
          </a:prstGeom>
        </p:spPr>
      </p:pic>
    </p:spTree>
    <p:extLst>
      <p:ext uri="{BB962C8B-B14F-4D97-AF65-F5344CB8AC3E}">
        <p14:creationId xmlns:p14="http://schemas.microsoft.com/office/powerpoint/2010/main" val="3944378107"/>
      </p:ext>
    </p:extLst>
  </p:cSld>
  <p:clrMap bg1="lt1" tx1="dk1" bg2="lt2" tx2="dk2" accent1="accent1" accent2="accent2" accent3="accent3" accent4="accent4" accent5="accent5" accent6="accent6" hlink="hlink" folHlink="folHlink"/>
  <p:sldLayoutIdLst>
    <p:sldLayoutId id="2147483674" r:id="rId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7">
          <p15:clr>
            <a:srgbClr val="F26B43"/>
          </p15:clr>
        </p15:guide>
        <p15:guide id="2" orient="horz" pos="38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pic>
        <p:nvPicPr>
          <p:cNvPr id="7"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72400" y="4912010"/>
            <a:ext cx="792380" cy="107783"/>
          </a:xfrm>
          <a:prstGeom prst="rect">
            <a:avLst/>
          </a:prstGeom>
        </p:spPr>
      </p:pic>
    </p:spTree>
    <p:extLst>
      <p:ext uri="{BB962C8B-B14F-4D97-AF65-F5344CB8AC3E}">
        <p14:creationId xmlns:p14="http://schemas.microsoft.com/office/powerpoint/2010/main" val="55149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sldNum="0" hdr="0" dt="0"/>
  <p:txStyles>
    <p:titleStyle>
      <a:lvl1pPr algn="l" defTabSz="914400" rtl="0" eaLnBrk="1" latinLnBrk="0" hangingPunct="1">
        <a:spcBef>
          <a:spcPct val="0"/>
        </a:spcBef>
        <a:buNone/>
        <a:defRPr sz="2200" b="0" kern="1200" cap="none" baseline="0">
          <a:solidFill>
            <a:srgbClr val="002864"/>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002864"/>
        </a:buClr>
        <a:buFont typeface="Arial" panose="020B0604020202020204" pitchFamily="34" charset="0"/>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002864"/>
        </a:buClr>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orient="horz" pos="309">
          <p15:clr>
            <a:srgbClr val="F26B43"/>
          </p15:clr>
        </p15:guide>
        <p15:guide id="3" orient="horz" pos="822">
          <p15:clr>
            <a:srgbClr val="F26B43"/>
          </p15:clr>
        </p15:guide>
        <p15:guide id="4" orient="horz" pos="31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 y="4878000"/>
            <a:ext cx="9143983" cy="271461"/>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pic>
        <p:nvPicPr>
          <p:cNvPr id="14" name="Picture 13">
            <a:extLst>
              <a:ext uri="{FF2B5EF4-FFF2-40B4-BE49-F238E27FC236}">
                <a16:creationId xmlns:a16="http://schemas.microsoft.com/office/drawing/2014/main" id="{3BAFB9F8-DBC8-724F-B17A-6A1DB81526C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0000" y="4830893"/>
            <a:ext cx="468132" cy="162000"/>
          </a:xfrm>
          <a:prstGeom prst="rect">
            <a:avLst/>
          </a:prstGeom>
        </p:spPr>
      </p:pic>
      <p:sp>
        <p:nvSpPr>
          <p:cNvPr id="9" name="Rechteck 8"/>
          <p:cNvSpPr/>
          <p:nvPr userDrawn="1"/>
        </p:nvSpPr>
        <p:spPr>
          <a:xfrm>
            <a:off x="8266559" y="4866246"/>
            <a:ext cx="473206" cy="261610"/>
          </a:xfrm>
          <a:prstGeom prst="rect">
            <a:avLst/>
          </a:prstGeom>
        </p:spPr>
        <p:txBody>
          <a:bodyPr wrap="none">
            <a:spAutoFit/>
          </a:bodyPr>
          <a:lstStyle/>
          <a:p>
            <a:pPr algn="r"/>
            <a:fld id="{63FFF309-7B43-4697-A594-9877CC163A2D}" type="slidenum">
              <a:rPr kumimoji="0" lang="de-DE" sz="1100" b="0" i="0" u="none" strike="noStrike" kern="1200" cap="none" spc="0" normalizeH="0" baseline="0" noProof="0" smtClean="0">
                <a:ln>
                  <a:noFill/>
                </a:ln>
                <a:solidFill>
                  <a:prstClr val="white"/>
                </a:solidFill>
                <a:effectLst/>
                <a:uLnTx/>
                <a:uFillTx/>
                <a:latin typeface="+mn-lt"/>
                <a:ea typeface="+mn-ea"/>
                <a:cs typeface="+mn-cs"/>
              </a:rPr>
              <a:pPr algn="r"/>
              <a:t>‹Nr.›</a:t>
            </a:fld>
            <a:endParaRPr lang="de-DE" b="0" dirty="0"/>
          </a:p>
        </p:txBody>
      </p:sp>
    </p:spTree>
    <p:extLst>
      <p:ext uri="{BB962C8B-B14F-4D97-AF65-F5344CB8AC3E}">
        <p14:creationId xmlns:p14="http://schemas.microsoft.com/office/powerpoint/2010/main" val="2471771828"/>
      </p:ext>
    </p:extLst>
  </p:cSld>
  <p:clrMap bg1="lt1" tx1="dk1" bg2="lt2" tx2="dk2" accent1="accent1" accent2="accent2" accent3="accent3" accent4="accent4" accent5="accent5" accent6="accent6" hlink="hlink" folHlink="folHlink"/>
  <p:sldLayoutIdLst>
    <p:sldLayoutId id="2147483683" r:id="rId1"/>
    <p:sldLayoutId id="2147483684" r:id="rId2"/>
  </p:sldLayoutIdLst>
  <p:hf hdr="0" ftr="0" dt="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 y="4878000"/>
            <a:ext cx="9143983" cy="271461"/>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a:t>Folientitel, insgesamt zweizeilig</a:t>
            </a:r>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
        <p:nvSpPr>
          <p:cNvPr id="9" name="Rechteck 8"/>
          <p:cNvSpPr/>
          <p:nvPr userDrawn="1"/>
        </p:nvSpPr>
        <p:spPr>
          <a:xfrm>
            <a:off x="8266559" y="4866246"/>
            <a:ext cx="473206" cy="261610"/>
          </a:xfrm>
          <a:prstGeom prst="rect">
            <a:avLst/>
          </a:prstGeom>
        </p:spPr>
        <p:txBody>
          <a:bodyPr wrap="none">
            <a:spAutoFit/>
          </a:bodyPr>
          <a:lstStyle/>
          <a:p>
            <a:pPr algn="r"/>
            <a:fld id="{63FFF309-7B43-4697-A594-9877CC163A2D}" type="slidenum">
              <a:rPr kumimoji="0" lang="de-DE" sz="1100" b="0" i="0" u="none" strike="noStrike" kern="1200" cap="none" spc="0" normalizeH="0" baseline="0" noProof="0" smtClean="0">
                <a:ln>
                  <a:noFill/>
                </a:ln>
                <a:solidFill>
                  <a:prstClr val="white"/>
                </a:solidFill>
                <a:effectLst/>
                <a:uLnTx/>
                <a:uFillTx/>
                <a:latin typeface="+mn-lt"/>
                <a:ea typeface="+mn-ea"/>
                <a:cs typeface="+mn-cs"/>
              </a:rPr>
              <a:pPr algn="r"/>
              <a:t>‹Nr.›</a:t>
            </a:fld>
            <a:endParaRPr lang="de-DE" b="0" dirty="0"/>
          </a:p>
        </p:txBody>
      </p:sp>
    </p:spTree>
    <p:extLst>
      <p:ext uri="{BB962C8B-B14F-4D97-AF65-F5344CB8AC3E}">
        <p14:creationId xmlns:p14="http://schemas.microsoft.com/office/powerpoint/2010/main" val="2940064877"/>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gif"/><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subTitle" idx="1"/>
          </p:nvPr>
        </p:nvSpPr>
        <p:spPr>
          <a:xfrm>
            <a:off x="360000" y="2499742"/>
            <a:ext cx="7596376" cy="692566"/>
          </a:xfrm>
          <a:prstGeom prst="rect">
            <a:avLst/>
          </a:prstGeom>
          <a:noFill/>
          <a:ln>
            <a:noFill/>
          </a:ln>
        </p:spPr>
        <p:txBody>
          <a:bodyPr spcFirstLastPara="1" wrap="square" lIns="0" tIns="0" rIns="0" bIns="0" anchor="t" anchorCtr="0">
            <a:normAutofit fontScale="92500" lnSpcReduction="20000"/>
          </a:bodyPr>
          <a:lstStyle/>
          <a:p>
            <a:pPr marL="0" lvl="0" indent="0" algn="l" rtl="0">
              <a:spcBef>
                <a:spcPts val="0"/>
              </a:spcBef>
              <a:spcAft>
                <a:spcPts val="0"/>
              </a:spcAft>
              <a:buClr>
                <a:schemeClr val="lt1"/>
              </a:buClr>
              <a:buSzPct val="100000"/>
              <a:buNone/>
            </a:pPr>
            <a:r>
              <a:rPr lang="en" sz="1600" dirty="0"/>
              <a:t>Marc Weber and Silvia </a:t>
            </a:r>
            <a:r>
              <a:rPr lang="en" sz="1600" dirty="0" err="1"/>
              <a:t>Masciocchi</a:t>
            </a:r>
            <a:endParaRPr dirty="0"/>
          </a:p>
          <a:p>
            <a:pPr marL="0" lvl="0" indent="0" algn="l" rtl="0">
              <a:spcBef>
                <a:spcPts val="296"/>
              </a:spcBef>
              <a:spcAft>
                <a:spcPts val="0"/>
              </a:spcAft>
              <a:buClr>
                <a:schemeClr val="lt1"/>
              </a:buClr>
              <a:buSzPct val="100000"/>
              <a:buNone/>
            </a:pPr>
            <a:endParaRPr lang="de-DE" sz="1600" dirty="0"/>
          </a:p>
          <a:p>
            <a:pPr marL="0" lvl="0" indent="0" algn="l" rtl="0">
              <a:spcBef>
                <a:spcPts val="296"/>
              </a:spcBef>
              <a:spcAft>
                <a:spcPts val="0"/>
              </a:spcAft>
              <a:buClr>
                <a:schemeClr val="lt1"/>
              </a:buClr>
              <a:buSzPct val="100000"/>
              <a:buNone/>
            </a:pPr>
            <a:r>
              <a:rPr lang="de-DE" sz="1600" dirty="0" err="1"/>
              <a:t>January</a:t>
            </a:r>
            <a:r>
              <a:rPr lang="de-DE" sz="1600" dirty="0"/>
              <a:t> 11, 2024</a:t>
            </a:r>
            <a:endParaRPr sz="1600" dirty="0"/>
          </a:p>
        </p:txBody>
      </p:sp>
      <p:sp>
        <p:nvSpPr>
          <p:cNvPr id="124" name="Google Shape;124;p26"/>
          <p:cNvSpPr txBox="1">
            <a:spLocks noGrp="1"/>
          </p:cNvSpPr>
          <p:nvPr>
            <p:ph type="ctrTitle"/>
          </p:nvPr>
        </p:nvSpPr>
        <p:spPr>
          <a:xfrm>
            <a:off x="345192" y="1223992"/>
            <a:ext cx="8619296" cy="699686"/>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Clr>
                <a:schemeClr val="lt1"/>
              </a:buClr>
              <a:buSzPct val="100000"/>
              <a:buFont typeface="Arial"/>
              <a:buNone/>
            </a:pPr>
            <a:r>
              <a:rPr lang="en" sz="1800" b="0" dirty="0"/>
              <a:t>Research Field Matter</a:t>
            </a:r>
            <a:br>
              <a:rPr lang="en" sz="1800" b="0" dirty="0"/>
            </a:br>
            <a:r>
              <a:rPr lang="en" sz="1800" b="0" dirty="0"/>
              <a:t>Matter and Technologies</a:t>
            </a:r>
            <a:br>
              <a:rPr lang="en" b="0" dirty="0"/>
            </a:br>
            <a:r>
              <a:rPr lang="en" sz="2700" b="0" dirty="0"/>
              <a:t>Topic 2 – Detector Technologies and Systems</a:t>
            </a:r>
            <a:endParaRPr dirty="0"/>
          </a:p>
        </p:txBody>
      </p:sp>
      <p:sp>
        <p:nvSpPr>
          <p:cNvPr id="125" name="Google Shape;125;p26"/>
          <p:cNvSpPr/>
          <p:nvPr/>
        </p:nvSpPr>
        <p:spPr>
          <a:xfrm>
            <a:off x="7321819" y="974285"/>
            <a:ext cx="1712242" cy="6378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6" name="Google Shape;126;p26"/>
          <p:cNvPicPr preferRelativeResize="0"/>
          <p:nvPr/>
        </p:nvPicPr>
        <p:blipFill rotWithShape="1">
          <a:blip r:embed="rId3">
            <a:alphaModFix/>
          </a:blip>
          <a:srcRect t="1223"/>
          <a:stretch/>
        </p:blipFill>
        <p:spPr>
          <a:xfrm>
            <a:off x="7367086" y="1018906"/>
            <a:ext cx="1621708" cy="548635"/>
          </a:xfrm>
          <a:prstGeom prst="rect">
            <a:avLst/>
          </a:prstGeom>
          <a:noFill/>
          <a:ln>
            <a:noFill/>
          </a:ln>
        </p:spPr>
      </p:pic>
      <p:sp>
        <p:nvSpPr>
          <p:cNvPr id="127" name="Google Shape;127;p26"/>
          <p:cNvSpPr/>
          <p:nvPr/>
        </p:nvSpPr>
        <p:spPr>
          <a:xfrm>
            <a:off x="107504" y="3976720"/>
            <a:ext cx="8926557" cy="8125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pic>
        <p:nvPicPr>
          <p:cNvPr id="128" name="Google Shape;128;p26"/>
          <p:cNvPicPr preferRelativeResize="0"/>
          <p:nvPr/>
        </p:nvPicPr>
        <p:blipFill rotWithShape="1">
          <a:blip r:embed="rId4">
            <a:alphaModFix/>
          </a:blip>
          <a:srcRect/>
          <a:stretch/>
        </p:blipFill>
        <p:spPr>
          <a:xfrm>
            <a:off x="323528" y="4052953"/>
            <a:ext cx="545523" cy="514027"/>
          </a:xfrm>
          <a:prstGeom prst="rect">
            <a:avLst/>
          </a:prstGeom>
          <a:noFill/>
          <a:ln>
            <a:noFill/>
          </a:ln>
        </p:spPr>
      </p:pic>
      <p:pic>
        <p:nvPicPr>
          <p:cNvPr id="129" name="Google Shape;129;p26" descr="https://www.hzg.de/_common/img/logos/logo_hzg_cms10.gif"/>
          <p:cNvPicPr preferRelativeResize="0"/>
          <p:nvPr/>
        </p:nvPicPr>
        <p:blipFill rotWithShape="1">
          <a:blip r:embed="rId5">
            <a:alphaModFix/>
          </a:blip>
          <a:srcRect/>
          <a:stretch/>
        </p:blipFill>
        <p:spPr>
          <a:xfrm>
            <a:off x="5693587" y="4080236"/>
            <a:ext cx="1304925" cy="359410"/>
          </a:xfrm>
          <a:prstGeom prst="rect">
            <a:avLst/>
          </a:prstGeom>
          <a:noFill/>
          <a:ln>
            <a:noFill/>
          </a:ln>
        </p:spPr>
      </p:pic>
      <p:grpSp>
        <p:nvGrpSpPr>
          <p:cNvPr id="130" name="Google Shape;130;p26"/>
          <p:cNvGrpSpPr/>
          <p:nvPr/>
        </p:nvGrpSpPr>
        <p:grpSpPr>
          <a:xfrm>
            <a:off x="2195736" y="4023681"/>
            <a:ext cx="1152127" cy="622990"/>
            <a:chOff x="2195736" y="4023681"/>
            <a:chExt cx="1152127" cy="622990"/>
          </a:xfrm>
        </p:grpSpPr>
        <p:pic>
          <p:nvPicPr>
            <p:cNvPr id="131" name="Google Shape;131;p26"/>
            <p:cNvPicPr preferRelativeResize="0"/>
            <p:nvPr/>
          </p:nvPicPr>
          <p:blipFill rotWithShape="1">
            <a:blip r:embed="rId6">
              <a:alphaModFix/>
            </a:blip>
            <a:srcRect r="58551" b="30288"/>
            <a:stretch/>
          </p:blipFill>
          <p:spPr>
            <a:xfrm>
              <a:off x="2309211" y="4023681"/>
              <a:ext cx="789606" cy="260730"/>
            </a:xfrm>
            <a:prstGeom prst="rect">
              <a:avLst/>
            </a:prstGeom>
            <a:noFill/>
            <a:ln>
              <a:noFill/>
            </a:ln>
          </p:spPr>
        </p:pic>
        <p:pic>
          <p:nvPicPr>
            <p:cNvPr id="132" name="Google Shape;132;p26" descr="D:\DESYCloud\MT\Templates\Logos\hij_en_fullname.png"/>
            <p:cNvPicPr preferRelativeResize="0"/>
            <p:nvPr/>
          </p:nvPicPr>
          <p:blipFill rotWithShape="1">
            <a:blip r:embed="rId7">
              <a:alphaModFix/>
            </a:blip>
            <a:srcRect/>
            <a:stretch/>
          </p:blipFill>
          <p:spPr>
            <a:xfrm>
              <a:off x="2195736" y="4313804"/>
              <a:ext cx="594360" cy="307975"/>
            </a:xfrm>
            <a:prstGeom prst="rect">
              <a:avLst/>
            </a:prstGeom>
            <a:solidFill>
              <a:schemeClr val="lt1"/>
            </a:solidFill>
            <a:ln>
              <a:noFill/>
            </a:ln>
          </p:spPr>
        </p:pic>
        <p:pic>
          <p:nvPicPr>
            <p:cNvPr id="133" name="Google Shape;133;p26" descr="D:\AFSKopie20190403\MT\Templates\HI-Mainz_d.jpg"/>
            <p:cNvPicPr preferRelativeResize="0"/>
            <p:nvPr/>
          </p:nvPicPr>
          <p:blipFill rotWithShape="1">
            <a:blip r:embed="rId8">
              <a:alphaModFix/>
            </a:blip>
            <a:srcRect/>
            <a:stretch/>
          </p:blipFill>
          <p:spPr>
            <a:xfrm>
              <a:off x="2741258" y="4271100"/>
              <a:ext cx="606605" cy="375571"/>
            </a:xfrm>
            <a:prstGeom prst="rect">
              <a:avLst/>
            </a:prstGeom>
            <a:noFill/>
            <a:ln>
              <a:noFill/>
            </a:ln>
          </p:spPr>
        </p:pic>
      </p:grpSp>
      <p:pic>
        <p:nvPicPr>
          <p:cNvPr id="134" name="Google Shape;134;p26" descr="/var/folders/87/zyycp33901xfqp5z7d2xz3640000gp/T/com.microsoft.Word/Content.MSO/14CBECA3.tmp"/>
          <p:cNvPicPr preferRelativeResize="0"/>
          <p:nvPr/>
        </p:nvPicPr>
        <p:blipFill rotWithShape="1">
          <a:blip r:embed="rId9">
            <a:alphaModFix/>
          </a:blip>
          <a:srcRect/>
          <a:stretch/>
        </p:blipFill>
        <p:spPr>
          <a:xfrm>
            <a:off x="7279730" y="4007913"/>
            <a:ext cx="467468" cy="504056"/>
          </a:xfrm>
          <a:prstGeom prst="rect">
            <a:avLst/>
          </a:prstGeom>
          <a:noFill/>
          <a:ln>
            <a:noFill/>
          </a:ln>
        </p:spPr>
      </p:pic>
      <p:pic>
        <p:nvPicPr>
          <p:cNvPr id="135" name="Google Shape;135;p26"/>
          <p:cNvPicPr preferRelativeResize="0"/>
          <p:nvPr/>
        </p:nvPicPr>
        <p:blipFill rotWithShape="1">
          <a:blip r:embed="rId10">
            <a:alphaModFix/>
          </a:blip>
          <a:srcRect/>
          <a:stretch/>
        </p:blipFill>
        <p:spPr>
          <a:xfrm>
            <a:off x="4469451" y="4103696"/>
            <a:ext cx="884234" cy="361430"/>
          </a:xfrm>
          <a:prstGeom prst="rect">
            <a:avLst/>
          </a:prstGeom>
          <a:noFill/>
          <a:ln>
            <a:noFill/>
          </a:ln>
        </p:spPr>
      </p:pic>
      <p:pic>
        <p:nvPicPr>
          <p:cNvPr id="136" name="Google Shape;136;p26"/>
          <p:cNvPicPr preferRelativeResize="0"/>
          <p:nvPr/>
        </p:nvPicPr>
        <p:blipFill rotWithShape="1">
          <a:blip r:embed="rId11">
            <a:alphaModFix/>
          </a:blip>
          <a:srcRect/>
          <a:stretch/>
        </p:blipFill>
        <p:spPr>
          <a:xfrm>
            <a:off x="1108062" y="4080236"/>
            <a:ext cx="899145" cy="261294"/>
          </a:xfrm>
          <a:prstGeom prst="rect">
            <a:avLst/>
          </a:prstGeom>
          <a:noFill/>
          <a:ln>
            <a:noFill/>
          </a:ln>
        </p:spPr>
      </p:pic>
      <p:pic>
        <p:nvPicPr>
          <p:cNvPr id="137" name="Google Shape;137;p26" descr="C:\Users\hschunck\Desktop\KITlogo_farbe-RGB_englisch.jpg"/>
          <p:cNvPicPr preferRelativeResize="0"/>
          <p:nvPr/>
        </p:nvPicPr>
        <p:blipFill rotWithShape="1">
          <a:blip r:embed="rId12">
            <a:alphaModFix/>
          </a:blip>
          <a:srcRect/>
          <a:stretch/>
        </p:blipFill>
        <p:spPr>
          <a:xfrm>
            <a:off x="7980800" y="4079511"/>
            <a:ext cx="809131" cy="367039"/>
          </a:xfrm>
          <a:prstGeom prst="rect">
            <a:avLst/>
          </a:prstGeom>
          <a:noFill/>
          <a:ln>
            <a:noFill/>
          </a:ln>
        </p:spPr>
      </p:pic>
      <p:pic>
        <p:nvPicPr>
          <p:cNvPr id="138" name="Google Shape;138;p26"/>
          <p:cNvPicPr preferRelativeResize="0"/>
          <p:nvPr/>
        </p:nvPicPr>
        <p:blipFill rotWithShape="1">
          <a:blip r:embed="rId13">
            <a:alphaModFix/>
          </a:blip>
          <a:srcRect/>
          <a:stretch/>
        </p:blipFill>
        <p:spPr>
          <a:xfrm>
            <a:off x="3245315" y="4052953"/>
            <a:ext cx="985345" cy="3696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4109BB24-3EA0-40BC-BA40-C359E63D2825}"/>
              </a:ext>
            </a:extLst>
          </p:cNvPr>
          <p:cNvSpPr>
            <a:spLocks noGrp="1"/>
          </p:cNvSpPr>
          <p:nvPr>
            <p:ph type="title"/>
          </p:nvPr>
        </p:nvSpPr>
        <p:spPr>
          <a:xfrm>
            <a:off x="360000" y="231490"/>
            <a:ext cx="8424000" cy="371930"/>
          </a:xfrm>
        </p:spPr>
        <p:txBody>
          <a:bodyPr/>
          <a:lstStyle/>
          <a:p>
            <a:r>
              <a:rPr lang="de-DE" dirty="0" err="1"/>
              <a:t>What</a:t>
            </a:r>
            <a:r>
              <a:rPr lang="de-DE" dirty="0"/>
              <a:t> </a:t>
            </a:r>
            <a:r>
              <a:rPr lang="de-DE" dirty="0" err="1"/>
              <a:t>we</a:t>
            </a:r>
            <a:r>
              <a:rPr lang="de-DE" dirty="0"/>
              <a:t> </a:t>
            </a:r>
            <a:r>
              <a:rPr lang="de-DE" dirty="0" err="1"/>
              <a:t>already</a:t>
            </a:r>
            <a:r>
              <a:rPr lang="de-DE" dirty="0"/>
              <a:t> do and </a:t>
            </a:r>
            <a:r>
              <a:rPr lang="de-DE" dirty="0" err="1"/>
              <a:t>could</a:t>
            </a:r>
            <a:r>
              <a:rPr lang="de-DE" dirty="0"/>
              <a:t> </a:t>
            </a:r>
            <a:r>
              <a:rPr lang="de-DE" dirty="0" err="1"/>
              <a:t>intensify</a:t>
            </a:r>
            <a:r>
              <a:rPr lang="de-DE" dirty="0"/>
              <a:t> …</a:t>
            </a:r>
            <a:endParaRPr lang="de-DE" sz="2200" dirty="0"/>
          </a:p>
        </p:txBody>
      </p:sp>
      <p:sp>
        <p:nvSpPr>
          <p:cNvPr id="7" name="Inhaltsplatzhalter 3">
            <a:extLst>
              <a:ext uri="{FF2B5EF4-FFF2-40B4-BE49-F238E27FC236}">
                <a16:creationId xmlns:a16="http://schemas.microsoft.com/office/drawing/2014/main" id="{AF725278-B76B-4DF9-90B3-0EF9319F284E}"/>
              </a:ext>
            </a:extLst>
          </p:cNvPr>
          <p:cNvSpPr>
            <a:spLocks noGrp="1"/>
          </p:cNvSpPr>
          <p:nvPr>
            <p:ph sz="quarter" idx="15"/>
          </p:nvPr>
        </p:nvSpPr>
        <p:spPr>
          <a:xfrm>
            <a:off x="358775" y="1086550"/>
            <a:ext cx="7633605" cy="3744752"/>
          </a:xfrm>
        </p:spPr>
        <p:txBody>
          <a:bodyPr/>
          <a:lstStyle/>
          <a:p>
            <a:pPr marL="180975" lvl="1" indent="-180975" defTabSz="180000">
              <a:lnSpc>
                <a:spcPct val="112500"/>
              </a:lnSpc>
              <a:spcBef>
                <a:spcPts val="1100"/>
              </a:spcBef>
              <a:tabLst>
                <a:tab pos="180000" algn="l"/>
                <a:tab pos="360000" algn="l"/>
              </a:tabLst>
            </a:pPr>
            <a:r>
              <a:rPr lang="de-DE" dirty="0" err="1"/>
              <a:t>realize</a:t>
            </a:r>
            <a:r>
              <a:rPr lang="de-DE" dirty="0"/>
              <a:t> </a:t>
            </a:r>
            <a:r>
              <a:rPr lang="de-DE" dirty="0" err="1"/>
              <a:t>low</a:t>
            </a:r>
            <a:r>
              <a:rPr lang="de-DE" dirty="0"/>
              <a:t>-power </a:t>
            </a:r>
            <a:r>
              <a:rPr lang="de-DE" dirty="0" err="1"/>
              <a:t>integrated</a:t>
            </a:r>
            <a:r>
              <a:rPr lang="de-DE" dirty="0"/>
              <a:t> </a:t>
            </a:r>
            <a:r>
              <a:rPr lang="de-DE" dirty="0" err="1"/>
              <a:t>circuits</a:t>
            </a:r>
            <a:r>
              <a:rPr lang="de-DE" dirty="0"/>
              <a:t> </a:t>
            </a:r>
            <a:r>
              <a:rPr lang="de-DE" dirty="0" err="1"/>
              <a:t>by</a:t>
            </a:r>
            <a:r>
              <a:rPr lang="de-DE" dirty="0"/>
              <a:t> design + </a:t>
            </a:r>
            <a:r>
              <a:rPr lang="de-DE" dirty="0" err="1"/>
              <a:t>technology</a:t>
            </a:r>
            <a:r>
              <a:rPr lang="de-DE" dirty="0"/>
              <a:t> </a:t>
            </a:r>
            <a:r>
              <a:rPr lang="de-DE" dirty="0" err="1"/>
              <a:t>choice</a:t>
            </a:r>
            <a:endParaRPr lang="de-DE" dirty="0"/>
          </a:p>
          <a:p>
            <a:pPr marL="180975" lvl="1" indent="-180975" defTabSz="180000">
              <a:lnSpc>
                <a:spcPct val="112500"/>
              </a:lnSpc>
              <a:spcBef>
                <a:spcPts val="1100"/>
              </a:spcBef>
              <a:tabLst>
                <a:tab pos="180000" algn="l"/>
                <a:tab pos="360000" algn="l"/>
              </a:tabLst>
            </a:pPr>
            <a:r>
              <a:rPr lang="de-DE" dirty="0" err="1"/>
              <a:t>minimize</a:t>
            </a:r>
            <a:r>
              <a:rPr lang="de-DE" dirty="0"/>
              <a:t> DAQ power </a:t>
            </a:r>
            <a:r>
              <a:rPr lang="de-DE" dirty="0" err="1"/>
              <a:t>consumption</a:t>
            </a:r>
            <a:endParaRPr lang="de-DE" dirty="0"/>
          </a:p>
          <a:p>
            <a:pPr marL="180975" lvl="1" indent="-180975" defTabSz="180000">
              <a:lnSpc>
                <a:spcPct val="112500"/>
              </a:lnSpc>
              <a:spcBef>
                <a:spcPts val="1100"/>
              </a:spcBef>
              <a:tabLst>
                <a:tab pos="180000" algn="l"/>
                <a:tab pos="360000" algn="l"/>
              </a:tabLst>
            </a:pPr>
            <a:r>
              <a:rPr lang="de-DE" dirty="0" err="1"/>
              <a:t>minimize</a:t>
            </a:r>
            <a:r>
              <a:rPr lang="de-DE" dirty="0"/>
              <a:t> </a:t>
            </a:r>
            <a:r>
              <a:rPr lang="de-DE" dirty="0" err="1"/>
              <a:t>data</a:t>
            </a:r>
            <a:r>
              <a:rPr lang="de-DE" dirty="0"/>
              <a:t> </a:t>
            </a:r>
            <a:r>
              <a:rPr lang="de-DE" dirty="0" err="1"/>
              <a:t>by</a:t>
            </a:r>
            <a:r>
              <a:rPr lang="de-DE" dirty="0"/>
              <a:t> online </a:t>
            </a:r>
            <a:r>
              <a:rPr lang="de-DE" dirty="0" err="1"/>
              <a:t>reconstruction</a:t>
            </a:r>
            <a:r>
              <a:rPr lang="de-DE" dirty="0"/>
              <a:t> (</a:t>
            </a:r>
            <a:r>
              <a:rPr lang="de-DE" dirty="0" err="1"/>
              <a:t>quantify</a:t>
            </a:r>
            <a:r>
              <a:rPr lang="de-DE" dirty="0"/>
              <a:t> </a:t>
            </a:r>
            <a:r>
              <a:rPr lang="de-DE" dirty="0" err="1"/>
              <a:t>effects</a:t>
            </a:r>
            <a:r>
              <a:rPr lang="de-DE" dirty="0"/>
              <a:t>!) – links </a:t>
            </a:r>
            <a:r>
              <a:rPr lang="de-DE" dirty="0" err="1"/>
              <a:t>to</a:t>
            </a:r>
            <a:r>
              <a:rPr lang="de-DE" dirty="0"/>
              <a:t> DMA</a:t>
            </a:r>
          </a:p>
          <a:p>
            <a:pPr marL="180975" lvl="1" indent="-180975" defTabSz="180000">
              <a:lnSpc>
                <a:spcPct val="112500"/>
              </a:lnSpc>
              <a:spcBef>
                <a:spcPts val="1100"/>
              </a:spcBef>
              <a:tabLst>
                <a:tab pos="180000" algn="l"/>
                <a:tab pos="360000" algn="l"/>
              </a:tabLst>
            </a:pPr>
            <a:r>
              <a:rPr lang="de-DE" dirty="0" err="1"/>
              <a:t>research</a:t>
            </a:r>
            <a:r>
              <a:rPr lang="de-DE" dirty="0"/>
              <a:t> </a:t>
            </a:r>
            <a:r>
              <a:rPr lang="de-DE" dirty="0" err="1"/>
              <a:t>environment-friendly</a:t>
            </a:r>
            <a:r>
              <a:rPr lang="de-DE" dirty="0"/>
              <a:t> </a:t>
            </a:r>
            <a:r>
              <a:rPr lang="de-DE" dirty="0" err="1"/>
              <a:t>gases</a:t>
            </a:r>
            <a:r>
              <a:rPr lang="de-DE" dirty="0"/>
              <a:t>, </a:t>
            </a:r>
            <a:r>
              <a:rPr lang="de-DE" dirty="0" err="1"/>
              <a:t>materials</a:t>
            </a:r>
            <a:r>
              <a:rPr lang="de-DE" dirty="0"/>
              <a:t>, </a:t>
            </a:r>
            <a:r>
              <a:rPr lang="de-DE" dirty="0" err="1"/>
              <a:t>methods</a:t>
            </a:r>
            <a:endParaRPr lang="de-DE" dirty="0"/>
          </a:p>
          <a:p>
            <a:pPr marL="180975" lvl="1" indent="-180975" defTabSz="180000">
              <a:lnSpc>
                <a:spcPct val="112500"/>
              </a:lnSpc>
              <a:spcBef>
                <a:spcPts val="1100"/>
              </a:spcBef>
              <a:tabLst>
                <a:tab pos="180000" algn="l"/>
                <a:tab pos="360000" algn="l"/>
              </a:tabLst>
            </a:pPr>
            <a:r>
              <a:rPr lang="de-DE" dirty="0"/>
              <a:t>…</a:t>
            </a:r>
          </a:p>
          <a:p>
            <a:pPr marL="180975" lvl="1" indent="-180975" defTabSz="180000">
              <a:lnSpc>
                <a:spcPts val="1800"/>
              </a:lnSpc>
              <a:spcBef>
                <a:spcPts val="1100"/>
              </a:spcBef>
              <a:tabLst>
                <a:tab pos="180000" algn="l"/>
                <a:tab pos="360000" algn="l"/>
              </a:tabLst>
            </a:pPr>
            <a:endParaRPr lang="de-DE" sz="1400" b="1" dirty="0">
              <a:highlight>
                <a:srgbClr val="FFFF00"/>
              </a:highlight>
            </a:endParaRPr>
          </a:p>
        </p:txBody>
      </p:sp>
    </p:spTree>
    <p:extLst>
      <p:ext uri="{BB962C8B-B14F-4D97-AF65-F5344CB8AC3E}">
        <p14:creationId xmlns:p14="http://schemas.microsoft.com/office/powerpoint/2010/main" val="321665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3C4F9-CEB3-DD40-16EA-6B071C926833}"/>
              </a:ext>
            </a:extLst>
          </p:cNvPr>
          <p:cNvSpPr>
            <a:spLocks noGrp="1"/>
          </p:cNvSpPr>
          <p:nvPr>
            <p:ph type="title"/>
          </p:nvPr>
        </p:nvSpPr>
        <p:spPr/>
        <p:txBody>
          <a:bodyPr/>
          <a:lstStyle/>
          <a:p>
            <a:r>
              <a:rPr lang="de-DE" dirty="0" err="1"/>
              <a:t>Sustainability</a:t>
            </a:r>
            <a:endParaRPr lang="de-DE" dirty="0"/>
          </a:p>
        </p:txBody>
      </p:sp>
      <p:sp>
        <p:nvSpPr>
          <p:cNvPr id="4" name="Inhaltsplatzhalter 3">
            <a:extLst>
              <a:ext uri="{FF2B5EF4-FFF2-40B4-BE49-F238E27FC236}">
                <a16:creationId xmlns:a16="http://schemas.microsoft.com/office/drawing/2014/main" id="{3727EBC9-D319-71C9-2996-299B255E298D}"/>
              </a:ext>
            </a:extLst>
          </p:cNvPr>
          <p:cNvSpPr>
            <a:spLocks noGrp="1"/>
          </p:cNvSpPr>
          <p:nvPr>
            <p:ph sz="quarter" idx="15"/>
          </p:nvPr>
        </p:nvSpPr>
        <p:spPr>
          <a:xfrm>
            <a:off x="358775" y="1311275"/>
            <a:ext cx="8424000" cy="3422650"/>
          </a:xfrm>
        </p:spPr>
        <p:txBody>
          <a:bodyPr/>
          <a:lstStyle/>
          <a:p>
            <a:endParaRPr lang="de-DE" sz="1400" dirty="0"/>
          </a:p>
          <a:p>
            <a:pPr>
              <a:buSzPct val="114000"/>
            </a:pPr>
            <a:r>
              <a:rPr lang="de-DE" dirty="0" err="1"/>
              <a:t>Importance</a:t>
            </a:r>
            <a:r>
              <a:rPr lang="de-DE" dirty="0"/>
              <a:t> </a:t>
            </a:r>
            <a:r>
              <a:rPr lang="de-DE" dirty="0" err="1"/>
              <a:t>of</a:t>
            </a:r>
            <a:r>
              <a:rPr lang="de-DE" dirty="0"/>
              <a:t> </a:t>
            </a:r>
            <a:r>
              <a:rPr lang="de-DE" dirty="0" err="1"/>
              <a:t>this</a:t>
            </a:r>
            <a:r>
              <a:rPr lang="de-DE" dirty="0"/>
              <a:t> </a:t>
            </a:r>
            <a:r>
              <a:rPr lang="de-DE" dirty="0" err="1"/>
              <a:t>topic</a:t>
            </a:r>
            <a:r>
              <a:rPr lang="de-DE" dirty="0"/>
              <a:t> </a:t>
            </a:r>
            <a:r>
              <a:rPr lang="de-DE" dirty="0" err="1"/>
              <a:t>cannot</a:t>
            </a:r>
            <a:r>
              <a:rPr lang="de-DE" dirty="0"/>
              <a:t> </a:t>
            </a:r>
            <a:r>
              <a:rPr lang="de-DE" dirty="0" err="1"/>
              <a:t>be</a:t>
            </a:r>
            <a:r>
              <a:rPr lang="de-DE" dirty="0"/>
              <a:t> </a:t>
            </a:r>
            <a:r>
              <a:rPr lang="de-DE" dirty="0" err="1"/>
              <a:t>overstated</a:t>
            </a:r>
            <a:endParaRPr lang="de-DE" dirty="0"/>
          </a:p>
          <a:p>
            <a:pPr>
              <a:buSzPct val="114000"/>
            </a:pPr>
            <a:r>
              <a:rPr lang="de-DE" dirty="0"/>
              <a:t>Politics, </a:t>
            </a:r>
            <a:r>
              <a:rPr lang="de-DE" dirty="0" err="1"/>
              <a:t>advisory</a:t>
            </a:r>
            <a:r>
              <a:rPr lang="de-DE" dirty="0"/>
              <a:t> </a:t>
            </a:r>
            <a:r>
              <a:rPr lang="de-DE" dirty="0" err="1"/>
              <a:t>boards</a:t>
            </a:r>
            <a:r>
              <a:rPr lang="de-DE" dirty="0"/>
              <a:t>, </a:t>
            </a:r>
            <a:r>
              <a:rPr lang="de-DE" dirty="0" err="1"/>
              <a:t>funding</a:t>
            </a:r>
            <a:r>
              <a:rPr lang="de-DE" dirty="0"/>
              <a:t> </a:t>
            </a:r>
            <a:r>
              <a:rPr lang="de-DE" dirty="0" err="1"/>
              <a:t>agencies</a:t>
            </a:r>
            <a:r>
              <a:rPr lang="de-DE" dirty="0"/>
              <a:t>, </a:t>
            </a:r>
            <a:r>
              <a:rPr lang="de-DE" dirty="0" err="1"/>
              <a:t>general</a:t>
            </a:r>
            <a:r>
              <a:rPr lang="de-DE" dirty="0"/>
              <a:t> </a:t>
            </a:r>
            <a:r>
              <a:rPr lang="de-DE" dirty="0" err="1"/>
              <a:t>public</a:t>
            </a:r>
            <a:r>
              <a:rPr lang="de-DE" dirty="0"/>
              <a:t>, </a:t>
            </a:r>
            <a:r>
              <a:rPr lang="de-DE" dirty="0" err="1"/>
              <a:t>ourselves</a:t>
            </a:r>
            <a:r>
              <a:rPr lang="de-DE" dirty="0"/>
              <a:t>: all care </a:t>
            </a:r>
            <a:r>
              <a:rPr lang="de-DE" dirty="0" err="1"/>
              <a:t>about</a:t>
            </a:r>
            <a:r>
              <a:rPr lang="de-DE" dirty="0"/>
              <a:t> </a:t>
            </a:r>
            <a:r>
              <a:rPr lang="de-DE" dirty="0" err="1"/>
              <a:t>sustainability</a:t>
            </a:r>
            <a:endParaRPr lang="de-DE" dirty="0"/>
          </a:p>
          <a:p>
            <a:pPr>
              <a:buSzPct val="114000"/>
            </a:pPr>
            <a:r>
              <a:rPr lang="de-DE" dirty="0"/>
              <a:t>DTS and MT will </a:t>
            </a:r>
            <a:r>
              <a:rPr lang="de-DE" dirty="0" err="1"/>
              <a:t>be</a:t>
            </a:r>
            <a:r>
              <a:rPr lang="de-DE" dirty="0"/>
              <a:t> </a:t>
            </a:r>
            <a:r>
              <a:rPr lang="de-DE" dirty="0" err="1"/>
              <a:t>asked</a:t>
            </a:r>
            <a:r>
              <a:rPr lang="de-DE" dirty="0"/>
              <a:t> </a:t>
            </a:r>
            <a:r>
              <a:rPr lang="de-DE" dirty="0" err="1"/>
              <a:t>for</a:t>
            </a:r>
            <a:r>
              <a:rPr lang="de-DE" dirty="0"/>
              <a:t> </a:t>
            </a:r>
            <a:r>
              <a:rPr lang="de-DE" dirty="0" err="1"/>
              <a:t>our</a:t>
            </a:r>
            <a:r>
              <a:rPr lang="de-DE" dirty="0"/>
              <a:t> </a:t>
            </a:r>
            <a:r>
              <a:rPr lang="de-DE" dirty="0" err="1"/>
              <a:t>contribution</a:t>
            </a:r>
            <a:endParaRPr lang="de-DE" dirty="0"/>
          </a:p>
          <a:p>
            <a:pPr>
              <a:buSzPct val="114000"/>
            </a:pPr>
            <a:endParaRPr lang="de-DE" dirty="0"/>
          </a:p>
          <a:p>
            <a:pPr marL="127000" indent="0">
              <a:buSzPct val="114000"/>
              <a:buNone/>
            </a:pPr>
            <a:r>
              <a:rPr lang="de-DE" dirty="0"/>
              <a:t>	</a:t>
            </a:r>
            <a:r>
              <a:rPr lang="de-DE" i="1" dirty="0"/>
              <a:t>( I am </a:t>
            </a:r>
            <a:r>
              <a:rPr lang="de-DE" i="1" dirty="0" err="1"/>
              <a:t>certainly</a:t>
            </a:r>
            <a:r>
              <a:rPr lang="de-DE" i="1" dirty="0"/>
              <a:t> </a:t>
            </a:r>
            <a:r>
              <a:rPr lang="de-DE" i="1" dirty="0" err="1"/>
              <a:t>asked</a:t>
            </a:r>
            <a:r>
              <a:rPr lang="de-DE" i="1" dirty="0"/>
              <a:t> at KIT </a:t>
            </a:r>
            <a:r>
              <a:rPr lang="de-DE" i="1" dirty="0" err="1"/>
              <a:t>what</a:t>
            </a:r>
            <a:r>
              <a:rPr lang="de-DE" i="1" dirty="0"/>
              <a:t> Matter </a:t>
            </a:r>
            <a:r>
              <a:rPr lang="de-DE" i="1" dirty="0" err="1"/>
              <a:t>contributes</a:t>
            </a:r>
            <a:r>
              <a:rPr lang="de-DE" i="1" dirty="0"/>
              <a:t>)</a:t>
            </a:r>
          </a:p>
          <a:p>
            <a:endParaRPr lang="de-DE" dirty="0"/>
          </a:p>
        </p:txBody>
      </p:sp>
    </p:spTree>
    <p:extLst>
      <p:ext uri="{BB962C8B-B14F-4D97-AF65-F5344CB8AC3E}">
        <p14:creationId xmlns:p14="http://schemas.microsoft.com/office/powerpoint/2010/main" val="226019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B799DBF-ACD3-535D-751F-E32A5FBEF4B4}"/>
              </a:ext>
            </a:extLst>
          </p:cNvPr>
          <p:cNvPicPr>
            <a:picLocks noChangeAspect="1"/>
          </p:cNvPicPr>
          <p:nvPr/>
        </p:nvPicPr>
        <p:blipFill>
          <a:blip r:embed="rId2"/>
          <a:stretch>
            <a:fillRect/>
          </a:stretch>
        </p:blipFill>
        <p:spPr>
          <a:xfrm>
            <a:off x="360000" y="630098"/>
            <a:ext cx="5310399" cy="1245197"/>
          </a:xfrm>
          <a:prstGeom prst="rect">
            <a:avLst/>
          </a:prstGeom>
        </p:spPr>
      </p:pic>
      <p:sp>
        <p:nvSpPr>
          <p:cNvPr id="2" name="Titel 1">
            <a:extLst>
              <a:ext uri="{FF2B5EF4-FFF2-40B4-BE49-F238E27FC236}">
                <a16:creationId xmlns:a16="http://schemas.microsoft.com/office/drawing/2014/main" id="{292F32A9-1E96-67C4-75B6-9D2083E8EA37}"/>
              </a:ext>
            </a:extLst>
          </p:cNvPr>
          <p:cNvSpPr>
            <a:spLocks noGrp="1"/>
          </p:cNvSpPr>
          <p:nvPr>
            <p:ph type="title"/>
          </p:nvPr>
        </p:nvSpPr>
        <p:spPr/>
        <p:txBody>
          <a:bodyPr/>
          <a:lstStyle/>
          <a:p>
            <a:r>
              <a:rPr lang="de-DE" dirty="0" err="1"/>
              <a:t>Sustainability</a:t>
            </a:r>
            <a:r>
              <a:rPr lang="de-DE" dirty="0"/>
              <a:t>: a </a:t>
            </a:r>
            <a:r>
              <a:rPr lang="de-DE" dirty="0" err="1"/>
              <a:t>clear</a:t>
            </a:r>
            <a:r>
              <a:rPr lang="de-DE" dirty="0"/>
              <a:t> </a:t>
            </a:r>
            <a:r>
              <a:rPr lang="de-DE" dirty="0" err="1"/>
              <a:t>assignment</a:t>
            </a:r>
            <a:r>
              <a:rPr lang="de-DE" dirty="0"/>
              <a:t> </a:t>
            </a:r>
            <a:r>
              <a:rPr lang="de-DE" dirty="0" err="1"/>
              <a:t>from</a:t>
            </a:r>
            <a:r>
              <a:rPr lang="de-DE" dirty="0"/>
              <a:t> </a:t>
            </a:r>
            <a:r>
              <a:rPr lang="de-DE" dirty="0" err="1"/>
              <a:t>society</a:t>
            </a:r>
            <a:endParaRPr lang="de-DE" dirty="0"/>
          </a:p>
        </p:txBody>
      </p:sp>
      <p:sp>
        <p:nvSpPr>
          <p:cNvPr id="5" name="Textfeld 4">
            <a:extLst>
              <a:ext uri="{FF2B5EF4-FFF2-40B4-BE49-F238E27FC236}">
                <a16:creationId xmlns:a16="http://schemas.microsoft.com/office/drawing/2014/main" id="{8DE8BE05-1A03-3BFE-D667-C43777367F2C}"/>
              </a:ext>
            </a:extLst>
          </p:cNvPr>
          <p:cNvSpPr txBox="1"/>
          <p:nvPr/>
        </p:nvSpPr>
        <p:spPr>
          <a:xfrm>
            <a:off x="6040744" y="3913908"/>
            <a:ext cx="2956023" cy="738664"/>
          </a:xfrm>
          <a:prstGeom prst="rect">
            <a:avLst/>
          </a:prstGeom>
          <a:noFill/>
        </p:spPr>
        <p:txBody>
          <a:bodyPr wrap="square" rtlCol="0">
            <a:spAutoFit/>
          </a:bodyPr>
          <a:lstStyle/>
          <a:p>
            <a:r>
              <a:rPr lang="de-DE" b="1" i="1" dirty="0">
                <a:solidFill>
                  <a:srgbClr val="004478"/>
                </a:solidFill>
                <a:effectLst/>
                <a:latin typeface="Times" pitchFamily="2" charset="0"/>
              </a:rPr>
              <a:t>„Der Auftrag ist klar: Wir müssen jetzt die Weichen für ein Jahrzehnt der Nachhaltigkeit stellen!“ </a:t>
            </a:r>
            <a:endParaRPr lang="de-DE" dirty="0">
              <a:solidFill>
                <a:srgbClr val="004478"/>
              </a:solidFill>
              <a:effectLst/>
              <a:latin typeface="Times" pitchFamily="2" charset="0"/>
            </a:endParaRPr>
          </a:p>
        </p:txBody>
      </p:sp>
      <p:pic>
        <p:nvPicPr>
          <p:cNvPr id="7" name="Grafik 6">
            <a:extLst>
              <a:ext uri="{FF2B5EF4-FFF2-40B4-BE49-F238E27FC236}">
                <a16:creationId xmlns:a16="http://schemas.microsoft.com/office/drawing/2014/main" id="{32C71D63-30F8-2E21-2D3A-CFD85BE96AA5}"/>
              </a:ext>
            </a:extLst>
          </p:cNvPr>
          <p:cNvPicPr>
            <a:picLocks noChangeAspect="1"/>
          </p:cNvPicPr>
          <p:nvPr/>
        </p:nvPicPr>
        <p:blipFill>
          <a:blip r:embed="rId3"/>
          <a:stretch>
            <a:fillRect/>
          </a:stretch>
        </p:blipFill>
        <p:spPr>
          <a:xfrm>
            <a:off x="6243822" y="717494"/>
            <a:ext cx="2169736" cy="3070450"/>
          </a:xfrm>
          <a:prstGeom prst="rect">
            <a:avLst/>
          </a:prstGeom>
        </p:spPr>
      </p:pic>
      <p:pic>
        <p:nvPicPr>
          <p:cNvPr id="9" name="Grafik 8">
            <a:extLst>
              <a:ext uri="{FF2B5EF4-FFF2-40B4-BE49-F238E27FC236}">
                <a16:creationId xmlns:a16="http://schemas.microsoft.com/office/drawing/2014/main" id="{0681F889-9CE7-F192-166A-36DE366746BB}"/>
              </a:ext>
            </a:extLst>
          </p:cNvPr>
          <p:cNvPicPr>
            <a:picLocks noChangeAspect="1"/>
          </p:cNvPicPr>
          <p:nvPr/>
        </p:nvPicPr>
        <p:blipFill>
          <a:blip r:embed="rId4"/>
          <a:srcRect/>
          <a:stretch/>
        </p:blipFill>
        <p:spPr>
          <a:xfrm>
            <a:off x="408732" y="1759057"/>
            <a:ext cx="2101393" cy="2973737"/>
          </a:xfrm>
          <a:prstGeom prst="rect">
            <a:avLst/>
          </a:prstGeom>
        </p:spPr>
      </p:pic>
      <p:pic>
        <p:nvPicPr>
          <p:cNvPr id="13" name="Grafik 12">
            <a:extLst>
              <a:ext uri="{FF2B5EF4-FFF2-40B4-BE49-F238E27FC236}">
                <a16:creationId xmlns:a16="http://schemas.microsoft.com/office/drawing/2014/main" id="{E0EC9A8C-BD4B-08D5-55AB-A879110C0ADB}"/>
              </a:ext>
            </a:extLst>
          </p:cNvPr>
          <p:cNvPicPr>
            <a:picLocks noChangeAspect="1"/>
          </p:cNvPicPr>
          <p:nvPr/>
        </p:nvPicPr>
        <p:blipFill>
          <a:blip r:embed="rId5"/>
          <a:stretch>
            <a:fillRect/>
          </a:stretch>
        </p:blipFill>
        <p:spPr>
          <a:xfrm>
            <a:off x="3151891" y="1759055"/>
            <a:ext cx="2101395" cy="2973738"/>
          </a:xfrm>
          <a:prstGeom prst="rect">
            <a:avLst/>
          </a:prstGeom>
        </p:spPr>
      </p:pic>
    </p:spTree>
    <p:extLst>
      <p:ext uri="{BB962C8B-B14F-4D97-AF65-F5344CB8AC3E}">
        <p14:creationId xmlns:p14="http://schemas.microsoft.com/office/powerpoint/2010/main" val="426984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4109BB24-3EA0-40BC-BA40-C359E63D2825}"/>
              </a:ext>
            </a:extLst>
          </p:cNvPr>
          <p:cNvSpPr>
            <a:spLocks noGrp="1"/>
          </p:cNvSpPr>
          <p:nvPr>
            <p:ph type="title"/>
          </p:nvPr>
        </p:nvSpPr>
        <p:spPr>
          <a:xfrm>
            <a:off x="360000" y="231490"/>
            <a:ext cx="8424000" cy="371930"/>
          </a:xfrm>
        </p:spPr>
        <p:txBody>
          <a:bodyPr/>
          <a:lstStyle/>
          <a:p>
            <a:r>
              <a:rPr lang="de-DE" dirty="0" err="1"/>
              <a:t>Similar</a:t>
            </a:r>
            <a:r>
              <a:rPr lang="de-DE" dirty="0"/>
              <a:t> </a:t>
            </a:r>
            <a:r>
              <a:rPr lang="de-DE" dirty="0" err="1"/>
              <a:t>goals</a:t>
            </a:r>
            <a:r>
              <a:rPr lang="de-DE" dirty="0"/>
              <a:t> and </a:t>
            </a:r>
            <a:r>
              <a:rPr lang="de-DE" dirty="0" err="1"/>
              <a:t>statements</a:t>
            </a:r>
            <a:r>
              <a:rPr lang="de-DE" dirty="0"/>
              <a:t> </a:t>
            </a:r>
            <a:r>
              <a:rPr lang="de-DE" dirty="0" err="1"/>
              <a:t>for</a:t>
            </a:r>
            <a:r>
              <a:rPr lang="de-DE" dirty="0"/>
              <a:t> </a:t>
            </a:r>
            <a:r>
              <a:rPr lang="de-DE" dirty="0" err="1"/>
              <a:t>any</a:t>
            </a:r>
            <a:r>
              <a:rPr lang="de-DE" dirty="0"/>
              <a:t> Helmholtz </a:t>
            </a:r>
            <a:r>
              <a:rPr lang="de-DE" dirty="0" err="1"/>
              <a:t>centers</a:t>
            </a:r>
            <a:endParaRPr lang="de-DE" sz="2200" dirty="0"/>
          </a:p>
        </p:txBody>
      </p:sp>
      <p:sp>
        <p:nvSpPr>
          <p:cNvPr id="7" name="Inhaltsplatzhalter 3">
            <a:extLst>
              <a:ext uri="{FF2B5EF4-FFF2-40B4-BE49-F238E27FC236}">
                <a16:creationId xmlns:a16="http://schemas.microsoft.com/office/drawing/2014/main" id="{AF725278-B76B-4DF9-90B3-0EF9319F284E}"/>
              </a:ext>
            </a:extLst>
          </p:cNvPr>
          <p:cNvSpPr>
            <a:spLocks noGrp="1"/>
          </p:cNvSpPr>
          <p:nvPr>
            <p:ph sz="quarter" idx="15"/>
          </p:nvPr>
        </p:nvSpPr>
        <p:spPr>
          <a:xfrm>
            <a:off x="358775" y="1086550"/>
            <a:ext cx="8292244" cy="3744752"/>
          </a:xfrm>
        </p:spPr>
        <p:txBody>
          <a:bodyPr/>
          <a:lstStyle/>
          <a:p>
            <a:pPr marL="180975" lvl="1" indent="-180975" defTabSz="180000">
              <a:lnSpc>
                <a:spcPts val="1800"/>
              </a:lnSpc>
              <a:spcBef>
                <a:spcPts val="1100"/>
              </a:spcBef>
              <a:tabLst>
                <a:tab pos="180000" algn="l"/>
                <a:tab pos="360000" algn="l"/>
              </a:tabLst>
            </a:pPr>
            <a:r>
              <a:rPr lang="de-DE" dirty="0">
                <a:solidFill>
                  <a:schemeClr val="bg2"/>
                </a:solidFill>
              </a:rPr>
              <a:t>„Aus dieser Verantwortung heraus bekennt sich das KIT zu den </a:t>
            </a:r>
            <a:r>
              <a:rPr lang="de-DE" dirty="0" err="1">
                <a:solidFill>
                  <a:schemeClr val="bg2"/>
                </a:solidFill>
              </a:rPr>
              <a:t>Sustainable</a:t>
            </a:r>
            <a:r>
              <a:rPr lang="de-DE" dirty="0">
                <a:solidFill>
                  <a:schemeClr val="bg2"/>
                </a:solidFill>
              </a:rPr>
              <a:t> Development Goals (SDG) der Vereinten Nationen, zur Nachhaltigkeitsstrategie der Bundesregierung und zur Nachhaltigkeitsstrategie der Landesregierung </a:t>
            </a:r>
            <a:r>
              <a:rPr lang="de-DE" dirty="0" err="1">
                <a:solidFill>
                  <a:schemeClr val="bg2"/>
                </a:solidFill>
              </a:rPr>
              <a:t>Baden-Württemberg</a:t>
            </a:r>
            <a:r>
              <a:rPr lang="de-DE" dirty="0">
                <a:solidFill>
                  <a:schemeClr val="bg2"/>
                </a:solidFill>
              </a:rPr>
              <a:t>. Die größten Nachhaltigkeitswirkungen erzielt das KIT in seinen Kernaufgaben sowie durch den Transfer seiner Ergebnisse in Wissenschaft, Wirtschaft, Politik, Medien, Kultur und Gesellschaft.“</a:t>
            </a:r>
          </a:p>
          <a:p>
            <a:pPr marL="180975" lvl="1" indent="-180975" defTabSz="180000">
              <a:lnSpc>
                <a:spcPts val="1800"/>
              </a:lnSpc>
              <a:spcBef>
                <a:spcPts val="1100"/>
              </a:spcBef>
              <a:tabLst>
                <a:tab pos="180000" algn="l"/>
                <a:tab pos="360000" algn="l"/>
              </a:tabLst>
            </a:pPr>
            <a:r>
              <a:rPr lang="de-DE" dirty="0">
                <a:solidFill>
                  <a:schemeClr val="bg2"/>
                </a:solidFill>
              </a:rPr>
              <a:t>„Das KIT engagiert sich seit vielen Jahren signifikant </a:t>
            </a:r>
            <a:r>
              <a:rPr lang="de-DE" dirty="0" err="1">
                <a:solidFill>
                  <a:schemeClr val="bg2"/>
                </a:solidFill>
              </a:rPr>
              <a:t>für</a:t>
            </a:r>
            <a:r>
              <a:rPr lang="de-DE" dirty="0">
                <a:solidFill>
                  <a:schemeClr val="bg2"/>
                </a:solidFill>
              </a:rPr>
              <a:t> die Nachhaltigkeit und hat bereits deutlich sichtbare Ergebnisse und Erfolge erzielt. Als eine der größten deutschen Wissenschaftseinrichtungen ist das KIT in seinen drei Kernaufgaben wie auch im operativen Alltag Treiber von Nachhaltigkeitstechnologien und zugleich Entwickler von Nachhaltigkeitsmethoden.“ </a:t>
            </a:r>
          </a:p>
          <a:p>
            <a:pPr marL="0" lvl="1" indent="0" defTabSz="180000">
              <a:lnSpc>
                <a:spcPts val="1800"/>
              </a:lnSpc>
              <a:spcBef>
                <a:spcPts val="1100"/>
              </a:spcBef>
              <a:buNone/>
              <a:tabLst>
                <a:tab pos="180000" algn="l"/>
                <a:tab pos="360000" algn="l"/>
              </a:tabLst>
            </a:pPr>
            <a:endParaRPr lang="de-DE" dirty="0">
              <a:solidFill>
                <a:schemeClr val="bg2"/>
              </a:solidFill>
            </a:endParaRPr>
          </a:p>
          <a:p>
            <a:pPr marL="0" lvl="1" indent="0" defTabSz="180000">
              <a:lnSpc>
                <a:spcPts val="1800"/>
              </a:lnSpc>
              <a:spcBef>
                <a:spcPts val="1100"/>
              </a:spcBef>
              <a:buNone/>
              <a:tabLst>
                <a:tab pos="180000" algn="l"/>
                <a:tab pos="360000" algn="l"/>
              </a:tabLst>
            </a:pPr>
            <a:r>
              <a:rPr lang="de-DE" sz="1400" i="1" dirty="0">
                <a:solidFill>
                  <a:schemeClr val="bg2"/>
                </a:solidFill>
              </a:rPr>
              <a:t>				</a:t>
            </a:r>
            <a:r>
              <a:rPr lang="de-DE" sz="1400" i="1" dirty="0" err="1">
                <a:solidFill>
                  <a:schemeClr val="bg2"/>
                </a:solidFill>
              </a:rPr>
              <a:t>excerpt</a:t>
            </a:r>
            <a:r>
              <a:rPr lang="de-DE" sz="1400" i="1" dirty="0">
                <a:solidFill>
                  <a:schemeClr val="bg2"/>
                </a:solidFill>
              </a:rPr>
              <a:t> </a:t>
            </a:r>
            <a:r>
              <a:rPr lang="de-DE" sz="1400" i="1" dirty="0" err="1">
                <a:solidFill>
                  <a:schemeClr val="bg2"/>
                </a:solidFill>
              </a:rPr>
              <a:t>from</a:t>
            </a:r>
            <a:r>
              <a:rPr lang="de-DE" sz="1400" i="1" dirty="0">
                <a:solidFill>
                  <a:schemeClr val="bg2"/>
                </a:solidFill>
              </a:rPr>
              <a:t> KIT „Dachstrategie“</a:t>
            </a:r>
            <a:endParaRPr lang="de-DE" sz="1200" i="1" dirty="0"/>
          </a:p>
        </p:txBody>
      </p:sp>
    </p:spTree>
    <p:extLst>
      <p:ext uri="{BB962C8B-B14F-4D97-AF65-F5344CB8AC3E}">
        <p14:creationId xmlns:p14="http://schemas.microsoft.com/office/powerpoint/2010/main" val="1008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3727EBC9-D319-71C9-2996-299B255E298D}"/>
              </a:ext>
            </a:extLst>
          </p:cNvPr>
          <p:cNvSpPr>
            <a:spLocks noGrp="1"/>
          </p:cNvSpPr>
          <p:nvPr>
            <p:ph sz="quarter" idx="15"/>
          </p:nvPr>
        </p:nvSpPr>
        <p:spPr>
          <a:xfrm>
            <a:off x="358775" y="1311275"/>
            <a:ext cx="8424000" cy="3422650"/>
          </a:xfrm>
        </p:spPr>
        <p:txBody>
          <a:bodyPr/>
          <a:lstStyle/>
          <a:p>
            <a:endParaRPr lang="de-DE" sz="1400" dirty="0"/>
          </a:p>
          <a:p>
            <a:pPr>
              <a:buSzPct val="114000"/>
            </a:pPr>
            <a:r>
              <a:rPr lang="de-DE" dirty="0"/>
              <a:t>Quality </a:t>
            </a:r>
            <a:r>
              <a:rPr lang="de-DE" dirty="0" err="1"/>
              <a:t>of</a:t>
            </a:r>
            <a:r>
              <a:rPr lang="de-DE" dirty="0"/>
              <a:t> DTS </a:t>
            </a:r>
            <a:r>
              <a:rPr lang="de-DE" dirty="0" err="1"/>
              <a:t>sustainability</a:t>
            </a:r>
            <a:r>
              <a:rPr lang="de-DE" dirty="0"/>
              <a:t> </a:t>
            </a:r>
            <a:r>
              <a:rPr lang="de-DE" dirty="0" err="1"/>
              <a:t>contributions</a:t>
            </a:r>
            <a:r>
              <a:rPr lang="de-DE" dirty="0"/>
              <a:t> </a:t>
            </a:r>
            <a:r>
              <a:rPr lang="de-DE" dirty="0" err="1"/>
              <a:t>are</a:t>
            </a:r>
            <a:r>
              <a:rPr lang="de-DE" dirty="0"/>
              <a:t> </a:t>
            </a:r>
            <a:r>
              <a:rPr lang="de-DE" dirty="0" err="1"/>
              <a:t>likely</a:t>
            </a:r>
            <a:r>
              <a:rPr lang="de-DE" dirty="0"/>
              <a:t> </a:t>
            </a:r>
            <a:r>
              <a:rPr lang="de-DE" dirty="0" err="1"/>
              <a:t>to</a:t>
            </a:r>
            <a:r>
              <a:rPr lang="de-DE" dirty="0"/>
              <a:t> </a:t>
            </a:r>
            <a:r>
              <a:rPr lang="de-DE" dirty="0" err="1"/>
              <a:t>influence</a:t>
            </a:r>
            <a:r>
              <a:rPr lang="de-DE" dirty="0"/>
              <a:t> </a:t>
            </a:r>
            <a:r>
              <a:rPr lang="de-DE" dirty="0" err="1"/>
              <a:t>our</a:t>
            </a:r>
            <a:r>
              <a:rPr lang="de-DE" dirty="0"/>
              <a:t> </a:t>
            </a:r>
            <a:r>
              <a:rPr lang="de-DE" dirty="0" err="1"/>
              <a:t>funding</a:t>
            </a:r>
            <a:r>
              <a:rPr lang="de-DE" dirty="0"/>
              <a:t> (</a:t>
            </a:r>
            <a:r>
              <a:rPr lang="de-DE" dirty="0" err="1"/>
              <a:t>directly</a:t>
            </a:r>
            <a:r>
              <a:rPr lang="de-DE" dirty="0"/>
              <a:t> </a:t>
            </a:r>
            <a:r>
              <a:rPr lang="de-DE" dirty="0" err="1"/>
              <a:t>or</a:t>
            </a:r>
            <a:r>
              <a:rPr lang="de-DE" dirty="0"/>
              <a:t> </a:t>
            </a:r>
            <a:r>
              <a:rPr lang="de-DE" dirty="0" err="1"/>
              <a:t>indirectly</a:t>
            </a:r>
            <a:r>
              <a:rPr lang="de-DE" dirty="0"/>
              <a:t>)</a:t>
            </a:r>
          </a:p>
          <a:p>
            <a:pPr>
              <a:buSzPct val="114000"/>
            </a:pPr>
            <a:endParaRPr lang="de-DE" dirty="0"/>
          </a:p>
          <a:p>
            <a:pPr>
              <a:buSzPct val="114000"/>
            </a:pPr>
            <a:r>
              <a:rPr lang="de-DE" dirty="0" err="1"/>
              <a:t>We</a:t>
            </a:r>
            <a:r>
              <a:rPr lang="de-DE" dirty="0"/>
              <a:t> </a:t>
            </a:r>
            <a:r>
              <a:rPr lang="de-DE" dirty="0" err="1"/>
              <a:t>may</a:t>
            </a:r>
            <a:r>
              <a:rPr lang="de-DE" dirty="0"/>
              <a:t> </a:t>
            </a:r>
            <a:r>
              <a:rPr lang="de-DE" dirty="0" err="1"/>
              <a:t>be</a:t>
            </a:r>
            <a:r>
              <a:rPr lang="de-DE" dirty="0"/>
              <a:t> at a </a:t>
            </a:r>
            <a:r>
              <a:rPr lang="de-DE" dirty="0" err="1"/>
              <a:t>disadvantage</a:t>
            </a:r>
            <a:r>
              <a:rPr lang="de-DE" dirty="0"/>
              <a:t> </a:t>
            </a:r>
            <a:r>
              <a:rPr lang="de-DE" dirty="0" err="1"/>
              <a:t>compared</a:t>
            </a:r>
            <a:r>
              <a:rPr lang="de-DE" dirty="0"/>
              <a:t> </a:t>
            </a:r>
            <a:r>
              <a:rPr lang="de-DE" dirty="0" err="1"/>
              <a:t>with</a:t>
            </a:r>
            <a:r>
              <a:rPr lang="de-DE" dirty="0"/>
              <a:t> </a:t>
            </a:r>
            <a:r>
              <a:rPr lang="de-DE" dirty="0" err="1"/>
              <a:t>climate</a:t>
            </a:r>
            <a:r>
              <a:rPr lang="de-DE" dirty="0"/>
              <a:t> </a:t>
            </a:r>
            <a:r>
              <a:rPr lang="de-DE" dirty="0" err="1"/>
              <a:t>or</a:t>
            </a:r>
            <a:r>
              <a:rPr lang="de-DE" dirty="0"/>
              <a:t> </a:t>
            </a:r>
            <a:r>
              <a:rPr lang="de-DE" dirty="0" err="1"/>
              <a:t>energy</a:t>
            </a:r>
            <a:r>
              <a:rPr lang="de-DE" dirty="0"/>
              <a:t> </a:t>
            </a:r>
            <a:r>
              <a:rPr lang="de-DE" dirty="0" err="1"/>
              <a:t>research</a:t>
            </a:r>
            <a:r>
              <a:rPr lang="de-DE" dirty="0"/>
              <a:t>, but I am </a:t>
            </a:r>
            <a:r>
              <a:rPr lang="de-DE" dirty="0" err="1"/>
              <a:t>sure</a:t>
            </a:r>
            <a:r>
              <a:rPr lang="de-DE" dirty="0"/>
              <a:t>, </a:t>
            </a:r>
            <a:r>
              <a:rPr lang="de-DE" dirty="0" err="1"/>
              <a:t>we</a:t>
            </a:r>
            <a:r>
              <a:rPr lang="de-DE" dirty="0"/>
              <a:t> </a:t>
            </a:r>
            <a:r>
              <a:rPr lang="de-DE" dirty="0" err="1"/>
              <a:t>have</a:t>
            </a:r>
            <a:r>
              <a:rPr lang="de-DE" dirty="0"/>
              <a:t> </a:t>
            </a:r>
            <a:r>
              <a:rPr lang="de-DE" dirty="0" err="1"/>
              <a:t>many</a:t>
            </a:r>
            <a:r>
              <a:rPr lang="de-DE" dirty="0"/>
              <a:t> </a:t>
            </a:r>
            <a:r>
              <a:rPr lang="de-DE" dirty="0" err="1"/>
              <a:t>things</a:t>
            </a:r>
            <a:r>
              <a:rPr lang="de-DE" dirty="0"/>
              <a:t> </a:t>
            </a:r>
            <a:r>
              <a:rPr lang="de-DE" dirty="0" err="1"/>
              <a:t>to</a:t>
            </a:r>
            <a:r>
              <a:rPr lang="de-DE" dirty="0"/>
              <a:t> </a:t>
            </a:r>
            <a:r>
              <a:rPr lang="de-DE" dirty="0" err="1"/>
              <a:t>offer</a:t>
            </a:r>
            <a:r>
              <a:rPr lang="de-DE" dirty="0"/>
              <a:t> –  </a:t>
            </a:r>
            <a:r>
              <a:rPr lang="de-DE" dirty="0" err="1"/>
              <a:t>certainly</a:t>
            </a:r>
            <a:r>
              <a:rPr lang="de-DE" dirty="0"/>
              <a:t> </a:t>
            </a:r>
            <a:r>
              <a:rPr lang="de-DE" dirty="0" err="1"/>
              <a:t>much</a:t>
            </a:r>
            <a:r>
              <a:rPr lang="de-DE" dirty="0"/>
              <a:t> </a:t>
            </a:r>
            <a:r>
              <a:rPr lang="de-DE" dirty="0" err="1"/>
              <a:t>more</a:t>
            </a:r>
            <a:r>
              <a:rPr lang="de-DE" dirty="0"/>
              <a:t> </a:t>
            </a:r>
            <a:r>
              <a:rPr lang="de-DE" dirty="0" err="1"/>
              <a:t>than</a:t>
            </a:r>
            <a:r>
              <a:rPr lang="de-DE" dirty="0"/>
              <a:t> </a:t>
            </a:r>
            <a:r>
              <a:rPr lang="de-DE" dirty="0" err="1"/>
              <a:t>lip</a:t>
            </a:r>
            <a:r>
              <a:rPr lang="de-DE" dirty="0"/>
              <a:t> </a:t>
            </a:r>
            <a:r>
              <a:rPr lang="de-DE" dirty="0" err="1"/>
              <a:t>service</a:t>
            </a:r>
            <a:endParaRPr lang="de-DE" dirty="0"/>
          </a:p>
          <a:p>
            <a:pPr marL="127000" indent="0">
              <a:buNone/>
            </a:pPr>
            <a:endParaRPr lang="de-DE" dirty="0"/>
          </a:p>
          <a:p>
            <a:endParaRPr lang="de-DE" dirty="0"/>
          </a:p>
        </p:txBody>
      </p:sp>
    </p:spTree>
    <p:extLst>
      <p:ext uri="{BB962C8B-B14F-4D97-AF65-F5344CB8AC3E}">
        <p14:creationId xmlns:p14="http://schemas.microsoft.com/office/powerpoint/2010/main" val="125430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4109BB24-3EA0-40BC-BA40-C359E63D2825}"/>
              </a:ext>
            </a:extLst>
          </p:cNvPr>
          <p:cNvSpPr>
            <a:spLocks noGrp="1"/>
          </p:cNvSpPr>
          <p:nvPr>
            <p:ph type="title"/>
          </p:nvPr>
        </p:nvSpPr>
        <p:spPr>
          <a:xfrm>
            <a:off x="360000" y="231490"/>
            <a:ext cx="8424000" cy="371930"/>
          </a:xfrm>
        </p:spPr>
        <p:txBody>
          <a:bodyPr/>
          <a:lstStyle/>
          <a:p>
            <a:r>
              <a:rPr lang="de-DE" sz="2200" dirty="0"/>
              <a:t>Media </a:t>
            </a:r>
            <a:r>
              <a:rPr lang="de-DE" sz="2200" dirty="0" err="1"/>
              <a:t>snapshots</a:t>
            </a:r>
            <a:r>
              <a:rPr lang="de-DE" sz="2200" dirty="0"/>
              <a:t> - Dubai</a:t>
            </a:r>
          </a:p>
        </p:txBody>
      </p:sp>
      <p:pic>
        <p:nvPicPr>
          <p:cNvPr id="2" name="Grafik 1">
            <a:extLst>
              <a:ext uri="{FF2B5EF4-FFF2-40B4-BE49-F238E27FC236}">
                <a16:creationId xmlns:a16="http://schemas.microsoft.com/office/drawing/2014/main" id="{00A8EE98-432D-C3D6-A84F-9563F309323D}"/>
              </a:ext>
            </a:extLst>
          </p:cNvPr>
          <p:cNvPicPr>
            <a:picLocks noChangeAspect="1"/>
          </p:cNvPicPr>
          <p:nvPr/>
        </p:nvPicPr>
        <p:blipFill>
          <a:blip r:embed="rId3"/>
          <a:stretch>
            <a:fillRect/>
          </a:stretch>
        </p:blipFill>
        <p:spPr>
          <a:xfrm>
            <a:off x="174519" y="819560"/>
            <a:ext cx="2594184" cy="2594184"/>
          </a:xfrm>
          <a:prstGeom prst="rect">
            <a:avLst/>
          </a:prstGeom>
        </p:spPr>
      </p:pic>
      <p:sp>
        <p:nvSpPr>
          <p:cNvPr id="10" name="Textfeld 9">
            <a:extLst>
              <a:ext uri="{FF2B5EF4-FFF2-40B4-BE49-F238E27FC236}">
                <a16:creationId xmlns:a16="http://schemas.microsoft.com/office/drawing/2014/main" id="{0AD15A2A-FA49-CCE8-5A05-83F8CA0D1A04}"/>
              </a:ext>
            </a:extLst>
          </p:cNvPr>
          <p:cNvSpPr txBox="1"/>
          <p:nvPr/>
        </p:nvSpPr>
        <p:spPr>
          <a:xfrm>
            <a:off x="2887973" y="1280736"/>
            <a:ext cx="6015297" cy="3539430"/>
          </a:xfrm>
          <a:prstGeom prst="rect">
            <a:avLst/>
          </a:prstGeom>
          <a:noFill/>
        </p:spPr>
        <p:txBody>
          <a:bodyPr wrap="square">
            <a:spAutoFit/>
          </a:bodyPr>
          <a:lstStyle/>
          <a:p>
            <a:pPr marL="171450" indent="-171450">
              <a:buFont typeface="Arial" panose="020B0604020202020204" pitchFamily="34" charset="0"/>
              <a:buChar char="•"/>
            </a:pPr>
            <a:r>
              <a:rPr lang="de-DE" b="1" dirty="0"/>
              <a:t>Infrastructure</a:t>
            </a:r>
            <a:r>
              <a:rPr lang="de-DE" dirty="0"/>
              <a:t> </a:t>
            </a:r>
            <a:r>
              <a:rPr lang="de-DE" dirty="0" err="1"/>
              <a:t>eg</a:t>
            </a:r>
            <a:r>
              <a:rPr lang="de-DE" dirty="0"/>
              <a:t>. Mohammed Bin Rashid Al Maktoum Solar Park </a:t>
            </a:r>
            <a:r>
              <a:rPr lang="de-DE" sz="1200" i="1" dirty="0"/>
              <a:t>(</a:t>
            </a:r>
            <a:r>
              <a:rPr lang="de-DE" sz="1200" i="1" dirty="0" err="1"/>
              <a:t>largest</a:t>
            </a:r>
            <a:r>
              <a:rPr lang="de-DE" sz="1200" i="1" dirty="0"/>
              <a:t> </a:t>
            </a:r>
            <a:r>
              <a:rPr lang="de-DE" sz="1200" i="1" dirty="0" err="1"/>
              <a:t>generator</a:t>
            </a:r>
            <a:r>
              <a:rPr lang="de-DE" sz="1200" i="1" dirty="0"/>
              <a:t> </a:t>
            </a:r>
            <a:r>
              <a:rPr lang="de-DE" sz="1200" i="1" dirty="0" err="1"/>
              <a:t>of</a:t>
            </a:r>
            <a:r>
              <a:rPr lang="de-DE" sz="1200" i="1" dirty="0"/>
              <a:t> solar </a:t>
            </a:r>
            <a:r>
              <a:rPr lang="de-DE" sz="1200" i="1" dirty="0" err="1"/>
              <a:t>energy</a:t>
            </a:r>
            <a:r>
              <a:rPr lang="de-DE" sz="1200" i="1" dirty="0"/>
              <a:t> in </a:t>
            </a:r>
            <a:r>
              <a:rPr lang="de-DE" sz="1200" i="1" dirty="0" err="1"/>
              <a:t>the</a:t>
            </a:r>
            <a:r>
              <a:rPr lang="de-DE" sz="1200" i="1" dirty="0"/>
              <a:t> </a:t>
            </a:r>
            <a:r>
              <a:rPr lang="de-DE" sz="1200" i="1" dirty="0" err="1"/>
              <a:t>world</a:t>
            </a:r>
            <a:r>
              <a:rPr lang="de-DE" sz="1200" i="1" dirty="0"/>
              <a:t> </a:t>
            </a:r>
            <a:r>
              <a:rPr lang="de-DE" sz="1200" i="1" dirty="0" err="1"/>
              <a:t>from</a:t>
            </a:r>
            <a:r>
              <a:rPr lang="de-DE" sz="1200" i="1" dirty="0"/>
              <a:t> a </a:t>
            </a:r>
            <a:r>
              <a:rPr lang="de-DE" sz="1200" i="1" dirty="0" err="1"/>
              <a:t>single</a:t>
            </a:r>
            <a:r>
              <a:rPr lang="de-DE" sz="1200" i="1" dirty="0"/>
              <a:t> </a:t>
            </a:r>
            <a:r>
              <a:rPr lang="de-DE" sz="1200" i="1" dirty="0" err="1"/>
              <a:t>location</a:t>
            </a:r>
            <a:r>
              <a:rPr lang="de-DE" sz="1200" i="1" dirty="0"/>
              <a:t> </a:t>
            </a:r>
            <a:r>
              <a:rPr lang="de-DE" sz="1200" i="1" dirty="0" err="1"/>
              <a:t>with</a:t>
            </a:r>
            <a:r>
              <a:rPr lang="de-DE" sz="1200" i="1" dirty="0"/>
              <a:t> a </a:t>
            </a:r>
            <a:r>
              <a:rPr lang="de-DE" sz="1200" i="1" dirty="0" err="1"/>
              <a:t>capacity</a:t>
            </a:r>
            <a:r>
              <a:rPr lang="de-DE" sz="1200" i="1" dirty="0"/>
              <a:t> </a:t>
            </a:r>
            <a:r>
              <a:rPr lang="de-DE" sz="1200" i="1" dirty="0" err="1"/>
              <a:t>to</a:t>
            </a:r>
            <a:r>
              <a:rPr lang="de-DE" sz="1200" i="1" dirty="0"/>
              <a:t> </a:t>
            </a:r>
            <a:r>
              <a:rPr lang="de-DE" sz="1200" i="1" dirty="0" err="1"/>
              <a:t>produce</a:t>
            </a:r>
            <a:r>
              <a:rPr lang="de-DE" sz="1200" i="1" dirty="0"/>
              <a:t> 5,000 MW </a:t>
            </a:r>
            <a:r>
              <a:rPr lang="de-DE" sz="1200" i="1" dirty="0" err="1"/>
              <a:t>by</a:t>
            </a:r>
            <a:r>
              <a:rPr lang="de-DE" sz="1200" i="1" dirty="0"/>
              <a:t> 2030)</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b="1" dirty="0"/>
              <a:t>Legislation</a:t>
            </a:r>
            <a:r>
              <a:rPr lang="de-DE" dirty="0"/>
              <a:t> </a:t>
            </a:r>
            <a:r>
              <a:rPr lang="de-DE" dirty="0" err="1"/>
              <a:t>focuses</a:t>
            </a:r>
            <a:r>
              <a:rPr lang="de-DE" dirty="0"/>
              <a:t> on </a:t>
            </a:r>
            <a:r>
              <a:rPr lang="de-DE" dirty="0" err="1"/>
              <a:t>the</a:t>
            </a:r>
            <a:r>
              <a:rPr lang="de-DE" dirty="0"/>
              <a:t> </a:t>
            </a:r>
            <a:r>
              <a:rPr lang="de-DE" dirty="0" err="1"/>
              <a:t>establishment</a:t>
            </a:r>
            <a:r>
              <a:rPr lang="de-DE" dirty="0"/>
              <a:t> </a:t>
            </a:r>
            <a:r>
              <a:rPr lang="de-DE" dirty="0" err="1"/>
              <a:t>of</a:t>
            </a:r>
            <a:r>
              <a:rPr lang="de-DE" dirty="0"/>
              <a:t> a legislative </a:t>
            </a:r>
            <a:r>
              <a:rPr lang="de-DE" dirty="0" err="1"/>
              <a:t>structure</a:t>
            </a:r>
            <a:r>
              <a:rPr lang="de-DE" dirty="0"/>
              <a:t> </a:t>
            </a:r>
            <a:r>
              <a:rPr lang="de-DE" dirty="0" err="1"/>
              <a:t>supporting</a:t>
            </a:r>
            <a:r>
              <a:rPr lang="de-DE" dirty="0"/>
              <a:t> clean </a:t>
            </a:r>
            <a:r>
              <a:rPr lang="de-DE" dirty="0" err="1"/>
              <a:t>energy</a:t>
            </a:r>
            <a:r>
              <a:rPr lang="de-DE" dirty="0"/>
              <a:t> </a:t>
            </a:r>
            <a:r>
              <a:rPr lang="de-DE" dirty="0" err="1"/>
              <a:t>policies</a:t>
            </a:r>
            <a:r>
              <a:rPr lang="de-DE" dirty="0"/>
              <a:t>…</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b="1" dirty="0"/>
              <a:t>Funding</a:t>
            </a:r>
            <a:r>
              <a:rPr lang="de-DE" dirty="0"/>
              <a:t> </a:t>
            </a:r>
            <a:r>
              <a:rPr lang="de-DE" dirty="0" err="1"/>
              <a:t>includes</a:t>
            </a:r>
            <a:r>
              <a:rPr lang="de-DE" dirty="0"/>
              <a:t> </a:t>
            </a:r>
            <a:r>
              <a:rPr lang="de-DE" dirty="0" err="1"/>
              <a:t>the</a:t>
            </a:r>
            <a:r>
              <a:rPr lang="de-DE" dirty="0"/>
              <a:t> </a:t>
            </a:r>
            <a:r>
              <a:rPr lang="de-DE" dirty="0" err="1"/>
              <a:t>establishment</a:t>
            </a:r>
            <a:r>
              <a:rPr lang="de-DE" dirty="0"/>
              <a:t> </a:t>
            </a:r>
            <a:r>
              <a:rPr lang="de-DE" dirty="0" err="1"/>
              <a:t>of</a:t>
            </a:r>
            <a:r>
              <a:rPr lang="de-DE" dirty="0"/>
              <a:t> Dubai Green Fund </a:t>
            </a:r>
            <a:r>
              <a:rPr lang="de-DE" dirty="0" err="1"/>
              <a:t>worth</a:t>
            </a:r>
            <a:r>
              <a:rPr lang="de-DE" dirty="0"/>
              <a:t> </a:t>
            </a:r>
            <a:r>
              <a:rPr lang="de-DE" dirty="0" err="1"/>
              <a:t>of</a:t>
            </a:r>
            <a:r>
              <a:rPr lang="de-DE" dirty="0"/>
              <a:t> AED 100 </a:t>
            </a:r>
            <a:r>
              <a:rPr lang="de-DE" dirty="0" err="1"/>
              <a:t>billion</a:t>
            </a: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b="1" dirty="0"/>
              <a:t>Building</a:t>
            </a:r>
            <a:r>
              <a:rPr lang="de-DE" dirty="0"/>
              <a:t> human </a:t>
            </a:r>
            <a:r>
              <a:rPr lang="de-DE" dirty="0" err="1"/>
              <a:t>resources</a:t>
            </a:r>
            <a:r>
              <a:rPr lang="de-DE" dirty="0"/>
              <a:t> </a:t>
            </a:r>
            <a:r>
              <a:rPr lang="de-DE" dirty="0" err="1"/>
              <a:t>capabilities</a:t>
            </a:r>
            <a:r>
              <a:rPr lang="de-DE" dirty="0"/>
              <a:t> </a:t>
            </a:r>
            <a:r>
              <a:rPr lang="de-DE" dirty="0" err="1"/>
              <a:t>through</a:t>
            </a:r>
            <a:r>
              <a:rPr lang="de-DE" dirty="0"/>
              <a:t> global </a:t>
            </a:r>
            <a:r>
              <a:rPr lang="de-DE" dirty="0" err="1"/>
              <a:t>training</a:t>
            </a:r>
            <a:r>
              <a:rPr lang="de-DE" dirty="0"/>
              <a:t> </a:t>
            </a:r>
            <a:r>
              <a:rPr lang="de-DE" dirty="0" err="1"/>
              <a:t>programmes</a:t>
            </a:r>
            <a:r>
              <a:rPr lang="de-DE" dirty="0"/>
              <a:t> … in </a:t>
            </a:r>
            <a:r>
              <a:rPr lang="de-DE" dirty="0" err="1"/>
              <a:t>cooperation</a:t>
            </a:r>
            <a:r>
              <a:rPr lang="de-DE" dirty="0"/>
              <a:t> </a:t>
            </a:r>
            <a:r>
              <a:rPr lang="de-DE" dirty="0" err="1"/>
              <a:t>with</a:t>
            </a:r>
            <a:r>
              <a:rPr lang="de-DE" dirty="0"/>
              <a:t> international </a:t>
            </a:r>
            <a:r>
              <a:rPr lang="de-DE" dirty="0" err="1"/>
              <a:t>organisations</a:t>
            </a:r>
            <a:r>
              <a:rPr lang="de-DE" dirty="0"/>
              <a:t> and </a:t>
            </a:r>
            <a:r>
              <a:rPr lang="de-DE" dirty="0" err="1"/>
              <a:t>institutes</a:t>
            </a:r>
            <a:r>
              <a:rPr lang="de-DE" dirty="0"/>
              <a:t> </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a:t>
            </a:r>
          </a:p>
          <a:p>
            <a:endParaRPr lang="de-DE" dirty="0"/>
          </a:p>
        </p:txBody>
      </p:sp>
      <p:pic>
        <p:nvPicPr>
          <p:cNvPr id="11" name="Grafik 10">
            <a:extLst>
              <a:ext uri="{FF2B5EF4-FFF2-40B4-BE49-F238E27FC236}">
                <a16:creationId xmlns:a16="http://schemas.microsoft.com/office/drawing/2014/main" id="{1D09B906-93D7-6488-06DF-E50D991E5AEF}"/>
              </a:ext>
            </a:extLst>
          </p:cNvPr>
          <p:cNvPicPr>
            <a:picLocks noChangeAspect="1"/>
          </p:cNvPicPr>
          <p:nvPr/>
        </p:nvPicPr>
        <p:blipFill>
          <a:blip r:embed="rId4"/>
          <a:stretch>
            <a:fillRect/>
          </a:stretch>
        </p:blipFill>
        <p:spPr>
          <a:xfrm>
            <a:off x="174519" y="3287693"/>
            <a:ext cx="2594184" cy="1309259"/>
          </a:xfrm>
          <a:prstGeom prst="rect">
            <a:avLst/>
          </a:prstGeom>
        </p:spPr>
      </p:pic>
    </p:spTree>
    <p:extLst>
      <p:ext uri="{BB962C8B-B14F-4D97-AF65-F5344CB8AC3E}">
        <p14:creationId xmlns:p14="http://schemas.microsoft.com/office/powerpoint/2010/main" val="14901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4109BB24-3EA0-40BC-BA40-C359E63D2825}"/>
              </a:ext>
            </a:extLst>
          </p:cNvPr>
          <p:cNvSpPr>
            <a:spLocks noGrp="1"/>
          </p:cNvSpPr>
          <p:nvPr>
            <p:ph type="title"/>
          </p:nvPr>
        </p:nvSpPr>
        <p:spPr>
          <a:xfrm>
            <a:off x="360000" y="231490"/>
            <a:ext cx="8424000" cy="371930"/>
          </a:xfrm>
        </p:spPr>
        <p:txBody>
          <a:bodyPr/>
          <a:lstStyle/>
          <a:p>
            <a:r>
              <a:rPr lang="de-DE" sz="2200" dirty="0"/>
              <a:t>Dubai Clean Energy </a:t>
            </a:r>
            <a:r>
              <a:rPr lang="de-DE" sz="2200" dirty="0" err="1"/>
              <a:t>Strategy</a:t>
            </a:r>
            <a:endParaRPr lang="de-DE" sz="2200" dirty="0"/>
          </a:p>
        </p:txBody>
      </p:sp>
      <p:pic>
        <p:nvPicPr>
          <p:cNvPr id="11" name="Grafik 10">
            <a:extLst>
              <a:ext uri="{FF2B5EF4-FFF2-40B4-BE49-F238E27FC236}">
                <a16:creationId xmlns:a16="http://schemas.microsoft.com/office/drawing/2014/main" id="{70E93B3D-C794-3714-4210-1BA0704019C5}"/>
              </a:ext>
            </a:extLst>
          </p:cNvPr>
          <p:cNvPicPr>
            <a:picLocks noChangeAspect="1"/>
          </p:cNvPicPr>
          <p:nvPr/>
        </p:nvPicPr>
        <p:blipFill rotWithShape="1">
          <a:blip r:embed="rId3"/>
          <a:srcRect t="1730" b="1540"/>
          <a:stretch/>
        </p:blipFill>
        <p:spPr>
          <a:xfrm>
            <a:off x="1" y="831978"/>
            <a:ext cx="7346362" cy="3878808"/>
          </a:xfrm>
          <a:prstGeom prst="rect">
            <a:avLst/>
          </a:prstGeom>
        </p:spPr>
      </p:pic>
      <p:pic>
        <p:nvPicPr>
          <p:cNvPr id="13" name="Grafik 12">
            <a:extLst>
              <a:ext uri="{FF2B5EF4-FFF2-40B4-BE49-F238E27FC236}">
                <a16:creationId xmlns:a16="http://schemas.microsoft.com/office/drawing/2014/main" id="{BE4C193A-87BA-DD94-D20B-425DEA03CA32}"/>
              </a:ext>
            </a:extLst>
          </p:cNvPr>
          <p:cNvPicPr>
            <a:picLocks noChangeAspect="1"/>
          </p:cNvPicPr>
          <p:nvPr/>
        </p:nvPicPr>
        <p:blipFill rotWithShape="1">
          <a:blip r:embed="rId4"/>
          <a:srcRect l="8159" r="14405"/>
          <a:stretch/>
        </p:blipFill>
        <p:spPr>
          <a:xfrm>
            <a:off x="7346363" y="1769885"/>
            <a:ext cx="1797638" cy="1763603"/>
          </a:xfrm>
          <a:prstGeom prst="rect">
            <a:avLst/>
          </a:prstGeom>
        </p:spPr>
      </p:pic>
      <p:pic>
        <p:nvPicPr>
          <p:cNvPr id="14" name="Grafik 13">
            <a:extLst>
              <a:ext uri="{FF2B5EF4-FFF2-40B4-BE49-F238E27FC236}">
                <a16:creationId xmlns:a16="http://schemas.microsoft.com/office/drawing/2014/main" id="{616C365C-1C23-2646-965E-0AB2547F62D3}"/>
              </a:ext>
            </a:extLst>
          </p:cNvPr>
          <p:cNvPicPr>
            <a:picLocks noChangeAspect="1"/>
          </p:cNvPicPr>
          <p:nvPr/>
        </p:nvPicPr>
        <p:blipFill>
          <a:blip r:embed="rId5"/>
          <a:stretch>
            <a:fillRect/>
          </a:stretch>
        </p:blipFill>
        <p:spPr>
          <a:xfrm>
            <a:off x="7346362" y="831978"/>
            <a:ext cx="1797638" cy="1214708"/>
          </a:xfrm>
          <a:prstGeom prst="rect">
            <a:avLst/>
          </a:prstGeom>
        </p:spPr>
      </p:pic>
      <p:pic>
        <p:nvPicPr>
          <p:cNvPr id="15" name="Grafik 14">
            <a:extLst>
              <a:ext uri="{FF2B5EF4-FFF2-40B4-BE49-F238E27FC236}">
                <a16:creationId xmlns:a16="http://schemas.microsoft.com/office/drawing/2014/main" id="{5D94D2A7-A7B4-FC2B-DCEF-DB02A5EB4B8D}"/>
              </a:ext>
            </a:extLst>
          </p:cNvPr>
          <p:cNvPicPr>
            <a:picLocks noChangeAspect="1"/>
          </p:cNvPicPr>
          <p:nvPr/>
        </p:nvPicPr>
        <p:blipFill>
          <a:blip r:embed="rId6"/>
          <a:stretch>
            <a:fillRect/>
          </a:stretch>
        </p:blipFill>
        <p:spPr>
          <a:xfrm>
            <a:off x="7321865" y="3460842"/>
            <a:ext cx="1822135" cy="1236803"/>
          </a:xfrm>
          <a:prstGeom prst="rect">
            <a:avLst/>
          </a:prstGeom>
        </p:spPr>
      </p:pic>
    </p:spTree>
    <p:extLst>
      <p:ext uri="{BB962C8B-B14F-4D97-AF65-F5344CB8AC3E}">
        <p14:creationId xmlns:p14="http://schemas.microsoft.com/office/powerpoint/2010/main" val="3774853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4109BB24-3EA0-40BC-BA40-C359E63D2825}"/>
              </a:ext>
            </a:extLst>
          </p:cNvPr>
          <p:cNvSpPr>
            <a:spLocks noGrp="1"/>
          </p:cNvSpPr>
          <p:nvPr>
            <p:ph type="title"/>
          </p:nvPr>
        </p:nvSpPr>
        <p:spPr>
          <a:xfrm>
            <a:off x="360000" y="231490"/>
            <a:ext cx="8424000" cy="371930"/>
          </a:xfrm>
        </p:spPr>
        <p:txBody>
          <a:bodyPr/>
          <a:lstStyle/>
          <a:p>
            <a:r>
              <a:rPr lang="de-DE" sz="2200" dirty="0"/>
              <a:t>Media </a:t>
            </a:r>
            <a:r>
              <a:rPr lang="de-DE" sz="2200" dirty="0" err="1"/>
              <a:t>snapshots</a:t>
            </a:r>
            <a:r>
              <a:rPr lang="de-DE" sz="2200" dirty="0"/>
              <a:t> - I</a:t>
            </a:r>
            <a:r>
              <a:rPr lang="de-DE" dirty="0"/>
              <a:t>n</a:t>
            </a:r>
            <a:r>
              <a:rPr lang="de-DE" sz="2200" dirty="0"/>
              <a:t>tel</a:t>
            </a:r>
          </a:p>
        </p:txBody>
      </p:sp>
      <p:pic>
        <p:nvPicPr>
          <p:cNvPr id="9" name="Grafik 8">
            <a:extLst>
              <a:ext uri="{FF2B5EF4-FFF2-40B4-BE49-F238E27FC236}">
                <a16:creationId xmlns:a16="http://schemas.microsoft.com/office/drawing/2014/main" id="{C7D700B1-31A1-56F0-0CCE-9D91D50235E0}"/>
              </a:ext>
            </a:extLst>
          </p:cNvPr>
          <p:cNvPicPr>
            <a:picLocks noChangeAspect="1"/>
          </p:cNvPicPr>
          <p:nvPr/>
        </p:nvPicPr>
        <p:blipFill rotWithShape="1">
          <a:blip r:embed="rId3"/>
          <a:srcRect t="35238"/>
          <a:stretch/>
        </p:blipFill>
        <p:spPr>
          <a:xfrm>
            <a:off x="3833906" y="0"/>
            <a:ext cx="5310094" cy="873774"/>
          </a:xfrm>
          <a:prstGeom prst="rect">
            <a:avLst/>
          </a:prstGeom>
        </p:spPr>
      </p:pic>
      <p:pic>
        <p:nvPicPr>
          <p:cNvPr id="20" name="Grafik 19" descr="Ein Bild, das Text, Screenshot, Website, Software enthält.&#10;&#10;Automatisch generierte Beschreibung">
            <a:extLst>
              <a:ext uri="{FF2B5EF4-FFF2-40B4-BE49-F238E27FC236}">
                <a16:creationId xmlns:a16="http://schemas.microsoft.com/office/drawing/2014/main" id="{399A94CB-E18A-A0A7-78C9-F689561AB7D9}"/>
              </a:ext>
            </a:extLst>
          </p:cNvPr>
          <p:cNvPicPr>
            <a:picLocks noChangeAspect="1"/>
          </p:cNvPicPr>
          <p:nvPr/>
        </p:nvPicPr>
        <p:blipFill>
          <a:blip r:embed="rId4"/>
          <a:stretch>
            <a:fillRect/>
          </a:stretch>
        </p:blipFill>
        <p:spPr>
          <a:xfrm>
            <a:off x="133872" y="954189"/>
            <a:ext cx="8876255" cy="3737080"/>
          </a:xfrm>
          <a:prstGeom prst="rect">
            <a:avLst/>
          </a:prstGeom>
        </p:spPr>
      </p:pic>
    </p:spTree>
    <p:extLst>
      <p:ext uri="{BB962C8B-B14F-4D97-AF65-F5344CB8AC3E}">
        <p14:creationId xmlns:p14="http://schemas.microsoft.com/office/powerpoint/2010/main" val="2800974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4">
            <a:extLst>
              <a:ext uri="{FF2B5EF4-FFF2-40B4-BE49-F238E27FC236}">
                <a16:creationId xmlns:a16="http://schemas.microsoft.com/office/drawing/2014/main" id="{4109BB24-3EA0-40BC-BA40-C359E63D2825}"/>
              </a:ext>
            </a:extLst>
          </p:cNvPr>
          <p:cNvSpPr>
            <a:spLocks noGrp="1"/>
          </p:cNvSpPr>
          <p:nvPr>
            <p:ph type="title"/>
          </p:nvPr>
        </p:nvSpPr>
        <p:spPr>
          <a:xfrm>
            <a:off x="360000" y="231490"/>
            <a:ext cx="8424000" cy="371930"/>
          </a:xfrm>
        </p:spPr>
        <p:txBody>
          <a:bodyPr/>
          <a:lstStyle/>
          <a:p>
            <a:r>
              <a:rPr lang="de-DE" sz="2200" dirty="0" err="1"/>
              <a:t>What</a:t>
            </a:r>
            <a:r>
              <a:rPr lang="de-DE" sz="2200" dirty="0"/>
              <a:t> </a:t>
            </a:r>
            <a:r>
              <a:rPr lang="de-DE" sz="2200" dirty="0" err="1"/>
              <a:t>we</a:t>
            </a:r>
            <a:r>
              <a:rPr lang="de-DE" sz="2200" dirty="0"/>
              <a:t> </a:t>
            </a:r>
            <a:r>
              <a:rPr lang="de-DE" sz="2200" dirty="0" err="1"/>
              <a:t>can</a:t>
            </a:r>
            <a:r>
              <a:rPr lang="de-DE" sz="2200" dirty="0"/>
              <a:t> do? 	</a:t>
            </a:r>
            <a:r>
              <a:rPr lang="de-DE" dirty="0"/>
              <a:t>F</a:t>
            </a:r>
            <a:r>
              <a:rPr lang="de-DE" sz="2200" dirty="0"/>
              <a:t>irst </a:t>
            </a:r>
            <a:r>
              <a:rPr lang="de-DE" sz="2200" dirty="0" err="1"/>
              <a:t>ideas</a:t>
            </a:r>
            <a:r>
              <a:rPr lang="de-DE" dirty="0"/>
              <a:t> </a:t>
            </a:r>
            <a:r>
              <a:rPr lang="de-DE" sz="2200" dirty="0"/>
              <a:t>…</a:t>
            </a:r>
          </a:p>
        </p:txBody>
      </p:sp>
      <p:sp>
        <p:nvSpPr>
          <p:cNvPr id="7" name="Inhaltsplatzhalter 3">
            <a:extLst>
              <a:ext uri="{FF2B5EF4-FFF2-40B4-BE49-F238E27FC236}">
                <a16:creationId xmlns:a16="http://schemas.microsoft.com/office/drawing/2014/main" id="{AF725278-B76B-4DF9-90B3-0EF9319F284E}"/>
              </a:ext>
            </a:extLst>
          </p:cNvPr>
          <p:cNvSpPr>
            <a:spLocks noGrp="1"/>
          </p:cNvSpPr>
          <p:nvPr>
            <p:ph sz="quarter" idx="15"/>
          </p:nvPr>
        </p:nvSpPr>
        <p:spPr>
          <a:xfrm>
            <a:off x="358775" y="1086550"/>
            <a:ext cx="7633605" cy="3744752"/>
          </a:xfrm>
        </p:spPr>
        <p:txBody>
          <a:bodyPr/>
          <a:lstStyle/>
          <a:p>
            <a:pPr marL="180975" lvl="1" indent="-180975" defTabSz="180000">
              <a:lnSpc>
                <a:spcPct val="112500"/>
              </a:lnSpc>
              <a:spcBef>
                <a:spcPts val="1100"/>
              </a:spcBef>
              <a:tabLst>
                <a:tab pos="180000" algn="l"/>
                <a:tab pos="360000" algn="l"/>
              </a:tabLst>
            </a:pPr>
            <a:r>
              <a:rPr lang="de-DE" dirty="0" err="1"/>
              <a:t>establish</a:t>
            </a:r>
            <a:r>
              <a:rPr lang="de-DE" dirty="0"/>
              <a:t> a </a:t>
            </a:r>
            <a:r>
              <a:rPr lang="de-DE" dirty="0" err="1"/>
              <a:t>policy</a:t>
            </a:r>
            <a:r>
              <a:rPr lang="de-DE" dirty="0"/>
              <a:t> </a:t>
            </a:r>
            <a:r>
              <a:rPr lang="de-DE" dirty="0" err="1"/>
              <a:t>or</a:t>
            </a:r>
            <a:r>
              <a:rPr lang="de-DE" dirty="0"/>
              <a:t> code (“ARD”): “</a:t>
            </a:r>
            <a:r>
              <a:rPr lang="de-DE" dirty="0" err="1"/>
              <a:t>we</a:t>
            </a:r>
            <a:r>
              <a:rPr lang="de-DE" dirty="0"/>
              <a:t> </a:t>
            </a:r>
            <a:r>
              <a:rPr lang="de-DE" dirty="0" err="1"/>
              <a:t>strive</a:t>
            </a:r>
            <a:r>
              <a:rPr lang="de-DE" dirty="0"/>
              <a:t> </a:t>
            </a:r>
            <a:r>
              <a:rPr lang="de-DE" dirty="0" err="1"/>
              <a:t>for</a:t>
            </a:r>
            <a:r>
              <a:rPr lang="de-DE" dirty="0"/>
              <a:t> …“</a:t>
            </a:r>
          </a:p>
          <a:p>
            <a:pPr marL="180975" lvl="1" indent="-180975" defTabSz="180000">
              <a:lnSpc>
                <a:spcPct val="112500"/>
              </a:lnSpc>
              <a:spcBef>
                <a:spcPts val="1100"/>
              </a:spcBef>
              <a:tabLst>
                <a:tab pos="180000" algn="l"/>
                <a:tab pos="360000" algn="l"/>
              </a:tabLst>
            </a:pPr>
            <a:r>
              <a:rPr lang="de-DE" dirty="0" err="1"/>
              <a:t>create</a:t>
            </a:r>
            <a:r>
              <a:rPr lang="de-DE" dirty="0"/>
              <a:t> a </a:t>
            </a:r>
            <a:r>
              <a:rPr lang="de-DE" dirty="0" err="1"/>
              <a:t>lighthouse</a:t>
            </a:r>
            <a:r>
              <a:rPr lang="de-DE" dirty="0"/>
              <a:t> </a:t>
            </a:r>
            <a:r>
              <a:rPr lang="de-DE" dirty="0" err="1"/>
              <a:t>project</a:t>
            </a:r>
            <a:r>
              <a:rPr lang="de-DE" dirty="0"/>
              <a:t> (</a:t>
            </a:r>
            <a:r>
              <a:rPr lang="de-DE" dirty="0" err="1"/>
              <a:t>big</a:t>
            </a:r>
            <a:r>
              <a:rPr lang="de-DE" dirty="0"/>
              <a:t>, visible, </a:t>
            </a:r>
            <a:r>
              <a:rPr lang="de-DE" dirty="0" err="1"/>
              <a:t>we</a:t>
            </a:r>
            <a:r>
              <a:rPr lang="de-DE" dirty="0"/>
              <a:t> </a:t>
            </a:r>
            <a:r>
              <a:rPr lang="de-DE" dirty="0" err="1"/>
              <a:t>mean</a:t>
            </a:r>
            <a:r>
              <a:rPr lang="de-DE" dirty="0"/>
              <a:t> </a:t>
            </a:r>
            <a:r>
              <a:rPr lang="de-DE" dirty="0" err="1"/>
              <a:t>it!</a:t>
            </a:r>
            <a:r>
              <a:rPr lang="de-DE" dirty="0"/>
              <a:t>)</a:t>
            </a:r>
          </a:p>
          <a:p>
            <a:pPr marL="180975" lvl="1" indent="-180975" defTabSz="180000">
              <a:lnSpc>
                <a:spcPct val="112500"/>
              </a:lnSpc>
              <a:spcBef>
                <a:spcPts val="1100"/>
              </a:spcBef>
              <a:tabLst>
                <a:tab pos="180000" algn="l"/>
                <a:tab pos="360000" algn="l"/>
              </a:tabLst>
            </a:pPr>
            <a:r>
              <a:rPr lang="de-DE" dirty="0" err="1"/>
              <a:t>raise</a:t>
            </a:r>
            <a:r>
              <a:rPr lang="de-DE" dirty="0"/>
              <a:t> </a:t>
            </a:r>
            <a:r>
              <a:rPr lang="de-DE" dirty="0" err="1"/>
              <a:t>awareness</a:t>
            </a:r>
            <a:r>
              <a:rPr lang="de-DE" dirty="0"/>
              <a:t> + </a:t>
            </a:r>
            <a:r>
              <a:rPr lang="de-DE" dirty="0" err="1"/>
              <a:t>training</a:t>
            </a:r>
            <a:endParaRPr lang="de-DE" dirty="0"/>
          </a:p>
          <a:p>
            <a:pPr marL="180975" lvl="1" indent="-180975" defTabSz="180000">
              <a:lnSpc>
                <a:spcPct val="112500"/>
              </a:lnSpc>
              <a:spcBef>
                <a:spcPts val="1100"/>
              </a:spcBef>
              <a:tabLst>
                <a:tab pos="180000" algn="l"/>
                <a:tab pos="360000" algn="l"/>
              </a:tabLst>
            </a:pPr>
            <a:r>
              <a:rPr lang="de-DE" dirty="0" err="1"/>
              <a:t>setting-up</a:t>
            </a:r>
            <a:r>
              <a:rPr lang="de-DE" dirty="0"/>
              <a:t> </a:t>
            </a:r>
            <a:r>
              <a:rPr lang="de-DE" dirty="0" err="1"/>
              <a:t>specific</a:t>
            </a:r>
            <a:r>
              <a:rPr lang="de-DE" dirty="0"/>
              <a:t> R&amp;D </a:t>
            </a:r>
            <a:r>
              <a:rPr lang="de-DE" dirty="0" err="1"/>
              <a:t>projects</a:t>
            </a:r>
            <a:endParaRPr lang="de-DE" dirty="0"/>
          </a:p>
          <a:p>
            <a:pPr marL="180975" lvl="1" indent="-180975" defTabSz="180000">
              <a:lnSpc>
                <a:spcPct val="112500"/>
              </a:lnSpc>
              <a:spcBef>
                <a:spcPts val="1100"/>
              </a:spcBef>
              <a:tabLst>
                <a:tab pos="180000" algn="l"/>
                <a:tab pos="360000" algn="l"/>
              </a:tabLst>
            </a:pPr>
            <a:r>
              <a:rPr lang="de-DE" dirty="0" err="1"/>
              <a:t>award</a:t>
            </a:r>
            <a:r>
              <a:rPr lang="de-DE" dirty="0"/>
              <a:t> a </a:t>
            </a:r>
            <a:r>
              <a:rPr lang="de-DE" dirty="0" err="1"/>
              <a:t>prize</a:t>
            </a:r>
            <a:r>
              <a:rPr lang="de-DE" dirty="0"/>
              <a:t> </a:t>
            </a:r>
            <a:r>
              <a:rPr lang="de-DE" dirty="0" err="1"/>
              <a:t>for</a:t>
            </a:r>
            <a:r>
              <a:rPr lang="de-DE" dirty="0"/>
              <a:t> </a:t>
            </a:r>
            <a:r>
              <a:rPr lang="de-DE" dirty="0" err="1"/>
              <a:t>best</a:t>
            </a:r>
            <a:r>
              <a:rPr lang="de-DE" dirty="0"/>
              <a:t> DTS </a:t>
            </a:r>
            <a:r>
              <a:rPr lang="de-DE" dirty="0" err="1"/>
              <a:t>sustainability</a:t>
            </a:r>
            <a:r>
              <a:rPr lang="de-DE" dirty="0"/>
              <a:t> </a:t>
            </a:r>
            <a:r>
              <a:rPr lang="de-DE" dirty="0" err="1"/>
              <a:t>achievements</a:t>
            </a:r>
            <a:endParaRPr lang="de-DE" dirty="0"/>
          </a:p>
          <a:p>
            <a:pPr marL="180975" lvl="1" indent="-180975" defTabSz="180000">
              <a:lnSpc>
                <a:spcPct val="112500"/>
              </a:lnSpc>
              <a:spcBef>
                <a:spcPts val="1100"/>
              </a:spcBef>
              <a:tabLst>
                <a:tab pos="180000" algn="l"/>
                <a:tab pos="360000" algn="l"/>
              </a:tabLst>
            </a:pPr>
            <a:r>
              <a:rPr lang="de-DE" dirty="0" err="1"/>
              <a:t>monitoring</a:t>
            </a:r>
            <a:r>
              <a:rPr lang="de-DE" dirty="0"/>
              <a:t> power </a:t>
            </a:r>
            <a:r>
              <a:rPr lang="de-DE" dirty="0" err="1"/>
              <a:t>saving</a:t>
            </a:r>
            <a:r>
              <a:rPr lang="de-DE" dirty="0"/>
              <a:t>/</a:t>
            </a:r>
            <a:r>
              <a:rPr lang="de-DE" dirty="0" err="1"/>
              <a:t>consumption</a:t>
            </a:r>
            <a:r>
              <a:rPr lang="de-DE" dirty="0"/>
              <a:t>, CO</a:t>
            </a:r>
            <a:r>
              <a:rPr lang="de-DE" sz="1800" baseline="-25000" dirty="0"/>
              <a:t>2</a:t>
            </a:r>
            <a:r>
              <a:rPr lang="de-DE" dirty="0"/>
              <a:t> </a:t>
            </a:r>
            <a:r>
              <a:rPr lang="de-DE" dirty="0" err="1"/>
              <a:t>inventories</a:t>
            </a:r>
            <a:endParaRPr lang="de-DE" dirty="0"/>
          </a:p>
          <a:p>
            <a:pPr marL="180975" lvl="1" indent="-180975" defTabSz="180000">
              <a:lnSpc>
                <a:spcPct val="112500"/>
              </a:lnSpc>
              <a:spcBef>
                <a:spcPts val="1100"/>
              </a:spcBef>
              <a:tabLst>
                <a:tab pos="180000" algn="l"/>
                <a:tab pos="360000" algn="l"/>
              </a:tabLst>
            </a:pPr>
            <a:r>
              <a:rPr lang="de-DE" dirty="0" err="1"/>
              <a:t>create</a:t>
            </a:r>
            <a:r>
              <a:rPr lang="de-DE" dirty="0"/>
              <a:t> and </a:t>
            </a:r>
            <a:r>
              <a:rPr lang="de-DE" dirty="0" err="1"/>
              <a:t>analyse</a:t>
            </a:r>
            <a:r>
              <a:rPr lang="de-DE" dirty="0"/>
              <a:t> </a:t>
            </a:r>
            <a:r>
              <a:rPr lang="de-DE" dirty="0" err="1"/>
              <a:t>performance</a:t>
            </a:r>
            <a:r>
              <a:rPr lang="de-DE" dirty="0"/>
              <a:t> </a:t>
            </a:r>
            <a:r>
              <a:rPr lang="de-DE" dirty="0" err="1"/>
              <a:t>charts</a:t>
            </a:r>
            <a:r>
              <a:rPr lang="de-DE" dirty="0"/>
              <a:t> e.g. power </a:t>
            </a:r>
            <a:r>
              <a:rPr lang="de-DE" dirty="0" err="1"/>
              <a:t>consumption</a:t>
            </a:r>
            <a:r>
              <a:rPr lang="de-DE" dirty="0"/>
              <a:t> vs. </a:t>
            </a:r>
            <a:r>
              <a:rPr lang="de-DE" dirty="0" err="1"/>
              <a:t>performance</a:t>
            </a:r>
            <a:endParaRPr lang="de-DE" dirty="0"/>
          </a:p>
          <a:p>
            <a:pPr marL="180975" lvl="1" indent="-180975" defTabSz="180000">
              <a:lnSpc>
                <a:spcPts val="1800"/>
              </a:lnSpc>
              <a:spcBef>
                <a:spcPts val="1100"/>
              </a:spcBef>
              <a:tabLst>
                <a:tab pos="180000" algn="l"/>
                <a:tab pos="360000" algn="l"/>
              </a:tabLst>
            </a:pPr>
            <a:endParaRPr lang="de-DE" sz="1400" b="1" dirty="0"/>
          </a:p>
        </p:txBody>
      </p:sp>
    </p:spTree>
    <p:extLst>
      <p:ext uri="{BB962C8B-B14F-4D97-AF65-F5344CB8AC3E}">
        <p14:creationId xmlns:p14="http://schemas.microsoft.com/office/powerpoint/2010/main" val="6673280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TER">
  <a:themeElements>
    <a:clrScheme name="hz">
      <a:dk1>
        <a:srgbClr val="000000"/>
      </a:dk1>
      <a:lt1>
        <a:srgbClr val="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altsfolie_Materie">
  <a:themeElements>
    <a:clrScheme name="hz">
      <a:dk1>
        <a:srgbClr val="000000"/>
      </a:dk1>
      <a:lt1>
        <a:srgbClr val="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itelfolie">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nhaltsfolie">
  <a:themeElements>
    <a:clrScheme name="CD 2022">
      <a:dk1>
        <a:sysClr val="windowText" lastClr="000000"/>
      </a:dk1>
      <a:lt1>
        <a:srgbClr val="FFFFFF"/>
      </a:lt1>
      <a:dk2>
        <a:srgbClr val="002864"/>
      </a:dk2>
      <a:lt2>
        <a:srgbClr val="EBFBFD"/>
      </a:lt2>
      <a:accent1>
        <a:srgbClr val="22B0F8"/>
      </a:accent1>
      <a:accent2>
        <a:srgbClr val="CDEEFB"/>
      </a:accent2>
      <a:accent3>
        <a:srgbClr val="00CCBC"/>
      </a:accent3>
      <a:accent4>
        <a:srgbClr val="8CD600"/>
      </a:accent4>
      <a:accent5>
        <a:srgbClr val="FA7833"/>
      </a:accent5>
      <a:accent6>
        <a:srgbClr val="ED5EF2"/>
      </a:accent6>
      <a:hlink>
        <a:srgbClr val="22B0F8"/>
      </a:hlink>
      <a:folHlink>
        <a:srgbClr val="D23264"/>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Inhaltsfolie_Mater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Inhaltsfolie_Mater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Words>
  <Application>Microsoft Macintosh PowerPoint</Application>
  <PresentationFormat>Bildschirmpräsentation (16:9)</PresentationFormat>
  <Paragraphs>54</Paragraphs>
  <Slides>10</Slides>
  <Notes>7</Notes>
  <HiddenSlides>0</HiddenSlides>
  <MMClips>0</MMClips>
  <ScaleCrop>false</ScaleCrop>
  <HeadingPairs>
    <vt:vector size="6" baseType="variant">
      <vt:variant>
        <vt:lpstr>Verwendete Schriftarten</vt:lpstr>
      </vt:variant>
      <vt:variant>
        <vt:i4>4</vt:i4>
      </vt:variant>
      <vt:variant>
        <vt:lpstr>Design</vt:lpstr>
      </vt:variant>
      <vt:variant>
        <vt:i4>7</vt:i4>
      </vt:variant>
      <vt:variant>
        <vt:lpstr>Folientitel</vt:lpstr>
      </vt:variant>
      <vt:variant>
        <vt:i4>10</vt:i4>
      </vt:variant>
    </vt:vector>
  </HeadingPairs>
  <TitlesOfParts>
    <vt:vector size="21" baseType="lpstr">
      <vt:lpstr>Noto Sans Symbols</vt:lpstr>
      <vt:lpstr>Times</vt:lpstr>
      <vt:lpstr>Arial</vt:lpstr>
      <vt:lpstr>Wingdings</vt:lpstr>
      <vt:lpstr>Simple Light</vt:lpstr>
      <vt:lpstr>MATTER</vt:lpstr>
      <vt:lpstr>Inhaltsfolie_Materie</vt:lpstr>
      <vt:lpstr>1_Titelfolie</vt:lpstr>
      <vt:lpstr>1_Inhaltsfolie</vt:lpstr>
      <vt:lpstr>1_Inhaltsfolie_Materie</vt:lpstr>
      <vt:lpstr>3_Inhaltsfolie_Materie</vt:lpstr>
      <vt:lpstr>Research Field Matter Matter and Technologies Topic 2 – Detector Technologies and Systems</vt:lpstr>
      <vt:lpstr>Sustainability</vt:lpstr>
      <vt:lpstr>Sustainability: a clear assignment from society</vt:lpstr>
      <vt:lpstr>Similar goals and statements for any Helmholtz centers</vt:lpstr>
      <vt:lpstr>PowerPoint-Präsentation</vt:lpstr>
      <vt:lpstr>Media snapshots - Dubai</vt:lpstr>
      <vt:lpstr>Dubai Clean Energy Strategy</vt:lpstr>
      <vt:lpstr>Media snapshots - Intel</vt:lpstr>
      <vt:lpstr>What we can do?  First ideas …</vt:lpstr>
      <vt:lpstr>What we already do and could intensify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Field Matter Matter and Technologies Topic 2 – Detector Technologies and Systems</dc:title>
  <cp:lastModifiedBy>Weber, Marc (BL5)</cp:lastModifiedBy>
  <cp:revision>82</cp:revision>
  <cp:lastPrinted>2023-06-09T11:09:49Z</cp:lastPrinted>
  <dcterms:modified xsi:type="dcterms:W3CDTF">2024-01-10T12:06:01Z</dcterms:modified>
</cp:coreProperties>
</file>