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50" r:id="rId2"/>
    <p:sldMasterId id="2147483652" r:id="rId3"/>
    <p:sldMasterId id="2147483654" r:id="rId4"/>
    <p:sldMasterId id="2147483774" r:id="rId5"/>
    <p:sldMasterId id="2147483777" r:id="rId6"/>
    <p:sldMasterId id="2147483781" r:id="rId7"/>
  </p:sldMasterIdLst>
  <p:notesMasterIdLst>
    <p:notesMasterId r:id="rId19"/>
  </p:notesMasterIdLst>
  <p:handoutMasterIdLst>
    <p:handoutMasterId r:id="rId20"/>
  </p:handoutMasterIdLst>
  <p:sldIdLst>
    <p:sldId id="865" r:id="rId8"/>
    <p:sldId id="1178" r:id="rId9"/>
    <p:sldId id="1179" r:id="rId10"/>
    <p:sldId id="1177" r:id="rId11"/>
    <p:sldId id="859" r:id="rId12"/>
    <p:sldId id="860" r:id="rId13"/>
    <p:sldId id="861" r:id="rId14"/>
    <p:sldId id="863" r:id="rId15"/>
    <p:sldId id="862" r:id="rId16"/>
    <p:sldId id="256" r:id="rId17"/>
    <p:sldId id="1181" r:id="rId18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2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pos="226">
          <p15:clr>
            <a:srgbClr val="A4A3A4"/>
          </p15:clr>
        </p15:guide>
        <p15:guide id="5" pos="5534">
          <p15:clr>
            <a:srgbClr val="A4A3A4"/>
          </p15:clr>
        </p15:guide>
        <p15:guide id="6" pos="2812">
          <p15:clr>
            <a:srgbClr val="A4A3A4"/>
          </p15:clr>
        </p15:guide>
        <p15:guide id="7" pos="2948">
          <p15:clr>
            <a:srgbClr val="A4A3A4"/>
          </p15:clr>
        </p15:guide>
        <p15:guide id="8" pos="1435">
          <p15:clr>
            <a:srgbClr val="A4A3A4"/>
          </p15:clr>
        </p15:guide>
        <p15:guide id="9" pos="4325">
          <p15:clr>
            <a:srgbClr val="A4A3A4"/>
          </p15:clr>
        </p15:guide>
        <p15:guide id="10" pos="4173">
          <p15:clr>
            <a:srgbClr val="A4A3A4"/>
          </p15:clr>
        </p15:guide>
        <p15:guide id="11" pos="15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ck, Eva Maria" initials="HE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7"/>
    <a:srgbClr val="212121"/>
    <a:srgbClr val="005AA0"/>
    <a:srgbClr val="E6AE0B"/>
    <a:srgbClr val="8CB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91948" autoAdjust="0"/>
  </p:normalViewPr>
  <p:slideViewPr>
    <p:cSldViewPr snapToObjects="1" showGuides="1">
      <p:cViewPr varScale="1">
        <p:scale>
          <a:sx n="138" d="100"/>
          <a:sy n="138" d="100"/>
        </p:scale>
        <p:origin x="776" y="168"/>
      </p:cViewPr>
      <p:guideLst>
        <p:guide orient="horz" pos="2982"/>
        <p:guide orient="horz" pos="855"/>
        <p:guide orient="horz" pos="826"/>
        <p:guide pos="226"/>
        <p:guide pos="5534"/>
        <p:guide pos="2812"/>
        <p:guide pos="2948"/>
        <p:guide pos="1435"/>
        <p:guide pos="4325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-8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DB15-64F5-45F7-B670-BA5258FB28FD}" type="datetimeFigureOut">
              <a:rPr lang="de-DE" smtClean="0"/>
              <a:t>11.01.24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C598C-6159-47D0-B75E-5E1D4877B5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4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11.01.24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04d251a68_2_9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404d251a6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worked</a:t>
            </a:r>
            <a:r>
              <a:rPr lang="de-DE" dirty="0"/>
              <a:t> out </a:t>
            </a:r>
            <a:r>
              <a:rPr lang="de-DE" dirty="0" err="1"/>
              <a:t>nicely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reporting</a:t>
            </a:r>
            <a:r>
              <a:rPr lang="de-DE" dirty="0"/>
              <a:t>. The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balanced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subtopics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1BAFD-BDF1-4073-A261-64C06A00B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13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number of working groups and involved researcher is not equal distributed; especially the number of research in ST1 is increasing. </a:t>
            </a:r>
          </a:p>
          <a:p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Collaboration between groups?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There is only little chance to increase collaboration, if the groups are not working on the same projects or technologies.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Typically groups are fully observed by the tasks expected in their centers.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The degree of </a:t>
            </a:r>
            <a:r>
              <a:rPr lang="en-US" noProof="0" dirty="0" err="1"/>
              <a:t>commitmed</a:t>
            </a:r>
            <a:r>
              <a:rPr lang="en-US" noProof="0" dirty="0"/>
              <a:t> is extremely high, there is only little or no free time for additional activities.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Still, there is a positive effect of the general Helmholtz structure. There are several examples, where opportunities could be used, that otherwise would not have been possible (e.g. CMS Track Trigger, </a:t>
            </a:r>
            <a:r>
              <a:rPr lang="en-US" noProof="0" dirty="0" err="1"/>
              <a:t>InnoPool</a:t>
            </a:r>
            <a:r>
              <a:rPr lang="en-US" noProof="0" dirty="0"/>
              <a:t> projects, DDL, 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ST3 is valuable, to connect to groups that technology driven, but have a clean mission in a certain domain.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It should be possible to organize application days with in ST3 in addition to the annual meeting.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In some fields (e.g. </a:t>
            </a:r>
            <a:r>
              <a:rPr lang="en-US" noProof="0" dirty="0" err="1"/>
              <a:t>Cryo</a:t>
            </a:r>
            <a:r>
              <a:rPr lang="en-US" noProof="0" dirty="0"/>
              <a:t> sensors, DAQ) only one center pushes the technology and others are using it or will use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In most cases, DTS working groups are embedded in non-Helmholtz collaborations. E.g. the </a:t>
            </a:r>
            <a:r>
              <a:rPr lang="en-US" noProof="0" dirty="0" err="1"/>
              <a:t>cryo</a:t>
            </a:r>
            <a:r>
              <a:rPr lang="en-US" noProof="0" dirty="0"/>
              <a:t> sensor community, CMS,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The more important question, which technologies should we promote at the highest level?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1BAFD-BDF1-4073-A261-64C06A00B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39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1BAFD-BDF1-4073-A261-64C06A00B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8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1BAFD-BDF1-4073-A261-64C06A00B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5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1BAFD-BDF1-4073-A261-64C06A00B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4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03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285201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113200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Eventuelle Subheadline,</a:t>
            </a:r>
          </a:p>
          <a:p>
            <a:r>
              <a:rPr lang="de-DE" dirty="0"/>
              <a:t>ebenfalls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19590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125784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D2ADC-B23D-AC0C-D79D-02F60537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99B6-B26F-2E40-AFC6-42950B131230}" type="datetimeFigureOut">
              <a:rPr lang="en-DE" smtClean="0"/>
              <a:t>11.01.24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EF8D9-50CA-EC55-8426-AF5BE99D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99651-79F2-1E36-E15B-F71146D4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1BC4-4BCA-B141-829C-B6F23134E6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159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TER_Titelfolie">
  <p:cSld name="MATTER_Titelfoli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60000" y="1778400"/>
            <a:ext cx="8604488" cy="69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60000" y="2499742"/>
            <a:ext cx="8604488" cy="6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98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871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17" y="219601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2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76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17" y="219601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9816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2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84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8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5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8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5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cxnSp>
        <p:nvCxnSpPr>
          <p:cNvPr id="14" name="Gerade Verbindung 7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0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129373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5143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0"/>
            <a:ext cx="9149927" cy="5151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0" t="20449" r="-9716" b="21256"/>
          <a:stretch/>
        </p:blipFill>
        <p:spPr>
          <a:xfrm>
            <a:off x="6819173" y="297763"/>
            <a:ext cx="1966052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5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2391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5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2391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12599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09"/>
            <a:ext cx="9144000" cy="27146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de-DE" b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0" y="4902027"/>
            <a:ext cx="6732240" cy="28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</a:pP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de-DE" sz="800" dirty="0">
                <a:solidFill>
                  <a:schemeClr val="bg1"/>
                </a:solidFill>
              </a:rPr>
              <a:t> Annual Meeting</a:t>
            </a: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AFB9F8-DBC8-724F-B17A-6A1DB81526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30893"/>
            <a:ext cx="468132" cy="162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9339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6180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9927" cy="51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000" y="388800"/>
            <a:ext cx="1633538" cy="21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6930" y="360225"/>
            <a:ext cx="1344538" cy="24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www.helmholtz.de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794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gif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360000" y="2499742"/>
            <a:ext cx="7596376" cy="6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 sz="1600" dirty="0"/>
              <a:t>Marc Weber and Silvia </a:t>
            </a:r>
            <a:r>
              <a:rPr lang="en" sz="1600" dirty="0" err="1"/>
              <a:t>Masciocchi</a:t>
            </a:r>
            <a:endParaRPr dirty="0"/>
          </a:p>
          <a:p>
            <a:pPr marL="0" lvl="0" indent="0" algn="l" rtl="0">
              <a:spcBef>
                <a:spcPts val="296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de-DE" sz="1600" dirty="0"/>
          </a:p>
          <a:p>
            <a:pPr marL="0" lvl="0" indent="0" algn="l" rtl="0">
              <a:spcBef>
                <a:spcPts val="296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de-DE" sz="1600" dirty="0" err="1"/>
              <a:t>January</a:t>
            </a:r>
            <a:r>
              <a:rPr lang="de-DE" sz="1600" dirty="0"/>
              <a:t> 11th 2024</a:t>
            </a:r>
            <a:endParaRPr sz="1600" dirty="0"/>
          </a:p>
        </p:txBody>
      </p:sp>
      <p:sp>
        <p:nvSpPr>
          <p:cNvPr id="124" name="Google Shape;124;p26"/>
          <p:cNvSpPr txBox="1">
            <a:spLocks noGrp="1"/>
          </p:cNvSpPr>
          <p:nvPr>
            <p:ph type="ctrTitle"/>
          </p:nvPr>
        </p:nvSpPr>
        <p:spPr>
          <a:xfrm>
            <a:off x="345192" y="1223992"/>
            <a:ext cx="8619296" cy="69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" sz="1800" b="0" dirty="0"/>
              <a:t>Research Field Matter</a:t>
            </a:r>
            <a:br>
              <a:rPr lang="en" sz="1800" b="0" dirty="0"/>
            </a:br>
            <a:r>
              <a:rPr lang="en" sz="1800" b="0" dirty="0"/>
              <a:t>Matter and Technologies</a:t>
            </a:r>
            <a:br>
              <a:rPr lang="en" b="0" dirty="0"/>
            </a:br>
            <a:r>
              <a:rPr lang="en" sz="2700" b="0" dirty="0"/>
              <a:t>Topic 2 – Detector Technologies and Systems</a:t>
            </a:r>
            <a:endParaRPr dirty="0"/>
          </a:p>
        </p:txBody>
      </p:sp>
      <p:sp>
        <p:nvSpPr>
          <p:cNvPr id="125" name="Google Shape;125;p26"/>
          <p:cNvSpPr/>
          <p:nvPr/>
        </p:nvSpPr>
        <p:spPr>
          <a:xfrm>
            <a:off x="7321819" y="974285"/>
            <a:ext cx="1712242" cy="637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t="1223"/>
          <a:stretch/>
        </p:blipFill>
        <p:spPr>
          <a:xfrm>
            <a:off x="7367086" y="1018906"/>
            <a:ext cx="1621708" cy="54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/>
          <p:nvPr/>
        </p:nvSpPr>
        <p:spPr>
          <a:xfrm>
            <a:off x="107504" y="3976720"/>
            <a:ext cx="8926557" cy="812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052953"/>
            <a:ext cx="545523" cy="51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 descr="https://www.hzg.de/_common/img/logos/logo_hzg_cms10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3587" y="4080236"/>
            <a:ext cx="1304925" cy="359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6"/>
          <p:cNvGrpSpPr/>
          <p:nvPr/>
        </p:nvGrpSpPr>
        <p:grpSpPr>
          <a:xfrm>
            <a:off x="2195736" y="4023681"/>
            <a:ext cx="1152127" cy="622990"/>
            <a:chOff x="2195736" y="4023681"/>
            <a:chExt cx="1152127" cy="622990"/>
          </a:xfrm>
        </p:grpSpPr>
        <p:pic>
          <p:nvPicPr>
            <p:cNvPr id="131" name="Google Shape;131;p26"/>
            <p:cNvPicPr preferRelativeResize="0"/>
            <p:nvPr/>
          </p:nvPicPr>
          <p:blipFill rotWithShape="1">
            <a:blip r:embed="rId6">
              <a:alphaModFix/>
            </a:blip>
            <a:srcRect r="58551" b="30288"/>
            <a:stretch/>
          </p:blipFill>
          <p:spPr>
            <a:xfrm>
              <a:off x="2309211" y="4023681"/>
              <a:ext cx="789606" cy="260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6" descr="D:\DESYCloud\MT\Templates\Logos\hij_en_fullnam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95736" y="4313804"/>
              <a:ext cx="594360" cy="3079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pic>
          <p:nvPicPr>
            <p:cNvPr id="133" name="Google Shape;133;p26" descr="D:\AFSKopie20190403\MT\Templates\HI-Mainz_d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41258" y="4271100"/>
              <a:ext cx="606605" cy="375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26" descr="/var/folders/87/zyycp33901xfqp5z7d2xz3640000gp/T/com.microsoft.Word/Content.MSO/14CBECA3.tm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79730" y="4007913"/>
            <a:ext cx="46746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69451" y="4103696"/>
            <a:ext cx="884234" cy="36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8062" y="4080236"/>
            <a:ext cx="899145" cy="26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 descr="C:\Users\hschunck\Desktop\KITlogo_farbe-RGB_englisch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80800" y="4079511"/>
            <a:ext cx="809131" cy="36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45315" y="4052953"/>
            <a:ext cx="985345" cy="36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1B87C3C-E841-6346-990B-1FCACEB2645B}"/>
              </a:ext>
            </a:extLst>
          </p:cNvPr>
          <p:cNvSpPr/>
          <p:nvPr/>
        </p:nvSpPr>
        <p:spPr>
          <a:xfrm>
            <a:off x="631651" y="195486"/>
            <a:ext cx="2445419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350" dirty="0"/>
              <a:t>Position and energy measurement for high-energy physics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BDFDB3-0E73-8241-8BEF-968D904A3718}"/>
              </a:ext>
            </a:extLst>
          </p:cNvPr>
          <p:cNvSpPr/>
          <p:nvPr/>
        </p:nvSpPr>
        <p:spPr>
          <a:xfrm>
            <a:off x="6232357" y="195486"/>
            <a:ext cx="2445419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350" dirty="0"/>
              <a:t>Low-noise measurements for precision physics: quantum technologies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9BABFA-2030-23A4-4461-07EFE0B4583D}"/>
              </a:ext>
            </a:extLst>
          </p:cNvPr>
          <p:cNvSpPr/>
          <p:nvPr/>
        </p:nvSpPr>
        <p:spPr>
          <a:xfrm>
            <a:off x="3441033" y="195486"/>
            <a:ext cx="2445419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350" dirty="0"/>
              <a:t>High-rate imagining for photon physics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36BE224-8E15-DF6F-EBC5-F1134ACD0F64}"/>
              </a:ext>
            </a:extLst>
          </p:cNvPr>
          <p:cNvSpPr/>
          <p:nvPr/>
        </p:nvSpPr>
        <p:spPr>
          <a:xfrm>
            <a:off x="631651" y="1194108"/>
            <a:ext cx="2445419" cy="7519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Includes: high-energy particle, heavy-ion and nuclear physics (LHC, FAIR). Telescopes at test beams</a:t>
            </a:r>
            <a:endParaRPr lang="en-DE" sz="105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D0FAA2F-C80B-539D-45A2-ED65127B57A7}"/>
              </a:ext>
            </a:extLst>
          </p:cNvPr>
          <p:cNvSpPr/>
          <p:nvPr/>
        </p:nvSpPr>
        <p:spPr>
          <a:xfrm>
            <a:off x="631651" y="2027298"/>
            <a:ext cx="2445419" cy="7519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Sensors: Tracking (silicon strips and pixels - all types, gas detectors), calorimetry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CCFF45-CA16-A5DE-1C3A-17AC8D1D996B}"/>
              </a:ext>
            </a:extLst>
          </p:cNvPr>
          <p:cNvSpPr/>
          <p:nvPr/>
        </p:nvSpPr>
        <p:spPr>
          <a:xfrm>
            <a:off x="631651" y="2869512"/>
            <a:ext cx="2445419" cy="7519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Readout: ASIC chips, front-end readout. High-throughput, zero-suppression, self-triggering, ….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3491A19-FF91-A064-803B-8082F9DBF872}"/>
              </a:ext>
            </a:extLst>
          </p:cNvPr>
          <p:cNvSpPr/>
          <p:nvPr/>
        </p:nvSpPr>
        <p:spPr>
          <a:xfrm>
            <a:off x="631651" y="3711725"/>
            <a:ext cx="2445419" cy="1308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Systems: large area vertex detectors (light materials, cooling, position precision, hugh data throughput, ..). Large trackers (gas). 4D calorimeters (timing, calibrations, …). Radiation hardness (new materials). Interconnects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83F1C0C-CEB0-D241-A739-5944C6F4D23C}"/>
              </a:ext>
            </a:extLst>
          </p:cNvPr>
          <p:cNvSpPr/>
          <p:nvPr/>
        </p:nvSpPr>
        <p:spPr>
          <a:xfrm>
            <a:off x="6232357" y="1230201"/>
            <a:ext cx="2445419" cy="7519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Includes: superconducting sensors for high precision physics. </a:t>
            </a:r>
            <a:r>
              <a:rPr lang="en-GB" sz="1050" dirty="0">
                <a:solidFill>
                  <a:schemeClr val="tx1"/>
                </a:solidFill>
              </a:rPr>
              <a:t>E</a:t>
            </a:r>
            <a:r>
              <a:rPr lang="en-DE" sz="1050" dirty="0">
                <a:solidFill>
                  <a:schemeClr val="tx1"/>
                </a:solidFill>
              </a:rPr>
              <a:t>xamples: HITRAP, KATRIN++, beam diagnostics, AXIONs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81F06BE-DFF3-5BB8-5E99-D19B40DDA5F2}"/>
              </a:ext>
            </a:extLst>
          </p:cNvPr>
          <p:cNvSpPr/>
          <p:nvPr/>
        </p:nvSpPr>
        <p:spPr>
          <a:xfrm>
            <a:off x="6232357" y="2063391"/>
            <a:ext cx="2445419" cy="7519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Sensors: metallic magnetic calorimeters, transition edge sensors, single tunnel junctions, CCC</a:t>
            </a:r>
            <a:endParaRPr lang="en-DE" sz="105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A001CE7-7490-94C8-A07B-EA38188A64F2}"/>
              </a:ext>
            </a:extLst>
          </p:cNvPr>
          <p:cNvSpPr/>
          <p:nvPr/>
        </p:nvSpPr>
        <p:spPr>
          <a:xfrm>
            <a:off x="6232357" y="2905605"/>
            <a:ext cx="2445419" cy="7519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Readout of cryogenic system, to be scaled to high number of multiplexed channels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86A5859-6DC7-79C2-0ABA-FE5E3FC6178A}"/>
              </a:ext>
            </a:extLst>
          </p:cNvPr>
          <p:cNvSpPr/>
          <p:nvPr/>
        </p:nvSpPr>
        <p:spPr>
          <a:xfrm>
            <a:off x="6232357" y="3747819"/>
            <a:ext cx="2445419" cy="7519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Systems: cryogenics, low noise, … Interconnects 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C920B5A-0CC7-132F-A5CF-F898563E140F}"/>
              </a:ext>
            </a:extLst>
          </p:cNvPr>
          <p:cNvSpPr/>
          <p:nvPr/>
        </p:nvSpPr>
        <p:spPr>
          <a:xfrm>
            <a:off x="3441033" y="1203126"/>
            <a:ext cx="2445419" cy="7519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Includes all applications in photon science: synchrotron light, FEL, imaging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E96594-CCC7-25C8-3739-461A479090E7}"/>
              </a:ext>
            </a:extLst>
          </p:cNvPr>
          <p:cNvSpPr/>
          <p:nvPr/>
        </p:nvSpPr>
        <p:spPr>
          <a:xfrm>
            <a:off x="3441033" y="2036316"/>
            <a:ext cx="2445419" cy="7519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Large area pixel sensors, in silicon or high-Z materials (for X-rays). High rate (MHz frame rate) capability.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F78B19B-9670-0093-704C-311B2B100D59}"/>
              </a:ext>
            </a:extLst>
          </p:cNvPr>
          <p:cNvSpPr/>
          <p:nvPr/>
        </p:nvSpPr>
        <p:spPr>
          <a:xfrm>
            <a:off x="3441033" y="2869506"/>
            <a:ext cx="2445419" cy="7519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Extremely high-rate readout systems, large dynamic range ….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D413248-93EE-B192-EFD0-5F2152947B5E}"/>
              </a:ext>
            </a:extLst>
          </p:cNvPr>
          <p:cNvSpPr/>
          <p:nvPr/>
        </p:nvSpPr>
        <p:spPr>
          <a:xfrm>
            <a:off x="3441033" y="3711720"/>
            <a:ext cx="2445419" cy="7519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50" dirty="0">
                <a:solidFill>
                  <a:schemeClr val="tx1"/>
                </a:solidFill>
              </a:rPr>
              <a:t>Systems: compact full systems at light sources, for users. Edgeless modules, optical data transmission, … Interconnects</a:t>
            </a:r>
          </a:p>
        </p:txBody>
      </p:sp>
    </p:spTree>
    <p:extLst>
      <p:ext uri="{BB962C8B-B14F-4D97-AF65-F5344CB8AC3E}">
        <p14:creationId xmlns:p14="http://schemas.microsoft.com/office/powerpoint/2010/main" val="47375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4000" cy="3422650"/>
          </a:xfrm>
        </p:spPr>
        <p:txBody>
          <a:bodyPr/>
          <a:lstStyle/>
          <a:p>
            <a:endParaRPr lang="de-DE" sz="1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81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DTS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>
              <a:buSzPct val="114000"/>
            </a:pPr>
            <a:r>
              <a:rPr lang="de-DE" dirty="0"/>
              <a:t>Timeline: </a:t>
            </a:r>
            <a:r>
              <a:rPr lang="de-DE" dirty="0" err="1"/>
              <a:t>let´s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and </a:t>
            </a:r>
            <a:r>
              <a:rPr lang="de-DE" dirty="0" err="1"/>
              <a:t>converge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 25.1.24 and fix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Lenkungsausschuss Matter on </a:t>
            </a:r>
            <a:r>
              <a:rPr lang="de-DE" dirty="0" err="1"/>
              <a:t>January</a:t>
            </a:r>
            <a:r>
              <a:rPr lang="de-DE" dirty="0"/>
              <a:t> 29</a:t>
            </a:r>
          </a:p>
          <a:p>
            <a:pPr>
              <a:buSzPct val="114000"/>
            </a:pPr>
            <a:endParaRPr lang="de-DE" dirty="0"/>
          </a:p>
          <a:p>
            <a:pPr>
              <a:buSzPct val="114000"/>
            </a:pPr>
            <a:r>
              <a:rPr lang="de-DE" dirty="0" err="1"/>
              <a:t>Let‘s</a:t>
            </a:r>
            <a:r>
              <a:rPr lang="de-DE" dirty="0"/>
              <a:t> warm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thoughts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(not </a:t>
            </a:r>
            <a:r>
              <a:rPr lang="de-DE" dirty="0" err="1"/>
              <a:t>only</a:t>
            </a:r>
            <a:r>
              <a:rPr lang="de-DE" dirty="0"/>
              <a:t> „DTS“)</a:t>
            </a:r>
          </a:p>
          <a:p>
            <a:pPr marL="0" indent="0">
              <a:buSzPct val="114000"/>
              <a:buNone/>
            </a:pPr>
            <a:endParaRPr lang="de-DE" dirty="0"/>
          </a:p>
          <a:p>
            <a:pPr>
              <a:buSzPct val="114000"/>
            </a:pPr>
            <a:r>
              <a:rPr lang="de-DE" dirty="0" err="1"/>
              <a:t>Organizations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operate</a:t>
            </a:r>
            <a:r>
              <a:rPr lang="de-DE" dirty="0"/>
              <a:t> in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, but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helpful</a:t>
            </a:r>
            <a:endParaRPr lang="de-DE" dirty="0"/>
          </a:p>
          <a:p>
            <a:pPr>
              <a:buSzPct val="114000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38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>
              <a:buSzPct val="114000"/>
            </a:pPr>
            <a:r>
              <a:rPr lang="de-DE" dirty="0"/>
              <a:t>A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straightforward</a:t>
            </a:r>
            <a:r>
              <a:rPr lang="de-DE" dirty="0"/>
              <a:t> and </a:t>
            </a:r>
            <a:r>
              <a:rPr lang="de-DE" dirty="0" err="1"/>
              <a:t>natural</a:t>
            </a:r>
            <a:endParaRPr lang="de-DE" dirty="0"/>
          </a:p>
          <a:p>
            <a:pPr>
              <a:buSzPct val="114000"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and </a:t>
            </a:r>
            <a:r>
              <a:rPr lang="de-DE" dirty="0" err="1"/>
              <a:t>strengthen</a:t>
            </a:r>
            <a:r>
              <a:rPr lang="de-DE" dirty="0"/>
              <a:t> </a:t>
            </a:r>
            <a:r>
              <a:rPr lang="de-DE" dirty="0" err="1"/>
              <a:t>synergies</a:t>
            </a:r>
            <a:endParaRPr lang="de-DE" dirty="0"/>
          </a:p>
          <a:p>
            <a:pPr>
              <a:buSzPct val="114000"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hide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DTS</a:t>
            </a:r>
          </a:p>
          <a:p>
            <a:pPr>
              <a:buSzPct val="114000"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reflect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and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DTS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PoF</a:t>
            </a:r>
            <a:r>
              <a:rPr lang="de-DE" dirty="0"/>
              <a:t> 4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PoF</a:t>
            </a:r>
            <a:r>
              <a:rPr lang="de-DE" dirty="0"/>
              <a:t> 5</a:t>
            </a:r>
          </a:p>
          <a:p>
            <a:pPr>
              <a:buSzPct val="114000"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telling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story</a:t>
            </a:r>
            <a:endParaRPr lang="de-DE" dirty="0"/>
          </a:p>
          <a:p>
            <a:pPr>
              <a:buSzPct val="114000"/>
            </a:pPr>
            <a:r>
              <a:rPr lang="de-DE" dirty="0" err="1"/>
              <a:t>Structure</a:t>
            </a:r>
            <a:r>
              <a:rPr lang="de-DE" dirty="0"/>
              <a:t> and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match </a:t>
            </a:r>
            <a:r>
              <a:rPr lang="de-DE" dirty="0" err="1"/>
              <a:t>ressources</a:t>
            </a:r>
            <a:r>
              <a:rPr lang="de-DE" dirty="0"/>
              <a:t>, 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not </a:t>
            </a:r>
            <a:r>
              <a:rPr lang="de-DE" dirty="0" err="1"/>
              <a:t>leave</a:t>
            </a:r>
            <a:r>
              <a:rPr lang="de-DE" dirty="0"/>
              <a:t> </a:t>
            </a:r>
            <a:r>
              <a:rPr lang="de-DE" dirty="0" err="1"/>
              <a:t>obvious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0" indent="0">
              <a:buSzPct val="114000"/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7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</a:t>
            </a:r>
            <a:r>
              <a:rPr lang="de-DE" dirty="0" err="1"/>
              <a:t>questions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>
              <a:buSzPct val="114000"/>
            </a:pPr>
            <a:r>
              <a:rPr lang="de-DE" dirty="0"/>
              <a:t>Right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and </a:t>
            </a:r>
            <a:r>
              <a:rPr lang="de-DE" dirty="0" err="1"/>
              <a:t>technologies</a:t>
            </a:r>
            <a:endParaRPr lang="de-DE" dirty="0"/>
          </a:p>
          <a:p>
            <a:pPr marL="0" indent="0">
              <a:buSzPct val="114000"/>
              <a:buNone/>
            </a:pPr>
            <a:endParaRPr lang="de-DE" dirty="0"/>
          </a:p>
          <a:p>
            <a:pPr>
              <a:buSzPct val="114000"/>
            </a:pPr>
            <a:r>
              <a:rPr lang="de-DE" dirty="0"/>
              <a:t>DTS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, but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demonstrators</a:t>
            </a:r>
            <a:endParaRPr lang="de-DE" dirty="0"/>
          </a:p>
          <a:p>
            <a:pPr marL="0" indent="0">
              <a:buSzPct val="114000"/>
              <a:buNone/>
            </a:pPr>
            <a:endParaRPr lang="de-DE" dirty="0"/>
          </a:p>
          <a:p>
            <a:pPr>
              <a:buSzPct val="114000"/>
            </a:pPr>
            <a:r>
              <a:rPr lang="de-DE" dirty="0" err="1"/>
              <a:t>which</a:t>
            </a:r>
            <a:r>
              <a:rPr lang="de-DE" dirty="0"/>
              <a:t> “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themes</a:t>
            </a:r>
            <a:r>
              <a:rPr lang="de-DE" dirty="0"/>
              <a:t>“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emphasize</a:t>
            </a:r>
            <a:r>
              <a:rPr lang="de-DE" dirty="0"/>
              <a:t>: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, </a:t>
            </a:r>
            <a:r>
              <a:rPr lang="de-DE" dirty="0" err="1"/>
              <a:t>quantum</a:t>
            </a:r>
            <a:r>
              <a:rPr lang="de-DE" dirty="0"/>
              <a:t>, </a:t>
            </a:r>
            <a:r>
              <a:rPr lang="de-DE" dirty="0" err="1"/>
              <a:t>sensors</a:t>
            </a:r>
            <a:r>
              <a:rPr lang="de-DE" dirty="0"/>
              <a:t>, </a:t>
            </a:r>
            <a:r>
              <a:rPr lang="de-DE" dirty="0" err="1"/>
              <a:t>sustainability</a:t>
            </a:r>
            <a:r>
              <a:rPr lang="de-DE" dirty="0"/>
              <a:t>,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, … ?</a:t>
            </a:r>
          </a:p>
          <a:p>
            <a:pPr marL="0" indent="0">
              <a:buSzPct val="114000"/>
              <a:buNone/>
            </a:pPr>
            <a:endParaRPr lang="de-DE" dirty="0"/>
          </a:p>
          <a:p>
            <a:pPr>
              <a:buSzPct val="114000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visible,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hiding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?</a:t>
            </a:r>
          </a:p>
          <a:p>
            <a:pPr>
              <a:buSzPct val="114000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19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522307"/>
            <a:ext cx="8424000" cy="371930"/>
          </a:xfrm>
        </p:spPr>
        <p:txBody>
          <a:bodyPr/>
          <a:lstStyle/>
          <a:p>
            <a:r>
              <a:rPr lang="en-US" dirty="0"/>
              <a:t>Subtopics and </a:t>
            </a:r>
            <a:r>
              <a:rPr lang="en-US" dirty="0" err="1"/>
              <a:t>workpackage</a:t>
            </a:r>
            <a:r>
              <a:rPr lang="en-US" dirty="0"/>
              <a:t> structure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4EF0EA0-1D76-C54F-A7A4-AD9044FA6C3D}"/>
              </a:ext>
            </a:extLst>
          </p:cNvPr>
          <p:cNvGrpSpPr/>
          <p:nvPr/>
        </p:nvGrpSpPr>
        <p:grpSpPr>
          <a:xfrm>
            <a:off x="539552" y="1059582"/>
            <a:ext cx="8243223" cy="3732244"/>
            <a:chOff x="4301373" y="1282846"/>
            <a:chExt cx="4683288" cy="3309774"/>
          </a:xfrm>
        </p:grpSpPr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51DC9AA1-8235-5345-B2C3-0A3EDF4C0254}"/>
                </a:ext>
              </a:extLst>
            </p:cNvPr>
            <p:cNvSpPr/>
            <p:nvPr/>
          </p:nvSpPr>
          <p:spPr>
            <a:xfrm>
              <a:off x="4301373" y="1282846"/>
              <a:ext cx="4682908" cy="516433"/>
            </a:xfrm>
            <a:prstGeom prst="roundRect">
              <a:avLst/>
            </a:prstGeom>
            <a:solidFill>
              <a:srgbClr val="00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Detector Technology and  Systems (DTS)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Speaker: M. Weber (KIT), S. </a:t>
              </a: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Masciocchi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(GSI)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3FA7519-1ADE-144B-84D6-F5D1D1D0D826}"/>
                </a:ext>
              </a:extLst>
            </p:cNvPr>
            <p:cNvSpPr/>
            <p:nvPr/>
          </p:nvSpPr>
          <p:spPr>
            <a:xfrm>
              <a:off x="4301373" y="1857560"/>
              <a:ext cx="1493619" cy="6065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ST1: Detection and Measurement</a:t>
              </a:r>
            </a:p>
            <a:p>
              <a:pPr lvl="0" algn="ctr">
                <a:defRPr/>
              </a:pP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M. Caselle (KIT), M. </a:t>
              </a:r>
              <a:r>
                <a:rPr lang="en-GB" sz="105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Deveaux</a:t>
              </a: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(GSI),</a:t>
              </a:r>
            </a:p>
            <a:p>
              <a:pPr lvl="0" algn="ctr">
                <a:defRPr/>
              </a:pP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S. Spannagel (DESY)</a:t>
              </a:r>
              <a:endPara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B58D5799-6046-E548-BF52-0E7EB5953ACF}"/>
                </a:ext>
              </a:extLst>
            </p:cNvPr>
            <p:cNvSpPr/>
            <p:nvPr/>
          </p:nvSpPr>
          <p:spPr>
            <a:xfrm>
              <a:off x="4301373" y="2569406"/>
              <a:ext cx="1493619" cy="6068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Sensing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Alexander </a:t>
              </a:r>
              <a:r>
                <a:rPr lang="en-GB" sz="1000" dirty="0" err="1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Dierlamm</a:t>
              </a: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 (KIT)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867465-3A3E-8445-94D8-5EBF848263E9}"/>
                </a:ext>
              </a:extLst>
            </p:cNvPr>
            <p:cNvSpPr/>
            <p:nvPr/>
          </p:nvSpPr>
          <p:spPr>
            <a:xfrm>
              <a:off x="4301373" y="3235612"/>
              <a:ext cx="1493619" cy="6006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ASICs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Ulrich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Trunck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</a:t>
              </a: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E01935C-667D-0C4A-8DD3-1C2E27D41CE5}"/>
                </a:ext>
              </a:extLst>
            </p:cNvPr>
            <p:cNvSpPr/>
            <p:nvPr/>
          </p:nvSpPr>
          <p:spPr>
            <a:xfrm>
              <a:off x="5878496" y="1857560"/>
              <a:ext cx="1493619" cy="60657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ST2: System Technologies</a:t>
              </a:r>
            </a:p>
            <a:p>
              <a:pPr lvl="0" algn="ctr">
                <a:defRPr/>
              </a:pP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A. Kopmann (KIT)</a:t>
              </a:r>
            </a:p>
            <a:p>
              <a:pPr lvl="0" algn="ctr">
                <a:defRPr/>
              </a:pP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M. </a:t>
              </a:r>
              <a:r>
                <a:rPr lang="en-GB" sz="105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Guthoff</a:t>
              </a: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</a:t>
              </a:r>
              <a:endParaRPr lang="en-GB" sz="1100" dirty="0">
                <a:solidFill>
                  <a:prstClr val="black"/>
                </a:solidFill>
                <a:cs typeface="Arial Narrow" panose="020B0604020202020204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503C95A8-0C9D-C342-A095-C11EC392BE1F}"/>
                </a:ext>
              </a:extLst>
            </p:cNvPr>
            <p:cNvSpPr/>
            <p:nvPr/>
          </p:nvSpPr>
          <p:spPr>
            <a:xfrm>
              <a:off x="5878496" y="2569406"/>
              <a:ext cx="1493619" cy="59915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Advanced Data Transmission</a:t>
              </a:r>
            </a:p>
            <a:p>
              <a:pPr lvl="0" algn="ctr">
                <a:defRPr/>
              </a:pP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Karsten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Hansen (DESY</a:t>
              </a: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)</a:t>
              </a:r>
            </a:p>
            <a:p>
              <a:pPr algn="ctr">
                <a:defRPr/>
              </a:pP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Marc Schneider (KIT)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B4711114-FA87-A74D-8156-8B000CCA9C7F}"/>
                </a:ext>
              </a:extLst>
            </p:cNvPr>
            <p:cNvSpPr/>
            <p:nvPr/>
          </p:nvSpPr>
          <p:spPr>
            <a:xfrm>
              <a:off x="5878496" y="3235612"/>
              <a:ext cx="1493619" cy="6041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Digital 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R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eal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-time Data 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A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cquisition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 and Processing 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S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ystems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endParaRPr>
            </a:p>
            <a:p>
              <a:pPr lvl="0" algn="ctr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Oliver Sander (KIT)</a:t>
              </a: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A0B1DB8F-77C3-3247-B9BB-E75101DE966C}"/>
                </a:ext>
              </a:extLst>
            </p:cNvPr>
            <p:cNvSpPr/>
            <p:nvPr/>
          </p:nvSpPr>
          <p:spPr>
            <a:xfrm>
              <a:off x="5878496" y="3906821"/>
              <a:ext cx="1494000" cy="6857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Novel Engineering Techniques, Advanced Materials and Interconnects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Thomas Blank (KIT) 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Moritz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Guthoff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 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BC0EBB4-4BE5-0F42-B5CD-D9E600C7AD16}"/>
                </a:ext>
              </a:extLst>
            </p:cNvPr>
            <p:cNvSpPr/>
            <p:nvPr/>
          </p:nvSpPr>
          <p:spPr>
            <a:xfrm>
              <a:off x="7490661" y="1857560"/>
              <a:ext cx="1493619" cy="6065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ST3: Science Systems</a:t>
              </a:r>
            </a:p>
            <a:p>
              <a:pPr lvl="0" algn="ctr">
                <a:defRPr/>
              </a:pP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C. Schmidt (GSI)</a:t>
              </a:r>
            </a:p>
            <a:p>
              <a:pPr lvl="0" algn="ctr">
                <a:defRPr/>
              </a:pP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C. </a:t>
              </a:r>
              <a:r>
                <a:rPr lang="en-GB" sz="105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Wunderer</a:t>
              </a:r>
              <a:r>
                <a:rPr lang="en-GB" sz="105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</a:t>
              </a: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83659854-A26D-EA44-A194-9F36A29600D5}"/>
                </a:ext>
              </a:extLst>
            </p:cNvPr>
            <p:cNvSpPr/>
            <p:nvPr/>
          </p:nvSpPr>
          <p:spPr>
            <a:xfrm>
              <a:off x="7490661" y="2569406"/>
              <a:ext cx="1494000" cy="457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Particle Physics, Hadrons &amp; Nuclei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Christoph Caesar (GSI)</a:t>
              </a: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ACAB4016-2D5F-BE4C-AD10-716AE837A3A3}"/>
                </a:ext>
              </a:extLst>
            </p:cNvPr>
            <p:cNvSpPr/>
            <p:nvPr/>
          </p:nvSpPr>
          <p:spPr>
            <a:xfrm>
              <a:off x="7490661" y="3091267"/>
              <a:ext cx="1494000" cy="457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Photon Science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Michael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Fiederle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(KIT)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David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Pennicard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C58DD33-D307-9241-8671-4FE759337D72}"/>
                </a:ext>
              </a:extLst>
            </p:cNvPr>
            <p:cNvSpPr/>
            <p:nvPr/>
          </p:nvSpPr>
          <p:spPr>
            <a:xfrm>
              <a:off x="7490661" y="3613130"/>
              <a:ext cx="1494000" cy="457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Astroparticle Physics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Matthias Balzer (KIT)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Steven Worm (DESY)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B9DD86AC-D83F-A94C-B346-9D75BAC5F875}"/>
                </a:ext>
              </a:extLst>
            </p:cNvPr>
            <p:cNvSpPr/>
            <p:nvPr/>
          </p:nvSpPr>
          <p:spPr>
            <a:xfrm>
              <a:off x="7490661" y="4134989"/>
              <a:ext cx="1494000" cy="457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Beam Physics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Michele Caselle (KIT)</a:t>
              </a:r>
            </a:p>
          </p:txBody>
        </p:sp>
      </p:grpSp>
      <p:sp>
        <p:nvSpPr>
          <p:cNvPr id="30" name="Rectangle 17">
            <a:extLst>
              <a:ext uri="{FF2B5EF4-FFF2-40B4-BE49-F238E27FC236}">
                <a16:creationId xmlns:a16="http://schemas.microsoft.com/office/drawing/2014/main" id="{F5C1667B-A4D9-4A45-8A8F-A88318B91CB1}"/>
              </a:ext>
            </a:extLst>
          </p:cNvPr>
          <p:cNvSpPr/>
          <p:nvPr/>
        </p:nvSpPr>
        <p:spPr>
          <a:xfrm>
            <a:off x="6300192" y="516623"/>
            <a:ext cx="2808312" cy="684000"/>
          </a:xfrm>
          <a:prstGeom prst="roundRect">
            <a:avLst/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Helmholtz Distributed Detector Laboratory (</a:t>
            </a:r>
            <a:r>
              <a:rPr lang="en-US" sz="1200" b="1" dirty="0">
                <a:solidFill>
                  <a:prstClr val="white"/>
                </a:solidFill>
                <a:latin typeface="Arial"/>
              </a:rPr>
              <a:t>DDL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H.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Graafsma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lang="de-DE" sz="1200" dirty="0">
                <a:solidFill>
                  <a:prstClr val="white"/>
                </a:solidFill>
                <a:latin typeface="Arial"/>
              </a:rPr>
              <a:t>DESY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547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MT-DTS working groups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4EF0EA0-1D76-C54F-A7A4-AD9044FA6C3D}"/>
              </a:ext>
            </a:extLst>
          </p:cNvPr>
          <p:cNvGrpSpPr/>
          <p:nvPr/>
        </p:nvGrpSpPr>
        <p:grpSpPr>
          <a:xfrm>
            <a:off x="497594" y="688569"/>
            <a:ext cx="8299215" cy="4103258"/>
            <a:chOff x="4277535" y="1526519"/>
            <a:chExt cx="4715099" cy="3066101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3FA7519-1ADE-144B-84D6-F5D1D1D0D826}"/>
                </a:ext>
              </a:extLst>
            </p:cNvPr>
            <p:cNvSpPr/>
            <p:nvPr/>
          </p:nvSpPr>
          <p:spPr>
            <a:xfrm>
              <a:off x="4301373" y="1526519"/>
              <a:ext cx="1493619" cy="6065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ST1: Detection and Measurement</a:t>
              </a:r>
            </a:p>
            <a:p>
              <a:pPr lvl="0" algn="ctr">
                <a:defRPr/>
              </a:pP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M. Caselle (KIT), M. </a:t>
              </a:r>
              <a:r>
                <a:rPr lang="en-GB" sz="11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Deveaux</a:t>
              </a: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(GSI),</a:t>
              </a:r>
            </a:p>
            <a:p>
              <a:pPr lvl="0" algn="ctr">
                <a:defRPr/>
              </a:pP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S. Spannagel (</a:t>
              </a:r>
              <a:r>
                <a:rPr lang="en-GB" sz="1100">
                  <a:solidFill>
                    <a:prstClr val="black"/>
                  </a:solidFill>
                  <a:cs typeface="Arial Narrow" panose="020B0604020202020204" pitchFamily="34" charset="0"/>
                </a:rPr>
                <a:t>DESY)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B58D5799-6046-E548-BF52-0E7EB5953ACF}"/>
                </a:ext>
              </a:extLst>
            </p:cNvPr>
            <p:cNvSpPr/>
            <p:nvPr/>
          </p:nvSpPr>
          <p:spPr>
            <a:xfrm>
              <a:off x="4301373" y="2231224"/>
              <a:ext cx="1493619" cy="1381906"/>
            </a:xfrm>
            <a:prstGeom prst="roundRect">
              <a:avLst>
                <a:gd name="adj" fmla="val 807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Sensing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u="sng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Alexander </a:t>
              </a:r>
              <a:r>
                <a:rPr lang="en-GB" sz="1000" u="sng" dirty="0" err="1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Dierlamm</a:t>
              </a: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 (KIT-IPE)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Sebastian </a:t>
              </a:r>
              <a:r>
                <a:rPr lang="en-GB" sz="1000" dirty="0" err="1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Kempf</a:t>
              </a: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 (KIT-IMS)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Michele Caselle (KIT-IPE)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Marcel </a:t>
              </a:r>
              <a:r>
                <a:rPr lang="en-GB" sz="1000" dirty="0" err="1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Stanitzki</a:t>
              </a: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 (DESY)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Michael Fiedler (KIT-IPS, U FR)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Simon Spannagel (DESY)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867465-3A3E-8445-94D8-5EBF848263E9}"/>
                </a:ext>
              </a:extLst>
            </p:cNvPr>
            <p:cNvSpPr/>
            <p:nvPr/>
          </p:nvSpPr>
          <p:spPr>
            <a:xfrm>
              <a:off x="4277535" y="3710850"/>
              <a:ext cx="1493619" cy="881338"/>
            </a:xfrm>
            <a:prstGeom prst="roundRect">
              <a:avLst>
                <a:gd name="adj" fmla="val 950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ASICs</a:t>
              </a:r>
            </a:p>
            <a:p>
              <a:pPr lvl="0" algn="ctr">
                <a:defRPr/>
              </a:pP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Ulrich </a:t>
              </a:r>
              <a:r>
                <a:rPr lang="en-GB" sz="1000" u="sng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Trunck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Ivan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Peric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(KIT-IPE)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Steven Worn (DESY-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Zeuthen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)</a:t>
              </a: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E01935C-667D-0C4A-8DD3-1C2E27D41CE5}"/>
                </a:ext>
              </a:extLst>
            </p:cNvPr>
            <p:cNvSpPr/>
            <p:nvPr/>
          </p:nvSpPr>
          <p:spPr>
            <a:xfrm>
              <a:off x="5874965" y="1549542"/>
              <a:ext cx="1493619" cy="60657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ST2: System Technologies</a:t>
              </a:r>
            </a:p>
            <a:p>
              <a:pPr lvl="0" algn="ctr">
                <a:defRPr/>
              </a:pP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A. Kopmann (KIT)</a:t>
              </a:r>
            </a:p>
            <a:p>
              <a:pPr lvl="0" algn="ctr">
                <a:defRPr/>
              </a:pP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M. </a:t>
              </a:r>
              <a:r>
                <a:rPr lang="en-GB" sz="11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Guthoff</a:t>
              </a: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</a:t>
              </a: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503C95A8-0C9D-C342-A095-C11EC392BE1F}"/>
                </a:ext>
              </a:extLst>
            </p:cNvPr>
            <p:cNvSpPr/>
            <p:nvPr/>
          </p:nvSpPr>
          <p:spPr>
            <a:xfrm>
              <a:off x="5860774" y="2251652"/>
              <a:ext cx="1493619" cy="59915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Advanced Data Transmission</a:t>
              </a:r>
            </a:p>
            <a:p>
              <a:pPr lvl="0" algn="ctr">
                <a:defRPr/>
              </a:pPr>
              <a:r>
                <a:rPr lang="en-GB" sz="1000" u="sng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Karsten</a:t>
              </a: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 Hansen 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(DESY</a:t>
              </a: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)</a:t>
              </a:r>
            </a:p>
            <a:p>
              <a:pPr algn="ctr">
                <a:defRPr/>
              </a:pPr>
              <a:r>
                <a:rPr lang="en-GB" sz="11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Marc Schneider </a:t>
              </a: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(KIT-IPE)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B4711114-FA87-A74D-8156-8B000CCA9C7F}"/>
                </a:ext>
              </a:extLst>
            </p:cNvPr>
            <p:cNvSpPr/>
            <p:nvPr/>
          </p:nvSpPr>
          <p:spPr>
            <a:xfrm>
              <a:off x="5878496" y="2933699"/>
              <a:ext cx="1493619" cy="67943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Digital 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R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eal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-time Data 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A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cquisition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 and Processing 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 Narrow" panose="020B0604020202020204" pitchFamily="34" charset="0"/>
                </a:rPr>
                <a:t>S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ystems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endParaRPr>
            </a:p>
            <a:p>
              <a:pPr lvl="0" algn="ctr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Luis Ardila, </a:t>
              </a:r>
              <a:r>
                <a:rPr lang="en-US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Oliver Sander </a:t>
              </a:r>
              <a:r>
                <a:rPr lang="en-US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(KIT-IPE)</a:t>
              </a:r>
            </a:p>
            <a:p>
              <a:pPr lvl="0" algn="ctr">
                <a:defRPr/>
              </a:pPr>
              <a:r>
                <a:rPr lang="en-US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Suren Chilingaryan (KIT-IPE)</a:t>
              </a:r>
            </a:p>
            <a:p>
              <a:pPr lvl="0" algn="ctr">
                <a:defRPr/>
              </a:pPr>
              <a:endParaRPr lang="en-US" sz="1000" dirty="0">
                <a:solidFill>
                  <a:prstClr val="black"/>
                </a:solidFill>
                <a:cs typeface="Arial Narrow" panose="020B060402020202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A0B1DB8F-77C3-3247-B9BB-E75101DE966C}"/>
                </a:ext>
              </a:extLst>
            </p:cNvPr>
            <p:cNvSpPr/>
            <p:nvPr/>
          </p:nvSpPr>
          <p:spPr>
            <a:xfrm>
              <a:off x="5878496" y="3711282"/>
              <a:ext cx="1494000" cy="881338"/>
            </a:xfrm>
            <a:prstGeom prst="roundRect">
              <a:avLst>
                <a:gd name="adj" fmla="val 1322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Novel Engineering Techniques, Advanced Materials and Interconnects</a:t>
              </a:r>
            </a:p>
            <a:p>
              <a:pPr lvl="0" algn="ctr">
                <a:defRPr/>
              </a:pP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Thomas Blank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, M. Caselle  (KIT-IPE) 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Moritz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Guthoff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 </a:t>
              </a:r>
            </a:p>
            <a:p>
              <a:pPr lvl="0" algn="ctr">
                <a:defRPr/>
              </a:pP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Karsten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 Hansen (DESY)</a:t>
              </a:r>
            </a:p>
            <a:p>
              <a:pPr lvl="0" algn="ctr"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Christian Schmidt (GSI)</a:t>
              </a: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BC0EBB4-4BE5-0F42-B5CD-D9E600C7AD16}"/>
                </a:ext>
              </a:extLst>
            </p:cNvPr>
            <p:cNvSpPr/>
            <p:nvPr/>
          </p:nvSpPr>
          <p:spPr>
            <a:xfrm>
              <a:off x="7499015" y="1549542"/>
              <a:ext cx="1493619" cy="6065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ST3: Science Systems</a:t>
              </a:r>
            </a:p>
            <a:p>
              <a:pPr lvl="0" algn="ctr">
                <a:defRPr/>
              </a:pP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C. Schmidt (GSI)</a:t>
              </a:r>
            </a:p>
            <a:p>
              <a:pPr lvl="0" algn="ctr">
                <a:defRPr/>
              </a:pP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C. </a:t>
              </a:r>
              <a:r>
                <a:rPr lang="en-GB" sz="11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Wunderer</a:t>
              </a:r>
              <a:r>
                <a:rPr lang="en-GB" sz="11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(DESY)</a:t>
              </a: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83659854-A26D-EA44-A194-9F36A29600D5}"/>
                </a:ext>
              </a:extLst>
            </p:cNvPr>
            <p:cNvSpPr/>
            <p:nvPr/>
          </p:nvSpPr>
          <p:spPr>
            <a:xfrm>
              <a:off x="7490660" y="2251652"/>
              <a:ext cx="1494000" cy="763410"/>
            </a:xfrm>
            <a:prstGeom prst="roundRect">
              <a:avLst>
                <a:gd name="adj" fmla="val 107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Particle Physics, Hadrons &amp; Nuclei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Silvia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Masciocchi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, </a:t>
              </a: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Christoph Caesar 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(GSI)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Christian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Enss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(KIT-IPE, U HD)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Volker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Tympel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(HI Jena)</a:t>
              </a:r>
            </a:p>
            <a:p>
              <a:pPr lvl="0"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Frank Simon (KIT-IPE)</a:t>
              </a: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ACAB4016-2D5F-BE4C-AD10-716AE837A3A3}"/>
                </a:ext>
              </a:extLst>
            </p:cNvPr>
            <p:cNvSpPr/>
            <p:nvPr/>
          </p:nvSpPr>
          <p:spPr>
            <a:xfrm>
              <a:off x="7498634" y="3088177"/>
              <a:ext cx="1494000" cy="4347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Photon Science</a:t>
              </a:r>
            </a:p>
            <a:p>
              <a:pPr lvl="0" algn="ctr">
                <a:defRPr/>
              </a:pP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Michael </a:t>
              </a:r>
              <a:r>
                <a:rPr lang="en-GB" sz="1000" u="sng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Fiederle</a:t>
              </a: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 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(KIT-IPS, U FR)</a:t>
              </a:r>
            </a:p>
            <a:p>
              <a:pPr lvl="0" algn="ctr">
                <a:defRPr/>
              </a:pP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David </a:t>
              </a:r>
              <a:r>
                <a:rPr lang="en-GB" sz="1000" u="sng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Pennicard</a:t>
              </a: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 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(DESY)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C58DD33-D307-9241-8671-4FE759337D72}"/>
                </a:ext>
              </a:extLst>
            </p:cNvPr>
            <p:cNvSpPr/>
            <p:nvPr/>
          </p:nvSpPr>
          <p:spPr>
            <a:xfrm>
              <a:off x="7490660" y="3574993"/>
              <a:ext cx="1494000" cy="57695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Astroparticle Physics</a:t>
              </a:r>
            </a:p>
            <a:p>
              <a:pPr algn="ctr">
                <a:defRPr/>
              </a:pP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Matthias Balzer 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(KIT-IPE)</a:t>
              </a:r>
            </a:p>
            <a:p>
              <a:pPr algn="ctr">
                <a:defRPr/>
              </a:pP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Steven Worm 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(DESY-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Zeuthen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)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Andreas </a:t>
              </a:r>
              <a:r>
                <a:rPr lang="en-GB" sz="1000" dirty="0" err="1">
                  <a:solidFill>
                    <a:prstClr val="black"/>
                  </a:solidFill>
                  <a:cs typeface="Arial Narrow" panose="020B0604020202020204" pitchFamily="34" charset="0"/>
                </a:rPr>
                <a:t>Haungs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 (KIT-IAP)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B9DD86AC-D83F-A94C-B346-9D75BAC5F875}"/>
                </a:ext>
              </a:extLst>
            </p:cNvPr>
            <p:cNvSpPr/>
            <p:nvPr/>
          </p:nvSpPr>
          <p:spPr>
            <a:xfrm>
              <a:off x="7490661" y="4225066"/>
              <a:ext cx="1494000" cy="36712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 Narrow" panose="020B0604020202020204" pitchFamily="34" charset="0"/>
                </a:rPr>
                <a:t>Beam Physics</a:t>
              </a:r>
            </a:p>
            <a:p>
              <a:pPr lvl="0" algn="ctr">
                <a:defRPr/>
              </a:pPr>
              <a:r>
                <a:rPr lang="en-GB" sz="1000" u="sng" dirty="0">
                  <a:solidFill>
                    <a:prstClr val="black"/>
                  </a:solidFill>
                  <a:cs typeface="Arial Narrow" panose="020B0604020202020204" pitchFamily="34" charset="0"/>
                </a:rPr>
                <a:t>Michele Caselle </a:t>
              </a:r>
              <a:r>
                <a:rPr lang="en-GB" sz="1000" dirty="0">
                  <a:solidFill>
                    <a:prstClr val="black"/>
                  </a:solidFill>
                  <a:cs typeface="Arial Narrow" panose="020B0604020202020204" pitchFamily="34" charset="0"/>
                </a:rPr>
                <a:t>(KIT)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80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958F6ED-52DC-EC70-CD92-682F55503C39}"/>
              </a:ext>
            </a:extLst>
          </p:cNvPr>
          <p:cNvSpPr/>
          <p:nvPr/>
        </p:nvSpPr>
        <p:spPr>
          <a:xfrm>
            <a:off x="2297641" y="1057984"/>
            <a:ext cx="1791753" cy="561217"/>
          </a:xfrm>
          <a:prstGeom prst="roundRect">
            <a:avLst>
              <a:gd name="adj" fmla="val 14192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ST2: System technologies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51DC9AA1-8235-5345-B2C3-0A3EDF4C0254}"/>
              </a:ext>
            </a:extLst>
          </p:cNvPr>
          <p:cNvSpPr/>
          <p:nvPr/>
        </p:nvSpPr>
        <p:spPr>
          <a:xfrm>
            <a:off x="395536" y="409913"/>
            <a:ext cx="8040133" cy="582352"/>
          </a:xfrm>
          <a:prstGeom prst="roundRect">
            <a:avLst/>
          </a:prstGeom>
          <a:solidFill>
            <a:srgbClr val="00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 Technology and  Systems (DTS)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83FA7519-1ADE-144B-84D6-F5D1D1D0D826}"/>
              </a:ext>
            </a:extLst>
          </p:cNvPr>
          <p:cNvSpPr/>
          <p:nvPr/>
        </p:nvSpPr>
        <p:spPr>
          <a:xfrm>
            <a:off x="395536" y="1057985"/>
            <a:ext cx="1728191" cy="561215"/>
          </a:xfrm>
          <a:prstGeom prst="roundRect">
            <a:avLst>
              <a:gd name="adj" fmla="val 14896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ST1: Detection and Measurement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B58D5799-6046-E548-BF52-0E7EB5953ACF}"/>
              </a:ext>
            </a:extLst>
          </p:cNvPr>
          <p:cNvSpPr/>
          <p:nvPr/>
        </p:nvSpPr>
        <p:spPr>
          <a:xfrm>
            <a:off x="405844" y="1938303"/>
            <a:ext cx="1728191" cy="836824"/>
          </a:xfrm>
          <a:prstGeom prst="roundRect">
            <a:avLst>
              <a:gd name="adj" fmla="val 7622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Semiconductor sensors (and others)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867465-3A3E-8445-94D8-5EBF848263E9}"/>
              </a:ext>
            </a:extLst>
          </p:cNvPr>
          <p:cNvSpPr/>
          <p:nvPr/>
        </p:nvSpPr>
        <p:spPr>
          <a:xfrm>
            <a:off x="405844" y="3617072"/>
            <a:ext cx="1728191" cy="5612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Frontend microelectronics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C2EB5EB2-CE1D-7627-8A5D-ACA02F962ADF}"/>
              </a:ext>
            </a:extLst>
          </p:cNvPr>
          <p:cNvSpPr/>
          <p:nvPr/>
        </p:nvSpPr>
        <p:spPr>
          <a:xfrm>
            <a:off x="6395730" y="2866144"/>
            <a:ext cx="2074220" cy="578429"/>
          </a:xfrm>
          <a:prstGeom prst="roundRect">
            <a:avLst>
              <a:gd name="adj" fmla="val 16437"/>
            </a:avLst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 Test Beams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F57C8BE-95FB-4A5E-25F9-E1481F7B39D7}"/>
              </a:ext>
            </a:extLst>
          </p:cNvPr>
          <p:cNvSpPr/>
          <p:nvPr/>
        </p:nvSpPr>
        <p:spPr>
          <a:xfrm>
            <a:off x="6395730" y="1996103"/>
            <a:ext cx="2074220" cy="763211"/>
          </a:xfrm>
          <a:prstGeom prst="roundRect">
            <a:avLst>
              <a:gd name="adj" fmla="val 9310"/>
            </a:avLst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resolution superconducting sensor development and fabrication center (HSS) 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ED5BB0B-462C-CAE7-2F41-657478B61239}"/>
              </a:ext>
            </a:extLst>
          </p:cNvPr>
          <p:cNvSpPr/>
          <p:nvPr/>
        </p:nvSpPr>
        <p:spPr>
          <a:xfrm>
            <a:off x="4292949" y="3580976"/>
            <a:ext cx="1725499" cy="578430"/>
          </a:xfrm>
          <a:prstGeom prst="roundRect">
            <a:avLst>
              <a:gd name="adj" fmla="val 662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Beyond Matter: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m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edical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applications, quantum computing, …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6194078-3749-A6DC-A3A5-373631A07E29}"/>
              </a:ext>
            </a:extLst>
          </p:cNvPr>
          <p:cNvSpPr/>
          <p:nvPr/>
        </p:nvSpPr>
        <p:spPr>
          <a:xfrm>
            <a:off x="6395731" y="1048597"/>
            <a:ext cx="2074219" cy="582351"/>
          </a:xfrm>
          <a:prstGeom prst="roundRect">
            <a:avLst/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 technologies  and characterization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66ACF781-8B1C-6F09-9387-1959433E4FC9}"/>
              </a:ext>
            </a:extLst>
          </p:cNvPr>
          <p:cNvSpPr/>
          <p:nvPr/>
        </p:nvSpPr>
        <p:spPr>
          <a:xfrm>
            <a:off x="2358307" y="2985673"/>
            <a:ext cx="1624493" cy="5612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Real-time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computing 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and intelligence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for DAQ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4EA7528A-8229-0203-9FD0-2B039CD8778D}"/>
              </a:ext>
            </a:extLst>
          </p:cNvPr>
          <p:cNvSpPr/>
          <p:nvPr/>
        </p:nvSpPr>
        <p:spPr>
          <a:xfrm>
            <a:off x="2358307" y="4378465"/>
            <a:ext cx="1624493" cy="3803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Cryo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cooling technologies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83512A-2E74-B70B-59FD-3E50F2E09855}"/>
              </a:ext>
            </a:extLst>
          </p:cNvPr>
          <p:cNvSpPr/>
          <p:nvPr/>
        </p:nvSpPr>
        <p:spPr>
          <a:xfrm>
            <a:off x="2345074" y="1929204"/>
            <a:ext cx="1616537" cy="342096"/>
          </a:xfrm>
          <a:prstGeom prst="roundRect">
            <a:avLst>
              <a:gd name="adj" fmla="val 2538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Advanced Data Transmission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21A8C7D-3C04-7271-6279-3DBA20C21469}"/>
              </a:ext>
            </a:extLst>
          </p:cNvPr>
          <p:cNvSpPr/>
          <p:nvPr/>
        </p:nvSpPr>
        <p:spPr>
          <a:xfrm>
            <a:off x="2370597" y="2362765"/>
            <a:ext cx="1611982" cy="5375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Digital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R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eal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-time Data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A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cquisition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and Processing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S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ystems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E1C1E069-0C71-53A6-9896-EC5F990AC191}"/>
              </a:ext>
            </a:extLst>
          </p:cNvPr>
          <p:cNvSpPr/>
          <p:nvPr/>
        </p:nvSpPr>
        <p:spPr>
          <a:xfrm>
            <a:off x="4229450" y="1924577"/>
            <a:ext cx="1791752" cy="405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Particle Physics, Hadrons &amp; Nuclei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0EF344B5-AAB7-C583-E74A-DD374AC2E092}"/>
              </a:ext>
            </a:extLst>
          </p:cNvPr>
          <p:cNvSpPr/>
          <p:nvPr/>
        </p:nvSpPr>
        <p:spPr>
          <a:xfrm>
            <a:off x="4247464" y="2427672"/>
            <a:ext cx="1762002" cy="2881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Photon Science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C558A69-F8B9-296A-457F-074225FC7AE0}"/>
              </a:ext>
            </a:extLst>
          </p:cNvPr>
          <p:cNvSpPr/>
          <p:nvPr/>
        </p:nvSpPr>
        <p:spPr>
          <a:xfrm>
            <a:off x="4283967" y="2832653"/>
            <a:ext cx="1704199" cy="2881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Astroparticle Physics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D08AB9A5-002A-186A-0AE9-769B35CA939C}"/>
              </a:ext>
            </a:extLst>
          </p:cNvPr>
          <p:cNvSpPr/>
          <p:nvPr/>
        </p:nvSpPr>
        <p:spPr>
          <a:xfrm>
            <a:off x="4283968" y="3235062"/>
            <a:ext cx="1704198" cy="2316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Beam Physics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0F8113C2-182D-7D26-34A9-E1521EEF60EC}"/>
              </a:ext>
            </a:extLst>
          </p:cNvPr>
          <p:cNvSpPr/>
          <p:nvPr/>
        </p:nvSpPr>
        <p:spPr>
          <a:xfrm>
            <a:off x="6436096" y="3563783"/>
            <a:ext cx="2063469" cy="57843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Interconnect and packaging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centers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59BE3014-941F-B479-B69B-D9AB75BF004F}"/>
              </a:ext>
            </a:extLst>
          </p:cNvPr>
          <p:cNvSpPr/>
          <p:nvPr/>
        </p:nvSpPr>
        <p:spPr>
          <a:xfrm>
            <a:off x="405843" y="2915492"/>
            <a:ext cx="1728191" cy="5612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Cryogenic 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quantum </a:t>
            </a:r>
            <a:r>
              <a:rPr lang="en-GB" sz="1000" b="1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sensors and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 </a:t>
            </a:r>
            <a:r>
              <a:rPr lang="en-GB" sz="1000" b="1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production technologies</a:t>
            </a:r>
            <a:endParaRPr lang="en-GB" sz="1000" b="1" dirty="0">
              <a:solidFill>
                <a:prstClr val="black"/>
              </a:solidFill>
              <a:latin typeface="Arial"/>
              <a:cs typeface="Arial Narrow" panose="020B0604020202020204" pitchFamily="34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7A3CB783-C595-9FFC-BD82-B1CF8B6C4E4F}"/>
              </a:ext>
            </a:extLst>
          </p:cNvPr>
          <p:cNvSpPr/>
          <p:nvPr/>
        </p:nvSpPr>
        <p:spPr>
          <a:xfrm>
            <a:off x="4196414" y="1048597"/>
            <a:ext cx="1791753" cy="5706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ST3: Science Systems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18AF3173-F420-C2A4-F6A8-4BD140392800}"/>
              </a:ext>
            </a:extLst>
          </p:cNvPr>
          <p:cNvSpPr/>
          <p:nvPr/>
        </p:nvSpPr>
        <p:spPr>
          <a:xfrm>
            <a:off x="2347351" y="3637001"/>
            <a:ext cx="1611981" cy="651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Novel Engineering Techniques, Advanced Materials and Interconnects</a:t>
            </a: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05BCDABF-AB5C-1496-8710-8642213B7498}"/>
              </a:ext>
            </a:extLst>
          </p:cNvPr>
          <p:cNvSpPr/>
          <p:nvPr/>
        </p:nvSpPr>
        <p:spPr>
          <a:xfrm>
            <a:off x="6395731" y="1592751"/>
            <a:ext cx="2074219" cy="283626"/>
          </a:xfrm>
          <a:prstGeom prst="roundRect">
            <a:avLst/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infrastructures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E9B0958-2E18-15D8-588B-F7CD76E76AEC}"/>
              </a:ext>
            </a:extLst>
          </p:cNvPr>
          <p:cNvSpPr/>
          <p:nvPr/>
        </p:nvSpPr>
        <p:spPr>
          <a:xfrm>
            <a:off x="4432498" y="1500357"/>
            <a:ext cx="1791753" cy="428847"/>
          </a:xfrm>
          <a:prstGeom prst="roundRect">
            <a:avLst>
              <a:gd name="adj" fmla="val 612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or Detector concepts &amp; demonstrators</a:t>
            </a:r>
          </a:p>
        </p:txBody>
      </p:sp>
    </p:spTree>
    <p:extLst>
      <p:ext uri="{BB962C8B-B14F-4D97-AF65-F5344CB8AC3E}">
        <p14:creationId xmlns:p14="http://schemas.microsoft.com/office/powerpoint/2010/main" val="7084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958F6ED-52DC-EC70-CD92-682F55503C39}"/>
              </a:ext>
            </a:extLst>
          </p:cNvPr>
          <p:cNvSpPr/>
          <p:nvPr/>
        </p:nvSpPr>
        <p:spPr>
          <a:xfrm>
            <a:off x="2297641" y="1140977"/>
            <a:ext cx="1791753" cy="561217"/>
          </a:xfrm>
          <a:prstGeom prst="roundRect">
            <a:avLst>
              <a:gd name="adj" fmla="val 14192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ST2: System technologies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51DC9AA1-8235-5345-B2C3-0A3EDF4C0254}"/>
              </a:ext>
            </a:extLst>
          </p:cNvPr>
          <p:cNvSpPr/>
          <p:nvPr/>
        </p:nvSpPr>
        <p:spPr>
          <a:xfrm>
            <a:off x="395536" y="333214"/>
            <a:ext cx="8040133" cy="582352"/>
          </a:xfrm>
          <a:prstGeom prst="roundRect">
            <a:avLst/>
          </a:prstGeom>
          <a:solidFill>
            <a:srgbClr val="00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 Technology and  Systems (DTS)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83FA7519-1ADE-144B-84D6-F5D1D1D0D826}"/>
              </a:ext>
            </a:extLst>
          </p:cNvPr>
          <p:cNvSpPr/>
          <p:nvPr/>
        </p:nvSpPr>
        <p:spPr>
          <a:xfrm>
            <a:off x="395536" y="1140978"/>
            <a:ext cx="1728191" cy="561215"/>
          </a:xfrm>
          <a:prstGeom prst="roundRect">
            <a:avLst>
              <a:gd name="adj" fmla="val 14896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ST1: Detection and Measurement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B58D5799-6046-E548-BF52-0E7EB5953ACF}"/>
              </a:ext>
            </a:extLst>
          </p:cNvPr>
          <p:cNvSpPr/>
          <p:nvPr/>
        </p:nvSpPr>
        <p:spPr>
          <a:xfrm>
            <a:off x="405843" y="1842558"/>
            <a:ext cx="1728191" cy="651349"/>
          </a:xfrm>
          <a:prstGeom prst="roundRect">
            <a:avLst>
              <a:gd name="adj" fmla="val 1162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Semiconductor Sensors (and others)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867465-3A3E-8445-94D8-5EBF848263E9}"/>
              </a:ext>
            </a:extLst>
          </p:cNvPr>
          <p:cNvSpPr/>
          <p:nvPr/>
        </p:nvSpPr>
        <p:spPr>
          <a:xfrm>
            <a:off x="415658" y="3319353"/>
            <a:ext cx="1728191" cy="6896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Frontend microelectronics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C2EB5EB2-CE1D-7627-8A5D-ACA02F962ADF}"/>
              </a:ext>
            </a:extLst>
          </p:cNvPr>
          <p:cNvSpPr/>
          <p:nvPr/>
        </p:nvSpPr>
        <p:spPr>
          <a:xfrm>
            <a:off x="6395730" y="2949137"/>
            <a:ext cx="2074220" cy="578429"/>
          </a:xfrm>
          <a:prstGeom prst="roundRect">
            <a:avLst>
              <a:gd name="adj" fmla="val 16437"/>
            </a:avLst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 Test Beams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F57C8BE-95FB-4A5E-25F9-E1481F7B39D7}"/>
              </a:ext>
            </a:extLst>
          </p:cNvPr>
          <p:cNvSpPr/>
          <p:nvPr/>
        </p:nvSpPr>
        <p:spPr>
          <a:xfrm>
            <a:off x="6395730" y="2079096"/>
            <a:ext cx="2074220" cy="763211"/>
          </a:xfrm>
          <a:prstGeom prst="roundRect">
            <a:avLst>
              <a:gd name="adj" fmla="val 9310"/>
            </a:avLst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resolution superconducting sensor development and fabrication center (HSS) 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ED5BB0B-462C-CAE7-2F41-657478B61239}"/>
              </a:ext>
            </a:extLst>
          </p:cNvPr>
          <p:cNvSpPr/>
          <p:nvPr/>
        </p:nvSpPr>
        <p:spPr>
          <a:xfrm>
            <a:off x="4274697" y="3627304"/>
            <a:ext cx="1743751" cy="578430"/>
          </a:xfrm>
          <a:prstGeom prst="roundRect">
            <a:avLst>
              <a:gd name="adj" fmla="val 11232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Beyond Matter: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Health Technologies, Quantum 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C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omputing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, …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6194078-3749-A6DC-A3A5-373631A07E29}"/>
              </a:ext>
            </a:extLst>
          </p:cNvPr>
          <p:cNvSpPr/>
          <p:nvPr/>
        </p:nvSpPr>
        <p:spPr>
          <a:xfrm>
            <a:off x="6395731" y="1131590"/>
            <a:ext cx="2074219" cy="582351"/>
          </a:xfrm>
          <a:prstGeom prst="roundRect">
            <a:avLst/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 technologies  and characterization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83512A-2E74-B70B-59FD-3E50F2E09855}"/>
              </a:ext>
            </a:extLst>
          </p:cNvPr>
          <p:cNvSpPr/>
          <p:nvPr/>
        </p:nvSpPr>
        <p:spPr>
          <a:xfrm>
            <a:off x="2353751" y="3104205"/>
            <a:ext cx="1616537" cy="651349"/>
          </a:xfrm>
          <a:prstGeom prst="roundRect">
            <a:avLst>
              <a:gd name="adj" fmla="val 17205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Interconnects,  Packaging and Silicon Photonics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21A8C7D-3C04-7271-6279-3DBA20C21469}"/>
              </a:ext>
            </a:extLst>
          </p:cNvPr>
          <p:cNvSpPr/>
          <p:nvPr/>
        </p:nvSpPr>
        <p:spPr>
          <a:xfrm>
            <a:off x="2358306" y="2475457"/>
            <a:ext cx="1611982" cy="5375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Scalable Readout for Superconducting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Q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uantum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Devices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E1C1E069-0C71-53A6-9896-EC5F990AC191}"/>
              </a:ext>
            </a:extLst>
          </p:cNvPr>
          <p:cNvSpPr/>
          <p:nvPr/>
        </p:nvSpPr>
        <p:spPr>
          <a:xfrm>
            <a:off x="4231626" y="1874924"/>
            <a:ext cx="1791752" cy="405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Particle Physics, Hadrons &amp; Nuclei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0EF344B5-AAB7-C583-E74A-DD374AC2E092}"/>
              </a:ext>
            </a:extLst>
          </p:cNvPr>
          <p:cNvSpPr/>
          <p:nvPr/>
        </p:nvSpPr>
        <p:spPr>
          <a:xfrm>
            <a:off x="4256446" y="2397406"/>
            <a:ext cx="1762002" cy="2881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Photon Science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C558A69-F8B9-296A-457F-074225FC7AE0}"/>
              </a:ext>
            </a:extLst>
          </p:cNvPr>
          <p:cNvSpPr/>
          <p:nvPr/>
        </p:nvSpPr>
        <p:spPr>
          <a:xfrm>
            <a:off x="4256446" y="2791868"/>
            <a:ext cx="1762002" cy="2881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Astroparticle Physics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D08AB9A5-002A-186A-0AE9-769B35CA939C}"/>
              </a:ext>
            </a:extLst>
          </p:cNvPr>
          <p:cNvSpPr/>
          <p:nvPr/>
        </p:nvSpPr>
        <p:spPr>
          <a:xfrm>
            <a:off x="4260398" y="3209594"/>
            <a:ext cx="1758050" cy="2881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Beam Physics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0F8113C2-182D-7D26-34A9-E1521EEF60EC}"/>
              </a:ext>
            </a:extLst>
          </p:cNvPr>
          <p:cNvSpPr/>
          <p:nvPr/>
        </p:nvSpPr>
        <p:spPr>
          <a:xfrm>
            <a:off x="6436097" y="3646776"/>
            <a:ext cx="2033854" cy="57843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Interconnect and packaging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centers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59BE3014-941F-B479-B69B-D9AB75BF004F}"/>
              </a:ext>
            </a:extLst>
          </p:cNvPr>
          <p:cNvSpPr/>
          <p:nvPr/>
        </p:nvSpPr>
        <p:spPr>
          <a:xfrm>
            <a:off x="405843" y="2587002"/>
            <a:ext cx="1728191" cy="6513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Cryogenic Quantum Sensors and Production Technologies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7A3CB783-C595-9FFC-BD82-B1CF8B6C4E4F}"/>
              </a:ext>
            </a:extLst>
          </p:cNvPr>
          <p:cNvSpPr/>
          <p:nvPr/>
        </p:nvSpPr>
        <p:spPr>
          <a:xfrm>
            <a:off x="4196414" y="1131590"/>
            <a:ext cx="1791753" cy="5706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ST3: Science Systems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18AF3173-F420-C2A4-F6A8-4BD140392800}"/>
              </a:ext>
            </a:extLst>
          </p:cNvPr>
          <p:cNvSpPr/>
          <p:nvPr/>
        </p:nvSpPr>
        <p:spPr>
          <a:xfrm>
            <a:off x="2358307" y="3842834"/>
            <a:ext cx="1611981" cy="651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Novel Engineering Techniques, Advanced Materials, Cooling</a:t>
            </a: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05BCDABF-AB5C-1496-8710-8642213B7498}"/>
              </a:ext>
            </a:extLst>
          </p:cNvPr>
          <p:cNvSpPr/>
          <p:nvPr/>
        </p:nvSpPr>
        <p:spPr>
          <a:xfrm>
            <a:off x="6395731" y="1675744"/>
            <a:ext cx="2074219" cy="283626"/>
          </a:xfrm>
          <a:prstGeom prst="roundRect">
            <a:avLst/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infrastructures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C7FFBC57-74CF-85F9-59B2-5C83C30EC06A}"/>
              </a:ext>
            </a:extLst>
          </p:cNvPr>
          <p:cNvSpPr/>
          <p:nvPr/>
        </p:nvSpPr>
        <p:spPr>
          <a:xfrm>
            <a:off x="2358306" y="1846708"/>
            <a:ext cx="1611982" cy="5375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Intelligent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R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eal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-time Data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A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cquisition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and Processing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S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ystems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9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958F6ED-52DC-EC70-CD92-682F55503C39}"/>
              </a:ext>
            </a:extLst>
          </p:cNvPr>
          <p:cNvSpPr/>
          <p:nvPr/>
        </p:nvSpPr>
        <p:spPr>
          <a:xfrm>
            <a:off x="2297641" y="1127018"/>
            <a:ext cx="3698633" cy="561217"/>
          </a:xfrm>
          <a:prstGeom prst="roundRect">
            <a:avLst>
              <a:gd name="adj" fmla="val 26589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ST2: Systems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3E417C55-3A1E-84A9-6525-8E4FEA3D8E4E}"/>
              </a:ext>
            </a:extLst>
          </p:cNvPr>
          <p:cNvSpPr/>
          <p:nvPr/>
        </p:nvSpPr>
        <p:spPr>
          <a:xfrm>
            <a:off x="2297641" y="1851671"/>
            <a:ext cx="1791753" cy="2664296"/>
          </a:xfrm>
          <a:prstGeom prst="roundRect">
            <a:avLst>
              <a:gd name="adj" fmla="val 612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Readout strategies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E9B0958-2E18-15D8-588B-F7CD76E76AEC}"/>
              </a:ext>
            </a:extLst>
          </p:cNvPr>
          <p:cNvSpPr/>
          <p:nvPr/>
        </p:nvSpPr>
        <p:spPr>
          <a:xfrm>
            <a:off x="4204521" y="1851671"/>
            <a:ext cx="1791753" cy="2664296"/>
          </a:xfrm>
          <a:prstGeom prst="roundRect">
            <a:avLst>
              <a:gd name="adj" fmla="val 612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Detector concepts &amp; demonstrators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51DC9AA1-8235-5345-B2C3-0A3EDF4C0254}"/>
              </a:ext>
            </a:extLst>
          </p:cNvPr>
          <p:cNvSpPr/>
          <p:nvPr/>
        </p:nvSpPr>
        <p:spPr>
          <a:xfrm>
            <a:off x="395536" y="409913"/>
            <a:ext cx="7848871" cy="582352"/>
          </a:xfrm>
          <a:prstGeom prst="roundRect">
            <a:avLst/>
          </a:prstGeom>
          <a:solidFill>
            <a:srgbClr val="00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 Technology and Systems (DTS)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83FA7519-1ADE-144B-84D6-F5D1D1D0D826}"/>
              </a:ext>
            </a:extLst>
          </p:cNvPr>
          <p:cNvSpPr/>
          <p:nvPr/>
        </p:nvSpPr>
        <p:spPr>
          <a:xfrm>
            <a:off x="395536" y="1109201"/>
            <a:ext cx="1728191" cy="5612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ST1: Detection and Measurement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B58D5799-6046-E548-BF52-0E7EB5953ACF}"/>
              </a:ext>
            </a:extLst>
          </p:cNvPr>
          <p:cNvSpPr/>
          <p:nvPr/>
        </p:nvSpPr>
        <p:spPr>
          <a:xfrm>
            <a:off x="395536" y="1860694"/>
            <a:ext cx="1728191" cy="1124980"/>
          </a:xfrm>
          <a:prstGeom prst="roundRect">
            <a:avLst>
              <a:gd name="adj" fmla="val 966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Sensing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867465-3A3E-8445-94D8-5EBF848263E9}"/>
              </a:ext>
            </a:extLst>
          </p:cNvPr>
          <p:cNvSpPr/>
          <p:nvPr/>
        </p:nvSpPr>
        <p:spPr>
          <a:xfrm>
            <a:off x="395536" y="3098749"/>
            <a:ext cx="1728192" cy="1417218"/>
          </a:xfrm>
          <a:prstGeom prst="roundRect">
            <a:avLst>
              <a:gd name="adj" fmla="val 6485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Microelectronics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C2EB5EB2-CE1D-7627-8A5D-ACA02F962ADF}"/>
              </a:ext>
            </a:extLst>
          </p:cNvPr>
          <p:cNvSpPr/>
          <p:nvPr/>
        </p:nvSpPr>
        <p:spPr>
          <a:xfrm>
            <a:off x="6170188" y="1851670"/>
            <a:ext cx="2074220" cy="856519"/>
          </a:xfrm>
          <a:prstGeom prst="roundRect">
            <a:avLst>
              <a:gd name="adj" fmla="val 16437"/>
            </a:avLst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 Test Beams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F57C8BE-95FB-4A5E-25F9-E1481F7B39D7}"/>
              </a:ext>
            </a:extLst>
          </p:cNvPr>
          <p:cNvSpPr/>
          <p:nvPr/>
        </p:nvSpPr>
        <p:spPr>
          <a:xfrm>
            <a:off x="6170188" y="2761121"/>
            <a:ext cx="2074220" cy="848981"/>
          </a:xfrm>
          <a:prstGeom prst="roundRect">
            <a:avLst>
              <a:gd name="adj" fmla="val 18426"/>
            </a:avLst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Superconducting Sensor </a:t>
            </a:r>
            <a:r>
              <a:rPr lang="en-US" sz="1100" b="1" dirty="0">
                <a:solidFill>
                  <a:prstClr val="white"/>
                </a:solidFill>
                <a:latin typeface="Arial"/>
              </a:rPr>
              <a:t>D</a:t>
            </a:r>
            <a:r>
              <a:rPr kumimoji="0" lang="en-US" sz="11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esign &amp; Fabrication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ED5BB0B-462C-CAE7-2F41-657478B61239}"/>
              </a:ext>
            </a:extLst>
          </p:cNvPr>
          <p:cNvSpPr/>
          <p:nvPr/>
        </p:nvSpPr>
        <p:spPr>
          <a:xfrm>
            <a:off x="4259536" y="3666986"/>
            <a:ext cx="1624493" cy="717939"/>
          </a:xfrm>
          <a:prstGeom prst="roundRect">
            <a:avLst>
              <a:gd name="adj" fmla="val 6628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B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eyond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Matter Appl.: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Medical 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E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ngineering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Q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uantum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C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omputing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6194078-3749-A6DC-A3A5-373631A07E29}"/>
              </a:ext>
            </a:extLst>
          </p:cNvPr>
          <p:cNvSpPr/>
          <p:nvPr/>
        </p:nvSpPr>
        <p:spPr>
          <a:xfrm>
            <a:off x="6170188" y="1086156"/>
            <a:ext cx="2074219" cy="582351"/>
          </a:xfrm>
          <a:prstGeom prst="roundRect">
            <a:avLst>
              <a:gd name="adj" fmla="val 25201"/>
            </a:avLst>
          </a:prstGeom>
          <a:solidFill>
            <a:srgbClr val="005A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ST3: Production and characterization</a:t>
            </a:r>
            <a:r>
              <a:rPr lang="en-US" sz="1200" b="1" dirty="0">
                <a:solidFill>
                  <a:prstClr val="white"/>
                </a:solidFill>
                <a:latin typeface="Arial"/>
              </a:rPr>
              <a:t> technologies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66ACF781-8B1C-6F09-9387-1959433E4FC9}"/>
              </a:ext>
            </a:extLst>
          </p:cNvPr>
          <p:cNvSpPr/>
          <p:nvPr/>
        </p:nvSpPr>
        <p:spPr>
          <a:xfrm>
            <a:off x="2367848" y="3562245"/>
            <a:ext cx="1624493" cy="4021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RT Computing &amp; AI 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in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DAQ systems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4EA7528A-8229-0203-9FD0-2B039CD8778D}"/>
              </a:ext>
            </a:extLst>
          </p:cNvPr>
          <p:cNvSpPr/>
          <p:nvPr/>
        </p:nvSpPr>
        <p:spPr>
          <a:xfrm>
            <a:off x="2367848" y="4038377"/>
            <a:ext cx="1624493" cy="3803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Cryo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Cooling </a:t>
            </a:r>
            <a:r>
              <a:rPr lang="en-GB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T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echnologies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83512A-2E74-B70B-59FD-3E50F2E09855}"/>
              </a:ext>
            </a:extLst>
          </p:cNvPr>
          <p:cNvSpPr/>
          <p:nvPr/>
        </p:nvSpPr>
        <p:spPr>
          <a:xfrm>
            <a:off x="2375804" y="2289438"/>
            <a:ext cx="1616537" cy="4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Advanced Data Transmission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21A8C7D-3C04-7271-6279-3DBA20C21469}"/>
              </a:ext>
            </a:extLst>
          </p:cNvPr>
          <p:cNvSpPr/>
          <p:nvPr/>
        </p:nvSpPr>
        <p:spPr>
          <a:xfrm>
            <a:off x="2370819" y="2805321"/>
            <a:ext cx="1611982" cy="6305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Digital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R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eal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-time Data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A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cquisition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 and Processing </a:t>
            </a:r>
            <a:r>
              <a:rPr lang="en-US" sz="1000" b="1" dirty="0">
                <a:solidFill>
                  <a:prstClr val="black"/>
                </a:solidFill>
                <a:latin typeface="Arial"/>
                <a:cs typeface="Arial Narrow" panose="020B0604020202020204" pitchFamily="34" charset="0"/>
              </a:rPr>
              <a:t>S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ystems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E1C1E069-0C71-53A6-9896-EC5F990AC191}"/>
              </a:ext>
            </a:extLst>
          </p:cNvPr>
          <p:cNvSpPr/>
          <p:nvPr/>
        </p:nvSpPr>
        <p:spPr>
          <a:xfrm>
            <a:off x="4283968" y="2317048"/>
            <a:ext cx="1611982" cy="391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Particle Physics, Hadrons &amp; Nuclei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0EF344B5-AAB7-C583-E74A-DD374AC2E092}"/>
              </a:ext>
            </a:extLst>
          </p:cNvPr>
          <p:cNvSpPr/>
          <p:nvPr/>
        </p:nvSpPr>
        <p:spPr>
          <a:xfrm>
            <a:off x="4283968" y="2764410"/>
            <a:ext cx="1611982" cy="221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Photon Science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C558A69-F8B9-296A-457F-074225FC7AE0}"/>
              </a:ext>
            </a:extLst>
          </p:cNvPr>
          <p:cNvSpPr/>
          <p:nvPr/>
        </p:nvSpPr>
        <p:spPr>
          <a:xfrm>
            <a:off x="4283968" y="3041155"/>
            <a:ext cx="1611982" cy="213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Astroparticle Physics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D08AB9A5-002A-186A-0AE9-769B35CA939C}"/>
              </a:ext>
            </a:extLst>
          </p:cNvPr>
          <p:cNvSpPr/>
          <p:nvPr/>
        </p:nvSpPr>
        <p:spPr>
          <a:xfrm>
            <a:off x="4283968" y="3315229"/>
            <a:ext cx="1624493" cy="221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Beam Physics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0F8113C2-182D-7D26-34A9-E1521EEF60EC}"/>
              </a:ext>
            </a:extLst>
          </p:cNvPr>
          <p:cNvSpPr/>
          <p:nvPr/>
        </p:nvSpPr>
        <p:spPr>
          <a:xfrm>
            <a:off x="6205484" y="3723878"/>
            <a:ext cx="2038924" cy="792089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 Narrow" panose="020B0604020202020204" pitchFamily="34" charset="0"/>
              </a:rPr>
              <a:t>Interconnect and Packaging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A9EAF-096E-45A6-1893-CF2F7AEB2FE1}"/>
              </a:ext>
            </a:extLst>
          </p:cNvPr>
          <p:cNvSpPr txBox="1"/>
          <p:nvPr/>
        </p:nvSpPr>
        <p:spPr>
          <a:xfrm>
            <a:off x="2375804" y="1492954"/>
            <a:ext cx="3807453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 i="1"/>
            </a:lvl1pPr>
          </a:lstStyle>
          <a:p>
            <a:r>
              <a:rPr lang="en-US" dirty="0"/>
              <a:t>1 / combines technologies + applications from </a:t>
            </a:r>
            <a:r>
              <a:rPr lang="en-US" dirty="0" err="1"/>
              <a:t>PoF</a:t>
            </a:r>
            <a:r>
              <a:rPr lang="en-US" dirty="0"/>
              <a:t>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DAC5BD-7B5D-8938-C4C9-A7C7614D4FDC}"/>
              </a:ext>
            </a:extLst>
          </p:cNvPr>
          <p:cNvSpPr txBox="1"/>
          <p:nvPr/>
        </p:nvSpPr>
        <p:spPr>
          <a:xfrm>
            <a:off x="6300192" y="4583248"/>
            <a:ext cx="2198038" cy="276999"/>
          </a:xfrm>
          <a:prstGeom prst="rect">
            <a:avLst/>
          </a:prstGeom>
          <a:solidFill>
            <a:srgbClr val="00428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3 / highlight detector facilities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C944C7-75AD-4B0D-509C-9697D0FF52CD}"/>
              </a:ext>
            </a:extLst>
          </p:cNvPr>
          <p:cNvSpPr txBox="1"/>
          <p:nvPr/>
        </p:nvSpPr>
        <p:spPr>
          <a:xfrm>
            <a:off x="2424733" y="4577624"/>
            <a:ext cx="3329322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/>
              <a:t>2 / new technologies and application fields</a:t>
            </a:r>
          </a:p>
        </p:txBody>
      </p:sp>
    </p:spTree>
    <p:extLst>
      <p:ext uri="{BB962C8B-B14F-4D97-AF65-F5344CB8AC3E}">
        <p14:creationId xmlns:p14="http://schemas.microsoft.com/office/powerpoint/2010/main" val="3652141329"/>
      </p:ext>
    </p:extLst>
  </p:cSld>
  <p:clrMapOvr>
    <a:masterClrMapping/>
  </p:clrMapOvr>
</p:sld>
</file>

<file path=ppt/theme/theme1.xml><?xml version="1.0" encoding="utf-8"?>
<a:theme xmlns:a="http://schemas.openxmlformats.org/drawingml/2006/main" name="Helmholtz_PPT_master_blanko_DEUTSCH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wischenfoliel_Variant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TTER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Helmholtz_PPT_master_blanko_DEUTSCH</Template>
  <TotalTime>0</TotalTime>
  <Words>1467</Words>
  <Application>Microsoft Macintosh PowerPoint</Application>
  <PresentationFormat>On-screen Show (16:9)</PresentationFormat>
  <Paragraphs>222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Helmholtz_PPT_master_blanko_DEUTSCH</vt:lpstr>
      <vt:lpstr>Zwischenfolie</vt:lpstr>
      <vt:lpstr>Zwischenfoliel_Variante</vt:lpstr>
      <vt:lpstr>Inhaltsfolie</vt:lpstr>
      <vt:lpstr>Inhaltsfolie_Materie</vt:lpstr>
      <vt:lpstr>3_Inhaltsfolie_Materie</vt:lpstr>
      <vt:lpstr>MATTER</vt:lpstr>
      <vt:lpstr>Research Field Matter Matter and Technologies Topic 2 – Detector Technologies and Systems</vt:lpstr>
      <vt:lpstr>DTS structure</vt:lpstr>
      <vt:lpstr>What makes up a good structure?</vt:lpstr>
      <vt:lpstr>Open questions</vt:lpstr>
      <vt:lpstr>Subtopics and workpackage structure</vt:lpstr>
      <vt:lpstr>MT-DTS working groups</vt:lpstr>
      <vt:lpstr>PowerPoint Presentation</vt:lpstr>
      <vt:lpstr>PowerPoint Presentation</vt:lpstr>
      <vt:lpstr>PowerPoint Presentation</vt:lpstr>
      <vt:lpstr>PowerPoint Presentation</vt:lpstr>
      <vt:lpstr>Diskussion</vt:lpstr>
    </vt:vector>
  </TitlesOfParts>
  <Company>Helmholtz-Gemeinschaft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Mehwald, Lars</dc:creator>
  <cp:lastModifiedBy>Silvia Masciocchi</cp:lastModifiedBy>
  <cp:revision>1424</cp:revision>
  <cp:lastPrinted>2021-02-04T13:29:04Z</cp:lastPrinted>
  <dcterms:created xsi:type="dcterms:W3CDTF">2017-09-27T14:19:35Z</dcterms:created>
  <dcterms:modified xsi:type="dcterms:W3CDTF">2024-01-11T11:20:32Z</dcterms:modified>
</cp:coreProperties>
</file>