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351" r:id="rId2"/>
    <p:sldId id="354" r:id="rId3"/>
    <p:sldId id="359" r:id="rId4"/>
    <p:sldId id="353" r:id="rId5"/>
    <p:sldId id="355" r:id="rId6"/>
    <p:sldId id="345" r:id="rId7"/>
    <p:sldId id="357" r:id="rId8"/>
    <p:sldId id="348" r:id="rId9"/>
    <p:sldId id="358" r:id="rId10"/>
    <p:sldId id="352" r:id="rId11"/>
    <p:sldId id="346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FFFF99"/>
    <a:srgbClr val="97E4FF"/>
    <a:srgbClr val="FFFF00"/>
    <a:srgbClr val="DDDDDD"/>
    <a:srgbClr val="ECAC78"/>
    <a:srgbClr val="558ED5"/>
    <a:srgbClr val="8EB4E3"/>
    <a:srgbClr val="9BBB59"/>
    <a:srgbClr val="C3D6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78" autoAdjust="0"/>
    <p:restoredTop sz="95258" autoAdjust="0"/>
  </p:normalViewPr>
  <p:slideViewPr>
    <p:cSldViewPr>
      <p:cViewPr varScale="1">
        <p:scale>
          <a:sx n="161" d="100"/>
          <a:sy n="161" d="100"/>
        </p:scale>
        <p:origin x="124" y="1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54AB1-25BA-4D32-BB31-04854675CC27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157B0-E56E-4F90-8961-F773D8B8012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098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3C4653-5D19-4DE7-8C0E-1B83FBA38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70717"/>
            <a:ext cx="838465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8E620CC-88E7-481F-883F-79B221D85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458668"/>
            <a:ext cx="8384650" cy="122837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8EA85DF-9997-49DF-9D46-11F69627CB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94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7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BCCBC-13C0-4E7B-B324-7674A1689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6245E34-C92E-4E85-AC04-399E680BF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2299EB-EFD5-4BF1-878C-948C43A41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7.3.2024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BA77BB-9429-487D-A86E-90F4EE205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DFF31D-88FA-4C44-B1DE-E25438DCA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56A7-E96B-4D44-952A-9272AF2558B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788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702CAA9-5265-4ECF-9673-92CD40873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D5C7ED-5DBD-45DD-AA29-A80CACF626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6BF8A6-EDAF-4BA1-B17C-A68DD541F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7.3.2024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56BBC8-D912-4E24-9891-9881D5D29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EC481A-D5DF-42B9-A692-79F287965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56A7-E96B-4D44-952A-9272AF2558B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40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CEE06C-2609-4EB8-8A19-8348A6CC9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96409E-EEC0-4C43-A985-943F46F0D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  <a:lvl2pPr>
              <a:defRPr>
                <a:latin typeface="+mn-lt"/>
                <a:cs typeface="Arial" panose="020B0604020202020204" pitchFamily="34" charset="0"/>
              </a:defRPr>
            </a:lvl2pPr>
            <a:lvl3pPr>
              <a:defRPr>
                <a:latin typeface="+mn-lt"/>
                <a:cs typeface="Arial" panose="020B0604020202020204" pitchFamily="34" charset="0"/>
              </a:defRPr>
            </a:lvl3pPr>
            <a:lvl4pPr>
              <a:defRPr>
                <a:latin typeface="+mn-lt"/>
                <a:cs typeface="Arial" panose="020B0604020202020204" pitchFamily="34" charset="0"/>
              </a:defRPr>
            </a:lvl4pPr>
            <a:lvl5pPr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4D67A9D-32B6-410E-9D1E-BB262F3CB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7.3.2024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B85509-F3F1-43C1-8833-810D3D604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7C457F-1049-449D-AF12-4504D37CB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E581A-7CE5-4B1E-A890-863265EC3CD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4633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1F52D2-9E47-44F4-9682-7DB96BEEB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44B1DCB-071E-4D16-ACCF-A88499F24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262D0B-76BF-4386-A1D3-B99C841CD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7.3.2024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A065331-C5F0-4D78-A254-F9BF90497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C5A48F-79D5-45A9-B1D4-23CD52DE6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56A7-E96B-4D44-952A-9272AF2558B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338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94F302-C05F-4F9B-8B96-92D96AD5C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BC58D2-AE50-47C2-B300-1F32139ADC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DEB7BB6-747A-4250-B46A-208213226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F223FA3-51A9-43ED-B605-13B7BB75B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7.3.2024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4B6B644-F543-4601-ADEA-A1F07BAA1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726F934-2D89-405B-A731-FC0F5F933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56A7-E96B-4D44-952A-9272AF2558B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14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BC0774-D52D-479B-A8EB-5D35C1993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CDD9D3-3700-46FD-85CE-2F7C44710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2B6FEB2-7547-463C-83B3-68A0C5C911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86A99AB-E9B0-49B7-BAC9-DE26546A1C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021C11C-15B6-49A6-A42A-EE0C29BB7C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7E10900-C8D2-4222-A14B-4233DB70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7.3.2024</a:t>
            </a:r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B62FA6C-DDCD-4260-8EF8-ED191608F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C29E28E-2CCD-4D83-A717-43DB3C511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56A7-E96B-4D44-952A-9272AF2558B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DE574-2479-4061-A712-42053FC9D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4BE62EE-D7ED-49D1-9E1F-DDD96B1A8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7.3.2024</a:t>
            </a:r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2390BF1-2547-440C-9D38-E3212C7ED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20E3012-4864-4A38-B28C-6F46060B2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56A7-E96B-4D44-952A-9272AF2558B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36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663D9DA-3947-4F4E-ABFF-93E61F566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7.3.2024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AB1FA1B-A658-442D-86A9-ED5C061CF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E910CF0-6961-44FE-B47F-16FF99EA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56A7-E96B-4D44-952A-9272AF2558B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767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2D0603-839B-4938-9403-3DA3CDC9F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787BC1-316B-4C4D-8958-AB38FECE1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07E351C-1830-4F02-B4F1-A0BA548022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7946235-C6B1-47F7-AEB6-7B7D890C1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7.3.2024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9B57C42-4944-48D3-869F-E1DA2A311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2586C0C-BE77-4770-8EBD-ECB9C6312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56A7-E96B-4D44-952A-9272AF2558B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713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6876E0-A6E4-49DA-940C-E2CDAD2AC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B2F5600-1266-4DFD-BB94-7D5D24788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708178-E168-4760-AD4A-0B2C6CB98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22C74D5-6905-4125-AA32-ABA338784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7.3.2024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B9FFCAE-6D4B-4C9B-A357-363158826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4F27185-8FCF-4D6B-8468-5E92D5F4E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56A7-E96B-4D44-952A-9272AF2558B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758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E021A8B-7974-4B5D-88CF-814516DAE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058" y="1"/>
            <a:ext cx="10515600" cy="10416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53B38D9-D268-47A5-B4B0-3048BC504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9058" y="1253331"/>
            <a:ext cx="10515600" cy="5067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75B244-7B32-4228-8487-F67A14C66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89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7.3.2024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A54DC7-010F-46AA-80E0-E8D8862F44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6925" y="6492875"/>
            <a:ext cx="6398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Lutz Feld, RWTH Aachen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21B1D3-D15C-4A3F-9054-93E4B9206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956A7-E96B-4D44-952A-9272AF2558B2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0600D09-B1BC-4109-BEC3-0A63C87E66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326" t="35205" r="7228"/>
          <a:stretch/>
        </p:blipFill>
        <p:spPr>
          <a:xfrm>
            <a:off x="0" y="0"/>
            <a:ext cx="1559058" cy="1041621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E0D19F62-4BC8-4C8B-8A9E-AA1C2D63A521}"/>
              </a:ext>
            </a:extLst>
          </p:cNvPr>
          <p:cNvCxnSpPr/>
          <p:nvPr userDrawn="1"/>
        </p:nvCxnSpPr>
        <p:spPr>
          <a:xfrm>
            <a:off x="0" y="1117158"/>
            <a:ext cx="12192000" cy="0"/>
          </a:xfrm>
          <a:prstGeom prst="line">
            <a:avLst/>
          </a:prstGeom>
          <a:ln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3D2BE5DD-520C-42A8-9BF8-074C396E624E}"/>
              </a:ext>
            </a:extLst>
          </p:cNvPr>
          <p:cNvCxnSpPr/>
          <p:nvPr userDrawn="1"/>
        </p:nvCxnSpPr>
        <p:spPr>
          <a:xfrm>
            <a:off x="0" y="6492875"/>
            <a:ext cx="12192000" cy="0"/>
          </a:xfrm>
          <a:prstGeom prst="line">
            <a:avLst/>
          </a:prstGeom>
          <a:ln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82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areers.cern/zusatzliche-informationen-fur-deutsche-bewerberinnen" TargetMode="External"/><Relationship Id="rId2" Type="http://schemas.openxmlformats.org/officeDocument/2006/relationships/hyperlink" Target="https://www.ketweb.de/veroeffentlichungen/karrieren_2023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21" Type="http://schemas.openxmlformats.org/officeDocument/2006/relationships/image" Target="../media/image20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tmp"/><Relationship Id="rId20" Type="http://schemas.openxmlformats.org/officeDocument/2006/relationships/hyperlink" Target="http://www.ketweb.de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new-cds.cern.ch/records/zh1gz-52t4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306.02837" TargetMode="External"/><Relationship Id="rId2" Type="http://schemas.openxmlformats.org/officeDocument/2006/relationships/hyperlink" Target="https://indico.desy.de/event/41152/contributions/152605/attachments/86878/115884/KET_Nachhaltigkeit_Duere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D78E0B-3B05-4010-9962-F5D7C1439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831" y="2925001"/>
            <a:ext cx="11810338" cy="1799999"/>
          </a:xfrm>
        </p:spPr>
        <p:txBody>
          <a:bodyPr>
            <a:normAutofit/>
          </a:bodyPr>
          <a:lstStyle/>
          <a:p>
            <a:r>
              <a:rPr lang="en-GB" dirty="0"/>
              <a:t>News from KET</a:t>
            </a:r>
            <a:br>
              <a:rPr lang="en-GB" dirty="0"/>
            </a:br>
            <a:r>
              <a:rPr lang="de-DE" sz="4400" i="1" dirty="0"/>
              <a:t>K</a:t>
            </a:r>
            <a:r>
              <a:rPr lang="de-DE" sz="4400" b="0" i="1" dirty="0"/>
              <a:t>omitee für </a:t>
            </a:r>
            <a:r>
              <a:rPr lang="de-DE" sz="4400" i="1" dirty="0" err="1"/>
              <a:t>E</a:t>
            </a:r>
            <a:r>
              <a:rPr lang="de-DE" sz="4400" b="0" i="1" dirty="0" err="1"/>
              <a:t>lementar</a:t>
            </a:r>
            <a:r>
              <a:rPr lang="de-DE" sz="4400" i="1" dirty="0" err="1"/>
              <a:t>T</a:t>
            </a:r>
            <a:r>
              <a:rPr lang="de-DE" sz="4400" b="0" i="1" dirty="0" err="1"/>
              <a:t>eilchenphysik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1E905D7-3F68-4911-B20C-7FD909563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94624"/>
            <a:ext cx="9144000" cy="1528951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AEEF"/>
                </a:solidFill>
              </a:rPr>
              <a:t>DPG </a:t>
            </a:r>
            <a:r>
              <a:rPr lang="en-GB" dirty="0" err="1">
                <a:solidFill>
                  <a:srgbClr val="00AEEF"/>
                </a:solidFill>
              </a:rPr>
              <a:t>Fachverband</a:t>
            </a:r>
            <a:r>
              <a:rPr lang="en-GB" dirty="0">
                <a:solidFill>
                  <a:srgbClr val="00AEEF"/>
                </a:solidFill>
              </a:rPr>
              <a:t> </a:t>
            </a:r>
            <a:r>
              <a:rPr lang="en-GB" dirty="0" err="1">
                <a:solidFill>
                  <a:srgbClr val="00AEEF"/>
                </a:solidFill>
              </a:rPr>
              <a:t>Teilchenphysik</a:t>
            </a:r>
            <a:r>
              <a:rPr lang="en-GB" dirty="0">
                <a:solidFill>
                  <a:srgbClr val="00AEEF"/>
                </a:solidFill>
              </a:rPr>
              <a:t>, 07.03.2024</a:t>
            </a:r>
          </a:p>
          <a:p>
            <a:endParaRPr lang="en-GB" dirty="0">
              <a:solidFill>
                <a:srgbClr val="00AEEF"/>
              </a:solidFill>
            </a:endParaRPr>
          </a:p>
          <a:p>
            <a:r>
              <a:rPr lang="en-GB" dirty="0"/>
              <a:t>Lutz Feld (RWTH Aachen University, KET Chair)</a:t>
            </a:r>
          </a:p>
        </p:txBody>
      </p:sp>
    </p:spTree>
    <p:extLst>
      <p:ext uri="{BB962C8B-B14F-4D97-AF65-F5344CB8AC3E}">
        <p14:creationId xmlns:p14="http://schemas.microsoft.com/office/powerpoint/2010/main" val="1937653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8984D2-E6E4-D95E-4119-0E97AB697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Careers</a:t>
            </a:r>
            <a:r>
              <a:rPr lang="de-DE" dirty="0"/>
              <a:t> in </a:t>
            </a:r>
            <a:r>
              <a:rPr lang="de-DE" dirty="0" err="1"/>
              <a:t>Particle</a:t>
            </a:r>
            <a:r>
              <a:rPr lang="de-DE" dirty="0"/>
              <a:t> Physics in Germany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F9D858-F5F8-E916-E241-6684A99B9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0000" y="1199524"/>
            <a:ext cx="10152000" cy="5541476"/>
          </a:xfrm>
        </p:spPr>
        <p:txBody>
          <a:bodyPr>
            <a:normAutofit/>
          </a:bodyPr>
          <a:lstStyle/>
          <a:p>
            <a:r>
              <a:rPr lang="de-DE" sz="1800" b="1" dirty="0">
                <a:solidFill>
                  <a:srgbClr val="00AEEF"/>
                </a:solidFill>
              </a:rPr>
              <a:t>KET </a:t>
            </a:r>
            <a:r>
              <a:rPr lang="de-DE" sz="1800" b="1" dirty="0" err="1">
                <a:solidFill>
                  <a:srgbClr val="00AEEF"/>
                </a:solidFill>
              </a:rPr>
              <a:t>survey</a:t>
            </a:r>
            <a:r>
              <a:rPr lang="de-DE" sz="1800" dirty="0"/>
              <a:t> in </a:t>
            </a:r>
            <a:r>
              <a:rPr lang="de-DE" sz="1800" dirty="0" err="1"/>
              <a:t>autum</a:t>
            </a:r>
            <a:r>
              <a:rPr lang="de-DE" sz="1800" dirty="0"/>
              <a:t> 2022 </a:t>
            </a:r>
            <a:r>
              <a:rPr lang="de-DE" sz="1800" dirty="0" err="1"/>
              <a:t>among</a:t>
            </a:r>
            <a:r>
              <a:rPr lang="de-DE" sz="1800" dirty="0"/>
              <a:t> </a:t>
            </a:r>
            <a:r>
              <a:rPr lang="de-DE" sz="1800" dirty="0" err="1"/>
              <a:t>colleagues</a:t>
            </a:r>
            <a:r>
              <a:rPr lang="de-DE" sz="1800" dirty="0"/>
              <a:t> </a:t>
            </a:r>
            <a:r>
              <a:rPr lang="de-DE" sz="1800" dirty="0" err="1"/>
              <a:t>who</a:t>
            </a:r>
            <a:br>
              <a:rPr lang="de-DE" sz="1800" dirty="0"/>
            </a:br>
            <a:r>
              <a:rPr lang="de-DE" sz="1800" dirty="0" err="1"/>
              <a:t>obtained</a:t>
            </a:r>
            <a:r>
              <a:rPr lang="de-DE" sz="1800" dirty="0"/>
              <a:t> a permanent </a:t>
            </a:r>
            <a:r>
              <a:rPr lang="de-DE" sz="1800" dirty="0" err="1"/>
              <a:t>position</a:t>
            </a:r>
            <a:r>
              <a:rPr lang="de-DE" sz="1800" dirty="0"/>
              <a:t> in Germany </a:t>
            </a:r>
            <a:r>
              <a:rPr lang="de-DE" sz="1800" dirty="0" err="1"/>
              <a:t>since</a:t>
            </a:r>
            <a:r>
              <a:rPr lang="de-DE" sz="1800" dirty="0"/>
              <a:t> 2010</a:t>
            </a:r>
            <a:br>
              <a:rPr lang="de-DE" sz="1800" dirty="0"/>
            </a:br>
            <a:r>
              <a:rPr lang="de-DE" sz="1800" b="1" dirty="0"/>
              <a:t>92 </a:t>
            </a:r>
            <a:r>
              <a:rPr lang="de-DE" sz="1800" b="1" dirty="0" err="1"/>
              <a:t>replies</a:t>
            </a:r>
            <a:r>
              <a:rPr lang="de-DE" sz="1800" b="1" dirty="0"/>
              <a:t> in </a:t>
            </a:r>
            <a:r>
              <a:rPr lang="de-DE" sz="1800" b="1" dirty="0" err="1"/>
              <a:t>target</a:t>
            </a:r>
            <a:r>
              <a:rPr lang="de-DE" sz="1800" b="1" dirty="0"/>
              <a:t> </a:t>
            </a:r>
            <a:r>
              <a:rPr lang="de-DE" sz="1800" b="1" dirty="0" err="1"/>
              <a:t>group</a:t>
            </a:r>
            <a:br>
              <a:rPr lang="de-DE" sz="1800" dirty="0"/>
            </a:br>
            <a:endParaRPr lang="de-DE" sz="1800" dirty="0"/>
          </a:p>
          <a:p>
            <a:r>
              <a:rPr lang="de-DE" sz="1800" b="1" dirty="0" err="1"/>
              <a:t>Important</a:t>
            </a:r>
            <a:r>
              <a:rPr lang="de-DE" sz="1800" b="1" dirty="0"/>
              <a:t> </a:t>
            </a:r>
            <a:r>
              <a:rPr lang="de-DE" sz="1800" b="1" dirty="0" err="1"/>
              <a:t>factors</a:t>
            </a:r>
            <a:r>
              <a:rPr lang="de-DE" sz="1800" b="1" dirty="0"/>
              <a:t> for a </a:t>
            </a:r>
            <a:r>
              <a:rPr lang="de-DE" sz="1800" b="1" dirty="0" err="1"/>
              <a:t>career</a:t>
            </a:r>
            <a:r>
              <a:rPr lang="de-DE" sz="1800" b="1" dirty="0"/>
              <a:t> in </a:t>
            </a:r>
            <a:r>
              <a:rPr lang="de-DE" sz="1800" b="1" dirty="0" err="1"/>
              <a:t>particle</a:t>
            </a:r>
            <a:r>
              <a:rPr lang="de-DE" sz="1800" b="1" dirty="0"/>
              <a:t> </a:t>
            </a:r>
            <a:r>
              <a:rPr lang="de-DE" sz="1800" b="1" dirty="0" err="1"/>
              <a:t>physics</a:t>
            </a:r>
            <a:br>
              <a:rPr lang="de-DE" sz="1800" b="1" dirty="0"/>
            </a:br>
            <a:endParaRPr lang="de-DE" sz="1800" b="1" dirty="0"/>
          </a:p>
          <a:p>
            <a:r>
              <a:rPr lang="de-DE" sz="1800" b="1" dirty="0"/>
              <a:t>Report </a:t>
            </a:r>
            <a:r>
              <a:rPr lang="de-DE" sz="1800" b="1" dirty="0" err="1"/>
              <a:t>availbale</a:t>
            </a:r>
            <a:r>
              <a:rPr lang="de-DE" sz="1800" b="1" dirty="0"/>
              <a:t> at</a:t>
            </a:r>
            <a:r>
              <a:rPr lang="de-DE" sz="1800" dirty="0"/>
              <a:t> </a:t>
            </a:r>
            <a:r>
              <a:rPr lang="de-DE" sz="900" dirty="0">
                <a:hlinkClick r:id="rId2"/>
              </a:rPr>
              <a:t>https://www.ketweb.de/veroeffentlichungen/karrieren_2023/</a:t>
            </a:r>
            <a:endParaRPr lang="de-DE" sz="900" dirty="0"/>
          </a:p>
          <a:p>
            <a:endParaRPr lang="de-DE" sz="900" dirty="0"/>
          </a:p>
          <a:p>
            <a:endParaRPr lang="de-DE" sz="900" dirty="0"/>
          </a:p>
          <a:p>
            <a:endParaRPr lang="de-DE" sz="900" dirty="0"/>
          </a:p>
          <a:p>
            <a:endParaRPr lang="de-DE" sz="900" dirty="0"/>
          </a:p>
          <a:p>
            <a:endParaRPr lang="de-DE" sz="900" dirty="0"/>
          </a:p>
          <a:p>
            <a:endParaRPr lang="de-DE" sz="900" dirty="0"/>
          </a:p>
          <a:p>
            <a:endParaRPr lang="de-DE" sz="900" dirty="0"/>
          </a:p>
          <a:p>
            <a:endParaRPr lang="de-DE" sz="900" dirty="0"/>
          </a:p>
          <a:p>
            <a:endParaRPr lang="de-DE" sz="900" dirty="0"/>
          </a:p>
          <a:p>
            <a:endParaRPr lang="de-DE" sz="900" dirty="0"/>
          </a:p>
          <a:p>
            <a:endParaRPr lang="de-DE" sz="1800" dirty="0"/>
          </a:p>
          <a:p>
            <a:r>
              <a:rPr lang="en-GB" sz="1800" b="1" dirty="0"/>
              <a:t>Career options at CERN: </a:t>
            </a:r>
            <a:r>
              <a:rPr lang="de-DE" sz="900" dirty="0">
                <a:hlinkClick r:id="rId3"/>
              </a:rPr>
              <a:t>https://careers.cern/zusatzliche-informationen-fur-deutsche-bewerberinnen</a:t>
            </a:r>
            <a:endParaRPr lang="de-DE" sz="900" dirty="0"/>
          </a:p>
          <a:p>
            <a:endParaRPr lang="de-DE" sz="18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34245D-AF9C-5B6A-A84C-9DFE025F6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C75DC4-54EF-CF78-BE47-99D5A9B45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581A-7CE5-4B1E-A890-863265EC3CDC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10" name="Grafik 9" descr="Ein Bild, das Text, Screenshot, Brief, Design enthält.&#10;&#10;Automatisch generierte Beschreibung">
            <a:extLst>
              <a:ext uri="{FF2B5EF4-FFF2-40B4-BE49-F238E27FC236}">
                <a16:creationId xmlns:a16="http://schemas.microsoft.com/office/drawing/2014/main" id="{3D01EE0D-96D5-CF19-526E-CB0BA92AAD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0"/>
          <a:stretch/>
        </p:blipFill>
        <p:spPr>
          <a:xfrm>
            <a:off x="8256000" y="1341000"/>
            <a:ext cx="3528000" cy="4460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BDB809F9-C23E-6624-7941-9EE3612543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89" y="6492875"/>
            <a:ext cx="2743200" cy="365125"/>
          </a:xfrm>
        </p:spPr>
        <p:txBody>
          <a:bodyPr/>
          <a:lstStyle/>
          <a:p>
            <a:r>
              <a:rPr lang="de-DE"/>
              <a:t>7.3.2024</a:t>
            </a:r>
            <a:endParaRPr lang="en-GB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AA8E6CF-CD08-C000-CE6D-1114251EB3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4349" y="3357000"/>
            <a:ext cx="4894105" cy="2598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6955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2B7B51-CD04-4250-B10D-88B1BA74C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KET annual meetings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F8988A-C592-4C37-99C9-D48408A13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058" y="1253331"/>
            <a:ext cx="10080942" cy="5067956"/>
          </a:xfrm>
        </p:spPr>
        <p:txBody>
          <a:bodyPr>
            <a:normAutofit/>
          </a:bodyPr>
          <a:lstStyle/>
          <a:p>
            <a:pPr lvl="1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b="1" dirty="0"/>
              <a:t>21. - 22.11.2024</a:t>
            </a:r>
            <a:endParaRPr lang="de-DE" dirty="0"/>
          </a:p>
          <a:p>
            <a:r>
              <a:rPr lang="de-DE" b="1" dirty="0"/>
              <a:t>20. - 21.11.2025     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/>
              <a:t>(</a:t>
            </a:r>
            <a:r>
              <a:rPr lang="de-DE" b="1" dirty="0" err="1"/>
              <a:t>see</a:t>
            </a:r>
            <a:r>
              <a:rPr lang="de-DE" b="1" dirty="0"/>
              <a:t> ketweb.de)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BA98D6-6E7E-4AFA-9700-CE00B5125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7.3.2024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C53BC2-E853-4DF5-8458-CCB4D7BC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8C6053-DA93-4265-9966-63E423915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581A-7CE5-4B1E-A890-863265EC3CDC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2288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9" name="Tabelle 168">
            <a:extLst>
              <a:ext uri="{FF2B5EF4-FFF2-40B4-BE49-F238E27FC236}">
                <a16:creationId xmlns:a16="http://schemas.microsoft.com/office/drawing/2014/main" id="{D4DF6D03-EB5F-447B-8E1E-6FB1C2E2C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112087"/>
              </p:ext>
            </p:extLst>
          </p:nvPr>
        </p:nvGraphicFramePr>
        <p:xfrm>
          <a:off x="23995" y="1100698"/>
          <a:ext cx="12192005" cy="53921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1715">
                  <a:extLst>
                    <a:ext uri="{9D8B030D-6E8A-4147-A177-3AD203B41FA5}">
                      <a16:colId xmlns:a16="http://schemas.microsoft.com/office/drawing/2014/main" val="3155873161"/>
                    </a:ext>
                  </a:extLst>
                </a:gridCol>
                <a:gridCol w="1741715">
                  <a:extLst>
                    <a:ext uri="{9D8B030D-6E8A-4147-A177-3AD203B41FA5}">
                      <a16:colId xmlns:a16="http://schemas.microsoft.com/office/drawing/2014/main" val="2212700569"/>
                    </a:ext>
                  </a:extLst>
                </a:gridCol>
                <a:gridCol w="1741715">
                  <a:extLst>
                    <a:ext uri="{9D8B030D-6E8A-4147-A177-3AD203B41FA5}">
                      <a16:colId xmlns:a16="http://schemas.microsoft.com/office/drawing/2014/main" val="935931914"/>
                    </a:ext>
                  </a:extLst>
                </a:gridCol>
                <a:gridCol w="1741715">
                  <a:extLst>
                    <a:ext uri="{9D8B030D-6E8A-4147-A177-3AD203B41FA5}">
                      <a16:colId xmlns:a16="http://schemas.microsoft.com/office/drawing/2014/main" val="2546290436"/>
                    </a:ext>
                  </a:extLst>
                </a:gridCol>
                <a:gridCol w="1741715">
                  <a:extLst>
                    <a:ext uri="{9D8B030D-6E8A-4147-A177-3AD203B41FA5}">
                      <a16:colId xmlns:a16="http://schemas.microsoft.com/office/drawing/2014/main" val="2374576477"/>
                    </a:ext>
                  </a:extLst>
                </a:gridCol>
                <a:gridCol w="1741715">
                  <a:extLst>
                    <a:ext uri="{9D8B030D-6E8A-4147-A177-3AD203B41FA5}">
                      <a16:colId xmlns:a16="http://schemas.microsoft.com/office/drawing/2014/main" val="4210531991"/>
                    </a:ext>
                  </a:extLst>
                </a:gridCol>
                <a:gridCol w="1741715">
                  <a:extLst>
                    <a:ext uri="{9D8B030D-6E8A-4147-A177-3AD203B41FA5}">
                      <a16:colId xmlns:a16="http://schemas.microsoft.com/office/drawing/2014/main" val="1688048799"/>
                    </a:ext>
                  </a:extLst>
                </a:gridCol>
              </a:tblGrid>
              <a:tr h="17973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Prof. </a:t>
                      </a:r>
                      <a:r>
                        <a:rPr kumimoji="0" lang="en-GB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Allen Caldwell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MPP Munich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MPP Director 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Prof. </a:t>
                      </a:r>
                      <a:r>
                        <a:rPr kumimoji="0" lang="en-GB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Klaus Desch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Bonn University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CERN Council Delegate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Michael </a:t>
                      </a:r>
                      <a:r>
                        <a:rPr kumimoji="0" lang="en-GB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Dührssen-Debling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CERN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KET Member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Frank Ellinghaus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Wuppertal University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KET Member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Prof. </a:t>
                      </a:r>
                      <a:r>
                        <a:rPr kumimoji="0" lang="en-GB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Lutz Feld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RWTH Aachen University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KET Chair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Prof. </a:t>
                      </a:r>
                      <a:r>
                        <a:rPr kumimoji="0" lang="en-GB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Daniel Mohler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TU Darmstadt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KHuK</a:t>
                      </a: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Representative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Prof. </a:t>
                      </a:r>
                      <a:r>
                        <a:rPr kumimoji="0" lang="en-GB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Erika Garutti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Hamburg University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KET Member</a:t>
                      </a:r>
                      <a:endParaRPr lang="en-GB" sz="1000" dirty="0"/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1126850"/>
                  </a:ext>
                </a:extLst>
              </a:tr>
              <a:tr h="1797393">
                <a:tc>
                  <a:txBody>
                    <a:bodyPr/>
                    <a:lstStyle/>
                    <a:p>
                      <a:r>
                        <a:rPr lang="en-GB" sz="1200" dirty="0"/>
                        <a:t>Prof. </a:t>
                      </a:r>
                      <a:r>
                        <a:rPr lang="en-GB" sz="1200" dirty="0" err="1"/>
                        <a:t>Dr.</a:t>
                      </a:r>
                      <a:r>
                        <a:rPr lang="en-GB" sz="1200" dirty="0"/>
                        <a:t> </a:t>
                      </a:r>
                      <a:r>
                        <a:rPr lang="en-GB" sz="1200" b="1" dirty="0"/>
                        <a:t>Johannes Haller</a:t>
                      </a:r>
                    </a:p>
                    <a:p>
                      <a:r>
                        <a:rPr lang="en-GB" sz="1000" dirty="0"/>
                        <a:t>Hamburg University</a:t>
                      </a:r>
                    </a:p>
                    <a:p>
                      <a:r>
                        <a:rPr lang="en-GB" sz="1000" dirty="0"/>
                        <a:t>DPG-</a:t>
                      </a:r>
                      <a:r>
                        <a:rPr lang="en-GB" sz="1000" dirty="0" err="1"/>
                        <a:t>Fachverbandsvorsitzender</a:t>
                      </a:r>
                      <a:endParaRPr lang="en-GB" sz="1000" dirty="0"/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Prof.</a:t>
                      </a: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Beate Heinemann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Hamburg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DESY Director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Prof. </a:t>
                      </a:r>
                      <a:r>
                        <a:rPr kumimoji="0" lang="en-GB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Michael Krämer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RWTH Aachen University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KET Member</a:t>
                      </a:r>
                      <a:endParaRPr lang="en-GB" dirty="0"/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Prof. </a:t>
                      </a:r>
                      <a:r>
                        <a:rPr kumimoji="0" lang="en-GB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Heiko Lacker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Humboldt University Berlin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RECFA Representative</a:t>
                      </a:r>
                      <a:endParaRPr lang="en-GB" dirty="0"/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Ruth Jacobs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DESY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yHEP</a:t>
                      </a: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Representative</a:t>
                      </a:r>
                      <a:endParaRPr lang="en-GB" dirty="0"/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Prof. </a:t>
                      </a:r>
                      <a:r>
                        <a:rPr kumimoji="0" lang="en-GB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Manfred Lindner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MPI-K Heidelberg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KAT Representative</a:t>
                      </a:r>
                      <a:endParaRPr lang="en-GB" dirty="0"/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Jenny List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DESY Hamburg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KET Member</a:t>
                      </a:r>
                      <a:endParaRPr lang="en-GB" sz="1000" dirty="0"/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2467672"/>
                  </a:ext>
                </a:extLst>
              </a:tr>
              <a:tr h="17973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Prof. </a:t>
                      </a:r>
                      <a:r>
                        <a:rPr kumimoji="0" lang="en-GB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Tilman Plehn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Heidelberg University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KET Member</a:t>
                      </a:r>
                      <a:endParaRPr lang="en-GB" sz="1000" dirty="0"/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Prof. </a:t>
                      </a:r>
                      <a:r>
                        <a:rPr kumimoji="0" lang="en-GB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Hans-Christian Schultz-Coulon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Universität Heidelberg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GA Co-Chair</a:t>
                      </a:r>
                      <a:endParaRPr lang="en-GB" sz="1200" dirty="0"/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Prof. </a:t>
                      </a:r>
                      <a:r>
                        <a:rPr kumimoji="0" lang="en-GB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M. Schumacher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Freiburg University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KET Deputy Chair</a:t>
                      </a:r>
                      <a:endParaRPr lang="en-GB" dirty="0"/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Prof. </a:t>
                      </a:r>
                      <a:r>
                        <a:rPr kumimoji="0" lang="en-GB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Frank Simon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KIT Karlsruhe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KET Member</a:t>
                      </a:r>
                      <a:endParaRPr lang="en-GB" dirty="0"/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Marc Wenskat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Hamburg University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KfB</a:t>
                      </a: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Representative</a:t>
                      </a:r>
                      <a:endParaRPr lang="en-GB" dirty="0"/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791047"/>
                  </a:ext>
                </a:extLst>
              </a:tr>
            </a:tbl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9C98F987-B91A-4D51-B0F2-46AD011A2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KET members and ex-</a:t>
            </a:r>
            <a:r>
              <a:rPr lang="en-GB" dirty="0" err="1"/>
              <a:t>officios</a:t>
            </a:r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33CCFDA-8986-476F-B7D9-2950723EE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6925" y="6492875"/>
            <a:ext cx="6398150" cy="365125"/>
          </a:xfrm>
        </p:spPr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785D21-34E5-476B-BECF-7843723CB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56A7-E96B-4D44-952A-9272AF2558B2}" type="slidenum">
              <a:rPr lang="en-GB" smtClean="0"/>
              <a:t>2</a:t>
            </a:fld>
            <a:endParaRPr lang="en-GB"/>
          </a:p>
        </p:txBody>
      </p:sp>
      <p:pic>
        <p:nvPicPr>
          <p:cNvPr id="172" name="Grafik 171">
            <a:extLst>
              <a:ext uri="{FF2B5EF4-FFF2-40B4-BE49-F238E27FC236}">
                <a16:creationId xmlns:a16="http://schemas.microsoft.com/office/drawing/2014/main" id="{F646A1DB-B338-4C72-83E8-AC474FE8E5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4000" y="1197001"/>
            <a:ext cx="838957" cy="1152000"/>
          </a:xfrm>
          <a:prstGeom prst="rect">
            <a:avLst/>
          </a:prstGeom>
        </p:spPr>
      </p:pic>
      <p:pic>
        <p:nvPicPr>
          <p:cNvPr id="174" name="Grafik 173">
            <a:extLst>
              <a:ext uri="{FF2B5EF4-FFF2-40B4-BE49-F238E27FC236}">
                <a16:creationId xmlns:a16="http://schemas.microsoft.com/office/drawing/2014/main" id="{DB714691-0E62-4C44-8485-16E2F5A36F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000" y="4765298"/>
            <a:ext cx="864000" cy="1152000"/>
          </a:xfrm>
          <a:prstGeom prst="rect">
            <a:avLst/>
          </a:prstGeom>
        </p:spPr>
      </p:pic>
      <p:pic>
        <p:nvPicPr>
          <p:cNvPr id="176" name="Grafik 175">
            <a:extLst>
              <a:ext uri="{FF2B5EF4-FFF2-40B4-BE49-F238E27FC236}">
                <a16:creationId xmlns:a16="http://schemas.microsoft.com/office/drawing/2014/main" id="{FF09427A-DA94-42B5-B117-5FE3375EED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000" y="1171337"/>
            <a:ext cx="889256" cy="1177664"/>
          </a:xfrm>
          <a:prstGeom prst="rect">
            <a:avLst/>
          </a:prstGeom>
        </p:spPr>
      </p:pic>
      <p:pic>
        <p:nvPicPr>
          <p:cNvPr id="178" name="Grafik 177">
            <a:extLst>
              <a:ext uri="{FF2B5EF4-FFF2-40B4-BE49-F238E27FC236}">
                <a16:creationId xmlns:a16="http://schemas.microsoft.com/office/drawing/2014/main" id="{CB09BC4E-58D1-49D6-BBCC-4C21FBDFBE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4000" y="4765299"/>
            <a:ext cx="758892" cy="1152000"/>
          </a:xfrm>
          <a:prstGeom prst="rect">
            <a:avLst/>
          </a:prstGeom>
        </p:spPr>
      </p:pic>
      <p:pic>
        <p:nvPicPr>
          <p:cNvPr id="182" name="Grafik 181">
            <a:extLst>
              <a:ext uri="{FF2B5EF4-FFF2-40B4-BE49-F238E27FC236}">
                <a16:creationId xmlns:a16="http://schemas.microsoft.com/office/drawing/2014/main" id="{C544ECB1-BB34-48A8-95E7-03E4363FF52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5999" y="2925000"/>
            <a:ext cx="1120925" cy="1195244"/>
          </a:xfrm>
          <a:prstGeom prst="rect">
            <a:avLst/>
          </a:prstGeom>
        </p:spPr>
      </p:pic>
      <p:pic>
        <p:nvPicPr>
          <p:cNvPr id="186" name="Grafik 185">
            <a:extLst>
              <a:ext uri="{FF2B5EF4-FFF2-40B4-BE49-F238E27FC236}">
                <a16:creationId xmlns:a16="http://schemas.microsoft.com/office/drawing/2014/main" id="{4489B7CE-4C83-4353-8F3F-CA48887AA7B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3651" y="2946888"/>
            <a:ext cx="878792" cy="1150085"/>
          </a:xfrm>
          <a:prstGeom prst="rect">
            <a:avLst/>
          </a:prstGeom>
        </p:spPr>
      </p:pic>
      <p:pic>
        <p:nvPicPr>
          <p:cNvPr id="188" name="Grafik 187">
            <a:extLst>
              <a:ext uri="{FF2B5EF4-FFF2-40B4-BE49-F238E27FC236}">
                <a16:creationId xmlns:a16="http://schemas.microsoft.com/office/drawing/2014/main" id="{D3373431-19DC-4B25-A8AE-E0EDB1BE9D4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3651" y="1154713"/>
            <a:ext cx="936000" cy="1194975"/>
          </a:xfrm>
          <a:prstGeom prst="rect">
            <a:avLst/>
          </a:prstGeom>
        </p:spPr>
      </p:pic>
      <p:pic>
        <p:nvPicPr>
          <p:cNvPr id="1026" name="Picture 2" descr="Prof. Dr. Klaus Desch">
            <a:extLst>
              <a:ext uri="{FF2B5EF4-FFF2-40B4-BE49-F238E27FC236}">
                <a16:creationId xmlns:a16="http://schemas.microsoft.com/office/drawing/2014/main" id="{BBC52C50-47B2-4C2C-96BB-16FFA45316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17951" y="1197001"/>
            <a:ext cx="748346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" name="Grafik 189">
            <a:extLst>
              <a:ext uri="{FF2B5EF4-FFF2-40B4-BE49-F238E27FC236}">
                <a16:creationId xmlns:a16="http://schemas.microsoft.com/office/drawing/2014/main" id="{C87C9C26-BCBD-40D2-9D51-75540D26B94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1080" y="1171337"/>
            <a:ext cx="883248" cy="1177664"/>
          </a:xfrm>
          <a:prstGeom prst="rect">
            <a:avLst/>
          </a:prstGeom>
        </p:spPr>
      </p:pic>
      <p:pic>
        <p:nvPicPr>
          <p:cNvPr id="1024" name="Grafik 1023">
            <a:extLst>
              <a:ext uri="{FF2B5EF4-FFF2-40B4-BE49-F238E27FC236}">
                <a16:creationId xmlns:a16="http://schemas.microsoft.com/office/drawing/2014/main" id="{49AD30D4-A445-40BA-8346-035AE0ABEA7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6000" y="1171337"/>
            <a:ext cx="883248" cy="1177664"/>
          </a:xfrm>
          <a:prstGeom prst="rect">
            <a:avLst/>
          </a:prstGeom>
        </p:spPr>
      </p:pic>
      <p:pic>
        <p:nvPicPr>
          <p:cNvPr id="1031" name="Grafik 1030">
            <a:extLst>
              <a:ext uri="{FF2B5EF4-FFF2-40B4-BE49-F238E27FC236}">
                <a16:creationId xmlns:a16="http://schemas.microsoft.com/office/drawing/2014/main" id="{0B78548B-EA3E-42AF-A8C5-3E8876EB2CC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0993" y="2924309"/>
            <a:ext cx="788397" cy="1195244"/>
          </a:xfrm>
          <a:prstGeom prst="rect">
            <a:avLst/>
          </a:prstGeom>
        </p:spPr>
      </p:pic>
      <p:pic>
        <p:nvPicPr>
          <p:cNvPr id="1034" name="Picture 4" descr="Fakultät für Physik und Astronomie">
            <a:extLst>
              <a:ext uri="{FF2B5EF4-FFF2-40B4-BE49-F238E27FC236}">
                <a16:creationId xmlns:a16="http://schemas.microsoft.com/office/drawing/2014/main" id="{72A02AF3-FF94-444F-B3BD-ECB9AA408E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16057" y="2950243"/>
            <a:ext cx="809959" cy="119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Grafik 1035">
            <a:extLst>
              <a:ext uri="{FF2B5EF4-FFF2-40B4-BE49-F238E27FC236}">
                <a16:creationId xmlns:a16="http://schemas.microsoft.com/office/drawing/2014/main" id="{88444C4F-55A8-403C-A154-CA138182371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98" y="4730214"/>
            <a:ext cx="758893" cy="1242853"/>
          </a:xfrm>
          <a:prstGeom prst="rect">
            <a:avLst/>
          </a:prstGeom>
        </p:spPr>
      </p:pic>
      <p:pic>
        <p:nvPicPr>
          <p:cNvPr id="1038" name="Grafik 1037">
            <a:extLst>
              <a:ext uri="{FF2B5EF4-FFF2-40B4-BE49-F238E27FC236}">
                <a16:creationId xmlns:a16="http://schemas.microsoft.com/office/drawing/2014/main" id="{4048AAD2-8AB1-4C0E-B66C-BE27AB9B9E2D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0151" y="4742486"/>
            <a:ext cx="781789" cy="1190279"/>
          </a:xfrm>
          <a:prstGeom prst="rect">
            <a:avLst/>
          </a:prstGeom>
        </p:spPr>
      </p:pic>
      <p:pic>
        <p:nvPicPr>
          <p:cNvPr id="1040" name="Grafik 1039">
            <a:extLst>
              <a:ext uri="{FF2B5EF4-FFF2-40B4-BE49-F238E27FC236}">
                <a16:creationId xmlns:a16="http://schemas.microsoft.com/office/drawing/2014/main" id="{E677205B-6025-479F-8201-DCFC7C5990B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169" y="2924307"/>
            <a:ext cx="905395" cy="1220911"/>
          </a:xfrm>
          <a:prstGeom prst="rect">
            <a:avLst/>
          </a:prstGeom>
        </p:spPr>
      </p:pic>
      <p:pic>
        <p:nvPicPr>
          <p:cNvPr id="8" name="Grafik 7" descr="Ein Bild, das Menschliches Gesicht, Person, Kleidung, Lächeln enthält.&#10;&#10;Automatisch generierte Beschreibung">
            <a:extLst>
              <a:ext uri="{FF2B5EF4-FFF2-40B4-BE49-F238E27FC236}">
                <a16:creationId xmlns:a16="http://schemas.microsoft.com/office/drawing/2014/main" id="{AA9FA839-56BD-F75B-207E-E66CC090EA93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18" y="2924307"/>
            <a:ext cx="840236" cy="1151999"/>
          </a:xfrm>
          <a:prstGeom prst="rect">
            <a:avLst/>
          </a:prstGeom>
        </p:spPr>
      </p:pic>
      <p:pic>
        <p:nvPicPr>
          <p:cNvPr id="11" name="Grafik 10" descr="Ein Bild, das Menschliches Gesicht, Person, Kleidung, Vorderkopf enthält.&#10;&#10;Automatisch generierte Beschreibung">
            <a:extLst>
              <a:ext uri="{FF2B5EF4-FFF2-40B4-BE49-F238E27FC236}">
                <a16:creationId xmlns:a16="http://schemas.microsoft.com/office/drawing/2014/main" id="{EDDCE70A-4F62-007B-0621-7091993B74BB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7442" y="4742486"/>
            <a:ext cx="910118" cy="1014816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8ED7372E-E41F-A930-B15D-A7B74116F0D7}"/>
              </a:ext>
            </a:extLst>
          </p:cNvPr>
          <p:cNvSpPr/>
          <p:nvPr/>
        </p:nvSpPr>
        <p:spPr>
          <a:xfrm>
            <a:off x="7289" y="2924307"/>
            <a:ext cx="1696711" cy="1746830"/>
          </a:xfrm>
          <a:prstGeom prst="rect">
            <a:avLst/>
          </a:prstGeom>
          <a:noFill/>
          <a:ln w="38100">
            <a:solidFill>
              <a:srgbClr val="00A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1B48629-EED3-8512-D73B-69CBC6272D40}"/>
              </a:ext>
            </a:extLst>
          </p:cNvPr>
          <p:cNvSpPr/>
          <p:nvPr/>
        </p:nvSpPr>
        <p:spPr>
          <a:xfrm>
            <a:off x="1731600" y="4730214"/>
            <a:ext cx="1696711" cy="1746830"/>
          </a:xfrm>
          <a:prstGeom prst="rect">
            <a:avLst/>
          </a:prstGeom>
          <a:noFill/>
          <a:ln w="38100">
            <a:solidFill>
              <a:srgbClr val="00A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A3233847-8DF5-A734-A757-5B72BA495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89" y="6492875"/>
            <a:ext cx="2743200" cy="365125"/>
          </a:xfrm>
        </p:spPr>
        <p:txBody>
          <a:bodyPr/>
          <a:lstStyle/>
          <a:p>
            <a:r>
              <a:rPr lang="de-DE"/>
              <a:t>7.3.2024</a:t>
            </a:r>
            <a:endParaRPr lang="en-GB" dirty="0"/>
          </a:p>
        </p:txBody>
      </p:sp>
      <p:pic>
        <p:nvPicPr>
          <p:cNvPr id="6" name="Grafik 5" descr="Ein Bild, das Menschliches Gesicht, Person, Kleidung, Lächeln enthält.&#10;&#10;Automatisch generierte Beschreibung">
            <a:extLst>
              <a:ext uri="{FF2B5EF4-FFF2-40B4-BE49-F238E27FC236}">
                <a16:creationId xmlns:a16="http://schemas.microsoft.com/office/drawing/2014/main" id="{AEA78CFA-AA97-3E56-25FE-8CC513F093AE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6057" y="1192840"/>
            <a:ext cx="838957" cy="11520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4FA2569B-112C-0E32-17F9-973D0956D46B}"/>
              </a:ext>
            </a:extLst>
          </p:cNvPr>
          <p:cNvSpPr/>
          <p:nvPr/>
        </p:nvSpPr>
        <p:spPr>
          <a:xfrm>
            <a:off x="8675620" y="1154713"/>
            <a:ext cx="1696711" cy="1746830"/>
          </a:xfrm>
          <a:prstGeom prst="rect">
            <a:avLst/>
          </a:prstGeom>
          <a:noFill/>
          <a:ln w="38100">
            <a:solidFill>
              <a:srgbClr val="00A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A1BF7F0-B447-FD7D-3DB7-DE4FEA26C328}"/>
              </a:ext>
            </a:extLst>
          </p:cNvPr>
          <p:cNvSpPr/>
          <p:nvPr/>
        </p:nvSpPr>
        <p:spPr>
          <a:xfrm>
            <a:off x="8496373" y="4906945"/>
            <a:ext cx="3695627" cy="150810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GB" sz="2000" b="1" dirty="0">
                <a:hlinkClick r:id="rId20"/>
              </a:rPr>
              <a:t>www.ketweb.de</a:t>
            </a:r>
            <a:endParaRPr lang="en-GB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KET minutes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KET statements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annual meetings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dhep_exp</a:t>
            </a:r>
            <a:r>
              <a:rPr lang="en-GB" dirty="0"/>
              <a:t> + </a:t>
            </a:r>
            <a:r>
              <a:rPr lang="en-GB" dirty="0" err="1"/>
              <a:t>dhep_theo</a:t>
            </a:r>
            <a:r>
              <a:rPr lang="en-GB" dirty="0"/>
              <a:t> email lists</a:t>
            </a:r>
          </a:p>
        </p:txBody>
      </p:sp>
      <p:pic>
        <p:nvPicPr>
          <p:cNvPr id="10" name="Grafik 9" descr="Ein Bild, das Person, Menschliches Gesicht, Lächeln, Kleidung enthält.&#10;&#10;Automatisch generierte Beschreibung">
            <a:extLst>
              <a:ext uri="{FF2B5EF4-FFF2-40B4-BE49-F238E27FC236}">
                <a16:creationId xmlns:a16="http://schemas.microsoft.com/office/drawing/2014/main" id="{7A2A073D-5A9F-B40E-9505-65D1488BCC99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3467" y="2921010"/>
            <a:ext cx="926534" cy="1199044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93F0030A-6FF9-049C-4050-4F677B607565}"/>
              </a:ext>
            </a:extLst>
          </p:cNvPr>
          <p:cNvSpPr/>
          <p:nvPr/>
        </p:nvSpPr>
        <p:spPr>
          <a:xfrm>
            <a:off x="6978909" y="2913098"/>
            <a:ext cx="1696711" cy="1746830"/>
          </a:xfrm>
          <a:prstGeom prst="rect">
            <a:avLst/>
          </a:prstGeom>
          <a:noFill/>
          <a:ln w="38100">
            <a:solidFill>
              <a:srgbClr val="00A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472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74F331-8A41-9C2D-FB7E-2B473AC41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Election</a:t>
            </a:r>
            <a:r>
              <a:rPr lang="de-DE" dirty="0"/>
              <a:t> of the </a:t>
            </a:r>
            <a:r>
              <a:rPr lang="de-DE" dirty="0" err="1"/>
              <a:t>next</a:t>
            </a:r>
            <a:r>
              <a:rPr lang="de-DE" dirty="0"/>
              <a:t> KET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92CF016-E6BC-03DA-256F-5A78C659C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7.3.2024</a:t>
            </a:r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CBEE58D-57FC-65FC-667D-1EF6F3C7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5CA6496-A55B-7540-CBEE-EE0164B2E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56A7-E96B-4D44-952A-9272AF2558B2}" type="slidenum">
              <a:rPr lang="en-GB" smtClean="0"/>
              <a:t>3</a:t>
            </a:fld>
            <a:endParaRPr lang="en-GB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8FDBAC9C-F1FD-AA78-7F07-324FC8BC866E}"/>
              </a:ext>
            </a:extLst>
          </p:cNvPr>
          <p:cNvSpPr txBox="1">
            <a:spLocks/>
          </p:cNvSpPr>
          <p:nvPr/>
        </p:nvSpPr>
        <p:spPr>
          <a:xfrm>
            <a:off x="1559058" y="1253331"/>
            <a:ext cx="10515600" cy="50679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DE" dirty="0"/>
              <a:t>Current KET in office </a:t>
            </a:r>
            <a:r>
              <a:rPr lang="de-DE" dirty="0" err="1"/>
              <a:t>until</a:t>
            </a:r>
            <a:r>
              <a:rPr lang="de-DE" dirty="0"/>
              <a:t> annual </a:t>
            </a:r>
            <a:r>
              <a:rPr lang="de-DE" dirty="0" err="1"/>
              <a:t>meeting</a:t>
            </a:r>
            <a:r>
              <a:rPr lang="de-DE" dirty="0"/>
              <a:t> 22.11.2024</a:t>
            </a:r>
          </a:p>
          <a:p>
            <a:pPr>
              <a:lnSpc>
                <a:spcPct val="150000"/>
              </a:lnSpc>
            </a:pPr>
            <a:r>
              <a:rPr lang="de-DE" dirty="0"/>
              <a:t>KET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formed</a:t>
            </a:r>
            <a:r>
              <a:rPr lang="de-DE" dirty="0"/>
              <a:t> a „</a:t>
            </a:r>
            <a:r>
              <a:rPr lang="de-DE" b="1" dirty="0">
                <a:solidFill>
                  <a:srgbClr val="00AEEF"/>
                </a:solidFill>
              </a:rPr>
              <a:t>Wahlvorstand</a:t>
            </a:r>
            <a:r>
              <a:rPr lang="de-DE" dirty="0"/>
              <a:t>“: Erika Garutti, Jenny List, Frank Ellinghaus</a:t>
            </a:r>
          </a:p>
          <a:p>
            <a:pPr>
              <a:lnSpc>
                <a:spcPct val="150000"/>
              </a:lnSpc>
            </a:pPr>
            <a:r>
              <a:rPr lang="de-DE" dirty="0"/>
              <a:t>In May: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KET and </a:t>
            </a:r>
            <a:r>
              <a:rPr lang="de-DE" dirty="0" err="1"/>
              <a:t>voting</a:t>
            </a:r>
            <a:r>
              <a:rPr lang="de-DE" dirty="0"/>
              <a:t> </a:t>
            </a:r>
            <a:r>
              <a:rPr lang="de-DE" dirty="0" err="1"/>
              <a:t>procedure</a:t>
            </a:r>
            <a:r>
              <a:rPr lang="de-DE" dirty="0"/>
              <a:t> to </a:t>
            </a:r>
            <a:r>
              <a:rPr lang="de-DE" dirty="0" err="1"/>
              <a:t>dhep</a:t>
            </a:r>
            <a:r>
              <a:rPr lang="de-DE" dirty="0"/>
              <a:t> and </a:t>
            </a:r>
            <a:r>
              <a:rPr lang="de-DE" dirty="0" err="1"/>
              <a:t>yhep</a:t>
            </a:r>
            <a:r>
              <a:rPr lang="de-DE" dirty="0"/>
              <a:t> </a:t>
            </a:r>
            <a:r>
              <a:rPr lang="de-DE" dirty="0" err="1"/>
              <a:t>lists</a:t>
            </a:r>
            <a:endParaRPr lang="de-DE" dirty="0"/>
          </a:p>
          <a:p>
            <a:pPr>
              <a:lnSpc>
                <a:spcPct val="150000"/>
              </a:lnSpc>
            </a:pPr>
            <a:r>
              <a:rPr lang="de-DE" dirty="0" err="1"/>
              <a:t>Until</a:t>
            </a:r>
            <a:r>
              <a:rPr lang="de-DE" dirty="0"/>
              <a:t> end of May: </a:t>
            </a:r>
            <a:r>
              <a:rPr lang="de-DE" b="1" dirty="0" err="1">
                <a:solidFill>
                  <a:srgbClr val="00AEEF"/>
                </a:solidFill>
              </a:rPr>
              <a:t>register</a:t>
            </a:r>
            <a:r>
              <a:rPr lang="de-DE" b="1" dirty="0">
                <a:solidFill>
                  <a:srgbClr val="00AEEF"/>
                </a:solidFill>
              </a:rPr>
              <a:t> </a:t>
            </a:r>
            <a:r>
              <a:rPr lang="de-DE" b="1" dirty="0" err="1">
                <a:solidFill>
                  <a:srgbClr val="00AEEF"/>
                </a:solidFill>
              </a:rPr>
              <a:t>voters</a:t>
            </a:r>
            <a:r>
              <a:rPr lang="de-DE" b="1" dirty="0">
                <a:solidFill>
                  <a:srgbClr val="00AEEF"/>
                </a:solidFill>
              </a:rPr>
              <a:t> </a:t>
            </a:r>
            <a:r>
              <a:rPr lang="de-DE" dirty="0" err="1"/>
              <a:t>through</a:t>
            </a:r>
            <a:r>
              <a:rPr lang="de-DE" dirty="0"/>
              <a:t> the „Standortkontakte“</a:t>
            </a:r>
          </a:p>
          <a:p>
            <a:pPr>
              <a:lnSpc>
                <a:spcPct val="150000"/>
              </a:lnSpc>
            </a:pPr>
            <a:r>
              <a:rPr lang="de-DE" dirty="0" err="1"/>
              <a:t>Until</a:t>
            </a:r>
            <a:r>
              <a:rPr lang="de-DE" dirty="0"/>
              <a:t> end of June: </a:t>
            </a:r>
            <a:r>
              <a:rPr lang="de-DE" b="1" dirty="0" err="1">
                <a:solidFill>
                  <a:srgbClr val="00AEEF"/>
                </a:solidFill>
              </a:rPr>
              <a:t>call</a:t>
            </a:r>
            <a:r>
              <a:rPr lang="de-DE" b="1" dirty="0">
                <a:solidFill>
                  <a:srgbClr val="00AEEF"/>
                </a:solidFill>
              </a:rPr>
              <a:t> for </a:t>
            </a:r>
            <a:r>
              <a:rPr lang="de-DE" b="1" dirty="0" err="1">
                <a:solidFill>
                  <a:srgbClr val="00AEEF"/>
                </a:solidFill>
              </a:rPr>
              <a:t>nominations</a:t>
            </a:r>
            <a:endParaRPr lang="de-DE" b="1" dirty="0">
              <a:solidFill>
                <a:srgbClr val="00AEEF"/>
              </a:solidFill>
            </a:endParaRPr>
          </a:p>
          <a:p>
            <a:pPr>
              <a:lnSpc>
                <a:spcPct val="150000"/>
              </a:lnSpc>
            </a:pPr>
            <a:r>
              <a:rPr lang="de-DE" dirty="0"/>
              <a:t>September/</a:t>
            </a:r>
            <a:r>
              <a:rPr lang="de-DE" dirty="0" err="1"/>
              <a:t>October</a:t>
            </a:r>
            <a:r>
              <a:rPr lang="de-DE" dirty="0"/>
              <a:t>: </a:t>
            </a:r>
            <a:r>
              <a:rPr lang="de-DE" b="1" dirty="0">
                <a:solidFill>
                  <a:srgbClr val="00AEEF"/>
                </a:solidFill>
              </a:rPr>
              <a:t>online vote </a:t>
            </a:r>
            <a:r>
              <a:rPr lang="de-DE" dirty="0"/>
              <a:t>(</a:t>
            </a:r>
            <a:r>
              <a:rPr lang="de-DE" dirty="0" err="1"/>
              <a:t>supported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DESY)</a:t>
            </a:r>
          </a:p>
          <a:p>
            <a:pPr>
              <a:lnSpc>
                <a:spcPct val="150000"/>
              </a:lnSpc>
            </a:pPr>
            <a:r>
              <a:rPr lang="de-DE" dirty="0"/>
              <a:t>End of </a:t>
            </a:r>
            <a:r>
              <a:rPr lang="de-DE" dirty="0" err="1"/>
              <a:t>October</a:t>
            </a:r>
            <a:r>
              <a:rPr lang="de-DE" dirty="0"/>
              <a:t>: </a:t>
            </a:r>
            <a:r>
              <a:rPr lang="de-DE" b="1" dirty="0" err="1">
                <a:solidFill>
                  <a:srgbClr val="00AEEF"/>
                </a:solidFill>
              </a:rPr>
              <a:t>new</a:t>
            </a:r>
            <a:r>
              <a:rPr lang="de-DE" b="1" dirty="0">
                <a:solidFill>
                  <a:srgbClr val="00AEEF"/>
                </a:solidFill>
              </a:rPr>
              <a:t> KET </a:t>
            </a:r>
            <a:r>
              <a:rPr lang="de-DE" b="1" dirty="0" err="1">
                <a:solidFill>
                  <a:srgbClr val="00AEEF"/>
                </a:solidFill>
              </a:rPr>
              <a:t>elected</a:t>
            </a:r>
            <a:endParaRPr lang="de-DE" b="1" dirty="0">
              <a:solidFill>
                <a:srgbClr val="00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714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C4D5EB-A191-06B5-B862-F09639847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CERN70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5A3B2D-8D72-AC06-31F1-085214D54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058" y="1125000"/>
            <a:ext cx="10368942" cy="5604670"/>
          </a:xfrm>
        </p:spPr>
        <p:txBody>
          <a:bodyPr>
            <a:normAutofit fontScale="92500" lnSpcReduction="20000"/>
          </a:bodyPr>
          <a:lstStyle/>
          <a:p>
            <a:r>
              <a:rPr lang="de-DE" b="1" dirty="0">
                <a:solidFill>
                  <a:srgbClr val="00AEEF"/>
                </a:solidFill>
              </a:rPr>
              <a:t>Central </a:t>
            </a:r>
            <a:r>
              <a:rPr lang="de-DE" b="1" dirty="0" err="1">
                <a:solidFill>
                  <a:srgbClr val="00AEEF"/>
                </a:solidFill>
              </a:rPr>
              <a:t>event</a:t>
            </a:r>
            <a:r>
              <a:rPr lang="de-DE" b="1" dirty="0">
                <a:solidFill>
                  <a:srgbClr val="00AEEF"/>
                </a:solidFill>
              </a:rPr>
              <a:t> in Germany</a:t>
            </a:r>
            <a:r>
              <a:rPr lang="de-DE" dirty="0">
                <a:solidFill>
                  <a:srgbClr val="00AEEF"/>
                </a:solidFill>
              </a:rPr>
              <a:t> </a:t>
            </a:r>
            <a:r>
              <a:rPr lang="de-DE" dirty="0"/>
              <a:t>02. to 04.09.2024 </a:t>
            </a:r>
            <a:r>
              <a:rPr lang="de-DE"/>
              <a:t>at the FUTURIUM in Berlin</a:t>
            </a:r>
            <a:endParaRPr lang="de-DE" dirty="0"/>
          </a:p>
          <a:p>
            <a:pPr lvl="1"/>
            <a:r>
              <a:rPr lang="de-DE" dirty="0" err="1"/>
              <a:t>Supported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BMBF</a:t>
            </a:r>
          </a:p>
          <a:p>
            <a:pPr lvl="1"/>
            <a:r>
              <a:rPr lang="de-DE" dirty="0"/>
              <a:t>Exhibition and </a:t>
            </a:r>
            <a:r>
              <a:rPr lang="de-DE" dirty="0" err="1"/>
              <a:t>hands</a:t>
            </a:r>
            <a:r>
              <a:rPr lang="de-DE" dirty="0"/>
              <a:t>-on </a:t>
            </a:r>
            <a:r>
              <a:rPr lang="de-DE" dirty="0" err="1"/>
              <a:t>experiments</a:t>
            </a:r>
            <a:endParaRPr lang="de-DE" dirty="0"/>
          </a:p>
          <a:p>
            <a:pPr lvl="1"/>
            <a:r>
              <a:rPr lang="de-DE" dirty="0"/>
              <a:t>„CERN Stories“ on 2.9.</a:t>
            </a:r>
          </a:p>
          <a:p>
            <a:pPr lvl="1"/>
            <a:r>
              <a:rPr lang="de-DE" dirty="0" err="1"/>
              <a:t>Ceremony</a:t>
            </a:r>
            <a:r>
              <a:rPr lang="de-DE" dirty="0"/>
              <a:t> with </a:t>
            </a:r>
            <a:r>
              <a:rPr lang="de-DE" dirty="0" err="1"/>
              <a:t>politicians</a:t>
            </a:r>
            <a:r>
              <a:rPr lang="de-DE" dirty="0"/>
              <a:t> on 3.9. </a:t>
            </a:r>
          </a:p>
          <a:p>
            <a:pPr lvl="1"/>
            <a:r>
              <a:rPr lang="de-DE" dirty="0"/>
              <a:t>Topics: Science and </a:t>
            </a:r>
            <a:r>
              <a:rPr lang="de-DE" dirty="0" err="1"/>
              <a:t>research</a:t>
            </a:r>
            <a:r>
              <a:rPr lang="de-DE" dirty="0"/>
              <a:t>, </a:t>
            </a:r>
            <a:r>
              <a:rPr lang="de-DE" dirty="0" err="1"/>
              <a:t>technology</a:t>
            </a:r>
            <a:r>
              <a:rPr lang="de-DE" dirty="0"/>
              <a:t> and </a:t>
            </a:r>
            <a:r>
              <a:rPr lang="de-DE" dirty="0" err="1"/>
              <a:t>innovation</a:t>
            </a:r>
            <a:r>
              <a:rPr lang="de-DE" dirty="0"/>
              <a:t>, </a:t>
            </a:r>
            <a:r>
              <a:rPr lang="de-DE" dirty="0" err="1"/>
              <a:t>training</a:t>
            </a:r>
            <a:r>
              <a:rPr lang="de-DE" dirty="0"/>
              <a:t> and </a:t>
            </a:r>
            <a:r>
              <a:rPr lang="de-DE" dirty="0" err="1"/>
              <a:t>education</a:t>
            </a:r>
            <a:endParaRPr lang="de-DE" dirty="0"/>
          </a:p>
          <a:p>
            <a:pPr lvl="1"/>
            <a:r>
              <a:rPr lang="de-DE" dirty="0" err="1"/>
              <a:t>Organized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Sascha Schmeling, </a:t>
            </a:r>
            <a:r>
              <a:rPr lang="de-DE" dirty="0" err="1"/>
              <a:t>orga</a:t>
            </a:r>
            <a:r>
              <a:rPr lang="de-DE" dirty="0"/>
              <a:t> </a:t>
            </a:r>
            <a:r>
              <a:rPr lang="de-DE" dirty="0" err="1"/>
              <a:t>committee</a:t>
            </a:r>
            <a:r>
              <a:rPr lang="de-DE" dirty="0"/>
              <a:t>, KET, </a:t>
            </a:r>
            <a:r>
              <a:rPr lang="de-DE" dirty="0" err="1"/>
              <a:t>KfB</a:t>
            </a:r>
            <a:r>
              <a:rPr lang="de-DE" dirty="0"/>
              <a:t>, </a:t>
            </a:r>
            <a:r>
              <a:rPr lang="de-DE" dirty="0" err="1"/>
              <a:t>KHuK</a:t>
            </a:r>
            <a:r>
              <a:rPr lang="de-DE" dirty="0"/>
              <a:t>, LHC office</a:t>
            </a:r>
            <a:br>
              <a:rPr lang="de-DE" dirty="0"/>
            </a:br>
            <a:endParaRPr lang="de-DE" dirty="0"/>
          </a:p>
          <a:p>
            <a:r>
              <a:rPr lang="de-DE" b="1" dirty="0" err="1">
                <a:solidFill>
                  <a:srgbClr val="00AEEF"/>
                </a:solidFill>
              </a:rPr>
              <a:t>Local</a:t>
            </a:r>
            <a:r>
              <a:rPr lang="de-DE" b="1" dirty="0">
                <a:solidFill>
                  <a:srgbClr val="00AEEF"/>
                </a:solidFill>
              </a:rPr>
              <a:t> </a:t>
            </a:r>
            <a:r>
              <a:rPr lang="de-DE" b="1" dirty="0" err="1">
                <a:solidFill>
                  <a:srgbClr val="00AEEF"/>
                </a:solidFill>
              </a:rPr>
              <a:t>events</a:t>
            </a:r>
            <a:r>
              <a:rPr lang="de-DE" b="1" dirty="0">
                <a:solidFill>
                  <a:srgbClr val="00AEEF"/>
                </a:solidFill>
              </a:rPr>
              <a:t> in Germany </a:t>
            </a:r>
            <a:r>
              <a:rPr lang="de-DE" dirty="0"/>
              <a:t>in the </a:t>
            </a:r>
            <a:r>
              <a:rPr lang="de-DE" dirty="0" err="1"/>
              <a:t>week</a:t>
            </a:r>
            <a:r>
              <a:rPr lang="de-DE" dirty="0"/>
              <a:t> 16.-22.9.2024</a:t>
            </a:r>
          </a:p>
          <a:p>
            <a:pPr lvl="1"/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participation</a:t>
            </a:r>
            <a:r>
              <a:rPr lang="de-DE" dirty="0"/>
              <a:t> in CERN visible: </a:t>
            </a:r>
            <a:r>
              <a:rPr lang="de-DE" dirty="0" err="1"/>
              <a:t>research</a:t>
            </a:r>
            <a:r>
              <a:rPr lang="de-DE" dirty="0"/>
              <a:t>, </a:t>
            </a:r>
            <a:r>
              <a:rPr lang="de-DE" dirty="0" err="1"/>
              <a:t>technology</a:t>
            </a:r>
            <a:r>
              <a:rPr lang="de-DE" dirty="0"/>
              <a:t>, </a:t>
            </a:r>
            <a:r>
              <a:rPr lang="de-DE" dirty="0" err="1"/>
              <a:t>education</a:t>
            </a:r>
            <a:r>
              <a:rPr lang="de-DE" dirty="0"/>
              <a:t>, </a:t>
            </a:r>
            <a:r>
              <a:rPr lang="de-DE" dirty="0" err="1"/>
              <a:t>jobs</a:t>
            </a:r>
            <a:r>
              <a:rPr lang="de-DE" dirty="0"/>
              <a:t>, …</a:t>
            </a:r>
          </a:p>
          <a:p>
            <a:pPr lvl="1"/>
            <a:r>
              <a:rPr lang="de-DE" dirty="0" err="1"/>
              <a:t>Coordinated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Netzwerk Teilchenwelt,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meetings</a:t>
            </a:r>
            <a:r>
              <a:rPr lang="de-DE" dirty="0"/>
              <a:t> with </a:t>
            </a:r>
            <a:r>
              <a:rPr lang="de-DE" dirty="0" err="1"/>
              <a:t>community</a:t>
            </a:r>
            <a:r>
              <a:rPr lang="de-DE" dirty="0"/>
              <a:t> on 06. and 08.02.2024</a:t>
            </a:r>
          </a:p>
          <a:p>
            <a:pPr lvl="1"/>
            <a:r>
              <a:rPr lang="en-US" dirty="0"/>
              <a:t>All institutes are encouraged to contribute with own events</a:t>
            </a:r>
            <a:endParaRPr lang="de-DE" dirty="0"/>
          </a:p>
          <a:p>
            <a:pPr lvl="1"/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contact</a:t>
            </a:r>
            <a:r>
              <a:rPr lang="de-DE" dirty="0"/>
              <a:t> Uta Bilow (uta.bilow@tu-dresden.de) 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want</a:t>
            </a:r>
            <a:r>
              <a:rPr lang="de-DE" dirty="0"/>
              <a:t> to </a:t>
            </a:r>
            <a:r>
              <a:rPr lang="de-DE" dirty="0" err="1"/>
              <a:t>join</a:t>
            </a:r>
            <a:endParaRPr lang="de-DE" dirty="0"/>
          </a:p>
          <a:p>
            <a:pPr lvl="1"/>
            <a:endParaRPr lang="de-DE" b="1" dirty="0">
              <a:solidFill>
                <a:srgbClr val="00AEEF"/>
              </a:solidFill>
            </a:endParaRPr>
          </a:p>
          <a:p>
            <a:r>
              <a:rPr lang="de-DE" b="1" dirty="0">
                <a:solidFill>
                  <a:srgbClr val="0D0D0D"/>
                </a:solidFill>
                <a:latin typeface="Gentium Book Basic"/>
              </a:rPr>
              <a:t>cern70.de </a:t>
            </a:r>
            <a:r>
              <a:rPr lang="de-DE" dirty="0">
                <a:solidFill>
                  <a:srgbClr val="0D0D0D"/>
                </a:solidFill>
                <a:latin typeface="Gentium Book Basic"/>
              </a:rPr>
              <a:t>(</a:t>
            </a:r>
            <a:r>
              <a:rPr lang="de-DE" dirty="0" err="1">
                <a:solidFill>
                  <a:srgbClr val="0D0D0D"/>
                </a:solidFill>
                <a:latin typeface="Gentium Book Basic"/>
              </a:rPr>
              <a:t>coming</a:t>
            </a:r>
            <a:r>
              <a:rPr lang="de-DE" dirty="0">
                <a:solidFill>
                  <a:srgbClr val="0D0D0D"/>
                </a:solidFill>
                <a:latin typeface="Gentium Book Basic"/>
              </a:rPr>
              <a:t> </a:t>
            </a:r>
            <a:r>
              <a:rPr lang="de-DE" dirty="0" err="1">
                <a:solidFill>
                  <a:srgbClr val="0D0D0D"/>
                </a:solidFill>
                <a:latin typeface="Gentium Book Basic"/>
              </a:rPr>
              <a:t>soon</a:t>
            </a:r>
            <a:r>
              <a:rPr lang="de-DE" dirty="0">
                <a:solidFill>
                  <a:srgbClr val="0D0D0D"/>
                </a:solidFill>
                <a:latin typeface="Gentium Book Basic"/>
              </a:rPr>
              <a:t>…)</a:t>
            </a:r>
            <a:br>
              <a:rPr lang="de-DE" b="1" dirty="0">
                <a:solidFill>
                  <a:srgbClr val="00AEEF"/>
                </a:solidFill>
              </a:rPr>
            </a:br>
            <a:endParaRPr lang="de-DE" dirty="0">
              <a:solidFill>
                <a:srgbClr val="FF0000"/>
              </a:solidFill>
            </a:endParaRPr>
          </a:p>
          <a:p>
            <a:r>
              <a:rPr lang="de-DE" b="1" dirty="0" err="1">
                <a:solidFill>
                  <a:srgbClr val="00AEEF"/>
                </a:solidFill>
              </a:rPr>
              <a:t>Ceremony</a:t>
            </a:r>
            <a:r>
              <a:rPr lang="de-DE" b="1" dirty="0">
                <a:solidFill>
                  <a:srgbClr val="00AEEF"/>
                </a:solidFill>
              </a:rPr>
              <a:t> at CERN</a:t>
            </a:r>
            <a:r>
              <a:rPr lang="de-DE" b="1" dirty="0"/>
              <a:t> </a:t>
            </a:r>
            <a:r>
              <a:rPr lang="de-DE" dirty="0"/>
              <a:t>on 01.10.2024</a:t>
            </a:r>
            <a:br>
              <a:rPr lang="de-DE" dirty="0"/>
            </a:br>
            <a:endParaRPr lang="de-DE" dirty="0"/>
          </a:p>
          <a:p>
            <a:r>
              <a:rPr lang="de-DE" b="1" dirty="0" err="1"/>
              <a:t>Excellent</a:t>
            </a:r>
            <a:r>
              <a:rPr lang="de-DE" b="1" dirty="0"/>
              <a:t> </a:t>
            </a:r>
            <a:r>
              <a:rPr lang="de-DE" b="1" dirty="0" err="1"/>
              <a:t>opportunity</a:t>
            </a:r>
            <a:r>
              <a:rPr lang="de-DE" b="1" dirty="0"/>
              <a:t> to </a:t>
            </a:r>
            <a:r>
              <a:rPr lang="de-DE" b="1" dirty="0" err="1"/>
              <a:t>expose</a:t>
            </a:r>
            <a:r>
              <a:rPr lang="de-DE" b="1" dirty="0"/>
              <a:t> CERN and </a:t>
            </a:r>
            <a:r>
              <a:rPr lang="de-DE" b="1" dirty="0" err="1"/>
              <a:t>particle</a:t>
            </a:r>
            <a:r>
              <a:rPr lang="de-DE" b="1" dirty="0"/>
              <a:t> </a:t>
            </a:r>
            <a:r>
              <a:rPr lang="de-DE" b="1" dirty="0" err="1"/>
              <a:t>physics</a:t>
            </a:r>
            <a:r>
              <a:rPr lang="de-DE" b="1" dirty="0"/>
              <a:t> to </a:t>
            </a:r>
            <a:r>
              <a:rPr lang="de-DE" b="1" dirty="0" err="1"/>
              <a:t>politicians</a:t>
            </a:r>
            <a:r>
              <a:rPr lang="de-DE" b="1" dirty="0"/>
              <a:t>, the </a:t>
            </a:r>
            <a:r>
              <a:rPr lang="de-DE" b="1" dirty="0" err="1"/>
              <a:t>public</a:t>
            </a:r>
            <a:r>
              <a:rPr lang="de-DE" b="1" dirty="0"/>
              <a:t>, and the </a:t>
            </a:r>
            <a:r>
              <a:rPr lang="de-DE" b="1" dirty="0" err="1"/>
              <a:t>media</a:t>
            </a:r>
            <a:br>
              <a:rPr lang="de-DE" b="1" dirty="0"/>
            </a:br>
            <a:endParaRPr lang="de-DE" b="1" dirty="0"/>
          </a:p>
          <a:p>
            <a:r>
              <a:rPr lang="de-DE" b="1" dirty="0"/>
              <a:t>Promote the </a:t>
            </a:r>
            <a:r>
              <a:rPr lang="de-DE" b="1" dirty="0" err="1"/>
              <a:t>bright</a:t>
            </a:r>
            <a:r>
              <a:rPr lang="de-DE" b="1" dirty="0"/>
              <a:t> </a:t>
            </a:r>
            <a:r>
              <a:rPr lang="de-DE" b="1" dirty="0" err="1"/>
              <a:t>future</a:t>
            </a:r>
            <a:r>
              <a:rPr lang="de-DE" b="1" dirty="0"/>
              <a:t> of CERN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0E9A7E5-E356-7964-7C03-DA5C272C0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C12C22-44FF-66E0-10ED-AA728F67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581A-7CE5-4B1E-A890-863265EC3CD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4EFB1F13-B93B-399C-8BE6-FDCDE60FA5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89" y="6492875"/>
            <a:ext cx="2743200" cy="365125"/>
          </a:xfrm>
        </p:spPr>
        <p:txBody>
          <a:bodyPr/>
          <a:lstStyle/>
          <a:p>
            <a:r>
              <a:rPr lang="de-DE"/>
              <a:t>7.3.2024</a:t>
            </a:r>
            <a:endParaRPr lang="en-GB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F3F6E960-77A8-2320-E2D8-72208C45DA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1634" y="1253331"/>
            <a:ext cx="2153659" cy="214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99C77C-3E80-B872-51CF-D892A1794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future</a:t>
            </a:r>
            <a:r>
              <a:rPr lang="de-DE" dirty="0"/>
              <a:t> of CERN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F6AB47-1637-BA34-75C4-23A623F4D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AEEF"/>
                </a:solidFill>
              </a:rPr>
              <a:t>A new collider project at CERN is of utmost importance for the German community</a:t>
            </a:r>
          </a:p>
          <a:p>
            <a:pPr lvl="1"/>
            <a:r>
              <a:rPr lang="en-US" b="1" dirty="0"/>
              <a:t>Research into the Higgs sector and many other open questions</a:t>
            </a:r>
          </a:p>
          <a:p>
            <a:pPr lvl="1"/>
            <a:r>
              <a:rPr lang="en-US" b="1" dirty="0"/>
              <a:t>Scientific diversity, technology development and sustainability are important aspects</a:t>
            </a:r>
            <a:br>
              <a:rPr lang="en-US" b="1" dirty="0"/>
            </a:br>
            <a:endParaRPr lang="en-US" b="1" dirty="0"/>
          </a:p>
          <a:p>
            <a:pPr lvl="1"/>
            <a:endParaRPr lang="en-US" b="1" dirty="0"/>
          </a:p>
          <a:p>
            <a:r>
              <a:rPr lang="en-US" b="1" dirty="0"/>
              <a:t>In accordance with the 2020 European Particle Physics Strategy CERN is conducting a</a:t>
            </a:r>
            <a:br>
              <a:rPr lang="en-US" b="1" dirty="0"/>
            </a:br>
            <a:r>
              <a:rPr lang="en-US" b="1" dirty="0">
                <a:solidFill>
                  <a:srgbClr val="00AEEF"/>
                </a:solidFill>
              </a:rPr>
              <a:t>feasibility study to build the FCC-</a:t>
            </a:r>
            <a:r>
              <a:rPr lang="en-US" b="1" dirty="0" err="1">
                <a:solidFill>
                  <a:srgbClr val="00AEEF"/>
                </a:solidFill>
              </a:rPr>
              <a:t>ee</a:t>
            </a:r>
            <a:r>
              <a:rPr lang="en-US" b="1" dirty="0">
                <a:solidFill>
                  <a:srgbClr val="00AEEF"/>
                </a:solidFill>
              </a:rPr>
              <a:t> as a Higgs/Top/EWK factory, and later the FCC-</a:t>
            </a:r>
            <a:r>
              <a:rPr lang="en-US" b="1" dirty="0" err="1">
                <a:solidFill>
                  <a:srgbClr val="00AEEF"/>
                </a:solidFill>
              </a:rPr>
              <a:t>hh</a:t>
            </a:r>
            <a:endParaRPr lang="en-US" b="1" dirty="0">
              <a:solidFill>
                <a:srgbClr val="00AEEF"/>
              </a:solidFill>
            </a:endParaRPr>
          </a:p>
          <a:p>
            <a:pPr lvl="1"/>
            <a:r>
              <a:rPr lang="en-US" b="1" dirty="0"/>
              <a:t>Midterm report: </a:t>
            </a:r>
            <a:r>
              <a:rPr lang="en-US" b="1" dirty="0">
                <a:hlinkClick r:id="rId2"/>
              </a:rPr>
              <a:t>https://new-cds.cern.ch/records/zh1gz-52t41</a:t>
            </a:r>
            <a:r>
              <a:rPr lang="en-US" b="1" dirty="0"/>
              <a:t> (restricted to CERN users)</a:t>
            </a:r>
            <a:br>
              <a:rPr lang="en-US" b="1" dirty="0"/>
            </a:br>
            <a:endParaRPr lang="en-US" b="1" dirty="0"/>
          </a:p>
          <a:p>
            <a:pPr lvl="1"/>
            <a:endParaRPr lang="en-US" b="1" dirty="0"/>
          </a:p>
          <a:p>
            <a:r>
              <a:rPr lang="en-US" b="1" dirty="0">
                <a:solidFill>
                  <a:srgbClr val="00AEEF"/>
                </a:solidFill>
              </a:rPr>
              <a:t>Update of the European Particle Physics Strategy 2027</a:t>
            </a:r>
          </a:p>
          <a:p>
            <a:pPr lvl="1"/>
            <a:r>
              <a:rPr lang="en-US" b="1" dirty="0"/>
              <a:t>must be prepared from 2025 onwards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EDFDFC-EC28-8157-CD3F-1C678A900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7.3.2024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E4D9E4-5A18-C31F-0E6C-E7AA4C047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DC01EC-FD29-EBDF-566C-5ECF482F1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581A-7CE5-4B1E-A890-863265EC3CDC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684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D72FB4-76C5-2179-96C4-E67DBC2F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Future Collider @ CERN Community Event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D14170-999D-4F16-3D84-7B668CBF3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058" y="1125000"/>
            <a:ext cx="10632942" cy="5471999"/>
          </a:xfrm>
        </p:spPr>
        <p:txBody>
          <a:bodyPr>
            <a:normAutofit fontScale="92500" lnSpcReduction="10000"/>
          </a:bodyPr>
          <a:lstStyle/>
          <a:p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discussed</a:t>
            </a:r>
            <a:r>
              <a:rPr lang="de-DE" dirty="0"/>
              <a:t> and </a:t>
            </a:r>
            <a:r>
              <a:rPr lang="de-DE" dirty="0" err="1"/>
              <a:t>agreed</a:t>
            </a:r>
            <a:r>
              <a:rPr lang="de-DE" dirty="0"/>
              <a:t> at the KET Annual Meeting in November 2023</a:t>
            </a:r>
          </a:p>
          <a:p>
            <a:endParaRPr lang="de-DE" b="1" i="1" dirty="0"/>
          </a:p>
          <a:p>
            <a:r>
              <a:rPr lang="de-DE" b="1" dirty="0">
                <a:solidFill>
                  <a:srgbClr val="00AEEF"/>
                </a:solidFill>
              </a:rPr>
              <a:t>23.+24.05.2024 at Bonn University</a:t>
            </a:r>
          </a:p>
          <a:p>
            <a:pPr lvl="1"/>
            <a:r>
              <a:rPr lang="de-DE" dirty="0"/>
              <a:t>KET </a:t>
            </a:r>
            <a:r>
              <a:rPr lang="de-DE" dirty="0" err="1"/>
              <a:t>formed</a:t>
            </a:r>
            <a:r>
              <a:rPr lang="de-DE" dirty="0"/>
              <a:t> an </a:t>
            </a:r>
            <a:r>
              <a:rPr lang="de-DE" dirty="0" err="1">
                <a:solidFill>
                  <a:srgbClr val="00AEEF"/>
                </a:solidFill>
              </a:rPr>
              <a:t>organizing</a:t>
            </a:r>
            <a:r>
              <a:rPr lang="de-DE" dirty="0">
                <a:solidFill>
                  <a:srgbClr val="00AEEF"/>
                </a:solidFill>
              </a:rPr>
              <a:t> </a:t>
            </a:r>
            <a:r>
              <a:rPr lang="de-DE" dirty="0" err="1">
                <a:solidFill>
                  <a:srgbClr val="00AEEF"/>
                </a:solidFill>
              </a:rPr>
              <a:t>committee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/>
              <a:t>	</a:t>
            </a:r>
            <a:r>
              <a:rPr lang="de-DE" i="1" dirty="0"/>
              <a:t>Markus Schumacher (</a:t>
            </a:r>
            <a:r>
              <a:rPr lang="de-DE" i="1" dirty="0" err="1"/>
              <a:t>chair</a:t>
            </a:r>
            <a:r>
              <a:rPr lang="de-DE" i="1" dirty="0"/>
              <a:t>), Frank Simon, Georg </a:t>
            </a:r>
            <a:r>
              <a:rPr lang="de-DE" i="1" dirty="0" err="1"/>
              <a:t>Weiglein</a:t>
            </a:r>
            <a:r>
              <a:rPr lang="de-DE" i="1" dirty="0"/>
              <a:t>, Karsten Köneke, Jenny List, Tilman Plehn,</a:t>
            </a:r>
            <a:br>
              <a:rPr lang="de-DE" i="1" dirty="0"/>
            </a:br>
            <a:r>
              <a:rPr lang="de-DE" i="1" dirty="0"/>
              <a:t>	</a:t>
            </a:r>
            <a:r>
              <a:rPr lang="de-DE" i="1" dirty="0" err="1"/>
              <a:t>Marumi</a:t>
            </a:r>
            <a:r>
              <a:rPr lang="de-DE" i="1" dirty="0"/>
              <a:t> </a:t>
            </a:r>
            <a:r>
              <a:rPr lang="de-DE" i="1" dirty="0" err="1"/>
              <a:t>Kado</a:t>
            </a:r>
            <a:r>
              <a:rPr lang="de-DE" i="1" dirty="0"/>
              <a:t>, Markus Klute, Michael Lupberger (</a:t>
            </a:r>
            <a:r>
              <a:rPr lang="de-DE" i="1" dirty="0" err="1"/>
              <a:t>yHEP</a:t>
            </a:r>
            <a:r>
              <a:rPr lang="de-DE" i="1" dirty="0"/>
              <a:t>), Erik Bründermann (</a:t>
            </a:r>
            <a:r>
              <a:rPr lang="de-DE" i="1" dirty="0" err="1"/>
              <a:t>KfB</a:t>
            </a:r>
            <a:r>
              <a:rPr lang="de-DE" i="1" dirty="0"/>
              <a:t>), Klaus Desch (</a:t>
            </a:r>
            <a:r>
              <a:rPr lang="de-DE" i="1" dirty="0" err="1"/>
              <a:t>local</a:t>
            </a:r>
            <a:r>
              <a:rPr lang="de-DE" i="1" dirty="0"/>
              <a:t>) </a:t>
            </a:r>
          </a:p>
          <a:p>
            <a:pPr lvl="1"/>
            <a:r>
              <a:rPr lang="de-DE" dirty="0" err="1"/>
              <a:t>preparatory</a:t>
            </a:r>
            <a:r>
              <a:rPr lang="de-DE" dirty="0"/>
              <a:t> </a:t>
            </a:r>
            <a:r>
              <a:rPr lang="de-DE" dirty="0" err="1"/>
              <a:t>session</a:t>
            </a:r>
            <a:r>
              <a:rPr lang="de-DE" dirty="0"/>
              <a:t> for </a:t>
            </a:r>
            <a:r>
              <a:rPr lang="de-DE" dirty="0" err="1">
                <a:solidFill>
                  <a:srgbClr val="00AEEF"/>
                </a:solidFill>
              </a:rPr>
              <a:t>young</a:t>
            </a:r>
            <a:r>
              <a:rPr lang="de-DE" dirty="0">
                <a:solidFill>
                  <a:srgbClr val="00AEEF"/>
                </a:solidFill>
              </a:rPr>
              <a:t> </a:t>
            </a:r>
            <a:r>
              <a:rPr lang="de-DE" dirty="0" err="1">
                <a:solidFill>
                  <a:srgbClr val="00AEEF"/>
                </a:solidFill>
              </a:rPr>
              <a:t>researchers</a:t>
            </a:r>
            <a:r>
              <a:rPr lang="de-DE" dirty="0">
                <a:solidFill>
                  <a:srgbClr val="00AEEF"/>
                </a:solidFill>
              </a:rPr>
              <a:t> </a:t>
            </a:r>
            <a:r>
              <a:rPr lang="de-DE" dirty="0"/>
              <a:t>on 22.05.,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suggested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yHEP</a:t>
            </a:r>
            <a:endParaRPr lang="de-DE" dirty="0"/>
          </a:p>
          <a:p>
            <a:pPr lvl="1"/>
            <a:r>
              <a:rPr lang="de-DE" dirty="0" err="1">
                <a:solidFill>
                  <a:srgbClr val="00AEEF"/>
                </a:solidFill>
              </a:rPr>
              <a:t>agenda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circulated</a:t>
            </a:r>
            <a:r>
              <a:rPr lang="de-DE" dirty="0"/>
              <a:t> </a:t>
            </a:r>
            <a:r>
              <a:rPr lang="de-DE" dirty="0" err="1"/>
              <a:t>shortly</a:t>
            </a:r>
            <a:endParaRPr lang="de-DE" dirty="0"/>
          </a:p>
          <a:p>
            <a:pPr lvl="1"/>
            <a:r>
              <a:rPr lang="de-DE" dirty="0" err="1">
                <a:solidFill>
                  <a:srgbClr val="00AEEF"/>
                </a:solidFill>
              </a:rPr>
              <a:t>survey</a:t>
            </a:r>
            <a:r>
              <a:rPr lang="de-DE" dirty="0"/>
              <a:t> on </a:t>
            </a:r>
            <a:r>
              <a:rPr lang="de-DE" dirty="0" err="1"/>
              <a:t>interests</a:t>
            </a:r>
            <a:r>
              <a:rPr lang="de-DE" dirty="0"/>
              <a:t> and possible </a:t>
            </a:r>
            <a:r>
              <a:rPr lang="de-DE" dirty="0" err="1"/>
              <a:t>contributions</a:t>
            </a:r>
            <a:r>
              <a:rPr lang="de-DE" dirty="0"/>
              <a:t> of German </a:t>
            </a:r>
            <a:r>
              <a:rPr lang="de-DE" dirty="0" err="1"/>
              <a:t>groups</a:t>
            </a:r>
            <a:r>
              <a:rPr lang="de-DE" dirty="0"/>
              <a:t> </a:t>
            </a:r>
            <a:r>
              <a:rPr lang="de-DE" dirty="0" err="1"/>
              <a:t>prior</a:t>
            </a:r>
            <a:r>
              <a:rPr lang="de-DE" dirty="0"/>
              <a:t> to the </a:t>
            </a:r>
            <a:r>
              <a:rPr lang="de-DE" dirty="0" err="1"/>
              <a:t>workshop</a:t>
            </a:r>
            <a:r>
              <a:rPr lang="de-DE" dirty="0"/>
              <a:t> </a:t>
            </a:r>
            <a:br>
              <a:rPr lang="de-DE" b="1" dirty="0"/>
            </a:br>
            <a:endParaRPr lang="de-DE" b="1" dirty="0"/>
          </a:p>
          <a:p>
            <a:r>
              <a:rPr lang="en-US" b="1" dirty="0">
                <a:solidFill>
                  <a:srgbClr val="00AEEF"/>
                </a:solidFill>
              </a:rPr>
              <a:t>Scope and goals </a:t>
            </a:r>
          </a:p>
          <a:p>
            <a:pPr lvl="1"/>
            <a:r>
              <a:rPr lang="en-US" dirty="0"/>
              <a:t>consultation on the results of the </a:t>
            </a:r>
            <a:r>
              <a:rPr lang="en-US" dirty="0">
                <a:solidFill>
                  <a:srgbClr val="00AEEF"/>
                </a:solidFill>
              </a:rPr>
              <a:t>mid-term review of the FCC design study</a:t>
            </a:r>
          </a:p>
          <a:p>
            <a:pPr lvl="1"/>
            <a:r>
              <a:rPr lang="en-US" dirty="0"/>
              <a:t>discussion of </a:t>
            </a:r>
            <a:r>
              <a:rPr lang="en-US" dirty="0">
                <a:solidFill>
                  <a:srgbClr val="00AEEF"/>
                </a:solidFill>
              </a:rPr>
              <a:t>possible German contributions to the FCC-</a:t>
            </a:r>
            <a:r>
              <a:rPr lang="en-US" dirty="0" err="1">
                <a:solidFill>
                  <a:srgbClr val="00AEEF"/>
                </a:solidFill>
              </a:rPr>
              <a:t>ee</a:t>
            </a:r>
            <a:endParaRPr lang="en-US" dirty="0">
              <a:solidFill>
                <a:srgbClr val="00AEEF"/>
              </a:solidFill>
            </a:endParaRPr>
          </a:p>
          <a:p>
            <a:pPr lvl="2"/>
            <a:r>
              <a:rPr lang="en-US" dirty="0">
                <a:solidFill>
                  <a:srgbClr val="00AEEF"/>
                </a:solidFill>
              </a:rPr>
              <a:t>Physics: </a:t>
            </a:r>
            <a:r>
              <a:rPr lang="en-US" dirty="0"/>
              <a:t>Physics case, new developments, weighing up the pros and cons</a:t>
            </a:r>
          </a:p>
          <a:p>
            <a:pPr lvl="2"/>
            <a:r>
              <a:rPr lang="en-US" dirty="0">
                <a:solidFill>
                  <a:srgbClr val="00AEEF"/>
                </a:solidFill>
              </a:rPr>
              <a:t>Detectors: </a:t>
            </a:r>
            <a:r>
              <a:rPr lang="en-US" dirty="0"/>
              <a:t>ECFA Detector Roadmap in Germany</a:t>
            </a:r>
          </a:p>
          <a:p>
            <a:pPr lvl="2"/>
            <a:r>
              <a:rPr lang="en-US" dirty="0">
                <a:solidFill>
                  <a:srgbClr val="00AEEF"/>
                </a:solidFill>
              </a:rPr>
              <a:t>Accelerators: </a:t>
            </a:r>
            <a:r>
              <a:rPr lang="en-US" dirty="0"/>
              <a:t>LDG Accelerator Roadmap in Germany</a:t>
            </a:r>
          </a:p>
          <a:p>
            <a:pPr lvl="1"/>
            <a:r>
              <a:rPr lang="en-US" dirty="0"/>
              <a:t>preparation of German participation in the </a:t>
            </a:r>
            <a:r>
              <a:rPr lang="en-US" dirty="0">
                <a:solidFill>
                  <a:srgbClr val="00AEEF"/>
                </a:solidFill>
              </a:rPr>
              <a:t>EPPS update 2027</a:t>
            </a:r>
          </a:p>
          <a:p>
            <a:endParaRPr lang="en-US" b="1" dirty="0"/>
          </a:p>
          <a:p>
            <a:r>
              <a:rPr lang="en-US" b="1" dirty="0"/>
              <a:t>FCC-</a:t>
            </a:r>
            <a:r>
              <a:rPr lang="en-US" b="1" dirty="0" err="1"/>
              <a:t>ee</a:t>
            </a:r>
            <a:r>
              <a:rPr lang="en-US" b="1" dirty="0"/>
              <a:t> focus of this workshop does not represent a pre-commitment of the community to this project</a:t>
            </a:r>
            <a:endParaRPr lang="de-DE" b="1" dirty="0"/>
          </a:p>
          <a:p>
            <a:pPr lvl="1"/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27A6F2-AB32-8570-0437-7EA92EA61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689081-AB6C-04B0-6421-D57CD9E8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581A-7CE5-4B1E-A890-863265EC3CD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E17D16ED-991A-8046-47CF-AF15981D75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89" y="6492875"/>
            <a:ext cx="2743200" cy="365125"/>
          </a:xfrm>
        </p:spPr>
        <p:txBody>
          <a:bodyPr/>
          <a:lstStyle/>
          <a:p>
            <a:r>
              <a:rPr lang="de-DE"/>
              <a:t>7.3.2024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916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1D538C-0B2A-4EDA-B635-D23B1D2BA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Implementation of the ECFA Detector Roadmap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174C30-C001-4353-9B2C-75FB59B52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7.3.2024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3A26B3-82FB-4AFE-9F8A-303FCBFB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4D35E1-601B-4B99-9317-9FEA1968B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581A-7CE5-4B1E-A890-863265EC3CDC}" type="slidenum">
              <a:rPr lang="en-GB" smtClean="0"/>
              <a:pPr/>
              <a:t>7</a:t>
            </a:fld>
            <a:endParaRPr lang="en-GB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44D73F24-BA52-CFE7-5D5D-C822E749E314}"/>
              </a:ext>
            </a:extLst>
          </p:cNvPr>
          <p:cNvGrpSpPr/>
          <p:nvPr/>
        </p:nvGrpSpPr>
        <p:grpSpPr>
          <a:xfrm>
            <a:off x="6096000" y="1287561"/>
            <a:ext cx="5832000" cy="2991967"/>
            <a:chOff x="264000" y="1269000"/>
            <a:chExt cx="5832000" cy="2991967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47156436-9426-C0C8-83B9-B43293A94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000" y="1269000"/>
              <a:ext cx="5832000" cy="2991967"/>
            </a:xfrm>
            <a:prstGeom prst="rect">
              <a:avLst/>
            </a:prstGeom>
          </p:spPr>
        </p:pic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BBBE1B8D-EA30-69C4-A4F8-8DB9A8CB5C63}"/>
                </a:ext>
              </a:extLst>
            </p:cNvPr>
            <p:cNvSpPr txBox="1"/>
            <p:nvPr/>
          </p:nvSpPr>
          <p:spPr>
            <a:xfrm>
              <a:off x="4728000" y="3521026"/>
              <a:ext cx="95659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000" b="0" i="0" u="none" strike="noStrike" baseline="0" dirty="0">
                  <a:solidFill>
                    <a:srgbClr val="000000"/>
                  </a:solidFill>
                  <a:latin typeface="AAAAAC+Helvetica"/>
                </a:rPr>
                <a:t>[D. Contardo] </a:t>
              </a:r>
              <a:endParaRPr lang="de-DE" sz="1000" dirty="0"/>
            </a:p>
          </p:txBody>
        </p:sp>
      </p:grpSp>
      <p:pic>
        <p:nvPicPr>
          <p:cNvPr id="14" name="Grafik 13">
            <a:extLst>
              <a:ext uri="{FF2B5EF4-FFF2-40B4-BE49-F238E27FC236}">
                <a16:creationId xmlns:a16="http://schemas.microsoft.com/office/drawing/2014/main" id="{B9406D40-9598-D59D-5EEA-2FED251FDE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8000" y="4412835"/>
            <a:ext cx="5664000" cy="1991169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03DF7160-2862-6A0B-AB70-5D91F4735D8B}"/>
              </a:ext>
            </a:extLst>
          </p:cNvPr>
          <p:cNvSpPr txBox="1"/>
          <p:nvPr/>
        </p:nvSpPr>
        <p:spPr>
          <a:xfrm>
            <a:off x="1530315" y="1446706"/>
            <a:ext cx="5040000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u="none" strike="noStrike" baseline="0" dirty="0">
                <a:solidFill>
                  <a:srgbClr val="000000"/>
                </a:solidFill>
                <a:latin typeface="AAAAAE+Helvetica-Oblique"/>
              </a:rPr>
              <a:t>Most DRD proposals are submitted and approved</a:t>
            </a:r>
          </a:p>
          <a:p>
            <a:r>
              <a:rPr lang="en-US" sz="1800" b="0" u="none" strike="noStrike" baseline="0" dirty="0">
                <a:solidFill>
                  <a:srgbClr val="000000"/>
                </a:solidFill>
                <a:latin typeface="AAAAAE+Helvetica-Oblique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u="none" strike="noStrike" baseline="0" dirty="0">
                <a:solidFill>
                  <a:srgbClr val="000000"/>
                </a:solidFill>
                <a:latin typeface="AAAAAE+Helvetica-Oblique"/>
              </a:rPr>
              <a:t>4 consortia have formed in Germany and have submitted proposals in the </a:t>
            </a:r>
            <a:r>
              <a:rPr lang="en-US" dirty="0">
                <a:solidFill>
                  <a:srgbClr val="000000"/>
                </a:solidFill>
                <a:latin typeface="AAAAAE+Helvetica-Oblique"/>
              </a:rPr>
              <a:t>ErUM-Pro call:</a:t>
            </a:r>
            <a:endParaRPr lang="en-US" sz="1800" b="0" u="none" strike="noStrike" baseline="0" dirty="0">
              <a:solidFill>
                <a:srgbClr val="000000"/>
              </a:solidFill>
              <a:latin typeface="AAAAAE+Helvetica-Oblique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AEEF"/>
                </a:solidFill>
                <a:latin typeface="AAAAAE+Helvetica-Oblique"/>
              </a:rPr>
              <a:t>Silicon Detectors</a:t>
            </a:r>
            <a:br>
              <a:rPr lang="en-US" sz="1600" dirty="0">
                <a:solidFill>
                  <a:srgbClr val="000000"/>
                </a:solidFill>
                <a:latin typeface="AAAAAE+Helvetica-Oblique"/>
              </a:rPr>
            </a:br>
            <a:r>
              <a:rPr lang="en-US" sz="1600" dirty="0">
                <a:solidFill>
                  <a:srgbClr val="000000"/>
                </a:solidFill>
                <a:latin typeface="AAAAAE+Helvetica-Oblique"/>
              </a:rPr>
              <a:t>(J. Dingfelder, Uni Bonn, E. Garutti, Uni Hamburg)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u="none" strike="noStrike" baseline="0" dirty="0">
                <a:solidFill>
                  <a:srgbClr val="00AEEF"/>
                </a:solidFill>
                <a:latin typeface="AAAAAE+Helvetica-Oblique"/>
              </a:rPr>
              <a:t>Calorimetry</a:t>
            </a:r>
            <a:br>
              <a:rPr lang="en-US" sz="1600" b="0" u="none" strike="noStrike" baseline="0" dirty="0">
                <a:solidFill>
                  <a:srgbClr val="000000"/>
                </a:solidFill>
                <a:latin typeface="AAAAAE+Helvetica-Oblique"/>
              </a:rPr>
            </a:br>
            <a:r>
              <a:rPr lang="en-US" sz="1600" b="0" u="none" strike="noStrike" baseline="0" dirty="0">
                <a:solidFill>
                  <a:srgbClr val="000000"/>
                </a:solidFill>
                <a:latin typeface="AAAAAE+Helvetica-Oblique"/>
              </a:rPr>
              <a:t>(F. Simon, KIT)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AEEF"/>
                </a:solidFill>
                <a:latin typeface="AAAAAE+Helvetica-Oblique"/>
              </a:rPr>
              <a:t>Gaseous Detectors</a:t>
            </a:r>
            <a:br>
              <a:rPr lang="en-US" sz="1600" dirty="0">
                <a:solidFill>
                  <a:srgbClr val="000000"/>
                </a:solidFill>
                <a:latin typeface="AAAAAE+Helvetica-Oblique"/>
              </a:rPr>
            </a:br>
            <a:r>
              <a:rPr lang="en-US" sz="1600" dirty="0">
                <a:solidFill>
                  <a:srgbClr val="000000"/>
                </a:solidFill>
                <a:latin typeface="AAAAAE+Helvetica-Oblique"/>
              </a:rPr>
              <a:t>(J. Kaminski, Uni Bonn, B. Ketzer, Uni Bonn)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u="none" strike="noStrike" baseline="0" dirty="0">
                <a:solidFill>
                  <a:srgbClr val="00AEEF"/>
                </a:solidFill>
                <a:latin typeface="AAAAAE+Helvetica-Oblique"/>
              </a:rPr>
              <a:t>Quantum Detectors</a:t>
            </a:r>
            <a:br>
              <a:rPr lang="en-US" sz="1600" b="0" u="none" strike="noStrike" baseline="0" dirty="0">
                <a:solidFill>
                  <a:srgbClr val="000000"/>
                </a:solidFill>
                <a:latin typeface="AAAAAE+Helvetica-Oblique"/>
              </a:rPr>
            </a:br>
            <a:r>
              <a:rPr lang="en-US" sz="1600" b="0" u="none" strike="noStrike" baseline="0" dirty="0">
                <a:solidFill>
                  <a:srgbClr val="000000"/>
                </a:solidFill>
                <a:latin typeface="AAAAAE+Helvetica-Oblique"/>
              </a:rPr>
              <a:t>(S. </a:t>
            </a:r>
            <a:r>
              <a:rPr lang="en-US" sz="1600" b="0" u="none" strike="noStrike" baseline="0" dirty="0" err="1">
                <a:solidFill>
                  <a:srgbClr val="000000"/>
                </a:solidFill>
                <a:latin typeface="AAAAAE+Helvetica-Oblique"/>
              </a:rPr>
              <a:t>Kempf</a:t>
            </a:r>
            <a:r>
              <a:rPr lang="en-US" sz="1600" b="0" u="none" strike="noStrike" baseline="0" dirty="0">
                <a:solidFill>
                  <a:srgbClr val="000000"/>
                </a:solidFill>
                <a:latin typeface="AAAAAE+Helvetica-Oblique"/>
              </a:rPr>
              <a:t>, KIT)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b="0" u="none" strike="noStrike" baseline="0" dirty="0">
              <a:solidFill>
                <a:srgbClr val="000000"/>
              </a:solidFill>
              <a:latin typeface="AAAAAE+Helvetica-Obliq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AAAAE+Helvetica-Oblique"/>
              </a:rPr>
              <a:t>ErUM-Pro funding (if granted) will be t</a:t>
            </a:r>
            <a:r>
              <a:rPr lang="en-US" sz="1600" b="0" u="none" strike="noStrike" baseline="0" dirty="0">
                <a:solidFill>
                  <a:srgbClr val="000000"/>
                </a:solidFill>
                <a:latin typeface="AAAAAE+Helvetica-Oblique"/>
              </a:rPr>
              <a:t>he basis for successful detector R&amp;D in Germany and for the German participation in the DRD collaborations</a:t>
            </a:r>
            <a:endParaRPr lang="en-US" sz="1600" dirty="0">
              <a:solidFill>
                <a:srgbClr val="000000"/>
              </a:solidFill>
              <a:latin typeface="AAAAAE+Helvetica-Oblique"/>
            </a:endParaRPr>
          </a:p>
          <a:p>
            <a:endParaRPr lang="en-US" sz="1600" b="0" u="none" strike="noStrike" baseline="0" dirty="0">
              <a:solidFill>
                <a:srgbClr val="000000"/>
              </a:solidFill>
              <a:latin typeface="AAAAAE+Helvetica-Oblique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41F0100-71FC-87D0-907E-81BB4A5F87F6}"/>
              </a:ext>
            </a:extLst>
          </p:cNvPr>
          <p:cNvSpPr txBox="1"/>
          <p:nvPr/>
        </p:nvSpPr>
        <p:spPr>
          <a:xfrm>
            <a:off x="10704000" y="4201111"/>
            <a:ext cx="1440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b="0" i="0" u="none" strike="noStrike" baseline="0" dirty="0">
                <a:solidFill>
                  <a:srgbClr val="000000"/>
                </a:solidFill>
                <a:latin typeface="AAAAAC+Helvetica"/>
              </a:rPr>
              <a:t>[Status </a:t>
            </a:r>
            <a:r>
              <a:rPr lang="de-DE" sz="1000" b="0" i="0" u="none" strike="noStrike" baseline="0" dirty="0" err="1">
                <a:solidFill>
                  <a:srgbClr val="000000"/>
                </a:solidFill>
                <a:latin typeface="AAAAAC+Helvetica"/>
              </a:rPr>
              <a:t>December</a:t>
            </a:r>
            <a:r>
              <a:rPr lang="de-DE" sz="1000" b="0" i="0" u="none" strike="noStrike" baseline="0" dirty="0">
                <a:solidFill>
                  <a:srgbClr val="000000"/>
                </a:solidFill>
                <a:latin typeface="AAAAAC+Helvetica"/>
              </a:rPr>
              <a:t> 2023] 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235965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6587F3-23E9-B62E-0066-387071912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ErUM-Data Strategiegespräch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C1F909-DC14-3E70-C44D-5CCF4053F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058" y="1412999"/>
            <a:ext cx="8640942" cy="4908287"/>
          </a:xfrm>
        </p:spPr>
        <p:txBody>
          <a:bodyPr>
            <a:normAutofit/>
          </a:bodyPr>
          <a:lstStyle/>
          <a:p>
            <a:r>
              <a:rPr lang="de-DE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BMBF </a:t>
            </a:r>
            <a:r>
              <a:rPr lang="de-DE" sz="18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invited</a:t>
            </a:r>
            <a:r>
              <a:rPr lang="de-DE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a „Strategiegespräch“</a:t>
            </a:r>
            <a:br>
              <a:rPr lang="de-DE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23./24.01.2024 in </a:t>
            </a:r>
            <a:r>
              <a:rPr lang="de-DE" sz="18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preparation</a:t>
            </a:r>
            <a:r>
              <a:rPr lang="de-DE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the</a:t>
            </a:r>
            <a:br>
              <a:rPr lang="de-DE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8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ErUM-Data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campaign</a:t>
            </a:r>
            <a:b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8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ErUM </a:t>
            </a:r>
            <a:r>
              <a:rPr lang="de-DE" sz="1800" kern="1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communities</a:t>
            </a:r>
            <a:r>
              <a:rPr lang="de-DE" sz="18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kern="1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de-DE" sz="18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kern="1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represented</a:t>
            </a:r>
            <a:r>
              <a:rPr lang="de-DE" sz="18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kern="1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br>
              <a:rPr lang="de-DE" sz="18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DIG-UM and </a:t>
            </a:r>
            <a:r>
              <a:rPr lang="de-DE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its</a:t>
            </a: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topic</a:t>
            </a: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boards</a:t>
            </a:r>
            <a:b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Input </a:t>
            </a:r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KET </a:t>
            </a:r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was </a:t>
            </a:r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collected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KET-Software &amp; Computing-Panel</a:t>
            </a:r>
            <a:b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(Günter Duckeck, Thomas Kuhr) and </a:t>
            </a:r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transmitted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DIG-UM </a:t>
            </a:r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boards</a:t>
            </a:r>
            <a:endParaRPr lang="de-D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Fruitful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discussion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the „Strategiegespräch“, KET </a:t>
            </a:r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input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represented</a:t>
            </a:r>
            <a:endParaRPr lang="de-D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A0618E-C354-CC58-387E-A61A5D90B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ED6BFE-5EDC-476B-938C-C732FE05A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581A-7CE5-4B1E-A890-863265EC3CD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A87A7029-C6B7-01C4-3BB5-91BD7ED410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89" y="6492875"/>
            <a:ext cx="2743200" cy="365125"/>
          </a:xfrm>
        </p:spPr>
        <p:txBody>
          <a:bodyPr/>
          <a:lstStyle/>
          <a:p>
            <a:r>
              <a:rPr lang="de-DE"/>
              <a:t>7.3.2024</a:t>
            </a:r>
            <a:endParaRPr lang="en-GB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453A421-357C-CDF2-CF02-2ECB3E1673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396" y="1341000"/>
            <a:ext cx="5668753" cy="173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61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C05CC5-19A8-46EA-9464-0349A01F4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Sustainability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B9A608-39C0-3D38-6FF5-3B6F6717C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057" y="1253330"/>
            <a:ext cx="4991331" cy="5415669"/>
          </a:xfrm>
        </p:spPr>
        <p:txBody>
          <a:bodyPr>
            <a:normAutofit/>
          </a:bodyPr>
          <a:lstStyle/>
          <a:p>
            <a:r>
              <a:rPr lang="de-DE" dirty="0" err="1"/>
              <a:t>Presentation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Michael Düren at KET annual </a:t>
            </a:r>
            <a:r>
              <a:rPr lang="de-DE" dirty="0" err="1"/>
              <a:t>meeting</a:t>
            </a:r>
            <a:r>
              <a:rPr lang="de-DE" dirty="0"/>
              <a:t>  (</a:t>
            </a:r>
            <a:r>
              <a:rPr lang="de-DE" dirty="0">
                <a:hlinkClick r:id="rId2"/>
              </a:rPr>
              <a:t>link</a:t>
            </a:r>
            <a:r>
              <a:rPr lang="de-DE" dirty="0"/>
              <a:t>)</a:t>
            </a:r>
          </a:p>
          <a:p>
            <a:r>
              <a:rPr lang="de-DE" dirty="0"/>
              <a:t>Climate </a:t>
            </a:r>
            <a:r>
              <a:rPr lang="de-DE" dirty="0" err="1"/>
              <a:t>change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an </a:t>
            </a:r>
            <a:r>
              <a:rPr lang="de-DE" dirty="0" err="1"/>
              <a:t>acute</a:t>
            </a:r>
            <a:r>
              <a:rPr lang="de-DE" dirty="0"/>
              <a:t> and permanent </a:t>
            </a:r>
            <a:r>
              <a:rPr lang="de-DE" dirty="0" err="1"/>
              <a:t>danger</a:t>
            </a:r>
            <a:r>
              <a:rPr lang="de-DE" dirty="0"/>
              <a:t> to </a:t>
            </a:r>
            <a:r>
              <a:rPr lang="de-DE" dirty="0" err="1"/>
              <a:t>mankind</a:t>
            </a:r>
            <a:endParaRPr lang="de-DE" dirty="0"/>
          </a:p>
          <a:p>
            <a:pPr lvl="1"/>
            <a:r>
              <a:rPr lang="de-DE" dirty="0"/>
              <a:t>…and to all HEP </a:t>
            </a:r>
            <a:r>
              <a:rPr lang="de-DE" dirty="0" err="1"/>
              <a:t>projects</a:t>
            </a:r>
            <a:endParaRPr lang="de-DE" dirty="0"/>
          </a:p>
          <a:p>
            <a:r>
              <a:rPr lang="de-DE" dirty="0"/>
              <a:t>HECAP+ </a:t>
            </a:r>
            <a:r>
              <a:rPr lang="de-DE" dirty="0" err="1"/>
              <a:t>repot</a:t>
            </a:r>
            <a:r>
              <a:rPr lang="de-DE" dirty="0"/>
              <a:t> „</a:t>
            </a:r>
            <a:r>
              <a:rPr lang="en-US" dirty="0"/>
              <a:t>Environmental sustainability in basic research”</a:t>
            </a:r>
            <a:r>
              <a:rPr lang="de-DE" dirty="0"/>
              <a:t> </a:t>
            </a:r>
            <a:r>
              <a:rPr lang="de-DE" sz="1800" b="0" i="0" u="none" strike="noStrike" baseline="0" dirty="0">
                <a:latin typeface="AAAABE+Times-Roman"/>
                <a:hlinkClick r:id="rId3"/>
              </a:rPr>
              <a:t>arXiv:2306.02837v2</a:t>
            </a:r>
            <a:endParaRPr lang="de-DE" sz="1800" b="0" i="0" u="none" strike="noStrike" baseline="0" dirty="0">
              <a:latin typeface="AAAABE+Times-Roman"/>
            </a:endParaRPr>
          </a:p>
          <a:p>
            <a:endParaRPr lang="de-DE" sz="1800" dirty="0">
              <a:latin typeface="AAAABE+Times-Roman"/>
            </a:endParaRPr>
          </a:p>
          <a:p>
            <a:endParaRPr lang="de-DE" sz="1800" b="0" i="0" u="none" strike="noStrike" baseline="0" dirty="0">
              <a:latin typeface="AAAABE+Times-Roman"/>
            </a:endParaRPr>
          </a:p>
          <a:p>
            <a:endParaRPr lang="de-DE" sz="1800" dirty="0">
              <a:latin typeface="AAAABE+Times-Roman"/>
            </a:endParaRPr>
          </a:p>
          <a:p>
            <a:endParaRPr lang="de-DE" sz="1800" b="0" i="0" u="none" strike="noStrike" baseline="0" dirty="0">
              <a:latin typeface="AAAABE+Times-Roman"/>
            </a:endParaRPr>
          </a:p>
          <a:p>
            <a:endParaRPr lang="de-DE" sz="1800" b="0" i="0" u="none" strike="noStrike" baseline="0" dirty="0">
              <a:latin typeface="AAAABE+Times-Roman"/>
            </a:endParaRPr>
          </a:p>
          <a:p>
            <a:r>
              <a:rPr lang="de-DE" b="1" dirty="0" err="1">
                <a:solidFill>
                  <a:srgbClr val="00AEEF"/>
                </a:solidFill>
              </a:rPr>
              <a:t>Our</a:t>
            </a:r>
            <a:r>
              <a:rPr lang="de-DE" b="1" dirty="0">
                <a:solidFill>
                  <a:srgbClr val="00AEEF"/>
                </a:solidFill>
              </a:rPr>
              <a:t> </a:t>
            </a:r>
            <a:r>
              <a:rPr lang="de-DE" b="1" dirty="0" err="1">
                <a:solidFill>
                  <a:srgbClr val="00AEEF"/>
                </a:solidFill>
              </a:rPr>
              <a:t>field</a:t>
            </a:r>
            <a:r>
              <a:rPr lang="de-DE" b="1" dirty="0">
                <a:solidFill>
                  <a:srgbClr val="00AEEF"/>
                </a:solidFill>
              </a:rPr>
              <a:t> </a:t>
            </a:r>
            <a:r>
              <a:rPr lang="de-DE" b="1" dirty="0" err="1">
                <a:solidFill>
                  <a:srgbClr val="00AEEF"/>
                </a:solidFill>
              </a:rPr>
              <a:t>must</a:t>
            </a:r>
            <a:r>
              <a:rPr lang="de-DE" b="1" dirty="0">
                <a:solidFill>
                  <a:srgbClr val="00AEEF"/>
                </a:solidFill>
              </a:rPr>
              <a:t> and </a:t>
            </a:r>
            <a:r>
              <a:rPr lang="de-DE" b="1" dirty="0" err="1">
                <a:solidFill>
                  <a:srgbClr val="00AEEF"/>
                </a:solidFill>
              </a:rPr>
              <a:t>can</a:t>
            </a:r>
            <a:r>
              <a:rPr lang="de-DE" b="1" dirty="0">
                <a:solidFill>
                  <a:srgbClr val="00AEEF"/>
                </a:solidFill>
              </a:rPr>
              <a:t> </a:t>
            </a:r>
            <a:r>
              <a:rPr lang="de-DE" b="1" dirty="0" err="1">
                <a:solidFill>
                  <a:srgbClr val="00AEEF"/>
                </a:solidFill>
              </a:rPr>
              <a:t>contribute</a:t>
            </a:r>
            <a:br>
              <a:rPr lang="de-DE" b="1" dirty="0">
                <a:solidFill>
                  <a:srgbClr val="00AEEF"/>
                </a:solidFill>
              </a:rPr>
            </a:br>
            <a:r>
              <a:rPr lang="de-DE" b="1" dirty="0">
                <a:solidFill>
                  <a:srgbClr val="00AEEF"/>
                </a:solidFill>
              </a:rPr>
              <a:t>to </a:t>
            </a:r>
            <a:r>
              <a:rPr lang="de-DE" b="1" dirty="0" err="1">
                <a:solidFill>
                  <a:srgbClr val="00AEEF"/>
                </a:solidFill>
              </a:rPr>
              <a:t>tackle</a:t>
            </a:r>
            <a:r>
              <a:rPr lang="de-DE" b="1" dirty="0">
                <a:solidFill>
                  <a:srgbClr val="00AEEF"/>
                </a:solidFill>
              </a:rPr>
              <a:t> </a:t>
            </a:r>
            <a:r>
              <a:rPr lang="de-DE" b="1" dirty="0" err="1">
                <a:solidFill>
                  <a:srgbClr val="00AEEF"/>
                </a:solidFill>
              </a:rPr>
              <a:t>climate</a:t>
            </a:r>
            <a:r>
              <a:rPr lang="de-DE" b="1" dirty="0">
                <a:solidFill>
                  <a:srgbClr val="00AEEF"/>
                </a:solidFill>
              </a:rPr>
              <a:t> </a:t>
            </a:r>
            <a:r>
              <a:rPr lang="de-DE" b="1" dirty="0" err="1">
                <a:solidFill>
                  <a:srgbClr val="00AEEF"/>
                </a:solidFill>
              </a:rPr>
              <a:t>change</a:t>
            </a:r>
            <a:r>
              <a:rPr lang="de-DE" b="1" dirty="0">
                <a:solidFill>
                  <a:srgbClr val="00AEEF"/>
                </a:solidFill>
              </a:rPr>
              <a:t>!</a:t>
            </a:r>
          </a:p>
          <a:p>
            <a:endParaRPr lang="de-DE" dirty="0"/>
          </a:p>
          <a:p>
            <a:endParaRPr lang="de-DE" sz="1800" b="0" i="0" u="none" strike="noStrike" baseline="0" dirty="0">
              <a:latin typeface="AAAABE+Times-Roman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3C79EC-4860-D886-30D2-CB57FBA54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7.3.2024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80C242-62CA-ECAB-C1A3-723CD8EA9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EA6A57-4647-91A4-7C83-446208FD2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581A-7CE5-4B1E-A890-863265EC3CDC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656E1DF6-DF10-C857-61E0-A59F66B31A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54" t="53543" r="35285" b="14961"/>
          <a:stretch/>
        </p:blipFill>
        <p:spPr>
          <a:xfrm>
            <a:off x="6550388" y="4653000"/>
            <a:ext cx="5471999" cy="1563428"/>
          </a:xfrm>
          <a:prstGeom prst="rect">
            <a:avLst/>
          </a:prstGeom>
          <a:ln w="38100">
            <a:solidFill>
              <a:srgbClr val="00AEEF"/>
            </a:solidFill>
          </a:ln>
        </p:spPr>
      </p:pic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C4B965D0-5F9B-0DB8-7FCE-C275B8EED907}"/>
              </a:ext>
            </a:extLst>
          </p:cNvPr>
          <p:cNvCxnSpPr>
            <a:cxnSpLocks/>
          </p:cNvCxnSpPr>
          <p:nvPr/>
        </p:nvCxnSpPr>
        <p:spPr>
          <a:xfrm flipV="1">
            <a:off x="6528000" y="4236640"/>
            <a:ext cx="1489612" cy="404486"/>
          </a:xfrm>
          <a:prstGeom prst="line">
            <a:avLst/>
          </a:prstGeom>
          <a:ln w="3810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E669ACAC-6AB5-4C36-C768-317125A43418}"/>
              </a:ext>
            </a:extLst>
          </p:cNvPr>
          <p:cNvCxnSpPr>
            <a:cxnSpLocks/>
          </p:cNvCxnSpPr>
          <p:nvPr/>
        </p:nvCxnSpPr>
        <p:spPr>
          <a:xfrm flipV="1">
            <a:off x="12043542" y="4248514"/>
            <a:ext cx="0" cy="404486"/>
          </a:xfrm>
          <a:prstGeom prst="line">
            <a:avLst/>
          </a:prstGeom>
          <a:ln w="3810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fik 22">
            <a:extLst>
              <a:ext uri="{FF2B5EF4-FFF2-40B4-BE49-F238E27FC236}">
                <a16:creationId xmlns:a16="http://schemas.microsoft.com/office/drawing/2014/main" id="{AB79D68E-61C9-5429-9401-0EAB0FF1AC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323"/>
          <a:stretch/>
        </p:blipFill>
        <p:spPr>
          <a:xfrm>
            <a:off x="6451652" y="1225817"/>
            <a:ext cx="5718380" cy="2995183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94F8CB52-536C-DE98-3823-5575263B3051}"/>
              </a:ext>
            </a:extLst>
          </p:cNvPr>
          <p:cNvSpPr txBox="1"/>
          <p:nvPr/>
        </p:nvSpPr>
        <p:spPr>
          <a:xfrm>
            <a:off x="8128868" y="4309832"/>
            <a:ext cx="3085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AEEF"/>
                </a:solidFill>
              </a:rPr>
              <a:t>FCC </a:t>
            </a:r>
            <a:r>
              <a:rPr lang="de-DE" b="1" dirty="0" err="1">
                <a:solidFill>
                  <a:srgbClr val="00AEEF"/>
                </a:solidFill>
              </a:rPr>
              <a:t>Timescale</a:t>
            </a:r>
            <a:r>
              <a:rPr lang="de-DE" b="1" dirty="0">
                <a:solidFill>
                  <a:srgbClr val="00AEEF"/>
                </a:solidFill>
              </a:rPr>
              <a:t> (</a:t>
            </a:r>
            <a:r>
              <a:rPr lang="de-DE" b="1" dirty="0" err="1">
                <a:solidFill>
                  <a:srgbClr val="00AEEF"/>
                </a:solidFill>
              </a:rPr>
              <a:t>as</a:t>
            </a:r>
            <a:r>
              <a:rPr lang="de-DE" b="1" dirty="0">
                <a:solidFill>
                  <a:srgbClr val="00AEEF"/>
                </a:solidFill>
              </a:rPr>
              <a:t> an </a:t>
            </a:r>
            <a:r>
              <a:rPr lang="de-DE" b="1" dirty="0" err="1">
                <a:solidFill>
                  <a:srgbClr val="00AEEF"/>
                </a:solidFill>
              </a:rPr>
              <a:t>example</a:t>
            </a:r>
            <a:r>
              <a:rPr lang="de-DE" b="1" dirty="0">
                <a:solidFill>
                  <a:srgbClr val="00AEEF"/>
                </a:solidFill>
              </a:rPr>
              <a:t>)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1B776800-CB3E-ED5E-C738-9DDCBE3CE10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3606" y="3794271"/>
            <a:ext cx="4532394" cy="149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49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1176</Words>
  <Application>Microsoft Office PowerPoint</Application>
  <PresentationFormat>Breitbild</PresentationFormat>
  <Paragraphs>201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AAAAAC+Helvetica</vt:lpstr>
      <vt:lpstr>AAAAAE+Helvetica-Oblique</vt:lpstr>
      <vt:lpstr>AAAABE+Times-Roman</vt:lpstr>
      <vt:lpstr>Arial</vt:lpstr>
      <vt:lpstr>Calibri</vt:lpstr>
      <vt:lpstr>Gentium Book Basic</vt:lpstr>
      <vt:lpstr>Office</vt:lpstr>
      <vt:lpstr>News from KET Komitee für ElementarTeilchenphysik</vt:lpstr>
      <vt:lpstr>KET members and ex-officios</vt:lpstr>
      <vt:lpstr>Election of the next KET</vt:lpstr>
      <vt:lpstr>CERN70</vt:lpstr>
      <vt:lpstr>The future of CERN</vt:lpstr>
      <vt:lpstr>Future Collider @ CERN Community Event</vt:lpstr>
      <vt:lpstr>Implementation of the ECFA Detector Roadmap</vt:lpstr>
      <vt:lpstr>ErUM-Data Strategiegespräch</vt:lpstr>
      <vt:lpstr>Sustainability</vt:lpstr>
      <vt:lpstr>Careers in Particle Physics in Germany</vt:lpstr>
      <vt:lpstr>Next KET annual meetings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RECFA-Besuch</dc:title>
  <dc:creator>Lutz Feld</dc:creator>
  <cp:lastModifiedBy>Lutz Feld</cp:lastModifiedBy>
  <cp:revision>797</cp:revision>
  <dcterms:created xsi:type="dcterms:W3CDTF">2021-11-28T15:54:58Z</dcterms:created>
  <dcterms:modified xsi:type="dcterms:W3CDTF">2024-03-01T08:43:29Z</dcterms:modified>
</cp:coreProperties>
</file>