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1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2" r:id="rId5"/>
    <p:sldId id="276" r:id="rId6"/>
    <p:sldId id="262" r:id="rId7"/>
    <p:sldId id="263" r:id="rId8"/>
    <p:sldId id="259" r:id="rId9"/>
    <p:sldId id="269" r:id="rId10"/>
    <p:sldId id="281" r:id="rId11"/>
    <p:sldId id="279" r:id="rId12"/>
    <p:sldId id="282" r:id="rId13"/>
    <p:sldId id="283" r:id="rId14"/>
    <p:sldId id="270" r:id="rId15"/>
    <p:sldId id="271" r:id="rId16"/>
    <p:sldId id="278" r:id="rId17"/>
    <p:sldId id="264" r:id="rId18"/>
    <p:sldId id="261" r:id="rId19"/>
    <p:sldId id="266" r:id="rId20"/>
    <p:sldId id="265" r:id="rId21"/>
    <p:sldId id="267" r:id="rId22"/>
    <p:sldId id="268" r:id="rId23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3131FF"/>
    <a:srgbClr val="008000"/>
    <a:srgbClr val="009D2D"/>
    <a:srgbClr val="FDBB63"/>
    <a:srgbClr val="FF5454"/>
    <a:srgbClr val="000000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5" autoAdjust="0"/>
  </p:normalViewPr>
  <p:slideViewPr>
    <p:cSldViewPr snapToGrid="0" snapToObjects="1">
      <p:cViewPr varScale="1">
        <p:scale>
          <a:sx n="112" d="100"/>
          <a:sy n="112" d="100"/>
        </p:scale>
        <p:origin x="5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21.02.2024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A692C-F3E3-4D61-9F18-066689367BFA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E4A19-012C-4FC3-9B23-3FFA31220B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39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/>
              <a:t> </a:t>
            </a:r>
            <a:endParaRPr lang="de-DE" sz="2400"/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220" y="201314"/>
            <a:ext cx="889505" cy="295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184" y="136685"/>
            <a:ext cx="527884" cy="4405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prstClr val="black"/>
                </a:solidFill>
                <a:cs typeface="Arial" panose="020B0604020202020204" pitchFamily="34" charset="0"/>
              </a:rPr>
              <a:t>Fair GmbH|GSI GmbH  -  Dr. Michael Deveaux - </a:t>
            </a:r>
            <a:endParaRPr lang="en-US" sz="10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>
            <a:lvl1pPr>
              <a:defRPr/>
            </a:lvl1pPr>
          </a:lstStyle>
          <a:p>
            <a:fld id="{8EFF1ADF-9389-4A0D-80E6-D0C20F26924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395537" y="6582404"/>
            <a:ext cx="67376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820095" y="40792"/>
            <a:ext cx="9061827" cy="4231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94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12192000" cy="554461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M. Deveaux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233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06F29-7EC5-0445-3E36-4D4A015AAC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484" y="1122363"/>
            <a:ext cx="9949680" cy="2119315"/>
          </a:xfrm>
        </p:spPr>
        <p:txBody>
          <a:bodyPr anchor="b"/>
          <a:lstStyle>
            <a:lvl1pPr algn="l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Single Event </a:t>
            </a:r>
            <a:r>
              <a:rPr lang="de-DE" dirty="0" err="1"/>
              <a:t>Effect</a:t>
            </a:r>
            <a:r>
              <a:rPr lang="de-DE" dirty="0"/>
              <a:t> Tests </a:t>
            </a:r>
            <a:r>
              <a:rPr lang="de-DE" dirty="0" err="1"/>
              <a:t>with</a:t>
            </a:r>
            <a:r>
              <a:rPr lang="de-DE" dirty="0"/>
              <a:t> MIMOSIS-1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A735E8-FED4-282A-C9C1-65E24C4CB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485" y="3604075"/>
            <a:ext cx="9949679" cy="1792922"/>
          </a:xfrm>
        </p:spPr>
        <p:txBody>
          <a:bodyPr/>
          <a:lstStyle>
            <a:lvl1pPr marL="0" indent="0" algn="l"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Benedict Arnoldi-Meadows</a:t>
            </a:r>
          </a:p>
          <a:p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CBM-MVD </a:t>
            </a:r>
            <a:r>
              <a:rPr lang="de-DE" i="1" dirty="0" err="1"/>
              <a:t>Collaboration</a:t>
            </a:r>
            <a:endParaRPr lang="de-DE" i="1" dirty="0"/>
          </a:p>
          <a:p>
            <a:endParaRPr lang="de-DE" i="1" dirty="0"/>
          </a:p>
          <a:p>
            <a:r>
              <a:rPr lang="de-DE" i="0" dirty="0"/>
              <a:t>Riva del Garda, June 28th, 2022</a:t>
            </a:r>
            <a:endParaRPr lang="de-DE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CEF617F-A110-FAD9-49CB-B7B706A8F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0708"/>
            <a:ext cx="2497680" cy="6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816151E-E6C4-A45A-BCA2-BE105E29D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00" y="191668"/>
            <a:ext cx="1266120" cy="78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AECE631-2F4E-C769-425B-5D450D17075B}"/>
              </a:ext>
            </a:extLst>
          </p:cNvPr>
          <p:cNvSpPr/>
          <p:nvPr userDrawn="1"/>
        </p:nvSpPr>
        <p:spPr>
          <a:xfrm>
            <a:off x="5629079" y="789063"/>
            <a:ext cx="1054006" cy="2398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(05P19RFFC1)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DDD878B-9D17-C107-1784-8E3AAB7E5F09}"/>
              </a:ext>
            </a:extLst>
          </p:cNvPr>
          <p:cNvSpPr txBox="1"/>
          <p:nvPr userDrawn="1"/>
        </p:nvSpPr>
        <p:spPr>
          <a:xfrm>
            <a:off x="5691360" y="131908"/>
            <a:ext cx="871201" cy="22499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 err="1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Supported</a:t>
            </a:r>
            <a:r>
              <a:rPr lang="de-DE" sz="900" dirty="0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by</a:t>
            </a:r>
            <a:endParaRPr lang="de-DE" sz="900" dirty="0">
              <a:solidFill>
                <a:srgbClr val="000000"/>
              </a:solidFill>
              <a:latin typeface="Arial" panose="020B0604020202020204" pitchFamily="34" charset="0"/>
              <a:ea typeface="Noto Sans CJK SC Regular" pitchFamily="2"/>
              <a:cs typeface="Arial" panose="020B0604020202020204" pitchFamily="34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8E87FB2-BB5D-7646-B8F1-EF6DAEDABA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600" y="126508"/>
            <a:ext cx="1080000" cy="72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539F646-4EED-9119-F9A3-991354FDEB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4600" y="26428"/>
            <a:ext cx="1007999" cy="10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C1ED7C6-2730-338E-7CC4-8DC7C14D8A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600" y="132628"/>
            <a:ext cx="1368000" cy="74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810CA84-DB9B-1E8B-72C9-190662CD3B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>
            <a:lum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3094" y="3241678"/>
            <a:ext cx="4068000" cy="321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10D810F-EBA4-2824-381F-68BAAF31F9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9" y="31762"/>
            <a:ext cx="1741041" cy="6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7CF89B61-58F3-87B2-960D-10C9C36E4C42}"/>
              </a:ext>
            </a:extLst>
          </p:cNvPr>
          <p:cNvSpPr>
            <a:spLocks/>
          </p:cNvSpPr>
          <p:nvPr userDrawn="1"/>
        </p:nvSpPr>
        <p:spPr>
          <a:xfrm>
            <a:off x="-4356" y="-96"/>
            <a:ext cx="12192000" cy="3939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52C1E43-D1BB-1C10-56A7-6301A68C24F1}"/>
              </a:ext>
            </a:extLst>
          </p:cNvPr>
          <p:cNvSpPr>
            <a:spLocks/>
          </p:cNvSpPr>
          <p:nvPr userDrawn="1"/>
        </p:nvSpPr>
        <p:spPr>
          <a:xfrm flipV="1">
            <a:off x="4357" y="-102"/>
            <a:ext cx="375472" cy="393991"/>
          </a:xfrm>
          <a:prstGeom prst="rect">
            <a:avLst/>
          </a:prstGeom>
          <a:solidFill>
            <a:srgbClr val="FFA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8DC160-F3B2-FAAE-7FA6-7A1B2DB31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09" y="10523"/>
            <a:ext cx="10515600" cy="393991"/>
          </a:xfrm>
        </p:spPr>
        <p:txBody>
          <a:bodyPr>
            <a:no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Folienüberschrift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008B7-ADF4-6FE4-45D8-AE9351A7A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9AC8079-8AA2-E099-A27C-82AB353E9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93" y="6666332"/>
            <a:ext cx="81534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1F5E888-EE24-6996-CF84-55C70F6A7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863" y="6666332"/>
            <a:ext cx="27432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‹#›</a:t>
            </a:fld>
            <a:r>
              <a:rPr lang="de-DE" dirty="0">
                <a:solidFill>
                  <a:prstClr val="black"/>
                </a:solidFill>
              </a:rPr>
              <a:t> / 14</a:t>
            </a:r>
          </a:p>
        </p:txBody>
      </p:sp>
    </p:spTree>
    <p:extLst>
      <p:ext uri="{BB962C8B-B14F-4D97-AF65-F5344CB8AC3E}">
        <p14:creationId xmlns:p14="http://schemas.microsoft.com/office/powerpoint/2010/main" val="411166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06F29-7EC5-0445-3E36-4D4A015AAC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484" y="1122363"/>
            <a:ext cx="9949680" cy="2119315"/>
          </a:xfrm>
        </p:spPr>
        <p:txBody>
          <a:bodyPr anchor="b"/>
          <a:lstStyle>
            <a:lvl1pPr algn="l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Single Event </a:t>
            </a:r>
            <a:r>
              <a:rPr lang="de-DE" dirty="0" err="1"/>
              <a:t>Effect</a:t>
            </a:r>
            <a:r>
              <a:rPr lang="de-DE" dirty="0"/>
              <a:t> Tests </a:t>
            </a:r>
            <a:r>
              <a:rPr lang="de-DE" dirty="0" err="1"/>
              <a:t>with</a:t>
            </a:r>
            <a:r>
              <a:rPr lang="de-DE" dirty="0"/>
              <a:t> MIMOSIS-1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A735E8-FED4-282A-C9C1-65E24C4CB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485" y="3604075"/>
            <a:ext cx="9949679" cy="1792922"/>
          </a:xfrm>
        </p:spPr>
        <p:txBody>
          <a:bodyPr/>
          <a:lstStyle>
            <a:lvl1pPr marL="0" indent="0" algn="l">
              <a:buNone/>
              <a:defRPr sz="24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Benedict Arnoldi-Meadows</a:t>
            </a:r>
          </a:p>
          <a:p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CBM-MVD </a:t>
            </a:r>
            <a:r>
              <a:rPr lang="de-DE" i="1" dirty="0" err="1"/>
              <a:t>Collaboration</a:t>
            </a:r>
            <a:endParaRPr lang="de-DE" i="1" dirty="0"/>
          </a:p>
          <a:p>
            <a:endParaRPr lang="de-DE" i="1" dirty="0"/>
          </a:p>
          <a:p>
            <a:r>
              <a:rPr lang="de-DE" i="0" dirty="0"/>
              <a:t>Riva del Garda, June 28th, 2022</a:t>
            </a:r>
            <a:endParaRPr lang="de-DE"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CEF617F-A110-FAD9-49CB-B7B706A8F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0708"/>
            <a:ext cx="2497680" cy="6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816151E-E6C4-A45A-BCA2-BE105E29D4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00" y="191668"/>
            <a:ext cx="1266120" cy="78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AECE631-2F4E-C769-425B-5D450D17075B}"/>
              </a:ext>
            </a:extLst>
          </p:cNvPr>
          <p:cNvSpPr/>
          <p:nvPr userDrawn="1"/>
        </p:nvSpPr>
        <p:spPr>
          <a:xfrm>
            <a:off x="5629079" y="789063"/>
            <a:ext cx="1054006" cy="2398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(05P19RFFC1)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DDD878B-9D17-C107-1784-8E3AAB7E5F09}"/>
              </a:ext>
            </a:extLst>
          </p:cNvPr>
          <p:cNvSpPr txBox="1"/>
          <p:nvPr userDrawn="1"/>
        </p:nvSpPr>
        <p:spPr>
          <a:xfrm>
            <a:off x="5691360" y="131908"/>
            <a:ext cx="871201" cy="22499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 err="1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Supported</a:t>
            </a:r>
            <a:r>
              <a:rPr lang="de-DE" sz="900" dirty="0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rPr>
              <a:t>by</a:t>
            </a:r>
            <a:endParaRPr lang="de-DE" sz="900" dirty="0">
              <a:solidFill>
                <a:srgbClr val="000000"/>
              </a:solidFill>
              <a:latin typeface="Arial" panose="020B0604020202020204" pitchFamily="34" charset="0"/>
              <a:ea typeface="Noto Sans CJK SC Regular" pitchFamily="2"/>
              <a:cs typeface="Arial" panose="020B0604020202020204" pitchFamily="34" charset="0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8E87FB2-BB5D-7646-B8F1-EF6DAEDABA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600" y="126508"/>
            <a:ext cx="1080000" cy="72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539F646-4EED-9119-F9A3-991354FDEB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4600" y="26428"/>
            <a:ext cx="1007999" cy="10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C1ED7C6-2730-338E-7CC4-8DC7C14D8A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8600" y="132628"/>
            <a:ext cx="1368000" cy="74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810CA84-DB9B-1E8B-72C9-190662CD3B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>
            <a:lum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3094" y="3241678"/>
            <a:ext cx="4068000" cy="321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10D810F-EBA4-2824-381F-68BAAF31F9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9" y="31762"/>
            <a:ext cx="1741041" cy="67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7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7CF89B61-58F3-87B2-960D-10C9C36E4C42}"/>
              </a:ext>
            </a:extLst>
          </p:cNvPr>
          <p:cNvSpPr>
            <a:spLocks/>
          </p:cNvSpPr>
          <p:nvPr userDrawn="1"/>
        </p:nvSpPr>
        <p:spPr>
          <a:xfrm>
            <a:off x="-4356" y="-96"/>
            <a:ext cx="12192000" cy="3939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52C1E43-D1BB-1C10-56A7-6301A68C24F1}"/>
              </a:ext>
            </a:extLst>
          </p:cNvPr>
          <p:cNvSpPr>
            <a:spLocks/>
          </p:cNvSpPr>
          <p:nvPr userDrawn="1"/>
        </p:nvSpPr>
        <p:spPr>
          <a:xfrm flipV="1">
            <a:off x="4357" y="-102"/>
            <a:ext cx="375472" cy="393991"/>
          </a:xfrm>
          <a:prstGeom prst="rect">
            <a:avLst/>
          </a:prstGeom>
          <a:solidFill>
            <a:srgbClr val="FFA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8DC160-F3B2-FAAE-7FA6-7A1B2DB31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09" y="10523"/>
            <a:ext cx="10515600" cy="393991"/>
          </a:xfrm>
        </p:spPr>
        <p:txBody>
          <a:bodyPr>
            <a:no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Folienüberschrift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008B7-ADF4-6FE4-45D8-AE9351A7A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9AC8079-8AA2-E099-A27C-82AB353E9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093" y="6666332"/>
            <a:ext cx="81534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solidFill>
                  <a:prstClr val="black"/>
                </a:solidFill>
              </a:rPr>
              <a:t>B. Arnoldi-Meadows, </a:t>
            </a:r>
            <a:r>
              <a:rPr lang="de-DE" i="1" dirty="0" err="1">
                <a:solidFill>
                  <a:prstClr val="black"/>
                </a:solidFill>
              </a:rPr>
              <a:t>Results</a:t>
            </a:r>
            <a:r>
              <a:rPr lang="de-DE" i="1" dirty="0">
                <a:solidFill>
                  <a:prstClr val="black"/>
                </a:solidFill>
              </a:rPr>
              <a:t> </a:t>
            </a:r>
            <a:r>
              <a:rPr lang="de-DE" i="1" dirty="0" err="1">
                <a:solidFill>
                  <a:prstClr val="black"/>
                </a:solidFill>
              </a:rPr>
              <a:t>from</a:t>
            </a:r>
            <a:r>
              <a:rPr lang="de-DE" i="1" dirty="0">
                <a:solidFill>
                  <a:prstClr val="black"/>
                </a:solidFill>
              </a:rPr>
              <a:t> SEE Tests </a:t>
            </a:r>
            <a:r>
              <a:rPr lang="de-DE" i="1" dirty="0" err="1">
                <a:solidFill>
                  <a:prstClr val="black"/>
                </a:solidFill>
              </a:rPr>
              <a:t>with</a:t>
            </a:r>
            <a:r>
              <a:rPr lang="de-DE" i="1" dirty="0">
                <a:solidFill>
                  <a:prstClr val="black"/>
                </a:solidFill>
              </a:rPr>
              <a:t> MIMOSIS-1</a:t>
            </a:r>
            <a:r>
              <a:rPr lang="de-DE" dirty="0">
                <a:solidFill>
                  <a:prstClr val="black"/>
                </a:solidFill>
              </a:rPr>
              <a:t>, IWORID2022, June 28th, 2022.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1F5E888-EE24-6996-CF84-55C70F6A7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863" y="6666332"/>
            <a:ext cx="27432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‹#›</a:t>
            </a:fld>
            <a:r>
              <a:rPr lang="de-DE" dirty="0">
                <a:solidFill>
                  <a:prstClr val="black"/>
                </a:solidFill>
              </a:rPr>
              <a:t> / 14</a:t>
            </a:r>
          </a:p>
        </p:txBody>
      </p:sp>
    </p:spTree>
    <p:extLst>
      <p:ext uri="{BB962C8B-B14F-4D97-AF65-F5344CB8AC3E}">
        <p14:creationId xmlns:p14="http://schemas.microsoft.com/office/powerpoint/2010/main" val="350022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M. Deveaux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8D507A-9F5E-15BC-7E8F-AABA2F7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B48AB2-2222-204C-E52B-466A61B3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8EB6F1-C1BE-F41C-A639-54953972E4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666332"/>
            <a:ext cx="12192000" cy="1916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2CDBC5-CA3E-6CA0-571C-B07389BA9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2065000" y="6666332"/>
            <a:ext cx="127000" cy="191668"/>
          </a:xfrm>
          <a:prstGeom prst="rect">
            <a:avLst/>
          </a:prstGeom>
          <a:solidFill>
            <a:srgbClr val="FFA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40F2776-3854-153A-92C5-F72527A71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63" y="6668872"/>
            <a:ext cx="81534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721191C-7E0A-4087-FFC7-0C0A18508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863" y="6666332"/>
            <a:ext cx="27432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‹#›</a:t>
            </a:fld>
            <a:r>
              <a:rPr lang="de-DE" dirty="0">
                <a:solidFill>
                  <a:prstClr val="black"/>
                </a:solidFill>
              </a:rPr>
              <a:t> / 14</a:t>
            </a:r>
          </a:p>
        </p:txBody>
      </p:sp>
    </p:spTree>
    <p:extLst>
      <p:ext uri="{BB962C8B-B14F-4D97-AF65-F5344CB8AC3E}">
        <p14:creationId xmlns:p14="http://schemas.microsoft.com/office/powerpoint/2010/main" val="20943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8D507A-9F5E-15BC-7E8F-AABA2F7F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B48AB2-2222-204C-E52B-466A61B3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8EB6F1-C1BE-F41C-A639-54953972E4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666332"/>
            <a:ext cx="12192000" cy="19166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2CDBC5-CA3E-6CA0-571C-B07389BA9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2065000" y="6666332"/>
            <a:ext cx="127000" cy="191668"/>
          </a:xfrm>
          <a:prstGeom prst="rect">
            <a:avLst/>
          </a:prstGeom>
          <a:solidFill>
            <a:srgbClr val="FFA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40F2776-3854-153A-92C5-F72527A71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63" y="6668872"/>
            <a:ext cx="81534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de-DE" dirty="0">
                <a:solidFill>
                  <a:prstClr val="black"/>
                </a:solidFill>
              </a:rPr>
              <a:t>B. Arnoldi-Meadows, </a:t>
            </a:r>
            <a:r>
              <a:rPr lang="de-DE" i="1" dirty="0" err="1">
                <a:solidFill>
                  <a:prstClr val="black"/>
                </a:solidFill>
              </a:rPr>
              <a:t>Results</a:t>
            </a:r>
            <a:r>
              <a:rPr lang="de-DE" i="1" dirty="0">
                <a:solidFill>
                  <a:prstClr val="black"/>
                </a:solidFill>
              </a:rPr>
              <a:t> </a:t>
            </a:r>
            <a:r>
              <a:rPr lang="de-DE" i="1" dirty="0" err="1">
                <a:solidFill>
                  <a:prstClr val="black"/>
                </a:solidFill>
              </a:rPr>
              <a:t>from</a:t>
            </a:r>
            <a:r>
              <a:rPr lang="de-DE" i="1" dirty="0">
                <a:solidFill>
                  <a:prstClr val="black"/>
                </a:solidFill>
              </a:rPr>
              <a:t> SEE Tests </a:t>
            </a:r>
            <a:r>
              <a:rPr lang="de-DE" i="1" dirty="0" err="1">
                <a:solidFill>
                  <a:prstClr val="black"/>
                </a:solidFill>
              </a:rPr>
              <a:t>with</a:t>
            </a:r>
            <a:r>
              <a:rPr lang="de-DE" i="1" dirty="0">
                <a:solidFill>
                  <a:prstClr val="black"/>
                </a:solidFill>
              </a:rPr>
              <a:t> MIMOSIS-1</a:t>
            </a:r>
            <a:r>
              <a:rPr lang="de-DE" dirty="0">
                <a:solidFill>
                  <a:prstClr val="black"/>
                </a:solidFill>
              </a:rPr>
              <a:t>, IWORID2022, June 28th, 2022.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721191C-7E0A-4087-FFC7-0C0A18508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863" y="6666332"/>
            <a:ext cx="2743200" cy="19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‹#›</a:t>
            </a:fld>
            <a:r>
              <a:rPr lang="de-DE" dirty="0">
                <a:solidFill>
                  <a:prstClr val="black"/>
                </a:solidFill>
              </a:rPr>
              <a:t> / 14</a:t>
            </a:r>
          </a:p>
        </p:txBody>
      </p:sp>
    </p:spTree>
    <p:extLst>
      <p:ext uri="{BB962C8B-B14F-4D97-AF65-F5344CB8AC3E}">
        <p14:creationId xmlns:p14="http://schemas.microsoft.com/office/powerpoint/2010/main" val="370390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jpe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47.png"/><Relationship Id="rId4" Type="http://schemas.openxmlformats.org/officeDocument/2006/relationships/image" Target="../media/image11.jp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MIMOSIS-1 CMOS MAPS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H. Darwish, M. Deveaux </a:t>
            </a:r>
            <a:r>
              <a:rPr lang="en-US" dirty="0"/>
              <a:t>on behalf of the </a:t>
            </a:r>
          </a:p>
          <a:p>
            <a:r>
              <a:rPr lang="en-US" dirty="0"/>
              <a:t>IPHC-IKF-GSI (CBM-MVD) Collaboration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FCEF617F-A110-FAD9-49CB-B7B706A8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20" y="5983783"/>
            <a:ext cx="2497680" cy="600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22488" y="5644685"/>
            <a:ext cx="1312485" cy="896964"/>
            <a:chOff x="5370600" y="131908"/>
            <a:chExt cx="1312485" cy="896964"/>
          </a:xfrm>
        </p:grpSpPr>
        <p:pic>
          <p:nvPicPr>
            <p:cNvPr id="5" name="Picture 10">
              <a:extLst>
                <a:ext uri="{FF2B5EF4-FFF2-40B4-BE49-F238E27FC236}">
                  <a16:creationId xmlns:a16="http://schemas.microsoft.com/office/drawing/2014/main" id="{1816151E-E6C4-A45A-BCA2-BE105E29D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600" y="191668"/>
              <a:ext cx="1266120" cy="784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2AECE631-2F4E-C769-425B-5D450D17075B}"/>
                </a:ext>
              </a:extLst>
            </p:cNvPr>
            <p:cNvSpPr/>
            <p:nvPr/>
          </p:nvSpPr>
          <p:spPr>
            <a:xfrm>
              <a:off x="5629079" y="789063"/>
              <a:ext cx="1054006" cy="239809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none" lIns="91440" tIns="45720" rIns="91440" bIns="45720" anchor="ctr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hangingPunct="0"/>
              <a:r>
                <a:rPr lang="en-US" sz="1000" dirty="0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(05P19RFFC1)</a:t>
              </a: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1DDD878B-9D17-C107-1784-8E3AAB7E5F09}"/>
                </a:ext>
              </a:extLst>
            </p:cNvPr>
            <p:cNvSpPr txBox="1"/>
            <p:nvPr/>
          </p:nvSpPr>
          <p:spPr>
            <a:xfrm>
              <a:off x="5691360" y="131908"/>
              <a:ext cx="871201" cy="2249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Supported</a:t>
              </a:r>
              <a:r>
                <a:rPr lang="de-DE" sz="900" dirty="0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 </a:t>
              </a:r>
              <a:r>
                <a:rPr lang="de-DE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Noto Sans CJK SC Regular" pitchFamily="2"/>
                  <a:cs typeface="Arial" panose="020B0604020202020204" pitchFamily="34" charset="0"/>
                </a:rPr>
                <a:t>by</a:t>
              </a:r>
              <a:endParaRPr lang="de-DE" sz="900" dirty="0">
                <a:solidFill>
                  <a:srgbClr val="000000"/>
                </a:solidFill>
                <a:latin typeface="Arial" panose="020B0604020202020204" pitchFamily="34" charset="0"/>
                <a:ea typeface="Noto Sans CJK SC Regular" pitchFamily="2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B8E87FB2-BB5D-7646-B8F1-EF6DAEDABA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970" y="126508"/>
            <a:ext cx="1080000" cy="72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13">
            <a:extLst>
              <a:ext uri="{FF2B5EF4-FFF2-40B4-BE49-F238E27FC236}">
                <a16:creationId xmlns:a16="http://schemas.microsoft.com/office/drawing/2014/main" id="{4C1ED7C6-2730-338E-7CC4-8DC7C14D8AF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931" y="132628"/>
            <a:ext cx="1368000" cy="74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4">
            <a:extLst>
              <a:ext uri="{FF2B5EF4-FFF2-40B4-BE49-F238E27FC236}">
                <a16:creationId xmlns:a16="http://schemas.microsoft.com/office/drawing/2014/main" id="{F10D810F-EBA4-2824-381F-68BAAF31F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05587"/>
            <a:ext cx="1741041" cy="678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8" y="187584"/>
            <a:ext cx="663604" cy="663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8" y="255228"/>
            <a:ext cx="1214582" cy="5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ED95FB-B99C-D903-7EEC-A84093AE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06" y="769108"/>
            <a:ext cx="4496870" cy="32620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3DF593B-C288-DC0F-7CF4-3BAEEE1B4C4B}"/>
              </a:ext>
            </a:extLst>
          </p:cNvPr>
          <p:cNvGrpSpPr/>
          <p:nvPr/>
        </p:nvGrpSpPr>
        <p:grpSpPr>
          <a:xfrm>
            <a:off x="5612466" y="461325"/>
            <a:ext cx="6306632" cy="3979985"/>
            <a:chOff x="5612466" y="461325"/>
            <a:chExt cx="6306632" cy="397998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469CB2-2B32-27A1-8384-D49412A47A03}"/>
                </a:ext>
              </a:extLst>
            </p:cNvPr>
            <p:cNvGrpSpPr/>
            <p:nvPr/>
          </p:nvGrpSpPr>
          <p:grpSpPr>
            <a:xfrm>
              <a:off x="5612466" y="702618"/>
              <a:ext cx="6306632" cy="3738692"/>
              <a:chOff x="2726109" y="3079573"/>
              <a:chExt cx="6306632" cy="373869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6BED17E-4A45-1FC4-7443-44AEF7E1785E}"/>
                  </a:ext>
                </a:extLst>
              </p:cNvPr>
              <p:cNvGrpSpPr/>
              <p:nvPr/>
            </p:nvGrpSpPr>
            <p:grpSpPr>
              <a:xfrm>
                <a:off x="2726109" y="3161945"/>
                <a:ext cx="6306632" cy="3059394"/>
                <a:chOff x="2726109" y="3161945"/>
                <a:chExt cx="6306632" cy="3059394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FC08F45F-CC38-B048-F111-51ED4767BC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244" r="6427" b="6284"/>
                <a:stretch/>
              </p:blipFill>
              <p:spPr>
                <a:xfrm>
                  <a:off x="2726109" y="3161945"/>
                  <a:ext cx="6306632" cy="3059394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AE92315-4CC9-A645-D6A3-0940BF40AA25}"/>
                    </a:ext>
                  </a:extLst>
                </p:cNvPr>
                <p:cNvSpPr/>
                <p:nvPr/>
              </p:nvSpPr>
              <p:spPr>
                <a:xfrm>
                  <a:off x="5417520" y="3292809"/>
                  <a:ext cx="1924179" cy="61604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5403320C-39F9-2963-E934-0F1422E7915C}"/>
                    </a:ext>
                  </a:extLst>
                </p:cNvPr>
                <p:cNvGrpSpPr/>
                <p:nvPr/>
              </p:nvGrpSpPr>
              <p:grpSpPr>
                <a:xfrm>
                  <a:off x="5600620" y="3309713"/>
                  <a:ext cx="1842767" cy="572896"/>
                  <a:chOff x="3312520" y="1791632"/>
                  <a:chExt cx="1842767" cy="572896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94D4E02-D300-B2C7-FA46-5BA76555F21F}"/>
                      </a:ext>
                    </a:extLst>
                  </p:cNvPr>
                  <p:cNvSpPr/>
                  <p:nvPr/>
                </p:nvSpPr>
                <p:spPr>
                  <a:xfrm>
                    <a:off x="3315044" y="1922274"/>
                    <a:ext cx="309648" cy="46495"/>
                  </a:xfrm>
                  <a:prstGeom prst="rect">
                    <a:avLst/>
                  </a:prstGeom>
                  <a:solidFill>
                    <a:srgbClr val="3131FF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0D5B9E0-971B-1994-50B9-1F15D75AEB6C}"/>
                      </a:ext>
                    </a:extLst>
                  </p:cNvPr>
                  <p:cNvSpPr/>
                  <p:nvPr/>
                </p:nvSpPr>
                <p:spPr>
                  <a:xfrm>
                    <a:off x="3312520" y="2162497"/>
                    <a:ext cx="309648" cy="46495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29AAFDD-F0BE-AB3A-A8DB-AB072E8BD577}"/>
                      </a:ext>
                    </a:extLst>
                  </p:cNvPr>
                  <p:cNvSpPr/>
                  <p:nvPr/>
                </p:nvSpPr>
                <p:spPr>
                  <a:xfrm>
                    <a:off x="3671187" y="1882387"/>
                    <a:ext cx="1286678" cy="369332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1953B5B-8157-01D8-1353-D104D59A1980}"/>
                      </a:ext>
                    </a:extLst>
                  </p:cNvPr>
                  <p:cNvSpPr txBox="1"/>
                  <p:nvPr/>
                </p:nvSpPr>
                <p:spPr>
                  <a:xfrm>
                    <a:off x="3622167" y="1791632"/>
                    <a:ext cx="138731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600" dirty="0"/>
                      <a:t>CERN SPS </a:t>
                    </a:r>
                    <a:r>
                      <a:rPr lang="de-DE" sz="1600" dirty="0" err="1"/>
                      <a:t>pion</a:t>
                    </a:r>
                    <a:endParaRPr lang="en-US" sz="1600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29BCCFB-739C-0691-BFE1-0F5895BE0A21}"/>
                      </a:ext>
                    </a:extLst>
                  </p:cNvPr>
                  <p:cNvSpPr txBox="1"/>
                  <p:nvPr/>
                </p:nvSpPr>
                <p:spPr>
                  <a:xfrm>
                    <a:off x="3622167" y="2025974"/>
                    <a:ext cx="153312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600" dirty="0"/>
                      <a:t>COSY 0.8 </a:t>
                    </a:r>
                    <a:r>
                      <a:rPr lang="de-DE" sz="1600" dirty="0" err="1"/>
                      <a:t>GeV</a:t>
                    </a:r>
                    <a:r>
                      <a:rPr lang="de-DE" sz="1600" dirty="0"/>
                      <a:t> d</a:t>
                    </a:r>
                    <a:endParaRPr lang="en-US" sz="1600" dirty="0"/>
                  </a:p>
                </p:txBody>
              </p:sp>
            </p:grp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AE3676-62DE-5252-B55B-C0499E2953C2}"/>
                  </a:ext>
                </a:extLst>
              </p:cNvPr>
              <p:cNvSpPr txBox="1"/>
              <p:nvPr/>
            </p:nvSpPr>
            <p:spPr>
              <a:xfrm>
                <a:off x="3589234" y="6122330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</a:t>
                </a:r>
                <a:endParaRPr lang="en-US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4ED60F-C3FA-2364-F895-F81E31CF9141}"/>
                  </a:ext>
                </a:extLst>
              </p:cNvPr>
              <p:cNvSpPr txBox="1"/>
              <p:nvPr/>
            </p:nvSpPr>
            <p:spPr>
              <a:xfrm>
                <a:off x="5714147" y="6108113"/>
                <a:ext cx="30168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5</a:t>
                </a:r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12EA97-AC5A-11D3-6DC5-36699695C8EA}"/>
                  </a:ext>
                </a:extLst>
              </p:cNvPr>
              <p:cNvSpPr txBox="1"/>
              <p:nvPr/>
            </p:nvSpPr>
            <p:spPr>
              <a:xfrm>
                <a:off x="8301082" y="6113517"/>
                <a:ext cx="4187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10</a:t>
                </a:r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50CE079-6217-38D6-62D4-E967FB1EED1D}"/>
                  </a:ext>
                </a:extLst>
              </p:cNvPr>
              <p:cNvSpPr txBox="1"/>
              <p:nvPr/>
            </p:nvSpPr>
            <p:spPr>
              <a:xfrm>
                <a:off x="7443387" y="6448933"/>
                <a:ext cx="1422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Pixels/</a:t>
                </a:r>
                <a:r>
                  <a:rPr lang="de-DE" dirty="0" err="1"/>
                  <a:t>cluster</a:t>
                </a:r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266326-7889-EC12-CBC2-DA029C74295F}"/>
                  </a:ext>
                </a:extLst>
              </p:cNvPr>
              <p:cNvSpPr txBox="1"/>
              <p:nvPr/>
            </p:nvSpPr>
            <p:spPr>
              <a:xfrm>
                <a:off x="2859719" y="5306939"/>
                <a:ext cx="5838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10%</a:t>
                </a:r>
                <a:endParaRPr lang="en-US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B82605-3606-BFAE-1AF8-3ACCF10A6AF8}"/>
                  </a:ext>
                </a:extLst>
              </p:cNvPr>
              <p:cNvSpPr txBox="1"/>
              <p:nvPr/>
            </p:nvSpPr>
            <p:spPr>
              <a:xfrm>
                <a:off x="2859719" y="4777100"/>
                <a:ext cx="5838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20%</a:t>
                </a:r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073C61-5C0A-A5BC-F7FB-7E868FF2C829}"/>
                  </a:ext>
                </a:extLst>
              </p:cNvPr>
              <p:cNvSpPr txBox="1"/>
              <p:nvPr/>
            </p:nvSpPr>
            <p:spPr>
              <a:xfrm>
                <a:off x="2859719" y="4214792"/>
                <a:ext cx="5838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30%</a:t>
                </a:r>
                <a:endParaRPr lang="en-US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3EA2EA-B251-1355-94D5-50A66999FC27}"/>
                  </a:ext>
                </a:extLst>
              </p:cNvPr>
              <p:cNvSpPr txBox="1"/>
              <p:nvPr/>
            </p:nvSpPr>
            <p:spPr>
              <a:xfrm>
                <a:off x="2859719" y="3652485"/>
                <a:ext cx="5838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40%</a:t>
                </a:r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EE60EF-BEEC-E91D-23D1-DD25EA6912FC}"/>
                  </a:ext>
                </a:extLst>
              </p:cNvPr>
              <p:cNvSpPr txBox="1"/>
              <p:nvPr/>
            </p:nvSpPr>
            <p:spPr>
              <a:xfrm>
                <a:off x="2859719" y="3079573"/>
                <a:ext cx="58381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50%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27E28C6-CF93-1DEE-38ED-CA158D8844AE}"/>
                    </a:ext>
                  </a:extLst>
                </p:cNvPr>
                <p:cNvSpPr txBox="1"/>
                <p:nvPr/>
              </p:nvSpPr>
              <p:spPr>
                <a:xfrm>
                  <a:off x="8850423" y="3223477"/>
                  <a:ext cx="1139286" cy="369332"/>
                </a:xfrm>
                <a:prstGeom prst="rect">
                  <a:avLst/>
                </a:prstGeom>
                <a:solidFill>
                  <a:srgbClr val="F8F8F8">
                    <a:alpha val="74902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=8.8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27E28C6-CF93-1DEE-38ED-CA158D8844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423" y="3223477"/>
                  <a:ext cx="113928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6DE1A3C-1916-7844-B256-95D5C6BFB195}"/>
                    </a:ext>
                  </a:extLst>
                </p:cNvPr>
                <p:cNvSpPr txBox="1"/>
                <p:nvPr/>
              </p:nvSpPr>
              <p:spPr>
                <a:xfrm>
                  <a:off x="6493955" y="3227325"/>
                  <a:ext cx="1091196" cy="369332"/>
                </a:xfrm>
                <a:prstGeom prst="rect">
                  <a:avLst/>
                </a:prstGeom>
                <a:solidFill>
                  <a:srgbClr val="F8F8F8">
                    <a:alpha val="80000"/>
                  </a:srgb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&gt;70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6DE1A3C-1916-7844-B256-95D5C6BFB1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955" y="3227325"/>
                  <a:ext cx="109119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25BEEF-245C-A93A-48D8-16A0F7E025E7}"/>
                </a:ext>
              </a:extLst>
            </p:cNvPr>
            <p:cNvSpPr txBox="1"/>
            <p:nvPr/>
          </p:nvSpPr>
          <p:spPr>
            <a:xfrm>
              <a:off x="6557325" y="461325"/>
              <a:ext cx="4478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Cluster </a:t>
              </a:r>
              <a:r>
                <a:rPr lang="de-DE" dirty="0" err="1"/>
                <a:t>distribution</a:t>
              </a:r>
              <a:r>
                <a:rPr lang="de-DE" dirty="0"/>
                <a:t> (DC </a:t>
              </a:r>
              <a:r>
                <a:rPr lang="de-DE" dirty="0" err="1"/>
                <a:t>standard</a:t>
              </a:r>
              <a:r>
                <a:rPr lang="de-DE" dirty="0"/>
                <a:t>, </a:t>
              </a:r>
              <a:r>
                <a:rPr lang="de-DE" dirty="0" err="1"/>
                <a:t>normalized</a:t>
              </a:r>
              <a:r>
                <a:rPr lang="de-DE" dirty="0"/>
                <a:t>)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0694B5-2183-8D6F-D4A9-7439248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Response </a:t>
            </a:r>
            <a:r>
              <a:rPr lang="de-DE" dirty="0" err="1"/>
              <a:t>to</a:t>
            </a:r>
            <a:r>
              <a:rPr lang="de-DE" dirty="0"/>
              <a:t> different </a:t>
            </a:r>
            <a:r>
              <a:rPr lang="de-DE" dirty="0" err="1"/>
              <a:t>dE</a:t>
            </a:r>
            <a:r>
              <a:rPr lang="de-DE" dirty="0"/>
              <a:t>/dx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E2C4D-4861-5751-3EAD-0E794F471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10</a:t>
            </a:fld>
            <a:r>
              <a:rPr lang="de-DE">
                <a:solidFill>
                  <a:prstClr val="black"/>
                </a:solidFill>
              </a:rPr>
              <a:t> / 14</a:t>
            </a:r>
            <a:endParaRPr lang="de-DE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B1ED2F-7B68-B764-6B39-A1A27F954DF7}"/>
              </a:ext>
            </a:extLst>
          </p:cNvPr>
          <p:cNvGrpSpPr/>
          <p:nvPr/>
        </p:nvGrpSpPr>
        <p:grpSpPr>
          <a:xfrm>
            <a:off x="981342" y="1359886"/>
            <a:ext cx="8273753" cy="1665005"/>
            <a:chOff x="981342" y="1359886"/>
            <a:chExt cx="8273753" cy="166500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0391CC-2996-1114-5FC9-0A3B8C230C45}"/>
                </a:ext>
              </a:extLst>
            </p:cNvPr>
            <p:cNvSpPr/>
            <p:nvPr/>
          </p:nvSpPr>
          <p:spPr>
            <a:xfrm>
              <a:off x="3785787" y="1359886"/>
              <a:ext cx="452927" cy="4529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5DE4BA-D5EA-F6EC-FD24-ED95DF2A615C}"/>
                </a:ext>
              </a:extLst>
            </p:cNvPr>
            <p:cNvSpPr/>
            <p:nvPr/>
          </p:nvSpPr>
          <p:spPr>
            <a:xfrm>
              <a:off x="981342" y="2571964"/>
              <a:ext cx="452927" cy="452927"/>
            </a:xfrm>
            <a:prstGeom prst="ellipse">
              <a:avLst/>
            </a:prstGeom>
            <a:noFill/>
            <a:ln w="38100">
              <a:solidFill>
                <a:srgbClr val="3131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734B3BA-50C3-D1D3-3AAF-CB4F10DF9298}"/>
                </a:ext>
              </a:extLst>
            </p:cNvPr>
            <p:cNvCxnSpPr>
              <a:cxnSpLocks/>
              <a:stCxn id="34" idx="6"/>
            </p:cNvCxnSpPr>
            <p:nvPr/>
          </p:nvCxnSpPr>
          <p:spPr>
            <a:xfrm flipV="1">
              <a:off x="1434269" y="2782561"/>
              <a:ext cx="5041931" cy="15867"/>
            </a:xfrm>
            <a:prstGeom prst="straightConnector1">
              <a:avLst/>
            </a:prstGeom>
            <a:ln w="38100">
              <a:solidFill>
                <a:srgbClr val="3131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8D379FF3-8F02-D833-B2D0-80D5D5FDCBF4}"/>
                </a:ext>
              </a:extLst>
            </p:cNvPr>
            <p:cNvCxnSpPr>
              <a:cxnSpLocks/>
              <a:stCxn id="31" idx="6"/>
            </p:cNvCxnSpPr>
            <p:nvPr/>
          </p:nvCxnSpPr>
          <p:spPr>
            <a:xfrm>
              <a:off x="4238714" y="1586350"/>
              <a:ext cx="5016381" cy="264089"/>
            </a:xfrm>
            <a:prstGeom prst="bentConnector3">
              <a:avLst>
                <a:gd name="adj1" fmla="val 99915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feld 23">
            <a:extLst>
              <a:ext uri="{FF2B5EF4-FFF2-40B4-BE49-F238E27FC236}">
                <a16:creationId xmlns:a16="http://schemas.microsoft.com/office/drawing/2014/main" id="{A2AF5DAF-4FB2-B4BD-E1A1-1BBE930C8DE5}"/>
              </a:ext>
            </a:extLst>
          </p:cNvPr>
          <p:cNvSpPr txBox="1"/>
          <p:nvPr/>
        </p:nvSpPr>
        <p:spPr>
          <a:xfrm>
            <a:off x="376549" y="4501020"/>
            <a:ext cx="1155688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P</a:t>
            </a:r>
            <a:r>
              <a:rPr lang="en-US" sz="2200" dirty="0"/>
              <a:t>reliminary 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Response to increasing </a:t>
            </a:r>
            <a:r>
              <a:rPr lang="en-US" sz="2200" dirty="0" err="1"/>
              <a:t>dE</a:t>
            </a:r>
            <a:r>
              <a:rPr lang="en-US" sz="2200" dirty="0"/>
              <a:t>/dx observed (usefulness for PID to be studied in detail).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High rad. tolerance configuration with high depletion not compatible with good </a:t>
            </a:r>
            <a:r>
              <a:rPr lang="en-US" sz="2200" dirty="0" err="1"/>
              <a:t>dE</a:t>
            </a:r>
            <a:r>
              <a:rPr lang="en-US" sz="2200" dirty="0"/>
              <a:t>/dx response.</a:t>
            </a:r>
          </a:p>
          <a:p>
            <a:endParaRPr lang="en-US" sz="2200" dirty="0"/>
          </a:p>
          <a:p>
            <a:r>
              <a:rPr lang="en-US" sz="2200" dirty="0">
                <a:solidFill>
                  <a:srgbClr val="FF0000"/>
                </a:solidFill>
              </a:rPr>
              <a:t>N</a:t>
            </a:r>
            <a:r>
              <a:rPr lang="en-US" sz="2200" dirty="0"/>
              <a:t>ext step: Reproduce findings in device simulation.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CF47C-D6CA-6D6E-D203-084F433208CA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1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47"/>
    </mc:Choice>
    <mc:Fallback xmlns="">
      <p:transition spd="slow" advTm="78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152F-D7FB-6C21-8920-0AAAC3F39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effects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1EE9C-3A49-B9B9-D058-B511E6A60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11</a:t>
            </a:fld>
            <a:r>
              <a:rPr lang="de-DE">
                <a:solidFill>
                  <a:prstClr val="black"/>
                </a:solidFill>
              </a:rPr>
              <a:t> / 14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CD4EA-DC59-3FA3-8E2D-21509EBB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51" y="1123949"/>
            <a:ext cx="4612494" cy="345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D1444-4D09-3CA8-219D-D45C6C55B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8" y="1123949"/>
            <a:ext cx="4496870" cy="32620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3F1788-C06E-BBE9-B9AE-ABD4CAC42A47}"/>
              </a:ext>
            </a:extLst>
          </p:cNvPr>
          <p:cNvSpPr txBox="1"/>
          <p:nvPr/>
        </p:nvSpPr>
        <p:spPr>
          <a:xfrm>
            <a:off x="1635071" y="650929"/>
            <a:ext cx="23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Non-irradiated sensors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925E73-2810-0AF3-655B-2658B7EDBEA5}"/>
              </a:ext>
            </a:extLst>
          </p:cNvPr>
          <p:cNvSpPr txBox="1"/>
          <p:nvPr/>
        </p:nvSpPr>
        <p:spPr>
          <a:xfrm>
            <a:off x="7989377" y="650929"/>
            <a:ext cx="22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eq</a:t>
            </a:r>
            <a:r>
              <a:rPr lang="en-US" dirty="0"/>
              <a:t>/cm² + 5 </a:t>
            </a:r>
            <a:r>
              <a:rPr lang="en-US" dirty="0" err="1"/>
              <a:t>MRad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2BD90-062F-E913-3180-B9353081301B}"/>
              </a:ext>
            </a:extLst>
          </p:cNvPr>
          <p:cNvSpPr txBox="1"/>
          <p:nvPr/>
        </p:nvSpPr>
        <p:spPr>
          <a:xfrm>
            <a:off x="891153" y="4796725"/>
            <a:ext cx="6681573" cy="1477328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adiation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cluster size for standard sensors (expected).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Increases cluster size for p-stop sensors (unexpected, significant?).</a:t>
            </a:r>
          </a:p>
          <a:p>
            <a:endParaRPr lang="en-US" dirty="0"/>
          </a:p>
          <a:p>
            <a:r>
              <a:rPr lang="en-US" dirty="0"/>
              <a:t>=&gt; PID power reduced after irradiation.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D35F75-95E1-3A0E-12EF-07C69F729D8E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39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>
                <a:solidFill>
                  <a:srgbClr val="FF0000"/>
                </a:solidFill>
              </a:rPr>
              <a:t>S</a:t>
            </a:r>
            <a:r>
              <a:rPr lang="de-DE"/>
              <a:t>ummary and conclusion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346F0-C287-424E-9E12-22106010EE6C}"/>
              </a:ext>
            </a:extLst>
          </p:cNvPr>
          <p:cNvSpPr txBox="1"/>
          <p:nvPr/>
        </p:nvSpPr>
        <p:spPr>
          <a:xfrm>
            <a:off x="262253" y="768578"/>
            <a:ext cx="12101197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latin typeface="Calisto MT" panose="02040603050505030304" pitchFamily="18" charset="0"/>
            </a:endParaRPr>
          </a:p>
          <a:p>
            <a:pPr indent="-114300"/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dirty="0"/>
              <a:t>IMOSIS-1 forms the first full size prototype of the MIMOSIS sensor for the CBM-MVD.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028700" lvl="2" indent="-342900">
              <a:buFont typeface="Wingdings" panose="05000000000000000000" pitchFamily="2" charset="2"/>
              <a:buChar char="ü"/>
            </a:pPr>
            <a:r>
              <a:rPr lang="en-US" dirty="0"/>
              <a:t>5 µs / 5 µm time/spatial resolution.</a:t>
            </a:r>
          </a:p>
          <a:p>
            <a:pPr marL="1028700" lvl="2" indent="-342900">
              <a:buFont typeface="Wingdings" panose="05000000000000000000" pitchFamily="2" charset="2"/>
              <a:buChar char="ü"/>
            </a:pPr>
            <a:r>
              <a:rPr lang="de-DE" dirty="0"/>
              <a:t>80 MHz/cm² </a:t>
            </a:r>
            <a:r>
              <a:rPr lang="de-DE" dirty="0" err="1"/>
              <a:t>peak</a:t>
            </a:r>
            <a:r>
              <a:rPr lang="de-DE" dirty="0"/>
              <a:t> rate.</a:t>
            </a:r>
          </a:p>
          <a:p>
            <a:pPr marL="685800" lvl="2"/>
            <a:endParaRPr lang="de-DE" sz="1600" dirty="0"/>
          </a:p>
          <a:p>
            <a:pPr indent="-228600"/>
            <a:r>
              <a:rPr lang="de-DE" sz="2000" dirty="0">
                <a:solidFill>
                  <a:srgbClr val="FF0000"/>
                </a:solidFill>
              </a:rPr>
              <a:t>M</a:t>
            </a:r>
            <a:r>
              <a:rPr lang="de-DE" sz="2000" dirty="0"/>
              <a:t>IMOSIS-1 </a:t>
            </a:r>
            <a:r>
              <a:rPr lang="de-DE" sz="2000" dirty="0" err="1"/>
              <a:t>irradiated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3x10</a:t>
            </a:r>
            <a:r>
              <a:rPr lang="de-DE" sz="2000" baseline="30000" dirty="0"/>
              <a:t>14</a:t>
            </a:r>
            <a:r>
              <a:rPr lang="de-DE" sz="2000" dirty="0"/>
              <a:t> </a:t>
            </a:r>
            <a:r>
              <a:rPr lang="de-DE" sz="2000" dirty="0" err="1"/>
              <a:t>n</a:t>
            </a:r>
            <a:r>
              <a:rPr lang="de-DE" sz="2000" baseline="-25000" dirty="0" err="1"/>
              <a:t>eq</a:t>
            </a:r>
            <a:r>
              <a:rPr lang="de-DE" sz="2000" dirty="0"/>
              <a:t>/cm² </a:t>
            </a:r>
            <a:r>
              <a:rPr lang="de-DE" sz="2000" dirty="0" err="1"/>
              <a:t>were</a:t>
            </a:r>
            <a:r>
              <a:rPr lang="de-DE" sz="2000" dirty="0"/>
              <a:t> </a:t>
            </a:r>
            <a:r>
              <a:rPr lang="de-DE" sz="2000" dirty="0" err="1"/>
              <a:t>tested</a:t>
            </a:r>
            <a:r>
              <a:rPr lang="de-DE" sz="2000" dirty="0"/>
              <a:t> in </a:t>
            </a:r>
            <a:r>
              <a:rPr lang="de-DE" sz="2000" dirty="0" err="1"/>
              <a:t>laboratory</a:t>
            </a:r>
            <a:r>
              <a:rPr lang="de-DE" sz="2000" dirty="0"/>
              <a:t> and in beam.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&gt;&gt; 99%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 after 10</a:t>
            </a:r>
            <a:r>
              <a:rPr lang="de-DE" baseline="30000" dirty="0"/>
              <a:t>14 </a:t>
            </a:r>
            <a:r>
              <a:rPr lang="de-DE" dirty="0" err="1"/>
              <a:t>n</a:t>
            </a:r>
            <a:r>
              <a:rPr lang="de-DE" baseline="-25000" dirty="0" err="1"/>
              <a:t>eq</a:t>
            </a:r>
            <a:r>
              <a:rPr lang="de-DE" dirty="0"/>
              <a:t>/cm², 5 </a:t>
            </a:r>
            <a:r>
              <a:rPr lang="de-DE" dirty="0" err="1"/>
              <a:t>MRad</a:t>
            </a:r>
            <a:r>
              <a:rPr lang="de-DE" dirty="0"/>
              <a:t> and a </a:t>
            </a:r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both</a:t>
            </a:r>
            <a:endParaRPr lang="de-DE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&lt;10</a:t>
            </a:r>
            <a:r>
              <a:rPr lang="de-DE" baseline="30000" dirty="0"/>
              <a:t>-6</a:t>
            </a:r>
            <a:r>
              <a:rPr lang="de-DE" dirty="0"/>
              <a:t> fake </a:t>
            </a:r>
            <a:r>
              <a:rPr lang="de-DE" dirty="0" err="1"/>
              <a:t>hit</a:t>
            </a:r>
            <a:r>
              <a:rPr lang="de-DE" dirty="0"/>
              <a:t> rate (after 10</a:t>
            </a:r>
            <a:r>
              <a:rPr lang="de-DE" baseline="30000" dirty="0"/>
              <a:t>14 </a:t>
            </a:r>
            <a:r>
              <a:rPr lang="de-DE" dirty="0" err="1"/>
              <a:t>n</a:t>
            </a:r>
            <a:r>
              <a:rPr lang="de-DE" baseline="-25000" dirty="0" err="1"/>
              <a:t>eq</a:t>
            </a:r>
            <a:r>
              <a:rPr lang="de-DE" dirty="0"/>
              <a:t>/cm², &lt;0.05%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masked</a:t>
            </a:r>
            <a:r>
              <a:rPr lang="de-DE" dirty="0"/>
              <a:t>)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~5 µm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and after </a:t>
            </a:r>
            <a:r>
              <a:rPr lang="de-DE" dirty="0" err="1"/>
              <a:t>irradiation</a:t>
            </a:r>
            <a:r>
              <a:rPr lang="de-DE" dirty="0"/>
              <a:t> =&gt; Matches </a:t>
            </a:r>
            <a:r>
              <a:rPr lang="de-DE" dirty="0" err="1"/>
              <a:t>requirement</a:t>
            </a:r>
            <a:r>
              <a:rPr lang="de-DE" dirty="0"/>
              <a:t>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Response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partially</a:t>
            </a:r>
            <a:r>
              <a:rPr lang="de-DE" dirty="0"/>
              <a:t> </a:t>
            </a:r>
            <a:r>
              <a:rPr lang="de-DE" dirty="0" err="1"/>
              <a:t>depleted</a:t>
            </a:r>
            <a:r>
              <a:rPr lang="de-DE" dirty="0"/>
              <a:t> MIMOSIS-1 </a:t>
            </a:r>
            <a:r>
              <a:rPr lang="de-DE" dirty="0" err="1"/>
              <a:t>to</a:t>
            </a:r>
            <a:r>
              <a:rPr lang="de-DE" dirty="0"/>
              <a:t> different </a:t>
            </a:r>
            <a:r>
              <a:rPr lang="de-DE" dirty="0" err="1"/>
              <a:t>dE</a:t>
            </a:r>
            <a:r>
              <a:rPr lang="de-DE" dirty="0"/>
              <a:t>/dx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CBM-PID.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de-DE" dirty="0"/>
              <a:t>Radiation </a:t>
            </a:r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PID </a:t>
            </a:r>
            <a:r>
              <a:rPr lang="de-DE" dirty="0" err="1"/>
              <a:t>capability</a:t>
            </a:r>
            <a:r>
              <a:rPr lang="de-DE" dirty="0"/>
              <a:t>. 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indent="-228600"/>
            <a:endParaRPr lang="de-DE" sz="1600" dirty="0"/>
          </a:p>
          <a:p>
            <a:pPr marL="685800" lvl="2"/>
            <a:endParaRPr lang="de-DE" sz="1600" dirty="0"/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98633-9B03-2CB0-3D42-7FC1AC8E909A}"/>
              </a:ext>
            </a:extLst>
          </p:cNvPr>
          <p:cNvSpPr txBox="1"/>
          <p:nvPr/>
        </p:nvSpPr>
        <p:spPr>
          <a:xfrm>
            <a:off x="369277" y="5507688"/>
            <a:ext cx="10187404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earn more: H. Darwish et al., Proceedings of the 13</a:t>
            </a:r>
            <a:r>
              <a:rPr lang="en-US" baseline="30000" dirty="0"/>
              <a:t>th</a:t>
            </a:r>
            <a:r>
              <a:rPr lang="en-US" dirty="0"/>
              <a:t> PSD conference (2023), submitted to NIM-A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F3717-D6A9-3C54-DDB7-5697ECC8BADA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9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72"/>
    </mc:Choice>
    <mc:Fallback xmlns="">
      <p:transition spd="slow" advTm="11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B37EA-FDD4-91A3-D984-F124A4F9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CBM-MVD collaboration members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776506-0AE8-3044-0BBE-73A4F58CEFC5}"/>
              </a:ext>
            </a:extLst>
          </p:cNvPr>
          <p:cNvSpPr txBox="1"/>
          <p:nvPr/>
        </p:nvSpPr>
        <p:spPr>
          <a:xfrm>
            <a:off x="2435470" y="1213008"/>
            <a:ext cx="70530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Julio Andary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Benedict Arnoldi-Meadows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Ole Artz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Jérôme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Baudot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Grégory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Bertolone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Auguste Besson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Norbert Bialas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Roma Bugiel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Gilles Claus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Claude Colledani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Hasan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Darwish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1,2,3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>
                <a:solidFill>
                  <a:srgbClr val="4472C4"/>
                </a:solidFill>
                <a:latin typeface="Arial" panose="020B0604020202020204" pitchFamily="34" charset="0"/>
              </a:rPr>
              <a:t>Michael Deveaux</a:t>
            </a:r>
            <a:r>
              <a:rPr lang="en-US" baseline="30000" dirty="0">
                <a:solidFill>
                  <a:srgbClr val="4472C4"/>
                </a:solidFill>
                <a:latin typeface="Arial" panose="020B0604020202020204" pitchFamily="34" charset="0"/>
              </a:rPr>
              <a:t>1,3,6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Andrei Dorokhov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Guy Dozière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Ziad El Bitar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Ingo Fröhlich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1,3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Mathieu Goffe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Benedict Gutsche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Fabian Hebermehl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Abdelkader Himmi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Christine Hu-Guo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Kimmo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Jaaskelainen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Oliver Michael Keller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Michal Koziel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Franz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Matejcek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Jan Michel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Frédéric Morel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Christian Müntz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Hung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Pham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Christian Joachim Schmidt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Stefan Schreiber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Matthieu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Specht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Dennis Spicker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</a:rPr>
              <a:t>Joachim Stroth</a:t>
            </a:r>
            <a:r>
              <a:rPr lang="en-US" baseline="30000" dirty="0">
                <a:latin typeface="Arial" panose="020B0604020202020204" pitchFamily="34" charset="0"/>
              </a:rPr>
              <a:t>1,3,4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Isabelle Valin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, Roland Weirich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1,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Marc Winter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and Yue Zhao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Goethe-Universität Frankfurt, Germany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Université de Strasbourg, CNRS, IPHC UMR 7178, Strasbourg, France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GSI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Helmholtzzentrum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für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Schwerionenforschung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GmbH, Germany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Helmholtz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Forschungsakademie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Hessen für FAIR, Germany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IJCLab, UMR9012 – CNRS / Université Paris-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Saclay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 / Université de Paris, France</a:t>
            </a:r>
            <a:br>
              <a:rPr lang="en-US" sz="1400" dirty="0">
                <a:solidFill>
                  <a:prstClr val="black"/>
                </a:solidFill>
              </a:rPr>
            </a:br>
            <a:r>
              <a:rPr lang="en-US" sz="1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</a:rPr>
              <a:t>Facility for Antiproton and Ion Research in Europe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GmbH,Germany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70A256EC-145E-00C7-5AD5-375145D3AD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113" y="3708932"/>
            <a:ext cx="1847164" cy="123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FAE79E9-853E-796C-34D1-1D31587D3AC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113" y="1727610"/>
            <a:ext cx="1557575" cy="155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C8C1D3E-11B7-6D1C-35AB-85E80B75470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382" y="1009652"/>
            <a:ext cx="1478858" cy="80442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09E36F1-4135-68D5-174A-6E1CDF368BF2}"/>
              </a:ext>
            </a:extLst>
          </p:cNvPr>
          <p:cNvSpPr txBox="1"/>
          <p:nvPr/>
        </p:nvSpPr>
        <p:spPr>
          <a:xfrm>
            <a:off x="9488557" y="837788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prstClr val="black"/>
                </a:solidFill>
              </a:rPr>
              <a:t>Supported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by</a:t>
            </a:r>
            <a:r>
              <a:rPr lang="de-DE" dirty="0">
                <a:solidFill>
                  <a:prstClr val="black"/>
                </a:solidFill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" name="Grafik 2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87605FF-E5E6-227D-F4A2-D90F70405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57" y="1374297"/>
            <a:ext cx="1890089" cy="100476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FA5F758A-286C-0C0E-2C0C-04343BC225F5}"/>
              </a:ext>
            </a:extLst>
          </p:cNvPr>
          <p:cNvSpPr txBox="1"/>
          <p:nvPr/>
        </p:nvSpPr>
        <p:spPr>
          <a:xfrm>
            <a:off x="10168765" y="2077089"/>
            <a:ext cx="1055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>
                <a:solidFill>
                  <a:prstClr val="black"/>
                </a:solidFill>
              </a:rPr>
              <a:t>(</a:t>
            </a:r>
            <a:r>
              <a:rPr lang="en-US" sz="1200"/>
              <a:t>05P21RFFC2</a:t>
            </a:r>
            <a:r>
              <a:rPr lang="de-DE" sz="120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0C6061AB-EF93-69CF-7CA0-C30964C1F0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78" y="2631059"/>
            <a:ext cx="1741041" cy="678196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FF7EA34-0171-D721-EEDC-8AC05C5DCF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57" y="3309255"/>
            <a:ext cx="1741041" cy="41365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DFF70D0-AABE-8FBB-8711-F56E84A43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06" y="3931628"/>
            <a:ext cx="1825416" cy="794056"/>
          </a:xfrm>
          <a:prstGeom prst="rect">
            <a:avLst/>
          </a:prstGeom>
        </p:spPr>
      </p:pic>
      <p:pic>
        <p:nvPicPr>
          <p:cNvPr id="36" name="Grafik 3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3A68541-7010-3AE3-3EFC-9AFE6F99A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06" y="4958494"/>
            <a:ext cx="1839256" cy="459814"/>
          </a:xfrm>
          <a:prstGeom prst="rect">
            <a:avLst/>
          </a:prstGeom>
        </p:spPr>
      </p:pic>
      <p:sp>
        <p:nvSpPr>
          <p:cNvPr id="16" name="Foliennummernplatzhalter 4">
            <a:extLst>
              <a:ext uri="{FF2B5EF4-FFF2-40B4-BE49-F238E27FC236}">
                <a16:creationId xmlns:a16="http://schemas.microsoft.com/office/drawing/2014/main" id="{F1BB96E7-6171-7E3E-D9F4-44F02B9A5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7062" y="6666332"/>
            <a:ext cx="2743200" cy="191668"/>
          </a:xfrm>
        </p:spPr>
        <p:txBody>
          <a:bodyPr/>
          <a:lstStyle/>
          <a:p>
            <a:fld id="{29023446-43A6-4CDC-9F35-3AECD81F11A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r>
              <a:rPr lang="en-US" dirty="0">
                <a:solidFill>
                  <a:prstClr val="black"/>
                </a:solidFill>
              </a:rPr>
              <a:t> / 14</a:t>
            </a: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55755830-EE89-51F6-39D1-CFB49BD8E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647492"/>
            <a:ext cx="8153400" cy="191668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M. Deveaux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" y="3352539"/>
            <a:ext cx="663604" cy="6636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9" y="4910881"/>
            <a:ext cx="1214582" cy="528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62800E-9F2D-A6B5-FCE1-54FEF5D09248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56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3BFD4-07BC-273F-1BD7-F1D918AD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0521B-0342-D8CF-B82B-87FE53084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9648F-6463-7620-25A3-9D768F1C3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14</a:t>
            </a:fld>
            <a:r>
              <a:rPr lang="de-DE">
                <a:solidFill>
                  <a:prstClr val="black"/>
                </a:solidFill>
              </a:rPr>
              <a:t> / 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D32909-CC0A-4095-D3C3-C109ADA807C6}"/>
              </a:ext>
            </a:extLst>
          </p:cNvPr>
          <p:cNvSpPr txBox="1"/>
          <p:nvPr/>
        </p:nvSpPr>
        <p:spPr>
          <a:xfrm>
            <a:off x="3895725" y="2533650"/>
            <a:ext cx="38046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/>
              <a:t>Backup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8157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Beam tests (MIMOSIS-1)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9293287"/>
                  </p:ext>
                </p:extLst>
              </p:nvPr>
            </p:nvGraphicFramePr>
            <p:xfrm>
              <a:off x="29041" y="561083"/>
              <a:ext cx="10274968" cy="335889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063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020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683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9823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129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Date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Location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Beam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Goal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13. – 14.  Mar 2021 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GSI /</a:t>
                          </a:r>
                          <a:r>
                            <a:rPr lang="de-DE" sz="1600" baseline="0"/>
                            <a:t> mCBM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1 AGeV Pb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Single-Event-Effects (SEE)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23. – 24. May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GSI / mCBM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1 AGeV Xe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/>
                            <a:t>SEE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07. – 13.  Jun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DESY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5 GeV e</a:t>
                          </a:r>
                          <a:r>
                            <a:rPr lang="de-DE" sz="1600" baseline="30000"/>
                            <a:t>-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Performance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19. – 26.</a:t>
                          </a:r>
                          <a:r>
                            <a:rPr lang="de-DE" sz="1600" baseline="0"/>
                            <a:t> Sep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DESY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5 GeV e-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Performance (X-ray</a:t>
                          </a:r>
                          <a:r>
                            <a:rPr lang="de-DE" sz="1600" baseline="0"/>
                            <a:t> irradiated)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05.</a:t>
                          </a:r>
                          <a:r>
                            <a:rPr lang="de-DE" sz="1600" baseline="0"/>
                            <a:t> – 12.  Oct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CERN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~100</a:t>
                          </a:r>
                          <a:r>
                            <a:rPr lang="de-DE" sz="1600" baseline="0"/>
                            <a:t> GeV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600" b="0" i="0" baseline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de-DE" sz="1600" b="0" i="0" baseline="0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1600" baseline="0"/>
                            <a:t> 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Performance (neutron</a:t>
                          </a:r>
                          <a:r>
                            <a:rPr lang="de-DE" sz="1600" baseline="0"/>
                            <a:t> irradiated)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14.</a:t>
                          </a:r>
                          <a:r>
                            <a:rPr lang="de-DE" sz="1600" baseline="0"/>
                            <a:t> – 20. Feb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DESY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5 GeV e-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Performance (mixed irradiated) ++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21. – 28. Mar</a:t>
                          </a:r>
                          <a:r>
                            <a:rPr lang="de-DE" sz="1600" baseline="0"/>
                            <a:t>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COSY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0.3 – 3 GeV p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Performance,</a:t>
                          </a:r>
                          <a:r>
                            <a:rPr lang="de-DE" sz="1600" baseline="0"/>
                            <a:t> dE/dx?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23.</a:t>
                          </a:r>
                          <a:r>
                            <a:rPr lang="de-DE" sz="1600" baseline="0"/>
                            <a:t> – 29. May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GSI/UNILAC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~4 MeV Ca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SEE, slow fragments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294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/>
                            <a:t>01.</a:t>
                          </a:r>
                          <a:r>
                            <a:rPr lang="de-DE" sz="1600" baseline="0"/>
                            <a:t> – 07.  Sep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CERN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~100</a:t>
                          </a:r>
                          <a:r>
                            <a:rPr lang="de-DE" sz="1600" baseline="0"/>
                            <a:t> GeV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de-DE" sz="1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 sz="1600" b="0" i="0" baseline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de-DE" sz="1600" b="0" i="0" baseline="0" smtClean="0"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</m:sup>
                              </m:sSup>
                            </m:oMath>
                          </a14:m>
                          <a:r>
                            <a:rPr lang="de-DE" sz="1600" baseline="0"/>
                            <a:t> 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/>
                            <a:t>Response to inclined tracks,…</a:t>
                          </a:r>
                          <a:endParaRPr lang="en-US" sz="16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9293287"/>
                  </p:ext>
                </p:extLst>
              </p:nvPr>
            </p:nvGraphicFramePr>
            <p:xfrm>
              <a:off x="29041" y="561083"/>
              <a:ext cx="10274968" cy="335889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06316"/>
                    <a:gridCol w="2302042"/>
                    <a:gridCol w="1668379"/>
                    <a:gridCol w="3898231"/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Date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Location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Beam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Goal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13. – 14.  Mar 2021 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GSI /</a:t>
                          </a:r>
                          <a:r>
                            <a:rPr lang="de-DE" sz="1600" baseline="0" smtClean="0"/>
                            <a:t> mCBM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1 AGeV Pb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Single-Event-Effects (SEE)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23. – 24. May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GSI / mCBM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1 AGeV Xe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smtClean="0"/>
                            <a:t>SEE</a:t>
                          </a:r>
                          <a:endParaRPr lang="en-US" sz="1600" smtClean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07. – 13.  Jun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DESY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5 GeV e</a:t>
                          </a:r>
                          <a:r>
                            <a:rPr lang="de-DE" sz="1600" baseline="30000" smtClean="0"/>
                            <a:t>-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Performance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19. – 26.</a:t>
                          </a:r>
                          <a:r>
                            <a:rPr lang="de-DE" sz="1600" baseline="0" smtClean="0"/>
                            <a:t> Sep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DESY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5 GeV e-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Performance (X-ray</a:t>
                          </a:r>
                          <a:r>
                            <a:rPr lang="de-DE" sz="1600" baseline="0" smtClean="0"/>
                            <a:t> irradiated)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83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05.</a:t>
                          </a:r>
                          <a:r>
                            <a:rPr lang="de-DE" sz="1600" baseline="0" smtClean="0"/>
                            <a:t> – 12.  Oct 2021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CERN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2482" t="-496429" r="-235036" b="-4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Performance (neutron</a:t>
                          </a:r>
                          <a:r>
                            <a:rPr lang="de-DE" sz="1600" baseline="0" smtClean="0"/>
                            <a:t> irradiated)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14.</a:t>
                          </a:r>
                          <a:r>
                            <a:rPr lang="de-DE" sz="1600" baseline="0" smtClean="0"/>
                            <a:t> – 20. Feb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DESY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5 GeV e-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Performance (mixed irradiated) ++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21. – 28. Mar</a:t>
                          </a:r>
                          <a:r>
                            <a:rPr lang="de-DE" sz="1600" baseline="0" smtClean="0"/>
                            <a:t>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COSY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0.3 – 3 GeV p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Performance,</a:t>
                          </a:r>
                          <a:r>
                            <a:rPr lang="de-DE" sz="1600" baseline="0" smtClean="0"/>
                            <a:t> dE/dx?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23.</a:t>
                          </a:r>
                          <a:r>
                            <a:rPr lang="de-DE" sz="1600" baseline="0" smtClean="0"/>
                            <a:t> – 29. May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GSI/UNILAC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~4 MeV </a:t>
                          </a:r>
                          <a:r>
                            <a:rPr lang="de-DE" sz="1600" smtClean="0"/>
                            <a:t>Ca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SEE, slow fragments</a:t>
                          </a:r>
                          <a:endParaRPr lang="en-US" sz="1600"/>
                        </a:p>
                      </a:txBody>
                      <a:tcPr/>
                    </a:tc>
                  </a:tr>
                  <a:tr h="338328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sz="1600" smtClean="0"/>
                            <a:t>01.</a:t>
                          </a:r>
                          <a:r>
                            <a:rPr lang="de-DE" sz="1600" baseline="0" smtClean="0"/>
                            <a:t> – 07.  Sep 2022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CERN</a:t>
                          </a:r>
                          <a:endParaRPr lang="en-US" sz="16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2482" t="-891071" r="-235036" b="-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600" smtClean="0"/>
                            <a:t>Response to inclined tracks,…</a:t>
                          </a:r>
                          <a:endParaRPr lang="en-US" sz="160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1230" y="4422522"/>
          <a:ext cx="6861044" cy="136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3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245"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Date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Location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Radiation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45">
                <a:tc>
                  <a:txBody>
                    <a:bodyPr/>
                    <a:lstStyle/>
                    <a:p>
                      <a:pPr algn="r"/>
                      <a:r>
                        <a:rPr lang="de-DE" sz="1600"/>
                        <a:t>Jul – Aug 2021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Ljubjana (TRIGA)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~1 MeV reactor neutrons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45">
                <a:tc>
                  <a:txBody>
                    <a:bodyPr/>
                    <a:lstStyle/>
                    <a:p>
                      <a:pPr algn="r"/>
                      <a:r>
                        <a:rPr lang="de-DE" sz="1600"/>
                        <a:t>Sep 2021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Karlsruhe</a:t>
                      </a:r>
                      <a:r>
                        <a:rPr lang="de-DE" sz="1600" baseline="0"/>
                        <a:t> (KIT)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~10 keV X-rays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45">
                <a:tc>
                  <a:txBody>
                    <a:bodyPr/>
                    <a:lstStyle/>
                    <a:p>
                      <a:pPr algn="r"/>
                      <a:r>
                        <a:rPr lang="de-DE" sz="1600"/>
                        <a:t>Aug</a:t>
                      </a:r>
                      <a:r>
                        <a:rPr lang="de-DE" sz="1600" baseline="0"/>
                        <a:t> 2022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Karlsruhe (KIT)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/>
                        <a:t>~10</a:t>
                      </a:r>
                      <a:r>
                        <a:rPr lang="de-DE" sz="1600" baseline="0"/>
                        <a:t> keV X-rays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5313" y="5958882"/>
            <a:ext cx="7314823" cy="61555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S</a:t>
            </a:r>
            <a:r>
              <a:rPr lang="de-DE">
                <a:solidFill>
                  <a:prstClr val="black"/>
                </a:solidFill>
              </a:rPr>
              <a:t>pecial thanks to IPHC for massive support in beam time preparation.</a:t>
            </a:r>
          </a:p>
          <a:p>
            <a:r>
              <a:rPr lang="de-DE" sz="1600">
                <a:solidFill>
                  <a:prstClr val="black"/>
                </a:solidFill>
              </a:rPr>
              <a:t>Meanwhile: 14 IPHC people (9-10 FTE) involved in MIMOSIS.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41" y="4011244"/>
            <a:ext cx="265970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b="1">
                <a:solidFill>
                  <a:prstClr val="black"/>
                </a:solidFill>
              </a:rPr>
              <a:t>Irradiation campaigns: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34" b="19693"/>
          <a:stretch/>
        </p:blipFill>
        <p:spPr>
          <a:xfrm>
            <a:off x="9137722" y="3958046"/>
            <a:ext cx="3054278" cy="28999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3553" y="3965077"/>
            <a:ext cx="16770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200">
                <a:solidFill>
                  <a:prstClr val="black"/>
                </a:solidFill>
              </a:rPr>
              <a:t>Shielding for PCB-ICs</a:t>
            </a:r>
          </a:p>
          <a:p>
            <a:r>
              <a:rPr lang="de-DE" sz="1200">
                <a:solidFill>
                  <a:prstClr val="black"/>
                </a:solidFill>
              </a:rPr>
              <a:t>(X-rays @ KIT)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9330615" y="4195910"/>
            <a:ext cx="649092" cy="2308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525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CBM-MVD Sensor requirements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0811" y="5923005"/>
            <a:ext cx="7661136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>
                <a:solidFill>
                  <a:srgbClr val="FF0000"/>
                </a:solidFill>
              </a:rPr>
              <a:t>H</a:t>
            </a:r>
            <a:r>
              <a:rPr lang="de-DE"/>
              <a:t>ow to arrive there (starting from ALPIDE) based on 180 nm technology?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386339" y="1146331"/>
              <a:ext cx="6096000" cy="37033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9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17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Requirement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Time resolution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~5 µs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Spatial resolution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~5</a:t>
                          </a:r>
                          <a:r>
                            <a:rPr lang="de-DE" baseline="0"/>
                            <a:t> µm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Sensor thickness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~50 µm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Power dissipation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≾</m:t>
                              </m:r>
                            </m:oMath>
                          </a14:m>
                          <a:r>
                            <a:rPr lang="en-US"/>
                            <a:t>200 mW/cm²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Radiation doses (non-ionizing)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&gt;</a:t>
                          </a:r>
                          <a:r>
                            <a:rPr lang="de-DE" baseline="0"/>
                            <a:t> 7x</a:t>
                          </a:r>
                          <a:r>
                            <a:rPr lang="de-DE"/>
                            <a:t>10</a:t>
                          </a:r>
                          <a:r>
                            <a:rPr lang="de-DE" baseline="30000"/>
                            <a:t>13</a:t>
                          </a:r>
                          <a:r>
                            <a:rPr lang="de-DE" baseline="0"/>
                            <a:t> n</a:t>
                          </a:r>
                          <a:r>
                            <a:rPr lang="de-DE" baseline="-25000"/>
                            <a:t>eq</a:t>
                          </a:r>
                          <a:r>
                            <a:rPr lang="de-DE" baseline="0"/>
                            <a:t>/cm²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Radiation</a:t>
                          </a:r>
                          <a:r>
                            <a:rPr lang="de-DE" baseline="0"/>
                            <a:t> doses (ionizing)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&gt; 5 Mrad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Radiation gradient on chip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100%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HI-tolerance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10 Hz/mm²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Rate (average/peak)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/>
                            <a:t>150/700</a:t>
                          </a:r>
                          <a:r>
                            <a:rPr lang="de-DE" baseline="0"/>
                            <a:t> kHz/mm²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900569"/>
                  </p:ext>
                </p:extLst>
              </p:nvPr>
            </p:nvGraphicFramePr>
            <p:xfrm>
              <a:off x="1386339" y="1146331"/>
              <a:ext cx="6096000" cy="37033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094216"/>
                    <a:gridCol w="2001784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Requirement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noFill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Time resolution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~5 µs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Spatial resolution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~5</a:t>
                          </a:r>
                          <a:r>
                            <a:rPr lang="de-DE" baseline="0" smtClean="0"/>
                            <a:t> µm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Sensor thickness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~50 µm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Power dissipation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4559" t="-406557" r="-608" b="-5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Radiation doses (non-ionizing)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&gt;</a:t>
                          </a:r>
                          <a:r>
                            <a:rPr lang="de-DE" baseline="0" smtClean="0"/>
                            <a:t> </a:t>
                          </a:r>
                          <a:r>
                            <a:rPr lang="de-DE" baseline="0" smtClean="0"/>
                            <a:t>7x</a:t>
                          </a:r>
                          <a:r>
                            <a:rPr lang="de-DE" smtClean="0"/>
                            <a:t>10</a:t>
                          </a:r>
                          <a:r>
                            <a:rPr lang="de-DE" baseline="30000" smtClean="0"/>
                            <a:t>13</a:t>
                          </a:r>
                          <a:r>
                            <a:rPr lang="de-DE" baseline="0" smtClean="0"/>
                            <a:t> n</a:t>
                          </a:r>
                          <a:r>
                            <a:rPr lang="de-DE" baseline="-25000" smtClean="0"/>
                            <a:t>eq</a:t>
                          </a:r>
                          <a:r>
                            <a:rPr lang="de-DE" baseline="0" smtClean="0"/>
                            <a:t>/cm²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Radiation</a:t>
                          </a:r>
                          <a:r>
                            <a:rPr lang="de-DE" baseline="0" smtClean="0"/>
                            <a:t> doses (ionizing)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&gt; </a:t>
                          </a:r>
                          <a:r>
                            <a:rPr lang="de-DE" smtClean="0"/>
                            <a:t>5 Mrad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Radiation gradient on chip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100%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HI-tolerance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10 Hz/mm²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mtClean="0"/>
                            <a:t>Rate (average/peak)</a:t>
                          </a:r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mtClean="0"/>
                            <a:t>150/700</a:t>
                          </a:r>
                          <a:r>
                            <a:rPr lang="de-DE" baseline="0" smtClean="0"/>
                            <a:t> kHz/mm²</a:t>
                          </a:r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8409274" y="6649800"/>
            <a:ext cx="3206327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/>
              <a:t>3rd High-D consortium meeting, 9-10 Feb. 2023 </a:t>
            </a: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grpSp>
        <p:nvGrpSpPr>
          <p:cNvPr id="16" name="Groupe 7">
            <a:extLst>
              <a:ext uri="{FF2B5EF4-FFF2-40B4-BE49-F238E27FC236}">
                <a16:creationId xmlns:a16="http://schemas.microsoft.com/office/drawing/2014/main" id="{E47CDD9F-E3C8-6FED-DBEE-3F0BEE729EE7}"/>
              </a:ext>
            </a:extLst>
          </p:cNvPr>
          <p:cNvGrpSpPr/>
          <p:nvPr/>
        </p:nvGrpSpPr>
        <p:grpSpPr>
          <a:xfrm>
            <a:off x="7630995" y="1559550"/>
            <a:ext cx="3330068" cy="1023873"/>
            <a:chOff x="5796557" y="4061933"/>
            <a:chExt cx="3330068" cy="682491"/>
          </a:xfrm>
        </p:grpSpPr>
        <p:sp>
          <p:nvSpPr>
            <p:cNvPr id="17" name="Right Brace 16"/>
            <p:cNvSpPr/>
            <p:nvPr/>
          </p:nvSpPr>
          <p:spPr>
            <a:xfrm>
              <a:off x="5796557" y="4061933"/>
              <a:ext cx="105328" cy="682491"/>
            </a:xfrm>
            <a:prstGeom prst="rightBrace">
              <a:avLst>
                <a:gd name="adj1" fmla="val 5833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 sz="120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87752" y="4213442"/>
              <a:ext cx="3138873" cy="389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>
                  <a:solidFill>
                    <a:srgbClr val="008000"/>
                  </a:solidFill>
                </a:rPr>
                <a:t>Mostly established </a:t>
              </a:r>
              <a:r>
                <a:rPr lang="en-US" sz="1600" dirty="0">
                  <a:solidFill>
                    <a:srgbClr val="008000"/>
                  </a:solidFill>
                </a:rPr>
                <a:t>by ALPIDE</a:t>
              </a:r>
            </a:p>
            <a:p>
              <a:pPr defTabSz="914400"/>
              <a:r>
                <a:rPr lang="en-US" sz="1600" dirty="0">
                  <a:solidFill>
                    <a:srgbClr val="008000"/>
                  </a:solidFill>
                </a:rPr>
                <a:t>(Sensor of ALICE ITS2 upgrade)</a:t>
              </a:r>
            </a:p>
          </p:txBody>
        </p:sp>
      </p:grpSp>
      <p:grpSp>
        <p:nvGrpSpPr>
          <p:cNvPr id="19" name="Groupe 11">
            <a:extLst>
              <a:ext uri="{FF2B5EF4-FFF2-40B4-BE49-F238E27FC236}">
                <a16:creationId xmlns:a16="http://schemas.microsoft.com/office/drawing/2014/main" id="{59D3E5F8-47D0-ABB9-F856-09927BF20A7C}"/>
              </a:ext>
            </a:extLst>
          </p:cNvPr>
          <p:cNvGrpSpPr/>
          <p:nvPr/>
        </p:nvGrpSpPr>
        <p:grpSpPr>
          <a:xfrm>
            <a:off x="7620231" y="4317072"/>
            <a:ext cx="3138511" cy="584775"/>
            <a:chOff x="5791778" y="5385154"/>
            <a:chExt cx="3138511" cy="584775"/>
          </a:xfrm>
        </p:grpSpPr>
        <p:sp>
          <p:nvSpPr>
            <p:cNvPr id="20" name="Right Brace 19"/>
            <p:cNvSpPr/>
            <p:nvPr/>
          </p:nvSpPr>
          <p:spPr>
            <a:xfrm>
              <a:off x="5791778" y="5545184"/>
              <a:ext cx="93374" cy="372549"/>
            </a:xfrm>
            <a:prstGeom prst="rightBrace">
              <a:avLst>
                <a:gd name="adj1" fmla="val 5833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7752" y="5385154"/>
              <a:ext cx="29425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srgbClr val="FF0000"/>
                  </a:solidFill>
                </a:rPr>
                <a:t>Incompatible with ALPIDE</a:t>
              </a:r>
            </a:p>
            <a:p>
              <a:pPr defTabSz="914400"/>
              <a:r>
                <a:rPr lang="en-US" sz="1600" dirty="0">
                  <a:solidFill>
                    <a:srgbClr val="FF0000"/>
                  </a:solidFill>
                </a:rPr>
                <a:t>&gt; 20x internal bandwidth needed</a:t>
              </a:r>
            </a:p>
          </p:txBody>
        </p:sp>
      </p:grpSp>
      <p:grpSp>
        <p:nvGrpSpPr>
          <p:cNvPr id="22" name="Groupe 9">
            <a:extLst>
              <a:ext uri="{FF2B5EF4-FFF2-40B4-BE49-F238E27FC236}">
                <a16:creationId xmlns:a16="http://schemas.microsoft.com/office/drawing/2014/main" id="{FFE7DB32-4559-A4A7-2E8E-AB3139E5EAEB}"/>
              </a:ext>
            </a:extLst>
          </p:cNvPr>
          <p:cNvGrpSpPr/>
          <p:nvPr/>
        </p:nvGrpSpPr>
        <p:grpSpPr>
          <a:xfrm>
            <a:off x="7396255" y="3002798"/>
            <a:ext cx="2981552" cy="672821"/>
            <a:chOff x="4462048" y="4800690"/>
            <a:chExt cx="2981552" cy="672821"/>
          </a:xfrm>
        </p:grpSpPr>
        <p:sp>
          <p:nvSpPr>
            <p:cNvPr id="23" name="TextBox 22"/>
            <p:cNvSpPr txBox="1"/>
            <p:nvPr/>
          </p:nvSpPr>
          <p:spPr>
            <a:xfrm rot="19953868">
              <a:off x="4462048" y="4800690"/>
              <a:ext cx="11572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de-DE" sz="1200" dirty="0">
                  <a:solidFill>
                    <a:srgbClr val="FF0000"/>
                  </a:solidFill>
                </a:rPr>
                <a:t>per </a:t>
              </a:r>
              <a:r>
                <a:rPr lang="de-DE" sz="1200" dirty="0" err="1">
                  <a:solidFill>
                    <a:srgbClr val="FF0000"/>
                  </a:solidFill>
                </a:rPr>
                <a:t>year</a:t>
              </a:r>
              <a:r>
                <a:rPr lang="de-DE" sz="1200" dirty="0">
                  <a:solidFill>
                    <a:srgbClr val="FF0000"/>
                  </a:solidFill>
                </a:rPr>
                <a:t> </a:t>
              </a:r>
            </a:p>
            <a:p>
              <a:pPr defTabSz="914400"/>
              <a:r>
                <a:rPr lang="de-DE" sz="1200" dirty="0" err="1">
                  <a:solidFill>
                    <a:srgbClr val="FF0000"/>
                  </a:solidFill>
                </a:rPr>
                <a:t>no</a:t>
              </a:r>
              <a:r>
                <a:rPr lang="de-DE" sz="1200" dirty="0">
                  <a:solidFill>
                    <a:srgbClr val="FF0000"/>
                  </a:solidFill>
                </a:rPr>
                <a:t> </a:t>
              </a:r>
              <a:r>
                <a:rPr lang="de-DE" sz="1200" dirty="0" err="1">
                  <a:solidFill>
                    <a:srgbClr val="FF0000"/>
                  </a:solidFill>
                </a:rPr>
                <a:t>safety</a:t>
              </a:r>
              <a:r>
                <a:rPr lang="de-DE" sz="1200" dirty="0">
                  <a:solidFill>
                    <a:srgbClr val="FF0000"/>
                  </a:solidFill>
                </a:rPr>
                <a:t> </a:t>
              </a:r>
              <a:r>
                <a:rPr lang="de-DE" sz="1200" dirty="0" err="1">
                  <a:solidFill>
                    <a:srgbClr val="FF0000"/>
                  </a:solidFill>
                </a:rPr>
                <a:t>factor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5788987" y="4816097"/>
              <a:ext cx="105328" cy="657414"/>
            </a:xfrm>
            <a:prstGeom prst="rightBrace">
              <a:avLst>
                <a:gd name="adj1" fmla="val 5833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987752" y="4923138"/>
                  <a:ext cx="1455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10 x ALPIDE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752" y="4923138"/>
                  <a:ext cx="1455848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452" r="-1724" b="-2258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499617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MIMOSIS-1: Tolerance to non-ionizing radiation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99" y="620688"/>
            <a:ext cx="4457701" cy="2605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8384" y="2226525"/>
            <a:ext cx="994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Vbb=-3V</a:t>
            </a:r>
          </a:p>
          <a:p>
            <a:r>
              <a:rPr lang="de-DE"/>
              <a:t>HV=10V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8" y="3503922"/>
            <a:ext cx="4457701" cy="29219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346159" y="3831166"/>
            <a:ext cx="35283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97083" y="3606964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>
                <a:solidFill>
                  <a:srgbClr val="2A6099"/>
                </a:solidFill>
              </a:rPr>
              <a:t>1 hit/frame</a:t>
            </a:r>
            <a:endParaRPr lang="en-US" sz="1100" b="1">
              <a:solidFill>
                <a:srgbClr val="2A6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1456" y="3862923"/>
            <a:ext cx="2173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/>
              <a:t>&lt;0.05% of all pixels masked</a:t>
            </a:r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292064" y="3673347"/>
            <a:ext cx="473507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O</a:t>
            </a:r>
            <a:r>
              <a:rPr lang="de-DE"/>
              <a:t>bservation:</a:t>
            </a:r>
          </a:p>
          <a:p>
            <a:endParaRPr lang="de-DE" sz="1600">
              <a:solidFill>
                <a:srgbClr val="3366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>
                <a:sym typeface="Wingdings" panose="05000000000000000000" pitchFamily="2" charset="2"/>
              </a:rPr>
              <a:t>Det eff. &gt;&gt; 99% for 10</a:t>
            </a:r>
            <a:r>
              <a:rPr lang="en-US" sz="1600" baseline="30000">
                <a:sym typeface="Wingdings" panose="05000000000000000000" pitchFamily="2" charset="2"/>
              </a:rPr>
              <a:t>14 </a:t>
            </a:r>
            <a:r>
              <a:rPr lang="en-US" sz="1600">
                <a:sym typeface="Wingdings" panose="05000000000000000000" pitchFamily="2" charset="2"/>
              </a:rPr>
              <a:t>n</a:t>
            </a:r>
            <a:r>
              <a:rPr lang="en-US" sz="1600" baseline="-25000">
                <a:sym typeface="Wingdings" panose="05000000000000000000" pitchFamily="2" charset="2"/>
              </a:rPr>
              <a:t>eq</a:t>
            </a:r>
            <a:r>
              <a:rPr lang="en-US" sz="1600">
                <a:sym typeface="Wingdings" panose="05000000000000000000" pitchFamily="2" charset="2"/>
              </a:rPr>
              <a:t>/cm².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>
                <a:sym typeface="Wingdings" panose="05000000000000000000" pitchFamily="2" charset="2"/>
              </a:rPr>
              <a:t>Resonable performance after 3x 10</a:t>
            </a:r>
            <a:r>
              <a:rPr lang="en-US" sz="1600" baseline="30000">
                <a:sym typeface="Wingdings" panose="05000000000000000000" pitchFamily="2" charset="2"/>
              </a:rPr>
              <a:t>14 </a:t>
            </a:r>
            <a:r>
              <a:rPr lang="en-US" sz="1600">
                <a:sym typeface="Wingdings" panose="05000000000000000000" pitchFamily="2" charset="2"/>
              </a:rPr>
              <a:t>n</a:t>
            </a:r>
            <a:r>
              <a:rPr lang="en-US" sz="1600" baseline="-25000">
                <a:sym typeface="Wingdings" panose="05000000000000000000" pitchFamily="2" charset="2"/>
              </a:rPr>
              <a:t>eq</a:t>
            </a:r>
            <a:r>
              <a:rPr lang="en-US" sz="1600">
                <a:sym typeface="Wingdings" panose="05000000000000000000" pitchFamily="2" charset="2"/>
              </a:rPr>
              <a:t>/cm².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>
                <a:sym typeface="Wingdings" panose="05000000000000000000" pitchFamily="2" charset="2"/>
              </a:rPr>
              <a:t>AC-pixel shows better efficiency (as expected).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>
                <a:sym typeface="Wingdings" panose="05000000000000000000" pitchFamily="2" charset="2"/>
              </a:rPr>
              <a:t>Dark rate &lt; 10</a:t>
            </a:r>
            <a:r>
              <a:rPr lang="de-DE" sz="1600" baseline="30000">
                <a:sym typeface="Wingdings" panose="05000000000000000000" pitchFamily="2" charset="2"/>
              </a:rPr>
              <a:t>-6</a:t>
            </a:r>
            <a:r>
              <a:rPr lang="de-DE" sz="1600">
                <a:sym typeface="Wingdings" panose="05000000000000000000" pitchFamily="2" charset="2"/>
              </a:rPr>
              <a:t> for all pixels tested.</a:t>
            </a:r>
          </a:p>
          <a:p>
            <a:pPr lvl="1"/>
            <a:r>
              <a:rPr lang="de-DE" sz="1600">
                <a:sym typeface="Wingdings" panose="05000000000000000000" pitchFamily="2" charset="2"/>
              </a:rPr>
              <a:t>=&gt; Holds for DC-pixels (not shown).</a:t>
            </a:r>
          </a:p>
          <a:p>
            <a:pPr lvl="1"/>
            <a:r>
              <a:rPr lang="de-DE" sz="1600">
                <a:sym typeface="Wingdings" panose="05000000000000000000" pitchFamily="2" charset="2"/>
              </a:rPr>
              <a:t>=&gt; Matches requirements.</a:t>
            </a:r>
          </a:p>
        </p:txBody>
      </p:sp>
      <p:sp>
        <p:nvSpPr>
          <p:cNvPr id="13" name="TextBox 12"/>
          <p:cNvSpPr txBox="1"/>
          <p:nvPr/>
        </p:nvSpPr>
        <p:spPr>
          <a:xfrm rot="20320047">
            <a:off x="7809764" y="1370064"/>
            <a:ext cx="12568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Preliminary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0320047">
            <a:off x="7593610" y="3221894"/>
            <a:ext cx="12568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Preliminary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  <p:grpSp>
        <p:nvGrpSpPr>
          <p:cNvPr id="19" name="Group 18"/>
          <p:cNvGrpSpPr/>
          <p:nvPr/>
        </p:nvGrpSpPr>
        <p:grpSpPr>
          <a:xfrm>
            <a:off x="395536" y="635336"/>
            <a:ext cx="4418813" cy="2600987"/>
            <a:chOff x="395536" y="635336"/>
            <a:chExt cx="4418813" cy="26009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35336"/>
              <a:ext cx="4067944" cy="26009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55776" y="2492896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Vbb=-3V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320047">
              <a:off x="3557530" y="1248887"/>
              <a:ext cx="125681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</a:rPr>
                <a:t>Preliminary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499421">
              <a:off x="3514706" y="754682"/>
              <a:ext cx="206089" cy="548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EE2150-6F24-BBC0-FD68-98EA5C11CE68}"/>
              </a:ext>
            </a:extLst>
          </p:cNvPr>
          <p:cNvSpPr txBox="1"/>
          <p:nvPr/>
        </p:nvSpPr>
        <p:spPr>
          <a:xfrm>
            <a:off x="8409274" y="6649800"/>
            <a:ext cx="274947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13th POS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conference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Oxford, Sept 2023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55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Mimosis-1: In beam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8" y="3435807"/>
            <a:ext cx="4638532" cy="30363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34248" y="4389873"/>
            <a:ext cx="1088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Vbb=-3V</a:t>
            </a:r>
          </a:p>
          <a:p>
            <a:r>
              <a:rPr lang="de-DE"/>
              <a:t>HV=10V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5795" y="3538227"/>
            <a:ext cx="448686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</a:t>
            </a:r>
            <a:r>
              <a:rPr lang="de-DE" dirty="0"/>
              <a:t>fter 10</a:t>
            </a:r>
            <a:r>
              <a:rPr lang="de-DE" baseline="30000" dirty="0"/>
              <a:t>14</a:t>
            </a:r>
            <a:r>
              <a:rPr lang="de-DE" dirty="0"/>
              <a:t>n</a:t>
            </a:r>
            <a:r>
              <a:rPr lang="de-DE" baseline="-25000" dirty="0"/>
              <a:t>eq</a:t>
            </a:r>
            <a:r>
              <a:rPr lang="de-DE" dirty="0"/>
              <a:t>/cm² (end-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lifetime</a:t>
            </a:r>
            <a:r>
              <a:rPr lang="de-DE" dirty="0"/>
              <a:t>):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Standard </a:t>
            </a:r>
            <a:r>
              <a:rPr lang="de-DE" dirty="0" err="1"/>
              <a:t>epi-layer</a:t>
            </a:r>
            <a:r>
              <a:rPr lang="de-DE" dirty="0"/>
              <a:t> </a:t>
            </a:r>
            <a:r>
              <a:rPr lang="de-DE" dirty="0" err="1"/>
              <a:t>reaches</a:t>
            </a:r>
            <a:r>
              <a:rPr lang="de-DE" dirty="0"/>
              <a:t> </a:t>
            </a:r>
            <a:r>
              <a:rPr lang="de-DE" dirty="0" err="1"/>
              <a:t>limits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p-</a:t>
            </a:r>
            <a:r>
              <a:rPr lang="de-DE" dirty="0" err="1"/>
              <a:t>stop</a:t>
            </a:r>
            <a:r>
              <a:rPr lang="de-DE" dirty="0"/>
              <a:t>, n-</a:t>
            </a:r>
            <a:r>
              <a:rPr lang="de-DE" dirty="0" err="1"/>
              <a:t>gap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Best </a:t>
            </a:r>
            <a:r>
              <a:rPr lang="de-DE" dirty="0" err="1"/>
              <a:t>performance</a:t>
            </a:r>
            <a:r>
              <a:rPr lang="de-DE" dirty="0"/>
              <a:t>: p-</a:t>
            </a:r>
            <a:r>
              <a:rPr lang="de-DE" dirty="0" err="1"/>
              <a:t>stop</a:t>
            </a:r>
            <a:r>
              <a:rPr lang="de-DE" dirty="0"/>
              <a:t> AC </a:t>
            </a:r>
            <a:r>
              <a:rPr lang="de-DE" dirty="0" err="1"/>
              <a:t>pixel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n-</a:t>
            </a:r>
            <a:r>
              <a:rPr lang="de-DE" sz="1400" dirty="0" err="1"/>
              <a:t>gap</a:t>
            </a:r>
            <a:r>
              <a:rPr lang="de-DE" sz="1400" dirty="0"/>
              <a:t> AC </a:t>
            </a:r>
            <a:r>
              <a:rPr lang="de-DE" sz="1400" dirty="0" err="1"/>
              <a:t>worse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n-</a:t>
            </a:r>
            <a:r>
              <a:rPr lang="de-DE" sz="1400" dirty="0" err="1"/>
              <a:t>gap</a:t>
            </a:r>
            <a:r>
              <a:rPr lang="de-DE" sz="1400" dirty="0"/>
              <a:t> DC =&gt; follow </a:t>
            </a:r>
            <a:r>
              <a:rPr lang="de-DE" sz="1400" dirty="0" err="1"/>
              <a:t>up</a:t>
            </a:r>
            <a:r>
              <a:rPr lang="de-DE" sz="1400" dirty="0"/>
              <a:t>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0320047">
            <a:off x="9310560" y="5013429"/>
            <a:ext cx="133882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Preliminary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grpSp>
        <p:nvGrpSpPr>
          <p:cNvPr id="14" name="Group 13"/>
          <p:cNvGrpSpPr/>
          <p:nvPr/>
        </p:nvGrpSpPr>
        <p:grpSpPr>
          <a:xfrm>
            <a:off x="5807969" y="555486"/>
            <a:ext cx="4824536" cy="2880320"/>
            <a:chOff x="5807969" y="555486"/>
            <a:chExt cx="4824536" cy="288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3"/>
            <a:stretch/>
          </p:blipFill>
          <p:spPr>
            <a:xfrm>
              <a:off x="5807969" y="555486"/>
              <a:ext cx="4824536" cy="28803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192344" y="1626314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Vbb=-3V</a:t>
              </a:r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0320047">
              <a:off x="9141263" y="2288013"/>
              <a:ext cx="133882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</a:rPr>
                <a:t>Preliminary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37053">
              <a:off x="9528548" y="711195"/>
              <a:ext cx="281354" cy="145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67E1084-D207-1527-2E64-90A96CBAC3ED}"/>
              </a:ext>
            </a:extLst>
          </p:cNvPr>
          <p:cNvSpPr txBox="1"/>
          <p:nvPr/>
        </p:nvSpPr>
        <p:spPr>
          <a:xfrm>
            <a:off x="575795" y="1602059"/>
            <a:ext cx="4384534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rgbClr val="FF0000"/>
                </a:solidFill>
              </a:rPr>
              <a:t>B</a:t>
            </a:r>
            <a:r>
              <a:rPr lang="de-DE" dirty="0" err="1"/>
              <a:t>efore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:</a:t>
            </a:r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excellent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B9FF9-865F-B5EF-7174-748A2CDA80CF}"/>
              </a:ext>
            </a:extLst>
          </p:cNvPr>
          <p:cNvSpPr txBox="1"/>
          <p:nvPr/>
        </p:nvSpPr>
        <p:spPr>
          <a:xfrm>
            <a:off x="8409274" y="6649800"/>
            <a:ext cx="2749471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13th POS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conference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Oxford, Sept 2023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828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MIMOSIS-1 spatial resolution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91" y="3546523"/>
            <a:ext cx="5004512" cy="2822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24" y="896657"/>
            <a:ext cx="4929890" cy="2510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5620" y="4330079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rgbClr val="2A6099"/>
                </a:solidFill>
              </a:rPr>
              <a:t>?</a:t>
            </a:r>
            <a:endParaRPr lang="en-US" sz="1200" b="1">
              <a:solidFill>
                <a:srgbClr val="2A6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045" y="4367120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rgbClr val="2A6099"/>
                </a:solidFill>
              </a:rPr>
              <a:t>?</a:t>
            </a:r>
            <a:endParaRPr lang="en-US" sz="1200" b="1">
              <a:solidFill>
                <a:srgbClr val="2A6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320047">
            <a:off x="9953311" y="930412"/>
            <a:ext cx="12568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Preliminary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320047">
            <a:off x="9960615" y="3781837"/>
            <a:ext cx="125681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Preliminary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946" y="1084378"/>
            <a:ext cx="600460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O</a:t>
            </a:r>
            <a:r>
              <a:rPr lang="de-DE" dirty="0"/>
              <a:t>bservation:</a:t>
            </a:r>
          </a:p>
          <a:p>
            <a:endParaRPr lang="de-DE" sz="1600" dirty="0">
              <a:solidFill>
                <a:srgbClr val="3366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ym typeface="Wingdings" panose="05000000000000000000" pitchFamily="2" charset="2"/>
              </a:rPr>
              <a:t>Best resolution for standard epi.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>
                <a:sym typeface="Wingdings" panose="05000000000000000000" pitchFamily="2" charset="2"/>
              </a:rPr>
              <a:t>Larger </a:t>
            </a:r>
            <a:r>
              <a:rPr lang="de-DE" sz="1600" dirty="0" err="1">
                <a:sym typeface="Wingdings" panose="05000000000000000000" pitchFamily="2" charset="2"/>
              </a:rPr>
              <a:t>charge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sharing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050" dirty="0">
                <a:sym typeface="Wingdings" panose="05000000000000000000" pitchFamily="2" charset="2"/>
              </a:rPr>
              <a:t>(</a:t>
            </a:r>
            <a:r>
              <a:rPr lang="de-DE" sz="1050" dirty="0" err="1">
                <a:sym typeface="Wingdings" panose="05000000000000000000" pitchFamily="2" charset="2"/>
              </a:rPr>
              <a:t>measured</a:t>
            </a:r>
            <a:r>
              <a:rPr lang="de-DE" sz="1050" dirty="0">
                <a:sym typeface="Wingdings" panose="05000000000000000000" pitchFamily="2" charset="2"/>
              </a:rPr>
              <a:t>, not </a:t>
            </a:r>
            <a:r>
              <a:rPr lang="de-DE" sz="1050" dirty="0" err="1">
                <a:sym typeface="Wingdings" panose="05000000000000000000" pitchFamily="2" charset="2"/>
              </a:rPr>
              <a:t>shown</a:t>
            </a:r>
            <a:r>
              <a:rPr lang="de-DE" sz="1050" dirty="0">
                <a:sym typeface="Wingdings" panose="05000000000000000000" pitchFamily="2" charset="2"/>
              </a:rPr>
              <a:t>)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ym typeface="Wingdings" panose="05000000000000000000" pitchFamily="2" charset="2"/>
              </a:rPr>
              <a:t>Resolution </a:t>
            </a:r>
            <a:r>
              <a:rPr lang="de-DE" sz="1600" dirty="0" err="1">
                <a:sym typeface="Wingdings" panose="05000000000000000000" pitchFamily="2" charset="2"/>
              </a:rPr>
              <a:t>mildly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worse</a:t>
            </a:r>
            <a:r>
              <a:rPr lang="de-DE" sz="1600" dirty="0">
                <a:sym typeface="Wingdings" panose="05000000000000000000" pitchFamily="2" charset="2"/>
              </a:rPr>
              <a:t> after </a:t>
            </a:r>
            <a:r>
              <a:rPr lang="de-DE" sz="1600" dirty="0" err="1">
                <a:sym typeface="Wingdings" panose="05000000000000000000" pitchFamily="2" charset="2"/>
              </a:rPr>
              <a:t>irradiation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 dirty="0" err="1">
                <a:sym typeface="Wingdings" panose="05000000000000000000" pitchFamily="2" charset="2"/>
              </a:rPr>
              <a:t>Bulk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damage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reduces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cluster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size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>
                <a:sym typeface="Wingdings" panose="05000000000000000000" pitchFamily="2" charset="2"/>
              </a:rPr>
              <a:t>Plots hold </a:t>
            </a:r>
            <a:r>
              <a:rPr lang="de-DE" sz="1600" dirty="0" err="1">
                <a:sym typeface="Wingdings" panose="05000000000000000000" pitchFamily="2" charset="2"/>
              </a:rPr>
              <a:t>for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small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dimensions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of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pixel</a:t>
            </a:r>
            <a:endParaRPr lang="de-DE" sz="1600" dirty="0">
              <a:sym typeface="Wingdings" panose="05000000000000000000" pitchFamily="2" charset="2"/>
            </a:endParaRP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 dirty="0">
                <a:sym typeface="Wingdings" panose="05000000000000000000" pitchFamily="2" charset="2"/>
              </a:rPr>
              <a:t>~10 % </a:t>
            </a:r>
            <a:r>
              <a:rPr lang="de-DE" sz="1600" dirty="0" err="1">
                <a:sym typeface="Wingdings" panose="05000000000000000000" pitchFamily="2" charset="2"/>
              </a:rPr>
              <a:t>worse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resolution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for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long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dimension</a:t>
            </a:r>
            <a:r>
              <a:rPr lang="de-DE" sz="1600" dirty="0">
                <a:sym typeface="Wingdings" panose="05000000000000000000" pitchFamily="2" charset="2"/>
              </a:rPr>
              <a:t> (not </a:t>
            </a:r>
            <a:r>
              <a:rPr lang="de-DE" sz="1600" dirty="0" err="1">
                <a:sym typeface="Wingdings" panose="05000000000000000000" pitchFamily="2" charset="2"/>
              </a:rPr>
              <a:t>shown</a:t>
            </a:r>
            <a:r>
              <a:rPr lang="de-DE" sz="1600" dirty="0">
                <a:sym typeface="Wingdings" panose="05000000000000000000" pitchFamily="2" charset="2"/>
              </a:rPr>
              <a:t>).</a:t>
            </a:r>
          </a:p>
          <a:p>
            <a:pPr lvl="1"/>
            <a:endParaRPr lang="de-DE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600" dirty="0" err="1">
                <a:sym typeface="Wingdings" panose="05000000000000000000" pitchFamily="2" charset="2"/>
              </a:rPr>
              <a:t>Results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for</a:t>
            </a:r>
            <a:r>
              <a:rPr lang="de-DE" sz="1600" dirty="0">
                <a:sym typeface="Wingdings" panose="05000000000000000000" pitchFamily="2" charset="2"/>
              </a:rPr>
              <a:t> all </a:t>
            </a:r>
            <a:r>
              <a:rPr lang="de-DE" sz="1600" dirty="0" err="1">
                <a:sym typeface="Wingdings" panose="05000000000000000000" pitchFamily="2" charset="2"/>
              </a:rPr>
              <a:t>pixels</a:t>
            </a:r>
            <a:r>
              <a:rPr lang="de-DE" sz="1600" dirty="0">
                <a:sym typeface="Wingdings" panose="05000000000000000000" pitchFamily="2" charset="2"/>
              </a:rPr>
              <a:t> match CBM </a:t>
            </a:r>
            <a:r>
              <a:rPr lang="de-DE" sz="1600" dirty="0" err="1">
                <a:sym typeface="Wingdings" panose="05000000000000000000" pitchFamily="2" charset="2"/>
              </a:rPr>
              <a:t>requirements</a:t>
            </a:r>
            <a:r>
              <a:rPr lang="de-DE" sz="1600" dirty="0">
                <a:sym typeface="Wingdings" panose="05000000000000000000" pitchFamily="2" charset="2"/>
              </a:rPr>
              <a:t> at </a:t>
            </a:r>
            <a:r>
              <a:rPr lang="de-DE" sz="1600" dirty="0" err="1">
                <a:sym typeface="Wingdings" panose="05000000000000000000" pitchFamily="2" charset="2"/>
              </a:rPr>
              <a:t>default</a:t>
            </a:r>
            <a:r>
              <a:rPr lang="de-DE" sz="1600" dirty="0">
                <a:sym typeface="Wingdings" panose="05000000000000000000" pitchFamily="2" charset="2"/>
              </a:rPr>
              <a:t> 120 – 150 </a:t>
            </a:r>
            <a:r>
              <a:rPr lang="de-DE" sz="1600" dirty="0" err="1">
                <a:sym typeface="Wingdings" panose="05000000000000000000" pitchFamily="2" charset="2"/>
              </a:rPr>
              <a:t>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threshold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dirty="0">
              <a:solidFill>
                <a:srgbClr val="3366FF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dirty="0">
              <a:solidFill>
                <a:srgbClr val="3366FF"/>
              </a:solidFill>
              <a:sym typeface="Wingdings" panose="05000000000000000000" pitchFamily="2" charset="2"/>
            </a:endParaRPr>
          </a:p>
          <a:p>
            <a:r>
              <a:rPr lang="de-DE" sz="1600" dirty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de-DE" sz="1600" dirty="0">
                <a:sym typeface="Wingdings" panose="05000000000000000000" pitchFamily="2" charset="2"/>
              </a:rPr>
              <a:t>ote: </a:t>
            </a:r>
            <a:r>
              <a:rPr lang="de-DE" sz="1600" dirty="0" err="1">
                <a:sym typeface="Wingdings" panose="05000000000000000000" pitchFamily="2" charset="2"/>
              </a:rPr>
              <a:t>Preliminary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results</a:t>
            </a:r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olidFill>
                <a:srgbClr val="3366FF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ym typeface="Wingdings" panose="05000000000000000000" pitchFamily="2" charset="2"/>
              </a:rPr>
              <a:t>Still </a:t>
            </a:r>
            <a:r>
              <a:rPr lang="de-DE" sz="1600" dirty="0" err="1">
                <a:sym typeface="Wingdings" panose="05000000000000000000" pitchFamily="2" charset="2"/>
              </a:rPr>
              <a:t>preliminary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alignment</a:t>
            </a:r>
            <a:r>
              <a:rPr lang="de-DE" sz="1600" dirty="0">
                <a:sym typeface="Wingdings" panose="05000000000000000000" pitchFamily="2" charset="2"/>
              </a:rPr>
              <a:t>.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 dirty="0">
                <a:sym typeface="Wingdings" panose="05000000000000000000" pitchFamily="2" charset="2"/>
              </a:rPr>
              <a:t>Fixing </a:t>
            </a:r>
            <a:r>
              <a:rPr lang="de-DE" sz="1600" dirty="0" err="1">
                <a:sym typeface="Wingdings" panose="05000000000000000000" pitchFamily="2" charset="2"/>
              </a:rPr>
              <a:t>this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may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may</a:t>
            </a:r>
            <a:r>
              <a:rPr lang="de-DE" sz="1600" dirty="0">
                <a:sym typeface="Wingdings" panose="05000000000000000000" pitchFamily="2" charset="2"/>
              </a:rPr>
              <a:t> not </a:t>
            </a:r>
            <a:r>
              <a:rPr lang="de-DE" sz="1600" dirty="0" err="1">
                <a:sym typeface="Wingdings" panose="05000000000000000000" pitchFamily="2" charset="2"/>
              </a:rPr>
              <a:t>eliminate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outlayers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de-DE" sz="1600" dirty="0">
                <a:sym typeface="Wingdings" panose="05000000000000000000" pitchFamily="2" charset="2"/>
              </a:rPr>
              <a:t>      (</a:t>
            </a:r>
            <a:r>
              <a:rPr lang="de-DE" sz="1600" dirty="0" err="1">
                <a:sym typeface="Wingdings" panose="05000000000000000000" pitchFamily="2" charset="2"/>
              </a:rPr>
              <a:t>work</a:t>
            </a:r>
            <a:r>
              <a:rPr lang="de-DE" sz="1600" dirty="0">
                <a:sym typeface="Wingdings" panose="05000000000000000000" pitchFamily="2" charset="2"/>
              </a:rPr>
              <a:t> in </a:t>
            </a:r>
            <a:r>
              <a:rPr lang="de-DE" sz="1600" dirty="0" err="1">
                <a:sym typeface="Wingdings" panose="05000000000000000000" pitchFamily="2" charset="2"/>
              </a:rPr>
              <a:t>progress</a:t>
            </a:r>
            <a:r>
              <a:rPr lang="de-DE" sz="1600" dirty="0">
                <a:sym typeface="Wingdings" panose="05000000000000000000" pitchFamily="2" charset="2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09274" y="6649800"/>
            <a:ext cx="3206327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/>
              <a:t>3rd High-D consortium meeting, 9-10 Feb. 2023 </a:t>
            </a:r>
            <a:endParaRPr lang="en-US" sz="11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10433373" y="4258638"/>
            <a:ext cx="1747934" cy="509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553938" y="4244678"/>
            <a:ext cx="1627369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/>
              <a:t>Approx. alignment</a:t>
            </a:r>
          </a:p>
          <a:p>
            <a:pPr algn="l"/>
            <a:r>
              <a:rPr lang="de-DE" sz="1400"/>
              <a:t>uncertainty.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0413635" y="4291001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415895" y="4708246"/>
            <a:ext cx="13335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482570" y="4291001"/>
            <a:ext cx="0" cy="41724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8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64CE5B-C235-76F5-44CD-7F68625CF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723" y="666110"/>
            <a:ext cx="8814764" cy="587650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71B3BC-B1EA-6F2E-4A3E-F11977B7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CBM Micro Vertex Detector (MVD)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759424-D50D-5758-DB06-9694C57E2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7062" y="6666332"/>
            <a:ext cx="2743200" cy="191668"/>
          </a:xfrm>
        </p:spPr>
        <p:txBody>
          <a:bodyPr/>
          <a:lstStyle/>
          <a:p>
            <a:fld id="{29023446-43A6-4CDC-9F35-3AECD81F11A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r>
              <a:rPr lang="en-US" dirty="0">
                <a:solidFill>
                  <a:prstClr val="black"/>
                </a:solidFill>
              </a:rPr>
              <a:t> / 14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D8155AF3-59FF-72D3-5D04-4BF944B676C0}"/>
              </a:ext>
            </a:extLst>
          </p:cNvPr>
          <p:cNvSpPr/>
          <p:nvPr/>
        </p:nvSpPr>
        <p:spPr>
          <a:xfrm>
            <a:off x="4397548" y="559856"/>
            <a:ext cx="3601489" cy="2693780"/>
          </a:xfrm>
          <a:prstGeom prst="rect">
            <a:avLst/>
          </a:prstGeom>
          <a:solidFill>
            <a:srgbClr val="CBD1CF"/>
          </a:solidFill>
          <a:ln w="28440" cap="flat">
            <a:solidFill>
              <a:srgbClr val="C0504D"/>
            </a:solidFill>
            <a:prstDash val="solid"/>
          </a:ln>
          <a:effectLst>
            <a:outerShdw dist="38184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defTabSz="914400" hangingPunct="0"/>
            <a:endParaRPr lang="en-US" dirty="0">
              <a:solidFill>
                <a:prstClr val="black"/>
              </a:solidFill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E21238BB-A5E7-FBB9-FBD5-7D5B481B26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90" y="678422"/>
            <a:ext cx="3093473" cy="2594496"/>
          </a:xfrm>
          <a:prstGeom prst="rect">
            <a:avLst/>
          </a:prstGeom>
        </p:spPr>
      </p:pic>
      <p:pic>
        <p:nvPicPr>
          <p:cNvPr id="29" name="Picture 1">
            <a:extLst>
              <a:ext uri="{FF2B5EF4-FFF2-40B4-BE49-F238E27FC236}">
                <a16:creationId xmlns:a16="http://schemas.microsoft.com/office/drawing/2014/main" id="{1048FC30-D815-52A2-087D-0A15EDA67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81275" y="591483"/>
            <a:ext cx="3277744" cy="2633239"/>
          </a:xfrm>
          <a:prstGeom prst="rect">
            <a:avLst/>
          </a:prstGeom>
          <a:noFill/>
          <a:ln w="38160" cap="sq">
            <a:solidFill>
              <a:srgbClr val="000000"/>
            </a:solidFill>
            <a:prstDash val="solid"/>
            <a:miter/>
          </a:ln>
          <a:effectLst>
            <a:outerShdw dist="38184" dir="2700000" algn="tl">
              <a:srgbClr val="000000">
                <a:alpha val="43000"/>
              </a:srgbClr>
            </a:outerShdw>
          </a:effectLst>
        </p:spPr>
      </p:pic>
      <p:sp>
        <p:nvSpPr>
          <p:cNvPr id="30" name="Bent Arrow 19">
            <a:extLst>
              <a:ext uri="{FF2B5EF4-FFF2-40B4-BE49-F238E27FC236}">
                <a16:creationId xmlns:a16="http://schemas.microsoft.com/office/drawing/2014/main" id="{6C4E7EE9-A295-5F39-85C5-C6A083030EAE}"/>
              </a:ext>
            </a:extLst>
          </p:cNvPr>
          <p:cNvSpPr/>
          <p:nvPr/>
        </p:nvSpPr>
        <p:spPr>
          <a:xfrm rot="10800000">
            <a:off x="9430274" y="3272918"/>
            <a:ext cx="1227743" cy="596912"/>
          </a:xfrm>
          <a:custGeom>
            <a:avLst>
              <a:gd name="f13" fmla="val 25000"/>
              <a:gd name="f14" fmla="val 25000"/>
              <a:gd name="f15" fmla="val 25000"/>
              <a:gd name="f16" fmla="val 43750"/>
            </a:avLst>
            <a:gdLst>
              <a:gd name="f4" fmla="val 10800000"/>
              <a:gd name="f5" fmla="val 5400000"/>
              <a:gd name="f6" fmla="val 16200000"/>
              <a:gd name="f7" fmla="val 180"/>
              <a:gd name="f8" fmla="val w"/>
              <a:gd name="f9" fmla="val h"/>
              <a:gd name="f10" fmla="val ss"/>
              <a:gd name="f11" fmla="val 0"/>
              <a:gd name="f12" fmla="+- 0 0 5400000"/>
              <a:gd name="f13" fmla="val 25000"/>
              <a:gd name="f14" fmla="val 25000"/>
              <a:gd name="f15" fmla="val 25000"/>
              <a:gd name="f16" fmla="val 43750"/>
              <a:gd name="f17" fmla="+- 0 0 0"/>
              <a:gd name="f18" fmla="abs f8"/>
              <a:gd name="f19" fmla="abs f9"/>
              <a:gd name="f20" fmla="abs f10"/>
              <a:gd name="f21" fmla="val f11"/>
              <a:gd name="f22" fmla="val f14"/>
              <a:gd name="f23" fmla="val f13"/>
              <a:gd name="f24" fmla="val f15"/>
              <a:gd name="f25" fmla="val f16"/>
              <a:gd name="f26" fmla="*/ f17 f4 1"/>
              <a:gd name="f27" fmla="?: f18 f8 1"/>
              <a:gd name="f28" fmla="?: f19 f9 1"/>
              <a:gd name="f29" fmla="?: f20 f10 1"/>
              <a:gd name="f30" fmla="*/ f26 1 f7"/>
              <a:gd name="f31" fmla="*/ f27 1 21600"/>
              <a:gd name="f32" fmla="*/ f28 1 21600"/>
              <a:gd name="f33" fmla="*/ 21600 f27 1"/>
              <a:gd name="f34" fmla="*/ 21600 f28 1"/>
              <a:gd name="f35" fmla="+- f30 0 f5"/>
              <a:gd name="f36" fmla="min f32 f31"/>
              <a:gd name="f37" fmla="*/ f33 1 f29"/>
              <a:gd name="f38" fmla="*/ f34 1 f29"/>
              <a:gd name="f39" fmla="val f37"/>
              <a:gd name="f40" fmla="val f38"/>
              <a:gd name="f41" fmla="*/ f21 f36 1"/>
              <a:gd name="f42" fmla="+- f40 0 f21"/>
              <a:gd name="f43" fmla="+- f39 0 f21"/>
              <a:gd name="f44" fmla="*/ f39 f36 1"/>
              <a:gd name="f45" fmla="*/ f40 f36 1"/>
              <a:gd name="f46" fmla="min f43 f42"/>
              <a:gd name="f47" fmla="*/ f46 f23 1"/>
              <a:gd name="f48" fmla="*/ f46 f22 1"/>
              <a:gd name="f49" fmla="*/ f46 f24 1"/>
              <a:gd name="f50" fmla="*/ f46 f25 1"/>
              <a:gd name="f51" fmla="*/ f47 1 100000"/>
              <a:gd name="f52" fmla="*/ f48 1 100000"/>
              <a:gd name="f53" fmla="*/ f49 1 100000"/>
              <a:gd name="f54" fmla="*/ f50 1 100000"/>
              <a:gd name="f55" fmla="*/ f51 1 2"/>
              <a:gd name="f56" fmla="+- f39 0 f53"/>
              <a:gd name="f57" fmla="+- f54 0 f51"/>
              <a:gd name="f58" fmla="*/ f54 f36 1"/>
              <a:gd name="f59" fmla="*/ f52 f36 1"/>
              <a:gd name="f60" fmla="*/ f51 f36 1"/>
              <a:gd name="f61" fmla="+- f52 0 f55"/>
              <a:gd name="f62" fmla="max f57 0"/>
              <a:gd name="f63" fmla="*/ f56 f36 1"/>
              <a:gd name="f64" fmla="*/ f55 f36 1"/>
              <a:gd name="f65" fmla="+- f51 f62 0"/>
              <a:gd name="f66" fmla="+- f61 f51 0"/>
              <a:gd name="f67" fmla="+- f61 f54 0"/>
              <a:gd name="f68" fmla="*/ f61 f36 1"/>
              <a:gd name="f69" fmla="*/ f62 f36 1"/>
              <a:gd name="f70" fmla="+- f66 f61 0"/>
              <a:gd name="f71" fmla="*/ f67 f36 1"/>
              <a:gd name="f72" fmla="*/ f66 f36 1"/>
              <a:gd name="f73" fmla="*/ f65 f36 1"/>
              <a:gd name="f74" fmla="*/ f7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63" y="f41"/>
              </a:cxn>
              <a:cxn ang="f35">
                <a:pos x="f63" y="f74"/>
              </a:cxn>
              <a:cxn ang="f35">
                <a:pos x="f64" y="f45"/>
              </a:cxn>
              <a:cxn ang="f35">
                <a:pos x="f44" y="f59"/>
              </a:cxn>
            </a:cxnLst>
            <a:rect l="f41" t="f41" r="f44" b="f45"/>
            <a:pathLst>
              <a:path>
                <a:moveTo>
                  <a:pt x="f41" y="f45"/>
                </a:moveTo>
                <a:lnTo>
                  <a:pt x="f41" y="f71"/>
                </a:lnTo>
                <a:arcTo wR="f58" hR="f58" stAng="f4" swAng="f5"/>
                <a:lnTo>
                  <a:pt x="f63" y="f68"/>
                </a:lnTo>
                <a:lnTo>
                  <a:pt x="f63" y="f41"/>
                </a:lnTo>
                <a:lnTo>
                  <a:pt x="f44" y="f59"/>
                </a:lnTo>
                <a:lnTo>
                  <a:pt x="f63" y="f74"/>
                </a:lnTo>
                <a:lnTo>
                  <a:pt x="f63" y="f72"/>
                </a:lnTo>
                <a:lnTo>
                  <a:pt x="f73" y="f72"/>
                </a:lnTo>
                <a:arcTo wR="f69" hR="f69" stAng="f6" swAng="f12"/>
                <a:lnTo>
                  <a:pt x="f60" y="f4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defTabSz="914400" hangingPunct="0"/>
            <a:endParaRPr lang="en-US" dirty="0">
              <a:solidFill>
                <a:prstClr val="black"/>
              </a:solidFill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0" name="Oval 1">
            <a:extLst>
              <a:ext uri="{FF2B5EF4-FFF2-40B4-BE49-F238E27FC236}">
                <a16:creationId xmlns:a16="http://schemas.microsoft.com/office/drawing/2014/main" id="{A37A7CF5-8FEC-F56A-0AA7-6D36CE57CBCD}"/>
              </a:ext>
            </a:extLst>
          </p:cNvPr>
          <p:cNvSpPr/>
          <p:nvPr/>
        </p:nvSpPr>
        <p:spPr>
          <a:xfrm>
            <a:off x="8667593" y="1798287"/>
            <a:ext cx="474329" cy="5337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noFill/>
          <a:ln w="38100" cap="flat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ctr" anchorCtr="1" compatLnSpc="0">
            <a:noAutofit/>
          </a:bodyPr>
          <a:lstStyle/>
          <a:p>
            <a:pPr defTabSz="914400" hangingPunct="0"/>
            <a:endParaRPr lang="en-US" dirty="0">
              <a:solidFill>
                <a:prstClr val="black"/>
              </a:solidFill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cxnSp>
        <p:nvCxnSpPr>
          <p:cNvPr id="41" name="Straight Arrow Connector 1">
            <a:extLst>
              <a:ext uri="{FF2B5EF4-FFF2-40B4-BE49-F238E27FC236}">
                <a16:creationId xmlns:a16="http://schemas.microsoft.com/office/drawing/2014/main" id="{ACFED470-97CA-0506-A098-7F72DAB26A45}"/>
              </a:ext>
            </a:extLst>
          </p:cNvPr>
          <p:cNvCxnSpPr>
            <a:cxnSpLocks/>
          </p:cNvCxnSpPr>
          <p:nvPr/>
        </p:nvCxnSpPr>
        <p:spPr>
          <a:xfrm flipH="1">
            <a:off x="7999037" y="2038573"/>
            <a:ext cx="672477" cy="0"/>
          </a:xfrm>
          <a:prstGeom prst="straightConnector1">
            <a:avLst/>
          </a:prstGeom>
          <a:noFill/>
          <a:ln w="38100" cap="flat">
            <a:solidFill>
              <a:srgbClr val="C0504D"/>
            </a:solidFill>
            <a:prstDash val="solid"/>
          </a:ln>
        </p:spPr>
      </p:cxnSp>
      <p:sp>
        <p:nvSpPr>
          <p:cNvPr id="11" name="TextBox 10"/>
          <p:cNvSpPr txBox="1"/>
          <p:nvPr/>
        </p:nvSpPr>
        <p:spPr>
          <a:xfrm>
            <a:off x="11194358" y="616077"/>
            <a:ext cx="630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>
                <a:solidFill>
                  <a:prstClr val="black"/>
                </a:solidFill>
              </a:rPr>
              <a:t>CBM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8619" y="630864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CBM-MVD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>
                <a:solidFill>
                  <a:prstClr val="black"/>
                </a:solidFill>
                <a:latin typeface="Arial"/>
              </a:rPr>
              <a:t>M. Deveaux</a:t>
            </a:r>
            <a:endParaRPr lang="de-DE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A10F4-DFFD-288C-434A-D362A0636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22" y="981491"/>
            <a:ext cx="2148341" cy="1790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0DA22-E5FA-24EB-8630-DD29508358A1}"/>
              </a:ext>
            </a:extLst>
          </p:cNvPr>
          <p:cNvSpPr txBox="1"/>
          <p:nvPr/>
        </p:nvSpPr>
        <p:spPr>
          <a:xfrm>
            <a:off x="403609" y="2806184"/>
            <a:ext cx="214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Darmstadt, Germany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5"/>
    </mc:Choice>
    <mc:Fallback xmlns="">
      <p:transition spd="slow" advTm="16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0" grpId="0" animBg="1"/>
      <p:bldP spid="40" grpId="0" animBg="1"/>
      <p:bldP spid="11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/>
              <a:t>MIMOSIS-1: Tolerance to ionizing radiation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324" y="685241"/>
            <a:ext cx="5533697" cy="2799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44" y="3428999"/>
            <a:ext cx="5963482" cy="268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625" y="1902007"/>
            <a:ext cx="6053959" cy="28623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>
                <a:solidFill>
                  <a:srgbClr val="FF0000"/>
                </a:solidFill>
              </a:rPr>
              <a:t>O</a:t>
            </a:r>
            <a:r>
              <a:rPr lang="de-DE"/>
              <a:t>bservation:</a:t>
            </a:r>
          </a:p>
          <a:p>
            <a:pPr algn="l"/>
            <a:endParaRPr lang="de-DE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Good detection efficiency also after ionizing doses.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/>
              <a:t>Radiation seems to improve performance sometimes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/>
              <a:t>Radiation may modify pixel tuning (7 parameters)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/>
              <a:t>Probably room for improvement.</a:t>
            </a:r>
          </a:p>
          <a:p>
            <a:pPr lvl="1"/>
            <a:endParaRPr lang="de-DE"/>
          </a:p>
          <a:p>
            <a:r>
              <a:rPr lang="de-DE">
                <a:solidFill>
                  <a:srgbClr val="FF0000"/>
                </a:solidFill>
              </a:rPr>
              <a:t>D</a:t>
            </a:r>
            <a:r>
              <a:rPr lang="de-DE"/>
              <a:t>ark rate stays below 10</a:t>
            </a:r>
            <a:r>
              <a:rPr lang="de-DE" baseline="30000"/>
              <a:t>-7</a:t>
            </a:r>
            <a:endParaRPr lang="de-DE"/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de-DE" dirty="0"/>
          </a:p>
          <a:p>
            <a:r>
              <a:rPr lang="de-DE">
                <a:solidFill>
                  <a:srgbClr val="FF0000"/>
                </a:solidFill>
              </a:rPr>
              <a:t>N</a:t>
            </a:r>
            <a:r>
              <a:rPr lang="de-DE"/>
              <a:t>o impact on spatial resolution within uncertainties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9274" y="6649800"/>
            <a:ext cx="3206327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/>
              <a:t>3rd High-D consortium meeting, 9-10 Feb. 2023 </a:t>
            </a:r>
            <a:endParaRPr lang="en-US" sz="11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  <p:grpSp>
        <p:nvGrpSpPr>
          <p:cNvPr id="14" name="Group 13"/>
          <p:cNvGrpSpPr/>
          <p:nvPr/>
        </p:nvGrpSpPr>
        <p:grpSpPr>
          <a:xfrm>
            <a:off x="8449408" y="4427681"/>
            <a:ext cx="929723" cy="1023551"/>
            <a:chOff x="8449408" y="4427681"/>
            <a:chExt cx="929723" cy="1023551"/>
          </a:xfrm>
        </p:grpSpPr>
        <p:sp>
          <p:nvSpPr>
            <p:cNvPr id="6" name="Right Brace 5"/>
            <p:cNvSpPr/>
            <p:nvPr/>
          </p:nvSpPr>
          <p:spPr>
            <a:xfrm>
              <a:off x="8449408" y="4967655"/>
              <a:ext cx="123092" cy="483577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72500" y="5070943"/>
              <a:ext cx="80663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200"/>
                <a:t>standard</a:t>
              </a:r>
              <a:endParaRPr lang="en-US" sz="12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8451669" y="4427681"/>
              <a:ext cx="123092" cy="483577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74761" y="4530969"/>
              <a:ext cx="611065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200"/>
                <a:t>p-stop</a:t>
              </a:r>
              <a:endParaRPr lang="en-US" sz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73237" y="1865474"/>
            <a:ext cx="929723" cy="1023551"/>
            <a:chOff x="8449408" y="4427681"/>
            <a:chExt cx="929723" cy="1023551"/>
          </a:xfrm>
        </p:grpSpPr>
        <p:sp>
          <p:nvSpPr>
            <p:cNvPr id="16" name="Right Brace 15"/>
            <p:cNvSpPr/>
            <p:nvPr/>
          </p:nvSpPr>
          <p:spPr>
            <a:xfrm>
              <a:off x="8449408" y="4967655"/>
              <a:ext cx="123092" cy="483577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72500" y="5070943"/>
              <a:ext cx="806631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200"/>
                <a:t>standard</a:t>
              </a:r>
              <a:endParaRPr lang="en-US" sz="1200" dirty="0"/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8451669" y="4427681"/>
              <a:ext cx="123092" cy="483577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4761" y="4530969"/>
              <a:ext cx="611065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200"/>
                <a:t>p-stop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684E-0B5F-1EBC-C200-3EFD10A4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(initial) mission: Reconstruct short - lived particles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DCEF6-392B-CB42-EBF1-10B767EAE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3</a:t>
            </a:fld>
            <a:r>
              <a:rPr lang="de-DE">
                <a:solidFill>
                  <a:prstClr val="black"/>
                </a:solidFill>
              </a:rPr>
              <a:t> / 14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825638-C269-149A-5D82-345ECF9E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4" y="539732"/>
            <a:ext cx="4248317" cy="2969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AFE68F-C7EC-D205-3968-B2FB5FF6BD23}"/>
              </a:ext>
            </a:extLst>
          </p:cNvPr>
          <p:cNvSpPr txBox="1"/>
          <p:nvPr/>
        </p:nvSpPr>
        <p:spPr>
          <a:xfrm>
            <a:off x="4559867" y="559646"/>
            <a:ext cx="7211096" cy="33085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>
                <a:solidFill>
                  <a:prstClr val="black"/>
                </a:solidFill>
              </a:rPr>
              <a:t>ompute mother particle properties by: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Adding energy + momentum of daughters (invariant mass).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>
                <a:solidFill>
                  <a:prstClr val="black"/>
                </a:solidFill>
              </a:rPr>
              <a:t>hallenge: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>
                <a:solidFill>
                  <a:prstClr val="black"/>
                </a:solidFill>
              </a:rPr>
              <a:t>elect good daughter particles by separating primary and secondary vertex</a:t>
            </a:r>
            <a:r>
              <a:rPr lang="en-US" sz="2000" dirty="0"/>
              <a:t>.</a:t>
            </a:r>
          </a:p>
          <a:p>
            <a:endParaRPr lang="en-US" sz="900" dirty="0">
              <a:solidFill>
                <a:prstClr val="black"/>
              </a:solidFill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prstClr val="black"/>
                </a:solidFill>
              </a:rPr>
              <a:t>Need 5µm spatial resolution,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000" dirty="0">
                <a:solidFill>
                  <a:prstClr val="black"/>
                </a:solidFill>
              </a:rPr>
              <a:t>Need 300 - 500 µm Si equivalent material per station (0.3% X</a:t>
            </a:r>
            <a:r>
              <a:rPr lang="en-US" sz="2000" baseline="-25000" dirty="0">
                <a:solidFill>
                  <a:prstClr val="black"/>
                </a:solidFill>
              </a:rPr>
              <a:t>0</a:t>
            </a:r>
            <a:r>
              <a:rPr lang="en-US" sz="2000" dirty="0">
                <a:solidFill>
                  <a:prstClr val="black"/>
                </a:solidFill>
              </a:rPr>
              <a:t>).</a:t>
            </a:r>
          </a:p>
          <a:p>
            <a:r>
              <a:rPr lang="en-US" sz="1600" dirty="0">
                <a:solidFill>
                  <a:prstClr val="black"/>
                </a:solidFill>
              </a:rPr>
              <a:t>      … like ALICE ITS-2…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6C7E46-EA55-F996-AAE5-2A890DA6A408}"/>
              </a:ext>
            </a:extLst>
          </p:cNvPr>
          <p:cNvGrpSpPr/>
          <p:nvPr/>
        </p:nvGrpSpPr>
        <p:grpSpPr>
          <a:xfrm>
            <a:off x="6950990" y="3989850"/>
            <a:ext cx="4221628" cy="2676481"/>
            <a:chOff x="6950990" y="3989850"/>
            <a:chExt cx="4221628" cy="26764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33A5F83-0072-2519-70FC-BABBDA823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8"/>
            <a:stretch/>
          </p:blipFill>
          <p:spPr bwMode="auto">
            <a:xfrm>
              <a:off x="6950990" y="3989850"/>
              <a:ext cx="4221628" cy="267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012CCA-5904-7E32-9DEE-C4FD71B5B964}"/>
                </a:ext>
              </a:extLst>
            </p:cNvPr>
            <p:cNvSpPr txBox="1"/>
            <p:nvPr/>
          </p:nvSpPr>
          <p:spPr>
            <a:xfrm>
              <a:off x="6950990" y="6289214"/>
              <a:ext cx="4221627" cy="36933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CBM 8 </a:t>
              </a:r>
              <a:r>
                <a:rPr lang="de-DE" dirty="0" err="1">
                  <a:solidFill>
                    <a:schemeClr val="bg1"/>
                  </a:solidFill>
                </a:rPr>
                <a:t>AGeV</a:t>
              </a:r>
              <a:r>
                <a:rPr lang="de-DE" dirty="0">
                  <a:solidFill>
                    <a:schemeClr val="bg1"/>
                  </a:solidFill>
                </a:rPr>
                <a:t>: ~10% </a:t>
              </a:r>
              <a:r>
                <a:rPr lang="de-DE" dirty="0" err="1">
                  <a:solidFill>
                    <a:schemeClr val="bg1"/>
                  </a:solidFill>
                </a:rPr>
                <a:t>of</a:t>
              </a:r>
              <a:r>
                <a:rPr lang="de-DE" dirty="0">
                  <a:solidFill>
                    <a:schemeClr val="bg1"/>
                  </a:solidFill>
                </a:rPr>
                <a:t> all </a:t>
              </a:r>
              <a:r>
                <a:rPr lang="de-DE" dirty="0" err="1">
                  <a:solidFill>
                    <a:schemeClr val="bg1"/>
                  </a:solidFill>
                </a:rPr>
                <a:t>particles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shown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4E6B12-4749-C2D7-A915-C0CB8F757538}"/>
                </a:ext>
              </a:extLst>
            </p:cNvPr>
            <p:cNvGrpSpPr/>
            <p:nvPr/>
          </p:nvGrpSpPr>
          <p:grpSpPr>
            <a:xfrm>
              <a:off x="7073716" y="4006744"/>
              <a:ext cx="1335558" cy="1943313"/>
              <a:chOff x="7073716" y="3880884"/>
              <a:chExt cx="1335558" cy="19433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86C27A2-8140-61B0-702C-72346D0C8F68}"/>
                  </a:ext>
                </a:extLst>
              </p:cNvPr>
              <p:cNvSpPr/>
              <p:nvPr/>
            </p:nvSpPr>
            <p:spPr>
              <a:xfrm>
                <a:off x="7725905" y="5279528"/>
                <a:ext cx="544669" cy="54466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A87A79-A017-D635-9328-02A7B5389668}"/>
                  </a:ext>
                </a:extLst>
              </p:cNvPr>
              <p:cNvSpPr txBox="1"/>
              <p:nvPr/>
            </p:nvSpPr>
            <p:spPr>
              <a:xfrm>
                <a:off x="7073716" y="3880884"/>
                <a:ext cx="1335558" cy="369332"/>
              </a:xfrm>
              <a:prstGeom prst="rect">
                <a:avLst/>
              </a:prstGeom>
              <a:solidFill>
                <a:srgbClr val="000000">
                  <a:alpha val="69020"/>
                </a:srgb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chemeClr val="bg1"/>
                    </a:solidFill>
                  </a:rPr>
                  <a:t>We</a:t>
                </a:r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>
                    <a:solidFill>
                      <a:schemeClr val="bg1"/>
                    </a:solidFill>
                  </a:rPr>
                  <a:t>are</a:t>
                </a:r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>
                    <a:solidFill>
                      <a:schemeClr val="bg1"/>
                    </a:solidFill>
                  </a:rPr>
                  <a:t>here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1794151-9383-0025-CD0C-58AA71FEC10F}"/>
                  </a:ext>
                </a:extLst>
              </p:cNvPr>
              <p:cNvCxnSpPr>
                <a:stCxn id="14" idx="2"/>
              </p:cNvCxnSpPr>
              <p:nvPr/>
            </p:nvCxnSpPr>
            <p:spPr>
              <a:xfrm>
                <a:off x="7741495" y="4250216"/>
                <a:ext cx="216976" cy="104620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D13C9F-776B-402A-3103-F0663CA46A21}"/>
              </a:ext>
            </a:extLst>
          </p:cNvPr>
          <p:cNvSpPr txBox="1"/>
          <p:nvPr/>
        </p:nvSpPr>
        <p:spPr>
          <a:xfrm>
            <a:off x="271874" y="3652801"/>
            <a:ext cx="56607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/>
              <a:t>igh rate capability needed: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5µs time resolution.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 MHz/cm² (peak 80 MHz/cm²).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~10</a:t>
            </a:r>
            <a:r>
              <a:rPr lang="en-US" sz="2000" baseline="30000" dirty="0"/>
              <a:t>14</a:t>
            </a:r>
            <a:r>
              <a:rPr lang="en-US" sz="2000" dirty="0"/>
              <a:t> </a:t>
            </a:r>
            <a:r>
              <a:rPr lang="en-US" sz="2000" dirty="0" err="1"/>
              <a:t>n</a:t>
            </a:r>
            <a:r>
              <a:rPr lang="en-US" sz="2000" baseline="-25000" dirty="0" err="1"/>
              <a:t>eq</a:t>
            </a:r>
            <a:r>
              <a:rPr lang="en-US" sz="2000" dirty="0"/>
              <a:t>/cm² radiation tolerance.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Tolerance to heavy ion hits (direct beam impacts).</a:t>
            </a:r>
          </a:p>
          <a:p>
            <a:r>
              <a:rPr lang="en-US" sz="1200" dirty="0"/>
              <a:t>(Find full list of requirements in the backup)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79AB96-B3F2-7AC8-48B2-A63F741877BA}"/>
              </a:ext>
            </a:extLst>
          </p:cNvPr>
          <p:cNvSpPr txBox="1"/>
          <p:nvPr/>
        </p:nvSpPr>
        <p:spPr>
          <a:xfrm>
            <a:off x="271874" y="5642883"/>
            <a:ext cx="6250622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onclusion (2003, still true today):</a:t>
            </a:r>
          </a:p>
          <a:p>
            <a:r>
              <a:rPr lang="en-US" dirty="0"/>
              <a:t>Need specifically designed CMOS Monolithic Active Pixel Sensors.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D56B61-D05A-D0A7-E1D3-AF2F58ADDC8E}"/>
              </a:ext>
            </a:extLst>
          </p:cNvPr>
          <p:cNvGrpSpPr/>
          <p:nvPr/>
        </p:nvGrpSpPr>
        <p:grpSpPr>
          <a:xfrm>
            <a:off x="4377791" y="4344684"/>
            <a:ext cx="1612324" cy="503762"/>
            <a:chOff x="4377791" y="4376076"/>
            <a:chExt cx="1612324" cy="472371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7FBF8DE-79C8-D41D-2C75-CD7D6EACEAE6}"/>
                </a:ext>
              </a:extLst>
            </p:cNvPr>
            <p:cNvSpPr/>
            <p:nvPr/>
          </p:nvSpPr>
          <p:spPr>
            <a:xfrm>
              <a:off x="4377791" y="4376076"/>
              <a:ext cx="182076" cy="472371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4D0392-E9D2-52A4-5511-AA5B1A051B0F}"/>
                </a:ext>
              </a:extLst>
            </p:cNvPr>
            <p:cNvSpPr txBox="1"/>
            <p:nvPr/>
          </p:nvSpPr>
          <p:spPr>
            <a:xfrm>
              <a:off x="4588769" y="4432083"/>
              <a:ext cx="1401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~10 x ALPIDE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85DA40-7558-437E-C6E2-AB5E6E3E86E1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2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87"/>
    </mc:Choice>
    <mc:Fallback xmlns="">
      <p:transition spd="slow" advTm="93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>
                <a:latin typeface="+mn-lt"/>
              </a:rPr>
              <a:pPr/>
              <a:t>4</a:t>
            </a:fld>
            <a:endParaRPr lang="de-DE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>
                <a:latin typeface="+mn-lt"/>
              </a:rPr>
              <a:t>MIMOSIS R&amp;D plan</a:t>
            </a:r>
            <a:endParaRPr lang="en-US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071" y="601535"/>
            <a:ext cx="395692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IMOSIS-0 (2018)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pixel concept.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zero suppression.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Demonstrate readout concept.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071" y="2262417"/>
            <a:ext cx="35766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IMOSIS-1 (2020)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Full dimension sensor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Add buffer structure.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SEE hardening 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071" y="3981959"/>
            <a:ext cx="35766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 sz="1800">
                <a:latin typeface="+mn-lt"/>
              </a:rPr>
              <a:t>IMOSIS-2 (Q2/2023)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On-chip pixel grouping.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Final pixels.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SEE hardening 2/2</a:t>
            </a:r>
            <a:endParaRPr lang="en-US" sz="1800" dirty="0">
              <a:latin typeface="+mn-lt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079653" y="1844984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91" y="935517"/>
            <a:ext cx="310906" cy="2526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91" y="1217514"/>
            <a:ext cx="310906" cy="2526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00" y="2609912"/>
            <a:ext cx="310906" cy="2526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00" y="3108565"/>
            <a:ext cx="310906" cy="252669"/>
          </a:xfrm>
          <a:prstGeom prst="rect">
            <a:avLst/>
          </a:prstGeom>
        </p:spPr>
      </p:pic>
      <p:sp>
        <p:nvSpPr>
          <p:cNvPr id="31" name="Down Arrow 30"/>
          <p:cNvSpPr/>
          <p:nvPr/>
        </p:nvSpPr>
        <p:spPr>
          <a:xfrm>
            <a:off x="2079653" y="3563269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sp>
        <p:nvSpPr>
          <p:cNvPr id="32" name="TextBox 31"/>
          <p:cNvSpPr txBox="1"/>
          <p:nvPr/>
        </p:nvSpPr>
        <p:spPr>
          <a:xfrm>
            <a:off x="4502597" y="5814556"/>
            <a:ext cx="2917344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>
                <a:solidFill>
                  <a:srgbClr val="FF0000"/>
                </a:solidFill>
                <a:latin typeface="+mn-lt"/>
              </a:rPr>
              <a:t>A</a:t>
            </a:r>
            <a:r>
              <a:rPr lang="de-DE" sz="1400">
                <a:latin typeface="+mn-lt"/>
              </a:rPr>
              <a:t>ll submissions:</a:t>
            </a:r>
          </a:p>
          <a:p>
            <a:pPr algn="l"/>
            <a:r>
              <a:rPr lang="de-DE" sz="1400">
                <a:latin typeface="+mn-lt"/>
              </a:rPr>
              <a:t>Additional CE18 test structures to study specific design questions.</a:t>
            </a:r>
            <a:endParaRPr lang="en-US" sz="1400" dirty="0">
              <a:latin typeface="+mn-lt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874632" y="2818165"/>
            <a:ext cx="3712838" cy="2318013"/>
            <a:chOff x="5972649" y="550048"/>
            <a:chExt cx="2961686" cy="186476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821" t="18293" r="27392" b="41589"/>
            <a:stretch/>
          </p:blipFill>
          <p:spPr>
            <a:xfrm>
              <a:off x="5972650" y="550048"/>
              <a:ext cx="2961685" cy="186476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768060" y="2181005"/>
              <a:ext cx="1231640" cy="19807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>
                  <a:solidFill>
                    <a:schemeClr val="bg1"/>
                  </a:solidFill>
                  <a:latin typeface="+mn-lt"/>
                </a:rPr>
                <a:t>MIMOSIS-1, 60µm thick</a:t>
              </a:r>
              <a:endParaRPr lang="en-US" sz="1000" dirty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569" t="14823" r="3743" b="10429"/>
            <a:stretch/>
          </p:blipFill>
          <p:spPr>
            <a:xfrm>
              <a:off x="5972650" y="550048"/>
              <a:ext cx="670210" cy="51900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972649" y="550048"/>
              <a:ext cx="2961685" cy="18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72000" y="2652883"/>
            <a:ext cx="206659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 err="1">
                <a:latin typeface="+mn-lt"/>
              </a:rPr>
              <a:t>Discussed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today</a:t>
            </a:r>
            <a:endParaRPr lang="en-US" sz="2000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24509" y="5145175"/>
            <a:ext cx="1372262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>
                <a:latin typeface="+mn-lt"/>
              </a:rPr>
              <a:t>MIMOSIS-1</a:t>
            </a:r>
            <a:endParaRPr lang="en-US" sz="1400" dirty="0">
              <a:latin typeface="+mn-l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691" y="1470183"/>
            <a:ext cx="310906" cy="2526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447" y="2844476"/>
            <a:ext cx="310906" cy="25266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15071" y="5629890"/>
            <a:ext cx="357662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800">
                <a:solidFill>
                  <a:srgbClr val="FF0000"/>
                </a:solidFill>
                <a:latin typeface="+mn-lt"/>
              </a:rPr>
              <a:t>M</a:t>
            </a:r>
            <a:r>
              <a:rPr lang="de-DE"/>
              <a:t>IMOSIS-3</a:t>
            </a:r>
            <a:endParaRPr lang="de-DE" sz="180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>
                <a:latin typeface="+mn-lt"/>
              </a:rPr>
              <a:t>Final sensor for mass production</a:t>
            </a:r>
          </a:p>
        </p:txBody>
      </p:sp>
      <p:sp>
        <p:nvSpPr>
          <p:cNvPr id="45" name="Down Arrow 44"/>
          <p:cNvSpPr/>
          <p:nvPr/>
        </p:nvSpPr>
        <p:spPr>
          <a:xfrm>
            <a:off x="2067720" y="5244928"/>
            <a:ext cx="323728" cy="356050"/>
          </a:xfrm>
          <a:prstGeom prst="down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9" t="14823" r="3743" b="10429"/>
          <a:stretch/>
        </p:blipFill>
        <p:spPr>
          <a:xfrm>
            <a:off x="10174018" y="633053"/>
            <a:ext cx="943081" cy="8088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36" y="885622"/>
            <a:ext cx="832007" cy="45600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38C3E5-2867-3393-74F5-2A92D0AC7063}"/>
              </a:ext>
            </a:extLst>
          </p:cNvPr>
          <p:cNvGrpSpPr/>
          <p:nvPr/>
        </p:nvGrpSpPr>
        <p:grpSpPr>
          <a:xfrm>
            <a:off x="7912035" y="733036"/>
            <a:ext cx="2030531" cy="657630"/>
            <a:chOff x="10027257" y="1604787"/>
            <a:chExt cx="2030531" cy="657630"/>
          </a:xfrm>
        </p:grpSpPr>
        <p:pic>
          <p:nvPicPr>
            <p:cNvPr id="48" name="Grafik 14">
              <a:extLst>
                <a:ext uri="{FF2B5EF4-FFF2-40B4-BE49-F238E27FC236}">
                  <a16:creationId xmlns:a16="http://schemas.microsoft.com/office/drawing/2014/main" id="{F10D810F-EBA4-2824-381F-68BAAF31F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0728" y="1808536"/>
              <a:ext cx="1115675" cy="43459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10027258" y="1604787"/>
              <a:ext cx="2030530" cy="657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027257" y="1604787"/>
              <a:ext cx="1162498" cy="26161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100">
                  <a:solidFill>
                    <a:srgbClr val="FF0000"/>
                  </a:solidFill>
                </a:rPr>
                <a:t>I</a:t>
              </a:r>
              <a:r>
                <a:rPr lang="de-DE" sz="1100"/>
                <a:t>n synergy with:</a:t>
              </a:r>
              <a:endParaRPr lang="en-US" sz="1100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B238067-0A6C-1439-176F-02BBA75E1699}"/>
              </a:ext>
            </a:extLst>
          </p:cNvPr>
          <p:cNvSpPr/>
          <p:nvPr/>
        </p:nvSpPr>
        <p:spPr>
          <a:xfrm>
            <a:off x="4395537" y="2243130"/>
            <a:ext cx="176463" cy="121961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09C6C-A814-E7E4-D1AA-F492AA6DC060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9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6"/>
    </mc:Choice>
    <mc:Fallback xmlns="">
      <p:transition spd="slow" advTm="269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2DEB14EC-766E-232C-A03A-ACF9D6B32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" y="4320816"/>
            <a:ext cx="3402709" cy="18683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1ADF-9389-4A0D-80E6-D0C20F26924F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MIMOSIS-1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18670" y="581458"/>
            <a:ext cx="550028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rgbClr val="FF0000"/>
                </a:solidFill>
              </a:rPr>
              <a:t>S</a:t>
            </a:r>
            <a:r>
              <a:rPr lang="de-DE" dirty="0"/>
              <a:t>ize: 504 x 1024 </a:t>
            </a:r>
            <a:r>
              <a:rPr lang="de-DE" dirty="0" err="1"/>
              <a:t>pixels</a:t>
            </a:r>
            <a:r>
              <a:rPr lang="de-DE" dirty="0"/>
              <a:t> (27x30µm²)</a:t>
            </a:r>
          </a:p>
          <a:p>
            <a:pPr algn="l"/>
            <a:r>
              <a:rPr lang="de-DE" dirty="0">
                <a:solidFill>
                  <a:srgbClr val="FF0000"/>
                </a:solidFill>
              </a:rPr>
              <a:t>F</a:t>
            </a:r>
            <a:r>
              <a:rPr lang="de-DE" dirty="0"/>
              <a:t>EE </a:t>
            </a:r>
            <a:r>
              <a:rPr lang="de-DE" dirty="0" err="1"/>
              <a:t>integrated</a:t>
            </a:r>
            <a:r>
              <a:rPr lang="de-DE" dirty="0"/>
              <a:t>.</a:t>
            </a:r>
          </a:p>
          <a:p>
            <a:r>
              <a:rPr lang="de-DE" dirty="0">
                <a:solidFill>
                  <a:srgbClr val="FF0000"/>
                </a:solidFill>
              </a:rPr>
              <a:t>P</a:t>
            </a:r>
            <a:r>
              <a:rPr lang="de-DE" dirty="0"/>
              <a:t>ixels </a:t>
            </a:r>
            <a:r>
              <a:rPr lang="de-DE" dirty="0" err="1"/>
              <a:t>types</a:t>
            </a:r>
            <a:r>
              <a:rPr lang="de-DE" dirty="0"/>
              <a:t>: 2x DC, </a:t>
            </a:r>
            <a:r>
              <a:rPr lang="de-DE" dirty="0">
                <a:solidFill>
                  <a:srgbClr val="3366FF"/>
                </a:solidFill>
              </a:rPr>
              <a:t>2x AC (&gt;20V </a:t>
            </a:r>
            <a:r>
              <a:rPr lang="de-DE" dirty="0" err="1">
                <a:solidFill>
                  <a:srgbClr val="3366FF"/>
                </a:solidFill>
              </a:rPr>
              <a:t>depletion</a:t>
            </a:r>
            <a:r>
              <a:rPr lang="de-DE" dirty="0">
                <a:solidFill>
                  <a:srgbClr val="3366FF"/>
                </a:solidFill>
              </a:rPr>
              <a:t> </a:t>
            </a:r>
            <a:r>
              <a:rPr lang="de-DE" dirty="0" err="1">
                <a:solidFill>
                  <a:srgbClr val="3366FF"/>
                </a:solidFill>
              </a:rPr>
              <a:t>voltage</a:t>
            </a:r>
            <a:r>
              <a:rPr lang="de-DE" dirty="0">
                <a:solidFill>
                  <a:srgbClr val="3366FF"/>
                </a:solidFill>
              </a:rPr>
              <a:t>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3575" y="554641"/>
            <a:ext cx="3712838" cy="2318013"/>
            <a:chOff x="8316075" y="586631"/>
            <a:chExt cx="3712838" cy="2318013"/>
          </a:xfrm>
        </p:grpSpPr>
        <p:grpSp>
          <p:nvGrpSpPr>
            <p:cNvPr id="4" name="Group 3"/>
            <p:cNvGrpSpPr/>
            <p:nvPr/>
          </p:nvGrpSpPr>
          <p:grpSpPr>
            <a:xfrm>
              <a:off x="8316075" y="586631"/>
              <a:ext cx="3712838" cy="2318013"/>
              <a:chOff x="5972649" y="550048"/>
              <a:chExt cx="2961686" cy="186476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4821" t="18293" r="27392" b="41589"/>
              <a:stretch/>
            </p:blipFill>
            <p:spPr>
              <a:xfrm>
                <a:off x="5972650" y="550048"/>
                <a:ext cx="2961685" cy="186476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768060" y="2181005"/>
                <a:ext cx="1231640" cy="1980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000">
                    <a:solidFill>
                      <a:schemeClr val="bg1"/>
                    </a:solidFill>
                    <a:latin typeface="+mn-lt"/>
                  </a:rPr>
                  <a:t>MIMOSIS-1, 60µm thick</a:t>
                </a:r>
                <a:endParaRPr lang="en-US" sz="10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569" t="14823" r="3743" b="10429"/>
              <a:stretch/>
            </p:blipFill>
            <p:spPr>
              <a:xfrm>
                <a:off x="5972650" y="550048"/>
                <a:ext cx="670210" cy="5190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972649" y="550048"/>
                <a:ext cx="2961685" cy="1863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/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9638655" y="1266834"/>
              <a:ext cx="11016" cy="10136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71533" y="1273863"/>
              <a:ext cx="5508" cy="101365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98903" y="1266834"/>
              <a:ext cx="31947" cy="9765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465448" y="4091489"/>
            <a:ext cx="3297698" cy="2145202"/>
            <a:chOff x="307975" y="638596"/>
            <a:chExt cx="3297698" cy="214520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A70D79-A96D-4F71-9DAD-64950D996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000"/>
            <a:stretch/>
          </p:blipFill>
          <p:spPr>
            <a:xfrm>
              <a:off x="307975" y="638596"/>
              <a:ext cx="3297698" cy="214520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65155" y="1719663"/>
              <a:ext cx="1184940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800"/>
                <a:t>p-stop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68989" y="4212315"/>
            <a:ext cx="3318843" cy="2048472"/>
            <a:chOff x="4398618" y="656006"/>
            <a:chExt cx="3318843" cy="204847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8618" y="656006"/>
              <a:ext cx="3318843" cy="204847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662853" y="1737526"/>
              <a:ext cx="1106393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2800"/>
                <a:t>n-gap</a:t>
              </a:r>
              <a:endParaRPr lang="en-US" sz="28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9643" y="5184981"/>
            <a:ext cx="1585690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/>
              <a:t>standard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17600" y="6339092"/>
            <a:ext cx="112082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Standard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54977" y="6317257"/>
            <a:ext cx="251863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Rad. hard, candidate 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27167" y="6317472"/>
            <a:ext cx="251863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Rad. hard, candidate 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 rot="2469552">
            <a:off x="9488234" y="5083788"/>
            <a:ext cx="290977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100"/>
              <a:t>First proposed by W. Snoeys et al.</a:t>
            </a:r>
          </a:p>
          <a:p>
            <a:r>
              <a:rPr lang="de-DE" sz="1100"/>
              <a:t>H. Pernegger et al., 2017 JINST 12 P06008</a:t>
            </a:r>
            <a:endParaRPr lang="en-US" sz="11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059" y="5578407"/>
            <a:ext cx="624426" cy="6107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267" y="5578407"/>
            <a:ext cx="624426" cy="61076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17600" y="1492636"/>
            <a:ext cx="33855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80148" y="1499994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B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52048" y="1499994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41690" y="1499994"/>
            <a:ext cx="35137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/>
              <a:t>D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223965" y="1611099"/>
            <a:ext cx="7728581" cy="1288863"/>
            <a:chOff x="243019" y="4213235"/>
            <a:chExt cx="7728581" cy="128886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9"/>
            <a:srcRect t="9823" b="46023"/>
            <a:stretch/>
          </p:blipFill>
          <p:spPr>
            <a:xfrm>
              <a:off x="2966350" y="4349970"/>
              <a:ext cx="5005250" cy="115212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43019" y="4213235"/>
              <a:ext cx="1250663" cy="430887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>
                  <a:solidFill>
                    <a:srgbClr val="FF0000"/>
                  </a:solidFill>
                </a:rPr>
                <a:t>A</a:t>
              </a:r>
              <a:r>
                <a:rPr lang="de-DE"/>
                <a:t>C-pixel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376482" y="2056535"/>
            <a:ext cx="3029504" cy="369332"/>
            <a:chOff x="849080" y="4972526"/>
            <a:chExt cx="302950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849080" y="4972526"/>
              <a:ext cx="1986441" cy="369332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800">
                  <a:solidFill>
                    <a:srgbClr val="0066FF"/>
                  </a:solidFill>
                </a:rPr>
                <a:t>&gt;20V HV top bias</a:t>
              </a:r>
              <a:endParaRPr lang="en-US" sz="1800" dirty="0">
                <a:solidFill>
                  <a:srgbClr val="0066FF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41" idx="3"/>
            </p:cNvCxnSpPr>
            <p:nvPr/>
          </p:nvCxnSpPr>
          <p:spPr>
            <a:xfrm>
              <a:off x="2835521" y="5157192"/>
              <a:ext cx="1043063" cy="1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925929" y="2493737"/>
            <a:ext cx="3730978" cy="955434"/>
            <a:chOff x="1248931" y="5017231"/>
            <a:chExt cx="3730978" cy="955434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1248931" y="5017231"/>
              <a:ext cx="2609306" cy="586104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704927" y="5603333"/>
              <a:ext cx="2274982" cy="369332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err="1">
                  <a:solidFill>
                    <a:srgbClr val="0066FF"/>
                  </a:solidFill>
                </a:rPr>
                <a:t>Ca</a:t>
              </a:r>
              <a:r>
                <a:rPr lang="de-DE" sz="1800" dirty="0" err="1">
                  <a:solidFill>
                    <a:srgbClr val="0066FF"/>
                  </a:solidFill>
                </a:rPr>
                <a:t>pacitor</a:t>
              </a:r>
              <a:r>
                <a:rPr lang="de-DE" sz="1800" dirty="0">
                  <a:solidFill>
                    <a:srgbClr val="0066FF"/>
                  </a:solidFill>
                </a:rPr>
                <a:t> </a:t>
              </a:r>
              <a:r>
                <a:rPr lang="de-DE" sz="1800" dirty="0" err="1">
                  <a:solidFill>
                    <a:srgbClr val="0066FF"/>
                  </a:solidFill>
                </a:rPr>
                <a:t>blocks</a:t>
              </a:r>
              <a:r>
                <a:rPr lang="de-DE" sz="1800" dirty="0">
                  <a:solidFill>
                    <a:srgbClr val="0066FF"/>
                  </a:solidFill>
                </a:rPr>
                <a:t> HV</a:t>
              </a:r>
              <a:endParaRPr lang="en-US" sz="1800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60355" y="2493737"/>
            <a:ext cx="3112471" cy="523220"/>
            <a:chOff x="849080" y="4972526"/>
            <a:chExt cx="3112471" cy="523220"/>
          </a:xfrm>
        </p:grpSpPr>
        <p:sp>
          <p:nvSpPr>
            <p:cNvPr id="47" name="TextBox 46"/>
            <p:cNvSpPr txBox="1"/>
            <p:nvPr/>
          </p:nvSpPr>
          <p:spPr>
            <a:xfrm>
              <a:off x="849080" y="4972526"/>
              <a:ext cx="2603533" cy="523220"/>
            </a:xfrm>
            <a:prstGeom prst="rect">
              <a:avLst/>
            </a:prstGeom>
            <a:ln>
              <a:solidFill>
                <a:srgbClr val="0066FF"/>
              </a:solidFill>
            </a:ln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400">
                  <a:solidFill>
                    <a:srgbClr val="0066FF"/>
                  </a:solidFill>
                </a:rPr>
                <a:t>Back bias possible.</a:t>
              </a:r>
            </a:p>
            <a:p>
              <a:pPr algn="l"/>
              <a:r>
                <a:rPr lang="de-DE" sz="1400">
                  <a:solidFill>
                    <a:srgbClr val="0066FF"/>
                  </a:solidFill>
                </a:rPr>
                <a:t>P-Well bias (ALPIDE) possible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47" idx="3"/>
            </p:cNvCxnSpPr>
            <p:nvPr/>
          </p:nvCxnSpPr>
          <p:spPr>
            <a:xfrm flipV="1">
              <a:off x="3452613" y="5223648"/>
              <a:ext cx="508938" cy="10488"/>
            </a:xfrm>
            <a:prstGeom prst="straightConnector1">
              <a:avLst/>
            </a:prstGeom>
            <a:ln w="28575">
              <a:solidFill>
                <a:srgbClr val="0066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Brace 9"/>
          <p:cNvSpPr/>
          <p:nvPr/>
        </p:nvSpPr>
        <p:spPr>
          <a:xfrm rot="16200000">
            <a:off x="7110783" y="481326"/>
            <a:ext cx="285809" cy="6799598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03376" y="3326175"/>
            <a:ext cx="2419252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100"/>
              <a:t>Most likely </a:t>
            </a:r>
            <a:r>
              <a:rPr lang="de-DE"/>
              <a:t>Fully Depleted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>
                <a:solidFill>
                  <a:prstClr val="black"/>
                </a:solidFill>
              </a:rPr>
              <a:t>M. Deveaux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9D2C9-36F8-4E24-6F8F-8D8886B14DC0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0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50"/>
    </mc:Choice>
    <mc:Fallback xmlns="">
      <p:transition spd="slow" advTm="91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/>
              <a:t>MIMOSIS-1 beam test setup</a:t>
            </a:r>
            <a:endParaRPr lang="en-US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EA706BA2-1093-718C-CF7F-0B5E88AD9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801" r="20075" b="14300"/>
          <a:stretch/>
        </p:blipFill>
        <p:spPr>
          <a:xfrm>
            <a:off x="6440214" y="966469"/>
            <a:ext cx="5187105" cy="435047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9991" y="674390"/>
            <a:ext cx="5090994" cy="5304016"/>
            <a:chOff x="323528" y="692696"/>
            <a:chExt cx="5090994" cy="5304016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692696"/>
              <a:ext cx="4871334" cy="5304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M</a:t>
              </a:r>
              <a:r>
                <a:rPr lang="de-DE" dirty="0"/>
                <a:t>IMOSIS-1 beam </a:t>
              </a:r>
              <a:r>
                <a:rPr lang="de-DE" dirty="0" err="1"/>
                <a:t>telescope</a:t>
              </a:r>
              <a:r>
                <a:rPr lang="de-DE" dirty="0"/>
                <a:t>:</a:t>
              </a:r>
            </a:p>
            <a:p>
              <a:endParaRPr lang="de-DE" dirty="0">
                <a:solidFill>
                  <a:srgbClr val="3366FF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/>
                <a:t>6 MIMOSIS-1 </a:t>
              </a:r>
              <a:r>
                <a:rPr lang="de-DE" sz="1600" dirty="0" err="1"/>
                <a:t>sensors</a:t>
              </a:r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/>
                <a:t>4 </a:t>
              </a:r>
              <a:r>
                <a:rPr lang="de-DE" sz="1600" dirty="0" err="1"/>
                <a:t>reference</a:t>
              </a:r>
              <a:r>
                <a:rPr lang="de-DE" sz="1600" dirty="0"/>
                <a:t> </a:t>
              </a:r>
              <a:r>
                <a:rPr lang="de-DE" sz="1600" dirty="0" err="1"/>
                <a:t>sensors</a:t>
              </a:r>
              <a:r>
                <a:rPr lang="de-DE" sz="1600" dirty="0"/>
                <a:t> (</a:t>
              </a:r>
              <a:r>
                <a:rPr lang="de-DE" sz="1600" dirty="0" err="1"/>
                <a:t>standard</a:t>
              </a:r>
              <a:r>
                <a:rPr lang="de-DE" sz="1600" dirty="0"/>
                <a:t> </a:t>
              </a:r>
              <a:r>
                <a:rPr lang="de-DE" sz="1600" dirty="0" err="1"/>
                <a:t>epi-layer</a:t>
              </a:r>
              <a:r>
                <a:rPr lang="de-DE" sz="1600" dirty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/>
                <a:t>2 </a:t>
              </a:r>
              <a:r>
                <a:rPr lang="de-DE" sz="1600" dirty="0" err="1"/>
                <a:t>device</a:t>
              </a:r>
              <a:r>
                <a:rPr lang="de-DE" sz="1600" dirty="0"/>
                <a:t> </a:t>
              </a:r>
              <a:r>
                <a:rPr lang="de-DE" sz="1600" dirty="0" err="1"/>
                <a:t>under</a:t>
              </a:r>
              <a:r>
                <a:rPr lang="de-DE" sz="1600" dirty="0"/>
                <a:t> </a:t>
              </a:r>
              <a:r>
                <a:rPr lang="de-DE" sz="1600" dirty="0" err="1"/>
                <a:t>test</a:t>
              </a:r>
              <a:endParaRPr lang="de-DE" sz="1600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/>
                <a:t>Reference Track </a:t>
              </a:r>
              <a:r>
                <a:rPr lang="de-DE" sz="1600" dirty="0" err="1"/>
                <a:t>Uncertainty</a:t>
              </a:r>
              <a:r>
                <a:rPr lang="de-DE" sz="1600" dirty="0"/>
                <a:t>: </a:t>
              </a:r>
            </a:p>
            <a:p>
              <a:pPr lvl="1"/>
              <a:r>
                <a:rPr lang="de-DE" sz="1600" dirty="0"/>
                <a:t>2.5 µm  + 1.5 µm </a:t>
              </a:r>
              <a:r>
                <a:rPr lang="de-DE" sz="1600" dirty="0" err="1"/>
                <a:t>Mult</a:t>
              </a:r>
              <a:r>
                <a:rPr lang="de-DE" sz="1600" dirty="0"/>
                <a:t>. </a:t>
              </a:r>
              <a:r>
                <a:rPr lang="de-DE" sz="1600" dirty="0" err="1"/>
                <a:t>Scattering</a:t>
              </a:r>
              <a:r>
                <a:rPr lang="de-DE" sz="1600" dirty="0"/>
                <a:t> (DESY </a:t>
              </a:r>
              <a:r>
                <a:rPr lang="de-DE" sz="1600" dirty="0" err="1"/>
                <a:t>only</a:t>
              </a:r>
              <a:r>
                <a:rPr lang="de-DE" sz="1600" dirty="0"/>
                <a:t>)</a:t>
              </a:r>
            </a:p>
            <a:p>
              <a:endParaRPr lang="de-DE" sz="1600" i="1" dirty="0">
                <a:solidFill>
                  <a:srgbClr val="3366FF"/>
                </a:solidFill>
              </a:endParaRPr>
            </a:p>
            <a:p>
              <a:r>
                <a:rPr lang="de-DE" dirty="0">
                  <a:solidFill>
                    <a:srgbClr val="FF0000"/>
                  </a:solidFill>
                </a:rPr>
                <a:t>I</a:t>
              </a:r>
              <a:r>
                <a:rPr lang="de-DE" dirty="0"/>
                <a:t>rradiation:</a:t>
              </a:r>
            </a:p>
            <a:p>
              <a:endParaRPr lang="de-DE" sz="1600" dirty="0">
                <a:solidFill>
                  <a:srgbClr val="3366FF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/>
                <a:t>1 MeV </a:t>
              </a:r>
              <a:r>
                <a:rPr lang="de-DE" sz="1600" dirty="0" err="1"/>
                <a:t>reactor</a:t>
              </a:r>
              <a:r>
                <a:rPr lang="de-DE" sz="1600" dirty="0"/>
                <a:t> </a:t>
              </a:r>
              <a:r>
                <a:rPr lang="de-DE" sz="1600" dirty="0" err="1"/>
                <a:t>neutrons</a:t>
              </a:r>
              <a:r>
                <a:rPr lang="de-DE" sz="1600" dirty="0"/>
                <a:t> (TRIGA, </a:t>
              </a:r>
              <a:r>
                <a:rPr lang="de-DE" sz="1600" dirty="0" err="1"/>
                <a:t>Ljubjana</a:t>
              </a:r>
              <a:r>
                <a:rPr lang="de-DE" sz="1600" dirty="0"/>
                <a:t>).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 err="1"/>
                <a:t>Few</a:t>
              </a:r>
              <a:r>
                <a:rPr lang="de-DE" sz="1600" dirty="0"/>
                <a:t> 10 keV X-</a:t>
              </a:r>
              <a:r>
                <a:rPr lang="de-DE" sz="1600" dirty="0" err="1"/>
                <a:t>rays</a:t>
              </a:r>
              <a:r>
                <a:rPr lang="de-DE" sz="1600" dirty="0"/>
                <a:t> (KIT)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/>
                <a:t>Storage at </a:t>
              </a:r>
              <a:r>
                <a:rPr lang="de-DE" sz="1600" dirty="0" err="1"/>
                <a:t>room</a:t>
              </a:r>
              <a:r>
                <a:rPr lang="de-DE" sz="1600" dirty="0"/>
                <a:t> </a:t>
              </a:r>
              <a:r>
                <a:rPr lang="de-DE" sz="1600" dirty="0" err="1"/>
                <a:t>temperature</a:t>
              </a:r>
              <a:r>
                <a:rPr lang="de-DE" sz="1600" dirty="0"/>
                <a:t>.      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de-DE" sz="1600" dirty="0">
                <a:solidFill>
                  <a:srgbClr val="3366FF"/>
                </a:solidFill>
              </a:endParaRPr>
            </a:p>
            <a:p>
              <a:r>
                <a:rPr lang="de-DE" dirty="0">
                  <a:solidFill>
                    <a:srgbClr val="FF0000"/>
                  </a:solidFill>
                </a:rPr>
                <a:t>B</a:t>
              </a:r>
              <a:r>
                <a:rPr lang="de-DE" dirty="0"/>
                <a:t>eam </a:t>
              </a:r>
              <a:r>
                <a:rPr lang="de-DE" dirty="0" err="1"/>
                <a:t>test</a:t>
              </a:r>
              <a:r>
                <a:rPr lang="de-DE" dirty="0"/>
                <a:t>:</a:t>
              </a:r>
            </a:p>
            <a:p>
              <a:endParaRPr lang="de-DE" sz="1600" dirty="0">
                <a:solidFill>
                  <a:srgbClr val="3366FF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sym typeface="Wingdings" panose="05000000000000000000" pitchFamily="2" charset="2"/>
                </a:rPr>
                <a:t>5 GeV e- Beam @ DESY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sym typeface="Wingdings" panose="05000000000000000000" pitchFamily="2" charset="2"/>
                </a:rPr>
                <a:t>120 GeV Pion Beam @SPS-CERN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1600" dirty="0">
                  <a:sym typeface="Wingdings" panose="05000000000000000000" pitchFamily="2" charset="2"/>
                </a:rPr>
                <a:t>~ 1 GeV d – beam @ COSY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de-DE" sz="1600" dirty="0" err="1">
                  <a:sym typeface="Wingdings" panose="05000000000000000000" pitchFamily="2" charset="2"/>
                </a:rPr>
                <a:t>Stabilized</a:t>
              </a:r>
              <a:r>
                <a:rPr lang="de-DE" sz="1600" dirty="0"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sym typeface="Wingdings" panose="05000000000000000000" pitchFamily="2" charset="2"/>
                </a:rPr>
                <a:t>room</a:t>
              </a:r>
              <a:r>
                <a:rPr lang="de-DE" sz="1600" dirty="0">
                  <a:sym typeface="Wingdings" panose="05000000000000000000" pitchFamily="2" charset="2"/>
                </a:rPr>
                <a:t> </a:t>
              </a:r>
              <a:r>
                <a:rPr lang="de-DE" sz="1600" dirty="0" err="1">
                  <a:sym typeface="Wingdings" panose="05000000000000000000" pitchFamily="2" charset="2"/>
                </a:rPr>
                <a:t>temperature</a:t>
              </a:r>
              <a:endParaRPr lang="de-DE" sz="1600" dirty="0">
                <a:sym typeface="Wingdings" panose="05000000000000000000" pitchFamily="2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473969">
              <a:off x="4154497" y="1953859"/>
              <a:ext cx="126002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</a:rPr>
                <a:t>preliminary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AD870-35DF-2506-99A2-BA1AAC90F509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2"/>
    </mc:Choice>
    <mc:Fallback xmlns="">
      <p:transition spd="slow" advTm="448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Sensor </a:t>
            </a:r>
            <a:r>
              <a:rPr lang="de-DE" dirty="0" err="1"/>
              <a:t>performance</a:t>
            </a:r>
            <a:r>
              <a:rPr lang="de-DE" dirty="0"/>
              <a:t>: New and after 5 </a:t>
            </a:r>
            <a:r>
              <a:rPr lang="de-DE" dirty="0" err="1"/>
              <a:t>MRad</a:t>
            </a:r>
            <a:r>
              <a:rPr lang="de-DE" dirty="0"/>
              <a:t> + 10</a:t>
            </a:r>
            <a:r>
              <a:rPr lang="de-DE" baseline="30000" dirty="0"/>
              <a:t>14</a:t>
            </a:r>
            <a:r>
              <a:rPr lang="de-DE" dirty="0"/>
              <a:t>n</a:t>
            </a:r>
            <a:r>
              <a:rPr lang="de-DE" baseline="-25000" dirty="0"/>
              <a:t>eq</a:t>
            </a:r>
            <a:r>
              <a:rPr lang="de-DE" dirty="0"/>
              <a:t>/cm²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9"/>
          <a:stretch/>
        </p:blipFill>
        <p:spPr>
          <a:xfrm>
            <a:off x="6110255" y="951549"/>
            <a:ext cx="5841293" cy="2713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01"/>
          <a:stretch/>
        </p:blipFill>
        <p:spPr>
          <a:xfrm>
            <a:off x="6322519" y="3665483"/>
            <a:ext cx="5636813" cy="2593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32" y="809690"/>
            <a:ext cx="3679212" cy="34163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u="sng" dirty="0">
                <a:solidFill>
                  <a:srgbClr val="FF0000"/>
                </a:solidFill>
              </a:rPr>
              <a:t>B</a:t>
            </a:r>
            <a:r>
              <a:rPr lang="de-DE" u="sng" dirty="0"/>
              <a:t>est </a:t>
            </a:r>
            <a:r>
              <a:rPr lang="de-DE" u="sng" dirty="0" err="1"/>
              <a:t>performing</a:t>
            </a:r>
            <a:r>
              <a:rPr lang="de-DE" u="sng" dirty="0"/>
              <a:t> </a:t>
            </a:r>
            <a:r>
              <a:rPr lang="de-DE" u="sng" dirty="0" err="1"/>
              <a:t>pixel</a:t>
            </a:r>
            <a:r>
              <a:rPr lang="de-DE" u="sng" dirty="0"/>
              <a:t>: AC P-</a:t>
            </a:r>
            <a:r>
              <a:rPr lang="de-DE" u="sng" dirty="0" err="1"/>
              <a:t>stop</a:t>
            </a:r>
            <a:endParaRPr lang="de-DE" u="sng" dirty="0"/>
          </a:p>
          <a:p>
            <a:pPr algn="l"/>
            <a:endParaRPr lang="de-DE" dirty="0">
              <a:solidFill>
                <a:srgbClr val="FF0000"/>
              </a:solidFill>
            </a:endParaRPr>
          </a:p>
          <a:p>
            <a:pPr algn="l"/>
            <a:r>
              <a:rPr lang="de-DE" dirty="0">
                <a:solidFill>
                  <a:srgbClr val="FF0000"/>
                </a:solidFill>
              </a:rPr>
              <a:t>E</a:t>
            </a:r>
            <a:r>
              <a:rPr lang="de-DE" dirty="0"/>
              <a:t>fficiency &gt;99% (end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-time).</a:t>
            </a:r>
          </a:p>
          <a:p>
            <a:pPr algn="l"/>
            <a:endParaRPr lang="de-DE" dirty="0"/>
          </a:p>
          <a:p>
            <a:pPr algn="l"/>
            <a:r>
              <a:rPr lang="de-DE" dirty="0" err="1">
                <a:solidFill>
                  <a:srgbClr val="FF0000"/>
                </a:solidFill>
              </a:rPr>
              <a:t>S</a:t>
            </a:r>
            <a:r>
              <a:rPr lang="de-DE" dirty="0" err="1"/>
              <a:t>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: ~6 µm</a:t>
            </a:r>
          </a:p>
          <a:p>
            <a:pPr algn="l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D</a:t>
            </a:r>
            <a:r>
              <a:rPr lang="de-DE" dirty="0"/>
              <a:t>ark rate </a:t>
            </a:r>
            <a:r>
              <a:rPr lang="de-DE" sz="1400" dirty="0"/>
              <a:t>(not </a:t>
            </a:r>
            <a:r>
              <a:rPr lang="de-DE" sz="1400" dirty="0" err="1"/>
              <a:t>shown</a:t>
            </a:r>
            <a:r>
              <a:rPr lang="de-DE" sz="1400" dirty="0"/>
              <a:t>, </a:t>
            </a:r>
            <a:r>
              <a:rPr lang="de-DE" sz="1400" dirty="0" err="1"/>
              <a:t>see</a:t>
            </a:r>
            <a:r>
              <a:rPr lang="de-DE" sz="1400" dirty="0"/>
              <a:t> </a:t>
            </a:r>
            <a:r>
              <a:rPr lang="de-DE" sz="1400" dirty="0" err="1"/>
              <a:t>backup</a:t>
            </a:r>
            <a:r>
              <a:rPr lang="de-DE" sz="1400" dirty="0"/>
              <a:t>)</a:t>
            </a:r>
            <a:r>
              <a:rPr lang="de-DE" dirty="0"/>
              <a:t>:</a:t>
            </a:r>
          </a:p>
          <a:p>
            <a:pPr algn="l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Marginal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 &lt;10</a:t>
            </a:r>
            <a:r>
              <a:rPr lang="de-DE" baseline="30000" dirty="0"/>
              <a:t>-6</a:t>
            </a:r>
            <a:r>
              <a:rPr lang="de-DE" dirty="0"/>
              <a:t> after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M. Deveaux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D7A924-7DE1-0C06-07DC-5AACDD76A2EB}"/>
              </a:ext>
            </a:extLst>
          </p:cNvPr>
          <p:cNvSpPr txBox="1"/>
          <p:nvPr/>
        </p:nvSpPr>
        <p:spPr>
          <a:xfrm>
            <a:off x="10707041" y="3637332"/>
            <a:ext cx="1334020" cy="41549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050" dirty="0"/>
              <a:t>Short </a:t>
            </a:r>
            <a:r>
              <a:rPr lang="de-DE" sz="1050" dirty="0" err="1"/>
              <a:t>dimension</a:t>
            </a:r>
            <a:r>
              <a:rPr lang="de-DE" sz="1050" dirty="0"/>
              <a:t> </a:t>
            </a:r>
          </a:p>
          <a:p>
            <a:pPr algn="l"/>
            <a:r>
              <a:rPr lang="de-DE" sz="1050" dirty="0" err="1"/>
              <a:t>of</a:t>
            </a:r>
            <a:r>
              <a:rPr lang="de-DE" sz="1050" dirty="0"/>
              <a:t> 27x30µm² </a:t>
            </a:r>
            <a:r>
              <a:rPr lang="de-DE" sz="1050" dirty="0" err="1"/>
              <a:t>pixel</a:t>
            </a:r>
            <a:r>
              <a:rPr lang="de-DE" sz="105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F237F-E14E-9844-1309-94465C42F6E3}"/>
              </a:ext>
            </a:extLst>
          </p:cNvPr>
          <p:cNvSpPr txBox="1"/>
          <p:nvPr/>
        </p:nvSpPr>
        <p:spPr>
          <a:xfrm>
            <a:off x="415487" y="4041577"/>
            <a:ext cx="5077693" cy="221599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rgbClr val="FF0000"/>
                </a:solidFill>
              </a:rPr>
              <a:t>C</a:t>
            </a:r>
            <a:r>
              <a:rPr lang="de-DE" dirty="0" err="1"/>
              <a:t>onclusion</a:t>
            </a:r>
            <a:r>
              <a:rPr lang="de-DE" dirty="0"/>
              <a:t> on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:</a:t>
            </a:r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All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excellent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irradiation</a:t>
            </a:r>
            <a:r>
              <a:rPr lang="de-DE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Standard </a:t>
            </a:r>
            <a:r>
              <a:rPr lang="de-DE" dirty="0" err="1"/>
              <a:t>pixels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. </a:t>
            </a:r>
            <a:r>
              <a:rPr lang="de-DE" sz="1050" dirty="0"/>
              <a:t>	(</a:t>
            </a:r>
            <a:r>
              <a:rPr lang="de-DE" sz="1050" dirty="0" err="1"/>
              <a:t>see</a:t>
            </a:r>
            <a:r>
              <a:rPr lang="de-DE" sz="1050" dirty="0"/>
              <a:t> </a:t>
            </a:r>
            <a:r>
              <a:rPr lang="de-DE" sz="1050" dirty="0" err="1"/>
              <a:t>backup</a:t>
            </a:r>
            <a:r>
              <a:rPr lang="de-DE" sz="1050" dirty="0"/>
              <a:t>)</a:t>
            </a:r>
          </a:p>
          <a:p>
            <a:pPr algn="l"/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P-</a:t>
            </a:r>
            <a:r>
              <a:rPr lang="de-DE" dirty="0" err="1"/>
              <a:t>stop</a:t>
            </a:r>
            <a:r>
              <a:rPr lang="de-DE" dirty="0"/>
              <a:t> AC </a:t>
            </a:r>
            <a:r>
              <a:rPr lang="de-DE" dirty="0" err="1"/>
              <a:t>pixel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hard</a:t>
            </a:r>
            <a:r>
              <a:rPr lang="de-DE" dirty="0"/>
              <a:t>, </a:t>
            </a:r>
            <a:r>
              <a:rPr lang="de-DE" dirty="0" err="1"/>
              <a:t>matches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CBM.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09EF43-1B96-540C-3516-A62D7E3A8C19}"/>
              </a:ext>
            </a:extLst>
          </p:cNvPr>
          <p:cNvSpPr/>
          <p:nvPr/>
        </p:nvSpPr>
        <p:spPr>
          <a:xfrm>
            <a:off x="7743825" y="1066800"/>
            <a:ext cx="581025" cy="1704975"/>
          </a:xfrm>
          <a:prstGeom prst="rect">
            <a:avLst/>
          </a:prstGeom>
          <a:solidFill>
            <a:srgbClr val="FDBB63">
              <a:alpha val="3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71205-3CF9-4585-2A03-4D6EB895C423}"/>
              </a:ext>
            </a:extLst>
          </p:cNvPr>
          <p:cNvSpPr/>
          <p:nvPr/>
        </p:nvSpPr>
        <p:spPr>
          <a:xfrm>
            <a:off x="7791449" y="4191951"/>
            <a:ext cx="581025" cy="1694499"/>
          </a:xfrm>
          <a:prstGeom prst="rect">
            <a:avLst/>
          </a:prstGeom>
          <a:solidFill>
            <a:srgbClr val="FDBB63">
              <a:alpha val="3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74FBA456-C091-61A7-FDD8-5CD32B085FCD}"/>
              </a:ext>
            </a:extLst>
          </p:cNvPr>
          <p:cNvSpPr/>
          <p:nvPr/>
        </p:nvSpPr>
        <p:spPr>
          <a:xfrm rot="16200000">
            <a:off x="7981950" y="709825"/>
            <a:ext cx="114300" cy="571500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A7B10-2C25-ECBF-F016-970145876559}"/>
              </a:ext>
            </a:extLst>
          </p:cNvPr>
          <p:cNvSpPr txBox="1"/>
          <p:nvPr/>
        </p:nvSpPr>
        <p:spPr>
          <a:xfrm>
            <a:off x="7685523" y="582217"/>
            <a:ext cx="69762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CBM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C9AE2-6765-6724-4996-61CAEC02E56C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1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79"/>
    </mc:Choice>
    <mc:Fallback xmlns="">
      <p:transition spd="slow" advTm="973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Response </a:t>
            </a:r>
            <a:r>
              <a:rPr lang="de-DE" dirty="0" err="1"/>
              <a:t>to</a:t>
            </a:r>
            <a:r>
              <a:rPr lang="de-DE" dirty="0"/>
              <a:t> different </a:t>
            </a:r>
            <a:r>
              <a:rPr lang="de-DE" dirty="0" err="1"/>
              <a:t>dE</a:t>
            </a:r>
            <a:r>
              <a:rPr lang="de-DE" dirty="0"/>
              <a:t>/dx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8</a:t>
            </a:fld>
            <a:r>
              <a:rPr lang="de-DE">
                <a:solidFill>
                  <a:prstClr val="black"/>
                </a:solidFill>
              </a:rPr>
              <a:t> / 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 flipH="1">
            <a:off x="274198" y="505770"/>
            <a:ext cx="7249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</a:rPr>
              <a:t>K</a:t>
            </a:r>
            <a:r>
              <a:rPr lang="de-DE" sz="2400" dirty="0" err="1"/>
              <a:t>nown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elder</a:t>
            </a:r>
            <a:r>
              <a:rPr lang="de-DE" sz="2400" dirty="0"/>
              <a:t> </a:t>
            </a:r>
            <a:r>
              <a:rPr lang="de-DE" sz="2400" dirty="0" err="1"/>
              <a:t>sensors</a:t>
            </a:r>
            <a:r>
              <a:rPr lang="de-DE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Individual </a:t>
            </a:r>
            <a:r>
              <a:rPr lang="de-DE" sz="2000" dirty="0" err="1"/>
              <a:t>pixel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energy</a:t>
            </a:r>
            <a:r>
              <a:rPr lang="de-DE" sz="2000" dirty="0"/>
              <a:t> sensitiv but: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Pixel </a:t>
            </a:r>
            <a:r>
              <a:rPr lang="de-DE" sz="2000" dirty="0" err="1"/>
              <a:t>multiplicity</a:t>
            </a:r>
            <a:r>
              <a:rPr lang="de-DE" sz="2000" dirty="0"/>
              <a:t> </a:t>
            </a:r>
            <a:r>
              <a:rPr lang="de-DE" sz="2000" dirty="0" err="1"/>
              <a:t>scales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dE</a:t>
            </a:r>
            <a:r>
              <a:rPr lang="de-DE" sz="2000" dirty="0"/>
              <a:t>/dx [1,2].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hold </a:t>
            </a:r>
            <a:r>
              <a:rPr lang="de-DE" sz="2000" dirty="0" err="1"/>
              <a:t>for</a:t>
            </a:r>
            <a:r>
              <a:rPr lang="de-DE" sz="2000" dirty="0"/>
              <a:t> MIMOSIS (</a:t>
            </a:r>
            <a:r>
              <a:rPr lang="de-DE" sz="2000" dirty="0" err="1"/>
              <a:t>dependence</a:t>
            </a:r>
            <a:r>
              <a:rPr lang="de-DE" sz="2000" dirty="0"/>
              <a:t> on </a:t>
            </a:r>
            <a:r>
              <a:rPr lang="de-DE" sz="2000" dirty="0" err="1"/>
              <a:t>depletion</a:t>
            </a:r>
            <a:r>
              <a:rPr lang="de-DE" sz="2000" dirty="0"/>
              <a:t>)?</a:t>
            </a:r>
          </a:p>
        </p:txBody>
      </p:sp>
      <p:sp>
        <p:nvSpPr>
          <p:cNvPr id="35" name="Textfeld 34"/>
          <p:cNvSpPr txBox="1"/>
          <p:nvPr/>
        </p:nvSpPr>
        <p:spPr>
          <a:xfrm rot="5400000">
            <a:off x="9823946" y="2401836"/>
            <a:ext cx="4363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/>
              <a:t>[1] </a:t>
            </a:r>
            <a:r>
              <a:rPr lang="en-US" sz="1100"/>
              <a:t>C. A. Reidel et al., "Response of the Mimosa-28 pixel sensor to a wide range of ion species and energies", NIM-A Vol. 1017 (2021) 165807</a:t>
            </a:r>
          </a:p>
        </p:txBody>
      </p:sp>
      <p:sp>
        <p:nvSpPr>
          <p:cNvPr id="36" name="Textfeld 35"/>
          <p:cNvSpPr txBox="1"/>
          <p:nvPr/>
        </p:nvSpPr>
        <p:spPr>
          <a:xfrm flipH="1">
            <a:off x="254640" y="2188187"/>
            <a:ext cx="5325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E</a:t>
            </a:r>
            <a:r>
              <a:rPr lang="de-DE" sz="2400" dirty="0"/>
              <a:t>xperimental </a:t>
            </a:r>
            <a:r>
              <a:rPr lang="de-DE" sz="2400" dirty="0" err="1"/>
              <a:t>approach</a:t>
            </a:r>
            <a:r>
              <a:rPr lang="de-DE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Use </a:t>
            </a:r>
            <a:r>
              <a:rPr lang="de-DE" sz="2000" dirty="0" err="1"/>
              <a:t>deuterium</a:t>
            </a:r>
            <a:r>
              <a:rPr lang="de-DE" sz="2000" dirty="0"/>
              <a:t> beam </a:t>
            </a:r>
            <a:r>
              <a:rPr lang="de-DE" sz="2000" dirty="0" err="1"/>
              <a:t>of</a:t>
            </a:r>
            <a:r>
              <a:rPr lang="de-DE" sz="2000" dirty="0"/>
              <a:t> COSY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create</a:t>
            </a:r>
            <a:r>
              <a:rPr lang="de-DE" sz="2000" dirty="0"/>
              <a:t> </a:t>
            </a:r>
            <a:r>
              <a:rPr lang="de-DE" sz="2000" dirty="0" err="1"/>
              <a:t>dE</a:t>
            </a:r>
            <a:r>
              <a:rPr lang="de-DE" sz="2000" dirty="0"/>
              <a:t>/dx </a:t>
            </a:r>
            <a:r>
              <a:rPr lang="de-DE" sz="2000" dirty="0" err="1"/>
              <a:t>higher</a:t>
            </a:r>
            <a:r>
              <a:rPr lang="de-DE" sz="2000" dirty="0"/>
              <a:t> </a:t>
            </a:r>
            <a:r>
              <a:rPr lang="de-DE" sz="2000" dirty="0" err="1"/>
              <a:t>than</a:t>
            </a:r>
            <a:r>
              <a:rPr lang="de-DE" sz="2000" dirty="0"/>
              <a:t> </a:t>
            </a:r>
            <a:r>
              <a:rPr lang="de-DE" sz="2000" dirty="0" err="1"/>
              <a:t>m.i.p</a:t>
            </a:r>
            <a:r>
              <a:rPr lang="de-DE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Histogram</a:t>
            </a:r>
            <a:r>
              <a:rPr lang="de-DE" sz="2000" dirty="0"/>
              <a:t> </a:t>
            </a:r>
            <a:r>
              <a:rPr lang="de-DE" sz="2000" dirty="0" err="1"/>
              <a:t>multiplicity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hits</a:t>
            </a:r>
            <a:r>
              <a:rPr lang="de-DE" sz="2000" dirty="0"/>
              <a:t> </a:t>
            </a:r>
            <a:r>
              <a:rPr lang="de-DE" sz="2000" dirty="0" err="1"/>
              <a:t>associated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a </a:t>
            </a:r>
            <a:r>
              <a:rPr lang="de-DE" sz="2000" dirty="0" err="1"/>
              <a:t>identified</a:t>
            </a:r>
            <a:r>
              <a:rPr lang="de-DE" sz="2000" dirty="0"/>
              <a:t> track.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C7820B-7CB8-7D15-4800-3E105677B72A}"/>
              </a:ext>
            </a:extLst>
          </p:cNvPr>
          <p:cNvGrpSpPr/>
          <p:nvPr/>
        </p:nvGrpSpPr>
        <p:grpSpPr>
          <a:xfrm>
            <a:off x="7827482" y="604870"/>
            <a:ext cx="3341060" cy="1532073"/>
            <a:chOff x="4205115" y="1430034"/>
            <a:chExt cx="3341060" cy="15320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70A63-C1C3-B80F-A06E-5A47106A6D14}"/>
                </a:ext>
              </a:extLst>
            </p:cNvPr>
            <p:cNvSpPr txBox="1"/>
            <p:nvPr/>
          </p:nvSpPr>
          <p:spPr>
            <a:xfrm>
              <a:off x="4331675" y="2377332"/>
              <a:ext cx="1338764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>
                  <a:solidFill>
                    <a:srgbClr val="FF0000"/>
                  </a:solidFill>
                </a:rPr>
                <a:t>M</a:t>
              </a:r>
              <a:r>
                <a:rPr lang="en-US" sz="1600">
                  <a:solidFill>
                    <a:prstClr val="black"/>
                  </a:solidFill>
                </a:rPr>
                <a:t>IP (proton)</a:t>
              </a:r>
            </a:p>
            <a:p>
              <a:pPr defTabSz="914400"/>
              <a:r>
                <a:rPr lang="en-US" sz="1600">
                  <a:solidFill>
                    <a:prstClr val="black"/>
                  </a:solidFill>
                </a:rPr>
                <a:t>~2 fired pixels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2CA05E-056A-F9F1-3B30-10750F99A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30" t="58488" r="36865" b="26241"/>
            <a:stretch/>
          </p:blipFill>
          <p:spPr>
            <a:xfrm>
              <a:off x="5940014" y="1430034"/>
              <a:ext cx="1606161" cy="15152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95DDCE-9E7C-2648-FA46-8349DF3F4C18}"/>
                </a:ext>
              </a:extLst>
            </p:cNvPr>
            <p:cNvSpPr txBox="1"/>
            <p:nvPr/>
          </p:nvSpPr>
          <p:spPr>
            <a:xfrm>
              <a:off x="6754189" y="1440712"/>
              <a:ext cx="766557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100">
                  <a:solidFill>
                    <a:prstClr val="black"/>
                  </a:solidFill>
                </a:rPr>
                <a:t>~2x2 mm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4C17F5-59B7-4246-3D52-8742EBA91280}"/>
                </a:ext>
              </a:extLst>
            </p:cNvPr>
            <p:cNvSpPr/>
            <p:nvPr/>
          </p:nvSpPr>
          <p:spPr>
            <a:xfrm>
              <a:off x="4205115" y="1621650"/>
              <a:ext cx="1547155" cy="5847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600">
                  <a:solidFill>
                    <a:srgbClr val="FF0000"/>
                  </a:solidFill>
                </a:rPr>
                <a:t>H</a:t>
              </a:r>
              <a:r>
                <a:rPr lang="en-US" sz="1600">
                  <a:solidFill>
                    <a:prstClr val="black"/>
                  </a:solidFill>
                </a:rPr>
                <a:t>eavy ion: </a:t>
              </a:r>
            </a:p>
            <a:p>
              <a:pPr defTabSz="914400"/>
              <a:r>
                <a:rPr lang="en-US" sz="1600">
                  <a:solidFill>
                    <a:prstClr val="black"/>
                  </a:solidFill>
                </a:rPr>
                <a:t>~200 fired pixels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E6631C3-9951-65AA-C7EF-DC09A6AD3C13}"/>
                </a:ext>
              </a:extLst>
            </p:cNvPr>
            <p:cNvCxnSpPr/>
            <p:nvPr/>
          </p:nvCxnSpPr>
          <p:spPr>
            <a:xfrm>
              <a:off x="5747140" y="1919572"/>
              <a:ext cx="973654" cy="2121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626AB8A-4AEA-F580-805A-082152967BE4}"/>
                </a:ext>
              </a:extLst>
            </p:cNvPr>
            <p:cNvCxnSpPr/>
            <p:nvPr/>
          </p:nvCxnSpPr>
          <p:spPr>
            <a:xfrm flipV="1">
              <a:off x="5664033" y="2514666"/>
              <a:ext cx="1334497" cy="1527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6D4B601-E412-DE19-37EE-0B1C38B5406C}"/>
              </a:ext>
            </a:extLst>
          </p:cNvPr>
          <p:cNvSpPr txBox="1"/>
          <p:nvPr/>
        </p:nvSpPr>
        <p:spPr>
          <a:xfrm rot="5400000">
            <a:off x="10260438" y="1752673"/>
            <a:ext cx="2896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</a:rPr>
              <a:t>[2] M. </a:t>
            </a:r>
            <a:r>
              <a:rPr lang="en-US" sz="1200" dirty="0" err="1">
                <a:solidFill>
                  <a:prstClr val="black"/>
                </a:solidFill>
              </a:rPr>
              <a:t>Deveaux</a:t>
            </a:r>
            <a:r>
              <a:rPr lang="en-US" sz="1200" dirty="0">
                <a:solidFill>
                  <a:prstClr val="black"/>
                </a:solidFill>
              </a:rPr>
              <a:t> for NA61/SHINE, SQM 2017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7695686-9D07-B5CC-BE16-CF289C46E4A5}"/>
              </a:ext>
            </a:extLst>
          </p:cNvPr>
          <p:cNvCxnSpPr/>
          <p:nvPr/>
        </p:nvCxnSpPr>
        <p:spPr>
          <a:xfrm flipV="1">
            <a:off x="5038880" y="1353470"/>
            <a:ext cx="2363913" cy="103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feld 35">
            <a:extLst>
              <a:ext uri="{FF2B5EF4-FFF2-40B4-BE49-F238E27FC236}">
                <a16:creationId xmlns:a16="http://schemas.microsoft.com/office/drawing/2014/main" id="{6733655D-0E28-3FED-2E89-ED6954572079}"/>
              </a:ext>
            </a:extLst>
          </p:cNvPr>
          <p:cNvSpPr txBox="1"/>
          <p:nvPr/>
        </p:nvSpPr>
        <p:spPr>
          <a:xfrm flipH="1">
            <a:off x="271793" y="4520824"/>
            <a:ext cx="53252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F</a:t>
            </a:r>
            <a:r>
              <a:rPr lang="de-DE" sz="2400" dirty="0"/>
              <a:t>irst </a:t>
            </a:r>
            <a:r>
              <a:rPr lang="de-DE" sz="2400" dirty="0" err="1"/>
              <a:t>observation</a:t>
            </a:r>
            <a:r>
              <a:rPr lang="de-DE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Fully </a:t>
            </a:r>
            <a:r>
              <a:rPr lang="de-DE" sz="2000" dirty="0" err="1"/>
              <a:t>depleted</a:t>
            </a:r>
            <a:r>
              <a:rPr lang="de-DE" sz="2000" dirty="0"/>
              <a:t> </a:t>
            </a:r>
            <a:r>
              <a:rPr lang="de-DE" sz="2000" dirty="0" err="1"/>
              <a:t>pixels</a:t>
            </a:r>
            <a:r>
              <a:rPr lang="de-DE" sz="2000" dirty="0"/>
              <a:t> (p-</a:t>
            </a:r>
            <a:r>
              <a:rPr lang="de-DE" sz="2000" dirty="0" err="1"/>
              <a:t>stop</a:t>
            </a:r>
            <a:r>
              <a:rPr lang="de-DE" sz="2000" dirty="0"/>
              <a:t>) </a:t>
            </a:r>
            <a:r>
              <a:rPr lang="de-DE" sz="2000" dirty="0" err="1"/>
              <a:t>show</a:t>
            </a:r>
            <a:r>
              <a:rPr lang="de-DE" sz="2000" dirty="0"/>
              <a:t> marginal </a:t>
            </a:r>
            <a:r>
              <a:rPr lang="de-DE" sz="2000" dirty="0" err="1"/>
              <a:t>sensitivity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dE</a:t>
            </a:r>
            <a:r>
              <a:rPr lang="de-DE" sz="2000" dirty="0"/>
              <a:t>/dx.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Standard DC-pixel (</a:t>
            </a:r>
            <a:r>
              <a:rPr lang="de-DE" sz="2000" dirty="0" err="1"/>
              <a:t>lowest</a:t>
            </a:r>
            <a:r>
              <a:rPr lang="de-DE" sz="2000" dirty="0"/>
              <a:t> </a:t>
            </a:r>
            <a:r>
              <a:rPr lang="de-DE" sz="2000" dirty="0" err="1"/>
              <a:t>depletion</a:t>
            </a:r>
            <a:r>
              <a:rPr lang="de-DE" sz="2000" dirty="0"/>
              <a:t>) </a:t>
            </a:r>
            <a:r>
              <a:rPr lang="de-DE" sz="2000" dirty="0" err="1"/>
              <a:t>shows</a:t>
            </a:r>
            <a:r>
              <a:rPr lang="de-DE" sz="2000" dirty="0"/>
              <a:t> </a:t>
            </a:r>
            <a:r>
              <a:rPr lang="de-DE" sz="2000" dirty="0" err="1"/>
              <a:t>response</a:t>
            </a:r>
            <a:r>
              <a:rPr lang="de-DE" sz="2000" dirty="0"/>
              <a:t>. </a:t>
            </a:r>
            <a:r>
              <a:rPr lang="de-DE" sz="2000" dirty="0" err="1"/>
              <a:t>Significant</a:t>
            </a:r>
            <a:r>
              <a:rPr lang="de-DE" sz="2000" dirty="0"/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9935C9-2B00-EFF1-04D5-E1EB19820D97}"/>
              </a:ext>
            </a:extLst>
          </p:cNvPr>
          <p:cNvGrpSpPr/>
          <p:nvPr/>
        </p:nvGrpSpPr>
        <p:grpSpPr>
          <a:xfrm>
            <a:off x="6347766" y="3512505"/>
            <a:ext cx="5780417" cy="2990877"/>
            <a:chOff x="6347766" y="3512505"/>
            <a:chExt cx="5780417" cy="29908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1A3C68-0E91-DD9A-710B-0914CE38BCF2}"/>
                </a:ext>
              </a:extLst>
            </p:cNvPr>
            <p:cNvGrpSpPr/>
            <p:nvPr/>
          </p:nvGrpSpPr>
          <p:grpSpPr>
            <a:xfrm>
              <a:off x="6347766" y="3512505"/>
              <a:ext cx="4123016" cy="2990877"/>
              <a:chOff x="6347766" y="3512505"/>
              <a:chExt cx="4123016" cy="299087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1CFB6F4-0DD6-11A2-AF5F-FD196FED7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7766" y="3512505"/>
                <a:ext cx="4123016" cy="2990877"/>
              </a:xfrm>
              <a:prstGeom prst="rect">
                <a:avLst/>
              </a:prstGeom>
            </p:spPr>
          </p:pic>
          <p:sp>
            <p:nvSpPr>
              <p:cNvPr id="38" name="Textfeld 37"/>
              <p:cNvSpPr txBox="1"/>
              <p:nvPr/>
            </p:nvSpPr>
            <p:spPr>
              <a:xfrm rot="20504443" flipH="1">
                <a:off x="8136120" y="4267119"/>
                <a:ext cx="1128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/>
                  <a:t>DC - pixel</a:t>
                </a:r>
                <a:endParaRPr lang="en-US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 rot="21170682" flipH="1">
                <a:off x="8246558" y="4878912"/>
                <a:ext cx="11286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/>
                  <a:t>AC - pixel</a:t>
                </a:r>
                <a:endParaRPr lang="en-US"/>
              </a:p>
            </p:txBody>
          </p:sp>
          <p:sp>
            <p:nvSpPr>
              <p:cNvPr id="43" name="Right Brace 42">
                <a:extLst>
                  <a:ext uri="{FF2B5EF4-FFF2-40B4-BE49-F238E27FC236}">
                    <a16:creationId xmlns:a16="http://schemas.microsoft.com/office/drawing/2014/main" id="{DD776DC3-CC65-636A-BB8A-4E09691D2715}"/>
                  </a:ext>
                </a:extLst>
              </p:cNvPr>
              <p:cNvSpPr/>
              <p:nvPr/>
            </p:nvSpPr>
            <p:spPr>
              <a:xfrm>
                <a:off x="9913870" y="4141498"/>
                <a:ext cx="140611" cy="1115916"/>
              </a:xfrm>
              <a:prstGeom prst="rightBrace">
                <a:avLst/>
              </a:prstGeom>
              <a:ln w="28575">
                <a:solidFill>
                  <a:srgbClr val="009D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Brace 44">
                <a:extLst>
                  <a:ext uri="{FF2B5EF4-FFF2-40B4-BE49-F238E27FC236}">
                    <a16:creationId xmlns:a16="http://schemas.microsoft.com/office/drawing/2014/main" id="{BFD1A095-EC18-0879-FF58-20E3D6653A35}"/>
                  </a:ext>
                </a:extLst>
              </p:cNvPr>
              <p:cNvSpPr/>
              <p:nvPr/>
            </p:nvSpPr>
            <p:spPr>
              <a:xfrm>
                <a:off x="9913871" y="5345667"/>
                <a:ext cx="140610" cy="327128"/>
              </a:xfrm>
              <a:prstGeom prst="righ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feld 39"/>
            <p:cNvSpPr txBox="1"/>
            <p:nvPr/>
          </p:nvSpPr>
          <p:spPr>
            <a:xfrm flipH="1">
              <a:off x="10054481" y="5310824"/>
              <a:ext cx="20737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Fully </a:t>
              </a:r>
              <a:r>
                <a:rPr lang="de-DE" dirty="0" err="1"/>
                <a:t>depleted</a:t>
              </a:r>
              <a:endParaRPr lang="en-US" dirty="0"/>
            </a:p>
          </p:txBody>
        </p:sp>
        <p:sp>
          <p:nvSpPr>
            <p:cNvPr id="42" name="Textfeld 39">
              <a:extLst>
                <a:ext uri="{FF2B5EF4-FFF2-40B4-BE49-F238E27FC236}">
                  <a16:creationId xmlns:a16="http://schemas.microsoft.com/office/drawing/2014/main" id="{4B76AA7A-1F09-4855-A1D4-7A2A78595485}"/>
                </a:ext>
              </a:extLst>
            </p:cNvPr>
            <p:cNvSpPr txBox="1"/>
            <p:nvPr/>
          </p:nvSpPr>
          <p:spPr>
            <a:xfrm flipH="1">
              <a:off x="10054481" y="4520986"/>
              <a:ext cx="20737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Standard </a:t>
              </a:r>
              <a:r>
                <a:rPr lang="de-DE" dirty="0" err="1"/>
                <a:t>pixel</a:t>
              </a:r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66CA388-A570-EC3C-B59A-8B93696453CF}"/>
              </a:ext>
            </a:extLst>
          </p:cNvPr>
          <p:cNvSpPr txBox="1"/>
          <p:nvPr/>
        </p:nvSpPr>
        <p:spPr>
          <a:xfrm>
            <a:off x="7900486" y="6648873"/>
            <a:ext cx="3515706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100" dirty="0">
                <a:solidFill>
                  <a:prstClr val="black"/>
                </a:solidFill>
                <a:latin typeface="Arial"/>
              </a:rPr>
              <a:t>4th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HighD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collaboration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 </a:t>
            </a:r>
            <a:r>
              <a:rPr lang="de-DE" sz="1100" dirty="0" err="1">
                <a:solidFill>
                  <a:prstClr val="black"/>
                </a:solidFill>
                <a:latin typeface="Arial"/>
              </a:rPr>
              <a:t>meeting</a:t>
            </a:r>
            <a:r>
              <a:rPr lang="de-DE" sz="1100" dirty="0">
                <a:solidFill>
                  <a:prstClr val="black"/>
                </a:solidFill>
                <a:latin typeface="Arial"/>
              </a:rPr>
              <a:t>, Mainz, 21 Feb 2024</a:t>
            </a:r>
            <a:endParaRPr lang="en-US" sz="1100" dirty="0">
              <a:solidFill>
                <a:prstClr val="black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4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78"/>
    </mc:Choice>
    <mc:Fallback xmlns="">
      <p:transition spd="slow" advTm="118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EE53-CC0A-77F1-DBBF-46FE2A3A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Bethe-Bloch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A019-C276-B696-C23F-8BCD0C8C8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B. Arnoldi-Meadows, </a:t>
            </a:r>
            <a:r>
              <a:rPr lang="de-DE" i="1">
                <a:solidFill>
                  <a:prstClr val="black"/>
                </a:solidFill>
              </a:rPr>
              <a:t>Results from SEE Tests with MIMOSIS-1</a:t>
            </a:r>
            <a:r>
              <a:rPr lang="de-DE">
                <a:solidFill>
                  <a:prstClr val="black"/>
                </a:solidFill>
              </a:rPr>
              <a:t>, IWORID2022, June 28th, 2022.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39EF0-9AE7-2970-9623-9EF2BE0C3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29023446-43A6-4CDC-9F35-3AECD81F11A0}" type="slidenum">
              <a:rPr lang="de-DE" smtClean="0">
                <a:solidFill>
                  <a:prstClr val="black"/>
                </a:solidFill>
              </a:rPr>
              <a:pPr defTabSz="914400"/>
              <a:t>9</a:t>
            </a:fld>
            <a:r>
              <a:rPr lang="de-DE">
                <a:solidFill>
                  <a:prstClr val="black"/>
                </a:solidFill>
              </a:rPr>
              <a:t> / 14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3CA80A-F138-43DF-8D3A-9DF84D42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638" y="814387"/>
            <a:ext cx="7134225" cy="52292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46A04A-880A-3D94-20DA-CEBF08B8C27E}"/>
              </a:ext>
            </a:extLst>
          </p:cNvPr>
          <p:cNvCxnSpPr>
            <a:cxnSpLocks/>
          </p:cNvCxnSpPr>
          <p:nvPr/>
        </p:nvCxnSpPr>
        <p:spPr>
          <a:xfrm>
            <a:off x="2781300" y="4657725"/>
            <a:ext cx="3443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741854-1222-6890-E623-3FA41E3B5596}"/>
              </a:ext>
            </a:extLst>
          </p:cNvPr>
          <p:cNvCxnSpPr>
            <a:cxnSpLocks/>
          </p:cNvCxnSpPr>
          <p:nvPr/>
        </p:nvCxnSpPr>
        <p:spPr>
          <a:xfrm>
            <a:off x="2781300" y="4267200"/>
            <a:ext cx="19907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E93D39-9E7B-83D9-94E3-DD4B6B7B392B}"/>
              </a:ext>
            </a:extLst>
          </p:cNvPr>
          <p:cNvCxnSpPr>
            <a:cxnSpLocks/>
          </p:cNvCxnSpPr>
          <p:nvPr/>
        </p:nvCxnSpPr>
        <p:spPr>
          <a:xfrm>
            <a:off x="2781300" y="3914775"/>
            <a:ext cx="18383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D8EBF8-E6D4-0988-298A-48AD7395599A}"/>
              </a:ext>
            </a:extLst>
          </p:cNvPr>
          <p:cNvCxnSpPr>
            <a:cxnSpLocks/>
          </p:cNvCxnSpPr>
          <p:nvPr/>
        </p:nvCxnSpPr>
        <p:spPr>
          <a:xfrm>
            <a:off x="4619625" y="3914775"/>
            <a:ext cx="0" cy="8953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ACC3D2-8E38-70DA-9CA1-2B18F32484E8}"/>
              </a:ext>
            </a:extLst>
          </p:cNvPr>
          <p:cNvCxnSpPr/>
          <p:nvPr/>
        </p:nvCxnSpPr>
        <p:spPr>
          <a:xfrm>
            <a:off x="4772025" y="4257675"/>
            <a:ext cx="0" cy="5524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845A81E-8C24-ABD5-B935-95855A118305}"/>
              </a:ext>
            </a:extLst>
          </p:cNvPr>
          <p:cNvSpPr txBox="1"/>
          <p:nvPr/>
        </p:nvSpPr>
        <p:spPr>
          <a:xfrm rot="5400000">
            <a:off x="4408189" y="5122545"/>
            <a:ext cx="7922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1.4 </a:t>
            </a:r>
            <a:r>
              <a:rPr lang="de-DE" sz="1200" dirty="0" err="1"/>
              <a:t>GeV</a:t>
            </a:r>
            <a:r>
              <a:rPr lang="de-DE" sz="1200" dirty="0"/>
              <a:t> d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1761CE-E150-BA24-645D-7D6DD6AA36D5}"/>
              </a:ext>
            </a:extLst>
          </p:cNvPr>
          <p:cNvSpPr txBox="1"/>
          <p:nvPr/>
        </p:nvSpPr>
        <p:spPr>
          <a:xfrm rot="5400000">
            <a:off x="4191256" y="5103794"/>
            <a:ext cx="79220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0.8 </a:t>
            </a:r>
            <a:r>
              <a:rPr lang="de-DE" sz="1200" dirty="0" err="1"/>
              <a:t>GeV</a:t>
            </a:r>
            <a:r>
              <a:rPr lang="de-DE" sz="1200" dirty="0"/>
              <a:t> d</a:t>
            </a:r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7E06B3-2CA1-EB4F-38B2-A3EF4DCF398C}"/>
              </a:ext>
            </a:extLst>
          </p:cNvPr>
          <p:cNvSpPr txBox="1"/>
          <p:nvPr/>
        </p:nvSpPr>
        <p:spPr>
          <a:xfrm>
            <a:off x="1933004" y="4476859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m.i.p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0F387-3E77-F153-79E0-A35CC402245D}"/>
              </a:ext>
            </a:extLst>
          </p:cNvPr>
          <p:cNvSpPr txBox="1"/>
          <p:nvPr/>
        </p:nvSpPr>
        <p:spPr>
          <a:xfrm>
            <a:off x="1663700" y="4107527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2x </a:t>
            </a:r>
            <a:r>
              <a:rPr lang="de-DE" dirty="0" err="1"/>
              <a:t>m.i.p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3FBBDF-BFA6-75F7-9F7C-D175726AF9D7}"/>
              </a:ext>
            </a:extLst>
          </p:cNvPr>
          <p:cNvSpPr txBox="1"/>
          <p:nvPr/>
        </p:nvSpPr>
        <p:spPr>
          <a:xfrm>
            <a:off x="1663700" y="3697654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4x </a:t>
            </a:r>
            <a:r>
              <a:rPr lang="de-DE" dirty="0" err="1"/>
              <a:t>m.i.p</a:t>
            </a:r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CA2317-A08C-68A4-6E3F-98B3BEFDC765}"/>
              </a:ext>
            </a:extLst>
          </p:cNvPr>
          <p:cNvSpPr/>
          <p:nvPr/>
        </p:nvSpPr>
        <p:spPr>
          <a:xfrm>
            <a:off x="6843767" y="4286141"/>
            <a:ext cx="219184" cy="2191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8A7D65-EAEE-7D31-1005-8A1C096A8487}"/>
              </a:ext>
            </a:extLst>
          </p:cNvPr>
          <p:cNvCxnSpPr>
            <a:cxnSpLocks/>
          </p:cNvCxnSpPr>
          <p:nvPr/>
        </p:nvCxnSpPr>
        <p:spPr>
          <a:xfrm>
            <a:off x="6956277" y="1290415"/>
            <a:ext cx="0" cy="29767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309CF4-0181-351E-1A76-CC9F924B49D5}"/>
              </a:ext>
            </a:extLst>
          </p:cNvPr>
          <p:cNvSpPr txBox="1"/>
          <p:nvPr/>
        </p:nvSpPr>
        <p:spPr>
          <a:xfrm>
            <a:off x="5576069" y="925693"/>
            <a:ext cx="2973763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Reference beam (CERN/DESY)</a:t>
            </a:r>
          </a:p>
        </p:txBody>
      </p:sp>
    </p:spTree>
    <p:extLst>
      <p:ext uri="{BB962C8B-B14F-4D97-AF65-F5344CB8AC3E}">
        <p14:creationId xmlns:p14="http://schemas.microsoft.com/office/powerpoint/2010/main" val="3403831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8.3|29.9|2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5.8|10.9|12.8|7.4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9|1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32.3|3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1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4|19.3|12.9|10.4"/>
</p:tagLst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23BFC3A-B101-4EAA-AC41-778DB2E431EF}" vid="{FAE3347D-0D8E-43C1-8A06-F0E93D441C4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VD" id="{E49B234C-71BF-4936-A65A-DB0AE388A02E}" vid="{1B2F8180-30A7-4D42-A892-C8FF2E948769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VD" id="{E49B234C-71BF-4936-A65A-DB0AE388A02E}" vid="{1B2F8180-30A7-4D42-A892-C8FF2E948769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GSI-TemplateMDX</Template>
  <TotalTime>10952</TotalTime>
  <Words>2099</Words>
  <Application>Microsoft Office PowerPoint</Application>
  <PresentationFormat>Widescreen</PresentationFormat>
  <Paragraphs>407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Calisto MT</vt:lpstr>
      <vt:lpstr>Cambria Math</vt:lpstr>
      <vt:lpstr>Liberation Sans</vt:lpstr>
      <vt:lpstr>Symbol</vt:lpstr>
      <vt:lpstr>Wingdings</vt:lpstr>
      <vt:lpstr>fair-gsi-folienmaster_2016_onering</vt:lpstr>
      <vt:lpstr>Office</vt:lpstr>
      <vt:lpstr>1_Office</vt:lpstr>
      <vt:lpstr>Recent results from the  MIMOSIS-1 CMOS MAPS</vt:lpstr>
      <vt:lpstr>The CBM Micro Vertex Detector (MVD)</vt:lpstr>
      <vt:lpstr>The (initial) mission: Reconstruct short - lived particles</vt:lpstr>
      <vt:lpstr>MIMOSIS R&amp;D plan</vt:lpstr>
      <vt:lpstr>MIMOSIS-1</vt:lpstr>
      <vt:lpstr>PowerPoint Presentation</vt:lpstr>
      <vt:lpstr>PowerPoint Presentation</vt:lpstr>
      <vt:lpstr>Response to different dE/dx</vt:lpstr>
      <vt:lpstr>Bethe-Bloch</vt:lpstr>
      <vt:lpstr>Response to different dE/dx</vt:lpstr>
      <vt:lpstr>Radiation effects</vt:lpstr>
      <vt:lpstr>PowerPoint Presentation</vt:lpstr>
      <vt:lpstr>CBM-MVD collaboration members</vt:lpstr>
      <vt:lpstr>PowerPoint Presentation</vt:lpstr>
      <vt:lpstr>Beam tests (MIMOSIS-1)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tolerance of  MIMOSIS-1</dc:title>
  <dc:creator>Microsoft account</dc:creator>
  <cp:lastModifiedBy>Michael Deveaux</cp:lastModifiedBy>
  <cp:revision>39</cp:revision>
  <dcterms:created xsi:type="dcterms:W3CDTF">2023-02-03T13:27:54Z</dcterms:created>
  <dcterms:modified xsi:type="dcterms:W3CDTF">2024-02-21T06:26:35Z</dcterms:modified>
</cp:coreProperties>
</file>