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  <p:sldMasterId id="2147483674" r:id="rId14"/>
    <p:sldMasterId id="2147483676" r:id="rId15"/>
    <p:sldMasterId id="2147483678" r:id="rId16"/>
    <p:sldMasterId id="2147483680" r:id="rId17"/>
    <p:sldMasterId id="2147483682" r:id="rId18"/>
    <p:sldMasterId id="2147483684" r:id="rId19"/>
    <p:sldMasterId id="2147483686" r:id="rId20"/>
    <p:sldMasterId id="2147483688" r:id="rId21"/>
  </p:sldMasterIdLst>
  <p:notesMasterIdLst>
    <p:notesMasterId r:id="rId38"/>
  </p:notesMasterIdLst>
  <p:sldIdLst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02" d="100"/>
          <a:sy n="102" d="100"/>
        </p:scale>
        <p:origin x="8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presProps" Target="presProps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F699A9-801D-CE4C-B9FC-D5DA6F045A32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2634EE9-A9BD-4E43-98F1-D6640106B5BA}">
      <dgm:prSet phldrT="[Text]" custT="1"/>
      <dgm:spPr/>
      <dgm:t>
        <a:bodyPr/>
        <a:lstStyle/>
        <a:p>
          <a:r>
            <a:rPr lang="en-GB" sz="2400" b="1" dirty="0">
              <a:latin typeface="DesySans Office" panose="020B0503040000020003" pitchFamily="34" charset="0"/>
            </a:rPr>
            <a:t>2023</a:t>
          </a:r>
        </a:p>
      </dgm:t>
    </dgm:pt>
    <dgm:pt modelId="{693206AC-2E9B-3D40-9F31-94E6F5CED6FA}" type="parTrans" cxnId="{F3078C80-F53F-DB4A-9873-FE281324998A}">
      <dgm:prSet/>
      <dgm:spPr/>
      <dgm:t>
        <a:bodyPr/>
        <a:lstStyle/>
        <a:p>
          <a:endParaRPr lang="en-GB"/>
        </a:p>
      </dgm:t>
    </dgm:pt>
    <dgm:pt modelId="{2B530B6E-4F4C-1E44-82A0-77CF8C6BA8EB}" type="sibTrans" cxnId="{F3078C80-F53F-DB4A-9873-FE281324998A}">
      <dgm:prSet/>
      <dgm:spPr/>
      <dgm:t>
        <a:bodyPr/>
        <a:lstStyle/>
        <a:p>
          <a:endParaRPr lang="en-GB"/>
        </a:p>
      </dgm:t>
    </dgm:pt>
    <dgm:pt modelId="{DC19BF2F-C82C-A04C-8D0A-86BB462BFF0F}">
      <dgm:prSet phldrT="[Text]" custT="1"/>
      <dgm:spPr/>
      <dgm:t>
        <a:bodyPr/>
        <a:lstStyle/>
        <a:p>
          <a:r>
            <a:rPr lang="en-GB" sz="2400" b="1" dirty="0">
              <a:latin typeface="DesySans Office" panose="020B0503040000020003" pitchFamily="34" charset="0"/>
            </a:rPr>
            <a:t>2024</a:t>
          </a:r>
        </a:p>
      </dgm:t>
    </dgm:pt>
    <dgm:pt modelId="{FF884F1E-9192-0448-A976-5DE294B123ED}" type="parTrans" cxnId="{950823A9-5545-B94F-A901-68ADAFBE12F6}">
      <dgm:prSet/>
      <dgm:spPr/>
      <dgm:t>
        <a:bodyPr/>
        <a:lstStyle/>
        <a:p>
          <a:endParaRPr lang="en-GB"/>
        </a:p>
      </dgm:t>
    </dgm:pt>
    <dgm:pt modelId="{C5704436-759C-294A-B336-8D7798F8CAE0}" type="sibTrans" cxnId="{950823A9-5545-B94F-A901-68ADAFBE12F6}">
      <dgm:prSet/>
      <dgm:spPr/>
      <dgm:t>
        <a:bodyPr/>
        <a:lstStyle/>
        <a:p>
          <a:endParaRPr lang="en-GB"/>
        </a:p>
      </dgm:t>
    </dgm:pt>
    <dgm:pt modelId="{1246DFF6-E3C1-4644-846D-B1B89640DC0D}">
      <dgm:prSet phldrT="[Text]" custT="1"/>
      <dgm:spPr/>
      <dgm:t>
        <a:bodyPr/>
        <a:lstStyle/>
        <a:p>
          <a:r>
            <a:rPr lang="en-GB" sz="2400" b="1" dirty="0">
              <a:latin typeface="DesySans Office" panose="020B0503040000020003" pitchFamily="34" charset="0"/>
            </a:rPr>
            <a:t>2025</a:t>
          </a:r>
        </a:p>
      </dgm:t>
    </dgm:pt>
    <dgm:pt modelId="{4C8484C1-5D61-DC4F-9A5D-CE7DFF4CDA60}" type="parTrans" cxnId="{90EE7037-928E-8D4F-93F6-6CE80CFA7F17}">
      <dgm:prSet/>
      <dgm:spPr/>
      <dgm:t>
        <a:bodyPr/>
        <a:lstStyle/>
        <a:p>
          <a:endParaRPr lang="en-GB"/>
        </a:p>
      </dgm:t>
    </dgm:pt>
    <dgm:pt modelId="{158B4C2F-1705-0F40-B348-4C6913AB004D}" type="sibTrans" cxnId="{90EE7037-928E-8D4F-93F6-6CE80CFA7F17}">
      <dgm:prSet/>
      <dgm:spPr/>
      <dgm:t>
        <a:bodyPr/>
        <a:lstStyle/>
        <a:p>
          <a:endParaRPr lang="en-GB"/>
        </a:p>
      </dgm:t>
    </dgm:pt>
    <dgm:pt modelId="{6E60CD9D-95BA-0E49-8609-41774A0C8267}">
      <dgm:prSet custT="1"/>
      <dgm:spPr/>
      <dgm:t>
        <a:bodyPr/>
        <a:lstStyle/>
        <a:p>
          <a:r>
            <a:rPr lang="en-GB" sz="2400" b="1" dirty="0">
              <a:latin typeface="DesySans Office" panose="020B0503040000020003" pitchFamily="34" charset="0"/>
            </a:rPr>
            <a:t>2026</a:t>
          </a:r>
        </a:p>
      </dgm:t>
    </dgm:pt>
    <dgm:pt modelId="{D6014774-AC77-5748-AE74-072C6B22EC0F}" type="parTrans" cxnId="{C976A4CF-4CBD-C745-B55B-992B50E16D89}">
      <dgm:prSet/>
      <dgm:spPr/>
      <dgm:t>
        <a:bodyPr/>
        <a:lstStyle/>
        <a:p>
          <a:endParaRPr lang="en-GB"/>
        </a:p>
      </dgm:t>
    </dgm:pt>
    <dgm:pt modelId="{D1FCA5E7-A8DA-8F43-84A5-3D1B4171AE11}" type="sibTrans" cxnId="{C976A4CF-4CBD-C745-B55B-992B50E16D89}">
      <dgm:prSet/>
      <dgm:spPr/>
      <dgm:t>
        <a:bodyPr/>
        <a:lstStyle/>
        <a:p>
          <a:endParaRPr lang="en-GB"/>
        </a:p>
      </dgm:t>
    </dgm:pt>
    <dgm:pt modelId="{D7136FC5-4F49-3F42-8936-BBCE0ABF3C85}">
      <dgm:prSet custT="1"/>
      <dgm:spPr/>
      <dgm:t>
        <a:bodyPr/>
        <a:lstStyle/>
        <a:p>
          <a:r>
            <a:rPr lang="en-GB" sz="2400" b="1" dirty="0">
              <a:latin typeface="DesySans Office" panose="020B0503040000020003" pitchFamily="34" charset="0"/>
            </a:rPr>
            <a:t>2027</a:t>
          </a:r>
        </a:p>
      </dgm:t>
    </dgm:pt>
    <dgm:pt modelId="{256B7C3E-497B-8242-8255-890DBB3B7660}" type="parTrans" cxnId="{0B145142-C6B2-7645-BB24-B3453C9D1C3C}">
      <dgm:prSet/>
      <dgm:spPr/>
      <dgm:t>
        <a:bodyPr/>
        <a:lstStyle/>
        <a:p>
          <a:endParaRPr lang="en-GB"/>
        </a:p>
      </dgm:t>
    </dgm:pt>
    <dgm:pt modelId="{673147C5-E751-834B-B087-3E28975954D2}" type="sibTrans" cxnId="{0B145142-C6B2-7645-BB24-B3453C9D1C3C}">
      <dgm:prSet/>
      <dgm:spPr/>
      <dgm:t>
        <a:bodyPr/>
        <a:lstStyle/>
        <a:p>
          <a:endParaRPr lang="en-GB"/>
        </a:p>
      </dgm:t>
    </dgm:pt>
    <dgm:pt modelId="{D9617D91-F0A5-B04E-B3F1-ABAB84CF13F6}">
      <dgm:prSet custT="1"/>
      <dgm:spPr/>
      <dgm:t>
        <a:bodyPr/>
        <a:lstStyle/>
        <a:p>
          <a:r>
            <a:rPr lang="en-GB" sz="2400" b="1" dirty="0">
              <a:latin typeface="DesySans Office" panose="020B0503040000020003" pitchFamily="34" charset="0"/>
            </a:rPr>
            <a:t>2028</a:t>
          </a:r>
        </a:p>
      </dgm:t>
    </dgm:pt>
    <dgm:pt modelId="{4B693E8C-1FD8-F745-9E68-AE11856334F4}" type="parTrans" cxnId="{FA9731F5-1E33-3347-BB8E-973FBC31061F}">
      <dgm:prSet/>
      <dgm:spPr/>
      <dgm:t>
        <a:bodyPr/>
        <a:lstStyle/>
        <a:p>
          <a:endParaRPr lang="en-GB"/>
        </a:p>
      </dgm:t>
    </dgm:pt>
    <dgm:pt modelId="{BE8C6827-8A44-C144-9925-7C78DAC7B87B}" type="sibTrans" cxnId="{FA9731F5-1E33-3347-BB8E-973FBC31061F}">
      <dgm:prSet/>
      <dgm:spPr/>
      <dgm:t>
        <a:bodyPr/>
        <a:lstStyle/>
        <a:p>
          <a:endParaRPr lang="en-GB"/>
        </a:p>
      </dgm:t>
    </dgm:pt>
    <dgm:pt modelId="{EB1D78E6-FFC1-454E-988F-4EDD1C26B1F9}" type="pres">
      <dgm:prSet presAssocID="{BFF699A9-801D-CE4C-B9FC-D5DA6F045A32}" presName="Name0" presStyleCnt="0">
        <dgm:presLayoutVars>
          <dgm:dir/>
          <dgm:animLvl val="lvl"/>
          <dgm:resizeHandles val="exact"/>
        </dgm:presLayoutVars>
      </dgm:prSet>
      <dgm:spPr/>
    </dgm:pt>
    <dgm:pt modelId="{3DCFD763-FB12-664D-B8D1-F728D5553D1A}" type="pres">
      <dgm:prSet presAssocID="{02634EE9-A9BD-4E43-98F1-D6640106B5BA}" presName="parTxOnly" presStyleLbl="node1" presStyleIdx="0" presStyleCnt="6" custScaleY="70213">
        <dgm:presLayoutVars>
          <dgm:chMax val="0"/>
          <dgm:chPref val="0"/>
          <dgm:bulletEnabled val="1"/>
        </dgm:presLayoutVars>
      </dgm:prSet>
      <dgm:spPr/>
    </dgm:pt>
    <dgm:pt modelId="{2CCC8F15-0F34-D64B-9A84-1ED9318DAE2E}" type="pres">
      <dgm:prSet presAssocID="{2B530B6E-4F4C-1E44-82A0-77CF8C6BA8EB}" presName="parTxOnlySpace" presStyleCnt="0"/>
      <dgm:spPr/>
    </dgm:pt>
    <dgm:pt modelId="{79B2106E-3A79-764F-B6DB-BAB30A2086AF}" type="pres">
      <dgm:prSet presAssocID="{DC19BF2F-C82C-A04C-8D0A-86BB462BFF0F}" presName="parTxOnly" presStyleLbl="node1" presStyleIdx="1" presStyleCnt="6" custScaleY="70213">
        <dgm:presLayoutVars>
          <dgm:chMax val="0"/>
          <dgm:chPref val="0"/>
          <dgm:bulletEnabled val="1"/>
        </dgm:presLayoutVars>
      </dgm:prSet>
      <dgm:spPr/>
    </dgm:pt>
    <dgm:pt modelId="{3CD380D1-4045-434B-A5B2-76AE106F702E}" type="pres">
      <dgm:prSet presAssocID="{C5704436-759C-294A-B336-8D7798F8CAE0}" presName="parTxOnlySpace" presStyleCnt="0"/>
      <dgm:spPr/>
    </dgm:pt>
    <dgm:pt modelId="{7699A39C-99F1-B742-966D-740F8482FB9A}" type="pres">
      <dgm:prSet presAssocID="{1246DFF6-E3C1-4644-846D-B1B89640DC0D}" presName="parTxOnly" presStyleLbl="node1" presStyleIdx="2" presStyleCnt="6" custScaleY="70213">
        <dgm:presLayoutVars>
          <dgm:chMax val="0"/>
          <dgm:chPref val="0"/>
          <dgm:bulletEnabled val="1"/>
        </dgm:presLayoutVars>
      </dgm:prSet>
      <dgm:spPr/>
    </dgm:pt>
    <dgm:pt modelId="{51F6D393-BB03-794B-9EE0-4618656A6A7F}" type="pres">
      <dgm:prSet presAssocID="{158B4C2F-1705-0F40-B348-4C6913AB004D}" presName="parTxOnlySpace" presStyleCnt="0"/>
      <dgm:spPr/>
    </dgm:pt>
    <dgm:pt modelId="{88EE821E-7D89-674D-A398-F0CF6847D617}" type="pres">
      <dgm:prSet presAssocID="{6E60CD9D-95BA-0E49-8609-41774A0C8267}" presName="parTxOnly" presStyleLbl="node1" presStyleIdx="3" presStyleCnt="6" custScaleY="70213">
        <dgm:presLayoutVars>
          <dgm:chMax val="0"/>
          <dgm:chPref val="0"/>
          <dgm:bulletEnabled val="1"/>
        </dgm:presLayoutVars>
      </dgm:prSet>
      <dgm:spPr/>
    </dgm:pt>
    <dgm:pt modelId="{00A7F591-E531-F541-B70F-92EF33164BDC}" type="pres">
      <dgm:prSet presAssocID="{D1FCA5E7-A8DA-8F43-84A5-3D1B4171AE11}" presName="parTxOnlySpace" presStyleCnt="0"/>
      <dgm:spPr/>
    </dgm:pt>
    <dgm:pt modelId="{B89E8627-5E37-394C-AB7B-40CD812A5DF3}" type="pres">
      <dgm:prSet presAssocID="{D7136FC5-4F49-3F42-8936-BBCE0ABF3C85}" presName="parTxOnly" presStyleLbl="node1" presStyleIdx="4" presStyleCnt="6" custScaleY="70213">
        <dgm:presLayoutVars>
          <dgm:chMax val="0"/>
          <dgm:chPref val="0"/>
          <dgm:bulletEnabled val="1"/>
        </dgm:presLayoutVars>
      </dgm:prSet>
      <dgm:spPr/>
    </dgm:pt>
    <dgm:pt modelId="{5B231B7C-9D6C-1844-88BE-2290B5DF7103}" type="pres">
      <dgm:prSet presAssocID="{673147C5-E751-834B-B087-3E28975954D2}" presName="parTxOnlySpace" presStyleCnt="0"/>
      <dgm:spPr/>
    </dgm:pt>
    <dgm:pt modelId="{15A56DE1-EDE1-604D-935A-1E9DA526DEB1}" type="pres">
      <dgm:prSet presAssocID="{D9617D91-F0A5-B04E-B3F1-ABAB84CF13F6}" presName="parTxOnly" presStyleLbl="node1" presStyleIdx="5" presStyleCnt="6" custScaleY="70213">
        <dgm:presLayoutVars>
          <dgm:chMax val="0"/>
          <dgm:chPref val="0"/>
          <dgm:bulletEnabled val="1"/>
        </dgm:presLayoutVars>
      </dgm:prSet>
      <dgm:spPr/>
    </dgm:pt>
  </dgm:ptLst>
  <dgm:cxnLst>
    <dgm:cxn modelId="{02DB2C21-F988-DE4F-AAEA-7D8919022503}" type="presOf" srcId="{DC19BF2F-C82C-A04C-8D0A-86BB462BFF0F}" destId="{79B2106E-3A79-764F-B6DB-BAB30A2086AF}" srcOrd="0" destOrd="0" presId="urn:microsoft.com/office/officeart/2005/8/layout/chevron1"/>
    <dgm:cxn modelId="{E73BD02C-D7B7-9F4E-90AC-F23D5CDCF3C5}" type="presOf" srcId="{D7136FC5-4F49-3F42-8936-BBCE0ABF3C85}" destId="{B89E8627-5E37-394C-AB7B-40CD812A5DF3}" srcOrd="0" destOrd="0" presId="urn:microsoft.com/office/officeart/2005/8/layout/chevron1"/>
    <dgm:cxn modelId="{90EE7037-928E-8D4F-93F6-6CE80CFA7F17}" srcId="{BFF699A9-801D-CE4C-B9FC-D5DA6F045A32}" destId="{1246DFF6-E3C1-4644-846D-B1B89640DC0D}" srcOrd="2" destOrd="0" parTransId="{4C8484C1-5D61-DC4F-9A5D-CE7DFF4CDA60}" sibTransId="{158B4C2F-1705-0F40-B348-4C6913AB004D}"/>
    <dgm:cxn modelId="{0B145142-C6B2-7645-BB24-B3453C9D1C3C}" srcId="{BFF699A9-801D-CE4C-B9FC-D5DA6F045A32}" destId="{D7136FC5-4F49-3F42-8936-BBCE0ABF3C85}" srcOrd="4" destOrd="0" parTransId="{256B7C3E-497B-8242-8255-890DBB3B7660}" sibTransId="{673147C5-E751-834B-B087-3E28975954D2}"/>
    <dgm:cxn modelId="{0202824A-41A3-2E4C-BFDD-40A9CE4B017E}" type="presOf" srcId="{BFF699A9-801D-CE4C-B9FC-D5DA6F045A32}" destId="{EB1D78E6-FFC1-454E-988F-4EDD1C26B1F9}" srcOrd="0" destOrd="0" presId="urn:microsoft.com/office/officeart/2005/8/layout/chevron1"/>
    <dgm:cxn modelId="{33D6845D-9295-484E-83F5-DA76F0EC5EE3}" type="presOf" srcId="{1246DFF6-E3C1-4644-846D-B1B89640DC0D}" destId="{7699A39C-99F1-B742-966D-740F8482FB9A}" srcOrd="0" destOrd="0" presId="urn:microsoft.com/office/officeart/2005/8/layout/chevron1"/>
    <dgm:cxn modelId="{4122146A-6A9E-2149-BFF7-938C8E020013}" type="presOf" srcId="{6E60CD9D-95BA-0E49-8609-41774A0C8267}" destId="{88EE821E-7D89-674D-A398-F0CF6847D617}" srcOrd="0" destOrd="0" presId="urn:microsoft.com/office/officeart/2005/8/layout/chevron1"/>
    <dgm:cxn modelId="{8D54F773-3C9E-9242-92DE-6CD922D669BA}" type="presOf" srcId="{D9617D91-F0A5-B04E-B3F1-ABAB84CF13F6}" destId="{15A56DE1-EDE1-604D-935A-1E9DA526DEB1}" srcOrd="0" destOrd="0" presId="urn:microsoft.com/office/officeart/2005/8/layout/chevron1"/>
    <dgm:cxn modelId="{F3078C80-F53F-DB4A-9873-FE281324998A}" srcId="{BFF699A9-801D-CE4C-B9FC-D5DA6F045A32}" destId="{02634EE9-A9BD-4E43-98F1-D6640106B5BA}" srcOrd="0" destOrd="0" parTransId="{693206AC-2E9B-3D40-9F31-94E6F5CED6FA}" sibTransId="{2B530B6E-4F4C-1E44-82A0-77CF8C6BA8EB}"/>
    <dgm:cxn modelId="{950823A9-5545-B94F-A901-68ADAFBE12F6}" srcId="{BFF699A9-801D-CE4C-B9FC-D5DA6F045A32}" destId="{DC19BF2F-C82C-A04C-8D0A-86BB462BFF0F}" srcOrd="1" destOrd="0" parTransId="{FF884F1E-9192-0448-A976-5DE294B123ED}" sibTransId="{C5704436-759C-294A-B336-8D7798F8CAE0}"/>
    <dgm:cxn modelId="{F30EEAC6-B85C-C748-B436-1BA7C6B61540}" type="presOf" srcId="{02634EE9-A9BD-4E43-98F1-D6640106B5BA}" destId="{3DCFD763-FB12-664D-B8D1-F728D5553D1A}" srcOrd="0" destOrd="0" presId="urn:microsoft.com/office/officeart/2005/8/layout/chevron1"/>
    <dgm:cxn modelId="{C976A4CF-4CBD-C745-B55B-992B50E16D89}" srcId="{BFF699A9-801D-CE4C-B9FC-D5DA6F045A32}" destId="{6E60CD9D-95BA-0E49-8609-41774A0C8267}" srcOrd="3" destOrd="0" parTransId="{D6014774-AC77-5748-AE74-072C6B22EC0F}" sibTransId="{D1FCA5E7-A8DA-8F43-84A5-3D1B4171AE11}"/>
    <dgm:cxn modelId="{FA9731F5-1E33-3347-BB8E-973FBC31061F}" srcId="{BFF699A9-801D-CE4C-B9FC-D5DA6F045A32}" destId="{D9617D91-F0A5-B04E-B3F1-ABAB84CF13F6}" srcOrd="5" destOrd="0" parTransId="{4B693E8C-1FD8-F745-9E68-AE11856334F4}" sibTransId="{BE8C6827-8A44-C144-9925-7C78DAC7B87B}"/>
    <dgm:cxn modelId="{B6CFDDBF-2575-F845-8244-5CBF9984E8F6}" type="presParOf" srcId="{EB1D78E6-FFC1-454E-988F-4EDD1C26B1F9}" destId="{3DCFD763-FB12-664D-B8D1-F728D5553D1A}" srcOrd="0" destOrd="0" presId="urn:microsoft.com/office/officeart/2005/8/layout/chevron1"/>
    <dgm:cxn modelId="{60E80394-5890-0943-BF71-2C55E446BE93}" type="presParOf" srcId="{EB1D78E6-FFC1-454E-988F-4EDD1C26B1F9}" destId="{2CCC8F15-0F34-D64B-9A84-1ED9318DAE2E}" srcOrd="1" destOrd="0" presId="urn:microsoft.com/office/officeart/2005/8/layout/chevron1"/>
    <dgm:cxn modelId="{643A352A-4091-EC46-BC25-6D1F25C6398F}" type="presParOf" srcId="{EB1D78E6-FFC1-454E-988F-4EDD1C26B1F9}" destId="{79B2106E-3A79-764F-B6DB-BAB30A2086AF}" srcOrd="2" destOrd="0" presId="urn:microsoft.com/office/officeart/2005/8/layout/chevron1"/>
    <dgm:cxn modelId="{2376B51C-D04F-A444-8ED0-8296E7B1E758}" type="presParOf" srcId="{EB1D78E6-FFC1-454E-988F-4EDD1C26B1F9}" destId="{3CD380D1-4045-434B-A5B2-76AE106F702E}" srcOrd="3" destOrd="0" presId="urn:microsoft.com/office/officeart/2005/8/layout/chevron1"/>
    <dgm:cxn modelId="{B2AE1D2E-1D20-7F48-A19A-0C5CB0681202}" type="presParOf" srcId="{EB1D78E6-FFC1-454E-988F-4EDD1C26B1F9}" destId="{7699A39C-99F1-B742-966D-740F8482FB9A}" srcOrd="4" destOrd="0" presId="urn:microsoft.com/office/officeart/2005/8/layout/chevron1"/>
    <dgm:cxn modelId="{F234F9DA-F7E5-5F47-B522-C27203B03386}" type="presParOf" srcId="{EB1D78E6-FFC1-454E-988F-4EDD1C26B1F9}" destId="{51F6D393-BB03-794B-9EE0-4618656A6A7F}" srcOrd="5" destOrd="0" presId="urn:microsoft.com/office/officeart/2005/8/layout/chevron1"/>
    <dgm:cxn modelId="{4376B529-F7B2-1C48-BA28-DBF721BD1A00}" type="presParOf" srcId="{EB1D78E6-FFC1-454E-988F-4EDD1C26B1F9}" destId="{88EE821E-7D89-674D-A398-F0CF6847D617}" srcOrd="6" destOrd="0" presId="urn:microsoft.com/office/officeart/2005/8/layout/chevron1"/>
    <dgm:cxn modelId="{867BAA8A-1EFE-5243-82EA-3CD5032174C7}" type="presParOf" srcId="{EB1D78E6-FFC1-454E-988F-4EDD1C26B1F9}" destId="{00A7F591-E531-F541-B70F-92EF33164BDC}" srcOrd="7" destOrd="0" presId="urn:microsoft.com/office/officeart/2005/8/layout/chevron1"/>
    <dgm:cxn modelId="{0B7D2B0B-CBFB-0C44-A63D-92476CD24A1A}" type="presParOf" srcId="{EB1D78E6-FFC1-454E-988F-4EDD1C26B1F9}" destId="{B89E8627-5E37-394C-AB7B-40CD812A5DF3}" srcOrd="8" destOrd="0" presId="urn:microsoft.com/office/officeart/2005/8/layout/chevron1"/>
    <dgm:cxn modelId="{C1E49CF3-4B9F-6C43-8BDA-BAD32E74928A}" type="presParOf" srcId="{EB1D78E6-FFC1-454E-988F-4EDD1C26B1F9}" destId="{5B231B7C-9D6C-1844-88BE-2290B5DF7103}" srcOrd="9" destOrd="0" presId="urn:microsoft.com/office/officeart/2005/8/layout/chevron1"/>
    <dgm:cxn modelId="{1770614C-9C46-5545-86E6-1AAA0E636521}" type="presParOf" srcId="{EB1D78E6-FFC1-454E-988F-4EDD1C26B1F9}" destId="{15A56DE1-EDE1-604D-935A-1E9DA526DEB1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CFD763-FB12-664D-B8D1-F728D5553D1A}">
      <dsp:nvSpPr>
        <dsp:cNvPr id="0" name=""/>
        <dsp:cNvSpPr/>
      </dsp:nvSpPr>
      <dsp:spPr>
        <a:xfrm>
          <a:off x="5734" y="204507"/>
          <a:ext cx="2133142" cy="5990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DesySans Office" panose="020B0503040000020003" pitchFamily="34" charset="0"/>
            </a:rPr>
            <a:t>2023</a:t>
          </a:r>
        </a:p>
      </dsp:txBody>
      <dsp:txXfrm>
        <a:off x="305283" y="204507"/>
        <a:ext cx="1534045" cy="599097"/>
      </dsp:txXfrm>
    </dsp:sp>
    <dsp:sp modelId="{79B2106E-3A79-764F-B6DB-BAB30A2086AF}">
      <dsp:nvSpPr>
        <dsp:cNvPr id="0" name=""/>
        <dsp:cNvSpPr/>
      </dsp:nvSpPr>
      <dsp:spPr>
        <a:xfrm>
          <a:off x="1925562" y="204507"/>
          <a:ext cx="2133142" cy="5990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DesySans Office" panose="020B0503040000020003" pitchFamily="34" charset="0"/>
            </a:rPr>
            <a:t>2024</a:t>
          </a:r>
        </a:p>
      </dsp:txBody>
      <dsp:txXfrm>
        <a:off x="2225111" y="204507"/>
        <a:ext cx="1534045" cy="599097"/>
      </dsp:txXfrm>
    </dsp:sp>
    <dsp:sp modelId="{7699A39C-99F1-B742-966D-740F8482FB9A}">
      <dsp:nvSpPr>
        <dsp:cNvPr id="0" name=""/>
        <dsp:cNvSpPr/>
      </dsp:nvSpPr>
      <dsp:spPr>
        <a:xfrm>
          <a:off x="3845390" y="204507"/>
          <a:ext cx="2133142" cy="5990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DesySans Office" panose="020B0503040000020003" pitchFamily="34" charset="0"/>
            </a:rPr>
            <a:t>2025</a:t>
          </a:r>
        </a:p>
      </dsp:txBody>
      <dsp:txXfrm>
        <a:off x="4144939" y="204507"/>
        <a:ext cx="1534045" cy="599097"/>
      </dsp:txXfrm>
    </dsp:sp>
    <dsp:sp modelId="{88EE821E-7D89-674D-A398-F0CF6847D617}">
      <dsp:nvSpPr>
        <dsp:cNvPr id="0" name=""/>
        <dsp:cNvSpPr/>
      </dsp:nvSpPr>
      <dsp:spPr>
        <a:xfrm>
          <a:off x="5765217" y="204507"/>
          <a:ext cx="2133142" cy="5990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DesySans Office" panose="020B0503040000020003" pitchFamily="34" charset="0"/>
            </a:rPr>
            <a:t>2026</a:t>
          </a:r>
        </a:p>
      </dsp:txBody>
      <dsp:txXfrm>
        <a:off x="6064766" y="204507"/>
        <a:ext cx="1534045" cy="599097"/>
      </dsp:txXfrm>
    </dsp:sp>
    <dsp:sp modelId="{B89E8627-5E37-394C-AB7B-40CD812A5DF3}">
      <dsp:nvSpPr>
        <dsp:cNvPr id="0" name=""/>
        <dsp:cNvSpPr/>
      </dsp:nvSpPr>
      <dsp:spPr>
        <a:xfrm>
          <a:off x="7685045" y="204507"/>
          <a:ext cx="2133142" cy="5990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DesySans Office" panose="020B0503040000020003" pitchFamily="34" charset="0"/>
            </a:rPr>
            <a:t>2027</a:t>
          </a:r>
        </a:p>
      </dsp:txBody>
      <dsp:txXfrm>
        <a:off x="7984594" y="204507"/>
        <a:ext cx="1534045" cy="599097"/>
      </dsp:txXfrm>
    </dsp:sp>
    <dsp:sp modelId="{15A56DE1-EDE1-604D-935A-1E9DA526DEB1}">
      <dsp:nvSpPr>
        <dsp:cNvPr id="0" name=""/>
        <dsp:cNvSpPr/>
      </dsp:nvSpPr>
      <dsp:spPr>
        <a:xfrm>
          <a:off x="9604873" y="204507"/>
          <a:ext cx="2133142" cy="5990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DesySans Office" panose="020B0503040000020003" pitchFamily="34" charset="0"/>
            </a:rPr>
            <a:t>2028</a:t>
          </a:r>
        </a:p>
      </dsp:txBody>
      <dsp:txXfrm>
        <a:off x="9904422" y="204507"/>
        <a:ext cx="1534045" cy="599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Click to move the slide</a:t>
            </a: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Click to edit the notes format</a:t>
            </a:r>
          </a:p>
        </p:txBody>
      </p:sp>
      <p:sp>
        <p:nvSpPr>
          <p:cNvPr id="14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&lt;header&gt;</a:t>
            </a:r>
          </a:p>
        </p:txBody>
      </p:sp>
      <p:sp>
        <p:nvSpPr>
          <p:cNvPr id="148" name="PlaceHolder 4"/>
          <p:cNvSpPr>
            <a:spLocks noGrp="1"/>
          </p:cNvSpPr>
          <p:nvPr>
            <p:ph type="dt" idx="19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</a:p>
        </p:txBody>
      </p:sp>
      <p:sp>
        <p:nvSpPr>
          <p:cNvPr id="149" name="PlaceHolder 5"/>
          <p:cNvSpPr>
            <a:spLocks noGrp="1"/>
          </p:cNvSpPr>
          <p:nvPr>
            <p:ph type="ftr" idx="20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&lt;footer&gt;</a:t>
            </a:r>
          </a:p>
        </p:txBody>
      </p:sp>
      <p:sp>
        <p:nvSpPr>
          <p:cNvPr id="150" name="PlaceHolder 6"/>
          <p:cNvSpPr>
            <a:spLocks noGrp="1"/>
          </p:cNvSpPr>
          <p:nvPr>
            <p:ph type="sldNum" idx="21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fld id="{FF03419B-AD1E-470A-8958-222D28E8DA59}" type="slidenum">
              <a:rPr lang="en-US" sz="1400" b="0" strike="noStrike" spc="-1">
                <a:solidFill>
                  <a:srgbClr val="000000"/>
                </a:solidFill>
                <a:latin typeface="Calibri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8480" y="857160"/>
            <a:ext cx="4114440" cy="2314080"/>
          </a:xfrm>
          <a:prstGeom prst="rect">
            <a:avLst/>
          </a:prstGeom>
          <a:ln w="0">
            <a:noFill/>
          </a:ln>
        </p:spPr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1219320" y="3300480"/>
            <a:ext cx="9753120" cy="27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sldNum" idx="33"/>
          </p:nvPr>
        </p:nvSpPr>
        <p:spPr>
          <a:xfrm>
            <a:off x="6905520" y="6513480"/>
            <a:ext cx="5283000" cy="344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897272F-C136-48D6-AEAF-B65D6DDD4336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6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8480" y="857160"/>
            <a:ext cx="4114440" cy="2314080"/>
          </a:xfrm>
          <a:prstGeom prst="rect">
            <a:avLst/>
          </a:prstGeom>
          <a:ln w="0">
            <a:noFill/>
          </a:ln>
        </p:spPr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1219320" y="3300480"/>
            <a:ext cx="9753120" cy="27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 type="sldNum" idx="34"/>
          </p:nvPr>
        </p:nvSpPr>
        <p:spPr>
          <a:xfrm>
            <a:off x="6905520" y="6513480"/>
            <a:ext cx="5283000" cy="344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B01B252-F631-4B3C-B062-DBBC72D1BC97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7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038480" y="857160"/>
            <a:ext cx="4114440" cy="2314080"/>
          </a:xfrm>
          <a:prstGeom prst="rect">
            <a:avLst/>
          </a:prstGeom>
          <a:ln w="0">
            <a:noFill/>
          </a:ln>
        </p:spPr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1219320" y="3300480"/>
            <a:ext cx="9753120" cy="27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sldNum" idx="35"/>
          </p:nvPr>
        </p:nvSpPr>
        <p:spPr>
          <a:xfrm>
            <a:off x="6905520" y="6513480"/>
            <a:ext cx="5283000" cy="344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53D55BC-C046-4069-810E-BC366974F81A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15</a:t>
            </a:fld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CEC72486-6E4A-45C8-A8DA-B462B213CEE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0F8A2356-4D93-4FFC-9E82-8A563496BD6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wmf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3" hidden="1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  <a:ea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  <a:ea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Page </a:t>
            </a:r>
            <a:fld id="{BAE60277-3855-4E84-8568-BDEA935EA7EE}" type="slidenum"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185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6000" b="1" strike="noStrike" spc="-1">
                <a:solidFill>
                  <a:schemeClr val="accent1"/>
                </a:solidFill>
                <a:latin typeface="Arial"/>
                <a:ea typeface="Arial"/>
              </a:rPr>
              <a:t>Click to edit Master title style</a:t>
            </a:r>
            <a:endParaRPr lang="en-US" sz="6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14360" y="4096800"/>
            <a:ext cx="11369160" cy="6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4" name="Grafik 7" descr="Logo Helmholtz"/>
          <p:cNvPicPr/>
          <p:nvPr/>
        </p:nvPicPr>
        <p:blipFill>
          <a:blip r:embed="rId3"/>
          <a:stretch/>
        </p:blipFill>
        <p:spPr>
          <a:xfrm>
            <a:off x="395280" y="6258600"/>
            <a:ext cx="1188000" cy="161280"/>
          </a:xfrm>
          <a:prstGeom prst="rect">
            <a:avLst/>
          </a:prstGeom>
          <a:ln w="0">
            <a:noFill/>
          </a:ln>
        </p:spPr>
      </p:pic>
      <p:pic>
        <p:nvPicPr>
          <p:cNvPr id="5" name="Grafik 8" descr="Logo DESY"/>
          <p:cNvPicPr/>
          <p:nvPr/>
        </p:nvPicPr>
        <p:blipFill>
          <a:blip r:embed="rId4"/>
          <a:stretch/>
        </p:blipFill>
        <p:spPr>
          <a:xfrm>
            <a:off x="10885320" y="5585400"/>
            <a:ext cx="899280" cy="89964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feld 3" hidden="1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  <a:ea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  <a:ea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Page </a:t>
            </a:r>
            <a:fld id="{D5816826-4E68-4807-B5A5-343C670808B1}" type="slidenum"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Rechteck 4"/>
          <p:cNvSpPr/>
          <p:nvPr/>
        </p:nvSpPr>
        <p:spPr>
          <a:xfrm>
            <a:off x="395280" y="3980160"/>
            <a:ext cx="4571640" cy="37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10000"/>
              </a:lnSpc>
            </a:pPr>
            <a:r>
              <a:rPr lang="de-DE" sz="1800" b="1" strike="noStrike" spc="-1">
                <a:solidFill>
                  <a:schemeClr val="dk1"/>
                </a:solidFill>
                <a:latin typeface="Arial"/>
                <a:ea typeface="Arial"/>
              </a:rPr>
              <a:t>Contact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Rechteck 5"/>
          <p:cNvSpPr/>
          <p:nvPr/>
        </p:nvSpPr>
        <p:spPr>
          <a:xfrm>
            <a:off x="395280" y="4516560"/>
            <a:ext cx="2700360" cy="189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20000"/>
              </a:lnSpc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  <a:ea typeface="Arial"/>
              </a:rPr>
              <a:t>Deutsches Elektronen-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  <a:ea typeface="Arial"/>
              </a:rPr>
              <a:t>Synchrotron DESY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20000"/>
              </a:lnSpc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  <a:ea typeface="Arial"/>
              </a:rPr>
              <a:t>www.desy.de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1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360" cy="1899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2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  <a:ea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  <a:ea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Page </a:t>
            </a:r>
            <a:fld id="{11D2FBD7-E959-4DA1-A6CC-6C9CF9B3DE24}" type="slidenum"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  <a:ea typeface="Arial"/>
              </a:rPr>
              <a:t>Click to edit Master title style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dt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tIns="-45000" rIns="90000" bIns="-45000" anchor="t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&lt;date/time&gt;</a:t>
            </a:r>
          </a:p>
        </p:txBody>
      </p:sp>
      <p:sp>
        <p:nvSpPr>
          <p:cNvPr id="73" name="PlaceHolder 3"/>
          <p:cNvSpPr>
            <a:spLocks noGrp="1"/>
          </p:cNvSpPr>
          <p:nvPr>
            <p:ph type="ftr" idx="10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&lt;footer&gt;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sldNum" idx="1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tIns="-45000" rIns="90000" bIns="-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8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fld id="{94613250-ED71-4D87-9051-C7A58C3774C9}" type="slidenum"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‹#›</a:t>
            </a:fld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5" name="Picture 2" descr="See the source image"/>
          <p:cNvPicPr/>
          <p:nvPr/>
        </p:nvPicPr>
        <p:blipFill>
          <a:blip r:embed="rId3"/>
          <a:stretch/>
        </p:blipFill>
        <p:spPr>
          <a:xfrm>
            <a:off x="380880" y="6356520"/>
            <a:ext cx="307800" cy="307800"/>
          </a:xfrm>
          <a:prstGeom prst="rect">
            <a:avLst/>
          </a:prstGeom>
          <a:ln w="0">
            <a:noFill/>
          </a:ln>
        </p:spPr>
      </p:pic>
      <p:pic>
        <p:nvPicPr>
          <p:cNvPr id="76" name="Picture 7"/>
          <p:cNvPicPr/>
          <p:nvPr/>
        </p:nvPicPr>
        <p:blipFill>
          <a:blip r:embed="rId4"/>
          <a:stretch/>
        </p:blipFill>
        <p:spPr>
          <a:xfrm>
            <a:off x="10968840" y="363600"/>
            <a:ext cx="831960" cy="36468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feld 3" hidden="1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  <a:ea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  <a:ea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Page </a:t>
            </a:r>
            <a:fld id="{A0F505B9-838F-450A-A76D-DFD674B6B795}" type="slidenum"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2191760" cy="34286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Click icon to add picture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1099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6000" b="1" strike="noStrike" spc="-1">
                <a:solidFill>
                  <a:schemeClr val="lt1"/>
                </a:solidFill>
                <a:latin typeface="Arial"/>
                <a:ea typeface="Arial"/>
              </a:rPr>
              <a:t>Click to edit Master title style</a:t>
            </a:r>
            <a:endParaRPr lang="en-US" sz="6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14360" y="4096800"/>
            <a:ext cx="11369160" cy="6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83" name="Grafik 9" descr="Logo DESY"/>
          <p:cNvPicPr/>
          <p:nvPr/>
        </p:nvPicPr>
        <p:blipFill>
          <a:blip r:embed="rId3"/>
          <a:stretch/>
        </p:blipFill>
        <p:spPr>
          <a:xfrm>
            <a:off x="10885320" y="5585400"/>
            <a:ext cx="899280" cy="899640"/>
          </a:xfrm>
          <a:prstGeom prst="rect">
            <a:avLst/>
          </a:prstGeom>
          <a:ln w="0">
            <a:noFill/>
          </a:ln>
        </p:spPr>
      </p:pic>
      <p:pic>
        <p:nvPicPr>
          <p:cNvPr id="84" name="Grafik 10" descr="Logo Helmholtz"/>
          <p:cNvPicPr/>
          <p:nvPr/>
        </p:nvPicPr>
        <p:blipFill>
          <a:blip r:embed="rId4"/>
          <a:stretch/>
        </p:blipFill>
        <p:spPr>
          <a:xfrm>
            <a:off x="395280" y="6258600"/>
            <a:ext cx="1188000" cy="16128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  <a:ea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  <a:ea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Page </a:t>
            </a:r>
            <a:fld id="{C96DD78A-8A49-4C77-8090-F7FD255E0491}" type="slidenum"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27040" y="349560"/>
            <a:ext cx="1113768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3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27040" y="817560"/>
            <a:ext cx="111524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1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27040" y="1406520"/>
            <a:ext cx="11137680" cy="501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lnSpc>
                <a:spcPct val="11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  <p:sp>
        <p:nvSpPr>
          <p:cNvPr id="90" name="PlaceHolder 4"/>
          <p:cNvSpPr>
            <a:spLocks noGrp="1"/>
          </p:cNvSpPr>
          <p:nvPr>
            <p:ph type="ftr" idx="12"/>
          </p:nvPr>
        </p:nvSpPr>
        <p:spPr>
          <a:xfrm>
            <a:off x="1119240" y="6580800"/>
            <a:ext cx="963288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GB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GB" sz="1000" b="0" strike="noStrike" spc="-1">
                <a:solidFill>
                  <a:schemeClr val="dk1"/>
                </a:solidFill>
                <a:latin typeface="Arial"/>
                <a:ea typeface="Arial"/>
              </a:rPr>
              <a:t>&lt;footer&gt;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feld 3" hidden="1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  <a:ea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  <a:ea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Page </a:t>
            </a:r>
            <a:fld id="{2ED12F0F-C39C-47BA-84AD-4012A02CCD47}" type="slidenum"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3" name="Grafik 6" descr="Grafik 6"/>
          <p:cNvPicPr/>
          <p:nvPr/>
        </p:nvPicPr>
        <p:blipFill>
          <a:blip r:embed="rId3"/>
          <a:stretch/>
        </p:blipFill>
        <p:spPr>
          <a:xfrm>
            <a:off x="397800" y="6582960"/>
            <a:ext cx="286920" cy="85320"/>
          </a:xfrm>
          <a:prstGeom prst="rect">
            <a:avLst/>
          </a:prstGeom>
          <a:ln w="12700">
            <a:noFill/>
          </a:ln>
        </p:spPr>
      </p:pic>
      <p:pic>
        <p:nvPicPr>
          <p:cNvPr id="94" name="Image" descr="Image"/>
          <p:cNvPicPr/>
          <p:nvPr/>
        </p:nvPicPr>
        <p:blipFill>
          <a:blip r:embed="rId4"/>
          <a:stretch/>
        </p:blipFill>
        <p:spPr>
          <a:xfrm>
            <a:off x="10651320" y="5638320"/>
            <a:ext cx="941040" cy="941040"/>
          </a:xfrm>
          <a:prstGeom prst="rect">
            <a:avLst/>
          </a:prstGeom>
          <a:ln w="12700">
            <a:noFill/>
          </a:ln>
        </p:spPr>
      </p:pic>
      <p:sp>
        <p:nvSpPr>
          <p:cNvPr id="95" name="PlaceHolder 1"/>
          <p:cNvSpPr>
            <a:spLocks noGrp="1"/>
          </p:cNvSpPr>
          <p:nvPr>
            <p:ph type="sldNum" idx="13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tIns="-45000" rIns="90000" bIns="-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8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fld id="{883DB9C2-4441-4B94-9DF9-586E4E357D18}" type="slidenum"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‹#›</a:t>
            </a:fld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11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61800" algn="l"/>
              </a:tabLst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feld 3" hidden="1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  <a:ea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  <a:ea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Page </a:t>
            </a:r>
            <a:fld id="{C0CF9099-E157-45B4-B9BF-177CA162500C}" type="slidenum"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351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6000" b="1" strike="noStrike" spc="-1">
                <a:solidFill>
                  <a:schemeClr val="lt1"/>
                </a:solidFill>
                <a:latin typeface="Arial"/>
                <a:ea typeface="Arial"/>
              </a:rPr>
              <a:t>Click to edit Master title style</a:t>
            </a:r>
            <a:endParaRPr lang="en-US" sz="60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feld 3" hidden="1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  <a:ea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  <a:ea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Page </a:t>
            </a:r>
            <a:fld id="{7C0ED627-E19A-4069-9252-598E32FDDE21}" type="slidenum"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351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6000" b="1" strike="noStrike" spc="-1">
                <a:solidFill>
                  <a:schemeClr val="accent1"/>
                </a:solidFill>
                <a:latin typeface="Arial"/>
                <a:ea typeface="Arial"/>
              </a:rPr>
              <a:t>Click to edit Master title style</a:t>
            </a:r>
            <a:endParaRPr lang="en-US" sz="60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  <a:ea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  <a:ea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Page </a:t>
            </a:r>
            <a:fld id="{7BA70232-5640-4D7B-84A7-A2FE75D4FC79}" type="slidenum"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  <a:ea typeface="Arial"/>
              </a:rPr>
              <a:t>Click to edit Master title style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1137564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ftr" idx="14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&lt;footer&gt;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  <a:ea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  <a:ea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Page </a:t>
            </a:r>
            <a:fld id="{3C391BA2-7D84-493A-A9DC-869DC4ABB0FC}" type="slidenum"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  <a:ea typeface="Arial"/>
              </a:rPr>
              <a:t>Click to edit Master title style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561636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167520" y="1406520"/>
            <a:ext cx="561636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ftr" idx="15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&lt;footer&gt;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  <a:ea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  <a:ea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Page </a:t>
            </a:r>
            <a:fld id="{95C8ED0F-359F-47B2-AD5B-47DA649CA930}" type="slidenum"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  <a:ea typeface="Arial"/>
              </a:rPr>
              <a:t>Click to edit Master title style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370800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4259160" y="1406520"/>
            <a:ext cx="367308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8075520" y="1406520"/>
            <a:ext cx="370800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 type="ftr" idx="16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&lt;footer&gt;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  <a:ea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  <a:ea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Page </a:t>
            </a:r>
            <a:fld id="{198335A9-A393-494C-BD77-515452DFA8E0}" type="slidenum"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  <a:ea typeface="Arial"/>
              </a:rPr>
              <a:t>Click to edit Master title style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752436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1" name="PlaceHolder 4"/>
          <p:cNvSpPr>
            <a:spLocks noGrp="1"/>
          </p:cNvSpPr>
          <p:nvPr>
            <p:ph type="body"/>
          </p:nvPr>
        </p:nvSpPr>
        <p:spPr>
          <a:xfrm>
            <a:off x="407880" y="3963600"/>
            <a:ext cx="752436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" name="PlaceHolder 5"/>
          <p:cNvSpPr>
            <a:spLocks noGrp="1"/>
          </p:cNvSpPr>
          <p:nvPr>
            <p:ph type="body"/>
          </p:nvPr>
        </p:nvSpPr>
        <p:spPr>
          <a:xfrm>
            <a:off x="8075520" y="1449360"/>
            <a:ext cx="370800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Click icon to add picture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" name="PlaceHolder 6"/>
          <p:cNvSpPr>
            <a:spLocks noGrp="1"/>
          </p:cNvSpPr>
          <p:nvPr>
            <p:ph type="body"/>
          </p:nvPr>
        </p:nvSpPr>
        <p:spPr>
          <a:xfrm>
            <a:off x="8075520" y="4005360"/>
            <a:ext cx="3708000" cy="24123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Click icon to add picture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4" name="PlaceHolder 7"/>
          <p:cNvSpPr>
            <a:spLocks noGrp="1"/>
          </p:cNvSpPr>
          <p:nvPr>
            <p:ph type="ftr" idx="1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&lt;footer&gt;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  <a:ea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  <a:ea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Page </a:t>
            </a:r>
            <a:fld id="{97600FB0-F3D6-490F-B463-3F794861CB2F}" type="slidenum"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  <a:ea typeface="Arial"/>
              </a:rPr>
              <a:t>Click to edit Master title style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561636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07880" y="3963600"/>
            <a:ext cx="561636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3" name="PlaceHolder 5"/>
          <p:cNvSpPr>
            <a:spLocks noGrp="1"/>
          </p:cNvSpPr>
          <p:nvPr>
            <p:ph type="body"/>
          </p:nvPr>
        </p:nvSpPr>
        <p:spPr>
          <a:xfrm>
            <a:off x="6167520" y="1449360"/>
            <a:ext cx="561636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Click icon to add picture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4" name="PlaceHolder 6"/>
          <p:cNvSpPr>
            <a:spLocks noGrp="1"/>
          </p:cNvSpPr>
          <p:nvPr>
            <p:ph type="body"/>
          </p:nvPr>
        </p:nvSpPr>
        <p:spPr>
          <a:xfrm>
            <a:off x="6167520" y="4005360"/>
            <a:ext cx="5616360" cy="24123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Click icon to add picture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5" name="PlaceHolder 7"/>
          <p:cNvSpPr>
            <a:spLocks noGrp="1"/>
          </p:cNvSpPr>
          <p:nvPr>
            <p:ph type="ftr" idx="17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&lt;footer&gt;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  <a:ea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  <a:ea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Page </a:t>
            </a:r>
            <a:fld id="{8FCF8460-8853-478F-8C21-D83E349EF1F2}" type="slidenum"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  <a:ea typeface="Arial"/>
              </a:rPr>
              <a:t>Click to edit Master title style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561636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407880" y="3963600"/>
            <a:ext cx="561636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42" name="PlaceHolder 5"/>
          <p:cNvSpPr>
            <a:spLocks noGrp="1"/>
          </p:cNvSpPr>
          <p:nvPr>
            <p:ph type="body"/>
          </p:nvPr>
        </p:nvSpPr>
        <p:spPr>
          <a:xfrm>
            <a:off x="6167520" y="1449360"/>
            <a:ext cx="561636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72000" tIns="36000" rIns="72000" bIns="36000" anchor="t">
            <a:noAutofit/>
          </a:bodyPr>
          <a:lstStyle/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  <a:ea typeface="Arial"/>
              </a:rPr>
              <a:t>Object 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43" name="PlaceHolder 6"/>
          <p:cNvSpPr>
            <a:spLocks noGrp="1"/>
          </p:cNvSpPr>
          <p:nvPr>
            <p:ph type="body"/>
          </p:nvPr>
        </p:nvSpPr>
        <p:spPr>
          <a:xfrm>
            <a:off x="6167520" y="4005360"/>
            <a:ext cx="561636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72000" tIns="36000" rIns="72000" bIns="36000" anchor="t">
            <a:noAutofit/>
          </a:bodyPr>
          <a:lstStyle/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  <a:ea typeface="Arial"/>
              </a:rPr>
              <a:t>Object 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44" name="PlaceHolder 7"/>
          <p:cNvSpPr>
            <a:spLocks noGrp="1"/>
          </p:cNvSpPr>
          <p:nvPr>
            <p:ph type="ftr" idx="18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&lt;footer&gt;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  <a:ea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  <a:ea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Page </a:t>
            </a:r>
            <a:fld id="{DAD28349-3436-4BA7-9096-365D5F2DA1FB}" type="slidenum"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  <a:ea typeface="Arial"/>
              </a:rPr>
              <a:t>Click to edit Master title style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752436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07880" y="3963600"/>
            <a:ext cx="752436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body"/>
          </p:nvPr>
        </p:nvSpPr>
        <p:spPr>
          <a:xfrm>
            <a:off x="8075520" y="1449360"/>
            <a:ext cx="370800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72000" tIns="36000" rIns="72000" bIns="36000" anchor="t">
            <a:noAutofit/>
          </a:bodyPr>
          <a:lstStyle/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  <a:ea typeface="Arial"/>
              </a:rPr>
              <a:t>Object 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2" name="PlaceHolder 6"/>
          <p:cNvSpPr>
            <a:spLocks noGrp="1"/>
          </p:cNvSpPr>
          <p:nvPr>
            <p:ph type="body"/>
          </p:nvPr>
        </p:nvSpPr>
        <p:spPr>
          <a:xfrm>
            <a:off x="8075520" y="4005360"/>
            <a:ext cx="370800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72000" tIns="36000" rIns="72000" bIns="36000" anchor="t">
            <a:noAutofit/>
          </a:bodyPr>
          <a:lstStyle/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Arial"/>
                <a:ea typeface="Arial"/>
              </a:rPr>
              <a:t>Object 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3" name="PlaceHolder 7"/>
          <p:cNvSpPr>
            <a:spLocks noGrp="1"/>
          </p:cNvSpPr>
          <p:nvPr>
            <p:ph type="ftr" idx="2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&lt;footer&gt;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  <a:ea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  <a:ea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Page </a:t>
            </a:r>
            <a:fld id="{95027C58-567B-49FB-AA54-B05CD40AC001}" type="slidenum"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  <a:ea typeface="Arial"/>
              </a:rPr>
              <a:t>Click to edit Master title style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370800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07880" y="3963600"/>
            <a:ext cx="3708000" cy="24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259160" y="1449360"/>
            <a:ext cx="367308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Click icon to add picture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1" name="PlaceHolder 6"/>
          <p:cNvSpPr>
            <a:spLocks noGrp="1"/>
          </p:cNvSpPr>
          <p:nvPr>
            <p:ph type="body"/>
          </p:nvPr>
        </p:nvSpPr>
        <p:spPr>
          <a:xfrm>
            <a:off x="4259160" y="4005360"/>
            <a:ext cx="3673080" cy="24123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Click icon to add picture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2" name="PlaceHolder 7"/>
          <p:cNvSpPr>
            <a:spLocks noGrp="1"/>
          </p:cNvSpPr>
          <p:nvPr>
            <p:ph type="body"/>
          </p:nvPr>
        </p:nvSpPr>
        <p:spPr>
          <a:xfrm>
            <a:off x="8075520" y="1449360"/>
            <a:ext cx="370800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Click icon to add picture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3" name="PlaceHolder 8"/>
          <p:cNvSpPr>
            <a:spLocks noGrp="1"/>
          </p:cNvSpPr>
          <p:nvPr>
            <p:ph type="body"/>
          </p:nvPr>
        </p:nvSpPr>
        <p:spPr>
          <a:xfrm>
            <a:off x="8075520" y="4005360"/>
            <a:ext cx="3708000" cy="24123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Click icon to add picture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4" name="PlaceHolder 9"/>
          <p:cNvSpPr>
            <a:spLocks noGrp="1"/>
          </p:cNvSpPr>
          <p:nvPr>
            <p:ph type="ftr" idx="3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&lt;footer&gt;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  <a:ea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  <a:ea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Page </a:t>
            </a:r>
            <a:fld id="{1439A2FF-EE55-43BA-9AF3-B573C8F2690C}" type="slidenum"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  <a:ea typeface="Arial"/>
              </a:rPr>
              <a:t>Click to edit Master title style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07880" y="1449360"/>
            <a:ext cx="11375640" cy="4966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Click icon to add picture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ftr" idx="4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&lt;footer&gt;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  <a:ea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  <a:ea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Page </a:t>
            </a:r>
            <a:fld id="{9C81D812-3BA4-4C8E-8B9D-E51B0E4994C9}" type="slidenum"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  <a:ea typeface="Arial"/>
              </a:rPr>
              <a:t>Click to edit Master title style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07880" y="1449360"/>
            <a:ext cx="5616360" cy="4966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Click icon to add picture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6167520" y="1449360"/>
            <a:ext cx="5616360" cy="4966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Click icon to add picture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ftr" idx="5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&lt;footer&gt;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  <a:ea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  <a:ea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Page </a:t>
            </a:r>
            <a:fld id="{4C3544C5-1A39-463C-B571-C715DFB4E67C}" type="slidenum"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  <a:ea typeface="Arial"/>
              </a:rPr>
              <a:t>Click to edit Master title style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07880" y="1449360"/>
            <a:ext cx="3708000" cy="4966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Click icon to add picture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259160" y="1449360"/>
            <a:ext cx="7524360" cy="4966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algn="ctr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Click icon to add picture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ftr" idx="6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&lt;footer&gt;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  <a:ea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  <a:ea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Page </a:t>
            </a:r>
            <a:fld id="{13EC9C75-B9B6-445D-AFA6-0582A53CB3F3}" type="slidenum"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  <a:ea typeface="Arial"/>
              </a:rPr>
              <a:t>Click to edit Master title style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  <a:ea typeface="Arial"/>
              </a:rPr>
              <a:t>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ftr" idx="7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&lt;footer&gt;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  <a:ea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  <a:ea typeface="Arial"/>
              </a:rPr>
              <a:t>.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Page </a:t>
            </a:r>
            <a:fld id="{F503542C-733C-4103-9B85-61FDC64026EE}" type="slidenum">
              <a:rPr lang="en-US" sz="1000" b="1" strike="noStrike" spc="-1">
                <a:solidFill>
                  <a:schemeClr val="dk1"/>
                </a:solidFill>
                <a:latin typeface="Arial"/>
                <a:ea typeface="Arial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1"/>
          <p:cNvSpPr>
            <a:spLocks noGrp="1"/>
          </p:cNvSpPr>
          <p:nvPr>
            <p:ph type="ftr" idx="8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&lt;footer&gt;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gif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desy.de/event/44051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hyperlink" Target="http://www.terascale.de/schools_and_workshops/" TargetMode="External"/><Relationship Id="rId4" Type="http://schemas.openxmlformats.org/officeDocument/2006/relationships/hyperlink" Target="https://erumdatahub.de/en/veranstaltungen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185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6000" b="1" strike="noStrike" spc="-1">
                <a:solidFill>
                  <a:schemeClr val="accent1"/>
                </a:solidFill>
                <a:latin typeface="DesySans Office"/>
                <a:ea typeface="Arial"/>
              </a:rPr>
              <a:t>Opening Remarks</a:t>
            </a:r>
            <a:endParaRPr lang="en-US" sz="6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subTitle"/>
          </p:nvPr>
        </p:nvSpPr>
        <p:spPr>
          <a:xfrm>
            <a:off x="407880" y="1441800"/>
            <a:ext cx="11375640" cy="15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de-DE" sz="2400" b="1" strike="noStrike" spc="-1">
                <a:solidFill>
                  <a:schemeClr val="accent2"/>
                </a:solidFill>
                <a:latin typeface="DesySans Office"/>
                <a:ea typeface="Arial"/>
              </a:rPr>
              <a:t>Particle physics at DESY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414360" y="4096800"/>
            <a:ext cx="11369160" cy="6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DesySans Office"/>
                <a:ea typeface="Arial"/>
              </a:rPr>
              <a:t>Beate Heinemann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DesySans Office"/>
                <a:ea typeface="Arial"/>
              </a:rPr>
              <a:t>DESY PRC97, 24 April 2024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8" descr="DESY News: Stipendium des Europäischen Forschungsrats für Priscilla Pani -  Deutsches Elektronen-Synchrotron DESY"/>
          <p:cNvPicPr/>
          <p:nvPr/>
        </p:nvPicPr>
        <p:blipFill>
          <a:blip r:embed="rId2"/>
          <a:stretch/>
        </p:blipFill>
        <p:spPr>
          <a:xfrm>
            <a:off x="3821040" y="3965040"/>
            <a:ext cx="1681200" cy="210132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5"/>
          <p:cNvPicPr/>
          <p:nvPr/>
        </p:nvPicPr>
        <p:blipFill>
          <a:blip r:embed="rId3"/>
          <a:stretch/>
        </p:blipFill>
        <p:spPr>
          <a:xfrm>
            <a:off x="7252560" y="777960"/>
            <a:ext cx="4315680" cy="2877120"/>
          </a:xfrm>
          <a:prstGeom prst="rect">
            <a:avLst/>
          </a:prstGeom>
          <a:ln w="0">
            <a:noFill/>
          </a:ln>
        </p:spPr>
      </p:pic>
      <p:pic>
        <p:nvPicPr>
          <p:cNvPr id="226" name="Grafik 8"/>
          <p:cNvPicPr/>
          <p:nvPr/>
        </p:nvPicPr>
        <p:blipFill>
          <a:blip r:embed="rId4"/>
          <a:srcRect t="6230"/>
          <a:stretch/>
        </p:blipFill>
        <p:spPr>
          <a:xfrm>
            <a:off x="318600" y="4005000"/>
            <a:ext cx="3456000" cy="216252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7"/>
          <p:cNvPicPr/>
          <p:nvPr/>
        </p:nvPicPr>
        <p:blipFill>
          <a:blip r:embed="rId5"/>
          <a:stretch/>
        </p:blipFill>
        <p:spPr>
          <a:xfrm>
            <a:off x="5525280" y="3959280"/>
            <a:ext cx="3319200" cy="2502360"/>
          </a:xfrm>
          <a:prstGeom prst="rect">
            <a:avLst/>
          </a:prstGeom>
          <a:ln w="0">
            <a:noFill/>
          </a:ln>
        </p:spPr>
      </p:pic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3000" b="1" strike="noStrike" spc="-1">
                <a:solidFill>
                  <a:schemeClr val="accent1"/>
                </a:solidFill>
                <a:latin typeface="Arial"/>
                <a:ea typeface="Arial"/>
              </a:rPr>
              <a:t>Events and People 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de-DE" sz="1800" b="1" strike="noStrike" spc="-1">
                <a:solidFill>
                  <a:schemeClr val="accent2"/>
                </a:solidFill>
                <a:latin typeface="Arial"/>
                <a:ea typeface="Arial"/>
              </a:rPr>
              <a:t>Selected highlights since last PRC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30" name="TextBox 24"/>
          <p:cNvSpPr/>
          <p:nvPr/>
        </p:nvSpPr>
        <p:spPr>
          <a:xfrm>
            <a:off x="319680" y="3608640"/>
            <a:ext cx="5271480" cy="57708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600" b="1" strike="noStrike" spc="-1">
                <a:solidFill>
                  <a:schemeClr val="lt1"/>
                </a:solidFill>
                <a:latin typeface="DesySans Office"/>
                <a:ea typeface="Arial"/>
              </a:rPr>
              <a:t>Visit of Israeli students (04/2024), incl. test beam use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TextBox 25"/>
          <p:cNvSpPr/>
          <p:nvPr/>
        </p:nvSpPr>
        <p:spPr>
          <a:xfrm>
            <a:off x="7252560" y="3357000"/>
            <a:ext cx="4315680" cy="82080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600" b="1" strike="noStrike" spc="-1">
                <a:solidFill>
                  <a:schemeClr val="lt1"/>
                </a:solidFill>
                <a:latin typeface="DesySans Office"/>
                <a:ea typeface="Arial"/>
              </a:rPr>
              <a:t>Workshop on LIPS Large Language Models in Physics (200 participants): 21-23/2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ftr" idx="27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| DESY PRC97  | 24/25 Apr 2024  |  Beate Heinemann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TextBox 2"/>
          <p:cNvSpPr/>
          <p:nvPr/>
        </p:nvSpPr>
        <p:spPr>
          <a:xfrm>
            <a:off x="8805960" y="5833080"/>
            <a:ext cx="2781000" cy="82080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600" b="1" strike="noStrike" spc="-1">
                <a:solidFill>
                  <a:schemeClr val="lt1"/>
                </a:solidFill>
                <a:latin typeface="DesySans Office"/>
                <a:ea typeface="Arial"/>
              </a:rPr>
              <a:t>ITK endcap skeleton and insertion tool at NIKHEF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4" name="Picture 6"/>
          <p:cNvPicPr/>
          <p:nvPr/>
        </p:nvPicPr>
        <p:blipFill>
          <a:blip r:embed="rId6"/>
          <a:stretch/>
        </p:blipFill>
        <p:spPr>
          <a:xfrm>
            <a:off x="319680" y="1241640"/>
            <a:ext cx="3519360" cy="234612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9"/>
          <p:cNvPicPr/>
          <p:nvPr/>
        </p:nvPicPr>
        <p:blipFill>
          <a:blip r:embed="rId7"/>
          <a:stretch/>
        </p:blipFill>
        <p:spPr>
          <a:xfrm rot="5400000">
            <a:off x="3547800" y="1544400"/>
            <a:ext cx="2335320" cy="1751400"/>
          </a:xfrm>
          <a:prstGeom prst="rect">
            <a:avLst/>
          </a:prstGeom>
          <a:ln w="0">
            <a:noFill/>
          </a:ln>
        </p:spPr>
      </p:pic>
      <p:sp>
        <p:nvSpPr>
          <p:cNvPr id="236" name="TextBox 18"/>
          <p:cNvSpPr/>
          <p:nvPr/>
        </p:nvSpPr>
        <p:spPr>
          <a:xfrm>
            <a:off x="318600" y="6030360"/>
            <a:ext cx="3456000" cy="57708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600" b="1" strike="noStrike" spc="-1">
                <a:solidFill>
                  <a:schemeClr val="lt1"/>
                </a:solidFill>
                <a:latin typeface="DesySans Office"/>
                <a:ea typeface="Arial"/>
              </a:rPr>
              <a:t>Herwig Schopper: 100</a:t>
            </a:r>
            <a:r>
              <a:rPr lang="en-GB" sz="1600" b="1" strike="noStrike" spc="-1" baseline="30000">
                <a:solidFill>
                  <a:schemeClr val="lt1"/>
                </a:solidFill>
                <a:latin typeface="DesySans Office"/>
                <a:ea typeface="Arial"/>
              </a:rPr>
              <a:t>th</a:t>
            </a:r>
            <a:r>
              <a:rPr lang="en-GB" sz="1600" b="1" strike="noStrike" spc="-1">
                <a:solidFill>
                  <a:schemeClr val="lt1"/>
                </a:solidFill>
                <a:latin typeface="DesySans Office"/>
                <a:ea typeface="Arial"/>
              </a:rPr>
              <a:t> Birthday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TextBox 20"/>
          <p:cNvSpPr/>
          <p:nvPr/>
        </p:nvSpPr>
        <p:spPr>
          <a:xfrm>
            <a:off x="3791880" y="5877360"/>
            <a:ext cx="1734840" cy="82080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600" b="1" strike="noStrike" spc="-1">
                <a:solidFill>
                  <a:schemeClr val="lt1"/>
                </a:solidFill>
                <a:latin typeface="DesySans Office"/>
                <a:ea typeface="Arial"/>
              </a:rPr>
              <a:t>ERC Stg Grant: Priscilla Pani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8" name="Picture 6"/>
          <p:cNvPicPr/>
          <p:nvPr/>
        </p:nvPicPr>
        <p:blipFill>
          <a:blip r:embed="rId8"/>
          <a:stretch/>
        </p:blipFill>
        <p:spPr>
          <a:xfrm>
            <a:off x="5630400" y="1249200"/>
            <a:ext cx="1582200" cy="2109960"/>
          </a:xfrm>
          <a:prstGeom prst="rect">
            <a:avLst/>
          </a:prstGeom>
          <a:ln w="0">
            <a:noFill/>
          </a:ln>
        </p:spPr>
      </p:pic>
      <p:sp>
        <p:nvSpPr>
          <p:cNvPr id="239" name="TextBox 21"/>
          <p:cNvSpPr/>
          <p:nvPr/>
        </p:nvSpPr>
        <p:spPr>
          <a:xfrm>
            <a:off x="5612760" y="3088440"/>
            <a:ext cx="1575000" cy="130824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600" b="1" strike="noStrike" spc="-1">
                <a:solidFill>
                  <a:schemeClr val="lt1"/>
                </a:solidFill>
                <a:latin typeface="DesySans Office"/>
                <a:ea typeface="Arial"/>
              </a:rPr>
              <a:t>Mathias Pierre: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GB" sz="1600" b="1" strike="noStrike" spc="-1">
                <a:solidFill>
                  <a:schemeClr val="lt1"/>
                </a:solidFill>
                <a:latin typeface="DesySans Office"/>
                <a:ea typeface="Arial"/>
              </a:rPr>
              <a:t>Emmy-Noether Group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GB" sz="3000" b="1" strike="noStrike" spc="-1">
                <a:solidFill>
                  <a:schemeClr val="accent1"/>
                </a:solidFill>
                <a:latin typeface="Arial"/>
                <a:ea typeface="Arial"/>
              </a:rPr>
              <a:t>Thanks Carsten!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</a:pPr>
            <a:endParaRPr lang="en-US" sz="1800" b="1" strike="noStrike" spc="-1">
              <a:solidFill>
                <a:schemeClr val="accent2"/>
              </a:solidFill>
              <a:latin typeface="Arial"/>
              <a:ea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ftr" idx="28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| DESY PRC97  | 24/25 Apr 2024  |  Beate Heinemann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3" name="Picture 2" descr="Carsten Niebuhr"/>
          <p:cNvPicPr/>
          <p:nvPr/>
        </p:nvPicPr>
        <p:blipFill>
          <a:blip r:embed="rId2"/>
          <a:stretch/>
        </p:blipFill>
        <p:spPr>
          <a:xfrm>
            <a:off x="7933320" y="1375560"/>
            <a:ext cx="3850560" cy="288000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8"/>
          <p:cNvPicPr/>
          <p:nvPr/>
        </p:nvPicPr>
        <p:blipFill>
          <a:blip r:embed="rId3"/>
          <a:stretch/>
        </p:blipFill>
        <p:spPr>
          <a:xfrm>
            <a:off x="383040" y="1536840"/>
            <a:ext cx="4104000" cy="325260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2" descr="DESY News: Pixel-Vertex-Detektor in Belle II-Experiment installiert -  Deutsches Elektronen-Synchrotron DESY"/>
          <p:cNvPicPr/>
          <p:nvPr/>
        </p:nvPicPr>
        <p:blipFill>
          <a:blip r:embed="rId4"/>
          <a:stretch/>
        </p:blipFill>
        <p:spPr>
          <a:xfrm>
            <a:off x="4043880" y="3758400"/>
            <a:ext cx="4104000" cy="2741760"/>
          </a:xfrm>
          <a:prstGeom prst="rect">
            <a:avLst/>
          </a:prstGeom>
          <a:ln w="0">
            <a:noFill/>
          </a:ln>
        </p:spPr>
      </p:pic>
      <p:sp>
        <p:nvSpPr>
          <p:cNvPr id="246" name="TextBox 9"/>
          <p:cNvSpPr/>
          <p:nvPr/>
        </p:nvSpPr>
        <p:spPr>
          <a:xfrm>
            <a:off x="414000" y="4824360"/>
            <a:ext cx="9795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  <a:ea typeface="Arial"/>
              </a:rPr>
              <a:t>H1 CJC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" name="TextBox 10"/>
          <p:cNvSpPr/>
          <p:nvPr/>
        </p:nvSpPr>
        <p:spPr>
          <a:xfrm>
            <a:off x="4715640" y="3362400"/>
            <a:ext cx="1539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  <a:ea typeface="Arial"/>
              </a:rPr>
              <a:t>Belle II PXD2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8" name="TextBox 11"/>
          <p:cNvSpPr/>
          <p:nvPr/>
        </p:nvSpPr>
        <p:spPr>
          <a:xfrm>
            <a:off x="9955800" y="4255920"/>
            <a:ext cx="1840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  <a:ea typeface="Arial"/>
              </a:rPr>
              <a:t>Carsten Niebuhr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9" name="Picture 8" descr="One Hand Clap GIFs - Find &amp; Share on GIPHY"/>
          <p:cNvPicPr/>
          <p:nvPr/>
        </p:nvPicPr>
        <p:blipFill>
          <a:blip r:embed="rId5"/>
          <a:stretch/>
        </p:blipFill>
        <p:spPr>
          <a:xfrm>
            <a:off x="9069840" y="4722480"/>
            <a:ext cx="1748880" cy="1748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GB" sz="3000" b="1" strike="noStrike" spc="-1">
                <a:solidFill>
                  <a:schemeClr val="accent1"/>
                </a:solidFill>
                <a:latin typeface="Arial"/>
                <a:ea typeface="Arial"/>
              </a:rPr>
              <a:t>Conclusions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</a:pPr>
            <a:endParaRPr lang="en-US" sz="1800" b="1" strike="noStrike" spc="-1">
              <a:solidFill>
                <a:schemeClr val="accent2"/>
              </a:solidFill>
              <a:latin typeface="Arial"/>
              <a:ea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/>
          </p:nvPr>
        </p:nvSpPr>
        <p:spPr>
          <a:xfrm>
            <a:off x="407880" y="1406520"/>
            <a:ext cx="734400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  <a:ea typeface="Arial"/>
              </a:rPr>
              <a:t>Challenging times as federal funding not keeping pace with cost and salary increases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GB" sz="1600" b="0" strike="noStrike" spc="-1">
                <a:solidFill>
                  <a:schemeClr val="dk1"/>
                </a:solidFill>
                <a:latin typeface="Arial"/>
                <a:ea typeface="Arial"/>
              </a:rPr>
              <a:t>Compensated in part through 3rd party funding!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  <a:ea typeface="Arial"/>
              </a:rPr>
              <a:t>HEP at DESY still strong and making good progress in many areas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GB" sz="1600" b="0" strike="noStrike" spc="-1">
                <a:solidFill>
                  <a:schemeClr val="dk1"/>
                </a:solidFill>
                <a:latin typeface="Arial"/>
                <a:ea typeface="Arial"/>
              </a:rPr>
              <a:t>About 120 PhD student, 100 Postdocs, 110 permanent scientists and 35 engineers &amp; technicians in scientific groups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  <a:ea typeface="Arial"/>
              </a:rPr>
              <a:t>Important aspects for this PRC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GB" sz="1600" b="0" strike="noStrike" spc="-1">
                <a:solidFill>
                  <a:schemeClr val="dk1"/>
                </a:solidFill>
                <a:latin typeface="Arial"/>
                <a:ea typeface="Arial"/>
              </a:rPr>
              <a:t>Progress in ATLAS &amp; CMS trackers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GB" sz="1600" b="0" strike="noStrike" spc="-1">
                <a:solidFill>
                  <a:schemeClr val="dk1"/>
                </a:solidFill>
                <a:latin typeface="Arial"/>
                <a:ea typeface="Arial"/>
              </a:rPr>
              <a:t>BabyIAXO magnet &amp; MADMAX 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GB" sz="1600" b="0" strike="noStrike" spc="-1">
                <a:solidFill>
                  <a:schemeClr val="dk1"/>
                </a:solidFill>
                <a:latin typeface="Arial"/>
                <a:ea typeface="Arial"/>
              </a:rPr>
              <a:t>Detector R&amp;D platform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GB" sz="1600" b="0" strike="noStrike" spc="-1">
                <a:solidFill>
                  <a:schemeClr val="dk1"/>
                </a:solidFill>
                <a:latin typeface="Arial"/>
                <a:ea typeface="Arial"/>
              </a:rPr>
              <a:t>Computing Vision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GB" sz="1600" b="0" strike="noStrike" spc="-1">
                <a:solidFill>
                  <a:schemeClr val="dk1"/>
                </a:solidFill>
                <a:latin typeface="Arial"/>
                <a:ea typeface="Arial"/>
              </a:rPr>
              <a:t>QCD: lattice and pheno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GB" sz="1600" b="0" strike="noStrike" spc="-1">
                <a:solidFill>
                  <a:schemeClr val="dk1"/>
                </a:solidFill>
                <a:latin typeface="Arial"/>
                <a:ea typeface="Arial"/>
              </a:rPr>
              <a:t>Belle II startup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799"/>
              </a:spcAft>
              <a:buNone/>
              <a:tabLst>
                <a:tab pos="361800" algn="l"/>
              </a:tabLst>
            </a:pPr>
            <a:endParaRPr lang="en-US" sz="16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ftr" idx="29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| DESY PRC97  | 24/25 Apr 2024  |  Beate Heinemann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54" name="Picture 6"/>
          <p:cNvPicPr/>
          <p:nvPr/>
        </p:nvPicPr>
        <p:blipFill>
          <a:blip r:embed="rId2"/>
          <a:stretch/>
        </p:blipFill>
        <p:spPr>
          <a:xfrm>
            <a:off x="7877520" y="2061000"/>
            <a:ext cx="3860280" cy="3238200"/>
          </a:xfrm>
          <a:prstGeom prst="rect">
            <a:avLst/>
          </a:prstGeom>
          <a:ln w="0">
            <a:noFill/>
          </a:ln>
        </p:spPr>
      </p:pic>
      <p:sp>
        <p:nvSpPr>
          <p:cNvPr id="255" name="TextBox 7"/>
          <p:cNvSpPr/>
          <p:nvPr/>
        </p:nvSpPr>
        <p:spPr>
          <a:xfrm>
            <a:off x="10180800" y="1654560"/>
            <a:ext cx="18709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  <a:ea typeface="Arial"/>
              </a:rPr>
              <a:t>3</a:t>
            </a:r>
            <a:r>
              <a:rPr lang="en-GB" sz="1800" b="0" strike="noStrike" spc="-1" baseline="30000">
                <a:solidFill>
                  <a:schemeClr val="dk1"/>
                </a:solidFill>
                <a:latin typeface="Arial"/>
                <a:ea typeface="Arial"/>
              </a:rPr>
              <a:t>rd</a:t>
            </a:r>
            <a:r>
              <a:rPr lang="en-GB" sz="1800" b="0" strike="noStrike" spc="-1">
                <a:solidFill>
                  <a:schemeClr val="dk1"/>
                </a:solidFill>
                <a:latin typeface="Arial"/>
                <a:ea typeface="Arial"/>
              </a:rPr>
              <a:t> party funding 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  <a:ea typeface="Arial"/>
              </a:rPr>
              <a:t>applications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" name="TextBox 8"/>
          <p:cNvSpPr/>
          <p:nvPr/>
        </p:nvSpPr>
        <p:spPr>
          <a:xfrm>
            <a:off x="8273160" y="1989000"/>
            <a:ext cx="170208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800" b="1" strike="noStrike" spc="-1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ea typeface="Arial"/>
              </a:rPr>
              <a:t>Total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GB" sz="1800" b="1" strike="noStrike" spc="-1">
                <a:solidFill>
                  <a:schemeClr val="accent2"/>
                </a:solidFill>
                <a:latin typeface="Arial"/>
                <a:ea typeface="Arial"/>
              </a:rPr>
              <a:t>Successful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GB" sz="1800" b="1" strike="noStrike" spc="-1">
                <a:solidFill>
                  <a:srgbClr val="7030A0"/>
                </a:solidFill>
                <a:latin typeface="Arial"/>
                <a:ea typeface="Arial"/>
              </a:rPr>
              <a:t>To be decided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/>
          </p:nvPr>
        </p:nvSpPr>
        <p:spPr>
          <a:xfrm>
            <a:off x="3600000" y="4516560"/>
            <a:ext cx="5148360" cy="1899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20000"/>
              </a:lnSpc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DesySans Office"/>
                <a:ea typeface="Arial"/>
              </a:rPr>
              <a:t>Beate Heinemann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20000"/>
              </a:lnSpc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DesySans Office"/>
                <a:ea typeface="Arial"/>
              </a:rPr>
              <a:t>Director for Particle Physics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20000"/>
              </a:lnSpc>
              <a:buNone/>
              <a:tabLst>
                <a:tab pos="0" algn="l"/>
              </a:tabLst>
            </a:pPr>
            <a:r>
              <a:rPr lang="de-DE" sz="1800" b="0" i="1" strike="noStrike" spc="-1">
                <a:solidFill>
                  <a:schemeClr val="dk1"/>
                </a:solidFill>
                <a:latin typeface="DesySans Office"/>
                <a:ea typeface="Arial"/>
              </a:rPr>
              <a:t>beate.heinemann@desy.de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20000"/>
              </a:lnSpc>
              <a:buNone/>
              <a:tabLst>
                <a:tab pos="0" algn="l"/>
              </a:tabLst>
            </a:pPr>
            <a:r>
              <a:rPr lang="de-DE" sz="1800" b="0" strike="noStrike" spc="-1">
                <a:solidFill>
                  <a:schemeClr val="dk1"/>
                </a:solidFill>
                <a:latin typeface="DesySans Office"/>
                <a:ea typeface="Arial"/>
              </a:rPr>
              <a:t>+49 40 8998 1446 / 1921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3000" b="1" strike="noStrike" spc="-1">
                <a:solidFill>
                  <a:schemeClr val="lt1"/>
                </a:solidFill>
                <a:latin typeface="DesySans Office"/>
                <a:ea typeface="Arial"/>
              </a:rPr>
              <a:t>BACKUP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ftr" idx="30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| DESY PRC97  | 24/25 Apr 2024  |  Beate Heinemann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  <a:ea typeface="Arial"/>
              </a:rPr>
              <a:t>Budget Overview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  <a:ea typeface="Arial"/>
              </a:rPr>
              <a:t>Funding sources and personnel types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ftr" idx="31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| DESY PRC97  | 24/25 Apr 2024  |  Beate Heinemann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3" name="Content Placeholder 17"/>
          <p:cNvPicPr/>
          <p:nvPr/>
        </p:nvPicPr>
        <p:blipFill>
          <a:blip r:embed="rId3"/>
          <a:stretch/>
        </p:blipFill>
        <p:spPr>
          <a:xfrm>
            <a:off x="191520" y="1213560"/>
            <a:ext cx="5230800" cy="5009760"/>
          </a:xfrm>
          <a:prstGeom prst="rect">
            <a:avLst/>
          </a:prstGeom>
          <a:ln w="0">
            <a:noFill/>
          </a:ln>
        </p:spPr>
      </p:pic>
      <p:pic>
        <p:nvPicPr>
          <p:cNvPr id="264" name="Content Placeholder 14"/>
          <p:cNvPicPr/>
          <p:nvPr/>
        </p:nvPicPr>
        <p:blipFill>
          <a:blip r:embed="rId4"/>
          <a:stretch/>
        </p:blipFill>
        <p:spPr>
          <a:xfrm>
            <a:off x="5789880" y="1268640"/>
            <a:ext cx="5562360" cy="5182200"/>
          </a:xfrm>
          <a:prstGeom prst="rect">
            <a:avLst/>
          </a:prstGeom>
          <a:ln w="0">
            <a:noFill/>
          </a:ln>
        </p:spPr>
      </p:pic>
      <p:sp>
        <p:nvSpPr>
          <p:cNvPr id="265" name="Rectangle 18"/>
          <p:cNvSpPr/>
          <p:nvPr/>
        </p:nvSpPr>
        <p:spPr>
          <a:xfrm>
            <a:off x="10344600" y="2565000"/>
            <a:ext cx="647640" cy="302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GB" sz="180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266" name="Rectangle 19"/>
          <p:cNvSpPr/>
          <p:nvPr/>
        </p:nvSpPr>
        <p:spPr>
          <a:xfrm>
            <a:off x="4583880" y="2421000"/>
            <a:ext cx="647640" cy="302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GB" sz="180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GB" sz="3000" b="1" strike="noStrike" spc="-1">
                <a:solidFill>
                  <a:schemeClr val="accent1"/>
                </a:solidFill>
                <a:latin typeface="Arial"/>
                <a:ea typeface="Arial"/>
              </a:rPr>
              <a:t>Personnel in HEP: Overview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</a:pPr>
            <a:endParaRPr lang="en-US" sz="1800" b="1" strike="noStrike" spc="-1">
              <a:solidFill>
                <a:schemeClr val="accent2"/>
              </a:solidFill>
              <a:latin typeface="Arial"/>
              <a:ea typeface="Arial"/>
            </a:endParaRPr>
          </a:p>
        </p:txBody>
      </p:sp>
      <p:graphicFrame>
        <p:nvGraphicFramePr>
          <p:cNvPr id="269" name="Content Placeholder 6"/>
          <p:cNvGraphicFramePr/>
          <p:nvPr/>
        </p:nvGraphicFramePr>
        <p:xfrm>
          <a:off x="407880" y="1406520"/>
          <a:ext cx="8136000" cy="4633560"/>
        </p:xfrm>
        <a:graphic>
          <a:graphicData uri="http://schemas.openxmlformats.org/drawingml/2006/table">
            <a:tbl>
              <a:tblPr/>
              <a:tblGrid>
                <a:gridCol w="16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6560">
                <a:tc>
                  <a:txBody>
                    <a:bodyPr/>
                    <a:lstStyle/>
                    <a:p>
                      <a:endParaRPr lang="en-GB" sz="2400" b="1" strike="noStrike" spc="-1">
                        <a:solidFill>
                          <a:schemeClr val="lt1"/>
                        </a:solidFill>
                        <a:latin typeface="Arial"/>
                        <a:ea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1" strike="noStrike" spc="-1">
                          <a:solidFill>
                            <a:schemeClr val="lt1"/>
                          </a:solidFill>
                          <a:latin typeface="Arial"/>
                          <a:ea typeface="Arial"/>
                        </a:rPr>
                        <a:t>PhD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1" strike="noStrike" spc="-1">
                          <a:solidFill>
                            <a:schemeClr val="lt1"/>
                          </a:solidFill>
                          <a:latin typeface="Arial"/>
                          <a:ea typeface="Arial"/>
                        </a:rPr>
                        <a:t>Postdoc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1" strike="noStrike" spc="-1">
                          <a:solidFill>
                            <a:schemeClr val="lt1"/>
                          </a:solidFill>
                          <a:latin typeface="Arial"/>
                          <a:ea typeface="Arial"/>
                        </a:rPr>
                        <a:t>Perm. Scientist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1" strike="noStrike" spc="-1">
                          <a:solidFill>
                            <a:schemeClr val="lt1"/>
                          </a:solidFill>
                          <a:latin typeface="Arial"/>
                          <a:ea typeface="Arial"/>
                        </a:rPr>
                        <a:t>Engineer &amp; Techn.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ALPS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4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4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8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2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ATLAS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32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25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24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12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Belle II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6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10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10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5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CMS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31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24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23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8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1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FTX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27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12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14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11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Theory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21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29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19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0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10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Sum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121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104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108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GB" sz="2400" b="0" strike="noStrike" spc="-1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36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70" name="PlaceHolder 3"/>
          <p:cNvSpPr>
            <a:spLocks noGrp="1"/>
          </p:cNvSpPr>
          <p:nvPr>
            <p:ph type="ftr" idx="32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| DESY PRC97  | 24/25 Apr 2024  |  Beate Heinemann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GB" sz="3000" b="1" strike="noStrike" spc="-1">
                <a:solidFill>
                  <a:schemeClr val="accent1"/>
                </a:solidFill>
                <a:latin typeface="DesySans Office"/>
                <a:ea typeface="Arial"/>
              </a:rPr>
              <a:t>FH organisation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</a:pPr>
            <a:endParaRPr lang="en-US" sz="1800" b="1" strike="noStrike" spc="-1">
              <a:solidFill>
                <a:schemeClr val="accent2"/>
              </a:solidFill>
              <a:latin typeface="Arial"/>
              <a:ea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443160" y="1576080"/>
            <a:ext cx="5436360" cy="4464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spcAft>
                <a:spcPts val="400"/>
              </a:spcAft>
              <a:buNone/>
              <a:tabLst>
                <a:tab pos="0" algn="l"/>
              </a:tabLst>
            </a:pPr>
            <a:r>
              <a:rPr lang="en-GB" sz="1900" b="1" strike="noStrike" spc="-1">
                <a:solidFill>
                  <a:schemeClr val="dk1"/>
                </a:solidFill>
                <a:latin typeface="DesySans Office"/>
                <a:ea typeface="Arial"/>
              </a:rPr>
              <a:t>FH organisation: </a:t>
            </a:r>
            <a:endParaRPr lang="en-US" sz="1900" b="0" strike="noStrike" spc="-1">
              <a:solidFill>
                <a:schemeClr val="dk1"/>
              </a:solidFill>
              <a:latin typeface="Arial"/>
            </a:endParaRPr>
          </a:p>
          <a:p>
            <a:pPr marL="271440" lvl="1" indent="-257040" defTabSz="91440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900" b="0" strike="noStrike" spc="-1">
                <a:solidFill>
                  <a:schemeClr val="dk1"/>
                </a:solidFill>
                <a:latin typeface="DesySans Office"/>
                <a:ea typeface="Arial"/>
              </a:rPr>
              <a:t>12 groups in Hamburg </a:t>
            </a:r>
            <a:endParaRPr lang="en-US" sz="1900" b="0" strike="noStrike" spc="-1">
              <a:solidFill>
                <a:schemeClr val="dk1"/>
              </a:solidFill>
              <a:latin typeface="Arial"/>
            </a:endParaRPr>
          </a:p>
          <a:p>
            <a:pPr marL="271440" lvl="1" indent="-257040" defTabSz="91440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900" b="0" strike="noStrike" spc="-1">
                <a:solidFill>
                  <a:schemeClr val="dk1"/>
                </a:solidFill>
                <a:latin typeface="DesySans Office"/>
                <a:ea typeface="Arial"/>
              </a:rPr>
              <a:t>1 group in Zeuthen</a:t>
            </a:r>
            <a:endParaRPr lang="en-US" sz="1900" b="0" strike="noStrike" spc="-1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400"/>
              </a:spcAft>
              <a:buNone/>
              <a:tabLst>
                <a:tab pos="0" algn="l"/>
              </a:tabLst>
            </a:pPr>
            <a:endParaRPr lang="en-US" sz="1900" b="0" strike="noStrike" spc="-1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400"/>
              </a:spcAft>
              <a:buNone/>
              <a:tabLst>
                <a:tab pos="0" algn="l"/>
              </a:tabLst>
            </a:pPr>
            <a:r>
              <a:rPr lang="en-GB" sz="1900" b="1" strike="noStrike" spc="-1">
                <a:solidFill>
                  <a:schemeClr val="dk1"/>
                </a:solidFill>
                <a:latin typeface="DesySans Office"/>
                <a:ea typeface="Arial"/>
              </a:rPr>
              <a:t>New: horizontal platforms to foster exchange on common topics</a:t>
            </a:r>
            <a:endParaRPr lang="en-US" sz="1900" b="0" strike="noStrike" spc="-1">
              <a:solidFill>
                <a:schemeClr val="dk1"/>
              </a:solidFill>
              <a:latin typeface="Arial"/>
            </a:endParaRPr>
          </a:p>
          <a:p>
            <a:pPr marL="271440" lvl="1" indent="-257040" defTabSz="91440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900" b="0" strike="noStrike" spc="-1">
                <a:solidFill>
                  <a:schemeClr val="dk1"/>
                </a:solidFill>
                <a:latin typeface="DesySans Office"/>
                <a:ea typeface="Arial"/>
              </a:rPr>
              <a:t>Detector R&amp;D: M. Guthoff, K. Krüger</a:t>
            </a:r>
            <a:endParaRPr lang="en-US" sz="1900" b="0" strike="noStrike" spc="-1">
              <a:solidFill>
                <a:schemeClr val="dk1"/>
              </a:solidFill>
              <a:latin typeface="Arial"/>
            </a:endParaRPr>
          </a:p>
          <a:p>
            <a:pPr marL="271440" lvl="1" indent="-257040" defTabSz="91440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900" b="0" strike="noStrike" spc="-1">
                <a:solidFill>
                  <a:schemeClr val="dk1"/>
                </a:solidFill>
                <a:latin typeface="DesySans Office"/>
                <a:ea typeface="Arial"/>
              </a:rPr>
              <a:t>Scientific Computing: F. Gaede, J. Reuter, C. Wissing</a:t>
            </a:r>
            <a:endParaRPr lang="en-US" sz="1900" b="0" strike="noStrike" spc="-1">
              <a:solidFill>
                <a:schemeClr val="dk1"/>
              </a:solidFill>
              <a:latin typeface="Arial"/>
            </a:endParaRPr>
          </a:p>
          <a:p>
            <a:pPr marL="361800" indent="0" defTabSz="914400">
              <a:lnSpc>
                <a:spcPct val="100000"/>
              </a:lnSpc>
              <a:spcAft>
                <a:spcPts val="400"/>
              </a:spcAft>
              <a:buNone/>
              <a:tabLst>
                <a:tab pos="0" algn="l"/>
              </a:tabLst>
            </a:pPr>
            <a:endParaRPr lang="en-US" sz="1900" b="0" strike="noStrike" spc="-1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400"/>
              </a:spcAft>
              <a:buNone/>
              <a:tabLst>
                <a:tab pos="0" algn="l"/>
              </a:tabLst>
            </a:pPr>
            <a:r>
              <a:rPr lang="en-GB" sz="1900" b="1" strike="noStrike" spc="-1">
                <a:solidFill>
                  <a:schemeClr val="dk1"/>
                </a:solidFill>
                <a:latin typeface="DesySans Office"/>
                <a:ea typeface="Arial"/>
              </a:rPr>
              <a:t>New: liaisons </a:t>
            </a:r>
            <a:endParaRPr lang="en-US" sz="1900" b="0" strike="noStrike" spc="-1">
              <a:solidFill>
                <a:schemeClr val="dk1"/>
              </a:solidFill>
              <a:latin typeface="Arial"/>
            </a:endParaRPr>
          </a:p>
          <a:p>
            <a:pPr marL="271440" lvl="1" indent="-257040" defTabSz="91440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900" b="0" strike="noStrike" spc="-1">
                <a:solidFill>
                  <a:schemeClr val="dk1"/>
                </a:solidFill>
                <a:latin typeface="DesySans Office"/>
                <a:ea typeface="Arial"/>
              </a:rPr>
              <a:t>Outreach, News and Events: F. Blekman, C. Schwanenberger</a:t>
            </a:r>
            <a:endParaRPr lang="en-US" sz="1900" b="0" strike="noStrike" spc="-1">
              <a:solidFill>
                <a:schemeClr val="dk1"/>
              </a:solidFill>
              <a:latin typeface="Arial"/>
            </a:endParaRPr>
          </a:p>
          <a:p>
            <a:pPr marL="271440" lvl="1" indent="-257040" defTabSz="91440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900" b="0" strike="noStrike" spc="-1">
                <a:solidFill>
                  <a:schemeClr val="dk1"/>
                </a:solidFill>
                <a:latin typeface="DesySans Office"/>
                <a:ea typeface="Arial"/>
              </a:rPr>
              <a:t>Technology and Transfer: L. Huth</a:t>
            </a:r>
            <a:endParaRPr lang="en-US" sz="19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ftr" idx="22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| DESY PRC97  | 24/25 Apr 2024  |  Beate Heinemann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8" name="Content Placeholder 9"/>
          <p:cNvPicPr/>
          <p:nvPr/>
        </p:nvPicPr>
        <p:blipFill>
          <a:blip r:embed="rId2"/>
          <a:stretch/>
        </p:blipFill>
        <p:spPr>
          <a:xfrm>
            <a:off x="5879880" y="90360"/>
            <a:ext cx="6103080" cy="6457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3000" b="1" strike="noStrike" spc="-1">
                <a:solidFill>
                  <a:schemeClr val="accent1"/>
                </a:solidFill>
                <a:latin typeface="Arial"/>
                <a:ea typeface="Arial"/>
              </a:rPr>
              <a:t>PETRA IV Status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de-DE" sz="1800" b="1" strike="noStrike" spc="-1">
                <a:solidFill>
                  <a:schemeClr val="accent2"/>
                </a:solidFill>
                <a:latin typeface="Arial"/>
                <a:ea typeface="Arial"/>
              </a:rPr>
              <a:t>The world‘s best X-ray microscope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5159880" y="876960"/>
            <a:ext cx="6768360" cy="2767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spcAft>
                <a:spcPts val="400"/>
              </a:spcAft>
              <a:buNone/>
              <a:tabLst>
                <a:tab pos="0" algn="l"/>
              </a:tabLst>
            </a:pPr>
            <a:r>
              <a:rPr lang="en-GB" sz="1800" b="1" strike="noStrike" spc="-1">
                <a:solidFill>
                  <a:schemeClr val="dk1"/>
                </a:solidFill>
                <a:latin typeface="Arial"/>
                <a:ea typeface="Arial"/>
              </a:rPr>
              <a:t>PETRA IV construction: 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600" b="0" strike="noStrike" spc="-1">
                <a:solidFill>
                  <a:schemeClr val="dk1"/>
                </a:solidFill>
                <a:latin typeface="Arial"/>
                <a:ea typeface="Arial"/>
              </a:rPr>
              <a:t>Major construction project: shutdown 2030/2031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895320" lvl="2" indent="-266760" defTabSz="91440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600" b="0" strike="noStrike" spc="-1">
                <a:solidFill>
                  <a:schemeClr val="dk1"/>
                </a:solidFill>
                <a:latin typeface="Arial"/>
                <a:ea typeface="Arial"/>
              </a:rPr>
              <a:t>Delayed by two years w.r.t. previously shown plans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895320" lvl="2" indent="-266760" defTabSz="91440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600" b="0" strike="noStrike" spc="-1">
                <a:solidFill>
                  <a:schemeClr val="dk1"/>
                </a:solidFill>
                <a:latin typeface="Arial"/>
                <a:ea typeface="Arial"/>
              </a:rPr>
              <a:t>Implies downtime for Test Beam 2030-2031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spcAft>
                <a:spcPts val="400"/>
              </a:spcAft>
              <a:buNone/>
              <a:tabLst>
                <a:tab pos="0" algn="l"/>
              </a:tabLst>
            </a:pPr>
            <a:r>
              <a:rPr lang="en-GB" sz="1800" b="1" strike="noStrike" spc="-1">
                <a:solidFill>
                  <a:schemeClr val="dk1"/>
                </a:solidFill>
                <a:latin typeface="Arial"/>
                <a:ea typeface="Arial"/>
              </a:rPr>
              <a:t>PETRA IV funding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600" b="0" strike="noStrike" spc="-1">
                <a:solidFill>
                  <a:schemeClr val="dk1"/>
                </a:solidFill>
                <a:latin typeface="Arial"/>
                <a:ea typeface="Arial"/>
              </a:rPr>
              <a:t>Internal and external cost reviews successful (total: 1.5 B€)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600" b="0" strike="noStrike" spc="-1">
                <a:solidFill>
                  <a:schemeClr val="dk1"/>
                </a:solidFill>
                <a:latin typeface="Arial"/>
                <a:ea typeface="Arial"/>
              </a:rPr>
              <a:t>Pre-proposal funding of 44M€ granted for 2024-2027 by federal budget committee 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895320" lvl="2" indent="-266760" defTabSz="91440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600" b="0" strike="noStrike" spc="-1">
                <a:solidFill>
                  <a:schemeClr val="dk1"/>
                </a:solidFill>
                <a:latin typeface="Arial"/>
                <a:ea typeface="Arial"/>
              </a:rPr>
              <a:t>Includes 15M€ for design of plasma-based injector  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628560" lvl="1" indent="-266760" defTabSz="91440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600" b="0" strike="noStrike" spc="-1">
                <a:solidFill>
                  <a:schemeClr val="dk1"/>
                </a:solidFill>
                <a:latin typeface="Arial"/>
                <a:ea typeface="Arial"/>
              </a:rPr>
              <a:t>Expect national roadmap process to be launched before July 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ftr" idx="23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| DESY PRC97  | 24/25 Apr 2024  |  Beate Heinemann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3" name="Picture 2"/>
          <p:cNvPicPr/>
          <p:nvPr/>
        </p:nvPicPr>
        <p:blipFill>
          <a:blip r:embed="rId2"/>
          <a:stretch/>
        </p:blipFill>
        <p:spPr>
          <a:xfrm>
            <a:off x="391680" y="1213560"/>
            <a:ext cx="4410720" cy="2298240"/>
          </a:xfrm>
          <a:prstGeom prst="rect">
            <a:avLst/>
          </a:prstGeom>
          <a:ln w="0">
            <a:noFill/>
          </a:ln>
        </p:spPr>
      </p:pic>
      <p:pic>
        <p:nvPicPr>
          <p:cNvPr id="164" name="Picture 5"/>
          <p:cNvPicPr/>
          <p:nvPr/>
        </p:nvPicPr>
        <p:blipFill>
          <a:blip r:embed="rId3"/>
          <a:stretch/>
        </p:blipFill>
        <p:spPr>
          <a:xfrm>
            <a:off x="391680" y="3910320"/>
            <a:ext cx="9504000" cy="2592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ftr" idx="24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| DESY PRC97  | 24/25 Apr 2024  |  Beate Heinemann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chemeClr val="accent1"/>
                </a:solidFill>
                <a:latin typeface="DesySans Office"/>
                <a:ea typeface="Arial"/>
              </a:rPr>
              <a:t>Towards POF V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DesySans Office"/>
                <a:ea typeface="Arial"/>
              </a:rPr>
              <a:t>“Programm-orientierte Förderung” – 7-year funding cycle of Helmholtz. 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68" name="TextBox 1"/>
          <p:cNvSpPr/>
          <p:nvPr/>
        </p:nvSpPr>
        <p:spPr>
          <a:xfrm>
            <a:off x="329040" y="1157400"/>
            <a:ext cx="1141128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DesySans Office"/>
                <a:ea typeface="Arial"/>
              </a:rPr>
              <a:t>Currently living in PoF IV period, starting to prepare for PoF V. Important for us: Topic “Fundamental particles and forces” (FPF) in program “Matter and the Universe”, and program “Matter and Technologies”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1719596274"/>
              </p:ext>
            </p:extLst>
          </p:nvPr>
        </p:nvGraphicFramePr>
        <p:xfrm>
          <a:off x="185040" y="5589360"/>
          <a:ext cx="11743560" cy="1007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9" name="Chevron 6"/>
          <p:cNvSpPr/>
          <p:nvPr/>
        </p:nvSpPr>
        <p:spPr>
          <a:xfrm>
            <a:off x="329040" y="2025000"/>
            <a:ext cx="5766840" cy="647640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DE" sz="1800" b="1" strike="noStrike" spc="-1">
                <a:solidFill>
                  <a:schemeClr val="lt1"/>
                </a:solidFill>
                <a:latin typeface="Arial"/>
                <a:ea typeface="Arial"/>
              </a:rPr>
              <a:t>Definition of our strategy (PoF V proposal)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Chevron 8"/>
          <p:cNvSpPr/>
          <p:nvPr/>
        </p:nvSpPr>
        <p:spPr>
          <a:xfrm>
            <a:off x="263520" y="4961520"/>
            <a:ext cx="5184360" cy="647640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DE" sz="1600" b="1" strike="noStrike" spc="-1">
                <a:solidFill>
                  <a:schemeClr val="lt1"/>
                </a:solidFill>
                <a:latin typeface="Arial"/>
                <a:ea typeface="Arial"/>
              </a:rPr>
              <a:t>Definition of political &amp; financial boundaries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TextBox 10"/>
          <p:cNvSpPr/>
          <p:nvPr/>
        </p:nvSpPr>
        <p:spPr>
          <a:xfrm>
            <a:off x="3336840" y="3945960"/>
            <a:ext cx="1311840" cy="91260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GB" sz="1800" b="1" strike="noStrike" spc="-1">
                <a:solidFill>
                  <a:schemeClr val="lt1"/>
                </a:solidFill>
                <a:latin typeface="Arial"/>
                <a:ea typeface="Arial"/>
              </a:rPr>
              <a:t>S</a:t>
            </a:r>
            <a:r>
              <a:rPr lang="en-DE" sz="1800" b="1" strike="noStrike" spc="-1">
                <a:solidFill>
                  <a:schemeClr val="lt1"/>
                </a:solidFill>
                <a:latin typeface="Arial"/>
                <a:ea typeface="Arial"/>
              </a:rPr>
              <a:t>cientific</a:t>
            </a:r>
            <a:br>
              <a:rPr sz="1800"/>
            </a:br>
            <a:r>
              <a:rPr lang="en-DE" sz="1800" b="1" strike="noStrike" spc="-1">
                <a:solidFill>
                  <a:schemeClr val="lt1"/>
                </a:solidFill>
                <a:latin typeface="Arial"/>
                <a:ea typeface="Arial"/>
              </a:rPr>
              <a:t>evaluation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lang="en-US" sz="1800" b="1" strike="noStrike" spc="-1">
                <a:solidFill>
                  <a:schemeClr val="lt1"/>
                </a:solidFill>
                <a:latin typeface="Arial"/>
                <a:ea typeface="Arial"/>
              </a:rPr>
              <a:t>Feb. 2024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TextBox 11"/>
          <p:cNvSpPr/>
          <p:nvPr/>
        </p:nvSpPr>
        <p:spPr>
          <a:xfrm>
            <a:off x="6102720" y="4078800"/>
            <a:ext cx="1311840" cy="63828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1800" b="1" strike="noStrike" spc="-1">
                <a:solidFill>
                  <a:schemeClr val="lt1"/>
                </a:solidFill>
                <a:latin typeface="Arial"/>
                <a:ea typeface="Arial"/>
              </a:rPr>
              <a:t>Strategic</a:t>
            </a:r>
            <a:br>
              <a:rPr sz="1800"/>
            </a:br>
            <a:r>
              <a:rPr lang="en-DE" sz="1800" b="1" strike="noStrike" spc="-1">
                <a:solidFill>
                  <a:schemeClr val="lt1"/>
                </a:solidFill>
                <a:latin typeface="Arial"/>
                <a:ea typeface="Arial"/>
              </a:rPr>
              <a:t>evaluation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TextBox 12"/>
          <p:cNvSpPr/>
          <p:nvPr/>
        </p:nvSpPr>
        <p:spPr>
          <a:xfrm>
            <a:off x="8382240" y="4078800"/>
            <a:ext cx="929520" cy="63828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1800" b="1" strike="noStrike" spc="-1">
                <a:solidFill>
                  <a:schemeClr val="lt1"/>
                </a:solidFill>
                <a:latin typeface="Arial"/>
                <a:ea typeface="Arial"/>
              </a:rPr>
              <a:t>Final</a:t>
            </a:r>
            <a:br>
              <a:rPr sz="1800"/>
            </a:br>
            <a:r>
              <a:rPr lang="en-US" sz="1800" b="1" strike="noStrike" spc="-1">
                <a:solidFill>
                  <a:schemeClr val="lt1"/>
                </a:solidFill>
                <a:latin typeface="Arial"/>
                <a:ea typeface="Arial"/>
              </a:rPr>
              <a:t>verdict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Chevron 13"/>
          <p:cNvSpPr/>
          <p:nvPr/>
        </p:nvSpPr>
        <p:spPr>
          <a:xfrm>
            <a:off x="9841320" y="4064760"/>
            <a:ext cx="2087280" cy="647640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DE" sz="1800" b="1" strike="noStrike" spc="-1">
                <a:solidFill>
                  <a:schemeClr val="lt1"/>
                </a:solidFill>
                <a:latin typeface="Arial"/>
                <a:ea typeface="Arial"/>
              </a:rPr>
              <a:t>PoF V period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75" name="Straight Connector 7"/>
          <p:cNvCxnSpPr/>
          <p:nvPr/>
        </p:nvCxnSpPr>
        <p:spPr>
          <a:xfrm>
            <a:off x="3215520" y="2832480"/>
            <a:ext cx="360" cy="2036880"/>
          </a:xfrm>
          <a:prstGeom prst="straightConnector1">
            <a:avLst/>
          </a:prstGeom>
          <a:ln w="63500">
            <a:solidFill>
              <a:srgbClr val="007BC8"/>
            </a:solidFill>
          </a:ln>
        </p:spPr>
      </p:cxnSp>
      <p:cxnSp>
        <p:nvCxnSpPr>
          <p:cNvPr id="176" name="Straight Connector 9"/>
          <p:cNvCxnSpPr/>
          <p:nvPr/>
        </p:nvCxnSpPr>
        <p:spPr>
          <a:xfrm>
            <a:off x="5994000" y="2832480"/>
            <a:ext cx="360" cy="2036880"/>
          </a:xfrm>
          <a:prstGeom prst="straightConnector1">
            <a:avLst/>
          </a:prstGeom>
          <a:ln w="63500">
            <a:solidFill>
              <a:srgbClr val="007BC8"/>
            </a:solidFill>
          </a:ln>
        </p:spPr>
      </p:cxnSp>
      <p:sp>
        <p:nvSpPr>
          <p:cNvPr id="177" name="TextBox 14"/>
          <p:cNvSpPr/>
          <p:nvPr/>
        </p:nvSpPr>
        <p:spPr>
          <a:xfrm>
            <a:off x="3036960" y="2874600"/>
            <a:ext cx="262116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1600" b="1" strike="noStrike" spc="-1">
                <a:solidFill>
                  <a:schemeClr val="accent2"/>
                </a:solidFill>
                <a:latin typeface="DesySans Office"/>
                <a:ea typeface="Arial"/>
              </a:rPr>
              <a:t>Fall</a:t>
            </a:r>
            <a:r>
              <a:rPr lang="en-DE" sz="1600" b="1" strike="noStrike" spc="-1">
                <a:solidFill>
                  <a:schemeClr val="accent2"/>
                </a:solidFill>
                <a:latin typeface="DesySans Office"/>
                <a:ea typeface="Arial"/>
              </a:rPr>
              <a:t> 24: Status report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TextBox 15"/>
          <p:cNvSpPr/>
          <p:nvPr/>
        </p:nvSpPr>
        <p:spPr>
          <a:xfrm>
            <a:off x="5823360" y="2874600"/>
            <a:ext cx="282672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DE" sz="1600" b="1" strike="noStrike" spc="-1">
                <a:solidFill>
                  <a:schemeClr val="accent2"/>
                </a:solidFill>
                <a:latin typeface="DesySans Office"/>
                <a:ea typeface="Arial"/>
              </a:rPr>
              <a:t>Dec 25: PoF V proposal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31;p28"/>
          <p:cNvPicPr/>
          <p:nvPr/>
        </p:nvPicPr>
        <p:blipFill>
          <a:blip r:embed="rId2"/>
          <a:stretch/>
        </p:blipFill>
        <p:spPr>
          <a:xfrm>
            <a:off x="9509400" y="0"/>
            <a:ext cx="2682360" cy="2082600"/>
          </a:xfrm>
          <a:prstGeom prst="rect">
            <a:avLst/>
          </a:prstGeom>
          <a:ln w="0">
            <a:noFill/>
          </a:ln>
        </p:spPr>
      </p:pic>
      <p:sp>
        <p:nvSpPr>
          <p:cNvPr id="180" name="Google Shape;132;p28"/>
          <p:cNvSpPr/>
          <p:nvPr/>
        </p:nvSpPr>
        <p:spPr>
          <a:xfrm>
            <a:off x="334440" y="385920"/>
            <a:ext cx="11518560" cy="44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90000"/>
              </a:lnSpc>
            </a:pPr>
            <a:endParaRPr lang="en-US" sz="40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181" name="Google Shape;133;p28"/>
          <p:cNvSpPr/>
          <p:nvPr/>
        </p:nvSpPr>
        <p:spPr>
          <a:xfrm>
            <a:off x="526680" y="817200"/>
            <a:ext cx="11326320" cy="37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60840" rIns="122040" bIns="60840" anchor="t">
            <a:noAutofit/>
          </a:bodyPr>
          <a:lstStyle/>
          <a:p>
            <a:pPr defTabSz="457200">
              <a:lnSpc>
                <a:spcPct val="100000"/>
              </a:lnSpc>
            </a:pPr>
            <a:endParaRPr lang="en-US" sz="24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27040" y="349560"/>
            <a:ext cx="1113768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" sz="3000" b="1" strike="noStrike" spc="-1">
                <a:solidFill>
                  <a:schemeClr val="accent1"/>
                </a:solidFill>
                <a:latin typeface="Arial"/>
                <a:ea typeface="Arial"/>
              </a:rPr>
              <a:t>Sustainable Computing Workshops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453600" y="1828800"/>
            <a:ext cx="8989200" cy="4226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643680" lvl="1" indent="-30852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Noto Sans Symbols"/>
              <a:buChar char="•"/>
              <a:tabLst>
                <a:tab pos="361800" algn="l"/>
              </a:tabLst>
            </a:pPr>
            <a:r>
              <a:rPr lang="en" sz="1800" b="0" strike="noStrike" spc="-1">
                <a:solidFill>
                  <a:srgbClr val="000000"/>
                </a:solidFill>
                <a:latin typeface="Arial"/>
                <a:ea typeface="Arial"/>
              </a:rPr>
              <a:t>Participants learn and practice sustainable computing methods and focus on efficient usage of resources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643680" lvl="1" indent="-30852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" sz="1800" b="0" strike="noStrike" spc="-1">
                <a:solidFill>
                  <a:srgbClr val="000000"/>
                </a:solidFill>
                <a:latin typeface="Arial"/>
                <a:ea typeface="Arial"/>
              </a:rPr>
              <a:t>Examples of topics covered: unit testing, continuous integration, documenting code in GIT, working on the NAF, batch computing, best coding practices…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643680" lvl="1" indent="-30852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Noto Sans Symbols"/>
              <a:buChar char="•"/>
              <a:tabLst>
                <a:tab pos="361800" algn="l"/>
              </a:tabLst>
            </a:pPr>
            <a:r>
              <a:rPr lang="en" sz="1800" b="0" strike="noStrike" spc="-1">
                <a:solidFill>
                  <a:schemeClr val="dk1"/>
                </a:solidFill>
                <a:latin typeface="Arial"/>
                <a:ea typeface="Arial"/>
              </a:rPr>
              <a:t>Organized by FH IT experts and the FH Sustainability Forum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643680" lvl="1" indent="-30852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" sz="1800" b="0" strike="noStrike" spc="-1">
                <a:solidFill>
                  <a:srgbClr val="000000"/>
                </a:solidFill>
                <a:latin typeface="Arial"/>
                <a:ea typeface="Arial"/>
              </a:rPr>
              <a:t>Beginner workshops: Sep 2023, Jan 2024, Oct 2024 (planned)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643680" lvl="1" indent="-30852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" sz="1800" b="0" strike="noStrike" spc="-1">
                <a:solidFill>
                  <a:srgbClr val="000000"/>
                </a:solidFill>
                <a:latin typeface="Arial"/>
                <a:ea typeface="Arial"/>
              </a:rPr>
              <a:t>Advanced workshop on software testing this Friday, Apr 26, 2024 </a:t>
            </a:r>
            <a:r>
              <a:rPr lang="en" sz="1800" b="0" u="sng" strike="noStrike" spc="-1">
                <a:solidFill>
                  <a:srgbClr val="0097A7"/>
                </a:solidFill>
                <a:uFillTx/>
                <a:latin typeface="Arial"/>
                <a:ea typeface="Arial"/>
                <a:hlinkClick r:id="rId3"/>
              </a:rPr>
              <a:t>https://indico.desy.de/event/44051/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643680" lvl="1" indent="-30852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" sz="1800" b="0" strike="noStrike" spc="-1">
                <a:solidFill>
                  <a:srgbClr val="000000"/>
                </a:solidFill>
                <a:latin typeface="Arial"/>
                <a:ea typeface="Arial"/>
              </a:rPr>
              <a:t>About 20-30 PhD students and postdocs participated in each workshop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838080"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en" sz="1800" b="0" strike="noStrike" spc="-1">
                <a:solidFill>
                  <a:srgbClr val="000000"/>
                </a:solidFill>
                <a:latin typeface="Arial"/>
                <a:ea typeface="Arial"/>
              </a:rPr>
              <a:t>	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482760" indent="0" defTabSz="914400">
              <a:lnSpc>
                <a:spcPct val="11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519480" y="1070280"/>
            <a:ext cx="111524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" sz="1800" b="1" strike="noStrike" spc="-1">
                <a:solidFill>
                  <a:schemeClr val="accent2"/>
                </a:solidFill>
                <a:latin typeface="Arial"/>
                <a:ea typeface="Arial"/>
              </a:rPr>
              <a:t>A new series of workshops at DESY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185" name="Picture 1"/>
          <p:cNvPicPr/>
          <p:nvPr/>
        </p:nvPicPr>
        <p:blipFill>
          <a:blip r:embed="rId4"/>
          <a:stretch/>
        </p:blipFill>
        <p:spPr>
          <a:xfrm>
            <a:off x="9653040" y="2434680"/>
            <a:ext cx="2241360" cy="2984040"/>
          </a:xfrm>
          <a:prstGeom prst="rect">
            <a:avLst/>
          </a:prstGeom>
          <a:ln w="0">
            <a:noFill/>
          </a:ln>
        </p:spPr>
      </p:pic>
      <p:sp>
        <p:nvSpPr>
          <p:cNvPr id="186" name="TextBox 2"/>
          <p:cNvSpPr/>
          <p:nvPr/>
        </p:nvSpPr>
        <p:spPr>
          <a:xfrm>
            <a:off x="9668520" y="5425920"/>
            <a:ext cx="207540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400" b="0" strike="noStrike" spc="-1">
                <a:solidFill>
                  <a:schemeClr val="dk1"/>
                </a:solidFill>
                <a:latin typeface="Arial"/>
                <a:ea typeface="Arial"/>
              </a:rPr>
              <a:t>Y. Kemp at Sustainable </a:t>
            </a:r>
            <a:endParaRPr lang="en-US" sz="14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GB" sz="1400" b="0" strike="noStrike" spc="-1">
                <a:solidFill>
                  <a:schemeClr val="dk1"/>
                </a:solidFill>
                <a:latin typeface="Arial"/>
                <a:ea typeface="Arial"/>
              </a:rPr>
              <a:t>Computing Workshop</a:t>
            </a:r>
            <a:endParaRPr lang="en-US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2390928" y="5979743"/>
            <a:ext cx="6785640" cy="460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Organisers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: Juliette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Alimena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, Ben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Brueers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, Nils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Gilllwald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, Eleanor Jones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| DESY PRC97  | 24/25 Apr 2024  |  Beate Heinemann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4"/>
          <p:cNvPicPr/>
          <p:nvPr/>
        </p:nvPicPr>
        <p:blipFill>
          <a:blip r:embed="rId3"/>
          <a:stretch/>
        </p:blipFill>
        <p:spPr>
          <a:xfrm>
            <a:off x="6390720" y="2062440"/>
            <a:ext cx="3885840" cy="2190240"/>
          </a:xfrm>
          <a:prstGeom prst="rect">
            <a:avLst/>
          </a:prstGeom>
          <a:ln w="0">
            <a:noFill/>
          </a:ln>
        </p:spPr>
      </p:pic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  <a:ea typeface="Arial"/>
              </a:rPr>
              <a:t>Schools in 2024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407880" y="1406520"/>
            <a:ext cx="1137564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19.2.-23.2. Monte Carlo School</a:t>
            </a:r>
            <a:br>
              <a:rPr sz="1600"/>
            </a:b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(42 master/PhD/postdoc)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18.3.-22.3. Introduction to the Terascale</a:t>
            </a:r>
            <a:br>
              <a:rPr sz="1600"/>
            </a:b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(23 bachelor/master/fellows of the</a:t>
            </a:r>
            <a:br>
              <a:rPr sz="1600"/>
            </a:b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Netzwerk Teilchenwelt)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2.4.-5.4. Statistics School</a:t>
            </a:r>
            <a:br>
              <a:rPr sz="1600"/>
            </a:b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(64 master/PhD/postdoc)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Coordinated program by </a:t>
            </a:r>
            <a:r>
              <a:rPr lang="en-US" sz="1600" b="0" u="sng" strike="noStrike" spc="-1">
                <a:solidFill>
                  <a:schemeClr val="dk1"/>
                </a:solidFill>
                <a:uFillTx/>
                <a:latin typeface="Arial"/>
                <a:ea typeface="Arial"/>
                <a:hlinkClick r:id="rId4"/>
              </a:rPr>
              <a:t>Erum-Data-Hub</a:t>
            </a:r>
            <a:br>
              <a:rPr sz="1600"/>
            </a:b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offering Machine Learning Schools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Next school in planning:</a:t>
            </a:r>
            <a:br>
              <a:rPr sz="1600"/>
            </a:b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Advanced programming topics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en-US" sz="1600" b="0" u="sng" strike="noStrike" spc="-1">
                <a:solidFill>
                  <a:schemeClr val="dk1"/>
                </a:solidFill>
                <a:uFillTx/>
                <a:latin typeface="Arial"/>
                <a:ea typeface="Arial"/>
                <a:hlinkClick r:id="rId5"/>
              </a:rPr>
              <a:t>http://www.terascale.de/schools_and_workshops/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361800" algn="l"/>
              </a:tabLst>
            </a:pP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361800" algn="l"/>
              </a:tabLst>
            </a:pPr>
            <a:endParaRPr lang="en-US" sz="16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</a:pPr>
            <a:endParaRPr lang="en-US" sz="1800" b="1" strike="noStrike" spc="-1">
              <a:solidFill>
                <a:schemeClr val="accent2"/>
              </a:solidFill>
              <a:latin typeface="Arial"/>
              <a:ea typeface="Arial"/>
            </a:endParaRPr>
          </a:p>
        </p:txBody>
      </p:sp>
      <p:pic>
        <p:nvPicPr>
          <p:cNvPr id="192" name="Picture 2"/>
          <p:cNvPicPr/>
          <p:nvPr/>
        </p:nvPicPr>
        <p:blipFill>
          <a:blip r:embed="rId6"/>
          <a:srcRect r="12376"/>
          <a:stretch/>
        </p:blipFill>
        <p:spPr>
          <a:xfrm>
            <a:off x="1703520" y="832680"/>
            <a:ext cx="8726040" cy="1083960"/>
          </a:xfrm>
          <a:prstGeom prst="rect">
            <a:avLst/>
          </a:prstGeom>
          <a:ln w="0">
            <a:noFill/>
          </a:ln>
        </p:spPr>
      </p:pic>
      <p:sp>
        <p:nvSpPr>
          <p:cNvPr id="193" name="TextBox 3"/>
          <p:cNvSpPr/>
          <p:nvPr/>
        </p:nvSpPr>
        <p:spPr>
          <a:xfrm>
            <a:off x="7257600" y="1989000"/>
            <a:ext cx="218196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Statistics School 2024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TextBox 6"/>
          <p:cNvSpPr/>
          <p:nvPr/>
        </p:nvSpPr>
        <p:spPr>
          <a:xfrm>
            <a:off x="6599880" y="4398120"/>
            <a:ext cx="3816000" cy="179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Renowned international speakers:</a:t>
            </a:r>
            <a:br>
              <a:rPr sz="1600"/>
            </a:b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Glen Cowen, Roger Barlow,</a:t>
            </a:r>
            <a:br>
              <a:rPr sz="1600"/>
            </a:b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Torbjörn Sjöstrand (MC), …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Tutorials from big software tools:</a:t>
            </a:r>
            <a:br>
              <a:rPr sz="1600"/>
            </a:b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Pythia, Herwig, Sherpa,</a:t>
            </a:r>
            <a:br>
              <a:rPr sz="1600"/>
            </a:b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Combine (Stat.)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 type="ftr" idx="25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| DESY PRC97  | 24/25 Apr 2024  |  Beate Heinemann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  <a:ea typeface="Arial"/>
              </a:rPr>
              <a:t>The BabyIAXO magnet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  <a:ea typeface="Arial"/>
              </a:rPr>
              <a:t>A strong magnet for many purposes?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335520" y="1268640"/>
            <a:ext cx="569268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3920" indent="-22392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BabyIAXO collaboration produced CDR for magnet: 2T, 10m, 0.7m bore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490680" lvl="1" indent="-22392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Review took place earlier this week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490680" lvl="1" indent="-22392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Thanks to both the reviewers and the people who prepared the CDR!! 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223920" indent="-22392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New idea: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marL="490680" lvl="1" indent="-22392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Use this magnet also for MADMAX technology with disks of ≈60cm diameter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490680" lvl="1" indent="-22392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Magnet could be seen as a “generic infrastructure” with several purposes, e.g.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757080" lvl="2" indent="-22392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solar axions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757080" lvl="2" indent="-22392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DM halo axions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757080" lvl="2" indent="-22392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Grav. Waves at high frequences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757080" lvl="2" indent="-223920" defTabSz="914400">
              <a:lnSpc>
                <a:spcPct val="100000"/>
              </a:lnSpc>
              <a:spcAft>
                <a:spcPts val="7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  <a:ea typeface="Arial"/>
              </a:rPr>
              <a:t>…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marL="223920" indent="-22392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Arial"/>
              </a:rPr>
              <a:t>Strategic cooperation with FNAL under discussion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Aft>
                <a:spcPts val="799"/>
              </a:spcAft>
              <a:buNone/>
              <a:tabLst>
                <a:tab pos="361800" algn="l"/>
              </a:tabLst>
            </a:pPr>
            <a:endParaRPr lang="en-US" sz="1600" b="0" strike="noStrike" spc="-1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361800" algn="l"/>
              </a:tabLst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ftr" idx="26"/>
          </p:nvPr>
        </p:nvSpPr>
        <p:spPr>
          <a:xfrm>
            <a:off x="839520" y="655452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  <a:ea typeface="Arial"/>
              </a:rPr>
              <a:t>| DESY PRC97  | 24/25 Apr 2024  |  Beate Heinemann</a:t>
            </a:r>
            <a:endParaRPr lang="en-US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0" name="Picture 7"/>
          <p:cNvPicPr/>
          <p:nvPr/>
        </p:nvPicPr>
        <p:blipFill>
          <a:blip r:embed="rId3"/>
          <a:stretch/>
        </p:blipFill>
        <p:spPr>
          <a:xfrm>
            <a:off x="8877600" y="1065240"/>
            <a:ext cx="3153960" cy="237456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6"/>
          <p:cNvPicPr/>
          <p:nvPr/>
        </p:nvPicPr>
        <p:blipFill>
          <a:blip r:embed="rId4"/>
          <a:stretch/>
        </p:blipFill>
        <p:spPr>
          <a:xfrm>
            <a:off x="6100920" y="2252520"/>
            <a:ext cx="3153960" cy="4163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2"/>
          <p:cNvPicPr/>
          <p:nvPr/>
        </p:nvPicPr>
        <p:blipFill>
          <a:blip r:embed="rId2"/>
          <a:stretch/>
        </p:blipFill>
        <p:spPr>
          <a:xfrm>
            <a:off x="7802640" y="160200"/>
            <a:ext cx="2901600" cy="2739600"/>
          </a:xfrm>
          <a:prstGeom prst="rect">
            <a:avLst/>
          </a:prstGeom>
          <a:ln w="0">
            <a:noFill/>
          </a:ln>
        </p:spPr>
      </p:pic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4560" cy="44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00">
                <a:solidFill>
                  <a:schemeClr val="accent1"/>
                </a:solidFill>
                <a:latin typeface="Arial"/>
                <a:ea typeface="Arial"/>
              </a:rPr>
              <a:t>Test Beam Operations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4560" cy="37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en-US" sz="1600" b="1" strike="noStrike" spc="-100">
                <a:solidFill>
                  <a:schemeClr val="accent2"/>
                </a:solidFill>
                <a:latin typeface="Arial"/>
                <a:ea typeface="Arial"/>
              </a:rPr>
              <a:t>2024  Run is  ongoing ….</a:t>
            </a:r>
            <a:endParaRPr lang="en-US" sz="16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05" name="TextBox 1"/>
          <p:cNvSpPr/>
          <p:nvPr/>
        </p:nvSpPr>
        <p:spPr>
          <a:xfrm>
            <a:off x="321120" y="1107360"/>
            <a:ext cx="7989120" cy="3381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45000" rIns="45000" bIns="45000" anchor="t">
            <a:sp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2023: 396 users -  231 from German Institutes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Wide portfolio from LHC to CEPC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2024: 111 slots already 53% booked 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Education and Outreach key part of the facilities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Beamline4Schools 10</a:t>
            </a:r>
            <a:r>
              <a:rPr lang="en-US" sz="1800" b="0" strike="noStrike" spc="-1" baseline="30000">
                <a:solidFill>
                  <a:srgbClr val="000000"/>
                </a:solidFill>
                <a:latin typeface="Arial"/>
                <a:ea typeface="Arial"/>
              </a:rPr>
              <a:t>th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 edition this summer (461 proposals!)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1200240" lvl="2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Special Price for the 13 best teams telescopes signed by Nobel Laureates, Directors and the BL4S team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Schwartz-Reisman School with High school students from Israel 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Arial"/>
              </a:rPr>
              <a:t>HighRR School (Heidelberg) with 33 PhD and MSc students doing experiments at the beam lines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Rectangle 5"/>
          <p:cNvSpPr/>
          <p:nvPr/>
        </p:nvSpPr>
        <p:spPr>
          <a:xfrm>
            <a:off x="8338680" y="5677560"/>
            <a:ext cx="219276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600" b="1" strike="noStrike" spc="-1">
                <a:solidFill>
                  <a:schemeClr val="lt1"/>
                </a:solidFill>
                <a:latin typeface="Arial"/>
                <a:ea typeface="Arial"/>
              </a:rPr>
              <a:t>Schwartz-Weizmann 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en-US" sz="1600" b="1" strike="noStrike" spc="-1">
                <a:solidFill>
                  <a:schemeClr val="lt1"/>
                </a:solidFill>
                <a:latin typeface="Arial"/>
                <a:ea typeface="Arial"/>
              </a:rPr>
              <a:t>School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7" name="Picture 6"/>
          <p:cNvPicPr/>
          <p:nvPr/>
        </p:nvPicPr>
        <p:blipFill>
          <a:blip r:embed="rId3"/>
          <a:stretch/>
        </p:blipFill>
        <p:spPr>
          <a:xfrm rot="16200000">
            <a:off x="4094280" y="3083040"/>
            <a:ext cx="1380600" cy="3269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7"/>
          <p:cNvPicPr/>
          <p:nvPr/>
        </p:nvPicPr>
        <p:blipFill>
          <a:blip r:embed="rId4"/>
          <a:stretch/>
        </p:blipFill>
        <p:spPr>
          <a:xfrm>
            <a:off x="100800" y="4017600"/>
            <a:ext cx="3016080" cy="262512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9"/>
          <p:cNvPicPr/>
          <p:nvPr/>
        </p:nvPicPr>
        <p:blipFill>
          <a:blip r:embed="rId5"/>
          <a:stretch/>
        </p:blipFill>
        <p:spPr>
          <a:xfrm>
            <a:off x="8796600" y="3777480"/>
            <a:ext cx="2703960" cy="1803240"/>
          </a:xfrm>
          <a:prstGeom prst="rect">
            <a:avLst/>
          </a:prstGeom>
          <a:ln w="0">
            <a:noFill/>
          </a:ln>
        </p:spPr>
      </p:pic>
      <p:sp>
        <p:nvSpPr>
          <p:cNvPr id="210" name="TextBox 10"/>
          <p:cNvSpPr/>
          <p:nvPr/>
        </p:nvSpPr>
        <p:spPr>
          <a:xfrm>
            <a:off x="8808840" y="5220720"/>
            <a:ext cx="2703960" cy="334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45720" rIns="45720" numCol="1" spcCol="3816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600" b="1" strike="noStrike" spc="-1">
                <a:solidFill>
                  <a:schemeClr val="lt1"/>
                </a:solidFill>
                <a:latin typeface="Arial"/>
                <a:ea typeface="Arial"/>
              </a:rPr>
              <a:t>Schwartz-Reisman School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1" name="Picture 12"/>
          <p:cNvPicPr/>
          <p:nvPr/>
        </p:nvPicPr>
        <p:blipFill>
          <a:blip r:embed="rId6"/>
          <a:stretch/>
        </p:blipFill>
        <p:spPr>
          <a:xfrm>
            <a:off x="3190680" y="5437440"/>
            <a:ext cx="3199680" cy="120420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14"/>
          <p:cNvPicPr/>
          <p:nvPr/>
        </p:nvPicPr>
        <p:blipFill>
          <a:blip r:embed="rId7"/>
          <a:stretch/>
        </p:blipFill>
        <p:spPr>
          <a:xfrm>
            <a:off x="6492960" y="4016520"/>
            <a:ext cx="1932840" cy="2625120"/>
          </a:xfrm>
          <a:prstGeom prst="rect">
            <a:avLst/>
          </a:prstGeom>
          <a:ln w="0">
            <a:noFill/>
          </a:ln>
        </p:spPr>
      </p:pic>
      <p:sp>
        <p:nvSpPr>
          <p:cNvPr id="213" name="TextBox 18"/>
          <p:cNvSpPr/>
          <p:nvPr/>
        </p:nvSpPr>
        <p:spPr>
          <a:xfrm>
            <a:off x="6544080" y="6248880"/>
            <a:ext cx="1766160" cy="334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45720" rIns="45720" numCol="1" spcCol="3816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600" b="1" strike="noStrike" spc="-1">
                <a:solidFill>
                  <a:schemeClr val="lt1"/>
                </a:solidFill>
                <a:latin typeface="Arial"/>
                <a:ea typeface="Arial"/>
              </a:rPr>
              <a:t>High-RR School</a:t>
            </a:r>
            <a:endParaRPr lang="en-US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4" name="Picture 8"/>
          <p:cNvPicPr/>
          <p:nvPr/>
        </p:nvPicPr>
        <p:blipFill>
          <a:blip r:embed="rId8"/>
          <a:stretch/>
        </p:blipFill>
        <p:spPr>
          <a:xfrm>
            <a:off x="10611720" y="214560"/>
            <a:ext cx="1252440" cy="2929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527040" y="349560"/>
            <a:ext cx="1113768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GB" sz="3000" b="1" strike="noStrike" spc="-1">
                <a:solidFill>
                  <a:schemeClr val="accent1"/>
                </a:solidFill>
                <a:latin typeface="Arial"/>
                <a:ea typeface="Arial"/>
              </a:rPr>
              <a:t>Two Physics Coordinators from DESY!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527040" y="817560"/>
            <a:ext cx="111524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110000"/>
              </a:lnSpc>
              <a:spcBef>
                <a:spcPts val="1417"/>
              </a:spcBef>
              <a:buNone/>
              <a:tabLst>
                <a:tab pos="361800" algn="l"/>
              </a:tabLst>
            </a:pPr>
            <a:endParaRPr lang="en-US" sz="1800" b="1" strike="noStrike" spc="-1">
              <a:solidFill>
                <a:schemeClr val="accent2"/>
              </a:solidFill>
              <a:latin typeface="Arial"/>
              <a:ea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/>
          </p:nvPr>
        </p:nvSpPr>
        <p:spPr>
          <a:xfrm>
            <a:off x="527040" y="5877360"/>
            <a:ext cx="10681200" cy="53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52280"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  <a:ea typeface="Arial"/>
              </a:rPr>
              <a:t>ATLAS and CMS will both have a (deputy) physics coordinator from Autumn 2024-2026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218" name="Grafik 2"/>
          <p:cNvPicPr/>
          <p:nvPr/>
        </p:nvPicPr>
        <p:blipFill>
          <a:blip r:embed="rId2"/>
          <a:stretch/>
        </p:blipFill>
        <p:spPr>
          <a:xfrm>
            <a:off x="5535000" y="1507320"/>
            <a:ext cx="2957040" cy="371160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2" descr="Latest : Institute for Quantum Physics : Universität Hamburg"/>
          <p:cNvPicPr/>
          <p:nvPr/>
        </p:nvPicPr>
        <p:blipFill>
          <a:blip r:embed="rId3"/>
          <a:stretch/>
        </p:blipFill>
        <p:spPr>
          <a:xfrm>
            <a:off x="523800" y="1515240"/>
            <a:ext cx="4654080" cy="2628720"/>
          </a:xfrm>
          <a:prstGeom prst="rect">
            <a:avLst/>
          </a:prstGeom>
          <a:ln w="0">
            <a:noFill/>
          </a:ln>
        </p:spPr>
      </p:pic>
      <p:sp>
        <p:nvSpPr>
          <p:cNvPr id="220" name="TextBox 6"/>
          <p:cNvSpPr/>
          <p:nvPr/>
        </p:nvSpPr>
        <p:spPr>
          <a:xfrm>
            <a:off x="1171440" y="4123080"/>
            <a:ext cx="19900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  <a:ea typeface="Arial"/>
              </a:rPr>
              <a:t>Kerstin Tackmann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" name="TextBox 7"/>
          <p:cNvSpPr/>
          <p:nvPr/>
        </p:nvSpPr>
        <p:spPr>
          <a:xfrm>
            <a:off x="6753600" y="5166000"/>
            <a:ext cx="1728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800" b="0" strike="noStrike" spc="-1">
                <a:solidFill>
                  <a:schemeClr val="dk1"/>
                </a:solidFill>
                <a:latin typeface="Arial"/>
                <a:ea typeface="Arial"/>
              </a:rPr>
              <a:t>Andreas Meyer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2" name="Picture 4" descr="sprengen Party Popper bunt Symbol. 24481352 Vektor Kunst bei Vecteezy"/>
          <p:cNvPicPr/>
          <p:nvPr/>
        </p:nvPicPr>
        <p:blipFill>
          <a:blip r:embed="rId4"/>
          <a:stretch/>
        </p:blipFill>
        <p:spPr>
          <a:xfrm>
            <a:off x="9192240" y="1465920"/>
            <a:ext cx="2160000" cy="228240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8" descr="One Hand Clap GIFs - Find &amp; Share on GIPHY"/>
          <p:cNvPicPr/>
          <p:nvPr/>
        </p:nvPicPr>
        <p:blipFill>
          <a:blip r:embed="rId5"/>
          <a:stretch/>
        </p:blipFill>
        <p:spPr>
          <a:xfrm>
            <a:off x="9639360" y="3748680"/>
            <a:ext cx="1748880" cy="174888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| DESY PRC97  | 24/25 Apr 2024  |  Beate Heinemann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DESY_PowerPoint_16x9_en_2022</Template>
  <TotalTime>9243</TotalTime>
  <Words>1119</Words>
  <Application>Microsoft Macintosh PowerPoint</Application>
  <PresentationFormat>Widescreen</PresentationFormat>
  <Paragraphs>194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16</vt:i4>
      </vt:variant>
    </vt:vector>
  </HeadingPairs>
  <TitlesOfParts>
    <vt:vector size="43" baseType="lpstr">
      <vt:lpstr>Arial</vt:lpstr>
      <vt:lpstr>Calibri</vt:lpstr>
      <vt:lpstr>DesySans Office</vt:lpstr>
      <vt:lpstr>Noto Sans Symbols</vt:lpstr>
      <vt:lpstr>Symbol</vt:lpstr>
      <vt:lpstr>Wingdings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DESY</vt:lpstr>
      <vt:lpstr>Opening Remarks</vt:lpstr>
      <vt:lpstr>FH organisation</vt:lpstr>
      <vt:lpstr>PETRA IV Status</vt:lpstr>
      <vt:lpstr>Towards POF V</vt:lpstr>
      <vt:lpstr>Sustainable Computing Workshops</vt:lpstr>
      <vt:lpstr>Schools in 2024</vt:lpstr>
      <vt:lpstr>The BabyIAXO magnet</vt:lpstr>
      <vt:lpstr>Test Beam Operations</vt:lpstr>
      <vt:lpstr>Two Physics Coordinators from DESY!</vt:lpstr>
      <vt:lpstr>Events and People </vt:lpstr>
      <vt:lpstr>Thanks Carsten!</vt:lpstr>
      <vt:lpstr>Conclusions</vt:lpstr>
      <vt:lpstr>PowerPoint Presentation</vt:lpstr>
      <vt:lpstr>BACKUP</vt:lpstr>
      <vt:lpstr>Budget Overview</vt:lpstr>
      <vt:lpstr>Personnel in HEP: Overview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LUXE</dc:title>
  <dc:subject/>
  <dc:creator>Jacobs, Ruth Magdalena</dc:creator>
  <dc:description/>
  <cp:lastModifiedBy>Microsoft Office User</cp:lastModifiedBy>
  <cp:revision>185</cp:revision>
  <dcterms:created xsi:type="dcterms:W3CDTF">2022-11-08T09:27:57Z</dcterms:created>
  <dcterms:modified xsi:type="dcterms:W3CDTF">2024-04-24T09:52:27Z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4</vt:i4>
  </property>
  <property fmtid="{D5CDD505-2E9C-101B-9397-08002B2CF9AE}" pid="3" name="PresentationFormat">
    <vt:lpwstr>Widescreen</vt:lpwstr>
  </property>
  <property fmtid="{D5CDD505-2E9C-101B-9397-08002B2CF9AE}" pid="4" name="Slides">
    <vt:i4>16</vt:i4>
  </property>
</Properties>
</file>