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</p:sldMasterIdLst>
  <p:notesMasterIdLst>
    <p:notesMasterId r:id="rId14"/>
  </p:notesMasterIdLst>
  <p:handoutMasterIdLst>
    <p:handoutMasterId r:id="rId15"/>
  </p:handoutMasterIdLst>
  <p:sldIdLst>
    <p:sldId id="268" r:id="rId3"/>
    <p:sldId id="269" r:id="rId4"/>
    <p:sldId id="276" r:id="rId5"/>
    <p:sldId id="270" r:id="rId6"/>
    <p:sldId id="829" r:id="rId7"/>
    <p:sldId id="278" r:id="rId8"/>
    <p:sldId id="271" r:id="rId9"/>
    <p:sldId id="274" r:id="rId10"/>
    <p:sldId id="275" r:id="rId11"/>
    <p:sldId id="272" r:id="rId12"/>
    <p:sldId id="273" r:id="rId13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4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21" autoAdjust="0"/>
    <p:restoredTop sz="99058" autoAdjust="0"/>
  </p:normalViewPr>
  <p:slideViewPr>
    <p:cSldViewPr showGuides="1">
      <p:cViewPr varScale="1">
        <p:scale>
          <a:sx n="55" d="100"/>
          <a:sy n="55" d="100"/>
        </p:scale>
        <p:origin x="1240" y="48"/>
      </p:cViewPr>
      <p:guideLst>
        <p:guide orient="horz" pos="9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6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18.03.2024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448769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6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1"/>
            <a:ext cx="83534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287" y="2335013"/>
            <a:ext cx="83534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00043" y="4096779"/>
            <a:ext cx="834866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A66228A-40CC-4875-B5B2-E0DA77FB35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de-DE" noProof="0" dirty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Eröffnung 18.März 2024</a:t>
            </a:r>
            <a:endParaRPr lang="en-US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E704B3C6-C432-42C5-94A1-8321298516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E82049A-6019-4056-8638-0E7938261DF0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E7668B4-E772-45DD-8F6B-23E9883B6073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1383398B-695A-4C6B-980D-9B67FB512D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110500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6314" y="2130879"/>
            <a:ext cx="7771374" cy="1469571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344" y="3886200"/>
            <a:ext cx="64013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69463" indent="0" algn="ctr">
              <a:buNone/>
              <a:defRPr/>
            </a:lvl2pPr>
            <a:lvl3pPr marL="738927" indent="0" algn="ctr">
              <a:buNone/>
              <a:defRPr/>
            </a:lvl3pPr>
            <a:lvl4pPr marL="1108390" indent="0" algn="ctr">
              <a:buNone/>
              <a:defRPr/>
            </a:lvl4pPr>
            <a:lvl5pPr marL="1477853" indent="0" algn="ctr">
              <a:buNone/>
              <a:defRPr/>
            </a:lvl5pPr>
            <a:lvl6pPr marL="1847317" indent="0" algn="ctr">
              <a:buNone/>
              <a:defRPr/>
            </a:lvl6pPr>
            <a:lvl7pPr marL="2216780" indent="0" algn="ctr">
              <a:buNone/>
              <a:defRPr/>
            </a:lvl7pPr>
            <a:lvl8pPr marL="2586243" indent="0" algn="ctr">
              <a:buNone/>
              <a:defRPr/>
            </a:lvl8pPr>
            <a:lvl9pPr marL="2955707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010312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1872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233" y="4407354"/>
            <a:ext cx="7772656" cy="1362075"/>
          </a:xfrm>
          <a:prstGeom prst="rect">
            <a:avLst/>
          </a:prstGeom>
        </p:spPr>
        <p:txBody>
          <a:bodyPr anchor="t"/>
          <a:lstStyle>
            <a:lvl1pPr algn="l">
              <a:defRPr sz="3232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233" y="2906486"/>
            <a:ext cx="7772656" cy="150086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16"/>
            </a:lvl1pPr>
            <a:lvl2pPr marL="369463" indent="0">
              <a:buNone/>
              <a:defRPr sz="1455"/>
            </a:lvl2pPr>
            <a:lvl3pPr marL="738927" indent="0">
              <a:buNone/>
              <a:defRPr sz="1293"/>
            </a:lvl3pPr>
            <a:lvl4pPr marL="1108390" indent="0">
              <a:buNone/>
              <a:defRPr sz="1131"/>
            </a:lvl4pPr>
            <a:lvl5pPr marL="1477853" indent="0">
              <a:buNone/>
              <a:defRPr sz="1131"/>
            </a:lvl5pPr>
            <a:lvl6pPr marL="1847317" indent="0">
              <a:buNone/>
              <a:defRPr sz="1131"/>
            </a:lvl6pPr>
            <a:lvl7pPr marL="2216780" indent="0">
              <a:buNone/>
              <a:defRPr sz="1131"/>
            </a:lvl7pPr>
            <a:lvl8pPr marL="2586243" indent="0">
              <a:buNone/>
              <a:defRPr sz="1131"/>
            </a:lvl8pPr>
            <a:lvl9pPr marL="2955707" indent="0">
              <a:buNone/>
              <a:defRPr sz="113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59256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6687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3576" y="1600200"/>
            <a:ext cx="4053737" cy="4525736"/>
          </a:xfrm>
          <a:prstGeom prst="rect">
            <a:avLst/>
          </a:prstGeom>
        </p:spPr>
        <p:txBody>
          <a:bodyPr/>
          <a:lstStyle>
            <a:lvl1pPr>
              <a:defRPr sz="2263"/>
            </a:lvl1pPr>
            <a:lvl2pPr>
              <a:defRPr sz="1939"/>
            </a:lvl2pPr>
            <a:lvl3pPr>
              <a:defRPr sz="1616"/>
            </a:lvl3pPr>
            <a:lvl4pPr>
              <a:defRPr sz="1455"/>
            </a:lvl4pPr>
            <a:lvl5pPr>
              <a:defRPr sz="1455"/>
            </a:lvl5pPr>
            <a:lvl6pPr>
              <a:defRPr sz="1455"/>
            </a:lvl6pPr>
            <a:lvl7pPr>
              <a:defRPr sz="1455"/>
            </a:lvl7pPr>
            <a:lvl8pPr>
              <a:defRPr sz="1455"/>
            </a:lvl8pPr>
            <a:lvl9pPr>
              <a:defRPr sz="1455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03697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6687" y="1534886"/>
            <a:ext cx="4040909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6687" y="2174422"/>
            <a:ext cx="4040909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121" y="1534886"/>
            <a:ext cx="4042192" cy="6395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39" b="1"/>
            </a:lvl1pPr>
            <a:lvl2pPr marL="369463" indent="0">
              <a:buNone/>
              <a:defRPr sz="1616" b="1"/>
            </a:lvl2pPr>
            <a:lvl3pPr marL="738927" indent="0">
              <a:buNone/>
              <a:defRPr sz="1455" b="1"/>
            </a:lvl3pPr>
            <a:lvl4pPr marL="1108390" indent="0">
              <a:buNone/>
              <a:defRPr sz="1293" b="1"/>
            </a:lvl4pPr>
            <a:lvl5pPr marL="1477853" indent="0">
              <a:buNone/>
              <a:defRPr sz="1293" b="1"/>
            </a:lvl5pPr>
            <a:lvl6pPr marL="1847317" indent="0">
              <a:buNone/>
              <a:defRPr sz="1293" b="1"/>
            </a:lvl6pPr>
            <a:lvl7pPr marL="2216780" indent="0">
              <a:buNone/>
              <a:defRPr sz="1293" b="1"/>
            </a:lvl7pPr>
            <a:lvl8pPr marL="2586243" indent="0">
              <a:buNone/>
              <a:defRPr sz="1293" b="1"/>
            </a:lvl8pPr>
            <a:lvl9pPr marL="2955707" indent="0">
              <a:buNone/>
              <a:defRPr sz="1293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121" y="2174422"/>
            <a:ext cx="4042192" cy="3951514"/>
          </a:xfrm>
          <a:prstGeom prst="rect">
            <a:avLst/>
          </a:prstGeom>
        </p:spPr>
        <p:txBody>
          <a:bodyPr/>
          <a:lstStyle>
            <a:lvl1pPr>
              <a:defRPr sz="1939"/>
            </a:lvl1pPr>
            <a:lvl2pPr>
              <a:defRPr sz="1616"/>
            </a:lvl2pPr>
            <a:lvl3pPr>
              <a:defRPr sz="1455"/>
            </a:lvl3pPr>
            <a:lvl4pPr>
              <a:defRPr sz="1293"/>
            </a:lvl4pPr>
            <a:lvl5pPr>
              <a:defRPr sz="1293"/>
            </a:lvl5pPr>
            <a:lvl6pPr>
              <a:defRPr sz="1293"/>
            </a:lvl6pPr>
            <a:lvl7pPr>
              <a:defRPr sz="1293"/>
            </a:lvl7pPr>
            <a:lvl8pPr>
              <a:defRPr sz="1293"/>
            </a:lvl8pPr>
            <a:lvl9pPr>
              <a:defRPr sz="1293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461433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460271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640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99251" y="183962"/>
            <a:ext cx="2364768" cy="5882976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0"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 err="1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26807" y="2796853"/>
            <a:ext cx="6383781" cy="1944216"/>
          </a:xfrm>
          <a:noFill/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de-DE" noProof="0" dirty="0"/>
              <a:t>Mastertitelformat</a:t>
            </a:r>
            <a:endParaRPr lang="en-US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C059C8A-4E30-4CF7-8596-8085B43DF3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6261914"/>
            <a:ext cx="2168482" cy="160615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AD71804E-76B6-4901-BC63-91145FE9009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800" y="5669842"/>
            <a:ext cx="793750" cy="794193"/>
          </a:xfrm>
          <a:prstGeom prst="rect">
            <a:avLst/>
          </a:prstGeom>
        </p:spPr>
      </p:pic>
      <p:pic>
        <p:nvPicPr>
          <p:cNvPr id="1029" name="Picture 5" descr="N:\goettlic\My Documents\My_Doku_H\Project\SEI\Logos\SEI_without_text_hell.g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04664"/>
            <a:ext cx="1171575" cy="1609725"/>
          </a:xfrm>
          <a:prstGeom prst="rect">
            <a:avLst/>
          </a:prstGeom>
          <a:noFill/>
          <a:extLst/>
        </p:spPr>
      </p:pic>
      <p:sp>
        <p:nvSpPr>
          <p:cNvPr id="7" name="TextBox 6"/>
          <p:cNvSpPr txBox="1"/>
          <p:nvPr userDrawn="1"/>
        </p:nvSpPr>
        <p:spPr>
          <a:xfrm>
            <a:off x="819175" y="2132856"/>
            <a:ext cx="777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/>
              <a:t>am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208076" y="3444096"/>
            <a:ext cx="23471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/>
              <a:t>Gastgeber</a:t>
            </a:r>
            <a:r>
              <a:rPr lang="en-GB" sz="3200" b="1" dirty="0"/>
              <a:t>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A39DC10-72C7-4E83-A46E-4A22359D0A3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76" y="4274058"/>
            <a:ext cx="2364768" cy="7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3504"/>
            <a:ext cx="3008233" cy="1162050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243" y="273504"/>
            <a:ext cx="5112070" cy="5852432"/>
          </a:xfrm>
          <a:prstGeom prst="rect">
            <a:avLst/>
          </a:prstGeom>
        </p:spPr>
        <p:txBody>
          <a:bodyPr/>
          <a:lstStyle>
            <a:lvl1pPr>
              <a:defRPr sz="2586"/>
            </a:lvl1pPr>
            <a:lvl2pPr>
              <a:defRPr sz="2263"/>
            </a:lvl2pPr>
            <a:lvl3pPr>
              <a:defRPr sz="1939"/>
            </a:lvl3pPr>
            <a:lvl4pPr>
              <a:defRPr sz="1616"/>
            </a:lvl4pPr>
            <a:lvl5pPr>
              <a:defRPr sz="1616"/>
            </a:lvl5pPr>
            <a:lvl6pPr>
              <a:defRPr sz="1616"/>
            </a:lvl6pPr>
            <a:lvl7pPr>
              <a:defRPr sz="1616"/>
            </a:lvl7pPr>
            <a:lvl8pPr>
              <a:defRPr sz="1616"/>
            </a:lvl8pPr>
            <a:lvl9pPr>
              <a:defRPr sz="1616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6687" y="1435554"/>
            <a:ext cx="3008233" cy="46903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43086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112" y="4800600"/>
            <a:ext cx="5486656" cy="567418"/>
          </a:xfrm>
          <a:prstGeom prst="rect">
            <a:avLst/>
          </a:prstGeom>
        </p:spPr>
        <p:txBody>
          <a:bodyPr anchor="b"/>
          <a:lstStyle>
            <a:lvl1pPr algn="l">
              <a:defRPr sz="1616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112" y="612321"/>
            <a:ext cx="5486656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586"/>
            </a:lvl1pPr>
            <a:lvl2pPr marL="369463" indent="0">
              <a:buNone/>
              <a:defRPr sz="2263"/>
            </a:lvl2pPr>
            <a:lvl3pPr marL="738927" indent="0">
              <a:buNone/>
              <a:defRPr sz="1939"/>
            </a:lvl3pPr>
            <a:lvl4pPr marL="1108390" indent="0">
              <a:buNone/>
              <a:defRPr sz="1616"/>
            </a:lvl4pPr>
            <a:lvl5pPr marL="1477853" indent="0">
              <a:buNone/>
              <a:defRPr sz="1616"/>
            </a:lvl5pPr>
            <a:lvl6pPr marL="1847317" indent="0">
              <a:buNone/>
              <a:defRPr sz="1616"/>
            </a:lvl6pPr>
            <a:lvl7pPr marL="2216780" indent="0">
              <a:buNone/>
              <a:defRPr sz="1616"/>
            </a:lvl7pPr>
            <a:lvl8pPr marL="2586243" indent="0">
              <a:buNone/>
              <a:defRPr sz="1616"/>
            </a:lvl8pPr>
            <a:lvl9pPr marL="2955707" indent="0">
              <a:buNone/>
              <a:defRPr sz="1616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112" y="5368018"/>
            <a:ext cx="5486656" cy="80418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1"/>
            </a:lvl1pPr>
            <a:lvl2pPr marL="369463" indent="0">
              <a:buNone/>
              <a:defRPr sz="970"/>
            </a:lvl2pPr>
            <a:lvl3pPr marL="738927" indent="0">
              <a:buNone/>
              <a:defRPr sz="808"/>
            </a:lvl3pPr>
            <a:lvl4pPr marL="1108390" indent="0">
              <a:buNone/>
              <a:defRPr sz="727"/>
            </a:lvl4pPr>
            <a:lvl5pPr marL="1477853" indent="0">
              <a:buNone/>
              <a:defRPr sz="727"/>
            </a:lvl5pPr>
            <a:lvl6pPr marL="1847317" indent="0">
              <a:buNone/>
              <a:defRPr sz="727"/>
            </a:lvl6pPr>
            <a:lvl7pPr marL="2216780" indent="0">
              <a:buNone/>
              <a:defRPr sz="727"/>
            </a:lvl7pPr>
            <a:lvl8pPr marL="2586243" indent="0">
              <a:buNone/>
              <a:defRPr sz="727"/>
            </a:lvl8pPr>
            <a:lvl9pPr marL="2955707" indent="0">
              <a:buNone/>
              <a:defRPr sz="72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933886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687" y="274864"/>
            <a:ext cx="8230626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1600200"/>
            <a:ext cx="8230626" cy="452573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3702303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656" y="274865"/>
            <a:ext cx="2057657" cy="5851071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6687" y="274865"/>
            <a:ext cx="6049818" cy="585107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5500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349610"/>
            <a:ext cx="83534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151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406426"/>
            <a:ext cx="4105276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643438" y="1406426"/>
            <a:ext cx="4116548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643438" y="1449389"/>
            <a:ext cx="4105274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643439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395289" y="1406427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395289" y="3963533"/>
            <a:ext cx="4105276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10">
            <a:extLst>
              <a:ext uri="{FF2B5EF4-FFF2-40B4-BE49-F238E27FC236}">
                <a16:creationId xmlns:a16="http://schemas.microsoft.com/office/drawing/2014/main" id="{3940162A-D75D-4335-9E40-1D7B2D50CB14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4643438" y="1449389"/>
            <a:ext cx="4105274" cy="2411411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endParaRPr lang="de-DE" dirty="0"/>
          </a:p>
        </p:txBody>
      </p:sp>
      <p:sp>
        <p:nvSpPr>
          <p:cNvPr id="13" name="Inhaltsplatzhalter 11">
            <a:extLst>
              <a:ext uri="{FF2B5EF4-FFF2-40B4-BE49-F238E27FC236}">
                <a16:creationId xmlns:a16="http://schemas.microsoft.com/office/drawing/2014/main" id="{383D9EF4-C943-4128-A189-76FB47C215C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643438" y="4005263"/>
            <a:ext cx="4105274" cy="2412644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080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95287" y="817500"/>
            <a:ext cx="8364699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395288" y="1449388"/>
            <a:ext cx="83534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auf Platzhalter ziehen oder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287" y="349611"/>
            <a:ext cx="8353425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287" y="1406426"/>
            <a:ext cx="83534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9" y="6580800"/>
            <a:ext cx="7272810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DE"/>
              <a:t>Peter Göttlicher, DESY , Eröffnung 18.März 2024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8136396" y="6580800"/>
            <a:ext cx="612316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‹#›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1A9E512-39DB-45FA-95C7-CE8C891DDC68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74" r:id="rId4"/>
    <p:sldLayoutId id="2147483662" r:id="rId5"/>
    <p:sldLayoutId id="2147483668" r:id="rId6"/>
    <p:sldLayoutId id="2147483670" r:id="rId7"/>
    <p:sldLayoutId id="2147483673" r:id="rId8"/>
    <p:sldLayoutId id="2147483669" r:id="rId9"/>
    <p:sldLayoutId id="2147483666" r:id="rId10"/>
    <p:sldLayoutId id="2147483667" r:id="rId11"/>
    <p:sldLayoutId id="2147483675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2925" userDrawn="1">
          <p15:clr>
            <a:srgbClr val="F26B43"/>
          </p15:clr>
        </p15:guide>
        <p15:guide id="3" pos="2835" userDrawn="1">
          <p15:clr>
            <a:srgbClr val="F26B43"/>
          </p15:clr>
        </p15:guide>
        <p15:guide id="4" pos="551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4"/>
          <p:cNvGrpSpPr>
            <a:grpSpLocks/>
          </p:cNvGrpSpPr>
          <p:nvPr userDrawn="1"/>
        </p:nvGrpSpPr>
        <p:grpSpPr bwMode="auto">
          <a:xfrm>
            <a:off x="2566" y="0"/>
            <a:ext cx="9141434" cy="6858000"/>
            <a:chOff x="0" y="0"/>
            <a:chExt cx="5758" cy="4320"/>
          </a:xfrm>
        </p:grpSpPr>
        <p:sp>
          <p:nvSpPr>
            <p:cNvPr id="1067011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5758" cy="4319"/>
            </a:xfrm>
            <a:prstGeom prst="rect">
              <a:avLst/>
            </a:prstGeom>
            <a:solidFill>
              <a:srgbClr val="0058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2" name="Rectangle 10"/>
            <p:cNvSpPr>
              <a:spLocks noChangeArrowheads="1"/>
            </p:cNvSpPr>
            <p:nvPr/>
          </p:nvSpPr>
          <p:spPr bwMode="auto">
            <a:xfrm>
              <a:off x="1926" y="4227"/>
              <a:ext cx="3831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pic>
          <p:nvPicPr>
            <p:cNvPr id="1030" name="Grafik 19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276"/>
            <a:stretch>
              <a:fillRect/>
            </a:stretch>
          </p:blipFill>
          <p:spPr bwMode="auto">
            <a:xfrm>
              <a:off x="4458" y="3249"/>
              <a:ext cx="1098" cy="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Bild 4" descr="DDC_Sticker_groß_Schatten_RGB.png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7" y="3294"/>
              <a:ext cx="635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7015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181" cy="181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mpd="dbl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6" name="Rectangle 6"/>
            <p:cNvSpPr>
              <a:spLocks noChangeArrowheads="1"/>
            </p:cNvSpPr>
            <p:nvPr/>
          </p:nvSpPr>
          <p:spPr bwMode="auto">
            <a:xfrm>
              <a:off x="0" y="4046"/>
              <a:ext cx="1927" cy="93"/>
            </a:xfrm>
            <a:prstGeom prst="rect">
              <a:avLst/>
            </a:prstGeom>
            <a:solidFill>
              <a:srgbClr val="CF68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7" name="Rectangle 7"/>
            <p:cNvSpPr>
              <a:spLocks noChangeArrowheads="1"/>
            </p:cNvSpPr>
            <p:nvPr/>
          </p:nvSpPr>
          <p:spPr bwMode="auto">
            <a:xfrm>
              <a:off x="0" y="4229"/>
              <a:ext cx="1927" cy="91"/>
            </a:xfrm>
            <a:prstGeom prst="rect">
              <a:avLst/>
            </a:prstGeom>
            <a:solidFill>
              <a:srgbClr val="9C9C9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8" name="Rectangle 8"/>
            <p:cNvSpPr>
              <a:spLocks noChangeArrowheads="1"/>
            </p:cNvSpPr>
            <p:nvPr/>
          </p:nvSpPr>
          <p:spPr bwMode="auto">
            <a:xfrm>
              <a:off x="1926" y="4137"/>
              <a:ext cx="1926" cy="91"/>
            </a:xfrm>
            <a:prstGeom prst="rect">
              <a:avLst/>
            </a:prstGeom>
            <a:solidFill>
              <a:srgbClr val="B9B9B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67019" name="Rectangle 9"/>
            <p:cNvSpPr>
              <a:spLocks noChangeArrowheads="1"/>
            </p:cNvSpPr>
            <p:nvPr/>
          </p:nvSpPr>
          <p:spPr bwMode="auto">
            <a:xfrm>
              <a:off x="0" y="4137"/>
              <a:ext cx="1927" cy="9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0377" tIns="55189" rIns="110377" bIns="55189" anchor="ctr"/>
            <a:lstStyle>
              <a:lvl1pPr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1pPr>
              <a:lvl2pPr marL="896938" indent="-34448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2pPr>
              <a:lvl3pPr marL="137953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3pPr>
              <a:lvl4pPr marL="1931988" indent="-276225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4pPr>
              <a:lvl5pPr marL="2482850" indent="-274638" algn="l" defTabSz="1103313">
                <a:spcBef>
                  <a:spcPct val="0"/>
                </a:spcBef>
                <a:defRPr sz="2400">
                  <a:solidFill>
                    <a:schemeClr val="tx1"/>
                  </a:solidFill>
                  <a:latin typeface="Times" pitchFamily="18" charset="0"/>
                </a:defRPr>
              </a:lvl5pPr>
              <a:lvl6pPr marL="29400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6pPr>
              <a:lvl7pPr marL="33972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7pPr>
              <a:lvl8pPr marL="38544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8pPr>
              <a:lvl9pPr marL="4311650" indent="-274638" defTabSz="1103313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itchFamily="18" charset="0"/>
                </a:defRPr>
              </a:lvl9pPr>
            </a:lstStyle>
            <a:p>
              <a:pPr eaLnBrk="1" hangingPunct="1">
                <a:defRPr/>
              </a:pPr>
              <a:endParaRPr lang="de-DE" altLang="de-DE" sz="1778" b="0">
                <a:latin typeface="Calibri" pitchFamily="34" charset="0"/>
                <a:cs typeface="Arial" charset="0"/>
              </a:endParaRPr>
            </a:p>
          </p:txBody>
        </p:sp>
      </p:grp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2842747" y="6668861"/>
            <a:ext cx="6020314" cy="226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9194" tIns="44597" rIns="89194" bIns="44597">
            <a:spAutoFit/>
          </a:bodyPr>
          <a:lstStyle>
            <a:lvl1pPr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896938" indent="-34448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37953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931988" indent="-276225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482850" indent="-274638" algn="l" defTabSz="1103313">
              <a:spcBef>
                <a:spcPct val="0"/>
              </a:spcBef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9400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33972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8544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4311650" indent="-274638" defTabSz="11033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889" b="0">
                <a:latin typeface="Arial" charset="0"/>
                <a:cs typeface="Arial" charset="0"/>
              </a:rPr>
              <a:t>Peter Kaever  I   Zentralabteilung Forschungstechnik  I  www.hzdr.de</a:t>
            </a:r>
            <a:endParaRPr lang="de-DE" altLang="de-DE" sz="1778" b="0"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1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sldNum="0" hdr="0" dt="0"/>
  <p:txStyles>
    <p:titleStyle>
      <a:lvl1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+mj-lt"/>
          <a:ea typeface="+mj-ea"/>
          <a:cs typeface="+mj-cs"/>
        </a:defRPr>
      </a:lvl1pPr>
      <a:lvl2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2pPr>
      <a:lvl3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3pPr>
      <a:lvl4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4pPr>
      <a:lvl5pPr algn="ctr" defTabSz="891587" rtl="0" eaLnBrk="0" fontAlgn="base" hangingPunct="0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5pPr>
      <a:lvl6pPr marL="36946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6pPr>
      <a:lvl7pPr marL="738927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7pPr>
      <a:lvl8pPr marL="1108390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8pPr>
      <a:lvl9pPr marL="1477853" algn="ctr" defTabSz="891587" rtl="0" fontAlgn="base">
        <a:spcBef>
          <a:spcPct val="0"/>
        </a:spcBef>
        <a:spcAft>
          <a:spcPct val="0"/>
        </a:spcAft>
        <a:defRPr sz="4283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34827" indent="-33482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152">
          <a:solidFill>
            <a:schemeClr val="tx1"/>
          </a:solidFill>
          <a:latin typeface="+mn-lt"/>
          <a:ea typeface="+mn-ea"/>
          <a:cs typeface="+mn-cs"/>
        </a:defRPr>
      </a:lvl1pPr>
      <a:lvl2pPr marL="724816" indent="-278381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748">
          <a:solidFill>
            <a:schemeClr val="tx1"/>
          </a:solidFill>
          <a:latin typeface="+mn-lt"/>
          <a:cs typeface="+mn-cs"/>
        </a:defRPr>
      </a:lvl2pPr>
      <a:lvl3pPr marL="1114805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43">
          <a:solidFill>
            <a:schemeClr val="tx1"/>
          </a:solidFill>
          <a:latin typeface="+mn-lt"/>
          <a:cs typeface="+mn-cs"/>
        </a:defRPr>
      </a:lvl3pPr>
      <a:lvl4pPr marL="1561240" indent="-223217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39">
          <a:solidFill>
            <a:schemeClr val="tx1"/>
          </a:solidFill>
          <a:latin typeface="+mn-lt"/>
          <a:cs typeface="+mn-cs"/>
        </a:defRPr>
      </a:lvl4pPr>
      <a:lvl5pPr marL="2006391" indent="-221935" algn="l" defTabSz="891587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939">
          <a:solidFill>
            <a:schemeClr val="tx1"/>
          </a:solidFill>
          <a:latin typeface="+mn-lt"/>
          <a:cs typeface="+mn-cs"/>
        </a:defRPr>
      </a:lvl5pPr>
      <a:lvl6pPr marL="237585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6pPr>
      <a:lvl7pPr marL="2745318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7pPr>
      <a:lvl8pPr marL="3114781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8pPr>
      <a:lvl9pPr marL="3484244" indent="-221935" algn="l" defTabSz="891587" rtl="0" fontAlgn="base">
        <a:spcBef>
          <a:spcPct val="20000"/>
        </a:spcBef>
        <a:spcAft>
          <a:spcPct val="0"/>
        </a:spcAft>
        <a:buFont typeface="Arial" charset="0"/>
        <a:buChar char="»"/>
        <a:defRPr sz="1939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1pPr>
      <a:lvl2pPr marL="36946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2pPr>
      <a:lvl3pPr marL="73892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3pPr>
      <a:lvl4pPr marL="110839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4pPr>
      <a:lvl5pPr marL="147785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5pPr>
      <a:lvl6pPr marL="184731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6pPr>
      <a:lvl7pPr marL="2216780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7pPr>
      <a:lvl8pPr marL="2586243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8pPr>
      <a:lvl9pPr marL="2955707" algn="l" defTabSz="738927" rtl="0" eaLnBrk="1" latinLnBrk="0" hangingPunct="1">
        <a:defRPr sz="145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si-fair.zoom.us/j/67274515149" TargetMode="Externa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eter.goettlicher@desy.de" TargetMode="Externa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quarter" idx="4294967295"/>
          </p:nvPr>
        </p:nvSpPr>
        <p:spPr>
          <a:xfrm>
            <a:off x="5652120" y="5589240"/>
            <a:ext cx="1800200" cy="7003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Peter </a:t>
            </a:r>
            <a:r>
              <a:rPr lang="en-US" dirty="0" err="1"/>
              <a:t>Göttlicher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18. </a:t>
            </a:r>
            <a:r>
              <a:rPr lang="en-US" dirty="0" err="1"/>
              <a:t>März</a:t>
            </a:r>
            <a:r>
              <a:rPr lang="en-US" dirty="0"/>
              <a:t> 2024</a:t>
            </a:r>
          </a:p>
        </p:txBody>
      </p:sp>
      <p:pic>
        <p:nvPicPr>
          <p:cNvPr id="1026" name="Picture 2" descr="H:\My Documents\My_Doku_H\Project\SEI\Logos\SEI_with_text_poster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88840"/>
            <a:ext cx="6120680" cy="1277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1340768"/>
            <a:ext cx="4813112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>
                <a:solidFill>
                  <a:srgbClr val="FF0000"/>
                </a:solidFill>
              </a:rPr>
              <a:t>Eröffnung</a:t>
            </a:r>
            <a:r>
              <a:rPr lang="en-GB" sz="3200" dirty="0">
                <a:solidFill>
                  <a:srgbClr val="FF0000"/>
                </a:solidFill>
              </a:rPr>
              <a:t> der </a:t>
            </a:r>
            <a:r>
              <a:rPr lang="de-DE" sz="3200" dirty="0">
                <a:solidFill>
                  <a:srgbClr val="FF0000"/>
                </a:solidFill>
              </a:rPr>
              <a:t>Tagung</a:t>
            </a:r>
            <a:r>
              <a:rPr lang="en-GB" sz="3200" dirty="0">
                <a:solidFill>
                  <a:srgbClr val="FF0000"/>
                </a:solidFill>
              </a:rPr>
              <a:t> der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GB" sz="3200" dirty="0"/>
          </a:p>
          <a:p>
            <a:r>
              <a:rPr lang="de-DE" sz="1600" dirty="0"/>
              <a:t>vom</a:t>
            </a:r>
            <a:r>
              <a:rPr lang="en-GB" sz="1600" dirty="0"/>
              <a:t> 18.-20. </a:t>
            </a:r>
            <a:r>
              <a:rPr lang="en-GB" sz="1600" dirty="0" err="1"/>
              <a:t>März</a:t>
            </a:r>
            <a:r>
              <a:rPr lang="en-GB" sz="1600" dirty="0"/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862967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052736"/>
            <a:ext cx="9144000" cy="470898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30000" dirty="0">
                <a:solidFill>
                  <a:schemeClr val="bg1"/>
                </a:solidFill>
              </a:rPr>
              <a:t> 5</a:t>
            </a:r>
            <a:r>
              <a:rPr lang="en-US" sz="9600" dirty="0">
                <a:solidFill>
                  <a:schemeClr val="bg1"/>
                </a:solidFill>
              </a:rPr>
              <a:t> </a:t>
            </a:r>
            <a:r>
              <a:rPr lang="en-US" sz="9600" dirty="0" err="1">
                <a:solidFill>
                  <a:schemeClr val="bg1"/>
                </a:solidFill>
              </a:rPr>
              <a:t>Minuten</a:t>
            </a:r>
            <a:endParaRPr lang="de-DE" sz="96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10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5358" y="1052736"/>
            <a:ext cx="9138642" cy="470898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30000" dirty="0">
                <a:solidFill>
                  <a:schemeClr val="bg1"/>
                </a:solidFill>
              </a:rPr>
              <a:t> 1</a:t>
            </a:r>
            <a:r>
              <a:rPr lang="en-US" sz="9600" dirty="0">
                <a:solidFill>
                  <a:schemeClr val="bg1"/>
                </a:solidFill>
              </a:rPr>
              <a:t> Minute</a:t>
            </a:r>
            <a:endParaRPr lang="de-DE" sz="96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14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19672" y="980728"/>
            <a:ext cx="7387707" cy="38882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Im</a:t>
            </a:r>
            <a:r>
              <a:rPr lang="en-US" sz="2400" dirty="0"/>
              <a:t> ONLINE Format</a:t>
            </a:r>
            <a:r>
              <a:rPr lang="de-DE" sz="2400" dirty="0"/>
              <a:t> </a:t>
            </a:r>
          </a:p>
          <a:p>
            <a:r>
              <a:rPr lang="en-US" sz="2400" dirty="0"/>
              <a:t>	H</a:t>
            </a:r>
            <a:r>
              <a:rPr lang="de-DE" sz="2400" dirty="0" err="1"/>
              <a:t>ost</a:t>
            </a:r>
            <a:r>
              <a:rPr lang="de-DE" sz="2400" dirty="0"/>
              <a:t> Labor: </a:t>
            </a:r>
          </a:p>
          <a:p>
            <a:r>
              <a:rPr lang="de-DE" sz="2400" dirty="0"/>
              <a:t>	DESY-Hamburg</a:t>
            </a:r>
          </a:p>
          <a:p>
            <a:endParaRPr lang="en-US" sz="2400" dirty="0"/>
          </a:p>
          <a:p>
            <a:endParaRPr lang="de-DE" sz="2400" dirty="0"/>
          </a:p>
          <a:p>
            <a:r>
              <a:rPr lang="de-DE" sz="2400" dirty="0"/>
              <a:t>Treffen</a:t>
            </a:r>
            <a:r>
              <a:rPr lang="en-US" sz="2400" dirty="0"/>
              <a:t> der </a:t>
            </a:r>
            <a:r>
              <a:rPr lang="de-DE" sz="2400" dirty="0"/>
              <a:t>Elektroniker/innen</a:t>
            </a:r>
            <a:r>
              <a:rPr lang="en-US" sz="2400" dirty="0"/>
              <a:t> </a:t>
            </a:r>
            <a:r>
              <a:rPr lang="de-DE" sz="2400" dirty="0"/>
              <a:t>zu</a:t>
            </a:r>
            <a:r>
              <a:rPr lang="en-US" sz="2400" dirty="0"/>
              <a:t> 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Vorträgen</a:t>
            </a:r>
            <a:r>
              <a:rPr lang="en-US" sz="2400" dirty="0"/>
              <a:t> / </a:t>
            </a:r>
            <a:r>
              <a:rPr lang="de-DE" sz="2400" dirty="0"/>
              <a:t>Ausstellungen</a:t>
            </a:r>
            <a:r>
              <a:rPr lang="en-US" sz="2400" dirty="0"/>
              <a:t> und </a:t>
            </a:r>
          </a:p>
          <a:p>
            <a:pPr marL="342900" indent="-342900">
              <a:buFontTx/>
              <a:buChar char="-"/>
            </a:pPr>
            <a:r>
              <a:rPr lang="de-DE" sz="2400" dirty="0"/>
              <a:t>Austausch</a:t>
            </a:r>
            <a:r>
              <a:rPr lang="en-US" sz="2400" dirty="0"/>
              <a:t> </a:t>
            </a:r>
          </a:p>
          <a:p>
            <a:pPr>
              <a:spcBef>
                <a:spcPts val="800"/>
              </a:spcBef>
            </a:pPr>
            <a:r>
              <a:rPr lang="de-DE" sz="2400" dirty="0"/>
              <a:t>Wer</a:t>
            </a:r>
            <a:r>
              <a:rPr lang="en-US" sz="2400" dirty="0"/>
              <a:t> </a:t>
            </a:r>
            <a:r>
              <a:rPr lang="de-DE" sz="2400" dirty="0"/>
              <a:t>ist</a:t>
            </a:r>
            <a:r>
              <a:rPr lang="en-US" sz="2400" dirty="0"/>
              <a:t> da? 	Menschen von den </a:t>
            </a:r>
            <a:r>
              <a:rPr lang="de-DE" sz="2400" dirty="0"/>
              <a:t>Helmholtz-Zentren</a:t>
            </a:r>
          </a:p>
          <a:p>
            <a:r>
              <a:rPr lang="en-US" sz="2400" dirty="0"/>
              <a:t>						       und</a:t>
            </a:r>
            <a:r>
              <a:rPr lang="de-DE" sz="2400" dirty="0"/>
              <a:t> aus</a:t>
            </a:r>
            <a:r>
              <a:rPr lang="en-US" sz="2400" dirty="0"/>
              <a:t> der </a:t>
            </a:r>
            <a:r>
              <a:rPr lang="de-DE" sz="2400" dirty="0"/>
              <a:t>Industrie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Herzlich</a:t>
            </a:r>
            <a:r>
              <a:rPr lang="en-US" dirty="0"/>
              <a:t> </a:t>
            </a:r>
            <a:r>
              <a:rPr lang="en-US" dirty="0" err="1"/>
              <a:t>Willkommen</a:t>
            </a:r>
            <a:endParaRPr lang="de-DE" dirty="0"/>
          </a:p>
        </p:txBody>
      </p:sp>
      <p:pic>
        <p:nvPicPr>
          <p:cNvPr id="3075" name="Picture 3" descr="N:\goettlic\My Documents\My_Doku_H\Project\SEI\Logos\SEI_without_text_blue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92622"/>
            <a:ext cx="1291486" cy="1779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Eröffnung 18.März 2024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950DB4-AADA-476C-B913-16B0FC078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13" y="994779"/>
            <a:ext cx="4133850" cy="132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91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Blöcke der Vorträge</a:t>
            </a:r>
            <a:br>
              <a:rPr lang="de-DE" dirty="0"/>
            </a:b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Eröffnung 18.März 2024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519" y="1151640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Datenaustausch</a:t>
            </a:r>
            <a:r>
              <a:rPr lang="en-US" sz="2400" dirty="0"/>
              <a:t>: </a:t>
            </a:r>
            <a:r>
              <a:rPr lang="en-US" sz="2400" dirty="0" err="1"/>
              <a:t>Kommunikation</a:t>
            </a:r>
            <a:r>
              <a:rPr lang="en-US" sz="2400" dirty="0"/>
              <a:t>, </a:t>
            </a:r>
            <a:r>
              <a:rPr lang="en-US" sz="2400" dirty="0" err="1"/>
              <a:t>Netzwerke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Kontrollen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Systeme</a:t>
            </a:r>
            <a:r>
              <a:rPr lang="en-US" sz="2400" dirty="0"/>
              <a:t> – </a:t>
            </a:r>
            <a:r>
              <a:rPr lang="en-US" sz="2400" dirty="0" err="1"/>
              <a:t>Planung</a:t>
            </a:r>
            <a:r>
              <a:rPr lang="en-US" sz="2400" dirty="0"/>
              <a:t> , </a:t>
            </a:r>
            <a:r>
              <a:rPr lang="en-US" sz="2400" dirty="0" err="1"/>
              <a:t>Architektur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Messen</a:t>
            </a:r>
            <a:endParaRPr lang="de-DE" sz="2400" dirty="0"/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400" dirty="0" err="1"/>
              <a:t>Sicherheit</a:t>
            </a:r>
            <a:endParaRPr lang="en-US" sz="2400" dirty="0"/>
          </a:p>
          <a:p>
            <a:pPr lvl="1"/>
            <a:endParaRPr lang="de-DE" sz="2400" dirty="0"/>
          </a:p>
          <a:p>
            <a:pPr marL="914400" lvl="1" indent="-457200">
              <a:spcBef>
                <a:spcPts val="1600"/>
              </a:spcBef>
              <a:buFont typeface="Wingdings" panose="05000000000000000000" pitchFamily="2" charset="2"/>
              <a:buChar char="Ø"/>
            </a:pPr>
            <a:r>
              <a:rPr lang="de-DE" sz="2800" dirty="0"/>
              <a:t>Workshop: </a:t>
            </a:r>
            <a:r>
              <a:rPr lang="de-DE" sz="2800" dirty="0" err="1"/>
              <a:t>Labview</a:t>
            </a:r>
            <a:r>
              <a:rPr lang="de-DE" sz="2800" dirty="0"/>
              <a:t> – Einsatz und Zukunft</a:t>
            </a:r>
          </a:p>
          <a:p>
            <a:pPr marL="914400" lvl="1" indent="-457200">
              <a:spcBef>
                <a:spcPts val="1600"/>
              </a:spcBef>
              <a:buFont typeface="Wingdings" panose="05000000000000000000" pitchFamily="2" charset="2"/>
              <a:buChar char="Ø"/>
            </a:pPr>
            <a:endParaRPr lang="de-DE" sz="2800" dirty="0"/>
          </a:p>
          <a:p>
            <a:pPr lvl="1">
              <a:spcBef>
                <a:spcPts val="1600"/>
              </a:spcBef>
            </a:pPr>
            <a:r>
              <a:rPr lang="de-DE" sz="1600" dirty="0" err="1"/>
              <a:t>Labview</a:t>
            </a:r>
            <a:r>
              <a:rPr lang="de-DE" sz="1600" dirty="0"/>
              <a:t> ist auch heute Mittag innerhalb der SEI-Tagung  ein Thema</a:t>
            </a:r>
          </a:p>
        </p:txBody>
      </p:sp>
    </p:spTree>
    <p:extLst>
      <p:ext uri="{BB962C8B-B14F-4D97-AF65-F5344CB8AC3E}">
        <p14:creationId xmlns:p14="http://schemas.microsoft.com/office/powerpoint/2010/main" val="404404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Organisatorisches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052736"/>
            <a:ext cx="87849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Kaffee</a:t>
            </a:r>
            <a:r>
              <a:rPr lang="en-US" sz="2400" dirty="0"/>
              <a:t> und Essen</a:t>
            </a:r>
          </a:p>
          <a:p>
            <a:r>
              <a:rPr lang="en-US" sz="2400" dirty="0"/>
              <a:t>	</a:t>
            </a:r>
          </a:p>
          <a:p>
            <a:r>
              <a:rPr lang="de-DE" sz="2400" dirty="0"/>
              <a:t>Die Vortragsblöcke sind 1½ bis 2 Stunden</a:t>
            </a:r>
          </a:p>
          <a:p>
            <a:r>
              <a:rPr lang="de-DE" sz="2400" dirty="0"/>
              <a:t>Die per ZOOM: In eigener Regie, aber</a:t>
            </a:r>
          </a:p>
          <a:p>
            <a:r>
              <a:rPr lang="en-US" sz="2400" dirty="0"/>
              <a:t>	</a:t>
            </a:r>
          </a:p>
          <a:p>
            <a:r>
              <a:rPr lang="de-DE" sz="2400" dirty="0"/>
              <a:t>Der Raum im ZOOM bleibt in den Pausen offen</a:t>
            </a:r>
          </a:p>
          <a:p>
            <a:pPr marL="800100" lvl="1" indent="-342900">
              <a:buFontTx/>
              <a:buChar char="-"/>
            </a:pPr>
            <a:r>
              <a:rPr lang="de-DE" sz="2400" dirty="0"/>
              <a:t>Die Adressen stehen links auf der INDICO-Seite</a:t>
            </a:r>
          </a:p>
          <a:p>
            <a:pPr marL="800100" lvl="1" indent="-342900">
              <a:buFontTx/>
              <a:buChar char="-"/>
            </a:pPr>
            <a:r>
              <a:rPr lang="de-DE" sz="2400" dirty="0"/>
              <a:t>Zum persönlichen Kontakt</a:t>
            </a:r>
          </a:p>
          <a:p>
            <a:pPr marL="800100" lvl="1" indent="-342900">
              <a:buFontTx/>
              <a:buChar char="-"/>
            </a:pPr>
            <a:r>
              <a:rPr lang="en-US" sz="2400" dirty="0" err="1"/>
              <a:t>Zum</a:t>
            </a:r>
            <a:r>
              <a:rPr lang="en-US" sz="2400" dirty="0"/>
              <a:t> </a:t>
            </a:r>
            <a:r>
              <a:rPr lang="en-US" sz="2400" dirty="0" err="1"/>
              <a:t>Kontakt</a:t>
            </a:r>
            <a:r>
              <a:rPr lang="en-US" sz="2400" dirty="0"/>
              <a:t> </a:t>
            </a:r>
            <a:r>
              <a:rPr lang="en-US" sz="2400" dirty="0" err="1"/>
              <a:t>mit</a:t>
            </a:r>
            <a:r>
              <a:rPr lang="en-US" sz="2400" dirty="0"/>
              <a:t> den </a:t>
            </a:r>
            <a:r>
              <a:rPr lang="en-US" sz="2400" dirty="0" err="1"/>
              <a:t>angemeldeten</a:t>
            </a:r>
            <a:r>
              <a:rPr lang="en-US" sz="2400" dirty="0"/>
              <a:t> </a:t>
            </a:r>
            <a:r>
              <a:rPr lang="en-US" sz="2400" dirty="0" err="1"/>
              <a:t>Firmen</a:t>
            </a:r>
            <a:endParaRPr lang="en-US" sz="2400" dirty="0"/>
          </a:p>
          <a:p>
            <a:pPr lvl="1"/>
            <a:endParaRPr lang="en-US" sz="2400" dirty="0">
              <a:hlinkClick r:id="rId2"/>
            </a:endParaRPr>
          </a:p>
          <a:p>
            <a:r>
              <a:rPr lang="en-GB" sz="2400" dirty="0">
                <a:hlinkClick r:id="rId2"/>
              </a:rPr>
              <a:t>https://gsi-fair.zoom.us/j/67274515149</a:t>
            </a:r>
            <a:endParaRPr lang="en-GB" sz="2400" dirty="0"/>
          </a:p>
          <a:p>
            <a:r>
              <a:rPr lang="en-GB" sz="2400" dirty="0"/>
              <a:t>Meeting ID: 672 7451 5149</a:t>
            </a:r>
          </a:p>
          <a:p>
            <a:r>
              <a:rPr lang="en-US" sz="2400" dirty="0"/>
              <a:t>P</a:t>
            </a:r>
            <a:r>
              <a:rPr lang="en-GB" sz="2400" dirty="0" err="1"/>
              <a:t>asscode</a:t>
            </a:r>
            <a:r>
              <a:rPr lang="en-GB" sz="2400" dirty="0"/>
              <a:t>:   </a:t>
            </a:r>
            <a:r>
              <a:rPr lang="en-GB" sz="2400" dirty="0" err="1"/>
              <a:t>nnnnnnnn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300889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F4ED99-54ED-402B-B3E4-FE59E4089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Wer</a:t>
            </a:r>
            <a:r>
              <a:rPr lang="en-US" dirty="0"/>
              <a:t>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/>
              <a:t>wir</a:t>
            </a:r>
            <a:r>
              <a:rPr lang="en-US" dirty="0"/>
              <a:t>?</a:t>
            </a:r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2E354F-C47F-4D64-8585-DEA3818B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Eröffnung 18.März 2024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B035B5-BA0F-44C2-9554-88F08D45704A}"/>
              </a:ext>
            </a:extLst>
          </p:cNvPr>
          <p:cNvSpPr txBox="1"/>
          <p:nvPr/>
        </p:nvSpPr>
        <p:spPr>
          <a:xfrm>
            <a:off x="187702" y="1556792"/>
            <a:ext cx="7357142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/>
              <a:t>Teilnehmer</a:t>
            </a:r>
            <a:r>
              <a:rPr lang="en-US" sz="3600" dirty="0"/>
              <a:t> </a:t>
            </a:r>
            <a:r>
              <a:rPr lang="en-US" sz="3600" dirty="0" err="1"/>
              <a:t>sind</a:t>
            </a:r>
            <a:r>
              <a:rPr lang="en-US" sz="3600" dirty="0"/>
              <a:t> von</a:t>
            </a:r>
          </a:p>
          <a:p>
            <a:r>
              <a:rPr lang="en-US" sz="1600" dirty="0"/>
              <a:t>	7 Helmholtz-</a:t>
            </a:r>
            <a:r>
              <a:rPr lang="en-US" sz="1600" dirty="0" err="1"/>
              <a:t>Zentren</a:t>
            </a:r>
            <a:r>
              <a:rPr lang="en-US" sz="1600" dirty="0"/>
              <a:t>		2 </a:t>
            </a:r>
            <a:r>
              <a:rPr lang="en-US" sz="1600" dirty="0" err="1"/>
              <a:t>Universitäten</a:t>
            </a:r>
            <a:r>
              <a:rPr lang="en-US" sz="1600" dirty="0"/>
              <a:t>			7 </a:t>
            </a:r>
            <a:r>
              <a:rPr lang="en-US" sz="1600" dirty="0" err="1"/>
              <a:t>Firmen</a:t>
            </a:r>
            <a:endParaRPr lang="en-US" sz="1600" dirty="0"/>
          </a:p>
          <a:p>
            <a:r>
              <a:rPr lang="en-US" sz="1600" dirty="0"/>
              <a:t>							/</a:t>
            </a:r>
            <a:r>
              <a:rPr lang="en-US" sz="1600" dirty="0" err="1"/>
              <a:t>andere</a:t>
            </a:r>
            <a:r>
              <a:rPr lang="en-US" sz="1600" dirty="0"/>
              <a:t> </a:t>
            </a:r>
            <a:r>
              <a:rPr lang="en-US" sz="1600" dirty="0" err="1"/>
              <a:t>Zentren</a:t>
            </a:r>
            <a:r>
              <a:rPr lang="en-US" sz="1600" dirty="0"/>
              <a:t>	</a:t>
            </a:r>
          </a:p>
          <a:p>
            <a:endParaRPr lang="en-US" sz="1600" dirty="0"/>
          </a:p>
          <a:p>
            <a:r>
              <a:rPr lang="en-US" sz="1600" dirty="0"/>
              <a:t>		DESY					Eu-XFEL			</a:t>
            </a:r>
            <a:r>
              <a:rPr lang="de-DE" sz="1600" dirty="0"/>
              <a:t>Beckhoff</a:t>
            </a:r>
            <a:endParaRPr lang="en-US" sz="1400" dirty="0"/>
          </a:p>
          <a:p>
            <a:r>
              <a:rPr lang="en-US" sz="1600" dirty="0"/>
              <a:t>		FZJ						Uni-Frankfurt	</a:t>
            </a:r>
            <a:r>
              <a:rPr lang="en-US" sz="1200" dirty="0"/>
              <a:t>	</a:t>
            </a:r>
            <a:r>
              <a:rPr lang="en-US" sz="1600" dirty="0"/>
              <a:t>CAEN</a:t>
            </a:r>
          </a:p>
          <a:p>
            <a:r>
              <a:rPr lang="en-US" sz="1600" dirty="0"/>
              <a:t>		GSI										KNIEL</a:t>
            </a:r>
          </a:p>
          <a:p>
            <a:r>
              <a:rPr lang="en-US" sz="1600" dirty="0"/>
              <a:t>		Hereon									</a:t>
            </a:r>
            <a:r>
              <a:rPr lang="en-US" sz="1600" dirty="0" err="1"/>
              <a:t>Maccon</a:t>
            </a:r>
            <a:endParaRPr lang="en-US" sz="1600" dirty="0"/>
          </a:p>
          <a:p>
            <a:r>
              <a:rPr lang="en-US" sz="1600" dirty="0"/>
              <a:t>		HZB										Teledyne</a:t>
            </a:r>
          </a:p>
          <a:p>
            <a:r>
              <a:rPr lang="en-US" sz="1600" dirty="0"/>
              <a:t>		HZDR									Telemeter</a:t>
            </a:r>
          </a:p>
          <a:p>
            <a:r>
              <a:rPr lang="en-US" sz="1600" dirty="0"/>
              <a:t>		KIT</a:t>
            </a:r>
          </a:p>
          <a:p>
            <a:endParaRPr lang="en-US" sz="1600" dirty="0"/>
          </a:p>
          <a:p>
            <a:r>
              <a:rPr lang="en-US" sz="2400" dirty="0"/>
              <a:t>Die </a:t>
            </a:r>
            <a:r>
              <a:rPr lang="en-US" sz="2400" dirty="0" err="1"/>
              <a:t>allermeisten</a:t>
            </a:r>
            <a:r>
              <a:rPr lang="en-US" sz="2400" dirty="0"/>
              <a:t> </a:t>
            </a:r>
            <a:r>
              <a:rPr lang="en-US" sz="2400" dirty="0" err="1"/>
              <a:t>haben</a:t>
            </a:r>
            <a:r>
              <a:rPr lang="en-US" sz="2400" dirty="0"/>
              <a:t> </a:t>
            </a:r>
            <a:r>
              <a:rPr lang="en-US" sz="2400" dirty="0" err="1"/>
              <a:t>sich</a:t>
            </a:r>
            <a:r>
              <a:rPr lang="en-US" sz="2400" dirty="0"/>
              <a:t> </a:t>
            </a:r>
            <a:r>
              <a:rPr lang="en-US" sz="2400" dirty="0" err="1"/>
              <a:t>für</a:t>
            </a:r>
            <a:r>
              <a:rPr lang="en-US" sz="2400" dirty="0"/>
              <a:t> </a:t>
            </a:r>
            <a:r>
              <a:rPr lang="en-US" sz="2400" dirty="0" err="1"/>
              <a:t>Vor</a:t>
            </a:r>
            <a:r>
              <a:rPr lang="en-US" sz="2400" dirty="0"/>
              <a:t>-Ort </a:t>
            </a:r>
            <a:r>
              <a:rPr lang="en-US" sz="2400" dirty="0" err="1"/>
              <a:t>angemeldet</a:t>
            </a:r>
            <a:r>
              <a:rPr lang="en-US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4926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B482D-2709-4A97-B68B-998EBC298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Vorstellung</a:t>
            </a:r>
            <a:r>
              <a:rPr lang="en-US" dirty="0"/>
              <a:t> des Host-Labors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D89D80-B289-4CAE-A7D6-6EB9C9C4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Peter Göttlicher, DESY , Eröffnung 18.März 2024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BAEC65-35C7-4BCE-8AD0-6527AF9CEB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513" y="994779"/>
            <a:ext cx="4133850" cy="13239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A5C503-8074-4FDD-871C-1C8A801967D8}"/>
              </a:ext>
            </a:extLst>
          </p:cNvPr>
          <p:cNvSpPr txBox="1"/>
          <p:nvPr/>
        </p:nvSpPr>
        <p:spPr>
          <a:xfrm>
            <a:off x="791579" y="2636912"/>
            <a:ext cx="6655989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Heute</a:t>
            </a:r>
            <a:r>
              <a:rPr lang="en-US" sz="2000" dirty="0"/>
              <a:t> </a:t>
            </a:r>
            <a:r>
              <a:rPr lang="en-US" sz="2000" dirty="0" err="1"/>
              <a:t>Vortrag</a:t>
            </a:r>
            <a:r>
              <a:rPr lang="en-US" sz="2000" dirty="0"/>
              <a:t> </a:t>
            </a:r>
            <a:r>
              <a:rPr lang="en-US" sz="2000" dirty="0" err="1"/>
              <a:t>zur</a:t>
            </a:r>
            <a:r>
              <a:rPr lang="en-US" sz="2000" dirty="0"/>
              <a:t> </a:t>
            </a:r>
            <a:r>
              <a:rPr lang="en-US" sz="2000" dirty="0" err="1"/>
              <a:t>Elektronik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Morgen: FAIR </a:t>
            </a:r>
            <a:r>
              <a:rPr lang="en-US" sz="2000" dirty="0" err="1"/>
              <a:t>Führung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err="1"/>
              <a:t>Bitte</a:t>
            </a:r>
            <a:r>
              <a:rPr lang="en-US" sz="2000" dirty="0"/>
              <a:t> </a:t>
            </a:r>
            <a:r>
              <a:rPr lang="en-US" sz="2000" dirty="0" err="1"/>
              <a:t>heute</a:t>
            </a:r>
            <a:r>
              <a:rPr lang="en-US" sz="2000" dirty="0"/>
              <a:t> am </a:t>
            </a:r>
            <a:r>
              <a:rPr lang="en-US" sz="2000" dirty="0" err="1"/>
              <a:t>Schluss</a:t>
            </a:r>
            <a:r>
              <a:rPr lang="en-US" sz="2000" dirty="0"/>
              <a:t> </a:t>
            </a:r>
            <a:r>
              <a:rPr lang="en-US" sz="2000" dirty="0" err="1"/>
              <a:t>Einweisugn</a:t>
            </a:r>
            <a:r>
              <a:rPr lang="en-US" sz="2000" dirty="0"/>
              <a:t> </a:t>
            </a:r>
            <a:r>
              <a:rPr lang="en-US" sz="2000" dirty="0" err="1"/>
              <a:t>beachten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/>
              <a:t>Morgen muss um 08:30 an der </a:t>
            </a:r>
            <a:r>
              <a:rPr lang="en-US" sz="2000" dirty="0" err="1"/>
              <a:t>Sicherheitseinweisung</a:t>
            </a:r>
            <a:r>
              <a:rPr lang="en-US" sz="2000" dirty="0"/>
              <a:t> </a:t>
            </a:r>
          </a:p>
          <a:p>
            <a:r>
              <a:rPr lang="en-US" sz="2000" dirty="0"/>
              <a:t>	</a:t>
            </a:r>
            <a:r>
              <a:rPr lang="en-US" sz="2000" dirty="0" err="1"/>
              <a:t>teilgemommen</a:t>
            </a:r>
            <a:r>
              <a:rPr lang="en-US" sz="2000" dirty="0"/>
              <a:t> warden</a:t>
            </a:r>
          </a:p>
          <a:p>
            <a:r>
              <a:rPr lang="en-US" sz="2000" dirty="0"/>
              <a:t>	Achtung </a:t>
            </a:r>
            <a:r>
              <a:rPr lang="en-US" sz="2000" dirty="0" err="1"/>
              <a:t>Treffpunkt</a:t>
            </a:r>
            <a:r>
              <a:rPr lang="en-US" sz="2000" dirty="0"/>
              <a:t> </a:t>
            </a:r>
            <a:r>
              <a:rPr lang="en-US" sz="2000" dirty="0" err="1"/>
              <a:t>ist</a:t>
            </a:r>
            <a:r>
              <a:rPr lang="en-US" sz="2000" dirty="0"/>
              <a:t> in Thomas Breetz’s </a:t>
            </a:r>
            <a:r>
              <a:rPr lang="en-US" sz="2000" dirty="0" err="1"/>
              <a:t>Vortrag</a:t>
            </a:r>
            <a:r>
              <a:rPr lang="en-US" sz="2000" dirty="0"/>
              <a:t>. </a:t>
            </a:r>
          </a:p>
          <a:p>
            <a:r>
              <a:rPr lang="en-US" sz="1600" dirty="0"/>
              <a:t>	</a:t>
            </a:r>
            <a:endParaRPr lang="en-GB" sz="1600" dirty="0" err="1"/>
          </a:p>
        </p:txBody>
      </p:sp>
    </p:spTree>
    <p:extLst>
      <p:ext uri="{BB962C8B-B14F-4D97-AF65-F5344CB8AC3E}">
        <p14:creationId xmlns:p14="http://schemas.microsoft.com/office/powerpoint/2010/main" val="311125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Vorträge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73791" y="848795"/>
            <a:ext cx="8374921" cy="44627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/>
              <a:t>Danke für die vielen rechtzeitigen Anmeldungen</a:t>
            </a:r>
          </a:p>
          <a:p>
            <a:r>
              <a:rPr lang="de-DE" sz="2000" dirty="0"/>
              <a:t>Die Tagung lebt vom Vorstellen und Gespräch der</a:t>
            </a:r>
          </a:p>
          <a:p>
            <a:r>
              <a:rPr lang="de-DE" sz="2000" dirty="0"/>
              <a:t>eigenen Tätigkeiten mit Erfolg, Problem  </a:t>
            </a:r>
          </a:p>
          <a:p>
            <a:endParaRPr lang="de-DE" sz="2000" dirty="0"/>
          </a:p>
          <a:p>
            <a:r>
              <a:rPr lang="de-DE" sz="2000" dirty="0"/>
              <a:t>Vortragszeiten: 20 + 10 Minuten </a:t>
            </a:r>
          </a:p>
          <a:p>
            <a:endParaRPr lang="de-DE" sz="2000" dirty="0"/>
          </a:p>
          <a:p>
            <a:r>
              <a:rPr lang="de-DE" sz="2000" dirty="0"/>
              <a:t>Bitte einhalten: Die anderen wollen auch ihre Zeit haben.</a:t>
            </a:r>
          </a:p>
          <a:p>
            <a:r>
              <a:rPr lang="de-DE" sz="2000" dirty="0"/>
              <a:t>Vielleicht haben Sie jemanden in Labor, der die Zeit beobachten kann.</a:t>
            </a:r>
          </a:p>
          <a:p>
            <a:endParaRPr lang="de-DE" sz="2000" dirty="0"/>
          </a:p>
          <a:p>
            <a:r>
              <a:rPr lang="de-DE" sz="2000" dirty="0"/>
              <a:t>Wer will kann seinen Vortrag auf die INDICO-Seite laden, </a:t>
            </a:r>
          </a:p>
          <a:p>
            <a:r>
              <a:rPr lang="de-DE" sz="2000" dirty="0"/>
              <a:t>dann ist er für alle gleich nachlesbar. Ansonsten bitte per E-Mail an mich</a:t>
            </a:r>
          </a:p>
          <a:p>
            <a:r>
              <a:rPr lang="de-DE" sz="2000" dirty="0"/>
              <a:t>				Frühzeitig!!!!!!!!</a:t>
            </a:r>
          </a:p>
          <a:p>
            <a:r>
              <a:rPr lang="de-DE" sz="2000" dirty="0">
                <a:hlinkClick r:id="rId2"/>
              </a:rPr>
              <a:t>Peter.goettlicher@desy.de</a:t>
            </a:r>
            <a:r>
              <a:rPr lang="de-DE" sz="2000" dirty="0"/>
              <a:t> und ob ich ihn auch herunterladen soll.</a:t>
            </a:r>
          </a:p>
          <a:p>
            <a:r>
              <a:rPr lang="de-DE" sz="2400" dirty="0"/>
              <a:t>		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0282" y="4974325"/>
            <a:ext cx="4176464" cy="156966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</a:rPr>
              <a:t>5 </a:t>
            </a:r>
            <a:r>
              <a:rPr lang="en-US" sz="4800" dirty="0" err="1">
                <a:solidFill>
                  <a:schemeClr val="bg1"/>
                </a:solidFill>
              </a:rPr>
              <a:t>Minuten</a:t>
            </a:r>
            <a:endParaRPr lang="de-DE" sz="4800" dirty="0" err="1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1999" y="4973001"/>
            <a:ext cx="4494634" cy="156966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z="9600" dirty="0">
                <a:solidFill>
                  <a:schemeClr val="bg1"/>
                </a:solidFill>
              </a:rPr>
              <a:t>1 </a:t>
            </a:r>
            <a:r>
              <a:rPr lang="en-US" sz="4800" dirty="0">
                <a:solidFill>
                  <a:schemeClr val="bg1"/>
                </a:solidFill>
              </a:rPr>
              <a:t>Minute</a:t>
            </a:r>
            <a:endParaRPr lang="de-DE" sz="4800" dirty="0" err="1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FCDA38-E226-46B0-8735-8E88DC84BC79}"/>
              </a:ext>
            </a:extLst>
          </p:cNvPr>
          <p:cNvSpPr txBox="1"/>
          <p:nvPr/>
        </p:nvSpPr>
        <p:spPr>
          <a:xfrm>
            <a:off x="2604654" y="4973001"/>
            <a:ext cx="3799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Bitte</a:t>
            </a:r>
            <a:r>
              <a:rPr lang="en-US" sz="1600" dirty="0"/>
              <a:t> </a:t>
            </a:r>
            <a:r>
              <a:rPr lang="en-US" sz="1600" dirty="0" err="1"/>
              <a:t>beachten</a:t>
            </a:r>
            <a:r>
              <a:rPr lang="en-US" sz="1600" dirty="0"/>
              <a:t>, ich </a:t>
            </a:r>
            <a:r>
              <a:rPr lang="en-US" sz="1600" dirty="0" err="1"/>
              <a:t>kann</a:t>
            </a:r>
            <a:r>
              <a:rPr lang="en-US" sz="1600" dirty="0"/>
              <a:t> es </a:t>
            </a:r>
            <a:r>
              <a:rPr lang="en-US" sz="1600" dirty="0" err="1"/>
              <a:t>nicht</a:t>
            </a:r>
            <a:r>
              <a:rPr lang="en-US" sz="1600" dirty="0"/>
              <a:t> </a:t>
            </a:r>
            <a:r>
              <a:rPr lang="en-US" sz="1600" dirty="0" err="1"/>
              <a:t>zeigen</a:t>
            </a:r>
            <a:endParaRPr lang="en-GB" sz="1600" dirty="0" err="1"/>
          </a:p>
        </p:txBody>
      </p:sp>
    </p:spTree>
    <p:extLst>
      <p:ext uri="{BB962C8B-B14F-4D97-AF65-F5344CB8AC3E}">
        <p14:creationId xmlns:p14="http://schemas.microsoft.com/office/powerpoint/2010/main" val="2555078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Proceedings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729077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Es sind wieder Anfragen</a:t>
            </a:r>
          </a:p>
          <a:p>
            <a:pPr marL="457200" indent="-457200">
              <a:buFontTx/>
              <a:buChar char="-"/>
            </a:pPr>
            <a:r>
              <a:rPr lang="de-DE" sz="3200" dirty="0"/>
              <a:t>Datenträger</a:t>
            </a:r>
          </a:p>
          <a:p>
            <a:pPr marL="457200" indent="-457200">
              <a:buFontTx/>
              <a:buChar char="-"/>
            </a:pPr>
            <a:r>
              <a:rPr lang="de-DE" sz="3200" dirty="0"/>
              <a:t>Online</a:t>
            </a:r>
          </a:p>
          <a:p>
            <a:pPr marL="457200" indent="-457200">
              <a:buFontTx/>
              <a:buChar char="-"/>
            </a:pPr>
            <a:endParaRPr lang="de-DE" sz="3200" dirty="0"/>
          </a:p>
          <a:p>
            <a:r>
              <a:rPr lang="de-DE" sz="3200" dirty="0"/>
              <a:t>So wird es gemacht.</a:t>
            </a:r>
          </a:p>
          <a:p>
            <a:endParaRPr lang="de-DE" sz="3200" dirty="0"/>
          </a:p>
          <a:p>
            <a:r>
              <a:rPr lang="de-DE" sz="3200" dirty="0"/>
              <a:t>Ich brauche zeitnah freiwillig die </a:t>
            </a:r>
          </a:p>
          <a:p>
            <a:r>
              <a:rPr lang="de-DE" sz="3200" dirty="0"/>
              <a:t>Rückmeldungen,</a:t>
            </a:r>
          </a:p>
          <a:p>
            <a:r>
              <a:rPr lang="de-DE" sz="3200" dirty="0"/>
              <a:t>Ob ich die </a:t>
            </a:r>
            <a:r>
              <a:rPr lang="de-DE" sz="3200" dirty="0" err="1"/>
              <a:t>Slides</a:t>
            </a:r>
            <a:r>
              <a:rPr lang="de-DE" sz="3200" dirty="0"/>
              <a:t> nehmen soll oder ein </a:t>
            </a:r>
          </a:p>
          <a:p>
            <a:r>
              <a:rPr lang="de-DE" sz="3200" dirty="0"/>
              <a:t>Text eingereicht wird.</a:t>
            </a:r>
          </a:p>
        </p:txBody>
      </p:sp>
    </p:spTree>
    <p:extLst>
      <p:ext uri="{BB962C8B-B14F-4D97-AF65-F5344CB8AC3E}">
        <p14:creationId xmlns:p14="http://schemas.microsoft.com/office/powerpoint/2010/main" val="277737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3848" y="2924944"/>
            <a:ext cx="2376513" cy="451098"/>
          </a:xfrm>
        </p:spPr>
        <p:txBody>
          <a:bodyPr/>
          <a:lstStyle/>
          <a:p>
            <a:r>
              <a:rPr lang="en-US" dirty="0"/>
              <a:t>Und Los</a:t>
            </a:r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noProof="0"/>
              <a:t>Peter Göttlicher, DESY , Eröffnung 18.März 2024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5718788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DESY_PowerPoint_4x3_en" id="{3CF89BDB-0659-E849-8D13-D70D8CFA5BCD}" vid="{CC185F4F-326D-3949-A293-BD8B2AFA8F49}"/>
    </a:ext>
  </a:extLst>
</a:theme>
</file>

<file path=ppt/theme/theme2.xml><?xml version="1.0" encoding="utf-8"?>
<a:theme xmlns:a="http://schemas.openxmlformats.org/drawingml/2006/main" name="7_Praesentation_blau_Master">
  <a:themeElements>
    <a:clrScheme name="7_Praesentation_blau_Master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7_Praesentation_blau_Master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7620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7_Praesentation_blau_Master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571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DESY</vt:lpstr>
      <vt:lpstr>7_Praesentation_blau_Master</vt:lpstr>
      <vt:lpstr>PowerPoint Presentation</vt:lpstr>
      <vt:lpstr>Herzlich Willkommen</vt:lpstr>
      <vt:lpstr>Blöcke der Vorträge </vt:lpstr>
      <vt:lpstr>Organisatorisches</vt:lpstr>
      <vt:lpstr>Wer sind wir?</vt:lpstr>
      <vt:lpstr>Vorstellung des Host-Labors</vt:lpstr>
      <vt:lpstr>Vorträge</vt:lpstr>
      <vt:lpstr>Proceedings</vt:lpstr>
      <vt:lpstr>Und Los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Microsoft Office-Anwender</dc:creator>
  <cp:lastModifiedBy>Goettlicher, Peter</cp:lastModifiedBy>
  <cp:revision>52</cp:revision>
  <cp:lastPrinted>2024-03-15T12:48:16Z</cp:lastPrinted>
  <dcterms:created xsi:type="dcterms:W3CDTF">2018-01-19T12:25:51Z</dcterms:created>
  <dcterms:modified xsi:type="dcterms:W3CDTF">2024-03-18T11:09:39Z</dcterms:modified>
</cp:coreProperties>
</file>