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6" r:id="rId2"/>
  </p:sldMasterIdLst>
  <p:notesMasterIdLst>
    <p:notesMasterId r:id="rId14"/>
  </p:notesMasterIdLst>
  <p:handoutMasterIdLst>
    <p:handoutMasterId r:id="rId15"/>
  </p:handoutMasterIdLst>
  <p:sldIdLst>
    <p:sldId id="268" r:id="rId3"/>
    <p:sldId id="269" r:id="rId4"/>
    <p:sldId id="276" r:id="rId5"/>
    <p:sldId id="270" r:id="rId6"/>
    <p:sldId id="829" r:id="rId7"/>
    <p:sldId id="278" r:id="rId8"/>
    <p:sldId id="271" r:id="rId9"/>
    <p:sldId id="274" r:id="rId10"/>
    <p:sldId id="275" r:id="rId11"/>
    <p:sldId id="272" r:id="rId12"/>
    <p:sldId id="273" r:id="rId13"/>
  </p:sldIdLst>
  <p:sldSz cx="9144000" cy="6858000" type="screen4x3"/>
  <p:notesSz cx="6794500" cy="99314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13" userDrawn="1">
          <p15:clr>
            <a:srgbClr val="A4A3A4"/>
          </p15:clr>
        </p15:guide>
        <p15:guide id="2" pos="249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8" userDrawn="1">
          <p15:clr>
            <a:srgbClr val="A4A3A4"/>
          </p15:clr>
        </p15:guide>
        <p15:guide id="2" pos="2140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5321" autoAdjust="0"/>
    <p:restoredTop sz="99058" autoAdjust="0"/>
  </p:normalViewPr>
  <p:slideViewPr>
    <p:cSldViewPr showGuides="1">
      <p:cViewPr varScale="1">
        <p:scale>
          <a:sx n="55" d="100"/>
          <a:sy n="55" d="100"/>
        </p:scale>
        <p:origin x="1240" y="48"/>
      </p:cViewPr>
      <p:guideLst>
        <p:guide orient="horz" pos="913"/>
        <p:guide pos="249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howGuides="1">
      <p:cViewPr>
        <p:scale>
          <a:sx n="100" d="100"/>
          <a:sy n="100" d="100"/>
        </p:scale>
        <p:origin x="480" y="726"/>
      </p:cViewPr>
      <p:guideLst>
        <p:guide orient="horz" pos="3128"/>
        <p:guide pos="214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8.xml"/><Relationship Id="rId19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quarter" idx="1"/>
          </p:nvPr>
        </p:nvSpPr>
        <p:spPr>
          <a:xfrm>
            <a:off x="3848646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C75E6C4-5F43-4FF9-96D4-21B8157BE639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2"/>
          </p:nvPr>
        </p:nvSpPr>
        <p:spPr>
          <a:xfrm>
            <a:off x="0" y="9433108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3"/>
          </p:nvPr>
        </p:nvSpPr>
        <p:spPr>
          <a:xfrm>
            <a:off x="3848646" y="9433108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3E8B182-0F75-451D-B88B-ABD1C205B431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91809680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Kopfzeilenplatzhalt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idx="1"/>
          </p:nvPr>
        </p:nvSpPr>
        <p:spPr>
          <a:xfrm>
            <a:off x="3848646" y="1"/>
            <a:ext cx="2944283" cy="49829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01BD367-6A7A-405A-BFB1-15817186491F}" type="datetimeFigureOut">
              <a:rPr lang="de-DE" smtClean="0"/>
              <a:t>18.03.2024</a:t>
            </a:fld>
            <a:endParaRPr lang="de-DE"/>
          </a:p>
        </p:txBody>
      </p:sp>
      <p:sp>
        <p:nvSpPr>
          <p:cNvPr id="4" name="Folienbildplatzhalter 3"/>
          <p:cNvSpPr>
            <a:spLocks noGrp="1" noRot="1" noChangeAspect="1"/>
          </p:cNvSpPr>
          <p:nvPr>
            <p:ph type="sldImg" idx="2"/>
          </p:nvPr>
        </p:nvSpPr>
        <p:spPr>
          <a:xfrm>
            <a:off x="1163638" y="1241425"/>
            <a:ext cx="4467225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e-DE"/>
          </a:p>
        </p:txBody>
      </p:sp>
      <p:sp>
        <p:nvSpPr>
          <p:cNvPr id="5" name="Notizenplatzhalter 4"/>
          <p:cNvSpPr>
            <a:spLocks noGrp="1"/>
          </p:cNvSpPr>
          <p:nvPr>
            <p:ph type="body" sz="quarter" idx="3"/>
          </p:nvPr>
        </p:nvSpPr>
        <p:spPr>
          <a:xfrm>
            <a:off x="679450" y="4779486"/>
            <a:ext cx="5435600" cy="448769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e-DE" dirty="0"/>
              <a:t>Formatvorlagen des Textmasters bearbeiten</a:t>
            </a:r>
          </a:p>
          <a:p>
            <a:pPr lvl="1"/>
            <a:r>
              <a:rPr lang="de-DE" dirty="0"/>
              <a:t>Zweite Ebene</a:t>
            </a:r>
          </a:p>
          <a:p>
            <a:pPr lvl="2"/>
            <a:r>
              <a:rPr lang="de-DE" dirty="0"/>
              <a:t>Dritte Ebene</a:t>
            </a:r>
          </a:p>
          <a:p>
            <a:pPr lvl="3"/>
            <a:r>
              <a:rPr lang="de-DE" dirty="0"/>
              <a:t>Vierte Ebene</a:t>
            </a:r>
          </a:p>
          <a:p>
            <a:pPr lvl="4"/>
            <a:r>
              <a:rPr lang="de-DE" dirty="0"/>
              <a:t>Fünfte Ebene</a:t>
            </a:r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4"/>
          </p:nvPr>
        </p:nvSpPr>
        <p:spPr>
          <a:xfrm>
            <a:off x="0" y="9433108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5"/>
          </p:nvPr>
        </p:nvSpPr>
        <p:spPr>
          <a:xfrm>
            <a:off x="3848646" y="9433108"/>
            <a:ext cx="2944283" cy="498294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E7B5255-5329-45F9-87F3-A2F9FB4734DF}" type="slidenum">
              <a:rPr lang="de-DE" smtClean="0"/>
              <a:t>‹#›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276767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778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355600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542925" indent="-187325" algn="l" defTabSz="914400" rtl="0" eaLnBrk="1" latinLnBrk="0" hangingPunct="1">
      <a:buFont typeface="Arial" panose="020B0604020202020204" pitchFamily="34" charset="0"/>
      <a:buChar char="•"/>
      <a:tabLst/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7207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898525" indent="-177800" algn="l" defTabSz="914400" rtl="0" eaLnBrk="1" latinLnBrk="0" hangingPunct="1">
      <a:buFont typeface="Arial" panose="020B0604020202020204" pitchFamily="34" charset="0"/>
      <a:buChar char="•"/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emf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3.emf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5.GIF"/><Relationship Id="rId4" Type="http://schemas.openxmlformats.org/officeDocument/2006/relationships/image" Target="../media/image4.gif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Grafik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800" y="5669842"/>
            <a:ext cx="793750" cy="794193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1"/>
            <a:ext cx="8353425" cy="1855254"/>
          </a:xfrm>
        </p:spPr>
        <p:txBody>
          <a:bodyPr anchor="t"/>
          <a:lstStyle>
            <a:lvl1pPr algn="l">
              <a:lnSpc>
                <a:spcPct val="100000"/>
              </a:lnSpc>
              <a:defRPr sz="6000"/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95287" y="2335013"/>
            <a:ext cx="8353425" cy="1525787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accent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noProof="0"/>
              <a:t>Master-Untertitelformat bearbeiten</a:t>
            </a:r>
            <a:endParaRPr lang="en-US" noProof="0" dirty="0"/>
          </a:p>
        </p:txBody>
      </p:sp>
      <p:sp>
        <p:nvSpPr>
          <p:cNvPr id="12" name="Textplatzhalter 11"/>
          <p:cNvSpPr>
            <a:spLocks noGrp="1"/>
          </p:cNvSpPr>
          <p:nvPr>
            <p:ph type="body" sz="quarter" idx="10"/>
          </p:nvPr>
        </p:nvSpPr>
        <p:spPr>
          <a:xfrm>
            <a:off x="400043" y="4096779"/>
            <a:ext cx="8348669" cy="700373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sz="1800"/>
            </a:lvl1pPr>
          </a:lstStyle>
          <a:p>
            <a:pPr lvl="0"/>
            <a:r>
              <a:rPr lang="de-DE" noProof="0"/>
              <a:t>Mastertextformat bearbeiten</a:t>
            </a:r>
          </a:p>
        </p:txBody>
      </p:sp>
      <p:pic>
        <p:nvPicPr>
          <p:cNvPr id="7" name="Grafik 6">
            <a:extLst>
              <a:ext uri="{FF2B5EF4-FFF2-40B4-BE49-F238E27FC236}">
                <a16:creationId xmlns:a16="http://schemas.microsoft.com/office/drawing/2014/main" id="{FA66228A-40CC-4875-B5B2-E0DA77FB35CF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261914"/>
            <a:ext cx="2168482" cy="1606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394195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000"/>
            </a:lvl1pPr>
          </a:lstStyle>
          <a:p>
            <a:r>
              <a:rPr lang="de-DE" noProof="0" dirty="0"/>
              <a:t>Mastertitelformat bearbeiten</a:t>
            </a:r>
            <a:endParaRPr lang="en-US" noProof="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Eröffnung 18.März 2024</a:t>
            </a:r>
            <a:endParaRPr lang="en-US" dirty="0"/>
          </a:p>
        </p:txBody>
      </p:sp>
      <p:sp>
        <p:nvSpPr>
          <p:cNvPr id="6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4722976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Eröffnung 18.März 2024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75989467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Conta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>
            <a:extLst>
              <a:ext uri="{FF2B5EF4-FFF2-40B4-BE49-F238E27FC236}">
                <a16:creationId xmlns:a16="http://schemas.microsoft.com/office/drawing/2014/main" id="{E704B3C6-C432-42C5-94A1-8321298516F8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8779" y="4587296"/>
            <a:ext cx="598825" cy="185118"/>
          </a:xfrm>
          <a:prstGeom prst="rect">
            <a:avLst/>
          </a:prstGeom>
        </p:spPr>
      </p:pic>
      <p:sp>
        <p:nvSpPr>
          <p:cNvPr id="5" name="Rechteck 4">
            <a:extLst>
              <a:ext uri="{FF2B5EF4-FFF2-40B4-BE49-F238E27FC236}">
                <a16:creationId xmlns:a16="http://schemas.microsoft.com/office/drawing/2014/main" id="{2E82049A-6019-4056-8638-0E7938261DF0}"/>
              </a:ext>
            </a:extLst>
          </p:cNvPr>
          <p:cNvSpPr/>
          <p:nvPr userDrawn="1"/>
        </p:nvSpPr>
        <p:spPr>
          <a:xfrm>
            <a:off x="395288" y="3980131"/>
            <a:ext cx="4572000" cy="373107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10000"/>
              </a:lnSpc>
            </a:pPr>
            <a:r>
              <a:rPr lang="de-DE" b="1" dirty="0"/>
              <a:t>Contact</a:t>
            </a:r>
          </a:p>
        </p:txBody>
      </p:sp>
      <p:sp>
        <p:nvSpPr>
          <p:cNvPr id="6" name="Rechteck 5">
            <a:extLst>
              <a:ext uri="{FF2B5EF4-FFF2-40B4-BE49-F238E27FC236}">
                <a16:creationId xmlns:a16="http://schemas.microsoft.com/office/drawing/2014/main" id="{8E7668B4-E772-45DD-8F6B-23E9883B6073}"/>
              </a:ext>
            </a:extLst>
          </p:cNvPr>
          <p:cNvSpPr/>
          <p:nvPr userDrawn="1"/>
        </p:nvSpPr>
        <p:spPr>
          <a:xfrm>
            <a:off x="395288" y="4516739"/>
            <a:ext cx="2700548" cy="1899935"/>
          </a:xfrm>
          <a:prstGeom prst="rect">
            <a:avLst/>
          </a:prstGeom>
        </p:spPr>
        <p:txBody>
          <a:bodyPr lIns="0" tIns="0" rIns="0" bIns="0">
            <a:noAutofit/>
          </a:bodyPr>
          <a:lstStyle/>
          <a:p>
            <a:pPr>
              <a:lnSpc>
                <a:spcPct val="120000"/>
              </a:lnSpc>
              <a:tabLst>
                <a:tab pos="715963" algn="l"/>
              </a:tabLst>
            </a:pPr>
            <a:r>
              <a:rPr lang="de-DE" dirty="0"/>
              <a:t>	Deutsches </a:t>
            </a:r>
          </a:p>
          <a:p>
            <a:pPr>
              <a:lnSpc>
                <a:spcPct val="120000"/>
              </a:lnSpc>
            </a:pPr>
            <a:r>
              <a:rPr lang="de-DE" dirty="0"/>
              <a:t>Elektronen-Synchrotron</a:t>
            </a:r>
          </a:p>
          <a:p>
            <a:pPr>
              <a:lnSpc>
                <a:spcPct val="120000"/>
              </a:lnSpc>
            </a:pPr>
            <a:endParaRPr lang="de-DE" dirty="0"/>
          </a:p>
          <a:p>
            <a:pPr>
              <a:lnSpc>
                <a:spcPct val="120000"/>
              </a:lnSpc>
            </a:pPr>
            <a:r>
              <a:rPr lang="de-DE" dirty="0"/>
              <a:t>www.desy.de</a:t>
            </a:r>
          </a:p>
        </p:txBody>
      </p:sp>
      <p:sp>
        <p:nvSpPr>
          <p:cNvPr id="7" name="Textplatzhalter 7">
            <a:extLst>
              <a:ext uri="{FF2B5EF4-FFF2-40B4-BE49-F238E27FC236}">
                <a16:creationId xmlns:a16="http://schemas.microsoft.com/office/drawing/2014/main" id="{1383398B-695A-4C6B-980D-9B67FB512D7F}"/>
              </a:ext>
            </a:extLst>
          </p:cNvPr>
          <p:cNvSpPr>
            <a:spLocks noGrp="1"/>
          </p:cNvSpPr>
          <p:nvPr>
            <p:ph type="body" sz="quarter" idx="10"/>
          </p:nvPr>
        </p:nvSpPr>
        <p:spPr>
          <a:xfrm>
            <a:off x="3599891" y="4516739"/>
            <a:ext cx="5148821" cy="1899936"/>
          </a:xfrm>
        </p:spPr>
        <p:txBody>
          <a:bodyPr/>
          <a:lstStyle>
            <a:lvl1pPr marL="0" indent="0">
              <a:lnSpc>
                <a:spcPct val="120000"/>
              </a:lnSpc>
              <a:spcAft>
                <a:spcPts val="0"/>
              </a:spcAft>
              <a:buNone/>
              <a:defRPr/>
            </a:lvl1pPr>
            <a:lvl2pPr marL="361950" indent="0">
              <a:buNone/>
              <a:defRPr/>
            </a:lvl2pPr>
          </a:lstStyle>
          <a:p>
            <a:pPr lvl="0"/>
            <a:r>
              <a:rPr lang="de-DE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1105009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6314" y="2130879"/>
            <a:ext cx="7771374" cy="1469571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344" y="3886200"/>
            <a:ext cx="6401313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/>
            </a:lvl1pPr>
            <a:lvl2pPr marL="369463" indent="0" algn="ctr">
              <a:buNone/>
              <a:defRPr/>
            </a:lvl2pPr>
            <a:lvl3pPr marL="738927" indent="0" algn="ctr">
              <a:buNone/>
              <a:defRPr/>
            </a:lvl3pPr>
            <a:lvl4pPr marL="1108390" indent="0" algn="ctr">
              <a:buNone/>
              <a:defRPr/>
            </a:lvl4pPr>
            <a:lvl5pPr marL="1477853" indent="0" algn="ctr">
              <a:buNone/>
              <a:defRPr/>
            </a:lvl5pPr>
            <a:lvl6pPr marL="1847317" indent="0" algn="ctr">
              <a:buNone/>
              <a:defRPr/>
            </a:lvl6pPr>
            <a:lvl7pPr marL="2216780" indent="0" algn="ctr">
              <a:buNone/>
              <a:defRPr/>
            </a:lvl7pPr>
            <a:lvl8pPr marL="2586243" indent="0" algn="ctr">
              <a:buNone/>
              <a:defRPr/>
            </a:lvl8pPr>
            <a:lvl9pPr marL="2955707" indent="0" algn="ctr">
              <a:buNone/>
              <a:defRPr/>
            </a:lvl9pPr>
          </a:lstStyle>
          <a:p>
            <a:r>
              <a:rPr lang="de-DE"/>
              <a:t>Formatvorlage des Untertitelmasters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010312429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456687" y="1600200"/>
            <a:ext cx="8230626" cy="4525736"/>
          </a:xfrm>
          <a:prstGeom prst="rect">
            <a:avLst/>
          </a:prstGeom>
        </p:spPr>
        <p:txBody>
          <a:bodyPr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187205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233" y="4407354"/>
            <a:ext cx="7772656" cy="1362075"/>
          </a:xfrm>
          <a:prstGeom prst="rect">
            <a:avLst/>
          </a:prstGeom>
        </p:spPr>
        <p:txBody>
          <a:bodyPr anchor="t"/>
          <a:lstStyle>
            <a:lvl1pPr algn="l">
              <a:defRPr sz="3232" b="1" cap="all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233" y="2906486"/>
            <a:ext cx="7772656" cy="1500868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616"/>
            </a:lvl1pPr>
            <a:lvl2pPr marL="369463" indent="0">
              <a:buNone/>
              <a:defRPr sz="1455"/>
            </a:lvl2pPr>
            <a:lvl3pPr marL="738927" indent="0">
              <a:buNone/>
              <a:defRPr sz="1293"/>
            </a:lvl3pPr>
            <a:lvl4pPr marL="1108390" indent="0">
              <a:buNone/>
              <a:defRPr sz="1131"/>
            </a:lvl4pPr>
            <a:lvl5pPr marL="1477853" indent="0">
              <a:buNone/>
              <a:defRPr sz="1131"/>
            </a:lvl5pPr>
            <a:lvl6pPr marL="1847317" indent="0">
              <a:buNone/>
              <a:defRPr sz="1131"/>
            </a:lvl6pPr>
            <a:lvl7pPr marL="2216780" indent="0">
              <a:buNone/>
              <a:defRPr sz="1131"/>
            </a:lvl7pPr>
            <a:lvl8pPr marL="2586243" indent="0">
              <a:buNone/>
              <a:defRPr sz="1131"/>
            </a:lvl8pPr>
            <a:lvl9pPr marL="2955707" indent="0">
              <a:buNone/>
              <a:defRPr sz="113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75925671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6687" y="1600200"/>
            <a:ext cx="4053737" cy="4525736"/>
          </a:xfrm>
          <a:prstGeom prst="rect">
            <a:avLst/>
          </a:prstGeom>
        </p:spPr>
        <p:txBody>
          <a:bodyPr/>
          <a:lstStyle>
            <a:lvl1pPr>
              <a:defRPr sz="2263"/>
            </a:lvl1pPr>
            <a:lvl2pPr>
              <a:defRPr sz="1939"/>
            </a:lvl2pPr>
            <a:lvl3pPr>
              <a:defRPr sz="1616"/>
            </a:lvl3pPr>
            <a:lvl4pPr>
              <a:defRPr sz="1455"/>
            </a:lvl4pPr>
            <a:lvl5pPr>
              <a:defRPr sz="1455"/>
            </a:lvl5pPr>
            <a:lvl6pPr>
              <a:defRPr sz="1455"/>
            </a:lvl6pPr>
            <a:lvl7pPr>
              <a:defRPr sz="1455"/>
            </a:lvl7pPr>
            <a:lvl8pPr>
              <a:defRPr sz="1455"/>
            </a:lvl8pPr>
            <a:lvl9pPr>
              <a:defRPr sz="1455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33576" y="1600200"/>
            <a:ext cx="4053737" cy="4525736"/>
          </a:xfrm>
          <a:prstGeom prst="rect">
            <a:avLst/>
          </a:prstGeom>
        </p:spPr>
        <p:txBody>
          <a:bodyPr/>
          <a:lstStyle>
            <a:lvl1pPr>
              <a:defRPr sz="2263"/>
            </a:lvl1pPr>
            <a:lvl2pPr>
              <a:defRPr sz="1939"/>
            </a:lvl2pPr>
            <a:lvl3pPr>
              <a:defRPr sz="1616"/>
            </a:lvl3pPr>
            <a:lvl4pPr>
              <a:defRPr sz="1455"/>
            </a:lvl4pPr>
            <a:lvl5pPr>
              <a:defRPr sz="1455"/>
            </a:lvl5pPr>
            <a:lvl6pPr>
              <a:defRPr sz="1455"/>
            </a:lvl6pPr>
            <a:lvl7pPr>
              <a:defRPr sz="1455"/>
            </a:lvl7pPr>
            <a:lvl8pPr>
              <a:defRPr sz="1455"/>
            </a:lvl8pPr>
            <a:lvl9pPr>
              <a:defRPr sz="1455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150369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6687" y="1534886"/>
            <a:ext cx="4040909" cy="6395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39" b="1"/>
            </a:lvl1pPr>
            <a:lvl2pPr marL="369463" indent="0">
              <a:buNone/>
              <a:defRPr sz="1616" b="1"/>
            </a:lvl2pPr>
            <a:lvl3pPr marL="738927" indent="0">
              <a:buNone/>
              <a:defRPr sz="1455" b="1"/>
            </a:lvl3pPr>
            <a:lvl4pPr marL="1108390" indent="0">
              <a:buNone/>
              <a:defRPr sz="1293" b="1"/>
            </a:lvl4pPr>
            <a:lvl5pPr marL="1477853" indent="0">
              <a:buNone/>
              <a:defRPr sz="1293" b="1"/>
            </a:lvl5pPr>
            <a:lvl6pPr marL="1847317" indent="0">
              <a:buNone/>
              <a:defRPr sz="1293" b="1"/>
            </a:lvl6pPr>
            <a:lvl7pPr marL="2216780" indent="0">
              <a:buNone/>
              <a:defRPr sz="1293" b="1"/>
            </a:lvl7pPr>
            <a:lvl8pPr marL="2586243" indent="0">
              <a:buNone/>
              <a:defRPr sz="1293" b="1"/>
            </a:lvl8pPr>
            <a:lvl9pPr marL="2955707" indent="0">
              <a:buNone/>
              <a:defRPr sz="1293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6687" y="2174422"/>
            <a:ext cx="4040909" cy="3951514"/>
          </a:xfrm>
          <a:prstGeom prst="rect">
            <a:avLst/>
          </a:prstGeom>
        </p:spPr>
        <p:txBody>
          <a:bodyPr/>
          <a:lstStyle>
            <a:lvl1pPr>
              <a:defRPr sz="1939"/>
            </a:lvl1pPr>
            <a:lvl2pPr>
              <a:defRPr sz="1616"/>
            </a:lvl2pPr>
            <a:lvl3pPr>
              <a:defRPr sz="1455"/>
            </a:lvl3pPr>
            <a:lvl4pPr>
              <a:defRPr sz="1293"/>
            </a:lvl4pPr>
            <a:lvl5pPr>
              <a:defRPr sz="1293"/>
            </a:lvl5pPr>
            <a:lvl6pPr>
              <a:defRPr sz="1293"/>
            </a:lvl6pPr>
            <a:lvl7pPr>
              <a:defRPr sz="1293"/>
            </a:lvl7pPr>
            <a:lvl8pPr>
              <a:defRPr sz="1293"/>
            </a:lvl8pPr>
            <a:lvl9pPr>
              <a:defRPr sz="129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121" y="1534886"/>
            <a:ext cx="4042192" cy="639536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1939" b="1"/>
            </a:lvl1pPr>
            <a:lvl2pPr marL="369463" indent="0">
              <a:buNone/>
              <a:defRPr sz="1616" b="1"/>
            </a:lvl2pPr>
            <a:lvl3pPr marL="738927" indent="0">
              <a:buNone/>
              <a:defRPr sz="1455" b="1"/>
            </a:lvl3pPr>
            <a:lvl4pPr marL="1108390" indent="0">
              <a:buNone/>
              <a:defRPr sz="1293" b="1"/>
            </a:lvl4pPr>
            <a:lvl5pPr marL="1477853" indent="0">
              <a:buNone/>
              <a:defRPr sz="1293" b="1"/>
            </a:lvl5pPr>
            <a:lvl6pPr marL="1847317" indent="0">
              <a:buNone/>
              <a:defRPr sz="1293" b="1"/>
            </a:lvl6pPr>
            <a:lvl7pPr marL="2216780" indent="0">
              <a:buNone/>
              <a:defRPr sz="1293" b="1"/>
            </a:lvl7pPr>
            <a:lvl8pPr marL="2586243" indent="0">
              <a:buNone/>
              <a:defRPr sz="1293" b="1"/>
            </a:lvl8pPr>
            <a:lvl9pPr marL="2955707" indent="0">
              <a:buNone/>
              <a:defRPr sz="1293" b="1"/>
            </a:lvl9pPr>
          </a:lstStyle>
          <a:p>
            <a:pPr lvl="0"/>
            <a:r>
              <a:rPr lang="de-DE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121" y="2174422"/>
            <a:ext cx="4042192" cy="3951514"/>
          </a:xfrm>
          <a:prstGeom prst="rect">
            <a:avLst/>
          </a:prstGeom>
        </p:spPr>
        <p:txBody>
          <a:bodyPr/>
          <a:lstStyle>
            <a:lvl1pPr>
              <a:defRPr sz="1939"/>
            </a:lvl1pPr>
            <a:lvl2pPr>
              <a:defRPr sz="1616"/>
            </a:lvl2pPr>
            <a:lvl3pPr>
              <a:defRPr sz="1455"/>
            </a:lvl3pPr>
            <a:lvl4pPr>
              <a:defRPr sz="1293"/>
            </a:lvl4pPr>
            <a:lvl5pPr>
              <a:defRPr sz="1293"/>
            </a:lvl5pPr>
            <a:lvl6pPr>
              <a:defRPr sz="1293"/>
            </a:lvl6pPr>
            <a:lvl7pPr>
              <a:defRPr sz="1293"/>
            </a:lvl7pPr>
            <a:lvl8pPr>
              <a:defRPr sz="1293"/>
            </a:lvl8pPr>
            <a:lvl9pPr>
              <a:defRPr sz="1293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046143332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</p:spTree>
    <p:extLst>
      <p:ext uri="{BB962C8B-B14F-4D97-AF65-F5344CB8AC3E}">
        <p14:creationId xmlns:p14="http://schemas.microsoft.com/office/powerpoint/2010/main" val="346027146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11164049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(with Picture)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199251" y="183962"/>
            <a:ext cx="2364768" cy="5882976"/>
          </a:xfrm>
          <a:prstGeom prst="rect">
            <a:avLst/>
          </a:prstGeom>
          <a:gradFill>
            <a:gsLst>
              <a:gs pos="0">
                <a:schemeClr val="accent1">
                  <a:lumMod val="75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bg1"/>
              </a:gs>
            </a:gsLst>
            <a:lin ang="5400000" scaled="0"/>
          </a:gradFill>
          <a:ln w="952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sz="1600" dirty="0" err="1">
              <a:solidFill>
                <a:schemeClr val="tx1"/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2726807" y="2796853"/>
            <a:ext cx="6383781" cy="1944216"/>
          </a:xfrm>
          <a:noFill/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de-DE" noProof="0" dirty="0"/>
              <a:t>Mastertitelformat</a:t>
            </a:r>
            <a:endParaRPr lang="en-US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DC059C8A-4E30-4CF7-8596-8085B43DF34E}"/>
              </a:ext>
            </a:extLst>
          </p:cNvPr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6261914"/>
            <a:ext cx="2168482" cy="160615"/>
          </a:xfrm>
          <a:prstGeom prst="rect">
            <a:avLst/>
          </a:prstGeom>
        </p:spPr>
      </p:pic>
      <p:pic>
        <p:nvPicPr>
          <p:cNvPr id="11" name="Grafik 10">
            <a:extLst>
              <a:ext uri="{FF2B5EF4-FFF2-40B4-BE49-F238E27FC236}">
                <a16:creationId xmlns:a16="http://schemas.microsoft.com/office/drawing/2014/main" id="{AD71804E-76B6-4901-BC63-91145FE90091}"/>
              </a:ext>
            </a:extLst>
          </p:cNvPr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797800" y="5669842"/>
            <a:ext cx="793750" cy="794193"/>
          </a:xfrm>
          <a:prstGeom prst="rect">
            <a:avLst/>
          </a:prstGeom>
        </p:spPr>
      </p:pic>
      <p:pic>
        <p:nvPicPr>
          <p:cNvPr id="1029" name="Picture 5" descr="N:\goettlic\My Documents\My_Doku_H\Project\SEI\Logos\SEI_without_text_hell.gif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5537" y="404664"/>
            <a:ext cx="1171575" cy="1609725"/>
          </a:xfrm>
          <a:prstGeom prst="rect">
            <a:avLst/>
          </a:prstGeom>
          <a:noFill/>
          <a:extLst/>
        </p:spPr>
      </p:pic>
      <p:sp>
        <p:nvSpPr>
          <p:cNvPr id="7" name="TextBox 6"/>
          <p:cNvSpPr txBox="1"/>
          <p:nvPr userDrawn="1"/>
        </p:nvSpPr>
        <p:spPr>
          <a:xfrm>
            <a:off x="819175" y="2132856"/>
            <a:ext cx="77777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/>
              <a:t>am</a:t>
            </a:r>
          </a:p>
        </p:txBody>
      </p:sp>
      <p:sp>
        <p:nvSpPr>
          <p:cNvPr id="8" name="TextBox 7"/>
          <p:cNvSpPr txBox="1"/>
          <p:nvPr userDrawn="1"/>
        </p:nvSpPr>
        <p:spPr>
          <a:xfrm>
            <a:off x="208076" y="3444096"/>
            <a:ext cx="234711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3200" b="1" dirty="0" err="1"/>
              <a:t>Gastgeber</a:t>
            </a:r>
            <a:r>
              <a:rPr lang="en-GB" sz="3200" b="1" dirty="0"/>
              <a:t>: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BA39DC10-72C7-4E83-A46E-4A22359D0A3C}"/>
              </a:ext>
            </a:extLst>
          </p:cNvPr>
          <p:cNvPicPr>
            <a:picLocks noChangeAspect="1"/>
          </p:cNvPicPr>
          <p:nvPr userDrawn="1"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076" y="4274058"/>
            <a:ext cx="2364768" cy="7573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0856103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3504"/>
            <a:ext cx="3008233" cy="1162050"/>
          </a:xfrm>
          <a:prstGeom prst="rect">
            <a:avLst/>
          </a:prstGeom>
        </p:spPr>
        <p:txBody>
          <a:bodyPr anchor="b"/>
          <a:lstStyle>
            <a:lvl1pPr algn="l">
              <a:defRPr sz="161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243" y="273504"/>
            <a:ext cx="5112070" cy="5852432"/>
          </a:xfrm>
          <a:prstGeom prst="rect">
            <a:avLst/>
          </a:prstGeom>
        </p:spPr>
        <p:txBody>
          <a:bodyPr/>
          <a:lstStyle>
            <a:lvl1pPr>
              <a:defRPr sz="2586"/>
            </a:lvl1pPr>
            <a:lvl2pPr>
              <a:defRPr sz="2263"/>
            </a:lvl2pPr>
            <a:lvl3pPr>
              <a:defRPr sz="1939"/>
            </a:lvl3pPr>
            <a:lvl4pPr>
              <a:defRPr sz="1616"/>
            </a:lvl4pPr>
            <a:lvl5pPr>
              <a:defRPr sz="1616"/>
            </a:lvl5pPr>
            <a:lvl6pPr>
              <a:defRPr sz="1616"/>
            </a:lvl6pPr>
            <a:lvl7pPr>
              <a:defRPr sz="1616"/>
            </a:lvl7pPr>
            <a:lvl8pPr>
              <a:defRPr sz="1616"/>
            </a:lvl8pPr>
            <a:lvl9pPr>
              <a:defRPr sz="1616"/>
            </a:lvl9pPr>
          </a:lstStyle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6687" y="1435554"/>
            <a:ext cx="3008233" cy="46903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1"/>
            </a:lvl1pPr>
            <a:lvl2pPr marL="369463" indent="0">
              <a:buNone/>
              <a:defRPr sz="970"/>
            </a:lvl2pPr>
            <a:lvl3pPr marL="738927" indent="0">
              <a:buNone/>
              <a:defRPr sz="808"/>
            </a:lvl3pPr>
            <a:lvl4pPr marL="1108390" indent="0">
              <a:buNone/>
              <a:defRPr sz="727"/>
            </a:lvl4pPr>
            <a:lvl5pPr marL="1477853" indent="0">
              <a:buNone/>
              <a:defRPr sz="727"/>
            </a:lvl5pPr>
            <a:lvl6pPr marL="1847317" indent="0">
              <a:buNone/>
              <a:defRPr sz="727"/>
            </a:lvl6pPr>
            <a:lvl7pPr marL="2216780" indent="0">
              <a:buNone/>
              <a:defRPr sz="727"/>
            </a:lvl7pPr>
            <a:lvl8pPr marL="2586243" indent="0">
              <a:buNone/>
              <a:defRPr sz="727"/>
            </a:lvl8pPr>
            <a:lvl9pPr marL="2955707" indent="0">
              <a:buNone/>
              <a:defRPr sz="727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2943086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112" y="4800600"/>
            <a:ext cx="5486656" cy="567418"/>
          </a:xfrm>
          <a:prstGeom prst="rect">
            <a:avLst/>
          </a:prstGeom>
        </p:spPr>
        <p:txBody>
          <a:bodyPr anchor="b"/>
          <a:lstStyle>
            <a:lvl1pPr algn="l">
              <a:defRPr sz="1616" b="1"/>
            </a:lvl1pPr>
          </a:lstStyle>
          <a:p>
            <a:r>
              <a:rPr lang="de-DE"/>
              <a:t>Titelmasterformat durch Klicken bearbeiten</a:t>
            </a:r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112" y="612321"/>
            <a:ext cx="5486656" cy="411480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586"/>
            </a:lvl1pPr>
            <a:lvl2pPr marL="369463" indent="0">
              <a:buNone/>
              <a:defRPr sz="2263"/>
            </a:lvl2pPr>
            <a:lvl3pPr marL="738927" indent="0">
              <a:buNone/>
              <a:defRPr sz="1939"/>
            </a:lvl3pPr>
            <a:lvl4pPr marL="1108390" indent="0">
              <a:buNone/>
              <a:defRPr sz="1616"/>
            </a:lvl4pPr>
            <a:lvl5pPr marL="1477853" indent="0">
              <a:buNone/>
              <a:defRPr sz="1616"/>
            </a:lvl5pPr>
            <a:lvl6pPr marL="1847317" indent="0">
              <a:buNone/>
              <a:defRPr sz="1616"/>
            </a:lvl6pPr>
            <a:lvl7pPr marL="2216780" indent="0">
              <a:buNone/>
              <a:defRPr sz="1616"/>
            </a:lvl7pPr>
            <a:lvl8pPr marL="2586243" indent="0">
              <a:buNone/>
              <a:defRPr sz="1616"/>
            </a:lvl8pPr>
            <a:lvl9pPr marL="2955707" indent="0">
              <a:buNone/>
              <a:defRPr sz="1616"/>
            </a:lvl9pPr>
          </a:lstStyle>
          <a:p>
            <a:pPr lvl="0"/>
            <a:endParaRPr lang="de-DE" noProof="0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112" y="5368018"/>
            <a:ext cx="5486656" cy="804182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131"/>
            </a:lvl1pPr>
            <a:lvl2pPr marL="369463" indent="0">
              <a:buNone/>
              <a:defRPr sz="970"/>
            </a:lvl2pPr>
            <a:lvl3pPr marL="738927" indent="0">
              <a:buNone/>
              <a:defRPr sz="808"/>
            </a:lvl3pPr>
            <a:lvl4pPr marL="1108390" indent="0">
              <a:buNone/>
              <a:defRPr sz="727"/>
            </a:lvl4pPr>
            <a:lvl5pPr marL="1477853" indent="0">
              <a:buNone/>
              <a:defRPr sz="727"/>
            </a:lvl5pPr>
            <a:lvl6pPr marL="1847317" indent="0">
              <a:buNone/>
              <a:defRPr sz="727"/>
            </a:lvl6pPr>
            <a:lvl7pPr marL="2216780" indent="0">
              <a:buNone/>
              <a:defRPr sz="727"/>
            </a:lvl7pPr>
            <a:lvl8pPr marL="2586243" indent="0">
              <a:buNone/>
              <a:defRPr sz="727"/>
            </a:lvl8pPr>
            <a:lvl9pPr marL="2955707" indent="0">
              <a:buNone/>
              <a:defRPr sz="727"/>
            </a:lvl9pPr>
          </a:lstStyle>
          <a:p>
            <a:pPr lvl="0"/>
            <a:r>
              <a:rPr lang="de-DE"/>
              <a:t>Textmasterformat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419338869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6687" y="274864"/>
            <a:ext cx="8230626" cy="1143000"/>
          </a:xfrm>
          <a:prstGeom prst="rect">
            <a:avLst/>
          </a:prstGeom>
        </p:spPr>
        <p:txBody>
          <a:bodyPr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6687" y="1600200"/>
            <a:ext cx="8230626" cy="4525736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2370230373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656" y="274865"/>
            <a:ext cx="2057657" cy="5851071"/>
          </a:xfrm>
          <a:prstGeom prst="rect">
            <a:avLst/>
          </a:prstGeom>
        </p:spPr>
        <p:txBody>
          <a:bodyPr vert="eaVert"/>
          <a:lstStyle/>
          <a:p>
            <a:r>
              <a:rPr lang="de-DE"/>
              <a:t>Titelmasterformat durch Klicken bearbeiten</a:t>
            </a:r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6687" y="274865"/>
            <a:ext cx="6049818" cy="585107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de-DE"/>
              <a:t>Textmasterformat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</a:p>
        </p:txBody>
      </p:sp>
    </p:spTree>
    <p:extLst>
      <p:ext uri="{BB962C8B-B14F-4D97-AF65-F5344CB8AC3E}">
        <p14:creationId xmlns:p14="http://schemas.microsoft.com/office/powerpoint/2010/main" val="38550019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cya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0"/>
            <a:ext cx="83534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bg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145757989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vider whi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95288" y="349610"/>
            <a:ext cx="8353425" cy="3511190"/>
          </a:xfrm>
        </p:spPr>
        <p:txBody>
          <a:bodyPr anchor="t"/>
          <a:lstStyle>
            <a:lvl1pPr algn="l">
              <a:lnSpc>
                <a:spcPct val="100000"/>
              </a:lnSpc>
              <a:defRPr sz="6000">
                <a:solidFill>
                  <a:schemeClr val="accent1"/>
                </a:solidFill>
              </a:defRPr>
            </a:lvl1pPr>
          </a:lstStyle>
          <a:p>
            <a:r>
              <a:rPr lang="de-DE" noProof="0"/>
              <a:t>Mastertitelformat bearbeiten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3227151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Eröffnung 18.März 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17334084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5288" y="1406426"/>
            <a:ext cx="4105276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Eröffnung 18.März 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6" name="Content Placeholder 2"/>
          <p:cNvSpPr>
            <a:spLocks noGrp="1"/>
          </p:cNvSpPr>
          <p:nvPr>
            <p:ph idx="14"/>
          </p:nvPr>
        </p:nvSpPr>
        <p:spPr>
          <a:xfrm>
            <a:off x="4643438" y="1406426"/>
            <a:ext cx="4116548" cy="5010249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</p:spTree>
    <p:extLst>
      <p:ext uri="{BB962C8B-B14F-4D97-AF65-F5344CB8AC3E}">
        <p14:creationId xmlns:p14="http://schemas.microsoft.com/office/powerpoint/2010/main" val="35487154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Pictu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Eröffnung 18.März 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395289" y="1406427"/>
            <a:ext cx="4105276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395289" y="3963533"/>
            <a:ext cx="4105276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0" name="Bildplatzhalter 6"/>
          <p:cNvSpPr>
            <a:spLocks noGrp="1"/>
          </p:cNvSpPr>
          <p:nvPr>
            <p:ph type="pic" sz="quarter" idx="14"/>
          </p:nvPr>
        </p:nvSpPr>
        <p:spPr>
          <a:xfrm>
            <a:off x="4643438" y="1449389"/>
            <a:ext cx="4105274" cy="2411412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  <p:sp>
        <p:nvSpPr>
          <p:cNvPr id="11" name="Bildplatzhalter 6"/>
          <p:cNvSpPr>
            <a:spLocks noGrp="1"/>
          </p:cNvSpPr>
          <p:nvPr>
            <p:ph type="pic" sz="quarter" idx="17"/>
          </p:nvPr>
        </p:nvSpPr>
        <p:spPr>
          <a:xfrm>
            <a:off x="4643439" y="4005263"/>
            <a:ext cx="4105274" cy="2412644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4711603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Text and 2 Objec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Eröffnung 18.März 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Textplatzhalter 6"/>
          <p:cNvSpPr>
            <a:spLocks noGrp="1"/>
          </p:cNvSpPr>
          <p:nvPr>
            <p:ph type="body" sz="quarter" idx="15"/>
          </p:nvPr>
        </p:nvSpPr>
        <p:spPr>
          <a:xfrm>
            <a:off x="395289" y="1406427"/>
            <a:ext cx="4105276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9" name="Textplatzhalter 6"/>
          <p:cNvSpPr>
            <a:spLocks noGrp="1"/>
          </p:cNvSpPr>
          <p:nvPr>
            <p:ph type="body" sz="quarter" idx="16"/>
          </p:nvPr>
        </p:nvSpPr>
        <p:spPr>
          <a:xfrm>
            <a:off x="395289" y="3963533"/>
            <a:ext cx="4105276" cy="2454374"/>
          </a:xfrm>
        </p:spPr>
        <p:txBody>
          <a:bodyPr/>
          <a:lstStyle/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12" name="Inhaltsplatzhalter 10">
            <a:extLst>
              <a:ext uri="{FF2B5EF4-FFF2-40B4-BE49-F238E27FC236}">
                <a16:creationId xmlns:a16="http://schemas.microsoft.com/office/drawing/2014/main" id="{3940162A-D75D-4335-9E40-1D7B2D50CB14}"/>
              </a:ext>
            </a:extLst>
          </p:cNvPr>
          <p:cNvSpPr>
            <a:spLocks noGrp="1"/>
          </p:cNvSpPr>
          <p:nvPr>
            <p:ph sz="quarter" idx="18" hasCustomPrompt="1"/>
          </p:nvPr>
        </p:nvSpPr>
        <p:spPr>
          <a:xfrm>
            <a:off x="4643438" y="1449389"/>
            <a:ext cx="4105274" cy="2411411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r>
              <a:rPr lang="de-DE" dirty="0" err="1"/>
              <a:t>Object</a:t>
            </a:r>
            <a:endParaRPr lang="de-DE" dirty="0"/>
          </a:p>
        </p:txBody>
      </p:sp>
      <p:sp>
        <p:nvSpPr>
          <p:cNvPr id="13" name="Inhaltsplatzhalter 11">
            <a:extLst>
              <a:ext uri="{FF2B5EF4-FFF2-40B4-BE49-F238E27FC236}">
                <a16:creationId xmlns:a16="http://schemas.microsoft.com/office/drawing/2014/main" id="{383D9EF4-C943-4128-A189-76FB47C215CE}"/>
              </a:ext>
            </a:extLst>
          </p:cNvPr>
          <p:cNvSpPr>
            <a:spLocks noGrp="1"/>
          </p:cNvSpPr>
          <p:nvPr>
            <p:ph sz="quarter" idx="19" hasCustomPrompt="1"/>
          </p:nvPr>
        </p:nvSpPr>
        <p:spPr>
          <a:xfrm>
            <a:off x="4643438" y="4005263"/>
            <a:ext cx="4105274" cy="2412644"/>
          </a:xfrm>
          <a:solidFill>
            <a:schemeClr val="bg1">
              <a:lumMod val="95000"/>
            </a:schemeClr>
          </a:solidFill>
        </p:spPr>
        <p:txBody>
          <a:bodyPr lIns="72000" tIns="36000" rIns="72000" bIns="36000"/>
          <a:lstStyle>
            <a:lvl1pPr marL="0" indent="0">
              <a:buNone/>
              <a:defRPr/>
            </a:lvl1pPr>
          </a:lstStyle>
          <a:p>
            <a:r>
              <a:rPr lang="de-DE" dirty="0" err="1"/>
              <a:t>Object</a:t>
            </a:r>
            <a:r>
              <a:rPr lang="de-DE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60804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noProof="0"/>
              <a:t>Mastertitelformat bearbeiten</a:t>
            </a:r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Eröffnung 18.März 2024</a:t>
            </a:r>
            <a:endParaRPr lang="en-US" noProof="0" dirty="0"/>
          </a:p>
        </p:txBody>
      </p:sp>
      <p:sp>
        <p:nvSpPr>
          <p:cNvPr id="8" name="Textplatzhalter 7"/>
          <p:cNvSpPr>
            <a:spLocks noGrp="1"/>
          </p:cNvSpPr>
          <p:nvPr>
            <p:ph type="body" sz="quarter" idx="13"/>
          </p:nvPr>
        </p:nvSpPr>
        <p:spPr>
          <a:xfrm>
            <a:off x="395287" y="817500"/>
            <a:ext cx="8364699" cy="379252"/>
          </a:xfrm>
        </p:spPr>
        <p:txBody>
          <a:bodyPr/>
          <a:lstStyle>
            <a:lvl1pPr marL="0" indent="0">
              <a:spcAft>
                <a:spcPts val="0"/>
              </a:spcAft>
              <a:buNone/>
              <a:defRPr b="1">
                <a:solidFill>
                  <a:schemeClr val="accent2"/>
                </a:solidFill>
              </a:defRPr>
            </a:lvl1pPr>
            <a:lvl2pPr marL="266700" indent="0">
              <a:buNone/>
              <a:defRPr/>
            </a:lvl2pPr>
          </a:lstStyle>
          <a:p>
            <a:pPr lvl="0"/>
            <a:r>
              <a:rPr lang="de-DE" noProof="0"/>
              <a:t>Mastertextformat bearbeiten</a:t>
            </a:r>
          </a:p>
        </p:txBody>
      </p:sp>
      <p:sp>
        <p:nvSpPr>
          <p:cNvPr id="7" name="Bildplatzhalter 6"/>
          <p:cNvSpPr>
            <a:spLocks noGrp="1"/>
          </p:cNvSpPr>
          <p:nvPr>
            <p:ph type="pic" sz="quarter" idx="14"/>
          </p:nvPr>
        </p:nvSpPr>
        <p:spPr>
          <a:xfrm>
            <a:off x="395288" y="1449388"/>
            <a:ext cx="8353424" cy="4967287"/>
          </a:xfrm>
          <a:solidFill>
            <a:schemeClr val="bg1">
              <a:lumMod val="95000"/>
            </a:schemeClr>
          </a:solidFill>
        </p:spPr>
        <p:txBody>
          <a:bodyPr anchor="ctr"/>
          <a:lstStyle>
            <a:lvl1pPr marL="0" indent="0" algn="ctr">
              <a:buNone/>
              <a:defRPr/>
            </a:lvl1pPr>
          </a:lstStyle>
          <a:p>
            <a:r>
              <a:rPr lang="de-DE" noProof="0"/>
              <a:t>Bild auf Platzhalter ziehen oder durch Klicken auf Symbol hinzufügen</a:t>
            </a:r>
            <a:endParaRPr lang="en-US" noProof="0"/>
          </a:p>
        </p:txBody>
      </p:sp>
    </p:spTree>
    <p:extLst>
      <p:ext uri="{BB962C8B-B14F-4D97-AF65-F5344CB8AC3E}">
        <p14:creationId xmlns:p14="http://schemas.microsoft.com/office/powerpoint/2010/main" val="3896943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emf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6.pn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image" Target="../media/image7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95287" y="349611"/>
            <a:ext cx="8353425" cy="451098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endParaRPr lang="en-US" noProof="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5287" y="1406426"/>
            <a:ext cx="8353425" cy="5010249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/>
          <a:p>
            <a:pPr lvl="0"/>
            <a:endParaRPr lang="en-US" noProof="0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91579" y="6580800"/>
            <a:ext cx="7272810" cy="186841"/>
          </a:xfrm>
          <a:prstGeom prst="rect">
            <a:avLst/>
          </a:prstGeom>
        </p:spPr>
        <p:txBody>
          <a:bodyPr vert="horz" lIns="0" tIns="0" rIns="0" bIns="0" rtlCol="0" anchor="t" anchorCtr="0">
            <a:noAutofit/>
          </a:bodyPr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r>
              <a:rPr lang="de-DE"/>
              <a:t>Peter Göttlicher, DESY , Eröffnung 18.März 2024</a:t>
            </a:r>
            <a:endParaRPr lang="en-US" dirty="0"/>
          </a:p>
        </p:txBody>
      </p:sp>
      <p:sp>
        <p:nvSpPr>
          <p:cNvPr id="14" name="Textfeld 13"/>
          <p:cNvSpPr txBox="1"/>
          <p:nvPr userDrawn="1"/>
        </p:nvSpPr>
        <p:spPr>
          <a:xfrm>
            <a:off x="8136396" y="6580800"/>
            <a:ext cx="612316" cy="186841"/>
          </a:xfrm>
          <a:prstGeom prst="rect">
            <a:avLst/>
          </a:prstGeom>
          <a:noFill/>
        </p:spPr>
        <p:txBody>
          <a:bodyPr wrap="square" lIns="0" tIns="0" rIns="0" bIns="0" rtlCol="0">
            <a:noAutofit/>
          </a:bodyPr>
          <a:lstStyle/>
          <a:p>
            <a:pPr algn="r"/>
            <a:r>
              <a:rPr lang="en-US" sz="1000" b="1" noProof="0" dirty="0"/>
              <a:t>Page </a:t>
            </a:r>
            <a:fld id="{0427E4B2-AC28-443E-BE04-5CD55098A90B}" type="slidenum">
              <a:rPr lang="en-US" sz="1000" b="1" noProof="0" smtClean="0"/>
              <a:pPr algn="r"/>
              <a:t>‹#›</a:t>
            </a:fld>
            <a:endParaRPr lang="en-US" sz="1000" b="1" noProof="0" dirty="0"/>
          </a:p>
        </p:txBody>
      </p:sp>
      <p:pic>
        <p:nvPicPr>
          <p:cNvPr id="10" name="Grafik 9">
            <a:extLst>
              <a:ext uri="{FF2B5EF4-FFF2-40B4-BE49-F238E27FC236}">
                <a16:creationId xmlns:a16="http://schemas.microsoft.com/office/drawing/2014/main" id="{91A9E512-39DB-45FA-95C7-CE8C891DDC68}"/>
              </a:ext>
            </a:extLst>
          </p:cNvPr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3112" y="6614019"/>
            <a:ext cx="325552" cy="1006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452993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71" r:id="rId2"/>
    <p:sldLayoutId id="2147483672" r:id="rId3"/>
    <p:sldLayoutId id="2147483674" r:id="rId4"/>
    <p:sldLayoutId id="2147483662" r:id="rId5"/>
    <p:sldLayoutId id="2147483668" r:id="rId6"/>
    <p:sldLayoutId id="2147483670" r:id="rId7"/>
    <p:sldLayoutId id="2147483673" r:id="rId8"/>
    <p:sldLayoutId id="2147483669" r:id="rId9"/>
    <p:sldLayoutId id="2147483666" r:id="rId10"/>
    <p:sldLayoutId id="2147483667" r:id="rId11"/>
    <p:sldLayoutId id="2147483675" r:id="rId12"/>
  </p:sldLayoutIdLst>
  <p:hf sldNum="0" hd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0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61950" indent="-361950" algn="l" defTabSz="914400" rtl="0" eaLnBrk="1" latinLnBrk="0" hangingPunct="1">
        <a:lnSpc>
          <a:spcPct val="110000"/>
        </a:lnSpc>
        <a:spcBef>
          <a:spcPts val="0"/>
        </a:spcBef>
        <a:spcAft>
          <a:spcPts val="1200"/>
        </a:spcAft>
        <a:buFont typeface="Arial" panose="020B0604020202020204" pitchFamily="34" charset="0"/>
        <a:buChar char="•"/>
        <a:tabLst>
          <a:tab pos="361950" algn="l"/>
        </a:tabLst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6286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8953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162050" indent="-266700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438275" indent="-276225" algn="l" defTabSz="914400" rtl="0" eaLnBrk="1" latinLnBrk="0" hangingPunct="1">
        <a:lnSpc>
          <a:spcPct val="100000"/>
        </a:lnSpc>
        <a:spcBef>
          <a:spcPts val="0"/>
        </a:spcBef>
        <a:spcAft>
          <a:spcPts val="800"/>
        </a:spcAft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13" userDrawn="1">
          <p15:clr>
            <a:srgbClr val="F26B43"/>
          </p15:clr>
        </p15:guide>
        <p15:guide id="2" pos="2925" userDrawn="1">
          <p15:clr>
            <a:srgbClr val="F26B43"/>
          </p15:clr>
        </p15:guide>
        <p15:guide id="3" pos="2835" userDrawn="1">
          <p15:clr>
            <a:srgbClr val="F26B43"/>
          </p15:clr>
        </p15:guide>
        <p15:guide id="4" pos="5511" userDrawn="1">
          <p15:clr>
            <a:srgbClr val="F26B43"/>
          </p15:clr>
        </p15:guide>
        <p15:guide id="5" pos="249" userDrawn="1">
          <p15:clr>
            <a:srgbClr val="F26B43"/>
          </p15:clr>
        </p15:guide>
        <p15:guide id="6" orient="horz" pos="4042" userDrawn="1">
          <p15:clr>
            <a:srgbClr val="F26B43"/>
          </p15:clr>
        </p15:guide>
        <p15:guide id="7" orient="horz" pos="2432" userDrawn="1">
          <p15:clr>
            <a:srgbClr val="F26B43"/>
          </p15:clr>
        </p15:guide>
        <p15:guide id="8" orient="horz" pos="2523" userDrawn="1">
          <p15:clr>
            <a:srgbClr val="F26B43"/>
          </p15:clr>
        </p15:guide>
      </p15:sldGuideLst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4"/>
          <p:cNvGrpSpPr>
            <a:grpSpLocks/>
          </p:cNvGrpSpPr>
          <p:nvPr userDrawn="1"/>
        </p:nvGrpSpPr>
        <p:grpSpPr bwMode="auto">
          <a:xfrm>
            <a:off x="2566" y="0"/>
            <a:ext cx="9141434" cy="6858000"/>
            <a:chOff x="0" y="0"/>
            <a:chExt cx="5758" cy="4320"/>
          </a:xfrm>
        </p:grpSpPr>
        <p:sp>
          <p:nvSpPr>
            <p:cNvPr id="1067011" name="Rectangle 2"/>
            <p:cNvSpPr>
              <a:spLocks noChangeArrowheads="1"/>
            </p:cNvSpPr>
            <p:nvPr/>
          </p:nvSpPr>
          <p:spPr bwMode="auto">
            <a:xfrm>
              <a:off x="0" y="0"/>
              <a:ext cx="5758" cy="4319"/>
            </a:xfrm>
            <a:prstGeom prst="rect">
              <a:avLst/>
            </a:prstGeom>
            <a:solidFill>
              <a:srgbClr val="0058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2" name="Rectangle 10"/>
            <p:cNvSpPr>
              <a:spLocks noChangeArrowheads="1"/>
            </p:cNvSpPr>
            <p:nvPr/>
          </p:nvSpPr>
          <p:spPr bwMode="auto">
            <a:xfrm>
              <a:off x="1926" y="4227"/>
              <a:ext cx="3831" cy="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  <p:pic>
          <p:nvPicPr>
            <p:cNvPr id="1030" name="Grafik 19"/>
            <p:cNvPicPr>
              <a:picLocks noChangeAspect="1"/>
            </p:cNvPicPr>
            <p:nvPr/>
          </p:nvPicPr>
          <p:blipFill>
            <a:blip r:embed="rId1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 r="40276"/>
            <a:stretch>
              <a:fillRect/>
            </a:stretch>
          </p:blipFill>
          <p:spPr bwMode="auto">
            <a:xfrm>
              <a:off x="4458" y="3249"/>
              <a:ext cx="1098" cy="77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1031" name="Bild 4" descr="DDC_Sticker_groß_Schatten_RGB.png"/>
            <p:cNvPicPr>
              <a:picLocks noChangeAspect="1"/>
            </p:cNvPicPr>
            <p:nvPr/>
          </p:nvPicPr>
          <p:blipFill>
            <a:blip r:embed="rId1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787" y="3294"/>
              <a:ext cx="635" cy="63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067015" name="Rectangle 4"/>
            <p:cNvSpPr>
              <a:spLocks noChangeArrowheads="1"/>
            </p:cNvSpPr>
            <p:nvPr/>
          </p:nvSpPr>
          <p:spPr bwMode="auto">
            <a:xfrm>
              <a:off x="0" y="0"/>
              <a:ext cx="181" cy="181"/>
            </a:xfrm>
            <a:prstGeom prst="rect">
              <a:avLst/>
            </a:prstGeom>
            <a:solidFill>
              <a:srgbClr val="CF68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 cmpd="dbl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6" name="Rectangle 6"/>
            <p:cNvSpPr>
              <a:spLocks noChangeArrowheads="1"/>
            </p:cNvSpPr>
            <p:nvPr/>
          </p:nvSpPr>
          <p:spPr bwMode="auto">
            <a:xfrm>
              <a:off x="0" y="4046"/>
              <a:ext cx="1927" cy="93"/>
            </a:xfrm>
            <a:prstGeom prst="rect">
              <a:avLst/>
            </a:prstGeom>
            <a:solidFill>
              <a:srgbClr val="CF6800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7" name="Rectangle 7"/>
            <p:cNvSpPr>
              <a:spLocks noChangeArrowheads="1"/>
            </p:cNvSpPr>
            <p:nvPr/>
          </p:nvSpPr>
          <p:spPr bwMode="auto">
            <a:xfrm>
              <a:off x="0" y="4229"/>
              <a:ext cx="1927" cy="91"/>
            </a:xfrm>
            <a:prstGeom prst="rect">
              <a:avLst/>
            </a:prstGeom>
            <a:solidFill>
              <a:srgbClr val="9C9C9C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8" name="Rectangle 8"/>
            <p:cNvSpPr>
              <a:spLocks noChangeArrowheads="1"/>
            </p:cNvSpPr>
            <p:nvPr/>
          </p:nvSpPr>
          <p:spPr bwMode="auto">
            <a:xfrm>
              <a:off x="1926" y="4137"/>
              <a:ext cx="1926" cy="91"/>
            </a:xfrm>
            <a:prstGeom prst="rect">
              <a:avLst/>
            </a:prstGeom>
            <a:solidFill>
              <a:srgbClr val="B9B9B9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  <p:sp>
          <p:nvSpPr>
            <p:cNvPr id="1067019" name="Rectangle 9"/>
            <p:cNvSpPr>
              <a:spLocks noChangeArrowheads="1"/>
            </p:cNvSpPr>
            <p:nvPr/>
          </p:nvSpPr>
          <p:spPr bwMode="auto">
            <a:xfrm>
              <a:off x="0" y="4137"/>
              <a:ext cx="1927" cy="91"/>
            </a:xfrm>
            <a:prstGeom prst="rect">
              <a:avLst/>
            </a:prstGeom>
            <a:solidFill>
              <a:schemeClr val="bg1"/>
            </a:solid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lIns="110377" tIns="55189" rIns="110377" bIns="55189" anchor="ctr"/>
            <a:lstStyle>
              <a:lvl1pPr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1pPr>
              <a:lvl2pPr marL="896938" indent="-34448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2pPr>
              <a:lvl3pPr marL="137953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3pPr>
              <a:lvl4pPr marL="1931988" indent="-276225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4pPr>
              <a:lvl5pPr marL="2482850" indent="-274638" algn="l" defTabSz="1103313">
                <a:spcBef>
                  <a:spcPct val="0"/>
                </a:spcBef>
                <a:defRPr sz="2400">
                  <a:solidFill>
                    <a:schemeClr val="tx1"/>
                  </a:solidFill>
                  <a:latin typeface="Times" pitchFamily="18" charset="0"/>
                </a:defRPr>
              </a:lvl5pPr>
              <a:lvl6pPr marL="29400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6pPr>
              <a:lvl7pPr marL="33972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7pPr>
              <a:lvl8pPr marL="38544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8pPr>
              <a:lvl9pPr marL="4311650" indent="-274638" defTabSz="1103313" eaLnBrk="0" fontAlgn="base" hangingPunct="0">
                <a:spcBef>
                  <a:spcPct val="0"/>
                </a:spcBef>
                <a:spcAft>
                  <a:spcPct val="0"/>
                </a:spcAft>
                <a:defRPr sz="2400">
                  <a:solidFill>
                    <a:schemeClr val="tx1"/>
                  </a:solidFill>
                  <a:latin typeface="Times" pitchFamily="18" charset="0"/>
                </a:defRPr>
              </a:lvl9pPr>
            </a:lstStyle>
            <a:p>
              <a:pPr eaLnBrk="1" hangingPunct="1">
                <a:defRPr/>
              </a:pPr>
              <a:endParaRPr lang="de-DE" altLang="de-DE" sz="1778" b="0">
                <a:latin typeface="Calibri" pitchFamily="34" charset="0"/>
                <a:cs typeface="Arial" charset="0"/>
              </a:endParaRPr>
            </a:p>
          </p:txBody>
        </p:sp>
      </p:grpSp>
      <p:sp>
        <p:nvSpPr>
          <p:cNvPr id="13" name="Text Box 14"/>
          <p:cNvSpPr txBox="1">
            <a:spLocks noChangeArrowheads="1"/>
          </p:cNvSpPr>
          <p:nvPr/>
        </p:nvSpPr>
        <p:spPr bwMode="auto">
          <a:xfrm>
            <a:off x="2842747" y="6668861"/>
            <a:ext cx="6020314" cy="2268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lIns="89194" tIns="44597" rIns="89194" bIns="44597">
            <a:spAutoFit/>
          </a:bodyPr>
          <a:lstStyle>
            <a:lvl1pPr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1pPr>
            <a:lvl2pPr marL="896938" indent="-344488"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2pPr>
            <a:lvl3pPr marL="1379538" indent="-276225"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3pPr>
            <a:lvl4pPr marL="1931988" indent="-276225"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4pPr>
            <a:lvl5pPr marL="2482850" indent="-274638" algn="l" defTabSz="1103313">
              <a:spcBef>
                <a:spcPct val="0"/>
              </a:spcBef>
              <a:defRPr sz="2400">
                <a:solidFill>
                  <a:schemeClr val="tx1"/>
                </a:solidFill>
                <a:latin typeface="Times" pitchFamily="18" charset="0"/>
              </a:defRPr>
            </a:lvl5pPr>
            <a:lvl6pPr marL="2940050" indent="-274638" defTabSz="1103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6pPr>
            <a:lvl7pPr marL="3397250" indent="-274638" defTabSz="1103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7pPr>
            <a:lvl8pPr marL="3854450" indent="-274638" defTabSz="1103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8pPr>
            <a:lvl9pPr marL="4311650" indent="-274638" defTabSz="1103313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" pitchFamily="18" charset="0"/>
              </a:defRPr>
            </a:lvl9pPr>
          </a:lstStyle>
          <a:p>
            <a:pPr algn="r" eaLnBrk="1" hangingPunct="1">
              <a:defRPr/>
            </a:pPr>
            <a:r>
              <a:rPr lang="de-DE" altLang="de-DE" sz="889" b="0">
                <a:latin typeface="Arial" charset="0"/>
                <a:cs typeface="Arial" charset="0"/>
              </a:rPr>
              <a:t>Peter Kaever  I   Zentralabteilung Forschungstechnik  I  www.hzdr.de</a:t>
            </a:r>
            <a:endParaRPr lang="de-DE" altLang="de-DE" sz="1778" b="0">
              <a:latin typeface="Calibri" pitchFamily="34" charset="0"/>
              <a:cs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861495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</p:sldLayoutIdLst>
  <p:hf sldNum="0" hdr="0" dt="0"/>
  <p:txStyles>
    <p:titleStyle>
      <a:lvl1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+mj-lt"/>
          <a:ea typeface="+mj-ea"/>
          <a:cs typeface="+mj-cs"/>
        </a:defRPr>
      </a:lvl1pPr>
      <a:lvl2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2pPr>
      <a:lvl3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3pPr>
      <a:lvl4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4pPr>
      <a:lvl5pPr algn="ctr" defTabSz="891587" rtl="0" eaLnBrk="0" fontAlgn="base" hangingPunct="0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5pPr>
      <a:lvl6pPr marL="369463" algn="ctr" defTabSz="891587" rtl="0" fontAlgn="base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6pPr>
      <a:lvl7pPr marL="738927" algn="ctr" defTabSz="891587" rtl="0" fontAlgn="base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7pPr>
      <a:lvl8pPr marL="1108390" algn="ctr" defTabSz="891587" rtl="0" fontAlgn="base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8pPr>
      <a:lvl9pPr marL="1477853" algn="ctr" defTabSz="891587" rtl="0" fontAlgn="base">
        <a:spcBef>
          <a:spcPct val="0"/>
        </a:spcBef>
        <a:spcAft>
          <a:spcPct val="0"/>
        </a:spcAft>
        <a:defRPr sz="4283">
          <a:solidFill>
            <a:schemeClr val="tx1"/>
          </a:solidFill>
          <a:latin typeface="Arial" charset="0"/>
          <a:cs typeface="Arial" charset="0"/>
        </a:defRPr>
      </a:lvl9pPr>
    </p:titleStyle>
    <p:bodyStyle>
      <a:lvl1pPr marL="334827" indent="-334827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3152">
          <a:solidFill>
            <a:schemeClr val="tx1"/>
          </a:solidFill>
          <a:latin typeface="+mn-lt"/>
          <a:ea typeface="+mn-ea"/>
          <a:cs typeface="+mn-cs"/>
        </a:defRPr>
      </a:lvl1pPr>
      <a:lvl2pPr marL="724816" indent="-278381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748">
          <a:solidFill>
            <a:schemeClr val="tx1"/>
          </a:solidFill>
          <a:latin typeface="+mn-lt"/>
          <a:cs typeface="+mn-cs"/>
        </a:defRPr>
      </a:lvl2pPr>
      <a:lvl3pPr marL="1114805" indent="-223217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343">
          <a:solidFill>
            <a:schemeClr val="tx1"/>
          </a:solidFill>
          <a:latin typeface="+mn-lt"/>
          <a:cs typeface="+mn-cs"/>
        </a:defRPr>
      </a:lvl3pPr>
      <a:lvl4pPr marL="1561240" indent="-223217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1939">
          <a:solidFill>
            <a:schemeClr val="tx1"/>
          </a:solidFill>
          <a:latin typeface="+mn-lt"/>
          <a:cs typeface="+mn-cs"/>
        </a:defRPr>
      </a:lvl4pPr>
      <a:lvl5pPr marL="2006391" indent="-221935" algn="l" defTabSz="891587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»"/>
        <a:defRPr sz="1939">
          <a:solidFill>
            <a:schemeClr val="tx1"/>
          </a:solidFill>
          <a:latin typeface="+mn-lt"/>
          <a:cs typeface="+mn-cs"/>
        </a:defRPr>
      </a:lvl5pPr>
      <a:lvl6pPr marL="2375854" indent="-221935" algn="l" defTabSz="891587" rtl="0" fontAlgn="base">
        <a:spcBef>
          <a:spcPct val="20000"/>
        </a:spcBef>
        <a:spcAft>
          <a:spcPct val="0"/>
        </a:spcAft>
        <a:buFont typeface="Arial" charset="0"/>
        <a:buChar char="»"/>
        <a:defRPr sz="1939">
          <a:solidFill>
            <a:schemeClr val="tx1"/>
          </a:solidFill>
          <a:latin typeface="+mn-lt"/>
          <a:cs typeface="+mn-cs"/>
        </a:defRPr>
      </a:lvl6pPr>
      <a:lvl7pPr marL="2745318" indent="-221935" algn="l" defTabSz="891587" rtl="0" fontAlgn="base">
        <a:spcBef>
          <a:spcPct val="20000"/>
        </a:spcBef>
        <a:spcAft>
          <a:spcPct val="0"/>
        </a:spcAft>
        <a:buFont typeface="Arial" charset="0"/>
        <a:buChar char="»"/>
        <a:defRPr sz="1939">
          <a:solidFill>
            <a:schemeClr val="tx1"/>
          </a:solidFill>
          <a:latin typeface="+mn-lt"/>
          <a:cs typeface="+mn-cs"/>
        </a:defRPr>
      </a:lvl7pPr>
      <a:lvl8pPr marL="3114781" indent="-221935" algn="l" defTabSz="891587" rtl="0" fontAlgn="base">
        <a:spcBef>
          <a:spcPct val="20000"/>
        </a:spcBef>
        <a:spcAft>
          <a:spcPct val="0"/>
        </a:spcAft>
        <a:buFont typeface="Arial" charset="0"/>
        <a:buChar char="»"/>
        <a:defRPr sz="1939">
          <a:solidFill>
            <a:schemeClr val="tx1"/>
          </a:solidFill>
          <a:latin typeface="+mn-lt"/>
          <a:cs typeface="+mn-cs"/>
        </a:defRPr>
      </a:lvl8pPr>
      <a:lvl9pPr marL="3484244" indent="-221935" algn="l" defTabSz="891587" rtl="0" fontAlgn="base">
        <a:spcBef>
          <a:spcPct val="20000"/>
        </a:spcBef>
        <a:spcAft>
          <a:spcPct val="0"/>
        </a:spcAft>
        <a:buFont typeface="Arial" charset="0"/>
        <a:buChar char="»"/>
        <a:defRPr sz="1939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de-DE"/>
      </a:defPPr>
      <a:lvl1pPr marL="0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1pPr>
      <a:lvl2pPr marL="369463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2pPr>
      <a:lvl3pPr marL="738927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3pPr>
      <a:lvl4pPr marL="1108390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4pPr>
      <a:lvl5pPr marL="1477853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5pPr>
      <a:lvl6pPr marL="1847317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6pPr>
      <a:lvl7pPr marL="2216780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7pPr>
      <a:lvl8pPr marL="2586243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8pPr>
      <a:lvl9pPr marL="2955707" algn="l" defTabSz="738927" rtl="0" eaLnBrk="1" latinLnBrk="0" hangingPunct="1">
        <a:defRPr sz="145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1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gsi-fair.zoom.us/j/67274515149" TargetMode="External"/><Relationship Id="rId1" Type="http://schemas.openxmlformats.org/officeDocument/2006/relationships/slideLayout" Target="../slideLayouts/slideLayout10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10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mailto:Peter.goettlicher@desy.de" TargetMode="External"/><Relationship Id="rId1" Type="http://schemas.openxmlformats.org/officeDocument/2006/relationships/slideLayout" Target="../slideLayouts/slideLayout10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platzhalter 3"/>
          <p:cNvSpPr>
            <a:spLocks noGrp="1"/>
          </p:cNvSpPr>
          <p:nvPr>
            <p:ph type="body" sz="quarter" idx="4294967295"/>
          </p:nvPr>
        </p:nvSpPr>
        <p:spPr>
          <a:xfrm>
            <a:off x="5652120" y="5589240"/>
            <a:ext cx="1800200" cy="700373"/>
          </a:xfrm>
        </p:spPr>
        <p:txBody>
          <a:bodyPr/>
          <a:lstStyle/>
          <a:p>
            <a:pPr marL="0" indent="0">
              <a:buNone/>
            </a:pPr>
            <a:r>
              <a:rPr lang="en-US" dirty="0"/>
              <a:t>Peter </a:t>
            </a:r>
            <a:r>
              <a:rPr lang="en-US" dirty="0" err="1"/>
              <a:t>Göttlicher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18. </a:t>
            </a:r>
            <a:r>
              <a:rPr lang="en-US" dirty="0" err="1"/>
              <a:t>März</a:t>
            </a:r>
            <a:r>
              <a:rPr lang="en-US" dirty="0"/>
              <a:t> 2024</a:t>
            </a:r>
          </a:p>
        </p:txBody>
      </p:sp>
      <p:pic>
        <p:nvPicPr>
          <p:cNvPr id="1026" name="Picture 2" descr="H:\My Documents\My_Doku_H\Project\SEI\Logos\SEI_with_text_poster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71800" y="1988840"/>
            <a:ext cx="6120680" cy="12775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3131840" y="1340768"/>
            <a:ext cx="4813112" cy="329320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>
                <a:solidFill>
                  <a:srgbClr val="FF0000"/>
                </a:solidFill>
              </a:rPr>
              <a:t>Eröffnung</a:t>
            </a:r>
            <a:r>
              <a:rPr lang="en-GB" sz="3200" dirty="0">
                <a:solidFill>
                  <a:srgbClr val="FF0000"/>
                </a:solidFill>
              </a:rPr>
              <a:t> der </a:t>
            </a:r>
            <a:r>
              <a:rPr lang="de-DE" sz="3200" dirty="0">
                <a:solidFill>
                  <a:srgbClr val="FF0000"/>
                </a:solidFill>
              </a:rPr>
              <a:t>Tagung</a:t>
            </a:r>
            <a:r>
              <a:rPr lang="en-GB" sz="3200" dirty="0">
                <a:solidFill>
                  <a:srgbClr val="FF0000"/>
                </a:solidFill>
              </a:rPr>
              <a:t> der</a:t>
            </a:r>
          </a:p>
          <a:p>
            <a:endParaRPr lang="en-GB" sz="3200" dirty="0"/>
          </a:p>
          <a:p>
            <a:endParaRPr lang="en-GB" sz="3200" dirty="0"/>
          </a:p>
          <a:p>
            <a:endParaRPr lang="en-US" sz="3200" dirty="0"/>
          </a:p>
          <a:p>
            <a:endParaRPr lang="en-US" sz="3200" dirty="0"/>
          </a:p>
          <a:p>
            <a:endParaRPr lang="en-GB" sz="3200" dirty="0"/>
          </a:p>
          <a:p>
            <a:r>
              <a:rPr lang="de-DE" sz="1600" dirty="0"/>
              <a:t>vom</a:t>
            </a:r>
            <a:r>
              <a:rPr lang="en-GB" sz="1600" dirty="0"/>
              <a:t> 18.-20. </a:t>
            </a:r>
            <a:r>
              <a:rPr lang="en-GB" sz="1600" dirty="0" err="1"/>
              <a:t>März</a:t>
            </a:r>
            <a:r>
              <a:rPr lang="en-GB" sz="1600" dirty="0"/>
              <a:t> 2024</a:t>
            </a:r>
          </a:p>
        </p:txBody>
      </p:sp>
    </p:spTree>
    <p:extLst>
      <p:ext uri="{BB962C8B-B14F-4D97-AF65-F5344CB8AC3E}">
        <p14:creationId xmlns:p14="http://schemas.microsoft.com/office/powerpoint/2010/main" val="8629679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Eröffnung 18.März 2024</a:t>
            </a:r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1052736"/>
            <a:ext cx="9144000" cy="4708981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30000" dirty="0">
                <a:solidFill>
                  <a:schemeClr val="bg1"/>
                </a:solidFill>
              </a:rPr>
              <a:t> 5</a:t>
            </a:r>
            <a:r>
              <a:rPr lang="en-US" sz="9600" dirty="0">
                <a:solidFill>
                  <a:schemeClr val="bg1"/>
                </a:solidFill>
              </a:rPr>
              <a:t> </a:t>
            </a:r>
            <a:r>
              <a:rPr lang="en-US" sz="9600" dirty="0" err="1">
                <a:solidFill>
                  <a:schemeClr val="bg1"/>
                </a:solidFill>
              </a:rPr>
              <a:t>Minuten</a:t>
            </a:r>
            <a:endParaRPr lang="de-DE" sz="96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411043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Eröffnung 18.März 2024</a:t>
            </a:r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5358" y="1052736"/>
            <a:ext cx="9138642" cy="4708981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30000" dirty="0">
                <a:solidFill>
                  <a:schemeClr val="bg1"/>
                </a:solidFill>
              </a:rPr>
              <a:t> 1</a:t>
            </a:r>
            <a:r>
              <a:rPr lang="en-US" sz="9600" dirty="0">
                <a:solidFill>
                  <a:schemeClr val="bg1"/>
                </a:solidFill>
              </a:rPr>
              <a:t> Minute</a:t>
            </a:r>
            <a:endParaRPr lang="de-DE" sz="9600" dirty="0" err="1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28142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1619672" y="980728"/>
            <a:ext cx="7387707" cy="38882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/>
              <a:t>Im</a:t>
            </a:r>
            <a:r>
              <a:rPr lang="en-US" sz="2400" dirty="0"/>
              <a:t> ONLINE Format</a:t>
            </a:r>
            <a:r>
              <a:rPr lang="de-DE" sz="2400" dirty="0"/>
              <a:t> </a:t>
            </a:r>
          </a:p>
          <a:p>
            <a:r>
              <a:rPr lang="en-US" sz="2400" dirty="0"/>
              <a:t>	H</a:t>
            </a:r>
            <a:r>
              <a:rPr lang="de-DE" sz="2400" dirty="0" err="1"/>
              <a:t>ost</a:t>
            </a:r>
            <a:r>
              <a:rPr lang="de-DE" sz="2400" dirty="0"/>
              <a:t> Labor: </a:t>
            </a:r>
          </a:p>
          <a:p>
            <a:r>
              <a:rPr lang="de-DE" sz="2400" dirty="0"/>
              <a:t>	DESY-Hamburg</a:t>
            </a:r>
          </a:p>
          <a:p>
            <a:endParaRPr lang="en-US" sz="2400" dirty="0"/>
          </a:p>
          <a:p>
            <a:endParaRPr lang="de-DE" sz="2400" dirty="0"/>
          </a:p>
          <a:p>
            <a:r>
              <a:rPr lang="de-DE" sz="2400" dirty="0"/>
              <a:t>Treffen</a:t>
            </a:r>
            <a:r>
              <a:rPr lang="en-US" sz="2400" dirty="0"/>
              <a:t> der </a:t>
            </a:r>
            <a:r>
              <a:rPr lang="de-DE" sz="2400" dirty="0"/>
              <a:t>Elektroniker/innen</a:t>
            </a:r>
            <a:r>
              <a:rPr lang="en-US" sz="2400" dirty="0"/>
              <a:t> </a:t>
            </a:r>
            <a:r>
              <a:rPr lang="de-DE" sz="2400" dirty="0"/>
              <a:t>zu</a:t>
            </a:r>
            <a:r>
              <a:rPr lang="en-US" sz="2400" dirty="0"/>
              <a:t> </a:t>
            </a:r>
          </a:p>
          <a:p>
            <a:pPr marL="342900" indent="-342900">
              <a:buFontTx/>
              <a:buChar char="-"/>
            </a:pPr>
            <a:r>
              <a:rPr lang="de-DE" sz="2400" dirty="0"/>
              <a:t>Vorträgen</a:t>
            </a:r>
            <a:r>
              <a:rPr lang="en-US" sz="2400" dirty="0"/>
              <a:t> / </a:t>
            </a:r>
            <a:r>
              <a:rPr lang="de-DE" sz="2400" dirty="0"/>
              <a:t>Ausstellungen</a:t>
            </a:r>
            <a:r>
              <a:rPr lang="en-US" sz="2400" dirty="0"/>
              <a:t> und </a:t>
            </a:r>
          </a:p>
          <a:p>
            <a:pPr marL="342900" indent="-342900">
              <a:buFontTx/>
              <a:buChar char="-"/>
            </a:pPr>
            <a:r>
              <a:rPr lang="de-DE" sz="2400" dirty="0"/>
              <a:t>Austausch</a:t>
            </a:r>
            <a:r>
              <a:rPr lang="en-US" sz="2400" dirty="0"/>
              <a:t> </a:t>
            </a:r>
          </a:p>
          <a:p>
            <a:pPr>
              <a:spcBef>
                <a:spcPts val="800"/>
              </a:spcBef>
            </a:pPr>
            <a:r>
              <a:rPr lang="de-DE" sz="2400" dirty="0"/>
              <a:t>Wer</a:t>
            </a:r>
            <a:r>
              <a:rPr lang="en-US" sz="2400" dirty="0"/>
              <a:t> </a:t>
            </a:r>
            <a:r>
              <a:rPr lang="de-DE" sz="2400" dirty="0"/>
              <a:t>ist</a:t>
            </a:r>
            <a:r>
              <a:rPr lang="en-US" sz="2400" dirty="0"/>
              <a:t> da? 	Menschen von den </a:t>
            </a:r>
            <a:r>
              <a:rPr lang="de-DE" sz="2400" dirty="0"/>
              <a:t>Helmholtz-Zentren</a:t>
            </a:r>
          </a:p>
          <a:p>
            <a:r>
              <a:rPr lang="en-US" sz="2400" dirty="0"/>
              <a:t>						       und</a:t>
            </a:r>
            <a:r>
              <a:rPr lang="de-DE" sz="2400" dirty="0"/>
              <a:t> aus</a:t>
            </a:r>
            <a:r>
              <a:rPr lang="en-US" sz="2400" dirty="0"/>
              <a:t> der </a:t>
            </a:r>
            <a:r>
              <a:rPr lang="de-DE" sz="2400" dirty="0"/>
              <a:t>Industrie</a:t>
            </a: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Herzlich</a:t>
            </a:r>
            <a:r>
              <a:rPr lang="en-US" dirty="0"/>
              <a:t> </a:t>
            </a:r>
            <a:r>
              <a:rPr lang="en-US" dirty="0" err="1"/>
              <a:t>Willkommen</a:t>
            </a:r>
            <a:endParaRPr lang="de-DE" dirty="0"/>
          </a:p>
        </p:txBody>
      </p:sp>
      <p:pic>
        <p:nvPicPr>
          <p:cNvPr id="3075" name="Picture 3" descr="N:\goettlic\My Documents\My_Doku_H\Project\SEI\Logos\SEI_without_text_blue.gif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2792622"/>
            <a:ext cx="1291486" cy="17791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Eröffnung 18.März 2024</a:t>
            </a: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A950DB4-AADA-476C-B913-16B0FC07868D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13" y="994779"/>
            <a:ext cx="4133850" cy="1323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7909198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Blöcke der Vorträge</a:t>
            </a:r>
            <a:br>
              <a:rPr lang="de-DE" dirty="0"/>
            </a:b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Eröffnung 18.März 2024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251519" y="1151640"/>
            <a:ext cx="8640960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endParaRPr lang="de-DE" sz="24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err="1"/>
              <a:t>Datenaustausch</a:t>
            </a:r>
            <a:r>
              <a:rPr lang="en-US" sz="2400" dirty="0"/>
              <a:t>: </a:t>
            </a:r>
            <a:r>
              <a:rPr lang="en-US" sz="2400" dirty="0" err="1"/>
              <a:t>Kommunikation</a:t>
            </a:r>
            <a:r>
              <a:rPr lang="en-US" sz="2400" dirty="0"/>
              <a:t>, </a:t>
            </a:r>
            <a:r>
              <a:rPr lang="en-US" sz="2400" dirty="0" err="1"/>
              <a:t>Netzwerke</a:t>
            </a:r>
            <a:endParaRPr lang="de-DE" sz="24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err="1"/>
              <a:t>Kontrollen</a:t>
            </a:r>
            <a:endParaRPr lang="de-DE" sz="24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err="1"/>
              <a:t>Systeme</a:t>
            </a:r>
            <a:r>
              <a:rPr lang="en-US" sz="2400" dirty="0"/>
              <a:t> – </a:t>
            </a:r>
            <a:r>
              <a:rPr lang="en-US" sz="2400" dirty="0" err="1"/>
              <a:t>Planung</a:t>
            </a:r>
            <a:r>
              <a:rPr lang="en-US" sz="2400" dirty="0"/>
              <a:t> , </a:t>
            </a:r>
            <a:r>
              <a:rPr lang="en-US" sz="2400" dirty="0" err="1"/>
              <a:t>Architektur</a:t>
            </a:r>
            <a:endParaRPr lang="de-DE" sz="24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err="1"/>
              <a:t>Messen</a:t>
            </a:r>
            <a:endParaRPr lang="de-DE" sz="2400" dirty="0"/>
          </a:p>
          <a:p>
            <a:pPr marL="914400" lvl="1" indent="-457200">
              <a:buFont typeface="Wingdings" panose="05000000000000000000" pitchFamily="2" charset="2"/>
              <a:buChar char="Ø"/>
            </a:pPr>
            <a:r>
              <a:rPr lang="en-US" sz="2400" dirty="0" err="1"/>
              <a:t>Sicherheit</a:t>
            </a:r>
            <a:endParaRPr lang="en-US" sz="2400" dirty="0"/>
          </a:p>
          <a:p>
            <a:pPr lvl="1"/>
            <a:endParaRPr lang="de-DE" sz="2400" dirty="0"/>
          </a:p>
          <a:p>
            <a:pPr marL="914400" lvl="1" indent="-457200">
              <a:spcBef>
                <a:spcPts val="1600"/>
              </a:spcBef>
              <a:buFont typeface="Wingdings" panose="05000000000000000000" pitchFamily="2" charset="2"/>
              <a:buChar char="Ø"/>
            </a:pPr>
            <a:r>
              <a:rPr lang="de-DE" sz="2800" dirty="0"/>
              <a:t>Workshop: </a:t>
            </a:r>
            <a:r>
              <a:rPr lang="de-DE" sz="2800" dirty="0" err="1"/>
              <a:t>Labview</a:t>
            </a:r>
            <a:r>
              <a:rPr lang="de-DE" sz="2800" dirty="0"/>
              <a:t> – Einsatz und Zukunft</a:t>
            </a:r>
          </a:p>
          <a:p>
            <a:pPr marL="914400" lvl="1" indent="-457200">
              <a:spcBef>
                <a:spcPts val="1600"/>
              </a:spcBef>
              <a:buFont typeface="Wingdings" panose="05000000000000000000" pitchFamily="2" charset="2"/>
              <a:buChar char="Ø"/>
            </a:pPr>
            <a:endParaRPr lang="de-DE" sz="2800" dirty="0"/>
          </a:p>
          <a:p>
            <a:pPr lvl="1">
              <a:spcBef>
                <a:spcPts val="1600"/>
              </a:spcBef>
            </a:pPr>
            <a:r>
              <a:rPr lang="de-DE" sz="1600" dirty="0" err="1"/>
              <a:t>Labview</a:t>
            </a:r>
            <a:r>
              <a:rPr lang="de-DE" sz="1600" dirty="0"/>
              <a:t> ist auch heute Mittag innerhalb der SEI-Tagung  ein Thema</a:t>
            </a:r>
          </a:p>
        </p:txBody>
      </p:sp>
    </p:spTree>
    <p:extLst>
      <p:ext uri="{BB962C8B-B14F-4D97-AF65-F5344CB8AC3E}">
        <p14:creationId xmlns:p14="http://schemas.microsoft.com/office/powerpoint/2010/main" val="404404658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Organisatorisches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Eröffnung 18.März 2024</a:t>
            </a:r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323528" y="1052736"/>
            <a:ext cx="8784976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/>
              <a:t>Kaffee</a:t>
            </a:r>
            <a:r>
              <a:rPr lang="en-US" sz="2400" dirty="0"/>
              <a:t> und Essen</a:t>
            </a:r>
          </a:p>
          <a:p>
            <a:r>
              <a:rPr lang="en-US" sz="2400" dirty="0"/>
              <a:t>	</a:t>
            </a:r>
          </a:p>
          <a:p>
            <a:r>
              <a:rPr lang="de-DE" sz="2400" dirty="0"/>
              <a:t>Die Vortragsblöcke sind 1½ bis 2 Stunden</a:t>
            </a:r>
          </a:p>
          <a:p>
            <a:r>
              <a:rPr lang="de-DE" sz="2400" dirty="0"/>
              <a:t>Die per ZOOM: In eigener Regie, aber</a:t>
            </a:r>
          </a:p>
          <a:p>
            <a:r>
              <a:rPr lang="en-US" sz="2400" dirty="0"/>
              <a:t>	</a:t>
            </a:r>
          </a:p>
          <a:p>
            <a:r>
              <a:rPr lang="de-DE" sz="2400" dirty="0"/>
              <a:t>Der Raum im ZOOM bleibt in den Pausen offen</a:t>
            </a:r>
          </a:p>
          <a:p>
            <a:pPr marL="800100" lvl="1" indent="-342900">
              <a:buFontTx/>
              <a:buChar char="-"/>
            </a:pPr>
            <a:r>
              <a:rPr lang="de-DE" sz="2400" dirty="0"/>
              <a:t>Die Adressen stehen links auf der INDICO-Seite</a:t>
            </a:r>
          </a:p>
          <a:p>
            <a:pPr marL="800100" lvl="1" indent="-342900">
              <a:buFontTx/>
              <a:buChar char="-"/>
            </a:pPr>
            <a:r>
              <a:rPr lang="de-DE" sz="2400" dirty="0"/>
              <a:t>Zum persönlichen Kontakt</a:t>
            </a:r>
          </a:p>
          <a:p>
            <a:pPr marL="800100" lvl="1" indent="-342900">
              <a:buFontTx/>
              <a:buChar char="-"/>
            </a:pPr>
            <a:r>
              <a:rPr lang="en-US" sz="2400" dirty="0" err="1"/>
              <a:t>Zum</a:t>
            </a:r>
            <a:r>
              <a:rPr lang="en-US" sz="2400" dirty="0"/>
              <a:t> </a:t>
            </a:r>
            <a:r>
              <a:rPr lang="en-US" sz="2400" dirty="0" err="1"/>
              <a:t>Kontakt</a:t>
            </a:r>
            <a:r>
              <a:rPr lang="en-US" sz="2400" dirty="0"/>
              <a:t> </a:t>
            </a:r>
            <a:r>
              <a:rPr lang="en-US" sz="2400" dirty="0" err="1"/>
              <a:t>mit</a:t>
            </a:r>
            <a:r>
              <a:rPr lang="en-US" sz="2400" dirty="0"/>
              <a:t> den </a:t>
            </a:r>
            <a:r>
              <a:rPr lang="en-US" sz="2400" dirty="0" err="1"/>
              <a:t>angemeldeten</a:t>
            </a:r>
            <a:r>
              <a:rPr lang="en-US" sz="2400" dirty="0"/>
              <a:t> </a:t>
            </a:r>
            <a:r>
              <a:rPr lang="en-US" sz="2400" dirty="0" err="1"/>
              <a:t>Firmen</a:t>
            </a:r>
            <a:endParaRPr lang="en-US" sz="2400" dirty="0"/>
          </a:p>
          <a:p>
            <a:pPr lvl="1"/>
            <a:endParaRPr lang="en-US" sz="2400" dirty="0">
              <a:hlinkClick r:id="rId2"/>
            </a:endParaRPr>
          </a:p>
          <a:p>
            <a:r>
              <a:rPr lang="en-GB" sz="2400" dirty="0">
                <a:hlinkClick r:id="rId2"/>
              </a:rPr>
              <a:t>https://gsi-fair.zoom.us/j/67274515149</a:t>
            </a:r>
            <a:endParaRPr lang="en-GB" sz="2400" dirty="0"/>
          </a:p>
          <a:p>
            <a:r>
              <a:rPr lang="en-GB" sz="2400" dirty="0"/>
              <a:t>Meeting ID: 672 7451 5149</a:t>
            </a:r>
          </a:p>
          <a:p>
            <a:r>
              <a:rPr lang="en-US" sz="2400" dirty="0"/>
              <a:t>P</a:t>
            </a:r>
            <a:r>
              <a:rPr lang="en-GB" sz="2400" dirty="0" err="1"/>
              <a:t>asscode</a:t>
            </a:r>
            <a:r>
              <a:rPr lang="en-GB" sz="2400" dirty="0"/>
              <a:t>:   </a:t>
            </a:r>
            <a:r>
              <a:rPr lang="en-GB" sz="2400" dirty="0" err="1"/>
              <a:t>nnnnnnnn</a:t>
            </a:r>
            <a:endParaRPr lang="de-DE" sz="2400" dirty="0"/>
          </a:p>
        </p:txBody>
      </p:sp>
    </p:spTree>
    <p:extLst>
      <p:ext uri="{BB962C8B-B14F-4D97-AF65-F5344CB8AC3E}">
        <p14:creationId xmlns:p14="http://schemas.microsoft.com/office/powerpoint/2010/main" val="130088906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9F4ED99-54ED-402B-B3E4-FE59E4089E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Wer</a:t>
            </a:r>
            <a:r>
              <a:rPr lang="en-US" dirty="0"/>
              <a:t> </a:t>
            </a:r>
            <a:r>
              <a:rPr lang="en-US" dirty="0" err="1"/>
              <a:t>sind</a:t>
            </a:r>
            <a:r>
              <a:rPr lang="en-US" dirty="0"/>
              <a:t> </a:t>
            </a:r>
            <a:r>
              <a:rPr lang="en-US" dirty="0" err="1"/>
              <a:t>wir</a:t>
            </a:r>
            <a:r>
              <a:rPr lang="en-US" dirty="0"/>
              <a:t>?</a:t>
            </a:r>
            <a:endParaRPr lang="de-DE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32E354F-C47F-4D64-8585-DEA3818BA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Eröffnung 18.März 2024</a:t>
            </a:r>
            <a:endParaRPr lang="en-US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43B035B5-BA0F-44C2-9554-88F08D45704A}"/>
              </a:ext>
            </a:extLst>
          </p:cNvPr>
          <p:cNvSpPr txBox="1"/>
          <p:nvPr/>
        </p:nvSpPr>
        <p:spPr>
          <a:xfrm>
            <a:off x="187702" y="1556792"/>
            <a:ext cx="7357142" cy="372409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600" dirty="0" err="1"/>
              <a:t>Teilnehmer</a:t>
            </a:r>
            <a:r>
              <a:rPr lang="en-US" sz="3600" dirty="0"/>
              <a:t> </a:t>
            </a:r>
            <a:r>
              <a:rPr lang="en-US" sz="3600" dirty="0" err="1"/>
              <a:t>sind</a:t>
            </a:r>
            <a:r>
              <a:rPr lang="en-US" sz="3600" dirty="0"/>
              <a:t> von</a:t>
            </a:r>
          </a:p>
          <a:p>
            <a:r>
              <a:rPr lang="en-US" sz="1600" dirty="0"/>
              <a:t>	7 Helmholtz-</a:t>
            </a:r>
            <a:r>
              <a:rPr lang="en-US" sz="1600" dirty="0" err="1"/>
              <a:t>Zentren</a:t>
            </a:r>
            <a:r>
              <a:rPr lang="en-US" sz="1600" dirty="0"/>
              <a:t>		2 </a:t>
            </a:r>
            <a:r>
              <a:rPr lang="en-US" sz="1600" dirty="0" err="1"/>
              <a:t>Universitäten</a:t>
            </a:r>
            <a:r>
              <a:rPr lang="en-US" sz="1600" dirty="0"/>
              <a:t>			7 </a:t>
            </a:r>
            <a:r>
              <a:rPr lang="en-US" sz="1600" dirty="0" err="1"/>
              <a:t>Firmen</a:t>
            </a:r>
            <a:endParaRPr lang="en-US" sz="1600" dirty="0"/>
          </a:p>
          <a:p>
            <a:r>
              <a:rPr lang="en-US" sz="1600" dirty="0"/>
              <a:t>							/</a:t>
            </a:r>
            <a:r>
              <a:rPr lang="en-US" sz="1600" dirty="0" err="1"/>
              <a:t>andere</a:t>
            </a:r>
            <a:r>
              <a:rPr lang="en-US" sz="1600" dirty="0"/>
              <a:t> </a:t>
            </a:r>
            <a:r>
              <a:rPr lang="en-US" sz="1600" dirty="0" err="1"/>
              <a:t>Zentren</a:t>
            </a:r>
            <a:r>
              <a:rPr lang="en-US" sz="1600" dirty="0"/>
              <a:t>	</a:t>
            </a:r>
          </a:p>
          <a:p>
            <a:endParaRPr lang="en-US" sz="1600" dirty="0"/>
          </a:p>
          <a:p>
            <a:r>
              <a:rPr lang="en-US" sz="1600" dirty="0"/>
              <a:t>		DESY					Eu-XFEL			</a:t>
            </a:r>
            <a:r>
              <a:rPr lang="de-DE" sz="1600" dirty="0"/>
              <a:t>Beckhoff</a:t>
            </a:r>
            <a:endParaRPr lang="en-US" sz="1400" dirty="0"/>
          </a:p>
          <a:p>
            <a:r>
              <a:rPr lang="en-US" sz="1600" dirty="0"/>
              <a:t>		FZJ						Uni-Frankfurt	</a:t>
            </a:r>
            <a:r>
              <a:rPr lang="en-US" sz="1200" dirty="0"/>
              <a:t>	</a:t>
            </a:r>
            <a:r>
              <a:rPr lang="en-US" sz="1600" dirty="0"/>
              <a:t>CAEN</a:t>
            </a:r>
          </a:p>
          <a:p>
            <a:r>
              <a:rPr lang="en-US" sz="1600" dirty="0"/>
              <a:t>		GSI										KNIEL</a:t>
            </a:r>
          </a:p>
          <a:p>
            <a:r>
              <a:rPr lang="en-US" sz="1600" dirty="0"/>
              <a:t>		Hereon									</a:t>
            </a:r>
            <a:r>
              <a:rPr lang="en-US" sz="1600" dirty="0" err="1"/>
              <a:t>Maccon</a:t>
            </a:r>
            <a:endParaRPr lang="en-US" sz="1600" dirty="0"/>
          </a:p>
          <a:p>
            <a:r>
              <a:rPr lang="en-US" sz="1600" dirty="0"/>
              <a:t>		HZB										Teledyne</a:t>
            </a:r>
          </a:p>
          <a:p>
            <a:r>
              <a:rPr lang="en-US" sz="1600" dirty="0"/>
              <a:t>		HZDR									Telemeter</a:t>
            </a:r>
          </a:p>
          <a:p>
            <a:r>
              <a:rPr lang="en-US" sz="1600" dirty="0"/>
              <a:t>		KIT</a:t>
            </a:r>
          </a:p>
          <a:p>
            <a:endParaRPr lang="en-US" sz="1600" dirty="0"/>
          </a:p>
          <a:p>
            <a:r>
              <a:rPr lang="en-US" sz="2400" dirty="0"/>
              <a:t>Die </a:t>
            </a:r>
            <a:r>
              <a:rPr lang="en-US" sz="2400" dirty="0" err="1"/>
              <a:t>allermeisten</a:t>
            </a:r>
            <a:r>
              <a:rPr lang="en-US" sz="2400" dirty="0"/>
              <a:t> </a:t>
            </a:r>
            <a:r>
              <a:rPr lang="en-US" sz="2400" dirty="0" err="1"/>
              <a:t>haben</a:t>
            </a:r>
            <a:r>
              <a:rPr lang="en-US" sz="2400" dirty="0"/>
              <a:t> </a:t>
            </a:r>
            <a:r>
              <a:rPr lang="en-US" sz="2400" dirty="0" err="1"/>
              <a:t>sich</a:t>
            </a:r>
            <a:r>
              <a:rPr lang="en-US" sz="2400" dirty="0"/>
              <a:t> </a:t>
            </a:r>
            <a:r>
              <a:rPr lang="en-US" sz="2400" dirty="0" err="1"/>
              <a:t>für</a:t>
            </a:r>
            <a:r>
              <a:rPr lang="en-US" sz="2400" dirty="0"/>
              <a:t> </a:t>
            </a:r>
            <a:r>
              <a:rPr lang="en-US" sz="2400" dirty="0" err="1"/>
              <a:t>Vor</a:t>
            </a:r>
            <a:r>
              <a:rPr lang="en-US" sz="2400" dirty="0"/>
              <a:t>-Ort </a:t>
            </a:r>
            <a:r>
              <a:rPr lang="en-US" sz="2400" dirty="0" err="1"/>
              <a:t>angemeldet</a:t>
            </a:r>
            <a:r>
              <a:rPr lang="en-US" sz="2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388492635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B482D-2709-4A97-B68B-998EBC298A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Vorstellung</a:t>
            </a:r>
            <a:r>
              <a:rPr lang="en-US" dirty="0"/>
              <a:t> des Host-Labors</a:t>
            </a:r>
            <a:endParaRPr lang="en-GB" dirty="0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46D89D80-B289-4CAE-A7D6-6EB9C9C467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/>
              <a:t>Peter Göttlicher, DESY , Eröffnung 18.März 2024</a:t>
            </a:r>
            <a:endParaRPr lang="en-US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B1BAEC65-35C7-4BCE-8AD0-6527AF9CEB3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89513" y="994779"/>
            <a:ext cx="4133850" cy="1323975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42A5C503-8074-4FDD-871C-1C8A801967D8}"/>
              </a:ext>
            </a:extLst>
          </p:cNvPr>
          <p:cNvSpPr txBox="1"/>
          <p:nvPr/>
        </p:nvSpPr>
        <p:spPr>
          <a:xfrm>
            <a:off x="791579" y="2636912"/>
            <a:ext cx="6655989" cy="249299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dirty="0" err="1"/>
              <a:t>Heute</a:t>
            </a:r>
            <a:r>
              <a:rPr lang="en-US" sz="2000" dirty="0"/>
              <a:t> </a:t>
            </a:r>
            <a:r>
              <a:rPr lang="en-US" sz="2000" dirty="0" err="1"/>
              <a:t>Vortrag</a:t>
            </a:r>
            <a:r>
              <a:rPr lang="en-US" sz="2000" dirty="0"/>
              <a:t> </a:t>
            </a:r>
            <a:r>
              <a:rPr lang="en-US" sz="2000" dirty="0" err="1"/>
              <a:t>zur</a:t>
            </a:r>
            <a:r>
              <a:rPr lang="en-US" sz="2000" dirty="0"/>
              <a:t> </a:t>
            </a:r>
            <a:r>
              <a:rPr lang="en-US" sz="2000" dirty="0" err="1"/>
              <a:t>Elektronik</a:t>
            </a:r>
            <a:endParaRPr lang="en-US" sz="2000" dirty="0"/>
          </a:p>
          <a:p>
            <a:endParaRPr lang="en-US" sz="2000" dirty="0"/>
          </a:p>
          <a:p>
            <a:r>
              <a:rPr lang="en-US" sz="2000" dirty="0"/>
              <a:t>Morgen: FAIR </a:t>
            </a:r>
            <a:r>
              <a:rPr lang="en-US" sz="2000" dirty="0" err="1"/>
              <a:t>Führung</a:t>
            </a: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 err="1"/>
              <a:t>Bitte</a:t>
            </a:r>
            <a:r>
              <a:rPr lang="en-US" sz="2000" dirty="0"/>
              <a:t> </a:t>
            </a:r>
            <a:r>
              <a:rPr lang="en-US" sz="2000" dirty="0" err="1"/>
              <a:t>heute</a:t>
            </a:r>
            <a:r>
              <a:rPr lang="en-US" sz="2000" dirty="0"/>
              <a:t> am </a:t>
            </a:r>
            <a:r>
              <a:rPr lang="en-US" sz="2000" dirty="0" err="1"/>
              <a:t>Schluss</a:t>
            </a:r>
            <a:r>
              <a:rPr lang="en-US" sz="2000" dirty="0"/>
              <a:t> </a:t>
            </a:r>
            <a:r>
              <a:rPr lang="en-US" sz="2000" dirty="0" err="1"/>
              <a:t>Einweisugn</a:t>
            </a:r>
            <a:r>
              <a:rPr lang="en-US" sz="2000" dirty="0"/>
              <a:t> </a:t>
            </a:r>
            <a:r>
              <a:rPr lang="en-US" sz="2000" dirty="0" err="1"/>
              <a:t>beachten</a:t>
            </a:r>
            <a:endParaRPr lang="en-US" sz="2000" dirty="0"/>
          </a:p>
          <a:p>
            <a:pPr marL="285750" indent="-285750">
              <a:buFontTx/>
              <a:buChar char="-"/>
            </a:pPr>
            <a:r>
              <a:rPr lang="en-US" sz="2000" dirty="0"/>
              <a:t>Morgen muss um 08:30 an der </a:t>
            </a:r>
            <a:r>
              <a:rPr lang="en-US" sz="2000" dirty="0" err="1"/>
              <a:t>Sicherheitseinweisung</a:t>
            </a:r>
            <a:r>
              <a:rPr lang="en-US" sz="2000" dirty="0"/>
              <a:t> </a:t>
            </a:r>
          </a:p>
          <a:p>
            <a:r>
              <a:rPr lang="en-US" sz="2000" dirty="0"/>
              <a:t>	</a:t>
            </a:r>
            <a:r>
              <a:rPr lang="en-US" sz="2000" dirty="0" err="1"/>
              <a:t>teilgemommen</a:t>
            </a:r>
            <a:r>
              <a:rPr lang="en-US" sz="2000" dirty="0"/>
              <a:t> warden</a:t>
            </a:r>
          </a:p>
          <a:p>
            <a:r>
              <a:rPr lang="en-US" sz="2000" dirty="0"/>
              <a:t>	Achtung </a:t>
            </a:r>
            <a:r>
              <a:rPr lang="en-US" sz="2000" dirty="0" err="1"/>
              <a:t>Treffpunkt</a:t>
            </a:r>
            <a:r>
              <a:rPr lang="en-US" sz="2000" dirty="0"/>
              <a:t> </a:t>
            </a:r>
            <a:r>
              <a:rPr lang="en-US" sz="2000" dirty="0" err="1"/>
              <a:t>ist</a:t>
            </a:r>
            <a:r>
              <a:rPr lang="en-US" sz="2000" dirty="0"/>
              <a:t> in Thomas Breetz’s </a:t>
            </a:r>
            <a:r>
              <a:rPr lang="en-US" sz="2000" dirty="0" err="1"/>
              <a:t>Vortrag</a:t>
            </a:r>
            <a:r>
              <a:rPr lang="en-US" sz="2000" dirty="0"/>
              <a:t>. </a:t>
            </a:r>
          </a:p>
          <a:p>
            <a:r>
              <a:rPr lang="en-US" sz="1600" dirty="0"/>
              <a:t>	</a:t>
            </a:r>
            <a:endParaRPr lang="en-GB" sz="1600" dirty="0" err="1"/>
          </a:p>
        </p:txBody>
      </p:sp>
    </p:spTree>
    <p:extLst>
      <p:ext uri="{BB962C8B-B14F-4D97-AF65-F5344CB8AC3E}">
        <p14:creationId xmlns:p14="http://schemas.microsoft.com/office/powerpoint/2010/main" val="3111254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Vorträge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Eröffnung 18.März 2024</a:t>
            </a:r>
            <a:endParaRPr lang="en-US" noProof="0" dirty="0"/>
          </a:p>
        </p:txBody>
      </p:sp>
      <p:sp>
        <p:nvSpPr>
          <p:cNvPr id="5" name="TextBox 4"/>
          <p:cNvSpPr txBox="1"/>
          <p:nvPr/>
        </p:nvSpPr>
        <p:spPr>
          <a:xfrm>
            <a:off x="373791" y="848795"/>
            <a:ext cx="8374921" cy="446276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dirty="0"/>
              <a:t>Danke für die vielen rechtzeitigen Anmeldungen</a:t>
            </a:r>
          </a:p>
          <a:p>
            <a:r>
              <a:rPr lang="de-DE" sz="2000" dirty="0"/>
              <a:t>Die Tagung lebt vom Vorstellen und Gespräch der</a:t>
            </a:r>
          </a:p>
          <a:p>
            <a:r>
              <a:rPr lang="de-DE" sz="2000" dirty="0"/>
              <a:t>eigenen Tätigkeiten mit Erfolg, Problem  </a:t>
            </a:r>
          </a:p>
          <a:p>
            <a:endParaRPr lang="de-DE" sz="2000" dirty="0"/>
          </a:p>
          <a:p>
            <a:r>
              <a:rPr lang="de-DE" sz="2000" dirty="0"/>
              <a:t>Vortragszeiten: 20 + 10 Minuten </a:t>
            </a:r>
          </a:p>
          <a:p>
            <a:endParaRPr lang="de-DE" sz="2000" dirty="0"/>
          </a:p>
          <a:p>
            <a:r>
              <a:rPr lang="de-DE" sz="2000" dirty="0"/>
              <a:t>Bitte einhalten: Die anderen wollen auch ihre Zeit haben.</a:t>
            </a:r>
          </a:p>
          <a:p>
            <a:r>
              <a:rPr lang="de-DE" sz="2000" dirty="0"/>
              <a:t>Vielleicht haben Sie jemanden in Labor, der die Zeit beobachten kann.</a:t>
            </a:r>
          </a:p>
          <a:p>
            <a:endParaRPr lang="de-DE" sz="2000" dirty="0"/>
          </a:p>
          <a:p>
            <a:r>
              <a:rPr lang="de-DE" sz="2000" dirty="0"/>
              <a:t>Wer will kann seinen Vortrag auf die INDICO-Seite laden, </a:t>
            </a:r>
          </a:p>
          <a:p>
            <a:r>
              <a:rPr lang="de-DE" sz="2000" dirty="0"/>
              <a:t>dann ist er für alle gleich nachlesbar. Ansonsten bitte per E-Mail an mich</a:t>
            </a:r>
          </a:p>
          <a:p>
            <a:r>
              <a:rPr lang="de-DE" sz="2000" dirty="0"/>
              <a:t>				Frühzeitig!!!!!!!!</a:t>
            </a:r>
          </a:p>
          <a:p>
            <a:r>
              <a:rPr lang="de-DE" sz="2000" dirty="0">
                <a:hlinkClick r:id="rId2"/>
              </a:rPr>
              <a:t>Peter.goettlicher@desy.de</a:t>
            </a:r>
            <a:r>
              <a:rPr lang="de-DE" sz="2000" dirty="0"/>
              <a:t> und ob ich ihn auch herunterladen soll.</a:t>
            </a:r>
          </a:p>
          <a:p>
            <a:r>
              <a:rPr lang="de-DE" sz="2400" dirty="0"/>
              <a:t>			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60282" y="4974325"/>
            <a:ext cx="4176464" cy="1569660"/>
          </a:xfrm>
          <a:prstGeom prst="rect">
            <a:avLst/>
          </a:prstGeom>
          <a:solidFill>
            <a:srgbClr val="0070C0"/>
          </a:solidFill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/>
                </a:solidFill>
              </a:rPr>
              <a:t>5 </a:t>
            </a:r>
            <a:r>
              <a:rPr lang="en-US" sz="4800" dirty="0" err="1">
                <a:solidFill>
                  <a:schemeClr val="bg1"/>
                </a:solidFill>
              </a:rPr>
              <a:t>Minuten</a:t>
            </a:r>
            <a:endParaRPr lang="de-DE" sz="4800" dirty="0" err="1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571999" y="4973001"/>
            <a:ext cx="4494634" cy="1569660"/>
          </a:xfrm>
          <a:prstGeom prst="rect">
            <a:avLst/>
          </a:prstGeom>
          <a:solidFill>
            <a:srgbClr val="FF0000"/>
          </a:solidFill>
        </p:spPr>
        <p:txBody>
          <a:bodyPr wrap="square" rtlCol="0">
            <a:spAutoFit/>
          </a:bodyPr>
          <a:lstStyle/>
          <a:p>
            <a:r>
              <a:rPr lang="en-US" sz="9600" dirty="0">
                <a:solidFill>
                  <a:schemeClr val="bg1"/>
                </a:solidFill>
              </a:rPr>
              <a:t>1 </a:t>
            </a:r>
            <a:r>
              <a:rPr lang="en-US" sz="4800" dirty="0">
                <a:solidFill>
                  <a:schemeClr val="bg1"/>
                </a:solidFill>
              </a:rPr>
              <a:t>Minute</a:t>
            </a:r>
            <a:endParaRPr lang="de-DE" sz="4800" dirty="0" err="1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9FCDA38-E226-46B0-8735-8E88DC84BC79}"/>
              </a:ext>
            </a:extLst>
          </p:cNvPr>
          <p:cNvSpPr txBox="1"/>
          <p:nvPr/>
        </p:nvSpPr>
        <p:spPr>
          <a:xfrm>
            <a:off x="2604654" y="4973001"/>
            <a:ext cx="3799438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/>
              <a:t>Bitte</a:t>
            </a:r>
            <a:r>
              <a:rPr lang="en-US" sz="1600" dirty="0"/>
              <a:t> </a:t>
            </a:r>
            <a:r>
              <a:rPr lang="en-US" sz="1600" dirty="0" err="1"/>
              <a:t>beachten</a:t>
            </a:r>
            <a:r>
              <a:rPr lang="en-US" sz="1600" dirty="0"/>
              <a:t>, ich </a:t>
            </a:r>
            <a:r>
              <a:rPr lang="en-US" sz="1600" dirty="0" err="1"/>
              <a:t>kann</a:t>
            </a:r>
            <a:r>
              <a:rPr lang="en-US" sz="1600" dirty="0"/>
              <a:t> es </a:t>
            </a:r>
            <a:r>
              <a:rPr lang="en-US" sz="1600" dirty="0" err="1"/>
              <a:t>nicht</a:t>
            </a:r>
            <a:r>
              <a:rPr lang="en-US" sz="1600" dirty="0"/>
              <a:t> </a:t>
            </a:r>
            <a:r>
              <a:rPr lang="en-US" sz="1600" dirty="0" err="1"/>
              <a:t>zeigen</a:t>
            </a:r>
            <a:endParaRPr lang="en-GB" sz="1600" dirty="0" err="1"/>
          </a:p>
        </p:txBody>
      </p:sp>
    </p:spTree>
    <p:extLst>
      <p:ext uri="{BB962C8B-B14F-4D97-AF65-F5344CB8AC3E}">
        <p14:creationId xmlns:p14="http://schemas.microsoft.com/office/powerpoint/2010/main" val="255507879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Proceedings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Eröffnung 18.März 2024</a:t>
            </a:r>
            <a:endParaRPr lang="en-US" noProof="0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1412776"/>
            <a:ext cx="7290778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3200" dirty="0"/>
              <a:t>Es sind wieder Anfragen</a:t>
            </a:r>
          </a:p>
          <a:p>
            <a:pPr marL="457200" indent="-457200">
              <a:buFontTx/>
              <a:buChar char="-"/>
            </a:pPr>
            <a:r>
              <a:rPr lang="de-DE" sz="3200" dirty="0"/>
              <a:t>Datenträger</a:t>
            </a:r>
          </a:p>
          <a:p>
            <a:pPr marL="457200" indent="-457200">
              <a:buFontTx/>
              <a:buChar char="-"/>
            </a:pPr>
            <a:r>
              <a:rPr lang="de-DE" sz="3200" dirty="0"/>
              <a:t>Online</a:t>
            </a:r>
          </a:p>
          <a:p>
            <a:pPr marL="457200" indent="-457200">
              <a:buFontTx/>
              <a:buChar char="-"/>
            </a:pPr>
            <a:endParaRPr lang="de-DE" sz="3200" dirty="0"/>
          </a:p>
          <a:p>
            <a:r>
              <a:rPr lang="de-DE" sz="3200" dirty="0"/>
              <a:t>So wird es gemacht.</a:t>
            </a:r>
          </a:p>
          <a:p>
            <a:endParaRPr lang="de-DE" sz="3200" dirty="0"/>
          </a:p>
          <a:p>
            <a:r>
              <a:rPr lang="de-DE" sz="3200" dirty="0"/>
              <a:t>Ich brauche zeitnah freiwillig die </a:t>
            </a:r>
          </a:p>
          <a:p>
            <a:r>
              <a:rPr lang="de-DE" sz="3200" dirty="0"/>
              <a:t>Rückmeldungen,</a:t>
            </a:r>
          </a:p>
          <a:p>
            <a:r>
              <a:rPr lang="de-DE" sz="3200" dirty="0"/>
              <a:t>Ob ich die </a:t>
            </a:r>
            <a:r>
              <a:rPr lang="de-DE" sz="3200" dirty="0" err="1"/>
              <a:t>Slides</a:t>
            </a:r>
            <a:r>
              <a:rPr lang="de-DE" sz="3200" dirty="0"/>
              <a:t> nehmen soll oder ein </a:t>
            </a:r>
          </a:p>
          <a:p>
            <a:r>
              <a:rPr lang="de-DE" sz="3200" dirty="0"/>
              <a:t>Text eingereicht wird.</a:t>
            </a:r>
          </a:p>
        </p:txBody>
      </p:sp>
    </p:spTree>
    <p:extLst>
      <p:ext uri="{BB962C8B-B14F-4D97-AF65-F5344CB8AC3E}">
        <p14:creationId xmlns:p14="http://schemas.microsoft.com/office/powerpoint/2010/main" val="27773718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03848" y="2924944"/>
            <a:ext cx="2376513" cy="451098"/>
          </a:xfrm>
        </p:spPr>
        <p:txBody>
          <a:bodyPr/>
          <a:lstStyle/>
          <a:p>
            <a:r>
              <a:rPr lang="en-US" dirty="0"/>
              <a:t>Und Los</a:t>
            </a:r>
            <a:endParaRPr lang="de-DE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de-DE" noProof="0"/>
              <a:t>Peter Göttlicher, DESY , Eröffnung 18.März 2024</a:t>
            </a:r>
            <a:endParaRPr lang="en-US" noProof="0" dirty="0"/>
          </a:p>
        </p:txBody>
      </p:sp>
    </p:spTree>
    <p:extLst>
      <p:ext uri="{BB962C8B-B14F-4D97-AF65-F5344CB8AC3E}">
        <p14:creationId xmlns:p14="http://schemas.microsoft.com/office/powerpoint/2010/main" val="4205718788"/>
      </p:ext>
    </p:extLst>
  </p:cSld>
  <p:clrMapOvr>
    <a:masterClrMapping/>
  </p:clrMapOvr>
</p:sld>
</file>

<file path=ppt/theme/theme1.xml><?xml version="1.0" encoding="utf-8"?>
<a:theme xmlns:a="http://schemas.openxmlformats.org/drawingml/2006/main" name="DESY">
  <a:themeElements>
    <a:clrScheme name="DESY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18F1F"/>
      </a:accent2>
      <a:accent3>
        <a:srgbClr val="004B7D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bg1"/>
        </a:solidFill>
        <a:ln w="9525">
          <a:solidFill>
            <a:schemeClr val="tx1"/>
          </a:solidFill>
        </a:ln>
      </a:spPr>
      <a:bodyPr rtlCol="0" anchor="ctr"/>
      <a:lstStyle>
        <a:defPPr algn="ctr">
          <a:defRPr sz="1600" dirty="0" err="1" smtClean="0">
            <a:solidFill>
              <a:schemeClr val="tx1"/>
            </a:solidFill>
          </a:defRPr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9525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err="1" smtClean="0"/>
        </a:defPPr>
      </a:lstStyle>
    </a:txDef>
  </a:objectDefaults>
  <a:extraClrSchemeLst/>
  <a:custClrLst>
    <a:custClr>
      <a:srgbClr val="8B6EC9"/>
    </a:custClr>
    <a:custClr>
      <a:srgbClr val="E35D50"/>
    </a:custClr>
    <a:custClr>
      <a:srgbClr val="5BC5F1"/>
    </a:custClr>
    <a:custClr>
      <a:srgbClr val="00AA92"/>
    </a:custClr>
  </a:custClrLst>
  <a:extLst>
    <a:ext uri="{05A4C25C-085E-4340-85A3-A5531E510DB2}">
      <thm15:themeFamily xmlns:thm15="http://schemas.microsoft.com/office/thememl/2012/main" name="DESY_PowerPoint_4x3_en" id="{3CF89BDB-0659-E849-8D13-D70D8CFA5BCD}" vid="{CC185F4F-326D-3949-A293-BD8B2AFA8F49}"/>
    </a:ext>
  </a:extLst>
</a:theme>
</file>

<file path=ppt/theme/theme2.xml><?xml version="1.0" encoding="utf-8"?>
<a:theme xmlns:a="http://schemas.openxmlformats.org/drawingml/2006/main" name="7_Praesentation_blau_Master">
  <a:themeElements>
    <a:clrScheme name="7_Praesentation_blau_Master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7_Praesentation_blau_Master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7620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2700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909E8E84-426E-40DD-AFC4-6F175D3DCCD1}">
            <a14:hiddenFill xmlns:a14="http://schemas.microsoft.com/office/drawing/2010/main">
              <a:solidFill>
                <a:schemeClr val="accent1"/>
              </a:solidFill>
            </a14:hiddenFill>
          </a:ex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ctr" anchorCtr="0" compatLnSpc="1">
        <a:prstTxWarp prst="textNoShape">
          <a:avLst/>
        </a:prstTxWarp>
      </a:bodyPr>
      <a:lstStyle>
        <a:defPPr marL="0" marR="0" indent="0" algn="ctr" defTabSz="7620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/>
          <a:defRPr kumimoji="0" lang="de-DE" altLang="de-DE" sz="1000" b="1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7_Praesentation_blau_Master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">
  <a:themeElements>
    <a:clrScheme name="Benutzerdefiniert 104">
      <a:dk1>
        <a:sysClr val="windowText" lastClr="000000"/>
      </a:dk1>
      <a:lt1>
        <a:sysClr val="window" lastClr="FFFFFF"/>
      </a:lt1>
      <a:dk2>
        <a:srgbClr val="898D8D"/>
      </a:dk2>
      <a:lt2>
        <a:srgbClr val="B2B4B2"/>
      </a:lt2>
      <a:accent1>
        <a:srgbClr val="009FDF"/>
      </a:accent1>
      <a:accent2>
        <a:srgbClr val="FF9E1B"/>
      </a:accent2>
      <a:accent3>
        <a:srgbClr val="020A0A"/>
      </a:accent3>
      <a:accent4>
        <a:srgbClr val="898D8D"/>
      </a:accent4>
      <a:accent5>
        <a:srgbClr val="B2B4B2"/>
      </a:accent5>
      <a:accent6>
        <a:srgbClr val="375E77"/>
      </a:accent6>
      <a:hlink>
        <a:srgbClr val="000000"/>
      </a:hlink>
      <a:folHlink>
        <a:srgbClr val="000000"/>
      </a:folHlink>
    </a:clrScheme>
    <a:fontScheme name="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571</Words>
  <Application>Microsoft Office PowerPoint</Application>
  <PresentationFormat>On-screen Show (4:3)</PresentationFormat>
  <Paragraphs>110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Arial</vt:lpstr>
      <vt:lpstr>Calibri</vt:lpstr>
      <vt:lpstr>Wingdings</vt:lpstr>
      <vt:lpstr>DESY</vt:lpstr>
      <vt:lpstr>7_Praesentation_blau_Master</vt:lpstr>
      <vt:lpstr>PowerPoint Presentation</vt:lpstr>
      <vt:lpstr>Herzlich Willkommen</vt:lpstr>
      <vt:lpstr>Blöcke der Vorträge </vt:lpstr>
      <vt:lpstr>Organisatorisches</vt:lpstr>
      <vt:lpstr>Wer sind wir?</vt:lpstr>
      <vt:lpstr>Vorstellung des Host-Labors</vt:lpstr>
      <vt:lpstr>Vorträge</vt:lpstr>
      <vt:lpstr>Proceedings</vt:lpstr>
      <vt:lpstr>Und Los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Presentation Title</dc:title>
  <dc:creator>Microsoft Office-Anwender</dc:creator>
  <cp:lastModifiedBy>Goettlicher, Peter</cp:lastModifiedBy>
  <cp:revision>52</cp:revision>
  <cp:lastPrinted>2024-03-15T12:48:16Z</cp:lastPrinted>
  <dcterms:created xsi:type="dcterms:W3CDTF">2018-01-19T12:25:51Z</dcterms:created>
  <dcterms:modified xsi:type="dcterms:W3CDTF">2024-03-18T11:09:39Z</dcterms:modified>
</cp:coreProperties>
</file>