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5" r:id="rId4"/>
    <p:sldId id="274" r:id="rId5"/>
    <p:sldId id="276" r:id="rId6"/>
    <p:sldId id="278" r:id="rId7"/>
    <p:sldId id="277" r:id="rId8"/>
    <p:sldId id="280" r:id="rId9"/>
    <p:sldId id="282" r:id="rId10"/>
    <p:sldId id="279" r:id="rId11"/>
    <p:sldId id="272" r:id="rId12"/>
    <p:sldId id="281" r:id="rId13"/>
    <p:sldId id="266" r:id="rId14"/>
    <p:sldId id="268" r:id="rId15"/>
    <p:sldId id="26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598"/>
    <a:srgbClr val="178CA7"/>
    <a:srgbClr val="2C9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479C-2867-4041-8798-DB060A50550C}" type="datetimeFigureOut">
              <a:rPr lang="de-DE" smtClean="0"/>
              <a:t>18.03.2024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A6C1-644E-4D0A-A505-3B9B6A501A3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00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31F3A-42DC-4EE4-BEA1-B259C0CEE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44E2F0-BDA7-48CA-A57B-868463C62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B24A04-53B7-427E-8149-B724BD4D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EB001-1A12-487E-A1C6-E2023980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65A75-1C6E-48A4-87FB-434751EB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8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40595-4FA3-4A89-80F6-9FC90468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D3170-3A33-4BE7-8640-F334FBDC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108CB-9800-4085-B640-35C5909E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890"/>
            <a:ext cx="1116435" cy="365125"/>
          </a:xfrm>
        </p:spPr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352E2F-878B-4562-955B-FDC4CF32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4419" y="6494890"/>
            <a:ext cx="7642370" cy="365125"/>
          </a:xfrm>
        </p:spPr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91716-812B-4C01-A6CA-9AE3C8E8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904" y="6494890"/>
            <a:ext cx="1728133" cy="365125"/>
          </a:xfrm>
        </p:spPr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B8D205A-8158-4BDA-B991-4863CCF02C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19A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5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E62B9-C2E3-4436-89B3-3073E492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5FBF0A-BC15-4E32-84DC-1FD4633A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49641C-F243-48C7-B9DF-A0CF5036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AB43CD-A67C-4D9F-9354-7948D0AC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453C81-1CF5-4DAD-9D4A-AAF1CFA2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24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34B43-4C66-4E56-ACB5-49394C2E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E9782D-53B7-406F-849F-CE0B669C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CA7BDA-16FF-4B1F-8277-EFDB9DF0C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8AD316-B972-4FA6-B518-1400BEE2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4D7B42-590A-457B-9231-57E4A007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C4A70-2C64-41CD-87AD-A04158FD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6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6ABD5-7568-41EC-AAB5-78186A56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9769DA-4938-454E-AA01-73F0539C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34672A-C9C8-41AA-B6DC-2FE2FE447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CA8BA0-9CE5-4853-A9DE-19C21B893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85D828-6B10-493D-BAE2-A04AD3FC7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BDF4CA-A9C8-446E-BA54-CEC60D15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AFB6C7-AD69-42A5-A2A8-0C1DECB8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C2FDA0-5667-4231-87BB-6611F206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98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15475-7645-42BD-9FE6-1BC66807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31EBDB-FAE7-4A9E-B3CB-576B588D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A1B3F0-AFED-4D04-93CD-4FC2BBFD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3CA425-19E3-4479-B077-0A17D4F7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71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20F50E-402B-4C1C-B4D9-9FA0ABCF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048342-EA4B-4DE0-8247-ACA17E9F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452EB4-7F56-4B0F-9A02-47112E88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78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454DB-093C-4B54-A80F-2A6D056E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942062-8F1A-492F-9A7E-B406A7C8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3FD0A4-88FA-4FCA-B5F3-F6139AA6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441C1A-62A2-4356-B27D-9418C424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5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F2C01B-F92C-473F-8D8F-456A9A7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1469"/>
            <a:ext cx="5376169" cy="76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D5CE43-94B2-4F07-BBE1-739BC619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C7E67F-E1B1-4960-B157-84456B12C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0D2B4-186A-4DEC-B170-5CE976F6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KATRIN Collaboration meeting, Autumn 2022                 A.Beglarian, P.Rohr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FC674-D736-46CB-B970-22480E08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F489-546E-4DD0-900B-ECBACA54DD8A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A9B459-275E-46B6-A1CD-CE5A7DDA4E9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66902" y="51469"/>
            <a:ext cx="767748" cy="7677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80B5FD-EE45-4A77-8B98-CD5296180D6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54" y="72873"/>
            <a:ext cx="1439999" cy="6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ni.com/KnowledgeArticleDetails?id=kA03q000000YHvgCAG&amp;l=en-U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EC0054A-54A7-43B6-B6B5-1374876BA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1" y="1122363"/>
            <a:ext cx="12015892" cy="2387600"/>
          </a:xfrm>
        </p:spPr>
        <p:txBody>
          <a:bodyPr anchor="ctr" anchorCtr="0">
            <a:noAutofit/>
          </a:bodyPr>
          <a:lstStyle/>
          <a:p>
            <a:r>
              <a:rPr lang="en-US" sz="4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Slow Control data logging </a:t>
            </a:r>
            <a:br>
              <a:rPr lang="en-US" sz="4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sz="4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in </a:t>
            </a:r>
            <a:r>
              <a:rPr lang="en-US" sz="4800" b="1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unstable</a:t>
            </a:r>
            <a:r>
              <a:rPr lang="en-US" sz="4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networks</a:t>
            </a:r>
            <a:endParaRPr lang="en-US" sz="4800" noProof="1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50CB1702-EC86-4018-A5CF-DC1F296A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800" b="0" i="1" dirty="0"/>
              <a:t>Armen Beglarian</a:t>
            </a:r>
          </a:p>
          <a:p>
            <a:pPr algn="ctr"/>
            <a:endParaRPr lang="de-DE" i="1" dirty="0"/>
          </a:p>
          <a:p>
            <a:pPr algn="ctr"/>
            <a:r>
              <a:rPr lang="de-DE" sz="2000" b="0" i="1" dirty="0"/>
              <a:t>Karlsruhe Institute </a:t>
            </a:r>
            <a:r>
              <a:rPr lang="en-US" sz="2000" b="0" i="1" dirty="0"/>
              <a:t>of</a:t>
            </a:r>
            <a:r>
              <a:rPr lang="de-DE" sz="2000" b="0" i="1" dirty="0"/>
              <a:t> Technology</a:t>
            </a:r>
          </a:p>
          <a:p>
            <a:pPr algn="ctr"/>
            <a:r>
              <a:rPr lang="de-DE" sz="2000" b="0" i="1" dirty="0"/>
              <a:t>Institute </a:t>
            </a:r>
            <a:r>
              <a:rPr lang="en-US" sz="2000" b="0" i="1" dirty="0"/>
              <a:t>for</a:t>
            </a:r>
            <a:r>
              <a:rPr lang="de-DE" sz="2000" b="0" i="1" dirty="0"/>
              <a:t> Data Processing and Electronics</a:t>
            </a:r>
          </a:p>
        </p:txBody>
      </p:sp>
    </p:spTree>
    <p:extLst>
      <p:ext uri="{BB962C8B-B14F-4D97-AF65-F5344CB8AC3E}">
        <p14:creationId xmlns:p14="http://schemas.microsoft.com/office/powerpoint/2010/main" val="336054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24683-EAE9-40BF-A057-AB0DAA99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75" y="2226579"/>
            <a:ext cx="8022961" cy="3836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CE07A-5E99-4627-9758-2D4AAA62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39" y="155672"/>
            <a:ext cx="9022599" cy="97010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Detecting network connection loss in the target VI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2D87-DBAA-47EF-8904-67A2771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AA51-F68A-42D1-B9C4-E9D698C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9F4D-8EDE-4581-BADD-C75CB7F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10</a:t>
            </a:fld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7CFE8-A96C-4C33-B36D-1233884761D4}"/>
              </a:ext>
            </a:extLst>
          </p:cNvPr>
          <p:cNvSpPr txBox="1"/>
          <p:nvPr/>
        </p:nvSpPr>
        <p:spPr>
          <a:xfrm>
            <a:off x="302369" y="1829117"/>
            <a:ext cx="5708623" cy="147732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Necessary to </a:t>
            </a:r>
            <a:r>
              <a:rPr lang="en-US" altLang="en-US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</a:t>
            </a:r>
            <a:r>
              <a:rPr lang="en-US" altLang="en-US" u="sng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Network Published Shared Variable</a:t>
            </a:r>
            <a:r>
              <a:rPr lang="en-US" altLang="en-US" u="sng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altLang="en-US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(any datatype)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 </a:t>
            </a:r>
            <a:r>
              <a:rPr lang="en-US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target add the </a:t>
            </a:r>
            <a:r>
              <a:rPr lang="de-DE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„</a:t>
            </a:r>
            <a:r>
              <a:rPr lang="en-US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Read Variable with Timeout“ 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Use „T</a:t>
            </a:r>
            <a:r>
              <a:rPr lang="en-US" altLang="en-US" dirty="0" err="1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imed</a:t>
            </a:r>
            <a:r>
              <a:rPr lang="en-US" altLang="en-US" dirty="0">
                <a:solidFill>
                  <a:srgbClr val="333333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out?” indication</a:t>
            </a:r>
            <a:endParaRPr lang="hy-AM" altLang="en-US" dirty="0">
              <a:solidFill>
                <a:srgbClr val="333333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93A8334-4508-4D5D-8BCF-8AC1F4967C9C}"/>
              </a:ext>
            </a:extLst>
          </p:cNvPr>
          <p:cNvSpPr/>
          <p:nvPr/>
        </p:nvSpPr>
        <p:spPr>
          <a:xfrm rot="257297">
            <a:off x="4920259" y="2736353"/>
            <a:ext cx="2470298" cy="139286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1A57A-8C5F-4DCC-8868-8D496A1F53E6}"/>
              </a:ext>
            </a:extLst>
          </p:cNvPr>
          <p:cNvSpPr txBox="1"/>
          <p:nvPr/>
        </p:nvSpPr>
        <p:spPr>
          <a:xfrm>
            <a:off x="385011" y="5107434"/>
            <a:ext cx="581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Here we are using UDP protocol, which in fact gives us the better performance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60F63C-2F6E-4077-9883-81B4C2D7687B}"/>
              </a:ext>
            </a:extLst>
          </p:cNvPr>
          <p:cNvSpPr/>
          <p:nvPr/>
        </p:nvSpPr>
        <p:spPr>
          <a:xfrm>
            <a:off x="8757921" y="2636411"/>
            <a:ext cx="534992" cy="3236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97A41-2281-4E21-84AB-97D7B4A6FE13}"/>
              </a:ext>
            </a:extLst>
          </p:cNvPr>
          <p:cNvSpPr/>
          <p:nvPr/>
        </p:nvSpPr>
        <p:spPr>
          <a:xfrm>
            <a:off x="7885059" y="5206891"/>
            <a:ext cx="534992" cy="3236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E07A-5E99-4627-9758-2D4AAA62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97" y="51469"/>
            <a:ext cx="7234390" cy="845390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Client</a:t>
            </a:r>
            <a:r>
              <a:rPr lang="de-DE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(UDP protocol)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2D87-DBAA-47EF-8904-67A2771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AA51-F68A-42D1-B9C4-E9D698C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9F4D-8EDE-4581-BADD-C75CB7F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11</a:t>
            </a:fld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39F441-BCAB-411F-82A3-45E67FC3F8B4}"/>
              </a:ext>
            </a:extLst>
          </p:cNvPr>
          <p:cNvSpPr/>
          <p:nvPr/>
        </p:nvSpPr>
        <p:spPr>
          <a:xfrm>
            <a:off x="-4922408" y="169921"/>
            <a:ext cx="312372" cy="30675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E43C20-C530-41EC-A1FB-D3896C07BA55}"/>
              </a:ext>
            </a:extLst>
          </p:cNvPr>
          <p:cNvGrpSpPr/>
          <p:nvPr/>
        </p:nvGrpSpPr>
        <p:grpSpPr>
          <a:xfrm>
            <a:off x="1693788" y="2754659"/>
            <a:ext cx="8232365" cy="3567333"/>
            <a:chOff x="1693788" y="2754659"/>
            <a:chExt cx="8232365" cy="35673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97F774-1024-44A8-94D6-63646717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9427" y="2754659"/>
              <a:ext cx="7366726" cy="35673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50C839-B569-44AD-B76A-5B280FD88677}"/>
                </a:ext>
              </a:extLst>
            </p:cNvPr>
            <p:cNvSpPr/>
            <p:nvPr/>
          </p:nvSpPr>
          <p:spPr>
            <a:xfrm>
              <a:off x="1693788" y="3969419"/>
              <a:ext cx="20890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Simplified example</a:t>
              </a:r>
            </a:p>
            <a:p>
              <a:r>
                <a:rPr lang="en-US" sz="1400" b="1" dirty="0"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With UDP protocol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B6CF6B-60C0-4C71-A89C-C6AA68FA1464}"/>
                </a:ext>
              </a:extLst>
            </p:cNvPr>
            <p:cNvSpPr/>
            <p:nvPr/>
          </p:nvSpPr>
          <p:spPr>
            <a:xfrm>
              <a:off x="6980074" y="5601162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FFF238-3048-4CFE-94E7-92D9E8820611}"/>
                </a:ext>
              </a:extLst>
            </p:cNvPr>
            <p:cNvSpPr/>
            <p:nvPr/>
          </p:nvSpPr>
          <p:spPr>
            <a:xfrm>
              <a:off x="7251525" y="2933171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1D035D-2596-4E51-A355-6E14641DAB6B}"/>
                </a:ext>
              </a:extLst>
            </p:cNvPr>
            <p:cNvSpPr/>
            <p:nvPr/>
          </p:nvSpPr>
          <p:spPr>
            <a:xfrm>
              <a:off x="7937027" y="4408005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893E3B-330E-4E19-90E6-A10B1DE36229}"/>
              </a:ext>
            </a:extLst>
          </p:cNvPr>
          <p:cNvGrpSpPr/>
          <p:nvPr/>
        </p:nvGrpSpPr>
        <p:grpSpPr>
          <a:xfrm>
            <a:off x="1396417" y="701960"/>
            <a:ext cx="8054791" cy="2122876"/>
            <a:chOff x="-1072545" y="478639"/>
            <a:chExt cx="8054791" cy="21228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AB2382-8F76-4483-988A-4D8B79093336}"/>
                </a:ext>
              </a:extLst>
            </p:cNvPr>
            <p:cNvSpPr/>
            <p:nvPr/>
          </p:nvSpPr>
          <p:spPr>
            <a:xfrm>
              <a:off x="1381036" y="1285200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Data </a:t>
              </a:r>
              <a:r>
                <a:rPr lang="en-US" dirty="0"/>
                <a:t>receiver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C33CCB-87E9-49BD-9B27-4E50353AF20D}"/>
                </a:ext>
              </a:extLst>
            </p:cNvPr>
            <p:cNvCxnSpPr>
              <a:cxnSpLocks/>
            </p:cNvCxnSpPr>
            <p:nvPr/>
          </p:nvCxnSpPr>
          <p:spPr>
            <a:xfrm>
              <a:off x="942976" y="915847"/>
              <a:ext cx="0" cy="1421582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F8E97B-747F-4D8D-9A90-3F724BECC7E6}"/>
                </a:ext>
              </a:extLst>
            </p:cNvPr>
            <p:cNvSpPr txBox="1"/>
            <p:nvPr/>
          </p:nvSpPr>
          <p:spPr>
            <a:xfrm>
              <a:off x="182996" y="2324516"/>
              <a:ext cx="1771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Field-point LAN</a:t>
              </a:r>
              <a:endParaRPr lang="en-US" sz="1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00BCDAB-897E-4827-A37F-E9EDAC88CBEA}"/>
                </a:ext>
              </a:extLst>
            </p:cNvPr>
            <p:cNvSpPr/>
            <p:nvPr/>
          </p:nvSpPr>
          <p:spPr>
            <a:xfrm>
              <a:off x="992086" y="1579054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5E1677-3628-4D84-A50A-1B9F975F3DF0}"/>
                </a:ext>
              </a:extLst>
            </p:cNvPr>
            <p:cNvSpPr/>
            <p:nvPr/>
          </p:nvSpPr>
          <p:spPr>
            <a:xfrm>
              <a:off x="3233270" y="1257548"/>
              <a:ext cx="819770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BDF420-094A-4494-AA5D-097A9B0A78B6}"/>
                </a:ext>
              </a:extLst>
            </p:cNvPr>
            <p:cNvSpPr/>
            <p:nvPr/>
          </p:nvSpPr>
          <p:spPr>
            <a:xfrm>
              <a:off x="4461963" y="1243879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dotNET</a:t>
              </a:r>
              <a:endParaRPr lang="en-US" dirty="0"/>
            </a:p>
            <a:p>
              <a:pPr algn="ctr"/>
              <a:r>
                <a:rPr lang="en-US" dirty="0"/>
                <a:t>constructor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EE9893-1407-454F-A9ED-CA8D8819549B}"/>
                </a:ext>
              </a:extLst>
            </p:cNvPr>
            <p:cNvSpPr/>
            <p:nvPr/>
          </p:nvSpPr>
          <p:spPr>
            <a:xfrm>
              <a:off x="6255624" y="1262708"/>
              <a:ext cx="726622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DB</a:t>
              </a:r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35D7A3F-E961-4896-983B-D9C6EFCAC323}"/>
                </a:ext>
              </a:extLst>
            </p:cNvPr>
            <p:cNvSpPr/>
            <p:nvPr/>
          </p:nvSpPr>
          <p:spPr>
            <a:xfrm>
              <a:off x="5870616" y="1564075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B881BB-ABC7-453E-BB6B-5F18BF7EA5D3}"/>
                </a:ext>
              </a:extLst>
            </p:cNvPr>
            <p:cNvCxnSpPr>
              <a:cxnSpLocks/>
            </p:cNvCxnSpPr>
            <p:nvPr/>
          </p:nvCxnSpPr>
          <p:spPr>
            <a:xfrm>
              <a:off x="6068081" y="927260"/>
              <a:ext cx="0" cy="1350221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475F8-4C49-4A9D-A6F9-686C31DBAA47}"/>
                </a:ext>
              </a:extLst>
            </p:cNvPr>
            <p:cNvSpPr txBox="1"/>
            <p:nvPr/>
          </p:nvSpPr>
          <p:spPr>
            <a:xfrm>
              <a:off x="5180420" y="2249052"/>
              <a:ext cx="1665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Experiment LAN</a:t>
              </a:r>
              <a:endParaRPr lang="en-US" sz="1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393937D-5D1E-46F2-81D8-A03B614B2858}"/>
                </a:ext>
              </a:extLst>
            </p:cNvPr>
            <p:cNvSpPr/>
            <p:nvPr/>
          </p:nvSpPr>
          <p:spPr>
            <a:xfrm>
              <a:off x="2837554" y="1588167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C9CA0A47-E9A8-4935-B883-ECFD45421F82}"/>
                </a:ext>
              </a:extLst>
            </p:cNvPr>
            <p:cNvSpPr/>
            <p:nvPr/>
          </p:nvSpPr>
          <p:spPr>
            <a:xfrm>
              <a:off x="4083522" y="1547572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2312AA-6E3B-4D83-BBD3-8A4241B76C73}"/>
                </a:ext>
              </a:extLst>
            </p:cNvPr>
            <p:cNvSpPr/>
            <p:nvPr/>
          </p:nvSpPr>
          <p:spPr>
            <a:xfrm>
              <a:off x="1787121" y="931200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E396359-8422-4E22-A60E-35FFAFE6F2FA}"/>
                </a:ext>
              </a:extLst>
            </p:cNvPr>
            <p:cNvSpPr/>
            <p:nvPr/>
          </p:nvSpPr>
          <p:spPr>
            <a:xfrm>
              <a:off x="3482820" y="914806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085729-19ED-4969-8B53-DB72435376B9}"/>
                </a:ext>
              </a:extLst>
            </p:cNvPr>
            <p:cNvSpPr/>
            <p:nvPr/>
          </p:nvSpPr>
          <p:spPr>
            <a:xfrm>
              <a:off x="5155693" y="896859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40E2BC-F757-4972-BA3E-7D252D1D50EB}"/>
                </a:ext>
              </a:extLst>
            </p:cNvPr>
            <p:cNvSpPr/>
            <p:nvPr/>
          </p:nvSpPr>
          <p:spPr>
            <a:xfrm>
              <a:off x="6398209" y="903449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C73DBD-9D64-4A81-ABB5-7AE659864B0C}"/>
                </a:ext>
              </a:extLst>
            </p:cNvPr>
            <p:cNvSpPr txBox="1"/>
            <p:nvPr/>
          </p:nvSpPr>
          <p:spPr>
            <a:xfrm>
              <a:off x="3540240" y="478639"/>
              <a:ext cx="1771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Windows machine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4E6D64-9D88-41FD-8699-8EE23B5CA91C}"/>
                </a:ext>
              </a:extLst>
            </p:cNvPr>
            <p:cNvSpPr txBox="1"/>
            <p:nvPr/>
          </p:nvSpPr>
          <p:spPr>
            <a:xfrm>
              <a:off x="-1072545" y="1550001"/>
              <a:ext cx="1901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From the Real-Time target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1674F527-8980-4949-939E-791B0BF602D7}"/>
              </a:ext>
            </a:extLst>
          </p:cNvPr>
          <p:cNvSpPr/>
          <p:nvPr/>
        </p:nvSpPr>
        <p:spPr>
          <a:xfrm rot="16200000">
            <a:off x="6056968" y="-1144480"/>
            <a:ext cx="188044" cy="43771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E07A-5E99-4627-9758-2D4AAA62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51469"/>
            <a:ext cx="9166833" cy="84539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Double-queue lossless network data taking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2D87-DBAA-47EF-8904-67A2771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AA51-F68A-42D1-B9C4-E9D698C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9F4D-8EDE-4581-BADD-C75CB7F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12</a:t>
            </a:fld>
            <a:endParaRPr lang="de-DE" dirty="0"/>
          </a:p>
        </p:txBody>
      </p:sp>
      <p:sp>
        <p:nvSpPr>
          <p:cNvPr id="12" name="Rechteck 20">
            <a:extLst>
              <a:ext uri="{FF2B5EF4-FFF2-40B4-BE49-F238E27FC236}">
                <a16:creationId xmlns:a16="http://schemas.microsoft.com/office/drawing/2014/main" id="{CEDBD845-F506-491B-9F7C-DE2731C8ED64}"/>
              </a:ext>
            </a:extLst>
          </p:cNvPr>
          <p:cNvSpPr/>
          <p:nvPr/>
        </p:nvSpPr>
        <p:spPr>
          <a:xfrm>
            <a:off x="3079244" y="2106177"/>
            <a:ext cx="1682496" cy="113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r>
              <a:rPr lang="de-DE" dirty="0"/>
              <a:t>Queue</a:t>
            </a:r>
          </a:p>
          <a:p>
            <a:pPr algn="ctr"/>
            <a:r>
              <a:rPr lang="de-DE" dirty="0"/>
              <a:t>Engine</a:t>
            </a:r>
          </a:p>
        </p:txBody>
      </p:sp>
      <p:sp>
        <p:nvSpPr>
          <p:cNvPr id="13" name="Rechteck 21">
            <a:extLst>
              <a:ext uri="{FF2B5EF4-FFF2-40B4-BE49-F238E27FC236}">
                <a16:creationId xmlns:a16="http://schemas.microsoft.com/office/drawing/2014/main" id="{87D069C5-EF96-4A2B-B39D-27A9D76965F1}"/>
              </a:ext>
            </a:extLst>
          </p:cNvPr>
          <p:cNvSpPr/>
          <p:nvPr/>
        </p:nvSpPr>
        <p:spPr>
          <a:xfrm>
            <a:off x="586996" y="1237497"/>
            <a:ext cx="1682496" cy="113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Readout</a:t>
            </a:r>
          </a:p>
        </p:txBody>
      </p:sp>
      <p:sp>
        <p:nvSpPr>
          <p:cNvPr id="14" name="Rechteck 35">
            <a:extLst>
              <a:ext uri="{FF2B5EF4-FFF2-40B4-BE49-F238E27FC236}">
                <a16:creationId xmlns:a16="http://schemas.microsoft.com/office/drawing/2014/main" id="{2C97B39D-FB41-4FE4-9505-EC84D24D5D63}"/>
              </a:ext>
            </a:extLst>
          </p:cNvPr>
          <p:cNvSpPr/>
          <p:nvPr/>
        </p:nvSpPr>
        <p:spPr>
          <a:xfrm>
            <a:off x="5065238" y="3560403"/>
            <a:ext cx="1682496" cy="113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de-DE" dirty="0"/>
              <a:t>TCP/IP (UDP)</a:t>
            </a:r>
          </a:p>
          <a:p>
            <a:pPr algn="ctr"/>
            <a:r>
              <a:rPr lang="de-DE" dirty="0"/>
              <a:t>Sender</a:t>
            </a:r>
          </a:p>
        </p:txBody>
      </p:sp>
      <p:cxnSp>
        <p:nvCxnSpPr>
          <p:cNvPr id="17" name="Gerader Verbinder 69">
            <a:extLst>
              <a:ext uri="{FF2B5EF4-FFF2-40B4-BE49-F238E27FC236}">
                <a16:creationId xmlns:a16="http://schemas.microsoft.com/office/drawing/2014/main" id="{66FB3FFB-1E3A-4731-B2D5-41C0577176FF}"/>
              </a:ext>
            </a:extLst>
          </p:cNvPr>
          <p:cNvCxnSpPr>
            <a:cxnSpLocks/>
          </p:cNvCxnSpPr>
          <p:nvPr/>
        </p:nvCxnSpPr>
        <p:spPr>
          <a:xfrm>
            <a:off x="7399592" y="1167594"/>
            <a:ext cx="44712" cy="3721938"/>
          </a:xfrm>
          <a:prstGeom prst="line">
            <a:avLst/>
          </a:prstGeom>
          <a:ln w="44450">
            <a:prstDash val="dash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81">
            <a:extLst>
              <a:ext uri="{FF2B5EF4-FFF2-40B4-BE49-F238E27FC236}">
                <a16:creationId xmlns:a16="http://schemas.microsoft.com/office/drawing/2014/main" id="{48233086-FA73-428D-BE97-40B18ED0C913}"/>
              </a:ext>
            </a:extLst>
          </p:cNvPr>
          <p:cNvGrpSpPr/>
          <p:nvPr/>
        </p:nvGrpSpPr>
        <p:grpSpPr>
          <a:xfrm>
            <a:off x="7299573" y="4014432"/>
            <a:ext cx="250904" cy="247446"/>
            <a:chOff x="9070849" y="4005468"/>
            <a:chExt cx="250904" cy="247446"/>
          </a:xfrm>
        </p:grpSpPr>
        <p:cxnSp>
          <p:nvCxnSpPr>
            <p:cNvPr id="19" name="Gerader Verbinder 75">
              <a:extLst>
                <a:ext uri="{FF2B5EF4-FFF2-40B4-BE49-F238E27FC236}">
                  <a16:creationId xmlns:a16="http://schemas.microsoft.com/office/drawing/2014/main" id="{6B8A0999-A19A-48BF-9C2D-2565B440542A}"/>
                </a:ext>
              </a:extLst>
            </p:cNvPr>
            <p:cNvCxnSpPr/>
            <p:nvPr/>
          </p:nvCxnSpPr>
          <p:spPr>
            <a:xfrm>
              <a:off x="9073275" y="4010230"/>
              <a:ext cx="248478" cy="24268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78">
              <a:extLst>
                <a:ext uri="{FF2B5EF4-FFF2-40B4-BE49-F238E27FC236}">
                  <a16:creationId xmlns:a16="http://schemas.microsoft.com/office/drawing/2014/main" id="{3BDF7396-8DCA-4E2F-9130-66D640540FDC}"/>
                </a:ext>
              </a:extLst>
            </p:cNvPr>
            <p:cNvCxnSpPr/>
            <p:nvPr/>
          </p:nvCxnSpPr>
          <p:spPr>
            <a:xfrm flipV="1">
              <a:off x="9070849" y="4005468"/>
              <a:ext cx="250904" cy="2474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Gerader Verbinder 85">
            <a:extLst>
              <a:ext uri="{FF2B5EF4-FFF2-40B4-BE49-F238E27FC236}">
                <a16:creationId xmlns:a16="http://schemas.microsoft.com/office/drawing/2014/main" id="{8469B43B-E261-40DA-93FD-BBDA57BECD21}"/>
              </a:ext>
            </a:extLst>
          </p:cNvPr>
          <p:cNvCxnSpPr/>
          <p:nvPr/>
        </p:nvCxnSpPr>
        <p:spPr>
          <a:xfrm flipV="1">
            <a:off x="2317823" y="1804425"/>
            <a:ext cx="1551868" cy="5848"/>
          </a:xfrm>
          <a:prstGeom prst="line">
            <a:avLst/>
          </a:prstGeom>
          <a:ln w="50800" cap="rnd"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86">
            <a:extLst>
              <a:ext uri="{FF2B5EF4-FFF2-40B4-BE49-F238E27FC236}">
                <a16:creationId xmlns:a16="http://schemas.microsoft.com/office/drawing/2014/main" id="{1017325F-CFF9-43DE-919C-F3AFB61E3685}"/>
              </a:ext>
            </a:extLst>
          </p:cNvPr>
          <p:cNvCxnSpPr/>
          <p:nvPr/>
        </p:nvCxnSpPr>
        <p:spPr>
          <a:xfrm>
            <a:off x="3869691" y="1841296"/>
            <a:ext cx="0" cy="264880"/>
          </a:xfrm>
          <a:prstGeom prst="line">
            <a:avLst/>
          </a:prstGeom>
          <a:ln w="50800" cap="rnd"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130">
            <a:extLst>
              <a:ext uri="{FF2B5EF4-FFF2-40B4-BE49-F238E27FC236}">
                <a16:creationId xmlns:a16="http://schemas.microsoft.com/office/drawing/2014/main" id="{7E70B8E3-5B05-4990-9F8C-6833E49DA3D3}"/>
              </a:ext>
            </a:extLst>
          </p:cNvPr>
          <p:cNvGrpSpPr/>
          <p:nvPr/>
        </p:nvGrpSpPr>
        <p:grpSpPr>
          <a:xfrm>
            <a:off x="3860396" y="2126584"/>
            <a:ext cx="3575655" cy="2078633"/>
            <a:chOff x="4541628" y="1913924"/>
            <a:chExt cx="4194867" cy="2078633"/>
          </a:xfrm>
        </p:grpSpPr>
        <p:cxnSp>
          <p:nvCxnSpPr>
            <p:cNvPr id="24" name="Gerade Verbindung mit Pfeil 119">
              <a:extLst>
                <a:ext uri="{FF2B5EF4-FFF2-40B4-BE49-F238E27FC236}">
                  <a16:creationId xmlns:a16="http://schemas.microsoft.com/office/drawing/2014/main" id="{1E5043CF-7192-4267-9FFF-B171037BB86A}"/>
                </a:ext>
              </a:extLst>
            </p:cNvPr>
            <p:cNvCxnSpPr/>
            <p:nvPr/>
          </p:nvCxnSpPr>
          <p:spPr>
            <a:xfrm>
              <a:off x="7950872" y="3942309"/>
              <a:ext cx="785623" cy="0"/>
            </a:xfrm>
            <a:prstGeom prst="straightConnector1">
              <a:avLst/>
            </a:prstGeom>
            <a:ln w="50800" cap="rnd"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122">
              <a:extLst>
                <a:ext uri="{FF2B5EF4-FFF2-40B4-BE49-F238E27FC236}">
                  <a16:creationId xmlns:a16="http://schemas.microsoft.com/office/drawing/2014/main" id="{3AAD36B4-6D4B-4CBE-ACBF-865C2C08320E}"/>
                </a:ext>
              </a:extLst>
            </p:cNvPr>
            <p:cNvCxnSpPr/>
            <p:nvPr/>
          </p:nvCxnSpPr>
          <p:spPr>
            <a:xfrm>
              <a:off x="4541628" y="2522120"/>
              <a:ext cx="836022" cy="0"/>
            </a:xfrm>
            <a:prstGeom prst="line">
              <a:avLst/>
            </a:prstGeom>
            <a:ln w="50800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123">
              <a:extLst>
                <a:ext uri="{FF2B5EF4-FFF2-40B4-BE49-F238E27FC236}">
                  <a16:creationId xmlns:a16="http://schemas.microsoft.com/office/drawing/2014/main" id="{29DF2812-F0A7-44AA-949B-5D385C38A975}"/>
                </a:ext>
              </a:extLst>
            </p:cNvPr>
            <p:cNvCxnSpPr/>
            <p:nvPr/>
          </p:nvCxnSpPr>
          <p:spPr>
            <a:xfrm flipH="1">
              <a:off x="4541628" y="1913924"/>
              <a:ext cx="6453" cy="608196"/>
            </a:xfrm>
            <a:prstGeom prst="line">
              <a:avLst/>
            </a:prstGeom>
            <a:ln w="50800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124">
              <a:extLst>
                <a:ext uri="{FF2B5EF4-FFF2-40B4-BE49-F238E27FC236}">
                  <a16:creationId xmlns:a16="http://schemas.microsoft.com/office/drawing/2014/main" id="{8594D8EB-BB34-4055-9971-21C056DC4DA1}"/>
                </a:ext>
              </a:extLst>
            </p:cNvPr>
            <p:cNvCxnSpPr/>
            <p:nvPr/>
          </p:nvCxnSpPr>
          <p:spPr>
            <a:xfrm>
              <a:off x="5392904" y="2529312"/>
              <a:ext cx="1716584" cy="0"/>
            </a:xfrm>
            <a:prstGeom prst="line">
              <a:avLst/>
            </a:prstGeom>
            <a:ln w="50800" cap="rnd"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125">
              <a:extLst>
                <a:ext uri="{FF2B5EF4-FFF2-40B4-BE49-F238E27FC236}">
                  <a16:creationId xmlns:a16="http://schemas.microsoft.com/office/drawing/2014/main" id="{C3BA7270-F8EF-4BE9-9DD6-9BC7C7BFDFE1}"/>
                </a:ext>
              </a:extLst>
            </p:cNvPr>
            <p:cNvCxnSpPr/>
            <p:nvPr/>
          </p:nvCxnSpPr>
          <p:spPr>
            <a:xfrm flipH="1">
              <a:off x="7109624" y="2529312"/>
              <a:ext cx="1668" cy="838839"/>
            </a:xfrm>
            <a:prstGeom prst="line">
              <a:avLst/>
            </a:prstGeom>
            <a:ln w="50800" cap="rnd"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126">
              <a:extLst>
                <a:ext uri="{FF2B5EF4-FFF2-40B4-BE49-F238E27FC236}">
                  <a16:creationId xmlns:a16="http://schemas.microsoft.com/office/drawing/2014/main" id="{85138CC6-2434-4852-82F0-56AE6615050A}"/>
                </a:ext>
              </a:extLst>
            </p:cNvPr>
            <p:cNvCxnSpPr/>
            <p:nvPr/>
          </p:nvCxnSpPr>
          <p:spPr>
            <a:xfrm flipH="1">
              <a:off x="7099024" y="3384361"/>
              <a:ext cx="6453" cy="608196"/>
            </a:xfrm>
            <a:prstGeom prst="line">
              <a:avLst/>
            </a:prstGeom>
            <a:ln w="50800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127">
              <a:extLst>
                <a:ext uri="{FF2B5EF4-FFF2-40B4-BE49-F238E27FC236}">
                  <a16:creationId xmlns:a16="http://schemas.microsoft.com/office/drawing/2014/main" id="{AB4FF798-D324-4C6C-8C3D-6C6E4099BC8D}"/>
                </a:ext>
              </a:extLst>
            </p:cNvPr>
            <p:cNvCxnSpPr/>
            <p:nvPr/>
          </p:nvCxnSpPr>
          <p:spPr>
            <a:xfrm>
              <a:off x="7099024" y="3942309"/>
              <a:ext cx="836022" cy="0"/>
            </a:xfrm>
            <a:prstGeom prst="line">
              <a:avLst/>
            </a:prstGeom>
            <a:ln w="50800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hteck 129">
            <a:extLst>
              <a:ext uri="{FF2B5EF4-FFF2-40B4-BE49-F238E27FC236}">
                <a16:creationId xmlns:a16="http://schemas.microsoft.com/office/drawing/2014/main" id="{851B4255-23ED-4CB5-93EF-27F1417903D6}"/>
              </a:ext>
            </a:extLst>
          </p:cNvPr>
          <p:cNvSpPr/>
          <p:nvPr/>
        </p:nvSpPr>
        <p:spPr>
          <a:xfrm>
            <a:off x="3082393" y="3224246"/>
            <a:ext cx="1682496" cy="18000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de-DE" dirty="0"/>
          </a:p>
        </p:txBody>
      </p:sp>
      <p:sp>
        <p:nvSpPr>
          <p:cNvPr id="32" name="Rechteck 23">
            <a:extLst>
              <a:ext uri="{FF2B5EF4-FFF2-40B4-BE49-F238E27FC236}">
                <a16:creationId xmlns:a16="http://schemas.microsoft.com/office/drawing/2014/main" id="{F3AB45FB-4F85-471D-976B-66A0C5A58DC0}"/>
              </a:ext>
            </a:extLst>
          </p:cNvPr>
          <p:cNvSpPr/>
          <p:nvPr/>
        </p:nvSpPr>
        <p:spPr>
          <a:xfrm>
            <a:off x="3082781" y="2290861"/>
            <a:ext cx="1682496" cy="1904196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de-DE" dirty="0"/>
          </a:p>
        </p:txBody>
      </p:sp>
      <p:sp>
        <p:nvSpPr>
          <p:cNvPr id="33" name="Rechteck 128">
            <a:extLst>
              <a:ext uri="{FF2B5EF4-FFF2-40B4-BE49-F238E27FC236}">
                <a16:creationId xmlns:a16="http://schemas.microsoft.com/office/drawing/2014/main" id="{FD59BF72-B411-4D7D-88F1-651991320700}"/>
              </a:ext>
            </a:extLst>
          </p:cNvPr>
          <p:cNvSpPr/>
          <p:nvPr/>
        </p:nvSpPr>
        <p:spPr>
          <a:xfrm>
            <a:off x="2988621" y="3250281"/>
            <a:ext cx="1863058" cy="1993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F2928C-3DAE-4F92-9204-96AF9284E01C}"/>
              </a:ext>
            </a:extLst>
          </p:cNvPr>
          <p:cNvSpPr txBox="1"/>
          <p:nvPr/>
        </p:nvSpPr>
        <p:spPr>
          <a:xfrm>
            <a:off x="7171565" y="4860019"/>
            <a:ext cx="15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Fieldpoint LAN</a:t>
            </a:r>
            <a:endParaRPr lang="en-US" dirty="0"/>
          </a:p>
        </p:txBody>
      </p:sp>
      <p:cxnSp>
        <p:nvCxnSpPr>
          <p:cNvPr id="35" name="Gerader Verbinder 69">
            <a:extLst>
              <a:ext uri="{FF2B5EF4-FFF2-40B4-BE49-F238E27FC236}">
                <a16:creationId xmlns:a16="http://schemas.microsoft.com/office/drawing/2014/main" id="{FEA35F04-94E7-4C74-A3DD-F82312CECBDD}"/>
              </a:ext>
            </a:extLst>
          </p:cNvPr>
          <p:cNvCxnSpPr>
            <a:cxnSpLocks/>
          </p:cNvCxnSpPr>
          <p:nvPr/>
        </p:nvCxnSpPr>
        <p:spPr>
          <a:xfrm flipH="1">
            <a:off x="9459744" y="1237497"/>
            <a:ext cx="8285" cy="4580088"/>
          </a:xfrm>
          <a:prstGeom prst="line">
            <a:avLst/>
          </a:prstGeom>
          <a:ln w="44450">
            <a:solidFill>
              <a:schemeClr val="accent6"/>
            </a:solidFill>
            <a:prstDash val="dash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59EEAB0-25F8-4F67-8DF0-F3CDAF82BA6A}"/>
              </a:ext>
            </a:extLst>
          </p:cNvPr>
          <p:cNvSpPr txBox="1"/>
          <p:nvPr/>
        </p:nvSpPr>
        <p:spPr>
          <a:xfrm>
            <a:off x="8379337" y="5786137"/>
            <a:ext cx="172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</a:t>
            </a:r>
            <a:r>
              <a:rPr lang="de-DE" dirty="0"/>
              <a:t> LAN</a:t>
            </a:r>
            <a:endParaRPr lang="en-US" dirty="0"/>
          </a:p>
        </p:txBody>
      </p:sp>
      <p:sp>
        <p:nvSpPr>
          <p:cNvPr id="37" name="Rechteck 21">
            <a:extLst>
              <a:ext uri="{FF2B5EF4-FFF2-40B4-BE49-F238E27FC236}">
                <a16:creationId xmlns:a16="http://schemas.microsoft.com/office/drawing/2014/main" id="{232FDF80-A1FE-4DD0-8353-685CF2029CBD}"/>
              </a:ext>
            </a:extLst>
          </p:cNvPr>
          <p:cNvSpPr/>
          <p:nvPr/>
        </p:nvSpPr>
        <p:spPr>
          <a:xfrm>
            <a:off x="7942537" y="1983674"/>
            <a:ext cx="1096000" cy="1170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 server</a:t>
            </a:r>
          </a:p>
        </p:txBody>
      </p:sp>
      <p:cxnSp>
        <p:nvCxnSpPr>
          <p:cNvPr id="38" name="Gerader Verbinder 85">
            <a:extLst>
              <a:ext uri="{FF2B5EF4-FFF2-40B4-BE49-F238E27FC236}">
                <a16:creationId xmlns:a16="http://schemas.microsoft.com/office/drawing/2014/main" id="{3B902CE0-E613-45D6-AE0B-B583A2F9479F}"/>
              </a:ext>
            </a:extLst>
          </p:cNvPr>
          <p:cNvCxnSpPr>
            <a:cxnSpLocks/>
          </p:cNvCxnSpPr>
          <p:nvPr/>
        </p:nvCxnSpPr>
        <p:spPr>
          <a:xfrm>
            <a:off x="7406543" y="2884764"/>
            <a:ext cx="517691" cy="0"/>
          </a:xfrm>
          <a:prstGeom prst="line">
            <a:avLst/>
          </a:prstGeom>
          <a:ln w="50800" cap="rnd"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21">
            <a:extLst>
              <a:ext uri="{FF2B5EF4-FFF2-40B4-BE49-F238E27FC236}">
                <a16:creationId xmlns:a16="http://schemas.microsoft.com/office/drawing/2014/main" id="{EAA919B7-A876-4E13-AB60-E7E326D334A2}"/>
              </a:ext>
            </a:extLst>
          </p:cNvPr>
          <p:cNvSpPr/>
          <p:nvPr/>
        </p:nvSpPr>
        <p:spPr>
          <a:xfrm>
            <a:off x="10415733" y="2988522"/>
            <a:ext cx="1067736" cy="127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  <a:p>
            <a:pPr algn="ctr"/>
            <a:r>
              <a:rPr lang="de-DE" dirty="0"/>
              <a:t>(M</a:t>
            </a:r>
            <a:r>
              <a:rPr lang="en-US" dirty="0"/>
              <a:t>S SQL)</a:t>
            </a:r>
          </a:p>
        </p:txBody>
      </p:sp>
      <p:cxnSp>
        <p:nvCxnSpPr>
          <p:cNvPr id="40" name="Gerader Verbinder 85">
            <a:extLst>
              <a:ext uri="{FF2B5EF4-FFF2-40B4-BE49-F238E27FC236}">
                <a16:creationId xmlns:a16="http://schemas.microsoft.com/office/drawing/2014/main" id="{6E50C5DD-8576-4368-83DB-1157A51D0010}"/>
              </a:ext>
            </a:extLst>
          </p:cNvPr>
          <p:cNvCxnSpPr>
            <a:cxnSpLocks/>
          </p:cNvCxnSpPr>
          <p:nvPr/>
        </p:nvCxnSpPr>
        <p:spPr>
          <a:xfrm>
            <a:off x="9038537" y="2548466"/>
            <a:ext cx="384780" cy="0"/>
          </a:xfrm>
          <a:prstGeom prst="line">
            <a:avLst/>
          </a:prstGeom>
          <a:ln w="50800" cap="rnd">
            <a:solidFill>
              <a:schemeClr val="accent6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85">
            <a:extLst>
              <a:ext uri="{FF2B5EF4-FFF2-40B4-BE49-F238E27FC236}">
                <a16:creationId xmlns:a16="http://schemas.microsoft.com/office/drawing/2014/main" id="{42F4D4A7-3218-4BA0-9CCE-C62DFF71368C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9423317" y="3625200"/>
            <a:ext cx="992416" cy="8026"/>
          </a:xfrm>
          <a:prstGeom prst="line">
            <a:avLst/>
          </a:prstGeom>
          <a:ln w="50800" cap="rnd">
            <a:solidFill>
              <a:schemeClr val="accent6"/>
            </a:solidFill>
            <a:prstDash val="sysDash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81">
            <a:extLst>
              <a:ext uri="{FF2B5EF4-FFF2-40B4-BE49-F238E27FC236}">
                <a16:creationId xmlns:a16="http://schemas.microsoft.com/office/drawing/2014/main" id="{1C28B398-DA86-499E-B20A-64893CA3C526}"/>
              </a:ext>
            </a:extLst>
          </p:cNvPr>
          <p:cNvGrpSpPr/>
          <p:nvPr/>
        </p:nvGrpSpPr>
        <p:grpSpPr>
          <a:xfrm>
            <a:off x="9316078" y="4309401"/>
            <a:ext cx="250904" cy="247446"/>
            <a:chOff x="9070849" y="4005468"/>
            <a:chExt cx="250904" cy="247446"/>
          </a:xfrm>
        </p:grpSpPr>
        <p:cxnSp>
          <p:nvCxnSpPr>
            <p:cNvPr id="43" name="Gerader Verbinder 75">
              <a:extLst>
                <a:ext uri="{FF2B5EF4-FFF2-40B4-BE49-F238E27FC236}">
                  <a16:creationId xmlns:a16="http://schemas.microsoft.com/office/drawing/2014/main" id="{6AC4947F-FE4B-4A18-9D74-CF3C61469396}"/>
                </a:ext>
              </a:extLst>
            </p:cNvPr>
            <p:cNvCxnSpPr/>
            <p:nvPr/>
          </p:nvCxnSpPr>
          <p:spPr>
            <a:xfrm>
              <a:off x="9073275" y="4010230"/>
              <a:ext cx="248478" cy="24268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78">
              <a:extLst>
                <a:ext uri="{FF2B5EF4-FFF2-40B4-BE49-F238E27FC236}">
                  <a16:creationId xmlns:a16="http://schemas.microsoft.com/office/drawing/2014/main" id="{5C4AB7CB-412D-44CA-83DE-93DCC6E85C5B}"/>
                </a:ext>
              </a:extLst>
            </p:cNvPr>
            <p:cNvCxnSpPr/>
            <p:nvPr/>
          </p:nvCxnSpPr>
          <p:spPr>
            <a:xfrm flipV="1">
              <a:off x="9070849" y="4005468"/>
              <a:ext cx="250904" cy="2474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hteck 129">
            <a:extLst>
              <a:ext uri="{FF2B5EF4-FFF2-40B4-BE49-F238E27FC236}">
                <a16:creationId xmlns:a16="http://schemas.microsoft.com/office/drawing/2014/main" id="{529B2C66-C746-49AF-BCAF-1FAFFCD3EF59}"/>
              </a:ext>
            </a:extLst>
          </p:cNvPr>
          <p:cNvSpPr/>
          <p:nvPr/>
        </p:nvSpPr>
        <p:spPr>
          <a:xfrm>
            <a:off x="7940033" y="3144414"/>
            <a:ext cx="1094400" cy="18000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de-DE" dirty="0"/>
          </a:p>
        </p:txBody>
      </p:sp>
      <p:sp>
        <p:nvSpPr>
          <p:cNvPr id="46" name="Rechteck 23">
            <a:extLst>
              <a:ext uri="{FF2B5EF4-FFF2-40B4-BE49-F238E27FC236}">
                <a16:creationId xmlns:a16="http://schemas.microsoft.com/office/drawing/2014/main" id="{52C1A525-F602-4F54-8630-289A019DB8B2}"/>
              </a:ext>
            </a:extLst>
          </p:cNvPr>
          <p:cNvSpPr/>
          <p:nvPr/>
        </p:nvSpPr>
        <p:spPr>
          <a:xfrm>
            <a:off x="7942696" y="2203967"/>
            <a:ext cx="1094400" cy="1904196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de-DE" dirty="0"/>
          </a:p>
        </p:txBody>
      </p:sp>
      <p:sp>
        <p:nvSpPr>
          <p:cNvPr id="47" name="Rechteck 128">
            <a:extLst>
              <a:ext uri="{FF2B5EF4-FFF2-40B4-BE49-F238E27FC236}">
                <a16:creationId xmlns:a16="http://schemas.microsoft.com/office/drawing/2014/main" id="{EDCBA957-F4CB-4EBA-9F05-8A1F858DFFDD}"/>
              </a:ext>
            </a:extLst>
          </p:cNvPr>
          <p:cNvSpPr/>
          <p:nvPr/>
        </p:nvSpPr>
        <p:spPr>
          <a:xfrm>
            <a:off x="7929423" y="3158273"/>
            <a:ext cx="1142766" cy="146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8F931D-95AD-491B-8D80-BDFDC4D2E243}"/>
              </a:ext>
            </a:extLst>
          </p:cNvPr>
          <p:cNvSpPr txBox="1"/>
          <p:nvPr/>
        </p:nvSpPr>
        <p:spPr>
          <a:xfrm>
            <a:off x="7551503" y="1404438"/>
            <a:ext cx="20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Windows machine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D13D56-7583-4775-BCEB-3EAC82F4F80D}"/>
              </a:ext>
            </a:extLst>
          </p:cNvPr>
          <p:cNvSpPr txBox="1"/>
          <p:nvPr/>
        </p:nvSpPr>
        <p:spPr>
          <a:xfrm>
            <a:off x="3416005" y="1409113"/>
            <a:ext cx="238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Real-Time target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3C0AB0-B665-4D67-8A70-DAC6A7C1C0EA}"/>
              </a:ext>
            </a:extLst>
          </p:cNvPr>
          <p:cNvSpPr txBox="1"/>
          <p:nvPr/>
        </p:nvSpPr>
        <p:spPr>
          <a:xfrm>
            <a:off x="9855584" y="1396136"/>
            <a:ext cx="20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Windows server</a:t>
            </a:r>
          </a:p>
          <a:p>
            <a:pPr algn="ctr"/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497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9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9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E345B91-E0CE-4BA4-B57C-10AD8A639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1652" y="1852124"/>
            <a:ext cx="5453450" cy="388085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36558C-FB6B-460D-BAF1-91220A94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1035" y="6439477"/>
            <a:ext cx="1728133" cy="365125"/>
          </a:xfrm>
        </p:spPr>
        <p:txBody>
          <a:bodyPr/>
          <a:lstStyle/>
          <a:p>
            <a:r>
              <a:rPr lang="de-DE" dirty="0"/>
              <a:t>12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1A3076-77C7-464F-97AB-44C35767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4" y="1852125"/>
            <a:ext cx="5295324" cy="388085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2730152-CC46-46C3-8847-D872E38D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20" y="50800"/>
            <a:ext cx="9987280" cy="768350"/>
          </a:xfrm>
        </p:spPr>
        <p:txBody>
          <a:bodyPr tIns="0" bIns="0">
            <a:noAutofit/>
          </a:bodyPr>
          <a:lstStyle/>
          <a:p>
            <a:pPr algn="ctr"/>
            <a:r>
              <a:rPr lang="en-US" sz="2800" b="1" noProof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Practical tool: checking gaps in data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486B8D-E4F0-473B-9E0F-EECF4D8F28BF}"/>
              </a:ext>
            </a:extLst>
          </p:cNvPr>
          <p:cNvSpPr txBox="1"/>
          <p:nvPr/>
        </p:nvSpPr>
        <p:spPr>
          <a:xfrm>
            <a:off x="716217" y="5793754"/>
            <a:ext cx="89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Simultaneous acquisition: ZEUS and QUEUE-based datalogging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5141603-67EB-4DF8-BAC0-740CE3A04DEB}"/>
              </a:ext>
            </a:extLst>
          </p:cNvPr>
          <p:cNvCxnSpPr>
            <a:cxnSpLocks/>
          </p:cNvCxnSpPr>
          <p:nvPr/>
        </p:nvCxnSpPr>
        <p:spPr>
          <a:xfrm flipH="1" flipV="1">
            <a:off x="2342508" y="2208945"/>
            <a:ext cx="3395690" cy="358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62927F8-BC69-4FBD-A39B-E2A7F6C4F90B}"/>
              </a:ext>
            </a:extLst>
          </p:cNvPr>
          <p:cNvSpPr txBox="1"/>
          <p:nvPr/>
        </p:nvSpPr>
        <p:spPr>
          <a:xfrm>
            <a:off x="774236" y="1084846"/>
            <a:ext cx="992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This tool checks for gaps by reading data from ADEI. Here you can see the advantage of the </a:t>
            </a:r>
            <a:r>
              <a:rPr lang="en-US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dotNET</a:t>
            </a:r>
            <a:r>
              <a:rPr lang="en-US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method compared to the ZEUS acquisition.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646932E-F8E3-40FE-A716-707382966055}"/>
              </a:ext>
            </a:extLst>
          </p:cNvPr>
          <p:cNvCxnSpPr>
            <a:cxnSpLocks/>
          </p:cNvCxnSpPr>
          <p:nvPr/>
        </p:nvCxnSpPr>
        <p:spPr>
          <a:xfrm flipV="1">
            <a:off x="5801652" y="2291139"/>
            <a:ext cx="1883418" cy="350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4C7B6A5C-AA0E-4176-9F0E-6B534E6DE3B8}"/>
              </a:ext>
            </a:extLst>
          </p:cNvPr>
          <p:cNvSpPr/>
          <p:nvPr/>
        </p:nvSpPr>
        <p:spPr>
          <a:xfrm>
            <a:off x="8466466" y="1791347"/>
            <a:ext cx="723900" cy="417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FBA13B8-03A0-48C8-BB1E-607454FFA96A}"/>
              </a:ext>
            </a:extLst>
          </p:cNvPr>
          <p:cNvSpPr/>
          <p:nvPr/>
        </p:nvSpPr>
        <p:spPr>
          <a:xfrm>
            <a:off x="2920954" y="1770382"/>
            <a:ext cx="723900" cy="417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13BBF95-24EA-4CFD-9869-80D8A7479898}"/>
              </a:ext>
            </a:extLst>
          </p:cNvPr>
          <p:cNvSpPr txBox="1">
            <a:spLocks/>
          </p:cNvSpPr>
          <p:nvPr/>
        </p:nvSpPr>
        <p:spPr>
          <a:xfrm>
            <a:off x="892834" y="6442075"/>
            <a:ext cx="1116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18.03.2024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34A2CD7-E593-49B0-80FF-B2E7C243224C}"/>
              </a:ext>
            </a:extLst>
          </p:cNvPr>
          <p:cNvSpPr txBox="1">
            <a:spLocks/>
          </p:cNvSpPr>
          <p:nvPr/>
        </p:nvSpPr>
        <p:spPr>
          <a:xfrm>
            <a:off x="2400597" y="6439478"/>
            <a:ext cx="76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FC8FE-224B-480B-A1BB-B635C9DA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Summary and Outlook</a:t>
            </a:r>
            <a:endParaRPr lang="en-US" sz="28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3DE48-BC66-482F-A27B-FAF25BE7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1" y="1850192"/>
            <a:ext cx="11983152" cy="3934593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New 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datalogging</a:t>
            </a:r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system has been created and running at KATRIN</a:t>
            </a:r>
          </a:p>
          <a:p>
            <a:endParaRPr lang="en-US" sz="20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 has a very precise timestamps and provides lossless data transfer to the database (proved with gap-explorer tool)</a:t>
            </a:r>
          </a:p>
          <a:p>
            <a:endParaRPr lang="en-US" sz="20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he server program executable is installed and running relative stable at MSSQL DB server </a:t>
            </a:r>
          </a:p>
          <a:p>
            <a:endParaRPr lang="en-US" sz="20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New 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system</a:t>
            </a:r>
            <a:r>
              <a:rPr lang="de-DE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sz="2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give us an opportunity to remove the ZEUS system and reduce data copies (storage costs), but they still running in parallel for redundancy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8BDE36-311E-44CB-AB6B-268A8910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4536A3-91D2-4E1C-9DD9-DEE5DE796F42}"/>
              </a:ext>
            </a:extLst>
          </p:cNvPr>
          <p:cNvSpPr txBox="1">
            <a:spLocks/>
          </p:cNvSpPr>
          <p:nvPr/>
        </p:nvSpPr>
        <p:spPr>
          <a:xfrm>
            <a:off x="949960" y="6451599"/>
            <a:ext cx="1116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18.03.2024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A76E52-51AF-4571-B194-D09A16768EF6}"/>
              </a:ext>
            </a:extLst>
          </p:cNvPr>
          <p:cNvSpPr txBox="1">
            <a:spLocks/>
          </p:cNvSpPr>
          <p:nvPr/>
        </p:nvSpPr>
        <p:spPr>
          <a:xfrm>
            <a:off x="2536179" y="6451599"/>
            <a:ext cx="76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SEI-Tagung 2024 </a:t>
            </a:r>
            <a:r>
              <a:rPr lang="en-US"/>
              <a:t>A.Beglarian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24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BBC2A46-49F0-464C-9D88-FE79EC6D5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763" y="942109"/>
            <a:ext cx="7845012" cy="52348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D38B39-9546-410E-BBEA-392FA4BA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ABBBD7A-D607-439D-8B9C-D76BD325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" y="99450"/>
            <a:ext cx="9733280" cy="656215"/>
          </a:xfrm>
        </p:spPr>
        <p:txBody>
          <a:bodyPr tIns="0" bIns="0">
            <a:noAutofit/>
          </a:bodyPr>
          <a:lstStyle/>
          <a:p>
            <a:pPr algn="ctr"/>
            <a:r>
              <a:rPr lang="en-US" sz="2800" b="1" noProof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Sample: the fast, slow and old ZEUS channels in ADEI after upgrade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614895-A5FF-481D-979A-7A7B6966C97F}"/>
              </a:ext>
            </a:extLst>
          </p:cNvPr>
          <p:cNvGrpSpPr/>
          <p:nvPr/>
        </p:nvGrpSpPr>
        <p:grpSpPr>
          <a:xfrm>
            <a:off x="558800" y="1199496"/>
            <a:ext cx="8213532" cy="1200329"/>
            <a:chOff x="558800" y="1199496"/>
            <a:chExt cx="8213532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96C2CA7-4615-4852-8BC8-96FE5250F9CE}"/>
                </a:ext>
              </a:extLst>
            </p:cNvPr>
            <p:cNvSpPr txBox="1"/>
            <p:nvPr/>
          </p:nvSpPr>
          <p:spPr>
            <a:xfrm>
              <a:off x="558800" y="1199496"/>
              <a:ext cx="3655591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This is actually the crystal dream for any slow control data and it came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true since 2022:</a:t>
              </a:r>
            </a:p>
          </p:txBody>
        </p:sp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E6255AF6-CD1C-42D5-B6D0-BDE222E36FB5}"/>
                </a:ext>
              </a:extLst>
            </p:cNvPr>
            <p:cNvSpPr/>
            <p:nvPr/>
          </p:nvSpPr>
          <p:spPr>
            <a:xfrm rot="559281">
              <a:off x="4239177" y="2064989"/>
              <a:ext cx="4533155" cy="194059"/>
            </a:xfrm>
            <a:prstGeom prst="rightArrow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C30564-9503-43B1-916B-8382CC61942E}"/>
              </a:ext>
            </a:extLst>
          </p:cNvPr>
          <p:cNvGrpSpPr/>
          <p:nvPr/>
        </p:nvGrpSpPr>
        <p:grpSpPr>
          <a:xfrm>
            <a:off x="5200293" y="1281750"/>
            <a:ext cx="5354615" cy="4796398"/>
            <a:chOff x="5137278" y="1308843"/>
            <a:chExt cx="5354615" cy="479639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852FD0E-CD2F-49D8-842A-A640196C1DA9}"/>
                </a:ext>
              </a:extLst>
            </p:cNvPr>
            <p:cNvSpPr/>
            <p:nvPr/>
          </p:nvSpPr>
          <p:spPr>
            <a:xfrm>
              <a:off x="5137278" y="1308843"/>
              <a:ext cx="5354615" cy="4796398"/>
            </a:xfrm>
            <a:prstGeom prst="rect">
              <a:avLst/>
            </a:prstGeom>
            <a:noFill/>
            <a:ln w="355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E7BA18BA-3BF5-4F7D-9B68-35730BFF9D4E}"/>
                </a:ext>
              </a:extLst>
            </p:cNvPr>
            <p:cNvSpPr/>
            <p:nvPr/>
          </p:nvSpPr>
          <p:spPr>
            <a:xfrm>
              <a:off x="5804219" y="1890016"/>
              <a:ext cx="4066935" cy="3637339"/>
            </a:xfrm>
            <a:custGeom>
              <a:avLst/>
              <a:gdLst>
                <a:gd name="connsiteX0" fmla="*/ 3153398 w 3153398"/>
                <a:gd name="connsiteY0" fmla="*/ 0 h 3230310"/>
                <a:gd name="connsiteX1" fmla="*/ 111095 w 3153398"/>
                <a:gd name="connsiteY1" fmla="*/ 3230310 h 3230310"/>
                <a:gd name="connsiteX2" fmla="*/ 0 w 3153398"/>
                <a:gd name="connsiteY2" fmla="*/ 3221764 h 3230310"/>
                <a:gd name="connsiteX3" fmla="*/ 3016665 w 3153398"/>
                <a:gd name="connsiteY3" fmla="*/ 25637 h 3230310"/>
                <a:gd name="connsiteX4" fmla="*/ 3153398 w 3153398"/>
                <a:gd name="connsiteY4" fmla="*/ 0 h 32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398" h="3230310">
                  <a:moveTo>
                    <a:pt x="3153398" y="0"/>
                  </a:moveTo>
                  <a:lnTo>
                    <a:pt x="111095" y="3230310"/>
                  </a:lnTo>
                  <a:lnTo>
                    <a:pt x="0" y="3221764"/>
                  </a:lnTo>
                  <a:lnTo>
                    <a:pt x="3016665" y="25637"/>
                  </a:lnTo>
                  <a:lnTo>
                    <a:pt x="3153398" y="0"/>
                  </a:lnTo>
                  <a:close/>
                </a:path>
              </a:pathLst>
            </a:custGeom>
            <a:ln w="228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D65F2AB2-0075-4CCB-91AA-D7596367E1C4}"/>
              </a:ext>
            </a:extLst>
          </p:cNvPr>
          <p:cNvSpPr txBox="1">
            <a:spLocks/>
          </p:cNvSpPr>
          <p:nvPr/>
        </p:nvSpPr>
        <p:spPr>
          <a:xfrm>
            <a:off x="6482080" y="4745255"/>
            <a:ext cx="3790478" cy="10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Thank you</a:t>
            </a:r>
          </a:p>
          <a:p>
            <a:pPr algn="r"/>
            <a:r>
              <a:rPr lang="en-US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for attention and </a:t>
            </a:r>
          </a:p>
          <a:p>
            <a:pPr algn="r"/>
            <a:r>
              <a:rPr lang="en-US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follow-up questions 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F4B3289-4824-4D5E-9D76-DF8A4AB1A474}"/>
              </a:ext>
            </a:extLst>
          </p:cNvPr>
          <p:cNvSpPr txBox="1">
            <a:spLocks/>
          </p:cNvSpPr>
          <p:nvPr/>
        </p:nvSpPr>
        <p:spPr>
          <a:xfrm>
            <a:off x="949960" y="6451599"/>
            <a:ext cx="1116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18.03.2024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F657A58-66A3-45ED-97B8-F1E3228B5919}"/>
              </a:ext>
            </a:extLst>
          </p:cNvPr>
          <p:cNvSpPr txBox="1">
            <a:spLocks/>
          </p:cNvSpPr>
          <p:nvPr/>
        </p:nvSpPr>
        <p:spPr>
          <a:xfrm>
            <a:off x="2536179" y="6451599"/>
            <a:ext cx="76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SEI-Tagung 2024 </a:t>
            </a:r>
            <a:r>
              <a:rPr lang="en-US"/>
              <a:t>A.Beglarian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829" y="-35199"/>
            <a:ext cx="4668745" cy="767749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KATRIN </a:t>
            </a:r>
            <a:r>
              <a:rPr lang="en-US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2</a:t>
            </a:fld>
            <a:endParaRPr lang="de-DE" dirty="0"/>
          </a:p>
        </p:txBody>
      </p:sp>
      <p:pic>
        <p:nvPicPr>
          <p:cNvPr id="8" name="Grafik 11">
            <a:extLst>
              <a:ext uri="{FF2B5EF4-FFF2-40B4-BE49-F238E27FC236}">
                <a16:creationId xmlns:a16="http://schemas.microsoft.com/office/drawing/2014/main" id="{269E419E-504D-4B6F-866E-E3C5FA9E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60" y="584436"/>
            <a:ext cx="9961219" cy="398094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E01721-C093-45EA-9DD8-03F7F283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17" y="605824"/>
            <a:ext cx="3070352" cy="24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bm3299\Desktop\Workshops\Schülergruppe\Bilder\T-Zerfall.png">
            <a:extLst>
              <a:ext uri="{FF2B5EF4-FFF2-40B4-BE49-F238E27FC236}">
                <a16:creationId xmlns:a16="http://schemas.microsoft.com/office/drawing/2014/main" id="{24AA8E53-56EE-47A5-9917-1CC37C25F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387" y="1002613"/>
            <a:ext cx="1038201" cy="10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191D9F-C1F3-4BD0-B063-B732D86395C1}"/>
              </a:ext>
            </a:extLst>
          </p:cNvPr>
          <p:cNvSpPr txBox="1"/>
          <p:nvPr/>
        </p:nvSpPr>
        <p:spPr>
          <a:xfrm>
            <a:off x="3164037" y="2684946"/>
            <a:ext cx="6091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Beta decay </a:t>
            </a:r>
          </a:p>
          <a:p>
            <a:r>
              <a:rPr lang="en-US" sz="900" dirty="0">
                <a:solidFill>
                  <a:schemeClr val="bg1"/>
                </a:solidFill>
              </a:rPr>
              <a:t>of Tritium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D97BE-F170-45DE-81A9-E422BBD5F17B}"/>
              </a:ext>
            </a:extLst>
          </p:cNvPr>
          <p:cNvSpPr txBox="1"/>
          <p:nvPr/>
        </p:nvSpPr>
        <p:spPr>
          <a:xfrm>
            <a:off x="2914056" y="1166224"/>
            <a:ext cx="2520464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Energy spectrum of the </a:t>
            </a:r>
            <a:r>
              <a:rPr lang="en-US" sz="105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electrons</a:t>
            </a:r>
            <a:r>
              <a:rPr lang="en-US" sz="10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r>
              <a:rPr lang="en-US" sz="10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emitted in tritium beta decay</a:t>
            </a:r>
          </a:p>
        </p:txBody>
      </p:sp>
      <p:pic>
        <p:nvPicPr>
          <p:cNvPr id="15" name="pasted-image-small-filtered.png">
            <a:extLst>
              <a:ext uri="{FF2B5EF4-FFF2-40B4-BE49-F238E27FC236}">
                <a16:creationId xmlns:a16="http://schemas.microsoft.com/office/drawing/2014/main" id="{5D8377B3-AB0B-43C8-8440-170A1AB5C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6601838" y="4679924"/>
            <a:ext cx="4572000" cy="128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8DFB8A-B416-4231-BAA2-637CB63826C7}"/>
              </a:ext>
            </a:extLst>
          </p:cNvPr>
          <p:cNvSpPr txBox="1"/>
          <p:nvPr/>
        </p:nvSpPr>
        <p:spPr>
          <a:xfrm>
            <a:off x="17139" y="4593084"/>
            <a:ext cx="77825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~70m long huge apparatus with thousand hardware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Extra</a:t>
            </a:r>
            <a:r>
              <a:rPr lang="de-DE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high </a:t>
            </a: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High precision instrumentation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Rear section: tritium + high voltage + high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Spectrometer section: high voltage + high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Dozens</a:t>
            </a:r>
            <a:r>
              <a:rPr lang="de-DE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slow</a:t>
            </a: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control data acquisition banks (NI and PCS7)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Number of channels &gt;10k</a:t>
            </a:r>
          </a:p>
        </p:txBody>
      </p:sp>
      <p:pic>
        <p:nvPicPr>
          <p:cNvPr id="18" name="Picture 3" descr="PICT0007">
            <a:extLst>
              <a:ext uri="{FF2B5EF4-FFF2-40B4-BE49-F238E27FC236}">
                <a16:creationId xmlns:a16="http://schemas.microsoft.com/office/drawing/2014/main" id="{EB09C625-7F22-4CDE-B769-27E47EFD6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838" y="4679924"/>
            <a:ext cx="856188" cy="12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6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64" y="80633"/>
            <a:ext cx="8729049" cy="7677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The LAN </a:t>
            </a:r>
            <a:r>
              <a:rPr lang="en-US" sz="31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structure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in KATRIN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3</a:t>
            </a:fld>
            <a:endParaRPr lang="de-D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FF5B146-009B-4DEC-A7A5-6BA4AAEC2EDB}"/>
              </a:ext>
            </a:extLst>
          </p:cNvPr>
          <p:cNvSpPr txBox="1"/>
          <p:nvPr/>
        </p:nvSpPr>
        <p:spPr>
          <a:xfrm>
            <a:off x="761411" y="5477080"/>
            <a:ext cx="100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Experiment LAN transfers data from the measurement banks to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F</a:t>
            </a:r>
            <a:r>
              <a:rPr lang="en-US" sz="1600" b="1" dirty="0" err="1">
                <a:solidFill>
                  <a:srgbClr val="0070C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ield</a:t>
            </a:r>
            <a:r>
              <a:rPr lang="en-US" sz="1600" b="1" dirty="0">
                <a:solidFill>
                  <a:srgbClr val="0070C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-Point LAN provide data collection from all measurement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Control System LAN provides safe, secure environment for the experiment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C24A24-94C4-41CE-A846-3AE7DBBCD395}"/>
              </a:ext>
            </a:extLst>
          </p:cNvPr>
          <p:cNvGrpSpPr/>
          <p:nvPr/>
        </p:nvGrpSpPr>
        <p:grpSpPr>
          <a:xfrm>
            <a:off x="692556" y="1121598"/>
            <a:ext cx="10273109" cy="4294979"/>
            <a:chOff x="692556" y="803966"/>
            <a:chExt cx="10273109" cy="4294979"/>
          </a:xfrm>
        </p:grpSpPr>
        <p:pic>
          <p:nvPicPr>
            <p:cNvPr id="29" name="Grafik 11">
              <a:extLst>
                <a:ext uri="{FF2B5EF4-FFF2-40B4-BE49-F238E27FC236}">
                  <a16:creationId xmlns:a16="http://schemas.microsoft.com/office/drawing/2014/main" id="{177B2DE9-4C6F-46E7-A895-A7B25EA3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6000" contrast="-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7047" y="1118000"/>
              <a:ext cx="9961219" cy="398094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7000"/>
                </a:srgb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C19C7-EC6B-4C8B-80BF-1444D69D9E4C}"/>
                </a:ext>
              </a:extLst>
            </p:cNvPr>
            <p:cNvGrpSpPr/>
            <p:nvPr/>
          </p:nvGrpSpPr>
          <p:grpSpPr>
            <a:xfrm>
              <a:off x="1083144" y="2700000"/>
              <a:ext cx="522883" cy="320527"/>
              <a:chOff x="351732" y="943619"/>
              <a:chExt cx="4362406" cy="22647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50CFEEF-2802-4D55-841B-9A054CC74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D03DE6D-E860-4B37-91C9-8A6A0F6BB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175856-AC03-4107-86DD-47BE8E244911}"/>
                </a:ext>
              </a:extLst>
            </p:cNvPr>
            <p:cNvCxnSpPr>
              <a:cxnSpLocks/>
            </p:cNvCxnSpPr>
            <p:nvPr/>
          </p:nvCxnSpPr>
          <p:spPr>
            <a:xfrm>
              <a:off x="692556" y="1808839"/>
              <a:ext cx="10233498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E12592-8F93-411B-B400-A8210C39533F}"/>
                </a:ext>
              </a:extLst>
            </p:cNvPr>
            <p:cNvSpPr txBox="1"/>
            <p:nvPr/>
          </p:nvSpPr>
          <p:spPr>
            <a:xfrm>
              <a:off x="7578220" y="2186584"/>
              <a:ext cx="2935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Field-point LAN (NI world)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326012-8A7F-458E-AF31-BFC19AFF368C}"/>
                </a:ext>
              </a:extLst>
            </p:cNvPr>
            <p:cNvCxnSpPr>
              <a:cxnSpLocks/>
            </p:cNvCxnSpPr>
            <p:nvPr/>
          </p:nvCxnSpPr>
          <p:spPr>
            <a:xfrm>
              <a:off x="1540947" y="3697047"/>
              <a:ext cx="8542016" cy="0"/>
            </a:xfrm>
            <a:prstGeom prst="line">
              <a:avLst/>
            </a:prstGeom>
            <a:ln w="50800">
              <a:solidFill>
                <a:srgbClr val="FF0000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5CEF19-9443-4FAB-813C-509549B3F11A}"/>
                </a:ext>
              </a:extLst>
            </p:cNvPr>
            <p:cNvSpPr txBox="1"/>
            <p:nvPr/>
          </p:nvSpPr>
          <p:spPr>
            <a:xfrm>
              <a:off x="7607053" y="1450831"/>
              <a:ext cx="3358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Experiment LAN (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data</a:t>
              </a:r>
              <a:r>
                <a:rPr lang="de-DE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transfer</a:t>
              </a:r>
              <a:r>
                <a:rPr lang="de-DE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)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832472-0F4F-4152-9671-9BB1272745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1" y="2511594"/>
              <a:ext cx="9559145" cy="0"/>
            </a:xfrm>
            <a:prstGeom prst="line">
              <a:avLst/>
            </a:prstGeom>
            <a:ln w="50800"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21FF3-2551-404A-A4BF-E1D5B4D1B0B4}"/>
                </a:ext>
              </a:extLst>
            </p:cNvPr>
            <p:cNvSpPr txBox="1"/>
            <p:nvPr/>
          </p:nvSpPr>
          <p:spPr>
            <a:xfrm>
              <a:off x="7054967" y="3379961"/>
              <a:ext cx="3781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Control System LAN (Siemens world)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DF73E0D-BBF1-4FEA-971A-CFE3BC245872}"/>
                </a:ext>
              </a:extLst>
            </p:cNvPr>
            <p:cNvGrpSpPr/>
            <p:nvPr/>
          </p:nvGrpSpPr>
          <p:grpSpPr>
            <a:xfrm>
              <a:off x="2172641" y="2700000"/>
              <a:ext cx="522883" cy="320527"/>
              <a:chOff x="351732" y="943619"/>
              <a:chExt cx="4362406" cy="2264702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0733474-945C-4D08-BFF0-D1378CCF1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3CE0DE0-0E7A-4F0F-8C42-2A48FA89B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ABF82B-44A8-4FE3-A462-B86429B5E585}"/>
                </a:ext>
              </a:extLst>
            </p:cNvPr>
            <p:cNvGrpSpPr/>
            <p:nvPr/>
          </p:nvGrpSpPr>
          <p:grpSpPr>
            <a:xfrm>
              <a:off x="3145407" y="2700000"/>
              <a:ext cx="522883" cy="320527"/>
              <a:chOff x="351732" y="943619"/>
              <a:chExt cx="4362406" cy="226470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D772C7E-79F9-4843-85EB-152176F47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164713D-4C05-4ED1-A0A0-7C9F30B5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00BC64-1917-4571-8780-662973312F04}"/>
                </a:ext>
              </a:extLst>
            </p:cNvPr>
            <p:cNvGrpSpPr/>
            <p:nvPr/>
          </p:nvGrpSpPr>
          <p:grpSpPr>
            <a:xfrm>
              <a:off x="4144114" y="2699468"/>
              <a:ext cx="522883" cy="320527"/>
              <a:chOff x="351732" y="943619"/>
              <a:chExt cx="4362406" cy="2264702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4C60AAC-4C19-435C-9F39-E53465AB8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29C42FC-17E9-48A8-BB62-C43A05C85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C926B6-004D-44C5-89F0-9C4B2712C1B0}"/>
                </a:ext>
              </a:extLst>
            </p:cNvPr>
            <p:cNvSpPr/>
            <p:nvPr/>
          </p:nvSpPr>
          <p:spPr>
            <a:xfrm>
              <a:off x="5035216" y="2750205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72A4E17-3379-4849-9F29-CB90147185FA}"/>
                </a:ext>
              </a:extLst>
            </p:cNvPr>
            <p:cNvSpPr/>
            <p:nvPr/>
          </p:nvSpPr>
          <p:spPr>
            <a:xfrm>
              <a:off x="5272755" y="2748951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DF28A1E-177D-4B47-9CBD-8AC08264B039}"/>
                </a:ext>
              </a:extLst>
            </p:cNvPr>
            <p:cNvSpPr/>
            <p:nvPr/>
          </p:nvSpPr>
          <p:spPr>
            <a:xfrm>
              <a:off x="5476509" y="2750205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EF63A6A-0B0D-4FFC-AF0B-A6291260E560}"/>
                </a:ext>
              </a:extLst>
            </p:cNvPr>
            <p:cNvGrpSpPr/>
            <p:nvPr/>
          </p:nvGrpSpPr>
          <p:grpSpPr>
            <a:xfrm>
              <a:off x="5998673" y="2700000"/>
              <a:ext cx="522883" cy="320527"/>
              <a:chOff x="351732" y="943619"/>
              <a:chExt cx="4362406" cy="226470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57C41D0-8217-4B20-BEC6-4984F417C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2FFCF3-057A-4442-9189-80331F7C0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5097F4-EC78-4D96-92EE-889AB75F3AA9}"/>
                </a:ext>
              </a:extLst>
            </p:cNvPr>
            <p:cNvGrpSpPr/>
            <p:nvPr/>
          </p:nvGrpSpPr>
          <p:grpSpPr>
            <a:xfrm>
              <a:off x="7088170" y="2700000"/>
              <a:ext cx="522883" cy="320527"/>
              <a:chOff x="351732" y="943619"/>
              <a:chExt cx="4362406" cy="226470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EAD5704-493D-45EE-BD2D-7BF3264DC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495CBB7-EE4D-46DF-BEC5-2A44FDC82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F146A7D-E9CB-4675-AFE8-A111D9BA11FA}"/>
                </a:ext>
              </a:extLst>
            </p:cNvPr>
            <p:cNvGrpSpPr/>
            <p:nvPr/>
          </p:nvGrpSpPr>
          <p:grpSpPr>
            <a:xfrm>
              <a:off x="8060936" y="2700000"/>
              <a:ext cx="522883" cy="320527"/>
              <a:chOff x="351732" y="943619"/>
              <a:chExt cx="4362406" cy="226470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024DE1D-7D46-4C61-A431-630D99F05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6C7AFB7-B678-48DC-A8C7-7ED0BD5C9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0BC80AE-4077-4E9F-95D0-B72989D80F0C}"/>
                </a:ext>
              </a:extLst>
            </p:cNvPr>
            <p:cNvGrpSpPr/>
            <p:nvPr/>
          </p:nvGrpSpPr>
          <p:grpSpPr>
            <a:xfrm>
              <a:off x="9059643" y="2700000"/>
              <a:ext cx="522883" cy="320527"/>
              <a:chOff x="351732" y="943619"/>
              <a:chExt cx="4362406" cy="2264702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37A4BA-AC53-4C27-858B-00DE2DB3E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805F5B8-CA0D-4126-86F8-23A5218A2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6523F1-4778-4D34-AD16-4B4D5A49D32E}"/>
                </a:ext>
              </a:extLst>
            </p:cNvPr>
            <p:cNvSpPr/>
            <p:nvPr/>
          </p:nvSpPr>
          <p:spPr>
            <a:xfrm>
              <a:off x="1018064" y="1392466"/>
              <a:ext cx="1037715" cy="229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Client 1</a:t>
              </a:r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9AE20E-18B1-4274-9BA0-27A71128AF37}"/>
                </a:ext>
              </a:extLst>
            </p:cNvPr>
            <p:cNvSpPr/>
            <p:nvPr/>
          </p:nvSpPr>
          <p:spPr>
            <a:xfrm>
              <a:off x="2613706" y="1392466"/>
              <a:ext cx="1037715" cy="229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Client 2</a:t>
              </a:r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118E3E-4E35-4E93-8B21-A682D0EC7563}"/>
                </a:ext>
              </a:extLst>
            </p:cNvPr>
            <p:cNvGrpSpPr/>
            <p:nvPr/>
          </p:nvGrpSpPr>
          <p:grpSpPr>
            <a:xfrm>
              <a:off x="4966393" y="1504661"/>
              <a:ext cx="549293" cy="109254"/>
              <a:chOff x="4966393" y="1504661"/>
              <a:chExt cx="549293" cy="109254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E655DB7-038B-4FFD-AB11-D71DBB710A8B}"/>
                  </a:ext>
                </a:extLst>
              </p:cNvPr>
              <p:cNvSpPr/>
              <p:nvPr/>
            </p:nvSpPr>
            <p:spPr>
              <a:xfrm>
                <a:off x="4966393" y="150591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CF14FCF-A760-4532-9ED4-CFB9E774986A}"/>
                  </a:ext>
                </a:extLst>
              </p:cNvPr>
              <p:cNvSpPr/>
              <p:nvPr/>
            </p:nvSpPr>
            <p:spPr>
              <a:xfrm>
                <a:off x="5203932" y="150466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8B310C8-00F6-4187-965F-6F19A3B8D564}"/>
                  </a:ext>
                </a:extLst>
              </p:cNvPr>
              <p:cNvSpPr/>
              <p:nvPr/>
            </p:nvSpPr>
            <p:spPr>
              <a:xfrm>
                <a:off x="5407686" y="150591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2974C2A-AEDB-4E92-BFB6-78283D1256E2}"/>
                </a:ext>
              </a:extLst>
            </p:cNvPr>
            <p:cNvSpPr/>
            <p:nvPr/>
          </p:nvSpPr>
          <p:spPr>
            <a:xfrm>
              <a:off x="6521556" y="1409100"/>
              <a:ext cx="1037715" cy="229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Client N</a:t>
              </a:r>
              <a:endParaRPr lang="en-US" dirty="0"/>
            </a:p>
          </p:txBody>
        </p:sp>
        <p:pic>
          <p:nvPicPr>
            <p:cNvPr id="2052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748791AB-601E-4EE4-AE66-EDEEE5A8C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07" y="3852000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ECE43471-FD3C-41FC-BD47-2A5106F24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736" y="3852000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C8AB788C-E1C4-4E8A-B8F6-5F91CE147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445" y="3852779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BA84A20-6D00-4E5C-ABF8-6785CC921135}"/>
                </a:ext>
              </a:extLst>
            </p:cNvPr>
            <p:cNvGrpSpPr/>
            <p:nvPr/>
          </p:nvGrpSpPr>
          <p:grpSpPr>
            <a:xfrm>
              <a:off x="5587977" y="4119313"/>
              <a:ext cx="549293" cy="109254"/>
              <a:chOff x="4966393" y="1504661"/>
              <a:chExt cx="549293" cy="10925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5B6639F-6698-40BD-B094-450EFBE71095}"/>
                  </a:ext>
                </a:extLst>
              </p:cNvPr>
              <p:cNvSpPr/>
              <p:nvPr/>
            </p:nvSpPr>
            <p:spPr>
              <a:xfrm>
                <a:off x="4966393" y="150591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1FC5005-D344-4CD5-8CE2-2B40AFDF254C}"/>
                  </a:ext>
                </a:extLst>
              </p:cNvPr>
              <p:cNvSpPr/>
              <p:nvPr/>
            </p:nvSpPr>
            <p:spPr>
              <a:xfrm>
                <a:off x="5203932" y="150466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A74EFFB-69E2-42FC-B7FB-AD7E26FF57FE}"/>
                  </a:ext>
                </a:extLst>
              </p:cNvPr>
              <p:cNvSpPr/>
              <p:nvPr/>
            </p:nvSpPr>
            <p:spPr>
              <a:xfrm>
                <a:off x="5407686" y="150591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2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2409D70F-C883-4F6A-9C63-D7F751087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222" y="3852000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19A5F0CF-125D-46C5-B4FE-00968FAE4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451" y="3852000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https://www.automation.siemens.com/bilddb/interfaces/InterfaceImageDB.asmx/GetImageVariant?objectkey=G_ST70_XX_01979&amp;amp;imagevariantid=16&amp;amp;lang=&amp;amp;interfaceuserid=MALL">
              <a:extLst>
                <a:ext uri="{FF2B5EF4-FFF2-40B4-BE49-F238E27FC236}">
                  <a16:creationId xmlns:a16="http://schemas.microsoft.com/office/drawing/2014/main" id="{3069F7FB-C580-4021-860E-3DBB7B1E6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160" y="3852000"/>
              <a:ext cx="767826" cy="7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F4761DA-E5C7-44F9-89C2-8E9394E6B29A}"/>
                </a:ext>
              </a:extLst>
            </p:cNvPr>
            <p:cNvSpPr txBox="1"/>
            <p:nvPr/>
          </p:nvSpPr>
          <p:spPr>
            <a:xfrm>
              <a:off x="838200" y="803966"/>
              <a:ext cx="2300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Spectrometer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53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64" y="145945"/>
            <a:ext cx="8729049" cy="767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Slow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Control data collection structure</a:t>
            </a:r>
            <a:b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before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100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4</a:t>
            </a:fld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DFB8A-B416-4231-BAA2-637CB63826C7}"/>
              </a:ext>
            </a:extLst>
          </p:cNvPr>
          <p:cNvSpPr txBox="1"/>
          <p:nvPr/>
        </p:nvSpPr>
        <p:spPr>
          <a:xfrm>
            <a:off x="367328" y="5222824"/>
            <a:ext cx="1047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ZEUS (The Central Data Acquisition and Control System) developed in KIT at 2003-2005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Based on Easy TCP/IP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Running stable at small systems (&lt;50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No protection against network gaps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6A7D8-995F-4A6C-B8D5-EC23C356BAB8}"/>
              </a:ext>
            </a:extLst>
          </p:cNvPr>
          <p:cNvGrpSpPr/>
          <p:nvPr/>
        </p:nvGrpSpPr>
        <p:grpSpPr>
          <a:xfrm>
            <a:off x="211758" y="1729764"/>
            <a:ext cx="11187172" cy="3307833"/>
            <a:chOff x="211758" y="1238879"/>
            <a:chExt cx="11187172" cy="33078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C19C7-EC6B-4C8B-80BF-1444D69D9E4C}"/>
                </a:ext>
              </a:extLst>
            </p:cNvPr>
            <p:cNvGrpSpPr/>
            <p:nvPr/>
          </p:nvGrpSpPr>
          <p:grpSpPr>
            <a:xfrm>
              <a:off x="284360" y="2104399"/>
              <a:ext cx="1319532" cy="832689"/>
              <a:chOff x="351732" y="943619"/>
              <a:chExt cx="4362406" cy="22647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50CFEEF-2802-4D55-841B-9A054CC74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D03DE6D-E860-4B37-91C9-8A6A0F6BB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6E0E41-10B8-42F9-93EB-60135FF66DD9}"/>
                </a:ext>
              </a:extLst>
            </p:cNvPr>
            <p:cNvSpPr/>
            <p:nvPr/>
          </p:nvSpPr>
          <p:spPr>
            <a:xfrm>
              <a:off x="4225865" y="2900978"/>
              <a:ext cx="1492807" cy="5775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ZEUS </a:t>
              </a:r>
              <a:r>
                <a:rPr lang="en-US" sz="1600" b="1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client</a:t>
              </a:r>
              <a:endParaRPr lang="en-US" sz="1600" dirty="0">
                <a:solidFill>
                  <a:schemeClr val="tx1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175856-AC03-4107-86DD-47BE8E244911}"/>
                </a:ext>
              </a:extLst>
            </p:cNvPr>
            <p:cNvCxnSpPr>
              <a:cxnSpLocks/>
            </p:cNvCxnSpPr>
            <p:nvPr/>
          </p:nvCxnSpPr>
          <p:spPr>
            <a:xfrm>
              <a:off x="3587924" y="1629585"/>
              <a:ext cx="0" cy="2254488"/>
            </a:xfrm>
            <a:prstGeom prst="line">
              <a:avLst/>
            </a:prstGeom>
            <a:ln w="508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E12592-8F93-411B-B400-A8210C39533F}"/>
                </a:ext>
              </a:extLst>
            </p:cNvPr>
            <p:cNvSpPr txBox="1"/>
            <p:nvPr/>
          </p:nvSpPr>
          <p:spPr>
            <a:xfrm>
              <a:off x="2649402" y="3908778"/>
              <a:ext cx="1771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Field-point LAN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326012-8A7F-458E-AF31-BFC19AFF368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659" y="1579385"/>
              <a:ext cx="0" cy="2254488"/>
            </a:xfrm>
            <a:prstGeom prst="line">
              <a:avLst/>
            </a:prstGeom>
            <a:ln w="508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5CEF19-9443-4FAB-813C-509549B3F11A}"/>
                </a:ext>
              </a:extLst>
            </p:cNvPr>
            <p:cNvSpPr txBox="1"/>
            <p:nvPr/>
          </p:nvSpPr>
          <p:spPr>
            <a:xfrm>
              <a:off x="5545063" y="3917284"/>
              <a:ext cx="1665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Experiment LAN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pic>
          <p:nvPicPr>
            <p:cNvPr id="30" name="Graphic 29" descr="Cloud">
              <a:extLst>
                <a:ext uri="{FF2B5EF4-FFF2-40B4-BE49-F238E27FC236}">
                  <a16:creationId xmlns:a16="http://schemas.microsoft.com/office/drawing/2014/main" id="{3CE28440-35A8-4DA2-80E3-37A7E671F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3964" y="1788145"/>
              <a:ext cx="914400" cy="9144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7BBFE3-1067-4000-AD4A-373EF56307C5}"/>
                </a:ext>
              </a:extLst>
            </p:cNvPr>
            <p:cNvSpPr/>
            <p:nvPr/>
          </p:nvSpPr>
          <p:spPr>
            <a:xfrm>
              <a:off x="7361675" y="2939959"/>
              <a:ext cx="1413892" cy="5775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MsSQL</a:t>
              </a:r>
              <a:r>
                <a:rPr lang="en-US" sz="16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Local DB</a:t>
              </a:r>
            </a:p>
          </p:txBody>
        </p: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F9F0BCAC-0AE3-436B-A751-B7B7C278EC9B}"/>
                </a:ext>
              </a:extLst>
            </p:cNvPr>
            <p:cNvSpPr/>
            <p:nvPr/>
          </p:nvSpPr>
          <p:spPr>
            <a:xfrm>
              <a:off x="2923222" y="2400904"/>
              <a:ext cx="612000" cy="216000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89BA5680-D643-47A1-89EA-8CDF9531C3F1}"/>
                </a:ext>
              </a:extLst>
            </p:cNvPr>
            <p:cNvSpPr/>
            <p:nvPr/>
          </p:nvSpPr>
          <p:spPr>
            <a:xfrm>
              <a:off x="3604583" y="3102745"/>
              <a:ext cx="612000" cy="216000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832472-0F4F-4152-9671-9BB127274509}"/>
                </a:ext>
              </a:extLst>
            </p:cNvPr>
            <p:cNvCxnSpPr>
              <a:cxnSpLocks/>
            </p:cNvCxnSpPr>
            <p:nvPr/>
          </p:nvCxnSpPr>
          <p:spPr>
            <a:xfrm>
              <a:off x="9407085" y="1611810"/>
              <a:ext cx="0" cy="2254488"/>
            </a:xfrm>
            <a:prstGeom prst="line">
              <a:avLst/>
            </a:prstGeom>
            <a:ln w="50800"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C58915-F912-4BD4-927D-B45F7962B507}"/>
                </a:ext>
              </a:extLst>
            </p:cNvPr>
            <p:cNvSpPr/>
            <p:nvPr/>
          </p:nvSpPr>
          <p:spPr>
            <a:xfrm>
              <a:off x="9819709" y="2909006"/>
              <a:ext cx="1579221" cy="90761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MsSQL</a:t>
              </a:r>
              <a:r>
                <a:rPr lang="en-US" sz="16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Replicated KATRIN DB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21FF3-2551-404A-A4BF-E1D5B4D1B0B4}"/>
                </a:ext>
              </a:extLst>
            </p:cNvPr>
            <p:cNvSpPr txBox="1"/>
            <p:nvPr/>
          </p:nvSpPr>
          <p:spPr>
            <a:xfrm>
              <a:off x="8894456" y="3917098"/>
              <a:ext cx="925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KIT LAN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62A39E4E-6374-4670-A2EA-7636C89CEACE}"/>
                </a:ext>
              </a:extLst>
            </p:cNvPr>
            <p:cNvSpPr/>
            <p:nvPr/>
          </p:nvSpPr>
          <p:spPr>
            <a:xfrm>
              <a:off x="8775567" y="3103141"/>
              <a:ext cx="599775" cy="193894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2320CBB-572E-4425-A863-0BE723D1F35E}"/>
                </a:ext>
              </a:extLst>
            </p:cNvPr>
            <p:cNvSpPr/>
            <p:nvPr/>
          </p:nvSpPr>
          <p:spPr>
            <a:xfrm>
              <a:off x="9438820" y="3355527"/>
              <a:ext cx="358291" cy="216000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FB270F-C4E7-4B69-B64B-BF3FDCEA4B03}"/>
                </a:ext>
              </a:extLst>
            </p:cNvPr>
            <p:cNvSpPr txBox="1"/>
            <p:nvPr/>
          </p:nvSpPr>
          <p:spPr>
            <a:xfrm>
              <a:off x="211758" y="1238879"/>
              <a:ext cx="327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Real-Time</a:t>
              </a:r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</a:t>
              </a:r>
              <a:r>
                <a:rPr lang="en-US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target</a:t>
              </a:r>
            </a:p>
            <a:p>
              <a:pPr algn="ctr"/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(</a:t>
              </a:r>
              <a:r>
                <a:rPr lang="de-DE" sz="1400" b="1" dirty="0" err="1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Pharlap</a:t>
              </a:r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, VX Works, Linux RT)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0" name="Rechteck 7">
              <a:extLst>
                <a:ext uri="{FF2B5EF4-FFF2-40B4-BE49-F238E27FC236}">
                  <a16:creationId xmlns:a16="http://schemas.microsoft.com/office/drawing/2014/main" id="{C3DE443A-A529-431D-9B14-7F650996B5C9}"/>
                </a:ext>
              </a:extLst>
            </p:cNvPr>
            <p:cNvSpPr/>
            <p:nvPr/>
          </p:nvSpPr>
          <p:spPr>
            <a:xfrm>
              <a:off x="1640542" y="2565059"/>
              <a:ext cx="1256739" cy="4208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ZEUS </a:t>
              </a:r>
              <a:r>
                <a:rPr lang="en-US" sz="1100" b="1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server</a:t>
              </a:r>
            </a:p>
          </p:txBody>
        </p:sp>
        <p:sp>
          <p:nvSpPr>
            <p:cNvPr id="51" name="Rechteck 8">
              <a:extLst>
                <a:ext uri="{FF2B5EF4-FFF2-40B4-BE49-F238E27FC236}">
                  <a16:creationId xmlns:a16="http://schemas.microsoft.com/office/drawing/2014/main" id="{68E811F2-9B21-427A-BDD6-E8F984D3C10A}"/>
                </a:ext>
              </a:extLst>
            </p:cNvPr>
            <p:cNvSpPr/>
            <p:nvPr/>
          </p:nvSpPr>
          <p:spPr>
            <a:xfrm>
              <a:off x="1640542" y="2156935"/>
              <a:ext cx="1256739" cy="4081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Real-Time </a:t>
              </a:r>
              <a:r>
                <a:rPr lang="en-US" sz="11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software</a:t>
              </a: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AE7E4616-7C92-4A24-8E60-ABE548FAB623}"/>
                </a:ext>
              </a:extLst>
            </p:cNvPr>
            <p:cNvSpPr/>
            <p:nvPr/>
          </p:nvSpPr>
          <p:spPr>
            <a:xfrm rot="16200000">
              <a:off x="10418111" y="2538997"/>
              <a:ext cx="358291" cy="334307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3" name="Arrow: Left-Right 52">
              <a:extLst>
                <a:ext uri="{FF2B5EF4-FFF2-40B4-BE49-F238E27FC236}">
                  <a16:creationId xmlns:a16="http://schemas.microsoft.com/office/drawing/2014/main" id="{FC67BC99-0D9B-4BAD-A68D-5B6FE5999A9D}"/>
                </a:ext>
              </a:extLst>
            </p:cNvPr>
            <p:cNvSpPr/>
            <p:nvPr/>
          </p:nvSpPr>
          <p:spPr>
            <a:xfrm>
              <a:off x="5752234" y="3120258"/>
              <a:ext cx="612000" cy="216000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4" name="Arrow: Left-Right 53">
              <a:extLst>
                <a:ext uri="{FF2B5EF4-FFF2-40B4-BE49-F238E27FC236}">
                  <a16:creationId xmlns:a16="http://schemas.microsoft.com/office/drawing/2014/main" id="{19BB0F29-285E-44AB-A6CC-ECBAD85813DE}"/>
                </a:ext>
              </a:extLst>
            </p:cNvPr>
            <p:cNvSpPr/>
            <p:nvPr/>
          </p:nvSpPr>
          <p:spPr>
            <a:xfrm>
              <a:off x="6393740" y="3114389"/>
              <a:ext cx="967925" cy="216000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53A105-7539-4D90-9875-42159A5C869C}"/>
                </a:ext>
              </a:extLst>
            </p:cNvPr>
            <p:cNvSpPr/>
            <p:nvPr/>
          </p:nvSpPr>
          <p:spPr>
            <a:xfrm>
              <a:off x="4045576" y="1561204"/>
              <a:ext cx="2054037" cy="107721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ORCA DAQ system provides script-based control to SC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C55D81-53EC-477A-829F-4AF7B8C96136}"/>
                </a:ext>
              </a:extLst>
            </p:cNvPr>
            <p:cNvSpPr txBox="1"/>
            <p:nvPr/>
          </p:nvSpPr>
          <p:spPr>
            <a:xfrm>
              <a:off x="4421928" y="3425573"/>
              <a:ext cx="95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Windows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F34822-81E6-49F3-A195-4A0938F1A46E}"/>
                </a:ext>
              </a:extLst>
            </p:cNvPr>
            <p:cNvSpPr txBox="1"/>
            <p:nvPr/>
          </p:nvSpPr>
          <p:spPr>
            <a:xfrm>
              <a:off x="4626064" y="1239976"/>
              <a:ext cx="95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Mac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EAF284-1D3B-4E9C-B1C8-43E497EE7624}"/>
                </a:ext>
              </a:extLst>
            </p:cNvPr>
            <p:cNvSpPr txBox="1"/>
            <p:nvPr/>
          </p:nvSpPr>
          <p:spPr>
            <a:xfrm>
              <a:off x="7538304" y="2643361"/>
              <a:ext cx="95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Windows</a:t>
              </a:r>
              <a:endParaRPr lang="en-US" sz="1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1FEDD33C-F885-4130-B912-F406ED4B1ED5}"/>
                </a:ext>
              </a:extLst>
            </p:cNvPr>
            <p:cNvSpPr/>
            <p:nvPr/>
          </p:nvSpPr>
          <p:spPr>
            <a:xfrm>
              <a:off x="3619669" y="2079265"/>
              <a:ext cx="394164" cy="178147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4D8EE9-CFFF-4158-8AAC-286CFFD75A51}"/>
                </a:ext>
              </a:extLst>
            </p:cNvPr>
            <p:cNvSpPr/>
            <p:nvPr/>
          </p:nvSpPr>
          <p:spPr>
            <a:xfrm>
              <a:off x="7403945" y="3838933"/>
              <a:ext cx="1220431" cy="70777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GUI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operator control</a:t>
              </a:r>
            </a:p>
          </p:txBody>
        </p:sp>
        <p:sp>
          <p:nvSpPr>
            <p:cNvPr id="40" name="Arrow: Left-Right 39">
              <a:extLst>
                <a:ext uri="{FF2B5EF4-FFF2-40B4-BE49-F238E27FC236}">
                  <a16:creationId xmlns:a16="http://schemas.microsoft.com/office/drawing/2014/main" id="{4AF5F1C1-B64C-4334-8084-0606AC4E45BB}"/>
                </a:ext>
              </a:extLst>
            </p:cNvPr>
            <p:cNvSpPr/>
            <p:nvPr/>
          </p:nvSpPr>
          <p:spPr>
            <a:xfrm rot="16200000">
              <a:off x="7931279" y="3579065"/>
              <a:ext cx="249021" cy="171442"/>
            </a:xfrm>
            <a:prstGeom prst="left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61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376" y="106573"/>
            <a:ext cx="7691335" cy="76774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Challenges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at KATRIN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100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5</a:t>
            </a:fld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912E5-68F8-4D15-813F-EA454902B03C}"/>
              </a:ext>
            </a:extLst>
          </p:cNvPr>
          <p:cNvSpPr txBox="1"/>
          <p:nvPr/>
        </p:nvSpPr>
        <p:spPr>
          <a:xfrm>
            <a:off x="14962" y="1607114"/>
            <a:ext cx="12065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KATRIN experiment slow control design started almost 20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Outdated</a:t>
            </a:r>
            <a:r>
              <a:rPr lang="de-DE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network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Obsolete </a:t>
            </a: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instruments</a:t>
            </a:r>
            <a:r>
              <a:rPr lang="de-DE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(</a:t>
            </a: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no</a:t>
            </a:r>
            <a:r>
              <a:rPr lang="de-DE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more</a:t>
            </a:r>
            <a:r>
              <a:rPr lang="de-DE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support)</a:t>
            </a:r>
          </a:p>
          <a:p>
            <a:endParaRPr lang="en-US" sz="2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Channels number are steady growing due to upgrades which significantly overloads the ZEUS-based slow control data collection system -&gt; </a:t>
            </a:r>
            <a:r>
              <a:rPr lang="en-US" sz="2400" b="1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danger to produce multiple gaps</a:t>
            </a:r>
          </a:p>
          <a:p>
            <a:pPr lvl="1"/>
            <a:endParaRPr lang="en-US" sz="2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376" y="106573"/>
            <a:ext cx="7691335" cy="76774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Typical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data gap </a:t>
            </a: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ат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KATRIN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100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6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8686CBE-79CF-4DAF-AE64-B37D7C695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729" y="1923629"/>
            <a:ext cx="8093220" cy="3854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79E4B-BFA9-4A79-97D7-71E81C8EA129}"/>
              </a:ext>
            </a:extLst>
          </p:cNvPr>
          <p:cNvSpPr txBox="1"/>
          <p:nvPr/>
        </p:nvSpPr>
        <p:spPr>
          <a:xfrm>
            <a:off x="756854" y="1478214"/>
            <a:ext cx="1097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Best way to observe the data gaps – timestamps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7211B-1B6A-4B76-848B-967C8D99C263}"/>
              </a:ext>
            </a:extLst>
          </p:cNvPr>
          <p:cNvSpPr txBox="1"/>
          <p:nvPr/>
        </p:nvSpPr>
        <p:spPr>
          <a:xfrm>
            <a:off x="227798" y="2109158"/>
            <a:ext cx="2744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ADEI – Advanced Data Extraction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07DC1-3099-4796-B332-588D3CE03731}"/>
              </a:ext>
            </a:extLst>
          </p:cNvPr>
          <p:cNvSpPr txBox="1"/>
          <p:nvPr/>
        </p:nvSpPr>
        <p:spPr>
          <a:xfrm>
            <a:off x="1796376" y="3979402"/>
            <a:ext cx="331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Here the plot of timestamp values from the Rear Section </a:t>
            </a:r>
            <a:r>
              <a:rPr lang="en-US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Egun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cRIO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8BD7E-2C5A-4DE1-8F67-FD9E4B7A5152}"/>
              </a:ext>
            </a:extLst>
          </p:cNvPr>
          <p:cNvSpPr txBox="1"/>
          <p:nvPr/>
        </p:nvSpPr>
        <p:spPr>
          <a:xfrm>
            <a:off x="2993260" y="2536456"/>
            <a:ext cx="59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-&gt;</a:t>
            </a:r>
          </a:p>
        </p:txBody>
      </p:sp>
    </p:spTree>
    <p:extLst>
      <p:ext uri="{BB962C8B-B14F-4D97-AF65-F5344CB8AC3E}">
        <p14:creationId xmlns:p14="http://schemas.microsoft.com/office/powerpoint/2010/main" val="36051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0AF-F8C8-464E-96C0-F7A9B8C5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4" y="207220"/>
            <a:ext cx="9349990" cy="767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New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dotNET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-based direct database logging software has been created in IPE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FA22-20AC-4AC3-B4C8-D0D2EB69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100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B4BC-76FF-492A-9DFA-7EE34AD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b="1" dirty="0" err="1"/>
              <a:t>A</a:t>
            </a:r>
            <a:r>
              <a:rPr lang="en-US" dirty="0" err="1"/>
              <a:t>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6486-DCE7-4E06-9300-16D75B8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7</a:t>
            </a:fld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912E5-68F8-4D15-813F-EA454902B03C}"/>
              </a:ext>
            </a:extLst>
          </p:cNvPr>
          <p:cNvSpPr txBox="1"/>
          <p:nvPr/>
        </p:nvSpPr>
        <p:spPr>
          <a:xfrm>
            <a:off x="592854" y="4735230"/>
            <a:ext cx="1047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DLL make a connection to the database and stores data in the </a:t>
            </a:r>
            <a:r>
              <a:rPr lang="en-US" sz="2400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MsSQL</a:t>
            </a: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Optimized for big data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Disadvantage: works only in Windows environment</a:t>
            </a:r>
            <a:endParaRPr lang="en-US" sz="2400" b="1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2B23A-AD24-4635-B27C-792D107F4357}"/>
              </a:ext>
            </a:extLst>
          </p:cNvPr>
          <p:cNvSpPr txBox="1"/>
          <p:nvPr/>
        </p:nvSpPr>
        <p:spPr>
          <a:xfrm>
            <a:off x="4017392" y="3095394"/>
            <a:ext cx="562584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MsSQL</a:t>
            </a: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have to stay as a slow control database for KATRIN at least till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76427-CB0E-4F2D-96DD-B93F4A6743F3}"/>
              </a:ext>
            </a:extLst>
          </p:cNvPr>
          <p:cNvSpPr txBox="1"/>
          <p:nvPr/>
        </p:nvSpPr>
        <p:spPr>
          <a:xfrm>
            <a:off x="1286021" y="3426865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Why </a:t>
            </a:r>
            <a:r>
              <a:rPr lang="en-US" sz="2400" b="1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dotNET</a:t>
            </a: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40988-5B16-40E1-8518-31FE06CE3379}"/>
              </a:ext>
            </a:extLst>
          </p:cNvPr>
          <p:cNvSpPr txBox="1"/>
          <p:nvPr/>
        </p:nvSpPr>
        <p:spPr>
          <a:xfrm>
            <a:off x="4373413" y="2024102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Author: Petra Rohr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72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E07A-5E99-4627-9758-2D4AAA62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961" y="40547"/>
            <a:ext cx="7234390" cy="845390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Server</a:t>
            </a:r>
            <a:r>
              <a:rPr lang="de-DE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(TCP/IP protocol)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2D87-DBAA-47EF-8904-67A2771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AA51-F68A-42D1-B9C4-E9D698C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9F4D-8EDE-4581-BADD-C75CB7F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8</a:t>
            </a:fld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39F441-BCAB-411F-82A3-45E67FC3F8B4}"/>
              </a:ext>
            </a:extLst>
          </p:cNvPr>
          <p:cNvSpPr/>
          <p:nvPr/>
        </p:nvSpPr>
        <p:spPr>
          <a:xfrm>
            <a:off x="-4922408" y="169921"/>
            <a:ext cx="312372" cy="30675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83A456-AA73-4DB3-9DFF-6E99148189F7}"/>
              </a:ext>
            </a:extLst>
          </p:cNvPr>
          <p:cNvGrpSpPr/>
          <p:nvPr/>
        </p:nvGrpSpPr>
        <p:grpSpPr>
          <a:xfrm>
            <a:off x="2103207" y="1037776"/>
            <a:ext cx="7875579" cy="1601121"/>
            <a:chOff x="1278309" y="931760"/>
            <a:chExt cx="7875579" cy="16011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AB2382-8F76-4483-988A-4D8B79093336}"/>
                </a:ext>
              </a:extLst>
            </p:cNvPr>
            <p:cNvSpPr/>
            <p:nvPr/>
          </p:nvSpPr>
          <p:spPr>
            <a:xfrm>
              <a:off x="2950542" y="1320101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to transfer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F8E97B-747F-4D8D-9A90-3F724BECC7E6}"/>
                </a:ext>
              </a:extLst>
            </p:cNvPr>
            <p:cNvSpPr txBox="1"/>
            <p:nvPr/>
          </p:nvSpPr>
          <p:spPr>
            <a:xfrm>
              <a:off x="1278309" y="2071216"/>
              <a:ext cx="1771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Any </a:t>
              </a:r>
              <a:r>
                <a:rPr lang="en-US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controller</a:t>
              </a:r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at Field-point LAN</a:t>
              </a:r>
              <a:endParaRPr lang="en-US" sz="1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5E1677-3628-4D84-A50A-1B9F975F3DF0}"/>
                </a:ext>
              </a:extLst>
            </p:cNvPr>
            <p:cNvSpPr/>
            <p:nvPr/>
          </p:nvSpPr>
          <p:spPr>
            <a:xfrm>
              <a:off x="4795322" y="1292449"/>
              <a:ext cx="846887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BDF420-094A-4494-AA5D-097A9B0A78B6}"/>
                </a:ext>
              </a:extLst>
            </p:cNvPr>
            <p:cNvSpPr/>
            <p:nvPr/>
          </p:nvSpPr>
          <p:spPr>
            <a:xfrm>
              <a:off x="6051132" y="1278780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TCP/IP</a:t>
              </a:r>
            </a:p>
            <a:p>
              <a:pPr algn="ctr"/>
              <a:r>
                <a:rPr lang="en-US" dirty="0"/>
                <a:t>listener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35D7A3F-E961-4896-983B-D9C6EFCAC323}"/>
                </a:ext>
              </a:extLst>
            </p:cNvPr>
            <p:cNvSpPr/>
            <p:nvPr/>
          </p:nvSpPr>
          <p:spPr>
            <a:xfrm>
              <a:off x="7459785" y="1598976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475F8-4C49-4A9D-A6F9-686C31DBAA47}"/>
                </a:ext>
              </a:extLst>
            </p:cNvPr>
            <p:cNvSpPr txBox="1"/>
            <p:nvPr/>
          </p:nvSpPr>
          <p:spPr>
            <a:xfrm>
              <a:off x="7488047" y="1337521"/>
              <a:ext cx="1665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To the client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393937D-5D1E-46F2-81D8-A03B614B2858}"/>
                </a:ext>
              </a:extLst>
            </p:cNvPr>
            <p:cNvSpPr/>
            <p:nvPr/>
          </p:nvSpPr>
          <p:spPr>
            <a:xfrm>
              <a:off x="4407060" y="1623068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C9CA0A47-E9A8-4935-B883-ECFD45421F82}"/>
                </a:ext>
              </a:extLst>
            </p:cNvPr>
            <p:cNvSpPr/>
            <p:nvPr/>
          </p:nvSpPr>
          <p:spPr>
            <a:xfrm>
              <a:off x="5672691" y="1582473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2312AA-6E3B-4D83-BBD3-8A4241B76C73}"/>
                </a:ext>
              </a:extLst>
            </p:cNvPr>
            <p:cNvSpPr/>
            <p:nvPr/>
          </p:nvSpPr>
          <p:spPr>
            <a:xfrm>
              <a:off x="3356627" y="966101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E396359-8422-4E22-A60E-35FFAFE6F2FA}"/>
                </a:ext>
              </a:extLst>
            </p:cNvPr>
            <p:cNvSpPr/>
            <p:nvPr/>
          </p:nvSpPr>
          <p:spPr>
            <a:xfrm>
              <a:off x="5042489" y="949707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085729-19ED-4969-8B53-DB72435376B9}"/>
                </a:ext>
              </a:extLst>
            </p:cNvPr>
            <p:cNvSpPr/>
            <p:nvPr/>
          </p:nvSpPr>
          <p:spPr>
            <a:xfrm>
              <a:off x="6617042" y="931760"/>
              <a:ext cx="312372" cy="306756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048296-DC6F-4C73-BF8E-7A84E4626660}"/>
                </a:ext>
              </a:extLst>
            </p:cNvPr>
            <p:cNvGrpSpPr/>
            <p:nvPr/>
          </p:nvGrpSpPr>
          <p:grpSpPr>
            <a:xfrm>
              <a:off x="1622118" y="1476020"/>
              <a:ext cx="1134334" cy="546268"/>
              <a:chOff x="351732" y="943619"/>
              <a:chExt cx="4362406" cy="226470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AE1041-89A8-4089-8791-7252675EB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575DD23-E486-4134-8E70-F42C74EF2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67AF98-2765-4A19-932B-272881482248}"/>
              </a:ext>
            </a:extLst>
          </p:cNvPr>
          <p:cNvGrpSpPr/>
          <p:nvPr/>
        </p:nvGrpSpPr>
        <p:grpSpPr>
          <a:xfrm>
            <a:off x="480263" y="3001604"/>
            <a:ext cx="10241837" cy="3311293"/>
            <a:chOff x="480263" y="3001604"/>
            <a:chExt cx="10241837" cy="33112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5A6E9B-2E7D-4FCE-A069-CED8F528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6036" y="3001604"/>
              <a:ext cx="9256064" cy="33112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50C839-B569-44AD-B76A-5B280FD88677}"/>
                </a:ext>
              </a:extLst>
            </p:cNvPr>
            <p:cNvSpPr/>
            <p:nvPr/>
          </p:nvSpPr>
          <p:spPr>
            <a:xfrm>
              <a:off x="480263" y="4066654"/>
              <a:ext cx="20890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Simplified example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FFF238-3048-4CFE-94E7-92D9E8820611}"/>
                </a:ext>
              </a:extLst>
            </p:cNvPr>
            <p:cNvSpPr/>
            <p:nvPr/>
          </p:nvSpPr>
          <p:spPr>
            <a:xfrm>
              <a:off x="4742011" y="3224390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B6CF6B-60C0-4C71-A89C-C6AA68FA1464}"/>
                </a:ext>
              </a:extLst>
            </p:cNvPr>
            <p:cNvSpPr/>
            <p:nvPr/>
          </p:nvSpPr>
          <p:spPr>
            <a:xfrm>
              <a:off x="7438301" y="5166448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1D035D-2596-4E51-A355-6E14641DAB6B}"/>
                </a:ext>
              </a:extLst>
            </p:cNvPr>
            <p:cNvSpPr/>
            <p:nvPr/>
          </p:nvSpPr>
          <p:spPr>
            <a:xfrm>
              <a:off x="8464683" y="3566687"/>
              <a:ext cx="312372" cy="306756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7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E07A-5E99-4627-9758-2D4AAA62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39" y="77717"/>
            <a:ext cx="7234390" cy="84539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TCP/IP or UDP?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2D87-DBAA-47EF-8904-67A2771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AA51-F68A-42D1-B9C4-E9D698C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SEI-</a:t>
            </a:r>
            <a:r>
              <a:rPr lang="en-US" b="1" dirty="0" err="1"/>
              <a:t>Tagung</a:t>
            </a:r>
            <a:r>
              <a:rPr lang="en-US" b="1" dirty="0"/>
              <a:t> 2024 </a:t>
            </a:r>
            <a:r>
              <a:rPr lang="en-US" dirty="0" err="1"/>
              <a:t>A.Beglarian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9F4D-8EDE-4581-BADD-C75CB7F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489-546E-4DD0-900B-ECBACA54DD8A}" type="slidenum">
              <a:rPr lang="de-DE" smtClean="0"/>
              <a:t>9</a:t>
            </a:fld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39F441-BCAB-411F-82A3-45E67FC3F8B4}"/>
              </a:ext>
            </a:extLst>
          </p:cNvPr>
          <p:cNvSpPr/>
          <p:nvPr/>
        </p:nvSpPr>
        <p:spPr>
          <a:xfrm>
            <a:off x="-4922408" y="169921"/>
            <a:ext cx="312372" cy="30675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D95337-7CB7-4493-8FF2-1A108D3CD10A}"/>
              </a:ext>
            </a:extLst>
          </p:cNvPr>
          <p:cNvSpPr txBox="1"/>
          <p:nvPr/>
        </p:nvSpPr>
        <p:spPr>
          <a:xfrm>
            <a:off x="87824" y="2964854"/>
            <a:ext cx="11892349" cy="33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Read Variable with Timeout.vi</a:t>
            </a: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is reacting fast on communication breakdown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 years of using UDP with big slow control arrays (~1000ch.) shows no issue with the data transfer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In case of TCP/IP we still observing short gaps in case of black-out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8BEBD6-5DB5-4B54-9438-E74A15807718}"/>
              </a:ext>
            </a:extLst>
          </p:cNvPr>
          <p:cNvGrpSpPr/>
          <p:nvPr/>
        </p:nvGrpSpPr>
        <p:grpSpPr>
          <a:xfrm>
            <a:off x="1578284" y="966678"/>
            <a:ext cx="7898888" cy="2021449"/>
            <a:chOff x="1578284" y="966678"/>
            <a:chExt cx="7898888" cy="20214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475F8-4C49-4A9D-A6F9-686C31DBAA47}"/>
                </a:ext>
              </a:extLst>
            </p:cNvPr>
            <p:cNvSpPr txBox="1"/>
            <p:nvPr/>
          </p:nvSpPr>
          <p:spPr>
            <a:xfrm>
              <a:off x="7811331" y="1123575"/>
              <a:ext cx="1665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To the client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D22747-C6A6-4AC7-B78E-BD69E7D1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695" y="2142737"/>
              <a:ext cx="2142626" cy="8453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AB2382-8F76-4483-988A-4D8B79093336}"/>
                </a:ext>
              </a:extLst>
            </p:cNvPr>
            <p:cNvSpPr/>
            <p:nvPr/>
          </p:nvSpPr>
          <p:spPr>
            <a:xfrm>
              <a:off x="3250517" y="1007999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to transfer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F8E97B-747F-4D8D-9A90-3F724BECC7E6}"/>
                </a:ext>
              </a:extLst>
            </p:cNvPr>
            <p:cNvSpPr txBox="1"/>
            <p:nvPr/>
          </p:nvSpPr>
          <p:spPr>
            <a:xfrm>
              <a:off x="1578284" y="1759114"/>
              <a:ext cx="1771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Any </a:t>
              </a:r>
              <a:r>
                <a:rPr lang="en-US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controller</a:t>
              </a:r>
              <a:r>
                <a:rPr lang="de-DE" sz="1200" b="1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 at Field-point LAN</a:t>
              </a:r>
              <a:endParaRPr lang="en-US" sz="1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5E1677-3628-4D84-A50A-1B9F975F3DF0}"/>
                </a:ext>
              </a:extLst>
            </p:cNvPr>
            <p:cNvSpPr/>
            <p:nvPr/>
          </p:nvSpPr>
          <p:spPr>
            <a:xfrm>
              <a:off x="5095297" y="980347"/>
              <a:ext cx="846887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BDF420-094A-4494-AA5D-097A9B0A78B6}"/>
                </a:ext>
              </a:extLst>
            </p:cNvPr>
            <p:cNvSpPr/>
            <p:nvPr/>
          </p:nvSpPr>
          <p:spPr>
            <a:xfrm>
              <a:off x="6351107" y="966678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UDP</a:t>
              </a:r>
            </a:p>
            <a:p>
              <a:pPr algn="ctr"/>
              <a:r>
                <a:rPr lang="en-US" dirty="0"/>
                <a:t>listener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35D7A3F-E961-4896-983B-D9C6EFCAC323}"/>
                </a:ext>
              </a:extLst>
            </p:cNvPr>
            <p:cNvSpPr/>
            <p:nvPr/>
          </p:nvSpPr>
          <p:spPr>
            <a:xfrm>
              <a:off x="7873412" y="1286874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393937D-5D1E-46F2-81D8-A03B614B2858}"/>
                </a:ext>
              </a:extLst>
            </p:cNvPr>
            <p:cNvSpPr/>
            <p:nvPr/>
          </p:nvSpPr>
          <p:spPr>
            <a:xfrm>
              <a:off x="4707035" y="1310966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C9CA0A47-E9A8-4935-B883-ECFD45421F82}"/>
                </a:ext>
              </a:extLst>
            </p:cNvPr>
            <p:cNvSpPr/>
            <p:nvPr/>
          </p:nvSpPr>
          <p:spPr>
            <a:xfrm>
              <a:off x="5972666" y="1270371"/>
              <a:ext cx="36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048296-DC6F-4C73-BF8E-7A84E4626660}"/>
                </a:ext>
              </a:extLst>
            </p:cNvPr>
            <p:cNvGrpSpPr/>
            <p:nvPr/>
          </p:nvGrpSpPr>
          <p:grpSpPr>
            <a:xfrm>
              <a:off x="1922093" y="1163918"/>
              <a:ext cx="1134334" cy="546268"/>
              <a:chOff x="351732" y="943619"/>
              <a:chExt cx="4362406" cy="226470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AE1041-89A8-4089-8791-7252675EB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32" y="943619"/>
                <a:ext cx="2716894" cy="171037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575DD23-E486-4134-8E70-F42C74EF2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777" y="1321104"/>
                <a:ext cx="3145361" cy="1887217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A6BAB3-B209-4853-A17B-9C44231CFE3D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7069565" y="1717793"/>
              <a:ext cx="0" cy="38997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F5A0D9-5BCB-4A26-B777-0072ED4BFDF3}"/>
                </a:ext>
              </a:extLst>
            </p:cNvPr>
            <p:cNvSpPr/>
            <p:nvPr/>
          </p:nvSpPr>
          <p:spPr>
            <a:xfrm>
              <a:off x="6322845" y="2117895"/>
              <a:ext cx="1436915" cy="75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Connection</a:t>
              </a:r>
            </a:p>
            <a:p>
              <a:pPr algn="ctr"/>
              <a:r>
                <a:rPr lang="en-US" dirty="0"/>
                <a:t>detector</a:t>
              </a: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18628202-3F4F-4D6D-B6B9-DEFD612EB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7035" y="2460701"/>
              <a:ext cx="1298890" cy="144847"/>
            </a:xfrm>
            <a:prstGeom prst="bentConnector3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05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Cascadia Code SemiBold</vt:lpstr>
      <vt:lpstr>Cascadia Mono SemiBold</vt:lpstr>
      <vt:lpstr>Office</vt:lpstr>
      <vt:lpstr>Slow Control data logging  in unstable networks</vt:lpstr>
      <vt:lpstr>KATRIN experiment</vt:lpstr>
      <vt:lpstr>The LAN structure in KATRIN experiment</vt:lpstr>
      <vt:lpstr>Slow Control data collection structure before 2022</vt:lpstr>
      <vt:lpstr>Challenges at KATRIN experiment</vt:lpstr>
      <vt:lpstr>Typical data gap ат KATRIN</vt:lpstr>
      <vt:lpstr>New dotNET-based direct database logging software has been created in IPE</vt:lpstr>
      <vt:lpstr>Server (TCP/IP protocol)</vt:lpstr>
      <vt:lpstr>TCP/IP or UDP?</vt:lpstr>
      <vt:lpstr>Detecting network connection loss in the target VI</vt:lpstr>
      <vt:lpstr>Client (UDP protocol)</vt:lpstr>
      <vt:lpstr>Double-queue lossless network data taking</vt:lpstr>
      <vt:lpstr>Practical tool: checking gaps in data</vt:lpstr>
      <vt:lpstr>Summary and Outlook</vt:lpstr>
      <vt:lpstr>Sample: the fast, slow and old ZEUS channels in ADEI after upgrade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Experience with the new Datalogging System with Precise Timestamps In KATRIN Slow Control</dc:title>
  <dc:creator>Beglarian, Armen (IPE)</dc:creator>
  <cp:lastModifiedBy>Goettlicher, Peter</cp:lastModifiedBy>
  <cp:revision>178</cp:revision>
  <dcterms:created xsi:type="dcterms:W3CDTF">2022-09-24T19:40:51Z</dcterms:created>
  <dcterms:modified xsi:type="dcterms:W3CDTF">2024-03-18T09:52:43Z</dcterms:modified>
</cp:coreProperties>
</file>