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79" r:id="rId2"/>
    <p:sldId id="281" r:id="rId3"/>
    <p:sldId id="321" r:id="rId4"/>
    <p:sldId id="322" r:id="rId5"/>
    <p:sldId id="283" r:id="rId6"/>
    <p:sldId id="314" r:id="rId7"/>
    <p:sldId id="290" r:id="rId8"/>
    <p:sldId id="291" r:id="rId9"/>
    <p:sldId id="315" r:id="rId10"/>
    <p:sldId id="292" r:id="rId11"/>
    <p:sldId id="293" r:id="rId12"/>
    <p:sldId id="304" r:id="rId13"/>
    <p:sldId id="306" r:id="rId14"/>
    <p:sldId id="316" r:id="rId15"/>
    <p:sldId id="294" r:id="rId16"/>
    <p:sldId id="295" r:id="rId17"/>
    <p:sldId id="296" r:id="rId18"/>
    <p:sldId id="297" r:id="rId19"/>
    <p:sldId id="307" r:id="rId20"/>
    <p:sldId id="299" r:id="rId21"/>
    <p:sldId id="302" r:id="rId22"/>
    <p:sldId id="303" r:id="rId23"/>
    <p:sldId id="310" r:id="rId24"/>
    <p:sldId id="313" r:id="rId25"/>
    <p:sldId id="324" r:id="rId26"/>
    <p:sldId id="323" r:id="rId27"/>
    <p:sldId id="325" r:id="rId28"/>
    <p:sldId id="326" r:id="rId29"/>
    <p:sldId id="327" r:id="rId30"/>
    <p:sldId id="32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66D12C8-A82A-431B-90E6-BDF6D5DD12AA}">
          <p14:sldIdLst>
            <p14:sldId id="279"/>
            <p14:sldId id="281"/>
            <p14:sldId id="321"/>
            <p14:sldId id="322"/>
            <p14:sldId id="283"/>
            <p14:sldId id="314"/>
            <p14:sldId id="290"/>
            <p14:sldId id="291"/>
            <p14:sldId id="315"/>
            <p14:sldId id="292"/>
            <p14:sldId id="293"/>
            <p14:sldId id="304"/>
            <p14:sldId id="306"/>
            <p14:sldId id="316"/>
            <p14:sldId id="294"/>
            <p14:sldId id="295"/>
            <p14:sldId id="296"/>
            <p14:sldId id="297"/>
            <p14:sldId id="307"/>
            <p14:sldId id="299"/>
            <p14:sldId id="302"/>
            <p14:sldId id="303"/>
            <p14:sldId id="310"/>
            <p14:sldId id="313"/>
            <p14:sldId id="324"/>
            <p14:sldId id="323"/>
            <p14:sldId id="325"/>
            <p14:sldId id="326"/>
            <p14:sldId id="327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57" userDrawn="1">
          <p15:clr>
            <a:srgbClr val="A4A3A4"/>
          </p15:clr>
        </p15:guide>
        <p15:guide id="3" pos="5201" userDrawn="1">
          <p15:clr>
            <a:srgbClr val="A4A3A4"/>
          </p15:clr>
        </p15:guide>
        <p15:guide id="4" orient="horz" pos="3294" userDrawn="1">
          <p15:clr>
            <a:srgbClr val="A4A3A4"/>
          </p15:clr>
        </p15:guide>
        <p15:guide id="5" pos="59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9E2"/>
    <a:srgbClr val="023D6B"/>
    <a:srgbClr val="EB5F73"/>
    <a:srgbClr val="B9D25F"/>
    <a:srgbClr val="FAB45A"/>
    <a:srgbClr val="ADBDE3"/>
    <a:srgbClr val="B183B9"/>
    <a:srgbClr val="EC5E71"/>
    <a:srgbClr val="BAD25E"/>
    <a:srgbClr val="F9B4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91" autoAdjust="0"/>
    <p:restoredTop sz="81512" autoAdjust="0"/>
  </p:normalViewPr>
  <p:slideViewPr>
    <p:cSldViewPr showGuides="1">
      <p:cViewPr varScale="1">
        <p:scale>
          <a:sx n="45" d="100"/>
          <a:sy n="45" d="100"/>
        </p:scale>
        <p:origin x="780" y="48"/>
      </p:cViewPr>
      <p:guideLst>
        <p:guide orient="horz" pos="799"/>
        <p:guide pos="257"/>
        <p:guide pos="5201"/>
        <p:guide orient="horz" pos="3294"/>
        <p:guide pos="597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18.03.2024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18.03.2024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Arbeit ist</a:t>
            </a:r>
            <a:r>
              <a:rPr lang="de-DE" baseline="0" dirty="0"/>
              <a:t> in englisch, </a:t>
            </a:r>
            <a:r>
              <a:rPr lang="de-DE" baseline="0" dirty="0" err="1"/>
              <a:t>vortrag</a:t>
            </a:r>
            <a:r>
              <a:rPr lang="de-DE" baseline="0" dirty="0"/>
              <a:t> in deutsch, deswegen manche Grafiken sind auf Englisch</a:t>
            </a:r>
          </a:p>
          <a:p>
            <a:r>
              <a:rPr lang="de-DE" baseline="0" dirty="0"/>
              <a:t>MQTT Kommunikation zwischen eingebetteten Linux Devices für eine Signal Verarbeitung in einem Bodenradar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0098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Nochmal Akteure dranschreiben</a:t>
            </a:r>
          </a:p>
          <a:p>
            <a:r>
              <a:rPr lang="de-DE" dirty="0"/>
              <a:t>Kann ich ausblenden mit </a:t>
            </a:r>
            <a:r>
              <a:rPr lang="de-DE" dirty="0" err="1"/>
              <a:t>kästchen</a:t>
            </a:r>
            <a:r>
              <a:rPr lang="de-DE" dirty="0"/>
              <a:t> und dann verschwinden lassen</a:t>
            </a:r>
          </a:p>
          <a:p>
            <a:endParaRPr lang="de-DE" dirty="0"/>
          </a:p>
          <a:p>
            <a:r>
              <a:rPr lang="de-DE" dirty="0"/>
              <a:t>Beim </a:t>
            </a:r>
            <a:r>
              <a:rPr lang="de-DE" dirty="0" err="1"/>
              <a:t>connect</a:t>
            </a:r>
            <a:r>
              <a:rPr lang="de-DE" dirty="0"/>
              <a:t> will </a:t>
            </a:r>
            <a:r>
              <a:rPr lang="de-DE" dirty="0" err="1"/>
              <a:t>topic</a:t>
            </a:r>
            <a:r>
              <a:rPr lang="de-DE" baseline="0" dirty="0"/>
              <a:t> und will </a:t>
            </a:r>
            <a:r>
              <a:rPr lang="de-DE" baseline="0" dirty="0" err="1"/>
              <a:t>payload</a:t>
            </a:r>
            <a:r>
              <a:rPr lang="de-DE" baseline="0" dirty="0"/>
              <a:t> kann man mit angeben, </a:t>
            </a:r>
            <a:r>
              <a:rPr lang="de-DE" baseline="0" dirty="0" err="1"/>
              <a:t>broker</a:t>
            </a:r>
            <a:r>
              <a:rPr lang="de-DE" baseline="0" dirty="0"/>
              <a:t> speichert sich das ab</a:t>
            </a:r>
          </a:p>
          <a:p>
            <a:r>
              <a:rPr lang="de-DE" baseline="0" dirty="0"/>
              <a:t>Wenn die dann zusammenbricht schickt der </a:t>
            </a:r>
            <a:r>
              <a:rPr lang="de-DE" baseline="0" dirty="0" err="1"/>
              <a:t>broker</a:t>
            </a:r>
            <a:r>
              <a:rPr lang="de-DE" baseline="0" dirty="0"/>
              <a:t> sich unter diesem </a:t>
            </a:r>
            <a:r>
              <a:rPr lang="de-DE" baseline="0" dirty="0" err="1"/>
              <a:t>topic</a:t>
            </a:r>
            <a:r>
              <a:rPr lang="de-DE" baseline="0" dirty="0"/>
              <a:t> die </a:t>
            </a:r>
            <a:r>
              <a:rPr lang="de-DE" baseline="0" dirty="0" err="1"/>
              <a:t>daten</a:t>
            </a:r>
            <a:r>
              <a:rPr lang="de-DE" baseline="0" dirty="0"/>
              <a:t> selber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5450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6992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XILINX</a:t>
            </a:r>
            <a:r>
              <a:rPr lang="de-DE" baseline="0" dirty="0"/>
              <a:t> ist der </a:t>
            </a:r>
            <a:r>
              <a:rPr lang="de-DE" baseline="0" dirty="0" err="1"/>
              <a:t>hersteller</a:t>
            </a:r>
            <a:r>
              <a:rPr lang="de-DE" baseline="0" dirty="0"/>
              <a:t> der CPU und FPGA der Boards, dafür ist eine Linux Distribution bereitgestellt -&gt; </a:t>
            </a:r>
            <a:r>
              <a:rPr lang="de-DE" baseline="0" dirty="0" err="1"/>
              <a:t>PetaLinux</a:t>
            </a:r>
            <a:endParaRPr lang="de-DE" baseline="0" dirty="0"/>
          </a:p>
          <a:p>
            <a:r>
              <a:rPr lang="de-DE" baseline="0" dirty="0" err="1"/>
              <a:t>Petalinux</a:t>
            </a:r>
            <a:r>
              <a:rPr lang="de-DE" baseline="0" dirty="0"/>
              <a:t> ermöglicht ein einfaches Cross-</a:t>
            </a:r>
            <a:r>
              <a:rPr lang="de-DE" baseline="0" dirty="0" err="1"/>
              <a:t>Compiling</a:t>
            </a:r>
            <a:r>
              <a:rPr lang="de-DE" baseline="0" dirty="0"/>
              <a:t> für </a:t>
            </a:r>
            <a:r>
              <a:rPr lang="de-DE" baseline="0" dirty="0" err="1"/>
              <a:t>Zynq</a:t>
            </a:r>
            <a:r>
              <a:rPr lang="de-DE" baseline="0" dirty="0"/>
              <a:t> Systeme, für andere Systeme kompilieren</a:t>
            </a:r>
          </a:p>
          <a:p>
            <a:r>
              <a:rPr lang="de-DE" baseline="0" dirty="0"/>
              <a:t>Dieses Betriebssystem ist auf einer externen Maschine initialisiert da </a:t>
            </a:r>
            <a:r>
              <a:rPr lang="de-DE" baseline="0" dirty="0" err="1"/>
              <a:t>Petalinux</a:t>
            </a:r>
            <a:r>
              <a:rPr lang="de-DE" baseline="0" dirty="0"/>
              <a:t> </a:t>
            </a:r>
            <a:r>
              <a:rPr lang="de-DE" baseline="0" dirty="0" err="1"/>
              <a:t>projekte</a:t>
            </a:r>
            <a:r>
              <a:rPr lang="de-DE" baseline="0" dirty="0"/>
              <a:t> viel Speicherplatz </a:t>
            </a:r>
            <a:r>
              <a:rPr lang="de-DE" baseline="0" dirty="0" err="1"/>
              <a:t>verbauchen</a:t>
            </a:r>
            <a:endParaRPr lang="de-DE" baseline="0" dirty="0"/>
          </a:p>
          <a:p>
            <a:r>
              <a:rPr lang="de-DE" baseline="0" dirty="0"/>
              <a:t>Auf der ZELXIL muss dann für die </a:t>
            </a:r>
            <a:r>
              <a:rPr lang="de-DE" baseline="0" dirty="0" err="1"/>
              <a:t>Baseboards</a:t>
            </a:r>
            <a:r>
              <a:rPr lang="de-DE" baseline="0" dirty="0"/>
              <a:t> und das Master Module </a:t>
            </a:r>
            <a:r>
              <a:rPr lang="de-DE" baseline="0" dirty="0" err="1"/>
              <a:t>cross</a:t>
            </a:r>
            <a:r>
              <a:rPr lang="de-DE" baseline="0" dirty="0"/>
              <a:t> </a:t>
            </a:r>
            <a:r>
              <a:rPr lang="de-DE" baseline="0" dirty="0" err="1"/>
              <a:t>compiliert</a:t>
            </a:r>
            <a:r>
              <a:rPr lang="de-DE" baseline="0" dirty="0"/>
              <a:t> werden</a:t>
            </a:r>
          </a:p>
          <a:p>
            <a:r>
              <a:rPr lang="de-DE" baseline="0" dirty="0"/>
              <a:t>Größer </a:t>
            </a:r>
            <a:r>
              <a:rPr lang="de-DE" baseline="0" dirty="0" err="1"/>
              <a:t>figure</a:t>
            </a:r>
            <a:endParaRPr lang="de-DE" baseline="0" dirty="0"/>
          </a:p>
          <a:p>
            <a:r>
              <a:rPr lang="de-DE" baseline="0" dirty="0"/>
              <a:t>ZELXIL kann jeder </a:t>
            </a:r>
            <a:r>
              <a:rPr lang="de-DE" baseline="0" dirty="0" err="1"/>
              <a:t>rechner</a:t>
            </a:r>
            <a:r>
              <a:rPr lang="de-DE" baseline="0" dirty="0"/>
              <a:t> sein muss nur </a:t>
            </a:r>
            <a:r>
              <a:rPr lang="de-DE" baseline="0" dirty="0" err="1"/>
              <a:t>petalinux</a:t>
            </a:r>
            <a:r>
              <a:rPr lang="de-DE" baseline="0" dirty="0"/>
              <a:t> drauf haben</a:t>
            </a:r>
          </a:p>
          <a:p>
            <a:r>
              <a:rPr lang="de-DE" baseline="0" dirty="0"/>
              <a:t>Man hat gerade nur 2 BABs im Aufbau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1704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/>
              <a:t>Mosquitto</a:t>
            </a:r>
            <a:r>
              <a:rPr lang="de-DE" baseline="0" dirty="0"/>
              <a:t> als MQTT Implementierung:</a:t>
            </a:r>
          </a:p>
          <a:p>
            <a:pPr lvl="1"/>
            <a:r>
              <a:rPr lang="de-DE" baseline="0" dirty="0"/>
              <a:t>Ist in C also schnell</a:t>
            </a:r>
          </a:p>
          <a:p>
            <a:pPr lvl="1"/>
            <a:r>
              <a:rPr lang="de-DE" baseline="0" dirty="0"/>
              <a:t>Gute Erfahrungen</a:t>
            </a:r>
          </a:p>
          <a:p>
            <a:pPr lvl="1"/>
            <a:r>
              <a:rPr lang="de-DE" baseline="0" dirty="0"/>
              <a:t>Ist leichtgewichtig</a:t>
            </a:r>
          </a:p>
          <a:p>
            <a:pPr lvl="1"/>
            <a:r>
              <a:rPr lang="de-DE" baseline="0" dirty="0" err="1"/>
              <a:t>Is</a:t>
            </a:r>
            <a:r>
              <a:rPr lang="de-DE" baseline="0" dirty="0"/>
              <a:t> etabliert für </a:t>
            </a:r>
            <a:r>
              <a:rPr lang="de-DE" baseline="0" dirty="0" err="1"/>
              <a:t>embedded</a:t>
            </a:r>
            <a:r>
              <a:rPr lang="de-DE" baseline="0" dirty="0"/>
              <a:t> </a:t>
            </a:r>
            <a:r>
              <a:rPr lang="de-DE" baseline="0" dirty="0" err="1"/>
              <a:t>devices</a:t>
            </a:r>
            <a:endParaRPr lang="de-DE" baseline="0" dirty="0"/>
          </a:p>
          <a:p>
            <a:pPr lvl="1"/>
            <a:r>
              <a:rPr lang="de-DE" baseline="0" dirty="0"/>
              <a:t>Gute Doku</a:t>
            </a:r>
          </a:p>
          <a:p>
            <a:pPr lvl="0"/>
            <a:r>
              <a:rPr lang="de-DE" baseline="0" dirty="0"/>
              <a:t>Links sieht man </a:t>
            </a:r>
            <a:r>
              <a:rPr lang="de-DE" baseline="0" dirty="0" err="1"/>
              <a:t>PetaLinux</a:t>
            </a:r>
            <a:r>
              <a:rPr lang="de-DE" baseline="0" dirty="0"/>
              <a:t> Projekt auf der ZELXIL (</a:t>
            </a:r>
            <a:r>
              <a:rPr lang="de-DE" baseline="0" dirty="0" err="1"/>
              <a:t>server</a:t>
            </a:r>
            <a:r>
              <a:rPr lang="de-DE" baseline="0" dirty="0"/>
              <a:t>)</a:t>
            </a:r>
          </a:p>
          <a:p>
            <a:pPr lvl="0"/>
            <a:r>
              <a:rPr lang="de-DE" baseline="0" dirty="0"/>
              <a:t>Hat man </a:t>
            </a:r>
            <a:r>
              <a:rPr lang="de-DE" baseline="0" dirty="0" err="1"/>
              <a:t>möglichkeit</a:t>
            </a:r>
            <a:r>
              <a:rPr lang="de-DE" baseline="0" dirty="0"/>
              <a:t> eine sogenannte </a:t>
            </a:r>
            <a:r>
              <a:rPr lang="de-DE" baseline="0" dirty="0" err="1"/>
              <a:t>application</a:t>
            </a:r>
            <a:r>
              <a:rPr lang="de-DE" baseline="0" dirty="0"/>
              <a:t> zu erstellen</a:t>
            </a:r>
          </a:p>
          <a:p>
            <a:pPr lvl="0"/>
            <a:r>
              <a:rPr lang="de-DE" baseline="0" dirty="0"/>
              <a:t>Ist ein Order mit den abgebildeten Files</a:t>
            </a:r>
          </a:p>
          <a:p>
            <a:pPr lvl="0"/>
            <a:r>
              <a:rPr lang="de-DE" baseline="0" dirty="0"/>
              <a:t>Besteht aus </a:t>
            </a:r>
            <a:r>
              <a:rPr lang="de-DE" baseline="0" dirty="0" err="1"/>
              <a:t>src</a:t>
            </a:r>
            <a:r>
              <a:rPr lang="de-DE" baseline="0" dirty="0"/>
              <a:t> </a:t>
            </a:r>
            <a:r>
              <a:rPr lang="de-DE" baseline="0" dirty="0" err="1"/>
              <a:t>file</a:t>
            </a:r>
            <a:r>
              <a:rPr lang="de-DE" baseline="0" dirty="0"/>
              <a:t> also C-File und </a:t>
            </a:r>
            <a:r>
              <a:rPr lang="de-DE" baseline="0" dirty="0" err="1"/>
              <a:t>Makefile</a:t>
            </a:r>
            <a:endParaRPr lang="de-DE" baseline="0" dirty="0"/>
          </a:p>
          <a:p>
            <a:pPr lvl="0"/>
            <a:r>
              <a:rPr lang="de-DE" baseline="0" dirty="0" err="1"/>
              <a:t>Bitbake</a:t>
            </a:r>
            <a:r>
              <a:rPr lang="de-DE" baseline="0" dirty="0"/>
              <a:t> kennen manche nicht diese drei Files habe ich angepasst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BitBake</a:t>
            </a:r>
            <a:r>
              <a:rPr lang="de-DE" baseline="0" dirty="0"/>
              <a:t> kann man mit </a:t>
            </a:r>
            <a:r>
              <a:rPr lang="de-DE" baseline="0" dirty="0" err="1"/>
              <a:t>Cmake</a:t>
            </a:r>
            <a:r>
              <a:rPr lang="de-DE" baseline="0" dirty="0"/>
              <a:t> vergleichen, guckt auch nach was gebaut werden und benutzt </a:t>
            </a:r>
            <a:r>
              <a:rPr lang="de-DE" baseline="0" dirty="0" err="1"/>
              <a:t>Makefiles</a:t>
            </a:r>
            <a:r>
              <a:rPr lang="de-DE" baseline="0" dirty="0"/>
              <a:t>, delegiert</a:t>
            </a:r>
          </a:p>
          <a:p>
            <a:pPr lvl="0"/>
            <a:r>
              <a:rPr lang="de-DE" baseline="0" dirty="0" err="1"/>
              <a:t>Openembedded</a:t>
            </a:r>
            <a:r>
              <a:rPr lang="de-DE" baseline="0" dirty="0"/>
              <a:t> ist ein Framework was </a:t>
            </a:r>
            <a:r>
              <a:rPr lang="de-DE" baseline="0" dirty="0" err="1"/>
              <a:t>Bitbakefiles</a:t>
            </a:r>
            <a:r>
              <a:rPr lang="de-DE" baseline="0" dirty="0"/>
              <a:t> bereitstellt</a:t>
            </a:r>
          </a:p>
          <a:p>
            <a:pPr lvl="0"/>
            <a:r>
              <a:rPr lang="de-DE" baseline="0" dirty="0"/>
              <a:t>In </a:t>
            </a:r>
            <a:r>
              <a:rPr lang="de-DE" baseline="0" dirty="0" err="1"/>
              <a:t>Bitbake</a:t>
            </a:r>
            <a:r>
              <a:rPr lang="de-DE" baseline="0" dirty="0"/>
              <a:t> definiert dass </a:t>
            </a:r>
            <a:r>
              <a:rPr lang="de-DE" baseline="0" dirty="0" err="1"/>
              <a:t>Mosquitto</a:t>
            </a:r>
            <a:r>
              <a:rPr lang="de-DE" baseline="0" dirty="0"/>
              <a:t> </a:t>
            </a:r>
            <a:r>
              <a:rPr lang="de-DE" baseline="0" dirty="0" err="1"/>
              <a:t>bitbake</a:t>
            </a:r>
            <a:r>
              <a:rPr lang="de-DE" baseline="0" dirty="0"/>
              <a:t> aufgerufen werden soll</a:t>
            </a:r>
          </a:p>
          <a:p>
            <a:pPr lvl="0"/>
            <a:r>
              <a:rPr lang="de-DE" baseline="0" dirty="0"/>
              <a:t>Der </a:t>
            </a:r>
            <a:r>
              <a:rPr lang="de-DE" baseline="0" dirty="0" err="1"/>
              <a:t>hohlt</a:t>
            </a:r>
            <a:r>
              <a:rPr lang="de-DE" baseline="0" dirty="0"/>
              <a:t> sich dann die </a:t>
            </a:r>
            <a:r>
              <a:rPr lang="de-DE" baseline="0" dirty="0" err="1"/>
              <a:t>src</a:t>
            </a:r>
            <a:r>
              <a:rPr lang="de-DE" baseline="0" dirty="0"/>
              <a:t> </a:t>
            </a:r>
            <a:r>
              <a:rPr lang="de-DE" baseline="0" dirty="0" err="1"/>
              <a:t>files</a:t>
            </a:r>
            <a:r>
              <a:rPr lang="de-DE" baseline="0" dirty="0"/>
              <a:t> von </a:t>
            </a:r>
            <a:r>
              <a:rPr lang="de-DE" baseline="0" dirty="0" err="1"/>
              <a:t>mosquitto</a:t>
            </a:r>
            <a:endParaRPr lang="de-DE" baseline="0" dirty="0"/>
          </a:p>
          <a:p>
            <a:pPr lvl="0"/>
            <a:r>
              <a:rPr lang="de-DE" baseline="0" dirty="0"/>
              <a:t>Die kann ich dann benutzen in der </a:t>
            </a:r>
            <a:r>
              <a:rPr lang="de-DE" baseline="0" dirty="0" err="1"/>
              <a:t>app</a:t>
            </a:r>
            <a:r>
              <a:rPr lang="de-DE" baseline="0" dirty="0"/>
              <a:t> also </a:t>
            </a:r>
            <a:r>
              <a:rPr lang="de-DE" baseline="0" dirty="0" err="1"/>
              <a:t>client.h</a:t>
            </a:r>
            <a:r>
              <a:rPr lang="de-DE" baseline="0" dirty="0"/>
              <a:t> </a:t>
            </a:r>
            <a:r>
              <a:rPr lang="de-DE" baseline="0" dirty="0" err="1"/>
              <a:t>zb</a:t>
            </a:r>
            <a:endParaRPr lang="de-DE" baseline="0" dirty="0"/>
          </a:p>
          <a:p>
            <a:pPr lvl="0"/>
            <a:r>
              <a:rPr lang="de-DE" baseline="0" dirty="0"/>
              <a:t>Am ende vom bauen habe ich dann ein </a:t>
            </a:r>
            <a:r>
              <a:rPr lang="de-DE" baseline="0" dirty="0" err="1"/>
              <a:t>image</a:t>
            </a:r>
            <a:r>
              <a:rPr lang="de-DE" baseline="0" dirty="0"/>
              <a:t> aus:</a:t>
            </a:r>
          </a:p>
          <a:p>
            <a:pPr lvl="1"/>
            <a:r>
              <a:rPr lang="de-DE" baseline="0" dirty="0"/>
              <a:t>Client </a:t>
            </a:r>
            <a:r>
              <a:rPr lang="de-DE" baseline="0" dirty="0" err="1"/>
              <a:t>executable</a:t>
            </a:r>
            <a:r>
              <a:rPr lang="de-DE" baseline="0" dirty="0"/>
              <a:t>, </a:t>
            </a:r>
            <a:r>
              <a:rPr lang="de-DE" baseline="0" dirty="0" err="1"/>
              <a:t>libraries</a:t>
            </a:r>
            <a:r>
              <a:rPr lang="de-DE" baseline="0" dirty="0"/>
              <a:t>, </a:t>
            </a:r>
            <a:r>
              <a:rPr lang="de-DE" baseline="0" dirty="0" err="1"/>
              <a:t>example</a:t>
            </a:r>
            <a:r>
              <a:rPr lang="de-DE" baseline="0" dirty="0"/>
              <a:t> </a:t>
            </a:r>
            <a:r>
              <a:rPr lang="de-DE" baseline="0" dirty="0" err="1"/>
              <a:t>pub</a:t>
            </a:r>
            <a:r>
              <a:rPr lang="de-DE" baseline="0" dirty="0"/>
              <a:t>/</a:t>
            </a:r>
            <a:r>
              <a:rPr lang="de-DE" baseline="0" dirty="0" err="1"/>
              <a:t>sub</a:t>
            </a:r>
            <a:r>
              <a:rPr lang="de-DE" baseline="0" dirty="0"/>
              <a:t>, Broker </a:t>
            </a:r>
            <a:r>
              <a:rPr lang="de-DE" baseline="0" dirty="0" err="1"/>
              <a:t>executable</a:t>
            </a:r>
            <a:endParaRPr lang="de-DE" baseline="0" dirty="0"/>
          </a:p>
          <a:p>
            <a:pPr lvl="0"/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27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/>
              <a:t>Commando</a:t>
            </a:r>
            <a:r>
              <a:rPr lang="de-DE" baseline="0" dirty="0"/>
              <a:t> von MAM zu BABs</a:t>
            </a:r>
          </a:p>
          <a:p>
            <a:r>
              <a:rPr lang="de-DE" baseline="0" dirty="0"/>
              <a:t>und Daten von BABs zum MAM</a:t>
            </a:r>
          </a:p>
          <a:p>
            <a:pPr marL="0" indent="0">
              <a:buNone/>
            </a:pPr>
            <a:endParaRPr lang="de-DE" dirty="0"/>
          </a:p>
          <a:p>
            <a:pPr marL="171450" indent="-171450"/>
            <a:r>
              <a:rPr lang="de-DE" dirty="0" err="1"/>
              <a:t>Commando</a:t>
            </a:r>
            <a:r>
              <a:rPr lang="de-DE" dirty="0"/>
              <a:t> unter Data</a:t>
            </a:r>
          </a:p>
          <a:p>
            <a:pPr marL="171450" indent="-171450"/>
            <a:r>
              <a:rPr lang="de-DE" dirty="0"/>
              <a:t>S7</a:t>
            </a:r>
            <a:r>
              <a:rPr lang="de-DE" baseline="0" dirty="0"/>
              <a:t> Vermittler zwischen trenz und anderen </a:t>
            </a:r>
            <a:r>
              <a:rPr lang="de-DE" baseline="0" dirty="0" err="1"/>
              <a:t>bauteilen</a:t>
            </a:r>
            <a:r>
              <a:rPr lang="de-DE" baseline="0" dirty="0"/>
              <a:t>, IO </a:t>
            </a:r>
            <a:r>
              <a:rPr lang="de-DE" baseline="0" dirty="0" err="1"/>
              <a:t>erweiterung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512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287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Code nicht auf den </a:t>
            </a:r>
            <a:r>
              <a:rPr lang="de-DE" dirty="0" err="1"/>
              <a:t>boards</a:t>
            </a:r>
            <a:r>
              <a:rPr lang="de-DE" dirty="0"/>
              <a:t> sondern exe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7358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Wenn zuvor</a:t>
            </a:r>
            <a:r>
              <a:rPr lang="de-DE" baseline="0" dirty="0"/>
              <a:t> eine </a:t>
            </a:r>
            <a:r>
              <a:rPr lang="de-DE" baseline="0" dirty="0" err="1"/>
              <a:t>Subscription</a:t>
            </a:r>
            <a:r>
              <a:rPr lang="de-DE" baseline="0" dirty="0"/>
              <a:t> stattgefunden hat.</a:t>
            </a:r>
          </a:p>
          <a:p>
            <a:r>
              <a:rPr lang="de-DE" baseline="0" dirty="0"/>
              <a:t>Andere Farbe für manche </a:t>
            </a:r>
            <a:r>
              <a:rPr lang="de-DE" baseline="0" dirty="0" err="1"/>
              <a:t>pfeile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9877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Ich habe einen Workflow</a:t>
            </a:r>
            <a:r>
              <a:rPr lang="de-DE" baseline="0" dirty="0"/>
              <a:t> erstellt um Cross </a:t>
            </a:r>
            <a:r>
              <a:rPr lang="de-DE" baseline="0" dirty="0" err="1"/>
              <a:t>Compling</a:t>
            </a:r>
            <a:r>
              <a:rPr lang="de-DE" baseline="0" dirty="0"/>
              <a:t> für die verschiedenen Architekturen zu ermöglichen</a:t>
            </a:r>
          </a:p>
          <a:p>
            <a:endParaRPr lang="de-DE" dirty="0"/>
          </a:p>
          <a:p>
            <a:r>
              <a:rPr lang="de-DE" dirty="0"/>
              <a:t>Eins zu zwei als zahlen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078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9079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Soll</a:t>
            </a:r>
            <a:r>
              <a:rPr lang="de-DE" baseline="0" dirty="0"/>
              <a:t> mit dem AGRASIM Projekt untersucht werden</a:t>
            </a:r>
            <a:endParaRPr lang="de-DE" dirty="0"/>
          </a:p>
          <a:p>
            <a:r>
              <a:rPr lang="de-DE" dirty="0"/>
              <a:t>Projektaufbau</a:t>
            </a:r>
            <a:r>
              <a:rPr lang="de-DE" baseline="0" dirty="0"/>
              <a:t> des Agra Sim Projektes des IBG-3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abbreviation for agricultural food production simulator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Hauptteil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Pflanzenkammer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Luft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durch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Glassäulen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verteilt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sauber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Luftzufuhr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Sonnenlicht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ähnliche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LED Arrays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zusätzlich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Klimakammer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die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kontrollieren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Zylinder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Pflanze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enthalten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wage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kühlungssystem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punktuelle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Feuchtigkeitssensoren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will man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jetzt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ändern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-&gt; next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Motivation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kurz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erwähnen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6400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3837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Hmc</a:t>
            </a:r>
            <a:r>
              <a:rPr lang="de-DE" baseline="0" dirty="0"/>
              <a:t> </a:t>
            </a:r>
            <a:r>
              <a:rPr lang="de-DE" baseline="0" dirty="0" err="1"/>
              <a:t>startup</a:t>
            </a:r>
            <a:r>
              <a:rPr lang="de-DE" baseline="0" dirty="0"/>
              <a:t> allein reicht nicht für die </a:t>
            </a:r>
            <a:r>
              <a:rPr lang="de-DE" baseline="0" dirty="0" err="1"/>
              <a:t>synchronisation</a:t>
            </a:r>
            <a:r>
              <a:rPr lang="de-DE" baseline="0" dirty="0"/>
              <a:t>, damit RF überhaupt funktioniert muss der </a:t>
            </a:r>
            <a:r>
              <a:rPr lang="de-DE" baseline="0" dirty="0" err="1"/>
              <a:t>hmc</a:t>
            </a:r>
            <a:r>
              <a:rPr lang="de-DE" baseline="0" dirty="0"/>
              <a:t> gestartet </a:t>
            </a:r>
            <a:r>
              <a:rPr lang="de-DE" baseline="0" dirty="0" err="1"/>
              <a:t>sein,frequenz</a:t>
            </a:r>
            <a:r>
              <a:rPr lang="de-DE" baseline="0" dirty="0"/>
              <a:t> wird dabei eingestellt, nur die </a:t>
            </a:r>
            <a:r>
              <a:rPr lang="de-DE" baseline="0" dirty="0" err="1"/>
              <a:t>phase</a:t>
            </a:r>
            <a:r>
              <a:rPr lang="de-DE" baseline="0" dirty="0"/>
              <a:t> noch nicht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577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Für </a:t>
            </a:r>
            <a:r>
              <a:rPr lang="de-DE" dirty="0" err="1"/>
              <a:t>QoS</a:t>
            </a:r>
            <a:r>
              <a:rPr lang="de-DE" dirty="0"/>
              <a:t> 1 entschieden da ein starten der </a:t>
            </a:r>
            <a:r>
              <a:rPr lang="de-DE" dirty="0" err="1"/>
              <a:t>hmcs</a:t>
            </a:r>
            <a:r>
              <a:rPr lang="de-DE" dirty="0"/>
              <a:t> von </a:t>
            </a:r>
            <a:r>
              <a:rPr lang="de-DE" dirty="0" err="1"/>
              <a:t>wichtigkeit</a:t>
            </a:r>
            <a:r>
              <a:rPr lang="de-DE" dirty="0"/>
              <a:t> ist</a:t>
            </a:r>
          </a:p>
          <a:p>
            <a:r>
              <a:rPr lang="de-DE" dirty="0"/>
              <a:t>Code überprüfen </a:t>
            </a:r>
            <a:r>
              <a:rPr lang="de-DE" dirty="0" err="1"/>
              <a:t>subscribe</a:t>
            </a:r>
            <a:r>
              <a:rPr lang="de-DE" baseline="0" dirty="0"/>
              <a:t> ist für zugehöriges BAB und all implementiert</a:t>
            </a:r>
          </a:p>
          <a:p>
            <a:r>
              <a:rPr lang="de-DE" baseline="0" dirty="0" err="1"/>
              <a:t>QoS</a:t>
            </a:r>
            <a:r>
              <a:rPr lang="de-DE" baseline="0" dirty="0"/>
              <a:t> dick machen damit man es sieht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0245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Wenn</a:t>
            </a:r>
            <a:r>
              <a:rPr lang="de-DE" baseline="0"/>
              <a:t> zuvor die subscription stattgefunden hat </a:t>
            </a:r>
          </a:p>
          <a:p>
            <a:r>
              <a:rPr lang="de-DE" baseline="0"/>
              <a:t>Folie spiegeln</a:t>
            </a:r>
          </a:p>
          <a:p>
            <a:r>
              <a:rPr lang="de-DE" baseline="0"/>
              <a:t>Farbe von pfeilen auch ändern</a:t>
            </a:r>
          </a:p>
          <a:p>
            <a:endParaRPr lang="de-DE" baseline="0"/>
          </a:p>
          <a:p>
            <a:r>
              <a:rPr lang="de-DE" baseline="0"/>
              <a:t>Request Respone system auf mqtt schickt man id mit </a:t>
            </a:r>
          </a:p>
          <a:p>
            <a:endParaRPr lang="de-DE" baseline="0"/>
          </a:p>
          <a:p>
            <a:r>
              <a:rPr lang="de-DE" baseline="0"/>
              <a:t>Pfeile missverständlich lieber mit zoom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3031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975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Board </a:t>
            </a:r>
            <a:r>
              <a:rPr lang="de-DE" dirty="0" err="1"/>
              <a:t>to</a:t>
            </a:r>
            <a:r>
              <a:rPr lang="de-DE" dirty="0"/>
              <a:t> Board</a:t>
            </a:r>
            <a:r>
              <a:rPr lang="de-DE" baseline="0" dirty="0"/>
              <a:t> laufen 3 </a:t>
            </a:r>
            <a:r>
              <a:rPr lang="de-DE" baseline="0" dirty="0" err="1"/>
              <a:t>kommunikations</a:t>
            </a:r>
            <a:r>
              <a:rPr lang="de-DE" baseline="0" dirty="0"/>
              <a:t> durch, </a:t>
            </a:r>
          </a:p>
          <a:p>
            <a:r>
              <a:rPr lang="de-DE" baseline="0" dirty="0"/>
              <a:t>einmal </a:t>
            </a:r>
            <a:r>
              <a:rPr lang="de-DE" baseline="0" dirty="0" err="1"/>
              <a:t>ethernet</a:t>
            </a:r>
            <a:r>
              <a:rPr lang="de-DE" baseline="0" dirty="0"/>
              <a:t> (ADC </a:t>
            </a:r>
            <a:r>
              <a:rPr lang="de-DE" baseline="0" dirty="0" err="1"/>
              <a:t>daten</a:t>
            </a:r>
            <a:r>
              <a:rPr lang="de-DE" baseline="0" dirty="0"/>
              <a:t> und MQTT), </a:t>
            </a:r>
          </a:p>
          <a:p>
            <a:r>
              <a:rPr lang="de-DE" baseline="0" dirty="0"/>
              <a:t>Fast </a:t>
            </a:r>
            <a:r>
              <a:rPr lang="de-DE" baseline="0" dirty="0" err="1"/>
              <a:t>data</a:t>
            </a:r>
            <a:r>
              <a:rPr lang="de-DE" baseline="0" dirty="0"/>
              <a:t> sind die real time </a:t>
            </a:r>
            <a:r>
              <a:rPr lang="de-DE" baseline="0" dirty="0" err="1"/>
              <a:t>signal</a:t>
            </a:r>
            <a:r>
              <a:rPr lang="de-DE" baseline="0" dirty="0"/>
              <a:t> </a:t>
            </a:r>
            <a:r>
              <a:rPr lang="de-DE" baseline="0" dirty="0" err="1"/>
              <a:t>heisst</a:t>
            </a:r>
            <a:r>
              <a:rPr lang="de-DE" baseline="0" dirty="0"/>
              <a:t> </a:t>
            </a:r>
            <a:r>
              <a:rPr lang="de-DE" baseline="0" dirty="0" err="1"/>
              <a:t>trigger</a:t>
            </a:r>
            <a:r>
              <a:rPr lang="de-DE" baseline="0" dirty="0"/>
              <a:t> und </a:t>
            </a:r>
            <a:r>
              <a:rPr lang="de-DE" baseline="0" dirty="0" err="1"/>
              <a:t>sync</a:t>
            </a:r>
            <a:r>
              <a:rPr lang="de-DE" baseline="0" dirty="0"/>
              <a:t>, das was der MAM auch an die BABS schickt zum </a:t>
            </a:r>
            <a:r>
              <a:rPr lang="de-DE" baseline="0" dirty="0" err="1"/>
              <a:t>syncen</a:t>
            </a:r>
            <a:r>
              <a:rPr lang="de-DE" baseline="0" dirty="0"/>
              <a:t>, </a:t>
            </a:r>
            <a:r>
              <a:rPr lang="de-DE" baseline="0" dirty="0" err="1"/>
              <a:t>trigger</a:t>
            </a:r>
            <a:r>
              <a:rPr lang="de-DE" baseline="0" dirty="0"/>
              <a:t> für </a:t>
            </a:r>
            <a:r>
              <a:rPr lang="de-DE" baseline="0" dirty="0" err="1"/>
              <a:t>daten</a:t>
            </a:r>
            <a:r>
              <a:rPr lang="de-DE" baseline="0" dirty="0"/>
              <a:t> </a:t>
            </a:r>
            <a:r>
              <a:rPr lang="de-DE" baseline="0" dirty="0" err="1"/>
              <a:t>nahme</a:t>
            </a:r>
            <a:r>
              <a:rPr lang="de-DE" baseline="0" dirty="0"/>
              <a:t> (Messung starten), ist im </a:t>
            </a:r>
            <a:r>
              <a:rPr lang="de-DE" baseline="0" dirty="0" err="1"/>
              <a:t>topic</a:t>
            </a:r>
            <a:r>
              <a:rPr lang="de-DE" baseline="0" dirty="0"/>
              <a:t> </a:t>
            </a:r>
            <a:r>
              <a:rPr lang="de-DE" baseline="0" dirty="0" err="1"/>
              <a:t>tree</a:t>
            </a:r>
            <a:r>
              <a:rPr lang="de-DE" baseline="0" dirty="0"/>
              <a:t> weil BAB sich vorbereiten soll</a:t>
            </a:r>
          </a:p>
          <a:p>
            <a:r>
              <a:rPr lang="de-DE" baseline="0" dirty="0"/>
              <a:t>Large </a:t>
            </a:r>
            <a:r>
              <a:rPr lang="de-DE" baseline="0" dirty="0" err="1"/>
              <a:t>volume</a:t>
            </a:r>
            <a:r>
              <a:rPr lang="de-DE" baseline="0" dirty="0"/>
              <a:t> </a:t>
            </a:r>
            <a:r>
              <a:rPr lang="de-DE" baseline="0" dirty="0" err="1"/>
              <a:t>data</a:t>
            </a:r>
            <a:r>
              <a:rPr lang="de-DE" baseline="0" dirty="0"/>
              <a:t>: ADC Daten, </a:t>
            </a:r>
            <a:r>
              <a:rPr lang="de-DE" baseline="0" dirty="0" err="1"/>
              <a:t>ca</a:t>
            </a:r>
            <a:r>
              <a:rPr lang="de-DE" baseline="0" dirty="0"/>
              <a:t> 8GB</a:t>
            </a:r>
          </a:p>
          <a:p>
            <a:r>
              <a:rPr lang="de-DE" baseline="0" dirty="0"/>
              <a:t>MQTT </a:t>
            </a:r>
            <a:r>
              <a:rPr lang="de-DE" baseline="0" dirty="0" err="1"/>
              <a:t>daten</a:t>
            </a:r>
            <a:r>
              <a:rPr lang="de-DE" baseline="0" dirty="0"/>
              <a:t> sind die „</a:t>
            </a:r>
            <a:r>
              <a:rPr lang="de-DE" baseline="0" dirty="0" err="1"/>
              <a:t>slow</a:t>
            </a:r>
            <a:r>
              <a:rPr lang="de-DE" baseline="0" dirty="0"/>
              <a:t>“ </a:t>
            </a:r>
            <a:r>
              <a:rPr lang="de-DE" baseline="0" dirty="0" err="1"/>
              <a:t>control</a:t>
            </a:r>
            <a:r>
              <a:rPr lang="de-DE" baseline="0" dirty="0"/>
              <a:t>, langsamer als die real time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252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/>
            <a:r>
              <a:rPr lang="de-DE" dirty="0"/>
              <a:t>Dafür soll</a:t>
            </a:r>
            <a:r>
              <a:rPr lang="de-DE" baseline="0" dirty="0"/>
              <a:t> </a:t>
            </a:r>
            <a:r>
              <a:rPr lang="de-DE" baseline="0" dirty="0" err="1"/>
              <a:t>Ground</a:t>
            </a:r>
            <a:r>
              <a:rPr lang="de-DE" baseline="0" dirty="0"/>
              <a:t> </a:t>
            </a:r>
            <a:r>
              <a:rPr lang="de-DE" baseline="0" dirty="0" err="1"/>
              <a:t>Penetraiting</a:t>
            </a:r>
            <a:r>
              <a:rPr lang="de-DE" baseline="0" dirty="0"/>
              <a:t> Radar entwickelt</a:t>
            </a:r>
          </a:p>
          <a:p>
            <a:pPr marL="171450" indent="-171450"/>
            <a:r>
              <a:rPr lang="de-DE" dirty="0"/>
              <a:t>Besteht</a:t>
            </a:r>
            <a:r>
              <a:rPr lang="de-DE" baseline="0" dirty="0"/>
              <a:t> aus 39 DAQs Einheiten</a:t>
            </a:r>
          </a:p>
          <a:p>
            <a:pPr marL="171450" indent="-171450"/>
            <a:r>
              <a:rPr lang="de-DE" baseline="0" dirty="0"/>
              <a:t>Diese bestehen aus 64 Antennen verbunden mit einem sogenannten </a:t>
            </a:r>
            <a:r>
              <a:rPr lang="de-DE" baseline="0" dirty="0" err="1"/>
              <a:t>Baseboard</a:t>
            </a:r>
            <a:r>
              <a:rPr lang="de-DE" baseline="0" dirty="0"/>
              <a:t> welches später erklärt wird</a:t>
            </a:r>
          </a:p>
          <a:p>
            <a:pPr marL="171450" indent="-171450"/>
            <a:r>
              <a:rPr lang="de-DE" baseline="0" dirty="0"/>
              <a:t>Wird auch BAB genannt</a:t>
            </a:r>
          </a:p>
          <a:p>
            <a:pPr marL="171450" indent="-171450"/>
            <a:r>
              <a:rPr lang="de-DE" baseline="0" dirty="0"/>
              <a:t>Diese Antennen mit hoher </a:t>
            </a:r>
            <a:r>
              <a:rPr lang="de-DE" baseline="0" dirty="0" err="1"/>
              <a:t>Freq</a:t>
            </a:r>
            <a:r>
              <a:rPr lang="de-DE" baseline="0" dirty="0"/>
              <a:t> verschicken und empfangen elektromagnetische Wellen -&gt; </a:t>
            </a:r>
            <a:r>
              <a:rPr lang="de-DE" baseline="0" dirty="0" err="1"/>
              <a:t>Permitivittät</a:t>
            </a:r>
            <a:r>
              <a:rPr lang="de-DE" baseline="0" dirty="0"/>
              <a:t> berechnen</a:t>
            </a:r>
          </a:p>
          <a:p>
            <a:pPr marL="171450" indent="-171450"/>
            <a:r>
              <a:rPr lang="de-DE" baseline="0" dirty="0"/>
              <a:t>Materialeigenschaft die aussagt wie sich Materialien in einem elektrischen Feld verhalten -&gt; zum klassifizieren der Erde</a:t>
            </a:r>
          </a:p>
          <a:p>
            <a:pPr marL="171450" indent="-171450"/>
            <a:r>
              <a:rPr lang="de-DE" baseline="0" dirty="0"/>
              <a:t>Damit soll ein 3D </a:t>
            </a:r>
            <a:r>
              <a:rPr lang="de-DE" baseline="0" dirty="0" err="1"/>
              <a:t>tomograf</a:t>
            </a:r>
            <a:r>
              <a:rPr lang="de-DE" baseline="0" dirty="0"/>
              <a:t> erzeugt werden</a:t>
            </a:r>
          </a:p>
          <a:p>
            <a:pPr marL="171450" indent="-171450"/>
            <a:r>
              <a:rPr lang="de-DE" baseline="0" dirty="0"/>
              <a:t>Diese </a:t>
            </a:r>
            <a:r>
              <a:rPr lang="de-DE" baseline="0" dirty="0" err="1"/>
              <a:t>Baseboards</a:t>
            </a:r>
            <a:r>
              <a:rPr lang="de-DE" baseline="0" dirty="0"/>
              <a:t> sind mit einem </a:t>
            </a:r>
            <a:r>
              <a:rPr lang="de-DE" baseline="0" dirty="0" err="1"/>
              <a:t>soganannten</a:t>
            </a:r>
            <a:r>
              <a:rPr lang="de-DE" baseline="0" dirty="0"/>
              <a:t> Master Module verbunden was auch MAM genannt wird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baseline="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475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/>
            <a:r>
              <a:rPr lang="de-DE" dirty="0"/>
              <a:t>Trenz</a:t>
            </a:r>
            <a:r>
              <a:rPr lang="de-DE" baseline="0" dirty="0"/>
              <a:t> ist Produktname</a:t>
            </a:r>
          </a:p>
          <a:p>
            <a:pPr marL="171450" indent="-171450"/>
            <a:r>
              <a:rPr lang="de-DE" baseline="0" dirty="0"/>
              <a:t>HMC ist Produktname und zur Synchronisation</a:t>
            </a:r>
          </a:p>
          <a:p>
            <a:pPr marL="171450" indent="-17145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050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</a:t>
            </a:r>
            <a:r>
              <a:rPr lang="de-DE" baseline="0" dirty="0"/>
              <a:t> möchte genaue Daten um einen </a:t>
            </a:r>
            <a:r>
              <a:rPr lang="de-DE" baseline="0" dirty="0" err="1"/>
              <a:t>Tomografen</a:t>
            </a:r>
            <a:r>
              <a:rPr lang="de-DE" baseline="0" dirty="0"/>
              <a:t> </a:t>
            </a:r>
            <a:r>
              <a:rPr lang="de-DE" baseline="0" dirty="0" err="1"/>
              <a:t>zuerstellen</a:t>
            </a:r>
            <a:endParaRPr lang="de-DE" baseline="0" dirty="0"/>
          </a:p>
          <a:p>
            <a:r>
              <a:rPr lang="de-DE" baseline="0" dirty="0"/>
              <a:t>Daten können fehlerhaft sein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04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972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Ist </a:t>
            </a:r>
            <a:r>
              <a:rPr lang="de-DE" baseline="0" dirty="0" err="1"/>
              <a:t>publish</a:t>
            </a:r>
            <a:r>
              <a:rPr lang="de-DE" baseline="0" dirty="0"/>
              <a:t>/</a:t>
            </a:r>
            <a:r>
              <a:rPr lang="de-DE" baseline="0" dirty="0" err="1"/>
              <a:t>subscribe</a:t>
            </a:r>
            <a:r>
              <a:rPr lang="de-DE" baseline="0" dirty="0"/>
              <a:t> </a:t>
            </a:r>
            <a:r>
              <a:rPr lang="de-DE" baseline="0" dirty="0" err="1"/>
              <a:t>protokol</a:t>
            </a:r>
            <a:endParaRPr lang="de-DE" baseline="0" dirty="0"/>
          </a:p>
          <a:p>
            <a:r>
              <a:rPr lang="de-DE" baseline="0" dirty="0"/>
              <a:t>Oft in </a:t>
            </a:r>
            <a:r>
              <a:rPr lang="de-DE" baseline="0" dirty="0" err="1"/>
              <a:t>IoT</a:t>
            </a:r>
            <a:endParaRPr lang="de-DE" baseline="0" dirty="0"/>
          </a:p>
          <a:p>
            <a:r>
              <a:rPr lang="de-DE" baseline="0" dirty="0"/>
              <a:t>Leichtgewichtig typisch M2M </a:t>
            </a:r>
            <a:r>
              <a:rPr lang="de-DE" baseline="0" dirty="0" err="1"/>
              <a:t>embedded</a:t>
            </a:r>
            <a:r>
              <a:rPr lang="de-DE" baseline="0" dirty="0"/>
              <a:t> </a:t>
            </a:r>
            <a:r>
              <a:rPr lang="de-DE" baseline="0" dirty="0" err="1"/>
              <a:t>devices</a:t>
            </a:r>
            <a:endParaRPr lang="de-DE" baseline="0" dirty="0"/>
          </a:p>
          <a:p>
            <a:r>
              <a:rPr lang="de-DE" baseline="0" dirty="0"/>
              <a:t>Zwei </a:t>
            </a:r>
            <a:r>
              <a:rPr lang="de-DE" baseline="0" dirty="0" err="1"/>
              <a:t>hauptkomponenten</a:t>
            </a:r>
            <a:r>
              <a:rPr lang="de-DE" baseline="0" dirty="0"/>
              <a:t> </a:t>
            </a:r>
            <a:r>
              <a:rPr lang="de-DE" baseline="0" dirty="0" err="1"/>
              <a:t>client</a:t>
            </a:r>
            <a:r>
              <a:rPr lang="de-DE" baseline="0" dirty="0"/>
              <a:t>, </a:t>
            </a:r>
            <a:r>
              <a:rPr lang="de-DE" baseline="0" dirty="0" err="1"/>
              <a:t>broker</a:t>
            </a:r>
            <a:endParaRPr lang="de-DE" baseline="0" dirty="0"/>
          </a:p>
          <a:p>
            <a:r>
              <a:rPr lang="de-DE" baseline="0" dirty="0"/>
              <a:t>Immer nur direkte Kommunikation zwischen den beiden</a:t>
            </a:r>
          </a:p>
          <a:p>
            <a:r>
              <a:rPr lang="de-DE" baseline="0" dirty="0"/>
              <a:t>Clients können </a:t>
            </a:r>
            <a:r>
              <a:rPr lang="de-DE" baseline="0" dirty="0" err="1"/>
              <a:t>topic</a:t>
            </a:r>
            <a:r>
              <a:rPr lang="de-DE" baseline="0" dirty="0"/>
              <a:t> </a:t>
            </a:r>
            <a:r>
              <a:rPr lang="de-DE" baseline="0" dirty="0" err="1"/>
              <a:t>subscriben</a:t>
            </a:r>
            <a:endParaRPr lang="de-DE" baseline="0" dirty="0"/>
          </a:p>
          <a:p>
            <a:r>
              <a:rPr lang="de-DE" baseline="0" dirty="0"/>
              <a:t>Wenn anderer </a:t>
            </a:r>
            <a:r>
              <a:rPr lang="de-DE" baseline="0" dirty="0" err="1"/>
              <a:t>client</a:t>
            </a:r>
            <a:r>
              <a:rPr lang="de-DE" baseline="0" dirty="0"/>
              <a:t> </a:t>
            </a:r>
            <a:r>
              <a:rPr lang="de-DE" baseline="0" dirty="0" err="1"/>
              <a:t>nachricht</a:t>
            </a:r>
            <a:r>
              <a:rPr lang="de-DE" baseline="0" dirty="0"/>
              <a:t> mit den </a:t>
            </a:r>
            <a:r>
              <a:rPr lang="de-DE" baseline="0" dirty="0" err="1"/>
              <a:t>topic</a:t>
            </a:r>
            <a:r>
              <a:rPr lang="de-DE" baseline="0" dirty="0"/>
              <a:t> </a:t>
            </a:r>
            <a:r>
              <a:rPr lang="de-DE" baseline="0" dirty="0" err="1"/>
              <a:t>published</a:t>
            </a:r>
            <a:r>
              <a:rPr lang="de-DE" baseline="0" dirty="0"/>
              <a:t> </a:t>
            </a:r>
            <a:r>
              <a:rPr lang="de-DE" baseline="0" dirty="0" err="1"/>
              <a:t>matched</a:t>
            </a:r>
            <a:r>
              <a:rPr lang="de-DE" baseline="0" dirty="0"/>
              <a:t> der </a:t>
            </a:r>
            <a:r>
              <a:rPr lang="de-DE" baseline="0" dirty="0" err="1"/>
              <a:t>broker</a:t>
            </a:r>
            <a:r>
              <a:rPr lang="de-DE" baseline="0" dirty="0"/>
              <a:t> dieses </a:t>
            </a:r>
            <a:r>
              <a:rPr lang="de-DE" baseline="0" dirty="0" err="1"/>
              <a:t>topic</a:t>
            </a:r>
            <a:r>
              <a:rPr lang="de-DE" baseline="0" dirty="0"/>
              <a:t> und leitet es weiter</a:t>
            </a:r>
          </a:p>
          <a:p>
            <a:r>
              <a:rPr lang="de-DE" baseline="0" dirty="0"/>
              <a:t>Clients können </a:t>
            </a:r>
            <a:r>
              <a:rPr lang="de-DE" baseline="0" dirty="0" err="1"/>
              <a:t>publisher</a:t>
            </a:r>
            <a:r>
              <a:rPr lang="de-DE" baseline="0" dirty="0"/>
              <a:t> und </a:t>
            </a:r>
            <a:r>
              <a:rPr lang="de-DE" baseline="0" dirty="0" err="1"/>
              <a:t>sub</a:t>
            </a:r>
            <a:r>
              <a:rPr lang="de-DE" baseline="0" dirty="0"/>
              <a:t> sein</a:t>
            </a:r>
          </a:p>
          <a:p>
            <a:r>
              <a:rPr lang="de-DE" baseline="0" dirty="0"/>
              <a:t>In Anwendungsschicht</a:t>
            </a:r>
          </a:p>
          <a:p>
            <a:endParaRPr lang="de-DE" baseline="0" dirty="0"/>
          </a:p>
          <a:p>
            <a:r>
              <a:rPr lang="de-DE" baseline="0" dirty="0"/>
              <a:t>Wo fängt </a:t>
            </a:r>
            <a:r>
              <a:rPr lang="de-DE" baseline="0" dirty="0" err="1"/>
              <a:t>einleitung</a:t>
            </a:r>
            <a:r>
              <a:rPr lang="de-DE" baseline="0" dirty="0"/>
              <a:t> an? Wann das eine </a:t>
            </a:r>
            <a:r>
              <a:rPr lang="de-DE" baseline="0" dirty="0" err="1"/>
              <a:t>abgehagt</a:t>
            </a:r>
            <a:r>
              <a:rPr lang="de-DE" baseline="0" dirty="0"/>
              <a:t> wann </a:t>
            </a:r>
            <a:r>
              <a:rPr lang="de-DE" baseline="0" dirty="0" err="1"/>
              <a:t>übergang</a:t>
            </a:r>
            <a:r>
              <a:rPr lang="de-DE" baseline="0" dirty="0"/>
              <a:t>?</a:t>
            </a:r>
          </a:p>
          <a:p>
            <a:r>
              <a:rPr lang="de-DE" baseline="0" dirty="0"/>
              <a:t>Übergangsfolien einbauen.</a:t>
            </a:r>
          </a:p>
          <a:p>
            <a:r>
              <a:rPr lang="de-DE" baseline="0" dirty="0"/>
              <a:t>Lieber doch </a:t>
            </a:r>
            <a:r>
              <a:rPr lang="de-DE" baseline="0" dirty="0" err="1"/>
              <a:t>übersicht</a:t>
            </a:r>
            <a:endParaRPr lang="de-DE" baseline="0" dirty="0"/>
          </a:p>
          <a:p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121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Topic:</a:t>
            </a:r>
          </a:p>
          <a:p>
            <a:pPr lvl="1"/>
            <a:r>
              <a:rPr lang="de-DE" dirty="0"/>
              <a:t>Normalerweise</a:t>
            </a:r>
            <a:r>
              <a:rPr lang="de-DE" baseline="0" dirty="0"/>
              <a:t> </a:t>
            </a:r>
            <a:r>
              <a:rPr lang="de-DE" baseline="0" dirty="0" err="1"/>
              <a:t>string</a:t>
            </a:r>
            <a:endParaRPr lang="de-DE" baseline="0" dirty="0"/>
          </a:p>
          <a:p>
            <a:pPr lvl="1"/>
            <a:r>
              <a:rPr lang="de-DE" baseline="0" dirty="0"/>
              <a:t>Oft hierarchisch aufgebaut</a:t>
            </a:r>
          </a:p>
          <a:p>
            <a:pPr lvl="1"/>
            <a:r>
              <a:rPr lang="de-DE" baseline="0" dirty="0"/>
              <a:t>Deswegen lässt es sich als Baum aufbauen</a:t>
            </a:r>
          </a:p>
          <a:p>
            <a:pPr lvl="1"/>
            <a:r>
              <a:rPr lang="de-DE" baseline="0" dirty="0"/>
              <a:t>Wildcards sind möglich auf </a:t>
            </a:r>
            <a:r>
              <a:rPr lang="de-DE" baseline="0" dirty="0" err="1"/>
              <a:t>subscription</a:t>
            </a:r>
            <a:r>
              <a:rPr lang="de-DE" baseline="0" dirty="0"/>
              <a:t> </a:t>
            </a:r>
            <a:r>
              <a:rPr lang="de-DE" baseline="0" dirty="0" err="1"/>
              <a:t>seite</a:t>
            </a:r>
            <a:endParaRPr lang="de-DE" baseline="0" dirty="0"/>
          </a:p>
          <a:p>
            <a:pPr lvl="1"/>
            <a:r>
              <a:rPr lang="de-DE" baseline="0" dirty="0"/>
              <a:t>Single </a:t>
            </a:r>
            <a:r>
              <a:rPr lang="de-DE" baseline="0" dirty="0" err="1"/>
              <a:t>level</a:t>
            </a:r>
            <a:r>
              <a:rPr lang="de-DE" baseline="0" dirty="0"/>
              <a:t> </a:t>
            </a:r>
            <a:r>
              <a:rPr lang="de-DE" baseline="0" dirty="0" err="1"/>
              <a:t>wildcard</a:t>
            </a:r>
            <a:r>
              <a:rPr lang="de-DE" baseline="0" dirty="0"/>
              <a:t> erlaubt, Ersetzung einer einzelnen Stufe</a:t>
            </a:r>
          </a:p>
          <a:p>
            <a:pPr lvl="1"/>
            <a:r>
              <a:rPr lang="de-DE" baseline="0" dirty="0"/>
              <a:t>Multi </a:t>
            </a:r>
            <a:r>
              <a:rPr lang="de-DE" baseline="0" dirty="0" err="1"/>
              <a:t>level</a:t>
            </a:r>
            <a:r>
              <a:rPr lang="de-DE" baseline="0" dirty="0"/>
              <a:t> </a:t>
            </a:r>
            <a:r>
              <a:rPr lang="de-DE" baseline="0" dirty="0" err="1"/>
              <a:t>wildcard</a:t>
            </a:r>
            <a:r>
              <a:rPr lang="de-DE" baseline="0" dirty="0"/>
              <a:t> erlaubt, </a:t>
            </a:r>
            <a:r>
              <a:rPr lang="de-DE" baseline="0" dirty="0" err="1"/>
              <a:t>Ersetung</a:t>
            </a:r>
            <a:r>
              <a:rPr lang="de-DE" baseline="0" dirty="0"/>
              <a:t> auf mehreren Stufen</a:t>
            </a:r>
          </a:p>
          <a:p>
            <a:pPr lvl="1"/>
            <a:r>
              <a:rPr lang="de-DE" baseline="0" dirty="0"/>
              <a:t>Muss aber am ende stehen</a:t>
            </a:r>
          </a:p>
          <a:p>
            <a:pPr lvl="1"/>
            <a:endParaRPr lang="de-DE" dirty="0"/>
          </a:p>
          <a:p>
            <a:endParaRPr lang="de-DE" dirty="0"/>
          </a:p>
          <a:p>
            <a:r>
              <a:rPr lang="de-DE" dirty="0" err="1"/>
              <a:t>QoS</a:t>
            </a:r>
            <a:r>
              <a:rPr lang="de-DE" baseline="0" dirty="0"/>
              <a:t> : Quality </a:t>
            </a:r>
            <a:r>
              <a:rPr lang="de-DE" baseline="0" dirty="0" err="1"/>
              <a:t>of</a:t>
            </a:r>
            <a:r>
              <a:rPr lang="de-DE" baseline="0" dirty="0"/>
              <a:t> Service</a:t>
            </a:r>
          </a:p>
          <a:p>
            <a:r>
              <a:rPr lang="de-DE" baseline="0" dirty="0" err="1"/>
              <a:t>QoS</a:t>
            </a:r>
            <a:r>
              <a:rPr lang="de-DE" baseline="0" dirty="0"/>
              <a:t> 0 bis 3, </a:t>
            </a:r>
          </a:p>
          <a:p>
            <a:r>
              <a:rPr lang="de-DE" baseline="0" dirty="0" err="1"/>
              <a:t>QoS</a:t>
            </a:r>
            <a:r>
              <a:rPr lang="de-DE" baseline="0" dirty="0"/>
              <a:t> 0:keine Funktionalitäten zum erneuten senden von </a:t>
            </a:r>
            <a:r>
              <a:rPr lang="de-DE" baseline="0" dirty="0" err="1"/>
              <a:t>nachrichten</a:t>
            </a:r>
            <a:r>
              <a:rPr lang="de-DE" baseline="0" dirty="0"/>
              <a:t>, auch Client speichert die </a:t>
            </a:r>
            <a:r>
              <a:rPr lang="de-DE" baseline="0" dirty="0" err="1"/>
              <a:t>nachricht</a:t>
            </a:r>
            <a:r>
              <a:rPr lang="de-DE" baseline="0" dirty="0"/>
              <a:t> bei QoS1</a:t>
            </a:r>
          </a:p>
          <a:p>
            <a:r>
              <a:rPr lang="de-DE" baseline="0" dirty="0" err="1"/>
              <a:t>QoS</a:t>
            </a:r>
            <a:r>
              <a:rPr lang="de-DE" baseline="0" dirty="0"/>
              <a:t> 1: </a:t>
            </a:r>
            <a:r>
              <a:rPr lang="de-DE" baseline="0" dirty="0" err="1"/>
              <a:t>gesichtert</a:t>
            </a:r>
            <a:r>
              <a:rPr lang="de-DE" baseline="0" dirty="0"/>
              <a:t> dass die Nachricht mindestens einmal gesendet wird, dafür wird mit </a:t>
            </a:r>
            <a:r>
              <a:rPr lang="de-DE" baseline="0" dirty="0" err="1"/>
              <a:t>acknowledgments</a:t>
            </a:r>
            <a:r>
              <a:rPr lang="de-DE" baseline="0" dirty="0"/>
              <a:t> gearbeitet</a:t>
            </a:r>
          </a:p>
          <a:p>
            <a:r>
              <a:rPr lang="de-DE" baseline="0" dirty="0" err="1"/>
              <a:t>QoS</a:t>
            </a:r>
            <a:r>
              <a:rPr lang="de-DE" baseline="0" dirty="0"/>
              <a:t> 2: sichert dass die Nachricht genau einmal gesendet wird </a:t>
            </a:r>
            <a:r>
              <a:rPr lang="de-DE" baseline="0" dirty="0" err="1"/>
              <a:t>four</a:t>
            </a:r>
            <a:r>
              <a:rPr lang="de-DE" baseline="0" dirty="0"/>
              <a:t> </a:t>
            </a:r>
            <a:r>
              <a:rPr lang="de-DE" baseline="0" dirty="0" err="1"/>
              <a:t>part</a:t>
            </a:r>
            <a:r>
              <a:rPr lang="de-DE" baseline="0" dirty="0"/>
              <a:t> </a:t>
            </a:r>
            <a:r>
              <a:rPr lang="de-DE" baseline="0" dirty="0" err="1"/>
              <a:t>handshake</a:t>
            </a:r>
            <a:r>
              <a:rPr lang="de-DE" baseline="0" dirty="0"/>
              <a:t> genutzt</a:t>
            </a:r>
          </a:p>
          <a:p>
            <a:r>
              <a:rPr lang="de-DE" baseline="0" dirty="0"/>
              <a:t>Aufteilen und dann schieben</a:t>
            </a:r>
          </a:p>
          <a:p>
            <a:endParaRPr lang="de-DE" baseline="0" dirty="0"/>
          </a:p>
          <a:p>
            <a:r>
              <a:rPr lang="de-DE" baseline="0" dirty="0"/>
              <a:t>Protokoll macht keine vorgaben für Daten</a:t>
            </a:r>
          </a:p>
          <a:p>
            <a:r>
              <a:rPr lang="de-DE" baseline="0" dirty="0"/>
              <a:t>Später für viele Daten kann man als binär </a:t>
            </a:r>
            <a:r>
              <a:rPr lang="de-DE" baseline="0" dirty="0" err="1"/>
              <a:t>daten</a:t>
            </a:r>
            <a:r>
              <a:rPr lang="de-DE" baseline="0" dirty="0"/>
              <a:t> übertragen, andere Formate (Google Protocol </a:t>
            </a:r>
            <a:r>
              <a:rPr lang="de-DE" baseline="0" dirty="0" err="1"/>
              <a:t>Buffers</a:t>
            </a:r>
            <a:r>
              <a:rPr lang="de-DE" baseline="0" dirty="0"/>
              <a:t>)</a:t>
            </a:r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714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7908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3" name="Grafik 92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FE85E7-45FA-458B-B1F1-FD1EF01E64D5}" type="datetime1">
              <a:rPr lang="de-DE" smtClean="0"/>
              <a:t>18.03.2024</a:t>
            </a:fld>
            <a:endParaRPr lang="de-DE" dirty="0"/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6" name="Grafik 9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6026437"/>
            <a:ext cx="402831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765" y="2348880"/>
            <a:ext cx="11449050" cy="1124780"/>
          </a:xfrm>
        </p:spPr>
        <p:txBody>
          <a:bodyPr anchor="ctr" anchorCtr="0"/>
          <a:lstStyle>
            <a:lvl1pPr algn="ctr">
              <a:defRPr lang="en-US" sz="3200" b="1" kern="1200" cap="all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B65C-D862-4C1F-BDC8-105F6D0F9305}" type="datetime1">
              <a:rPr lang="de-DE" smtClean="0"/>
              <a:t>18.03.2024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01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765" y="2348880"/>
            <a:ext cx="11449050" cy="1124780"/>
          </a:xfrm>
        </p:spPr>
        <p:txBody>
          <a:bodyPr anchor="ctr" anchorCtr="0"/>
          <a:lstStyle>
            <a:lvl1pPr algn="ctr">
              <a:defRPr lang="en-US" sz="3200" b="1" kern="1200" cap="all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A537-75FB-4A70-AA12-3CCB03222390}" type="datetime1">
              <a:rPr lang="de-DE" smtClean="0"/>
              <a:t>18.03.2024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3766" y="3789040"/>
            <a:ext cx="11449049" cy="509994"/>
          </a:xfrm>
        </p:spPr>
        <p:txBody>
          <a:bodyPr/>
          <a:lstStyle>
            <a:lvl1pPr marL="0" indent="0" algn="ctr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3679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67" y="1578311"/>
            <a:ext cx="11235267" cy="4190666"/>
          </a:xfrm>
        </p:spPr>
        <p:txBody>
          <a:bodyPr/>
          <a:lstStyle>
            <a:lvl1pPr marL="177815" indent="-177815">
              <a:defRPr sz="1800"/>
            </a:lvl1pPr>
            <a:lvl2pPr marL="361981" indent="-184166">
              <a:defRPr sz="1800"/>
            </a:lvl2pPr>
            <a:lvl3pPr marL="539796" indent="-177815">
              <a:defRPr sz="1800"/>
            </a:lvl3pPr>
            <a:lvl4pPr marL="717610" indent="-177815">
              <a:defRPr sz="1800"/>
            </a:lvl4pPr>
            <a:lvl5pPr marL="895425" indent="-177815">
              <a:defRPr sz="18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FE85E7-45FA-458B-B1F1-FD1EF01E64D5}" type="datetime1">
              <a:rPr lang="de-DE" smtClean="0"/>
              <a:t>18.03.2024</a:t>
            </a:fld>
            <a:endParaRPr lang="de-D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54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4" name="Grafik 93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5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FE85E7-45FA-458B-B1F1-FD1EF01E64D5}" type="datetime1">
              <a:rPr lang="de-DE" smtClean="0"/>
              <a:t>18.03.2024</a:t>
            </a:fld>
            <a:endParaRPr lang="de-DE" dirty="0"/>
          </a:p>
        </p:txBody>
      </p:sp>
      <p:sp>
        <p:nvSpPr>
          <p:cNvPr id="9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7" name="Grafik 9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6026437"/>
            <a:ext cx="402831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4" name="Bildplatzhalter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39" y="332656"/>
            <a:ext cx="11446720" cy="3096344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96" name="Grafik 95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7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FE85E7-45FA-458B-B1F1-FD1EF01E64D5}" type="datetime1">
              <a:rPr lang="de-DE" smtClean="0"/>
              <a:t>18.03.2024</a:t>
            </a:fld>
            <a:endParaRPr lang="de-DE" dirty="0"/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9" name="Grafik 9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6026437"/>
            <a:ext cx="402831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5" name="Bildplatzhalter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39" y="332656"/>
            <a:ext cx="11446720" cy="3096344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96" name="Grafik 95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7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FE85E7-45FA-458B-B1F1-FD1EF01E64D5}" type="datetime1">
              <a:rPr lang="de-DE" smtClean="0"/>
              <a:t>18.03.2024</a:t>
            </a:fld>
            <a:endParaRPr lang="de-DE" dirty="0"/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9" name="Grafik 9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6026437"/>
            <a:ext cx="402831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3AE30F7-9BA1-4709-B9C9-26FEA59F6DFE}" type="datetime1">
              <a:rPr lang="de-DE" smtClean="0"/>
              <a:t>18.03.2024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BA11619-136D-409F-BC9F-8FE0FAF18F78}" type="datetime1">
              <a:rPr lang="de-DE" smtClean="0"/>
              <a:t>18.03.2024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872F818-F263-48AA-B260-05076E2B205F}" type="datetime1">
              <a:rPr lang="de-DE" smtClean="0"/>
              <a:t>18.03.2024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B34CBDA-A912-4C77-901A-F6B3F6BC5FA2}" type="datetime1">
              <a:rPr lang="de-DE" smtClean="0"/>
              <a:t>18.03.2024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0BFF10D-4BDD-41A0-B1BD-BA57DF69CEDC}" type="datetime1">
              <a:rPr lang="de-DE" smtClean="0"/>
              <a:t>18.03.2024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FE85E7-45FA-458B-B1F1-FD1EF01E64D5}" type="datetime1">
              <a:rPr lang="de-DE" smtClean="0"/>
              <a:t>18.03.2024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92" name="Grafik 91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6026437"/>
            <a:ext cx="402831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4" r:id="rId10"/>
    <p:sldLayoutId id="2147483675" r:id="rId11"/>
    <p:sldLayoutId id="2147483679" r:id="rId12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apps.boschrexroth.com/microsites/ctrlx-automation/de/ctrlx-world/partner/cedalo/" TargetMode="External"/><Relationship Id="rId3" Type="http://schemas.openxmlformats.org/officeDocument/2006/relationships/hyperlink" Target="https://www.fz-juelich.de/de/ueber-uns/kontakt/besuch/wissenschaft-online/aufzeichnungen-wissenschaft-online-2023?expand=translations,fzjsettings,nearest-institut" TargetMode="External"/><Relationship Id="rId7" Type="http://schemas.openxmlformats.org/officeDocument/2006/relationships/hyperlink" Target="https://www.emqx.io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n.wikipedia.org/wiki/File:OpenEmbedded-logo-2009.svg" TargetMode="External"/><Relationship Id="rId5" Type="http://schemas.openxmlformats.org/officeDocument/2006/relationships/hyperlink" Target="https://seekvectorlogo.net/xilinx-vector-logo-svg/" TargetMode="External"/><Relationship Id="rId4" Type="http://schemas.openxmlformats.org/officeDocument/2006/relationships/hyperlink" Target="https://www.emtensor.com/applications/bedside-brain-imaging/" TargetMode="External"/><Relationship Id="rId9" Type="http://schemas.openxmlformats.org/officeDocument/2006/relationships/hyperlink" Target="https://mosquitto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31839" y="3501008"/>
            <a:ext cx="10728324" cy="731416"/>
          </a:xfrm>
        </p:spPr>
        <p:txBody>
          <a:bodyPr/>
          <a:lstStyle/>
          <a:p>
            <a:r>
              <a:rPr lang="en-US" sz="2400" dirty="0"/>
              <a:t>MQTT-</a:t>
            </a:r>
            <a:r>
              <a:rPr lang="en-US" sz="2400" dirty="0" err="1"/>
              <a:t>Kommunikation</a:t>
            </a:r>
            <a:r>
              <a:rPr lang="en-US" sz="2400" dirty="0"/>
              <a:t> </a:t>
            </a:r>
            <a:r>
              <a:rPr lang="en-US" sz="2400" dirty="0" err="1"/>
              <a:t>Zwischen</a:t>
            </a:r>
            <a:r>
              <a:rPr lang="en-US" sz="2400" dirty="0"/>
              <a:t> </a:t>
            </a:r>
            <a:r>
              <a:rPr lang="en-US" sz="2400" dirty="0" err="1"/>
              <a:t>Eingebetteten</a:t>
            </a:r>
            <a:r>
              <a:rPr lang="en-US" sz="2400" dirty="0"/>
              <a:t> Linux-</a:t>
            </a:r>
            <a:r>
              <a:rPr lang="en-US" sz="2400" dirty="0" err="1"/>
              <a:t>Geräten</a:t>
            </a:r>
            <a:r>
              <a:rPr lang="en-US" sz="2400" dirty="0"/>
              <a:t> </a:t>
            </a:r>
            <a:r>
              <a:rPr lang="en-US" sz="2400" dirty="0" err="1"/>
              <a:t>zur</a:t>
            </a:r>
            <a:r>
              <a:rPr lang="en-US" sz="2400" dirty="0"/>
              <a:t> </a:t>
            </a:r>
            <a:r>
              <a:rPr lang="en-US" sz="2400" dirty="0" err="1"/>
              <a:t>Signalverarbeitung</a:t>
            </a:r>
            <a:r>
              <a:rPr lang="en-US" sz="2400" dirty="0"/>
              <a:t> </a:t>
            </a:r>
            <a:r>
              <a:rPr lang="en-US" sz="2400" dirty="0" err="1"/>
              <a:t>eines</a:t>
            </a:r>
            <a:r>
              <a:rPr lang="en-US" sz="2400" dirty="0"/>
              <a:t> </a:t>
            </a:r>
            <a:r>
              <a:rPr lang="en-US" sz="2400" dirty="0" err="1"/>
              <a:t>Bodenradars</a:t>
            </a:r>
            <a:br>
              <a:rPr lang="en-US" sz="2400" b="0" dirty="0"/>
            </a:br>
            <a:endParaRPr lang="en-US" sz="2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31837" y="5013216"/>
            <a:ext cx="10980787" cy="360000"/>
          </a:xfrm>
        </p:spPr>
        <p:txBody>
          <a:bodyPr anchor="ctr"/>
          <a:lstStyle/>
          <a:p>
            <a:r>
              <a:rPr lang="en-US" sz="1350" dirty="0"/>
              <a:t>18.03.2024 | Lasse van </a:t>
            </a:r>
            <a:r>
              <a:rPr lang="en-US" sz="1350" dirty="0" err="1"/>
              <a:t>baal</a:t>
            </a:r>
            <a:r>
              <a:rPr lang="en-US" sz="1350" dirty="0"/>
              <a:t>, Stefan van Waasen, Achim </a:t>
            </a:r>
            <a:r>
              <a:rPr lang="en-US" sz="1350" dirty="0" err="1"/>
              <a:t>mester</a:t>
            </a:r>
            <a:r>
              <a:rPr lang="en-US" sz="1350" dirty="0"/>
              <a:t>, </a:t>
            </a:r>
            <a:r>
              <a:rPr lang="en-US" sz="1350" dirty="0" err="1"/>
              <a:t>ilja</a:t>
            </a:r>
            <a:r>
              <a:rPr lang="en-US" sz="1350" dirty="0"/>
              <a:t> Bekman, </a:t>
            </a:r>
            <a:r>
              <a:rPr lang="en-US" sz="1350" dirty="0" err="1"/>
              <a:t>mathias</a:t>
            </a:r>
            <a:r>
              <a:rPr lang="en-US" sz="1350" dirty="0"/>
              <a:t> Bachner, </a:t>
            </a:r>
            <a:r>
              <a:rPr lang="en-US" sz="1350" dirty="0" err="1"/>
              <a:t>eric</a:t>
            </a:r>
            <a:r>
              <a:rPr lang="en-US" sz="1350" dirty="0"/>
              <a:t> </a:t>
            </a:r>
            <a:r>
              <a:rPr lang="en-US" sz="1350" dirty="0" err="1"/>
              <a:t>krenz</a:t>
            </a:r>
            <a:endParaRPr lang="en-US" sz="135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731837" y="4436420"/>
            <a:ext cx="10728325" cy="547142"/>
          </a:xfrm>
        </p:spPr>
        <p:txBody>
          <a:bodyPr anchor="ctr"/>
          <a:lstStyle/>
          <a:p>
            <a:r>
              <a:rPr lang="en-US" dirty="0"/>
              <a:t>SEI TAGUNG 2024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3218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06" y="1340768"/>
            <a:ext cx="6574389" cy="47567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MQTT (Message </a:t>
            </a:r>
            <a:r>
              <a:rPr lang="de-DE" dirty="0" err="1"/>
              <a:t>Queueing</a:t>
            </a:r>
            <a:r>
              <a:rPr lang="de-DE" dirty="0"/>
              <a:t> </a:t>
            </a:r>
            <a:r>
              <a:rPr lang="de-DE" dirty="0" err="1"/>
              <a:t>Telemetry</a:t>
            </a:r>
            <a:r>
              <a:rPr lang="de-DE" dirty="0"/>
              <a:t> Transport)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Kommunikation zwischen BABs und MAM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sp>
        <p:nvSpPr>
          <p:cNvPr id="7" name="Rechteck 6"/>
          <p:cNvSpPr/>
          <p:nvPr/>
        </p:nvSpPr>
        <p:spPr>
          <a:xfrm>
            <a:off x="358775" y="1628775"/>
            <a:ext cx="11461750" cy="4140200"/>
          </a:xfrm>
          <a:prstGeom prst="rect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2367991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MQTT Einführung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Topic und </a:t>
            </a:r>
            <a:r>
              <a:rPr lang="de-DE" dirty="0" err="1"/>
              <a:t>QoS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07368" y="3356992"/>
            <a:ext cx="4608512" cy="243143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 err="1">
                <a:solidFill>
                  <a:srgbClr val="023D6B"/>
                </a:solidFill>
              </a:rPr>
              <a:t>QoS</a:t>
            </a:r>
            <a:r>
              <a:rPr lang="de-DE" b="1" dirty="0">
                <a:solidFill>
                  <a:srgbClr val="023D6B"/>
                </a:solidFill>
              </a:rPr>
              <a:t>: Quality </a:t>
            </a:r>
            <a:r>
              <a:rPr lang="de-DE" b="1" dirty="0" err="1">
                <a:solidFill>
                  <a:srgbClr val="023D6B"/>
                </a:solidFill>
              </a:rPr>
              <a:t>of</a:t>
            </a:r>
            <a:r>
              <a:rPr lang="de-DE" b="1" dirty="0">
                <a:solidFill>
                  <a:srgbClr val="023D6B"/>
                </a:solidFill>
              </a:rPr>
              <a:t> Service</a:t>
            </a:r>
            <a:br>
              <a:rPr lang="de-DE" b="1" dirty="0">
                <a:solidFill>
                  <a:srgbClr val="023D6B"/>
                </a:solidFill>
              </a:rPr>
            </a:br>
            <a:endParaRPr lang="de-DE" sz="1200" b="1" dirty="0">
              <a:solidFill>
                <a:srgbClr val="023D6B"/>
              </a:solidFill>
            </a:endParaRP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dirty="0"/>
              <a:t>Stufe 0:</a:t>
            </a:r>
          </a:p>
          <a:p>
            <a:pPr marL="1257300" lvl="2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dirty="0"/>
              <a:t>Keine erneute Sendung</a:t>
            </a:r>
            <a:br>
              <a:rPr lang="de-DE" dirty="0"/>
            </a:br>
            <a:endParaRPr lang="de-DE" sz="800" dirty="0"/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dirty="0"/>
              <a:t>Stufe 1:</a:t>
            </a:r>
          </a:p>
          <a:p>
            <a:pPr marL="1257300" lvl="2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dirty="0"/>
              <a:t>Mindestens einmal</a:t>
            </a:r>
            <a:br>
              <a:rPr lang="de-DE" dirty="0"/>
            </a:br>
            <a:endParaRPr lang="de-DE" sz="800" dirty="0"/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dirty="0"/>
              <a:t>Stufe 2:</a:t>
            </a:r>
          </a:p>
          <a:p>
            <a:pPr marL="1257300" lvl="2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dirty="0"/>
              <a:t>Genau einmal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71475" y="1663176"/>
            <a:ext cx="4644405" cy="13496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rgbClr val="023D6B"/>
                </a:solidFill>
              </a:rPr>
              <a:t>Topic:</a:t>
            </a:r>
            <a:br>
              <a:rPr lang="de-DE" b="1" dirty="0">
                <a:solidFill>
                  <a:srgbClr val="023D6B"/>
                </a:solidFill>
              </a:rPr>
            </a:br>
            <a:endParaRPr lang="de-DE" sz="1200" b="1" dirty="0">
              <a:solidFill>
                <a:srgbClr val="023D6B"/>
              </a:solidFill>
            </a:endParaRP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dirty="0"/>
              <a:t>Normalerweise Strings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dirty="0"/>
              <a:t>Getrennt durch </a:t>
            </a:r>
            <a:r>
              <a:rPr lang="de-DE" dirty="0" err="1"/>
              <a:t>Slashes</a:t>
            </a:r>
            <a:endParaRPr lang="de-DE" dirty="0"/>
          </a:p>
          <a:p>
            <a:pPr lvl="1">
              <a:lnSpc>
                <a:spcPct val="95000"/>
              </a:lnSpc>
            </a:pPr>
            <a:endParaRPr lang="de-DE" dirty="0"/>
          </a:p>
        </p:txBody>
      </p:sp>
      <p:sp>
        <p:nvSpPr>
          <p:cNvPr id="22" name="Abgerundetes Rechteck 21"/>
          <p:cNvSpPr/>
          <p:nvPr/>
        </p:nvSpPr>
        <p:spPr>
          <a:xfrm>
            <a:off x="8141028" y="2472370"/>
            <a:ext cx="1108130" cy="428566"/>
          </a:xfrm>
          <a:prstGeom prst="roundRect">
            <a:avLst/>
          </a:prstGeom>
          <a:solidFill>
            <a:srgbClr val="97B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haus</a:t>
            </a:r>
          </a:p>
        </p:txBody>
      </p:sp>
      <p:sp>
        <p:nvSpPr>
          <p:cNvPr id="23" name="Abgerundetes Rechteck 22"/>
          <p:cNvSpPr/>
          <p:nvPr/>
        </p:nvSpPr>
        <p:spPr>
          <a:xfrm>
            <a:off x="6556058" y="3192778"/>
            <a:ext cx="1108130" cy="428566"/>
          </a:xfrm>
          <a:prstGeom prst="roundRect">
            <a:avLst/>
          </a:prstGeom>
          <a:solidFill>
            <a:srgbClr val="97B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 err="1"/>
              <a:t>flur</a:t>
            </a:r>
            <a:endParaRPr lang="de-DE" dirty="0"/>
          </a:p>
        </p:txBody>
      </p:sp>
      <p:sp>
        <p:nvSpPr>
          <p:cNvPr id="24" name="Abgerundetes Rechteck 23"/>
          <p:cNvSpPr/>
          <p:nvPr/>
        </p:nvSpPr>
        <p:spPr>
          <a:xfrm>
            <a:off x="9696400" y="3191688"/>
            <a:ext cx="1108130" cy="428566"/>
          </a:xfrm>
          <a:prstGeom prst="roundRect">
            <a:avLst/>
          </a:prstGeom>
          <a:solidFill>
            <a:srgbClr val="97B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 err="1"/>
              <a:t>bad</a:t>
            </a:r>
            <a:endParaRPr lang="de-DE" dirty="0"/>
          </a:p>
        </p:txBody>
      </p:sp>
      <p:sp>
        <p:nvSpPr>
          <p:cNvPr id="26" name="Abgerundetes Rechteck 25"/>
          <p:cNvSpPr/>
          <p:nvPr/>
        </p:nvSpPr>
        <p:spPr>
          <a:xfrm>
            <a:off x="7420154" y="4090928"/>
            <a:ext cx="1108130" cy="428566"/>
          </a:xfrm>
          <a:prstGeom prst="roundRect">
            <a:avLst/>
          </a:prstGeom>
          <a:solidFill>
            <a:srgbClr val="97B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sensor2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5735960" y="4090928"/>
            <a:ext cx="1108130" cy="428566"/>
          </a:xfrm>
          <a:prstGeom prst="roundRect">
            <a:avLst/>
          </a:prstGeom>
          <a:solidFill>
            <a:srgbClr val="97B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sensor1</a:t>
            </a:r>
          </a:p>
        </p:txBody>
      </p:sp>
      <p:sp>
        <p:nvSpPr>
          <p:cNvPr id="28" name="Abgerundetes Rechteck 27"/>
          <p:cNvSpPr/>
          <p:nvPr/>
        </p:nvSpPr>
        <p:spPr>
          <a:xfrm>
            <a:off x="10516498" y="4090928"/>
            <a:ext cx="1108130" cy="428566"/>
          </a:xfrm>
          <a:prstGeom prst="roundRect">
            <a:avLst/>
          </a:prstGeom>
          <a:solidFill>
            <a:srgbClr val="97B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sensor2</a:t>
            </a:r>
          </a:p>
        </p:txBody>
      </p:sp>
      <p:sp>
        <p:nvSpPr>
          <p:cNvPr id="29" name="Abgerundetes Rechteck 28"/>
          <p:cNvSpPr/>
          <p:nvPr/>
        </p:nvSpPr>
        <p:spPr>
          <a:xfrm>
            <a:off x="8832304" y="4090928"/>
            <a:ext cx="1108130" cy="428566"/>
          </a:xfrm>
          <a:prstGeom prst="roundRect">
            <a:avLst/>
          </a:prstGeom>
          <a:solidFill>
            <a:srgbClr val="97B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sensor1</a:t>
            </a:r>
          </a:p>
        </p:txBody>
      </p:sp>
      <p:cxnSp>
        <p:nvCxnSpPr>
          <p:cNvPr id="36" name="Gewinkelter Verbinder 35"/>
          <p:cNvCxnSpPr>
            <a:stCxn id="22" idx="2"/>
            <a:endCxn id="23" idx="3"/>
          </p:cNvCxnSpPr>
          <p:nvPr/>
        </p:nvCxnSpPr>
        <p:spPr>
          <a:xfrm rot="5400000">
            <a:off x="7926579" y="2638546"/>
            <a:ext cx="506125" cy="1030905"/>
          </a:xfrm>
          <a:prstGeom prst="bentConnector2">
            <a:avLst/>
          </a:prstGeom>
          <a:ln w="28575">
            <a:solidFill>
              <a:srgbClr val="EB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winkelter Verbinder 36"/>
          <p:cNvCxnSpPr>
            <a:stCxn id="22" idx="2"/>
            <a:endCxn id="24" idx="1"/>
          </p:cNvCxnSpPr>
          <p:nvPr/>
        </p:nvCxnSpPr>
        <p:spPr>
          <a:xfrm rot="16200000" flipH="1">
            <a:off x="8943229" y="2652799"/>
            <a:ext cx="505035" cy="1001307"/>
          </a:xfrm>
          <a:prstGeom prst="bentConnector2">
            <a:avLst/>
          </a:prstGeom>
          <a:ln w="28575">
            <a:solidFill>
              <a:srgbClr val="EB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winkelter Verbinder 39"/>
          <p:cNvCxnSpPr>
            <a:stCxn id="23" idx="2"/>
            <a:endCxn id="27" idx="3"/>
          </p:cNvCxnSpPr>
          <p:nvPr/>
        </p:nvCxnSpPr>
        <p:spPr>
          <a:xfrm rot="5400000">
            <a:off x="6635174" y="3830261"/>
            <a:ext cx="683867" cy="266033"/>
          </a:xfrm>
          <a:prstGeom prst="bentConnector2">
            <a:avLst/>
          </a:prstGeom>
          <a:ln w="38100">
            <a:solidFill>
              <a:srgbClr val="EB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winkelter Verbinder 42"/>
          <p:cNvCxnSpPr>
            <a:stCxn id="23" idx="2"/>
            <a:endCxn id="26" idx="1"/>
          </p:cNvCxnSpPr>
          <p:nvPr/>
        </p:nvCxnSpPr>
        <p:spPr>
          <a:xfrm rot="16200000" flipH="1">
            <a:off x="6923205" y="3808261"/>
            <a:ext cx="683867" cy="310031"/>
          </a:xfrm>
          <a:prstGeom prst="bentConnector2">
            <a:avLst/>
          </a:prstGeom>
          <a:ln w="38100">
            <a:solidFill>
              <a:srgbClr val="EB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winkelter Verbinder 45"/>
          <p:cNvCxnSpPr>
            <a:stCxn id="24" idx="2"/>
            <a:endCxn id="29" idx="3"/>
          </p:cNvCxnSpPr>
          <p:nvPr/>
        </p:nvCxnSpPr>
        <p:spPr>
          <a:xfrm rot="5400000">
            <a:off x="9752972" y="3807717"/>
            <a:ext cx="684957" cy="310031"/>
          </a:xfrm>
          <a:prstGeom prst="bentConnector2">
            <a:avLst/>
          </a:prstGeom>
          <a:ln w="38100">
            <a:solidFill>
              <a:srgbClr val="EB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winkelter Verbinder 48"/>
          <p:cNvCxnSpPr>
            <a:stCxn id="24" idx="2"/>
            <a:endCxn id="28" idx="1"/>
          </p:cNvCxnSpPr>
          <p:nvPr/>
        </p:nvCxnSpPr>
        <p:spPr>
          <a:xfrm rot="16200000" flipH="1">
            <a:off x="10041003" y="3829715"/>
            <a:ext cx="684957" cy="266033"/>
          </a:xfrm>
          <a:prstGeom prst="bentConnector2">
            <a:avLst/>
          </a:prstGeom>
          <a:ln w="38100">
            <a:solidFill>
              <a:srgbClr val="EB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/>
          <p:cNvSpPr txBox="1"/>
          <p:nvPr/>
        </p:nvSpPr>
        <p:spPr>
          <a:xfrm>
            <a:off x="7003536" y="4894045"/>
            <a:ext cx="3383114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subscribe</a:t>
            </a:r>
            <a:r>
              <a:rPr lang="de-DE" dirty="0"/>
              <a:t>(„haus/</a:t>
            </a:r>
            <a:r>
              <a:rPr lang="de-DE" dirty="0" err="1"/>
              <a:t>flur</a:t>
            </a:r>
            <a:r>
              <a:rPr lang="de-DE" dirty="0"/>
              <a:t>/sensor1“)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896200" y="1988840"/>
            <a:ext cx="1584176" cy="384721"/>
          </a:xfrm>
          <a:prstGeom prst="rect">
            <a:avLst/>
          </a:prstGeom>
          <a:solidFill>
            <a:srgbClr val="023D6B"/>
          </a:solidFill>
        </p:spPr>
        <p:txBody>
          <a:bodyPr wrap="square" rtlCol="0">
            <a:spAutoFit/>
          </a:bodyPr>
          <a:lstStyle/>
          <a:p>
            <a:pPr marL="0" lvl="1" algn="ctr">
              <a:lnSpc>
                <a:spcPct val="95000"/>
              </a:lnSpc>
            </a:pPr>
            <a:r>
              <a:rPr lang="de-DE" sz="2000" b="1" dirty="0">
                <a:solidFill>
                  <a:schemeClr val="bg1"/>
                </a:solidFill>
              </a:rPr>
              <a:t>Topic </a:t>
            </a:r>
            <a:r>
              <a:rPr lang="de-DE" sz="2000" b="1" dirty="0" err="1">
                <a:solidFill>
                  <a:schemeClr val="bg1"/>
                </a:solidFill>
              </a:rPr>
              <a:t>Tree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5519935" y="1628775"/>
            <a:ext cx="6300589" cy="4140200"/>
          </a:xfrm>
          <a:prstGeom prst="rect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253575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55" grpId="0"/>
      <p:bldP spid="30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MQtt</a:t>
            </a:r>
            <a:r>
              <a:rPr lang="de-DE" dirty="0"/>
              <a:t> </a:t>
            </a:r>
            <a:r>
              <a:rPr lang="de-DE" dirty="0" err="1"/>
              <a:t>beispiel</a:t>
            </a:r>
            <a:r>
              <a:rPr lang="de-DE" dirty="0"/>
              <a:t> – Teil 1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24"/>
          <a:stretch/>
        </p:blipFill>
        <p:spPr>
          <a:xfrm>
            <a:off x="1364119" y="1433114"/>
            <a:ext cx="8889088" cy="407499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516247" y="2232026"/>
            <a:ext cx="3168352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8" name="Rechteck 7"/>
          <p:cNvSpPr/>
          <p:nvPr/>
        </p:nvSpPr>
        <p:spPr>
          <a:xfrm>
            <a:off x="5934531" y="4185767"/>
            <a:ext cx="3168352" cy="133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9" name="Rechteck 8"/>
          <p:cNvSpPr/>
          <p:nvPr/>
        </p:nvSpPr>
        <p:spPr>
          <a:xfrm>
            <a:off x="5919673" y="3240138"/>
            <a:ext cx="3168352" cy="945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0" name="Textfeld 9"/>
          <p:cNvSpPr txBox="1"/>
          <p:nvPr/>
        </p:nvSpPr>
        <p:spPr>
          <a:xfrm>
            <a:off x="8370812" y="454432"/>
            <a:ext cx="338402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100" dirty="0">
                <a:solidFill>
                  <a:srgbClr val="023D6B"/>
                </a:solidFill>
              </a:rPr>
              <a:t>CONNACK: 	Connect </a:t>
            </a:r>
            <a:r>
              <a:rPr lang="de-DE" sz="1100" dirty="0" err="1">
                <a:solidFill>
                  <a:srgbClr val="023D6B"/>
                </a:solidFill>
              </a:rPr>
              <a:t>Acknowledgment</a:t>
            </a:r>
            <a:endParaRPr lang="de-DE" sz="1100" dirty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1100" dirty="0">
              <a:solidFill>
                <a:srgbClr val="023D6B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370812" y="698525"/>
            <a:ext cx="338402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100" dirty="0">
                <a:solidFill>
                  <a:srgbClr val="023D6B"/>
                </a:solidFill>
              </a:rPr>
              <a:t>SUBACK: 	</a:t>
            </a:r>
            <a:r>
              <a:rPr lang="de-DE" sz="1100" dirty="0" err="1">
                <a:solidFill>
                  <a:srgbClr val="023D6B"/>
                </a:solidFill>
              </a:rPr>
              <a:t>Subscribe</a:t>
            </a:r>
            <a:r>
              <a:rPr lang="de-DE" sz="1100" dirty="0">
                <a:solidFill>
                  <a:srgbClr val="023D6B"/>
                </a:solidFill>
              </a:rPr>
              <a:t> </a:t>
            </a:r>
            <a:r>
              <a:rPr lang="de-DE" sz="1100" dirty="0" err="1">
                <a:solidFill>
                  <a:srgbClr val="023D6B"/>
                </a:solidFill>
              </a:rPr>
              <a:t>Acknowledgment</a:t>
            </a:r>
            <a:endParaRPr lang="de-DE" sz="1100" dirty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1100" dirty="0">
              <a:solidFill>
                <a:srgbClr val="023D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MQtt</a:t>
            </a:r>
            <a:r>
              <a:rPr lang="de-DE" dirty="0"/>
              <a:t> </a:t>
            </a:r>
            <a:r>
              <a:rPr lang="de-DE" dirty="0" err="1"/>
              <a:t>beispiel</a:t>
            </a:r>
            <a:r>
              <a:rPr lang="de-DE" dirty="0"/>
              <a:t> – Teil 2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0" t="42938" r="2430" b="4941"/>
          <a:stretch/>
        </p:blipFill>
        <p:spPr>
          <a:xfrm>
            <a:off x="1572809" y="1394722"/>
            <a:ext cx="8097000" cy="4397336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8080767" y="1990091"/>
            <a:ext cx="476818" cy="218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9" name="Textfeld 8"/>
          <p:cNvSpPr txBox="1"/>
          <p:nvPr/>
        </p:nvSpPr>
        <p:spPr>
          <a:xfrm>
            <a:off x="7981521" y="1983035"/>
            <a:ext cx="864096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350" dirty="0" err="1"/>
              <a:t>QoS</a:t>
            </a:r>
            <a:r>
              <a:rPr lang="de-DE" sz="1350" dirty="0"/>
              <a:t>(1))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03" y="922047"/>
            <a:ext cx="8072773" cy="50125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947018" y="3586850"/>
            <a:ext cx="757409" cy="196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1" name="Rechteck 10"/>
          <p:cNvSpPr/>
          <p:nvPr/>
        </p:nvSpPr>
        <p:spPr>
          <a:xfrm>
            <a:off x="5925148" y="4081381"/>
            <a:ext cx="1070131" cy="196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2" name="Rechteck 11"/>
          <p:cNvSpPr/>
          <p:nvPr/>
        </p:nvSpPr>
        <p:spPr>
          <a:xfrm>
            <a:off x="6126596" y="4973608"/>
            <a:ext cx="1212812" cy="230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3" name="Rechteck 12"/>
          <p:cNvSpPr/>
          <p:nvPr/>
        </p:nvSpPr>
        <p:spPr>
          <a:xfrm>
            <a:off x="2950950" y="4369413"/>
            <a:ext cx="1070131" cy="196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4" name="Textfeld 13"/>
          <p:cNvSpPr txBox="1"/>
          <p:nvPr/>
        </p:nvSpPr>
        <p:spPr>
          <a:xfrm>
            <a:off x="6341284" y="3553383"/>
            <a:ext cx="750617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/>
              <a:t>5 :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481929" y="4042581"/>
            <a:ext cx="83018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/>
              <a:t>5.1 :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673852" y="4304803"/>
            <a:ext cx="83018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/>
              <a:t>6 :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7000843" y="4925838"/>
            <a:ext cx="83018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/>
              <a:t>7 :</a:t>
            </a:r>
          </a:p>
        </p:txBody>
      </p:sp>
      <p:sp>
        <p:nvSpPr>
          <p:cNvPr id="20" name="Rechteck 19"/>
          <p:cNvSpPr/>
          <p:nvPr/>
        </p:nvSpPr>
        <p:spPr>
          <a:xfrm>
            <a:off x="2825520" y="1435546"/>
            <a:ext cx="2858202" cy="424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1" name="Rechteck 20"/>
          <p:cNvSpPr/>
          <p:nvPr/>
        </p:nvSpPr>
        <p:spPr>
          <a:xfrm>
            <a:off x="5934457" y="1945595"/>
            <a:ext cx="2858202" cy="424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2" name="Rechteck 21"/>
          <p:cNvSpPr/>
          <p:nvPr/>
        </p:nvSpPr>
        <p:spPr>
          <a:xfrm>
            <a:off x="2836186" y="2193245"/>
            <a:ext cx="2858202" cy="424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3" name="Rechteck 22"/>
          <p:cNvSpPr/>
          <p:nvPr/>
        </p:nvSpPr>
        <p:spPr>
          <a:xfrm>
            <a:off x="5933316" y="2657291"/>
            <a:ext cx="2858202" cy="424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4" name="Rechteck 23"/>
          <p:cNvSpPr/>
          <p:nvPr/>
        </p:nvSpPr>
        <p:spPr>
          <a:xfrm>
            <a:off x="5934457" y="3582948"/>
            <a:ext cx="2858202" cy="910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5" name="Rechteck 24"/>
          <p:cNvSpPr/>
          <p:nvPr/>
        </p:nvSpPr>
        <p:spPr>
          <a:xfrm>
            <a:off x="2825520" y="4361869"/>
            <a:ext cx="2858202" cy="424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6" name="Rechteck 25"/>
          <p:cNvSpPr/>
          <p:nvPr/>
        </p:nvSpPr>
        <p:spPr>
          <a:xfrm>
            <a:off x="5943982" y="4907448"/>
            <a:ext cx="2858202" cy="424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7" name="Textfeld 26"/>
          <p:cNvSpPr txBox="1"/>
          <p:nvPr/>
        </p:nvSpPr>
        <p:spPr>
          <a:xfrm>
            <a:off x="8162662" y="387359"/>
            <a:ext cx="338402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100" dirty="0">
                <a:solidFill>
                  <a:srgbClr val="023D6B"/>
                </a:solidFill>
              </a:rPr>
              <a:t>PUBACK: 	</a:t>
            </a:r>
            <a:r>
              <a:rPr lang="de-DE" sz="1100" dirty="0" err="1">
                <a:solidFill>
                  <a:srgbClr val="023D6B"/>
                </a:solidFill>
              </a:rPr>
              <a:t>Publish</a:t>
            </a:r>
            <a:r>
              <a:rPr lang="de-DE" sz="1100" dirty="0">
                <a:solidFill>
                  <a:srgbClr val="023D6B"/>
                </a:solidFill>
              </a:rPr>
              <a:t> </a:t>
            </a:r>
            <a:r>
              <a:rPr lang="de-DE" sz="1100" dirty="0" err="1">
                <a:solidFill>
                  <a:srgbClr val="023D6B"/>
                </a:solidFill>
              </a:rPr>
              <a:t>Acknowledgment</a:t>
            </a:r>
            <a:endParaRPr lang="de-DE" sz="1100" dirty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1100" dirty="0">
              <a:solidFill>
                <a:srgbClr val="023D6B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8162662" y="631452"/>
            <a:ext cx="338402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100" dirty="0">
                <a:solidFill>
                  <a:srgbClr val="023D6B"/>
                </a:solidFill>
              </a:rPr>
              <a:t>UNSBACK: 	</a:t>
            </a:r>
            <a:r>
              <a:rPr lang="de-DE" sz="1100" dirty="0" err="1">
                <a:solidFill>
                  <a:srgbClr val="023D6B"/>
                </a:solidFill>
              </a:rPr>
              <a:t>Unsubscribe</a:t>
            </a:r>
            <a:r>
              <a:rPr lang="de-DE" sz="1100" dirty="0">
                <a:solidFill>
                  <a:srgbClr val="023D6B"/>
                </a:solidFill>
              </a:rPr>
              <a:t> </a:t>
            </a:r>
            <a:r>
              <a:rPr lang="de-DE" sz="1100" dirty="0" err="1">
                <a:solidFill>
                  <a:srgbClr val="023D6B"/>
                </a:solidFill>
              </a:rPr>
              <a:t>Acknowledgment</a:t>
            </a:r>
            <a:endParaRPr lang="de-DE" sz="1100" dirty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1100" dirty="0">
              <a:solidFill>
                <a:srgbClr val="023D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Realisierung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18.03.2024 | Lasse van </a:t>
            </a:r>
            <a:r>
              <a:rPr lang="de-DE" dirty="0" err="1"/>
              <a:t>baal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Topic </a:t>
            </a:r>
            <a:r>
              <a:rPr lang="de-DE" dirty="0" err="1"/>
              <a:t>tree</a:t>
            </a:r>
            <a:r>
              <a:rPr lang="de-DE" dirty="0"/>
              <a:t> und Implementierung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5708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Petalinux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Betriebssystem auf den BABs und MAM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1824949" y="1619828"/>
            <a:ext cx="8542103" cy="4121143"/>
            <a:chOff x="1541185" y="1619828"/>
            <a:chExt cx="8542103" cy="4121143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" t="19022" r="2045" b="20945"/>
            <a:stretch/>
          </p:blipFill>
          <p:spPr>
            <a:xfrm>
              <a:off x="1801032" y="2409565"/>
              <a:ext cx="5850651" cy="280831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185" y="1772816"/>
              <a:ext cx="1578823" cy="394706"/>
            </a:xfrm>
            <a:prstGeom prst="rect">
              <a:avLst/>
            </a:prstGeom>
          </p:spPr>
        </p:pic>
        <p:sp>
          <p:nvSpPr>
            <p:cNvPr id="12" name="Pfeil nach rechts 11"/>
            <p:cNvSpPr/>
            <p:nvPr/>
          </p:nvSpPr>
          <p:spPr>
            <a:xfrm>
              <a:off x="3412773" y="1844824"/>
              <a:ext cx="2016224" cy="338651"/>
            </a:xfrm>
            <a:prstGeom prst="rightArrow">
              <a:avLst/>
            </a:prstGeom>
            <a:solidFill>
              <a:srgbClr val="97B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3412773" y="1619828"/>
              <a:ext cx="2016224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400" i="1" dirty="0"/>
                <a:t>liefert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469130" y="1772816"/>
              <a:ext cx="2016224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2400" b="1" dirty="0" err="1">
                  <a:solidFill>
                    <a:srgbClr val="023D6B"/>
                  </a:solidFill>
                </a:rPr>
                <a:t>PetaLinux</a:t>
              </a:r>
              <a:endParaRPr lang="de-DE" sz="2400" b="1" dirty="0">
                <a:solidFill>
                  <a:srgbClr val="023D6B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053353" y="2132856"/>
              <a:ext cx="359420" cy="22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900" dirty="0">
                  <a:solidFill>
                    <a:schemeClr val="bg1">
                      <a:lumMod val="50000"/>
                    </a:schemeClr>
                  </a:solidFill>
                </a:rPr>
                <a:t>[8]</a:t>
              </a:r>
            </a:p>
          </p:txBody>
        </p:sp>
        <p:sp>
          <p:nvSpPr>
            <p:cNvPr id="17" name="180-Grad-Pfeil 16"/>
            <p:cNvSpPr/>
            <p:nvPr/>
          </p:nvSpPr>
          <p:spPr>
            <a:xfrm rot="5400000">
              <a:off x="7020666" y="2381519"/>
              <a:ext cx="1862760" cy="933386"/>
            </a:xfrm>
            <a:prstGeom prst="uturnArrow">
              <a:avLst/>
            </a:prstGeom>
            <a:solidFill>
              <a:srgbClr val="97B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>
                <a:solidFill>
                  <a:schemeClr val="tx1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8525341" y="2420888"/>
              <a:ext cx="1557947" cy="50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400" i="1" dirty="0"/>
                <a:t>ermöglicht</a:t>
              </a:r>
            </a:p>
            <a:p>
              <a:pPr algn="ctr">
                <a:lnSpc>
                  <a:spcPct val="95000"/>
                </a:lnSpc>
              </a:pPr>
              <a:r>
                <a:rPr lang="de-DE" sz="1400" i="1" dirty="0"/>
                <a:t>Cross-</a:t>
              </a:r>
              <a:r>
                <a:rPr lang="de-DE" sz="1400" i="1" dirty="0" err="1"/>
                <a:t>Compiling</a:t>
              </a:r>
              <a:r>
                <a:rPr lang="de-DE" sz="1400" i="1" dirty="0"/>
                <a:t> 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3141760" y="5443967"/>
              <a:ext cx="2234160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400" i="1" dirty="0"/>
                <a:t>64 Bit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036270" y="5443967"/>
              <a:ext cx="860492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400" i="1" dirty="0"/>
                <a:t>32 Bit</a:t>
              </a:r>
            </a:p>
          </p:txBody>
        </p:sp>
        <p:sp>
          <p:nvSpPr>
            <p:cNvPr id="3" name="Geschweifte Klammer links 2"/>
            <p:cNvSpPr/>
            <p:nvPr/>
          </p:nvSpPr>
          <p:spPr>
            <a:xfrm rot="16200000">
              <a:off x="4172131" y="4126821"/>
              <a:ext cx="174112" cy="2234853"/>
            </a:xfrm>
            <a:prstGeom prst="leftBrace">
              <a:avLst/>
            </a:prstGeom>
            <a:noFill/>
            <a:ln w="19050">
              <a:solidFill>
                <a:srgbClr val="023D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Geschweifte Klammer links 22"/>
            <p:cNvSpPr/>
            <p:nvPr/>
          </p:nvSpPr>
          <p:spPr>
            <a:xfrm rot="16200000">
              <a:off x="2393101" y="4827644"/>
              <a:ext cx="174112" cy="833209"/>
            </a:xfrm>
            <a:prstGeom prst="leftBrace">
              <a:avLst/>
            </a:prstGeom>
            <a:noFill/>
            <a:ln w="19050">
              <a:solidFill>
                <a:srgbClr val="023D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80" t="6967" r="18081" b="6967"/>
            <a:stretch/>
          </p:blipFill>
          <p:spPr>
            <a:xfrm flipH="1">
              <a:off x="2351584" y="3260140"/>
              <a:ext cx="386079" cy="375919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0" t="18921" r="15933" b="17722"/>
            <a:stretch/>
          </p:blipFill>
          <p:spPr>
            <a:xfrm rot="16200000">
              <a:off x="2669091" y="3369472"/>
              <a:ext cx="1840032" cy="1130853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0" t="18921" r="15933" b="17722"/>
            <a:stretch/>
          </p:blipFill>
          <p:spPr>
            <a:xfrm rot="16200000">
              <a:off x="3890477" y="3369472"/>
              <a:ext cx="1840032" cy="1130853"/>
            </a:xfrm>
            <a:prstGeom prst="rect">
              <a:avLst/>
            </a:prstGeom>
          </p:spPr>
        </p:pic>
      </p:grpSp>
      <p:sp>
        <p:nvSpPr>
          <p:cNvPr id="24" name="Rechteck 23"/>
          <p:cNvSpPr/>
          <p:nvPr/>
        </p:nvSpPr>
        <p:spPr>
          <a:xfrm>
            <a:off x="371475" y="1556792"/>
            <a:ext cx="11449050" cy="4212183"/>
          </a:xfrm>
          <a:prstGeom prst="rect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2599736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t="4517" r="2437" b="4664"/>
          <a:stretch/>
        </p:blipFill>
        <p:spPr>
          <a:xfrm>
            <a:off x="2434025" y="1404176"/>
            <a:ext cx="7272808" cy="43924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MQTT Cross-</a:t>
            </a:r>
            <a:r>
              <a:rPr lang="de-DE" dirty="0" err="1"/>
              <a:t>compiling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60000" y="938786"/>
            <a:ext cx="11460525" cy="509994"/>
          </a:xfrm>
        </p:spPr>
        <p:txBody>
          <a:bodyPr/>
          <a:lstStyle/>
          <a:p>
            <a:r>
              <a:rPr lang="de-DE" dirty="0" err="1"/>
              <a:t>Mosquitto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sp>
        <p:nvSpPr>
          <p:cNvPr id="8" name="Rechteck 7"/>
          <p:cNvSpPr/>
          <p:nvPr/>
        </p:nvSpPr>
        <p:spPr>
          <a:xfrm>
            <a:off x="3092140" y="1351885"/>
            <a:ext cx="9361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0" name="Rechteck 9"/>
          <p:cNvSpPr/>
          <p:nvPr/>
        </p:nvSpPr>
        <p:spPr>
          <a:xfrm>
            <a:off x="4403922" y="1268760"/>
            <a:ext cx="3972263" cy="287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1" name="Textfeld 10"/>
          <p:cNvSpPr txBox="1"/>
          <p:nvPr/>
        </p:nvSpPr>
        <p:spPr>
          <a:xfrm>
            <a:off x="3090913" y="1340768"/>
            <a:ext cx="1096986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i="1" dirty="0"/>
              <a:t>ruft auf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331915" y="1358652"/>
            <a:ext cx="4032796" cy="29700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i="1" dirty="0"/>
              <a:t>anfordern von Befehlen zum Downloaden / Bauen </a:t>
            </a:r>
          </a:p>
        </p:txBody>
      </p:sp>
      <p:sp>
        <p:nvSpPr>
          <p:cNvPr id="13" name="Rechteck 12"/>
          <p:cNvSpPr/>
          <p:nvPr/>
        </p:nvSpPr>
        <p:spPr>
          <a:xfrm>
            <a:off x="5962377" y="2187597"/>
            <a:ext cx="9361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4" name="Rechteck 13"/>
          <p:cNvSpPr/>
          <p:nvPr/>
        </p:nvSpPr>
        <p:spPr>
          <a:xfrm>
            <a:off x="5987333" y="4340217"/>
            <a:ext cx="9361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5" name="Textfeld 14"/>
          <p:cNvSpPr txBox="1"/>
          <p:nvPr/>
        </p:nvSpPr>
        <p:spPr>
          <a:xfrm>
            <a:off x="6005115" y="2207312"/>
            <a:ext cx="900539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i="1" dirty="0"/>
              <a:t>kopieren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782578" y="4340217"/>
            <a:ext cx="1376092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i="1" dirty="0"/>
              <a:t>Cross-</a:t>
            </a:r>
            <a:r>
              <a:rPr lang="de-DE" sz="1400" i="1" dirty="0" err="1"/>
              <a:t>Compile</a:t>
            </a:r>
            <a:r>
              <a:rPr lang="de-DE" sz="1400" i="1" dirty="0"/>
              <a:t> 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4" y="1622755"/>
            <a:ext cx="782654" cy="629385"/>
          </a:xfrm>
          <a:prstGeom prst="rect">
            <a:avLst/>
          </a:prstGeom>
        </p:spPr>
      </p:pic>
      <p:cxnSp>
        <p:nvCxnSpPr>
          <p:cNvPr id="21" name="Gerade Verbindung mit Pfeil 20"/>
          <p:cNvCxnSpPr/>
          <p:nvPr/>
        </p:nvCxnSpPr>
        <p:spPr>
          <a:xfrm>
            <a:off x="1348085" y="1848400"/>
            <a:ext cx="2680159" cy="146780"/>
          </a:xfrm>
          <a:prstGeom prst="bentConnector3">
            <a:avLst>
              <a:gd name="adj1" fmla="val 99886"/>
            </a:avLst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1379587" y="1844824"/>
            <a:ext cx="1054438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i="1" dirty="0"/>
              <a:t>stellt bereit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619" y="1960365"/>
            <a:ext cx="1224136" cy="918101"/>
          </a:xfrm>
          <a:prstGeom prst="rect">
            <a:avLst/>
          </a:prstGeom>
        </p:spPr>
      </p:pic>
      <p:cxnSp>
        <p:nvCxnSpPr>
          <p:cNvPr id="28" name="Gerade Verbindung mit Pfeil 27"/>
          <p:cNvCxnSpPr/>
          <p:nvPr/>
        </p:nvCxnSpPr>
        <p:spPr>
          <a:xfrm flipH="1">
            <a:off x="9516491" y="2504316"/>
            <a:ext cx="1249506" cy="2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9706833" y="2492896"/>
            <a:ext cx="1099060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i="1" dirty="0"/>
              <a:t>stellt bereit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190864" y="1532383"/>
            <a:ext cx="359420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[9]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11408259" y="2651049"/>
            <a:ext cx="416188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[10]</a:t>
            </a:r>
          </a:p>
        </p:txBody>
      </p:sp>
      <p:sp>
        <p:nvSpPr>
          <p:cNvPr id="37" name="Rechteck 36"/>
          <p:cNvSpPr/>
          <p:nvPr/>
        </p:nvSpPr>
        <p:spPr>
          <a:xfrm>
            <a:off x="371475" y="1268760"/>
            <a:ext cx="11449050" cy="4608512"/>
          </a:xfrm>
          <a:prstGeom prst="rect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407454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Topic </a:t>
            </a:r>
            <a:r>
              <a:rPr lang="de-DE" dirty="0" err="1"/>
              <a:t>Tree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Übersicht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407988" y="1647195"/>
            <a:ext cx="11399835" cy="3792359"/>
            <a:chOff x="263352" y="1476449"/>
            <a:chExt cx="11835921" cy="3937431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79"/>
            <a:stretch/>
          </p:blipFill>
          <p:spPr>
            <a:xfrm>
              <a:off x="263352" y="1476449"/>
              <a:ext cx="11835921" cy="3679782"/>
            </a:xfrm>
            <a:prstGeom prst="rect">
              <a:avLst/>
            </a:prstGeom>
          </p:spPr>
        </p:pic>
        <p:sp>
          <p:nvSpPr>
            <p:cNvPr id="21" name="Rechteck 20"/>
            <p:cNvSpPr/>
            <p:nvPr/>
          </p:nvSpPr>
          <p:spPr>
            <a:xfrm>
              <a:off x="283618" y="4599681"/>
              <a:ext cx="1299167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22" name="Abgerundetes Rechteck 21"/>
            <p:cNvSpPr/>
            <p:nvPr/>
          </p:nvSpPr>
          <p:spPr>
            <a:xfrm>
              <a:off x="10122193" y="5119470"/>
              <a:ext cx="393459" cy="294410"/>
            </a:xfrm>
            <a:prstGeom prst="roundRect">
              <a:avLst/>
            </a:prstGeom>
            <a:solidFill>
              <a:srgbClr val="ADBD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0475414" y="5165524"/>
              <a:ext cx="864096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800" b="1" dirty="0">
                  <a:solidFill>
                    <a:srgbClr val="023D6B"/>
                  </a:solidFill>
                </a:rPr>
                <a:t>= </a:t>
              </a:r>
              <a:r>
                <a:rPr lang="de-DE" sz="800" b="1" dirty="0" err="1">
                  <a:solidFill>
                    <a:srgbClr val="023D6B"/>
                  </a:solidFill>
                </a:rPr>
                <a:t>Commando</a:t>
              </a:r>
              <a:endParaRPr lang="de-DE" sz="800" b="1" dirty="0">
                <a:solidFill>
                  <a:srgbClr val="023D6B"/>
                </a:solidFill>
              </a:endParaRPr>
            </a:p>
          </p:txBody>
        </p:sp>
      </p:grpSp>
      <p:sp>
        <p:nvSpPr>
          <p:cNvPr id="24" name="Rechteck 23"/>
          <p:cNvSpPr/>
          <p:nvPr/>
        </p:nvSpPr>
        <p:spPr>
          <a:xfrm>
            <a:off x="371475" y="1628775"/>
            <a:ext cx="11449050" cy="4032250"/>
          </a:xfrm>
          <a:prstGeom prst="rect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463247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TemperaturDatEn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Topic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407988" y="1647195"/>
            <a:ext cx="11399835" cy="3798029"/>
            <a:chOff x="263352" y="1448780"/>
            <a:chExt cx="11665297" cy="3886472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263352" y="1448780"/>
              <a:ext cx="11665297" cy="3880670"/>
              <a:chOff x="263352" y="1476449"/>
              <a:chExt cx="11835921" cy="3937431"/>
            </a:xfrm>
          </p:grpSpPr>
          <p:pic>
            <p:nvPicPr>
              <p:cNvPr id="18" name="Grafik 17"/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79"/>
              <a:stretch/>
            </p:blipFill>
            <p:spPr>
              <a:xfrm>
                <a:off x="263352" y="1476449"/>
                <a:ext cx="11835921" cy="3679782"/>
              </a:xfrm>
              <a:prstGeom prst="rect">
                <a:avLst/>
              </a:prstGeom>
            </p:spPr>
          </p:pic>
          <p:sp>
            <p:nvSpPr>
              <p:cNvPr id="19" name="Rechteck 18"/>
              <p:cNvSpPr/>
              <p:nvPr/>
            </p:nvSpPr>
            <p:spPr>
              <a:xfrm>
                <a:off x="283618" y="4599681"/>
                <a:ext cx="1299167" cy="720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dirty="0" err="1"/>
              </a:p>
            </p:txBody>
          </p:sp>
          <p:sp>
            <p:nvSpPr>
              <p:cNvPr id="20" name="Abgerundetes Rechteck 19"/>
              <p:cNvSpPr/>
              <p:nvPr/>
            </p:nvSpPr>
            <p:spPr>
              <a:xfrm>
                <a:off x="10122193" y="5119470"/>
                <a:ext cx="393459" cy="294410"/>
              </a:xfrm>
              <a:prstGeom prst="roundRect">
                <a:avLst/>
              </a:prstGeom>
              <a:solidFill>
                <a:srgbClr val="ADBDE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dirty="0" err="1"/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10475414" y="5165524"/>
                <a:ext cx="864096" cy="209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800" b="1" dirty="0">
                    <a:solidFill>
                      <a:srgbClr val="023D6B"/>
                    </a:solidFill>
                  </a:rPr>
                  <a:t>= </a:t>
                </a:r>
                <a:r>
                  <a:rPr lang="de-DE" sz="800" b="1" dirty="0" err="1">
                    <a:solidFill>
                      <a:srgbClr val="023D6B"/>
                    </a:solidFill>
                  </a:rPr>
                  <a:t>Commando</a:t>
                </a:r>
                <a:endParaRPr lang="de-DE" sz="800" b="1" dirty="0">
                  <a:solidFill>
                    <a:srgbClr val="023D6B"/>
                  </a:solidFill>
                </a:endParaRPr>
              </a:p>
            </p:txBody>
          </p:sp>
        </p:grpSp>
        <p:grpSp>
          <p:nvGrpSpPr>
            <p:cNvPr id="3" name="Gruppieren 2"/>
            <p:cNvGrpSpPr/>
            <p:nvPr/>
          </p:nvGrpSpPr>
          <p:grpSpPr>
            <a:xfrm>
              <a:off x="312271" y="1844824"/>
              <a:ext cx="10624194" cy="3490428"/>
              <a:chOff x="191344" y="1657610"/>
              <a:chExt cx="10801200" cy="3548581"/>
            </a:xfrm>
          </p:grpSpPr>
          <p:sp>
            <p:nvSpPr>
              <p:cNvPr id="10" name="Flussdiagramm: Verbinder 9"/>
              <p:cNvSpPr/>
              <p:nvPr/>
            </p:nvSpPr>
            <p:spPr>
              <a:xfrm>
                <a:off x="10556810" y="3284984"/>
                <a:ext cx="435734" cy="302528"/>
              </a:xfrm>
              <a:prstGeom prst="flowChartConnector">
                <a:avLst/>
              </a:prstGeom>
              <a:noFill/>
              <a:ln w="38100">
                <a:solidFill>
                  <a:srgbClr val="EB5F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dirty="0" err="1"/>
              </a:p>
            </p:txBody>
          </p:sp>
          <p:sp>
            <p:nvSpPr>
              <p:cNvPr id="12" name="Rechteckiger Pfeil 11"/>
              <p:cNvSpPr/>
              <p:nvPr/>
            </p:nvSpPr>
            <p:spPr>
              <a:xfrm flipV="1">
                <a:off x="6178290" y="1657610"/>
                <a:ext cx="3950199" cy="450050"/>
              </a:xfrm>
              <a:prstGeom prst="bentArrow">
                <a:avLst/>
              </a:prstGeom>
              <a:solidFill>
                <a:srgbClr val="EB5F73"/>
              </a:solidFill>
              <a:ln>
                <a:solidFill>
                  <a:srgbClr val="EB5F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hteckiger Pfeil 12"/>
              <p:cNvSpPr/>
              <p:nvPr/>
            </p:nvSpPr>
            <p:spPr>
              <a:xfrm rot="16200000" flipH="1" flipV="1">
                <a:off x="10241366" y="2109131"/>
                <a:ext cx="496811" cy="270723"/>
              </a:xfrm>
              <a:prstGeom prst="bentArrow">
                <a:avLst/>
              </a:prstGeom>
              <a:solidFill>
                <a:srgbClr val="EB5F73"/>
              </a:solidFill>
              <a:ln>
                <a:solidFill>
                  <a:srgbClr val="EB5F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Pfeil nach unten 13"/>
              <p:cNvSpPr/>
              <p:nvPr/>
            </p:nvSpPr>
            <p:spPr>
              <a:xfrm>
                <a:off x="10576688" y="2938289"/>
                <a:ext cx="147702" cy="320719"/>
              </a:xfrm>
              <a:prstGeom prst="downArrow">
                <a:avLst/>
              </a:prstGeom>
              <a:solidFill>
                <a:srgbClr val="EB5F73"/>
              </a:solidFill>
              <a:ln>
                <a:solidFill>
                  <a:srgbClr val="EB5F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dirty="0" err="1"/>
              </a:p>
            </p:txBody>
          </p:sp>
          <p:sp>
            <p:nvSpPr>
              <p:cNvPr id="11" name="Rechteck 10"/>
              <p:cNvSpPr/>
              <p:nvPr/>
            </p:nvSpPr>
            <p:spPr>
              <a:xfrm>
                <a:off x="191344" y="4437112"/>
                <a:ext cx="1299167" cy="720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dirty="0" err="1"/>
              </a:p>
            </p:txBody>
          </p:sp>
          <p:sp>
            <p:nvSpPr>
              <p:cNvPr id="15" name="Abgerundetes Rechteck 14"/>
              <p:cNvSpPr/>
              <p:nvPr/>
            </p:nvSpPr>
            <p:spPr>
              <a:xfrm>
                <a:off x="10028882" y="4911781"/>
                <a:ext cx="393459" cy="294410"/>
              </a:xfrm>
              <a:prstGeom prst="roundRect">
                <a:avLst/>
              </a:prstGeom>
              <a:solidFill>
                <a:srgbClr val="ADBDE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dirty="0" err="1"/>
              </a:p>
            </p:txBody>
          </p:sp>
        </p:grpSp>
      </p:grpSp>
      <p:sp>
        <p:nvSpPr>
          <p:cNvPr id="22" name="Rechteck 21"/>
          <p:cNvSpPr/>
          <p:nvPr/>
        </p:nvSpPr>
        <p:spPr>
          <a:xfrm>
            <a:off x="371475" y="1628775"/>
            <a:ext cx="11449050" cy="4032250"/>
          </a:xfrm>
          <a:prstGeom prst="rect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743501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39530" r="6885" b="24872"/>
          <a:stretch/>
        </p:blipFill>
        <p:spPr>
          <a:xfrm>
            <a:off x="1413345" y="3251181"/>
            <a:ext cx="9897426" cy="11524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Implementierung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grpSp>
        <p:nvGrpSpPr>
          <p:cNvPr id="31" name="Gruppieren 30"/>
          <p:cNvGrpSpPr/>
          <p:nvPr/>
        </p:nvGrpSpPr>
        <p:grpSpPr>
          <a:xfrm>
            <a:off x="1391641" y="1672074"/>
            <a:ext cx="9124029" cy="3917166"/>
            <a:chOff x="1205848" y="1573988"/>
            <a:chExt cx="9520217" cy="4087259"/>
          </a:xfrm>
        </p:grpSpPr>
        <p:pic>
          <p:nvPicPr>
            <p:cNvPr id="27" name="Grafik 26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615" t="-121" r="15615" b="121"/>
            <a:stretch/>
          </p:blipFill>
          <p:spPr>
            <a:xfrm rot="10800000">
              <a:off x="9348533" y="3964373"/>
              <a:ext cx="1017187" cy="1696874"/>
            </a:xfrm>
            <a:prstGeom prst="rect">
              <a:avLst/>
            </a:prstGeom>
          </p:spPr>
        </p:pic>
        <p:cxnSp>
          <p:nvCxnSpPr>
            <p:cNvPr id="11" name="Gerade Verbindung mit Pfeil 10"/>
            <p:cNvCxnSpPr/>
            <p:nvPr/>
          </p:nvCxnSpPr>
          <p:spPr>
            <a:xfrm flipV="1">
              <a:off x="5591944" y="4130286"/>
              <a:ext cx="0" cy="810882"/>
            </a:xfrm>
            <a:prstGeom prst="straightConnector1">
              <a:avLst/>
            </a:prstGeom>
            <a:ln w="38100">
              <a:solidFill>
                <a:srgbClr val="023D6B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4871864" y="5047594"/>
              <a:ext cx="1440159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600" i="1" dirty="0"/>
                <a:t>Wildcard</a:t>
              </a:r>
            </a:p>
          </p:txBody>
        </p:sp>
        <p:sp>
          <p:nvSpPr>
            <p:cNvPr id="13" name="Geschweifte Klammer links 12"/>
            <p:cNvSpPr/>
            <p:nvPr/>
          </p:nvSpPr>
          <p:spPr>
            <a:xfrm rot="5400000">
              <a:off x="5830397" y="1737835"/>
              <a:ext cx="384930" cy="2450531"/>
            </a:xfrm>
            <a:prstGeom prst="leftBrace">
              <a:avLst/>
            </a:prstGeom>
            <a:ln w="28575">
              <a:solidFill>
                <a:srgbClr val="023D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797596" y="2319826"/>
              <a:ext cx="2450532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600" i="1" dirty="0"/>
                <a:t>Topic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9270143" y="2280183"/>
              <a:ext cx="901051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600" i="1" dirty="0"/>
                <a:t>Daten</a:t>
              </a:r>
              <a:endParaRPr lang="de-DE" i="1" dirty="0"/>
            </a:p>
          </p:txBody>
        </p:sp>
        <p:sp>
          <p:nvSpPr>
            <p:cNvPr id="16" name="Geschweifte Klammer links 15"/>
            <p:cNvSpPr/>
            <p:nvPr/>
          </p:nvSpPr>
          <p:spPr>
            <a:xfrm rot="5400000">
              <a:off x="9537621" y="2538649"/>
              <a:ext cx="384930" cy="919885"/>
            </a:xfrm>
            <a:prstGeom prst="leftBrace">
              <a:avLst/>
            </a:prstGeom>
            <a:ln w="28575">
              <a:solidFill>
                <a:srgbClr val="023D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Geschweifte Klammer links 16"/>
            <p:cNvSpPr/>
            <p:nvPr/>
          </p:nvSpPr>
          <p:spPr>
            <a:xfrm rot="5400000">
              <a:off x="10092039" y="2906459"/>
              <a:ext cx="381118" cy="184263"/>
            </a:xfrm>
            <a:prstGeom prst="leftBrace">
              <a:avLst/>
            </a:prstGeom>
            <a:ln w="28575">
              <a:solidFill>
                <a:srgbClr val="023D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9825014" y="2280183"/>
              <a:ext cx="901051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i="1" dirty="0"/>
                <a:t> </a:t>
              </a:r>
              <a:r>
                <a:rPr lang="de-DE" sz="1600" i="1" dirty="0" err="1"/>
                <a:t>QoS</a:t>
              </a:r>
              <a:endParaRPr lang="de-DE" i="1" dirty="0"/>
            </a:p>
          </p:txBody>
        </p:sp>
        <p:cxnSp>
          <p:nvCxnSpPr>
            <p:cNvPr id="37" name="Gerade Verbindung mit Pfeil 36"/>
            <p:cNvCxnSpPr/>
            <p:nvPr/>
          </p:nvCxnSpPr>
          <p:spPr>
            <a:xfrm>
              <a:off x="7692312" y="4055054"/>
              <a:ext cx="1953685" cy="253768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EB5F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4123270" y="2924944"/>
              <a:ext cx="388554" cy="24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[7]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1205848" y="2924944"/>
              <a:ext cx="364722" cy="24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[7]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0205029" y="5402090"/>
              <a:ext cx="355467" cy="24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[7]</a:t>
              </a:r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0" t="18921" r="15933" b="17722"/>
            <a:stretch/>
          </p:blipFill>
          <p:spPr>
            <a:xfrm rot="16200000">
              <a:off x="1233360" y="1879277"/>
              <a:ext cx="1584201" cy="973624"/>
            </a:xfrm>
            <a:prstGeom prst="rect">
              <a:avLst/>
            </a:prstGeom>
          </p:spPr>
        </p:pic>
        <p:pic>
          <p:nvPicPr>
            <p:cNvPr id="29" name="Grafik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0" t="18921" r="15933" b="17722"/>
            <a:stretch/>
          </p:blipFill>
          <p:spPr>
            <a:xfrm rot="16200000">
              <a:off x="2844357" y="1885699"/>
              <a:ext cx="1584201" cy="973624"/>
            </a:xfrm>
            <a:prstGeom prst="rect">
              <a:avLst/>
            </a:prstGeom>
          </p:spPr>
        </p:pic>
        <p:cxnSp>
          <p:nvCxnSpPr>
            <p:cNvPr id="33" name="Gerade Verbindung mit Pfeil 32"/>
            <p:cNvCxnSpPr/>
            <p:nvPr/>
          </p:nvCxnSpPr>
          <p:spPr>
            <a:xfrm rot="5400000" flipH="1" flipV="1">
              <a:off x="2517406" y="2524764"/>
              <a:ext cx="979910" cy="675408"/>
            </a:xfrm>
            <a:prstGeom prst="bentConnector3">
              <a:avLst>
                <a:gd name="adj1" fmla="val 100593"/>
              </a:avLst>
            </a:prstGeom>
            <a:ln w="38100">
              <a:solidFill>
                <a:srgbClr val="EB5F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36"/>
            <p:cNvCxnSpPr>
              <a:stCxn id="3" idx="1"/>
            </p:cNvCxnSpPr>
            <p:nvPr/>
          </p:nvCxnSpPr>
          <p:spPr>
            <a:xfrm rot="10800000" flipH="1">
              <a:off x="1228495" y="2366091"/>
              <a:ext cx="475018" cy="1456815"/>
            </a:xfrm>
            <a:prstGeom prst="bentConnector4">
              <a:avLst>
                <a:gd name="adj1" fmla="val -50214"/>
                <a:gd name="adj2" fmla="val 100813"/>
              </a:avLst>
            </a:prstGeom>
            <a:ln w="38100">
              <a:solidFill>
                <a:srgbClr val="EB5F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feld 33"/>
          <p:cNvSpPr txBox="1"/>
          <p:nvPr/>
        </p:nvSpPr>
        <p:spPr>
          <a:xfrm>
            <a:off x="359999" y="6095474"/>
            <a:ext cx="2351625" cy="238527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[7]: I. Bekman</a:t>
            </a:r>
          </a:p>
        </p:txBody>
      </p:sp>
      <p:sp>
        <p:nvSpPr>
          <p:cNvPr id="35" name="Rechteck 34"/>
          <p:cNvSpPr/>
          <p:nvPr/>
        </p:nvSpPr>
        <p:spPr>
          <a:xfrm>
            <a:off x="371475" y="1628775"/>
            <a:ext cx="11449050" cy="4032250"/>
          </a:xfrm>
          <a:prstGeom prst="rect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1074262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AgraSim</a:t>
            </a:r>
            <a:r>
              <a:rPr lang="de-DE" dirty="0"/>
              <a:t> Aufbau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371475" y="919994"/>
            <a:ext cx="11449049" cy="509994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pic>
        <p:nvPicPr>
          <p:cNvPr id="7" name="Picture 2" descr="V:\40_Projekte\207_Agrasim\05 Zeichnungen, Fotos\052 Bilder\CAD Bilder\2017.08.16_Halle\207-SKZ-20170816-Huwer-CAD-Bild_Experiment Agrasim (10).jpg"/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113" y="1412776"/>
            <a:ext cx="6181740" cy="426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861474" y="3448173"/>
            <a:ext cx="172932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600" b="1" dirty="0">
                <a:solidFill>
                  <a:srgbClr val="023D6B"/>
                </a:solidFill>
              </a:rPr>
              <a:t>LED Array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07988" y="2386477"/>
            <a:ext cx="218280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600" b="1" dirty="0">
                <a:solidFill>
                  <a:srgbClr val="023D6B"/>
                </a:solidFill>
              </a:rPr>
              <a:t>Prozesssteuerung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74136" y="3823184"/>
            <a:ext cx="201666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600" b="1" dirty="0">
                <a:solidFill>
                  <a:srgbClr val="023D6B"/>
                </a:solidFill>
              </a:rPr>
              <a:t>Pflanzenkammer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9577171" y="2429363"/>
            <a:ext cx="1615554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>
                <a:solidFill>
                  <a:srgbClr val="023D6B"/>
                </a:solidFill>
              </a:rPr>
              <a:t>Klimakammer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9573774" y="3823184"/>
            <a:ext cx="2376264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>
                <a:solidFill>
                  <a:srgbClr val="023D6B"/>
                </a:solidFill>
              </a:rPr>
              <a:t>Thermale Simulation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9573774" y="3319128"/>
            <a:ext cx="214939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>
                <a:solidFill>
                  <a:srgbClr val="023D6B"/>
                </a:solidFill>
              </a:rPr>
              <a:t>Saubere Luftzufuhr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9577171" y="4437459"/>
            <a:ext cx="1728886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 err="1">
                <a:solidFill>
                  <a:srgbClr val="023D6B"/>
                </a:solidFill>
              </a:rPr>
              <a:t>Lysimeter</a:t>
            </a:r>
            <a:endParaRPr lang="de-DE" sz="1600" b="1" dirty="0">
              <a:solidFill>
                <a:srgbClr val="023D6B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8196626" y="5165824"/>
            <a:ext cx="35942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[1]</a:t>
            </a:r>
          </a:p>
        </p:txBody>
      </p:sp>
      <p:cxnSp>
        <p:nvCxnSpPr>
          <p:cNvPr id="9" name="Gerade Verbindung mit Pfeil 8"/>
          <p:cNvCxnSpPr>
            <a:stCxn id="12" idx="3"/>
          </p:cNvCxnSpPr>
          <p:nvPr/>
        </p:nvCxnSpPr>
        <p:spPr>
          <a:xfrm>
            <a:off x="2590796" y="3611295"/>
            <a:ext cx="3947494" cy="14619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V="1">
            <a:off x="2590795" y="3953504"/>
            <a:ext cx="3900729" cy="20830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2639616" y="2607104"/>
            <a:ext cx="2074338" cy="0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stCxn id="34" idx="1"/>
          </p:cNvCxnSpPr>
          <p:nvPr/>
        </p:nvCxnSpPr>
        <p:spPr>
          <a:xfrm rot="10800000" flipV="1">
            <a:off x="6744073" y="2592485"/>
            <a:ext cx="2833099" cy="904312"/>
          </a:xfrm>
          <a:prstGeom prst="bentConnector3">
            <a:avLst>
              <a:gd name="adj1" fmla="val 100072"/>
            </a:avLst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>
            <a:off x="8682288" y="3496797"/>
            <a:ext cx="891486" cy="5083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 flipH="1" flipV="1">
            <a:off x="6672065" y="4558684"/>
            <a:ext cx="2901709" cy="22791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880" y="3362398"/>
            <a:ext cx="779833" cy="878340"/>
          </a:xfrm>
          <a:prstGeom prst="rect">
            <a:avLst/>
          </a:prstGeom>
        </p:spPr>
      </p:pic>
      <p:cxnSp>
        <p:nvCxnSpPr>
          <p:cNvPr id="23" name="Gerade Verbindung mit Pfeil 22"/>
          <p:cNvCxnSpPr/>
          <p:nvPr/>
        </p:nvCxnSpPr>
        <p:spPr>
          <a:xfrm flipH="1">
            <a:off x="7608168" y="3974334"/>
            <a:ext cx="1996275" cy="1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2495600" y="2386477"/>
            <a:ext cx="216024" cy="1854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2" name="Rechteck 31"/>
          <p:cNvSpPr/>
          <p:nvPr/>
        </p:nvSpPr>
        <p:spPr>
          <a:xfrm>
            <a:off x="9439968" y="2197441"/>
            <a:ext cx="216024" cy="2744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8" name="Textfeld 37"/>
          <p:cNvSpPr txBox="1"/>
          <p:nvPr/>
        </p:nvSpPr>
        <p:spPr>
          <a:xfrm>
            <a:off x="359999" y="6095474"/>
            <a:ext cx="2351625" cy="238527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[3]: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</a:rPr>
              <a:t>wissenschaft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-online</a:t>
            </a:r>
          </a:p>
        </p:txBody>
      </p:sp>
      <p:sp>
        <p:nvSpPr>
          <p:cNvPr id="39" name="Rechteck 38"/>
          <p:cNvSpPr/>
          <p:nvPr/>
        </p:nvSpPr>
        <p:spPr>
          <a:xfrm>
            <a:off x="371475" y="1340768"/>
            <a:ext cx="11449050" cy="4428207"/>
          </a:xfrm>
          <a:prstGeom prst="rect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12340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9" grpId="0"/>
      <p:bldP spid="34" grpId="0"/>
      <p:bldP spid="35" grpId="0"/>
      <p:bldP spid="49" grpId="0"/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TemperaturDaten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479376" y="1812957"/>
            <a:ext cx="11197822" cy="3750198"/>
            <a:chOff x="658126" y="1935220"/>
            <a:chExt cx="11307123" cy="3786803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615" t="-121" r="15615" b="121"/>
            <a:stretch/>
          </p:blipFill>
          <p:spPr>
            <a:xfrm rot="5400000">
              <a:off x="9529901" y="1617311"/>
              <a:ext cx="1716979" cy="2864268"/>
            </a:xfrm>
            <a:prstGeom prst="rect">
              <a:avLst/>
            </a:prstGeom>
          </p:spPr>
        </p:pic>
        <p:cxnSp>
          <p:nvCxnSpPr>
            <p:cNvPr id="29" name="Gerade Verbindung mit Pfeil 28"/>
            <p:cNvCxnSpPr/>
            <p:nvPr/>
          </p:nvCxnSpPr>
          <p:spPr>
            <a:xfrm flipV="1">
              <a:off x="4270038" y="2626304"/>
              <a:ext cx="2032536" cy="5148"/>
            </a:xfrm>
            <a:prstGeom prst="straightConnector1">
              <a:avLst/>
            </a:prstGeom>
            <a:ln w="38100">
              <a:solidFill>
                <a:srgbClr val="EB5F73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Abgerundetes Rechteck 32"/>
            <p:cNvSpPr/>
            <p:nvPr/>
          </p:nvSpPr>
          <p:spPr>
            <a:xfrm>
              <a:off x="6302574" y="2375707"/>
              <a:ext cx="1702430" cy="697596"/>
            </a:xfrm>
            <a:prstGeom prst="roundRect">
              <a:avLst/>
            </a:prstGeom>
            <a:solidFill>
              <a:srgbClr val="023D6B"/>
            </a:solidFill>
            <a:ln>
              <a:solidFill>
                <a:srgbClr val="023D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de-DE" b="1" dirty="0" err="1"/>
                <a:t>Mosquitto</a:t>
              </a:r>
              <a:endParaRPr lang="de-DE" b="1" dirty="0"/>
            </a:p>
            <a:p>
              <a:pPr algn="ctr">
                <a:lnSpc>
                  <a:spcPct val="95000"/>
                </a:lnSpc>
              </a:pPr>
              <a:r>
                <a:rPr lang="de-DE" b="1" dirty="0"/>
                <a:t>Broker</a:t>
              </a:r>
            </a:p>
          </p:txBody>
        </p:sp>
        <p:sp>
          <p:nvSpPr>
            <p:cNvPr id="38" name="Abgerundetes Rechteck 37"/>
            <p:cNvSpPr/>
            <p:nvPr/>
          </p:nvSpPr>
          <p:spPr>
            <a:xfrm>
              <a:off x="6302574" y="4264443"/>
              <a:ext cx="1702430" cy="697596"/>
            </a:xfrm>
            <a:prstGeom prst="roundRect">
              <a:avLst/>
            </a:prstGeom>
            <a:solidFill>
              <a:srgbClr val="023D6B"/>
            </a:solidFill>
            <a:ln>
              <a:solidFill>
                <a:srgbClr val="023D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de-DE" b="1" dirty="0"/>
                <a:t>MAM</a:t>
              </a:r>
            </a:p>
            <a:p>
              <a:pPr algn="ctr">
                <a:lnSpc>
                  <a:spcPct val="95000"/>
                </a:lnSpc>
              </a:pPr>
              <a:r>
                <a:rPr lang="de-DE" b="1" dirty="0"/>
                <a:t>Client</a:t>
              </a:r>
            </a:p>
          </p:txBody>
        </p:sp>
        <p:cxnSp>
          <p:nvCxnSpPr>
            <p:cNvPr id="49" name="Gewinkelter Verbinder 48"/>
            <p:cNvCxnSpPr>
              <a:stCxn id="19" idx="3"/>
            </p:cNvCxnSpPr>
            <p:nvPr/>
          </p:nvCxnSpPr>
          <p:spPr>
            <a:xfrm flipV="1">
              <a:off x="4270038" y="2845154"/>
              <a:ext cx="2032536" cy="1773235"/>
            </a:xfrm>
            <a:prstGeom prst="bentConnector3">
              <a:avLst/>
            </a:prstGeom>
            <a:ln w="38100">
              <a:solidFill>
                <a:srgbClr val="EB5F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feld 56"/>
            <p:cNvSpPr txBox="1"/>
            <p:nvPr/>
          </p:nvSpPr>
          <p:spPr>
            <a:xfrm>
              <a:off x="4270038" y="1992453"/>
              <a:ext cx="2032536" cy="506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400" i="1" dirty="0"/>
                <a:t>veröffentlicht Temperaturdaten</a:t>
              </a: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270038" y="4652723"/>
              <a:ext cx="2032536" cy="506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400" i="1" dirty="0"/>
                <a:t>veröffentlicht Temperaturdaten</a:t>
              </a:r>
            </a:p>
          </p:txBody>
        </p:sp>
        <p:cxnSp>
          <p:nvCxnSpPr>
            <p:cNvPr id="59" name="Gerade Verbindung mit Pfeil 58"/>
            <p:cNvCxnSpPr>
              <a:stCxn id="33" idx="2"/>
              <a:endCxn id="38" idx="0"/>
            </p:cNvCxnSpPr>
            <p:nvPr/>
          </p:nvCxnSpPr>
          <p:spPr>
            <a:xfrm>
              <a:off x="7153789" y="3073303"/>
              <a:ext cx="0" cy="1191140"/>
            </a:xfrm>
            <a:prstGeom prst="straightConnector1">
              <a:avLst/>
            </a:prstGeom>
            <a:ln w="38100">
              <a:solidFill>
                <a:srgbClr val="EB5F73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feld 61"/>
            <p:cNvSpPr txBox="1"/>
            <p:nvPr/>
          </p:nvSpPr>
          <p:spPr>
            <a:xfrm>
              <a:off x="7153788" y="3156879"/>
              <a:ext cx="1894540" cy="506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400" i="1" dirty="0"/>
                <a:t>sendet Temperaturdaten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1625098" y="3307597"/>
              <a:ext cx="443199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[7]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1611361" y="5261898"/>
              <a:ext cx="443199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[7]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1533539" y="3916008"/>
              <a:ext cx="431710" cy="240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[7]</a:t>
              </a:r>
            </a:p>
          </p:txBody>
        </p:sp>
        <p:cxnSp>
          <p:nvCxnSpPr>
            <p:cNvPr id="56" name="Gerade Verbindung mit Pfeil 55"/>
            <p:cNvCxnSpPr/>
            <p:nvPr/>
          </p:nvCxnSpPr>
          <p:spPr>
            <a:xfrm flipH="1" flipV="1">
              <a:off x="1631504" y="2724505"/>
              <a:ext cx="936104" cy="5148"/>
            </a:xfrm>
            <a:prstGeom prst="straightConnector1">
              <a:avLst/>
            </a:prstGeom>
            <a:ln w="38100">
              <a:solidFill>
                <a:srgbClr val="B9D25F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Gerade Verbindung mit Pfeil 59"/>
            <p:cNvCxnSpPr/>
            <p:nvPr/>
          </p:nvCxnSpPr>
          <p:spPr>
            <a:xfrm flipH="1" flipV="1">
              <a:off x="1631504" y="4647988"/>
              <a:ext cx="936104" cy="5148"/>
            </a:xfrm>
            <a:prstGeom prst="straightConnector1">
              <a:avLst/>
            </a:prstGeom>
            <a:ln w="38100">
              <a:solidFill>
                <a:srgbClr val="B9D25F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/>
            <p:cNvCxnSpPr/>
            <p:nvPr/>
          </p:nvCxnSpPr>
          <p:spPr>
            <a:xfrm>
              <a:off x="8005004" y="2724505"/>
              <a:ext cx="1403364" cy="348798"/>
            </a:xfrm>
            <a:prstGeom prst="straightConnector1">
              <a:avLst/>
            </a:prstGeom>
            <a:ln w="38100">
              <a:solidFill>
                <a:srgbClr val="B9D25F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/>
            <p:cNvCxnSpPr/>
            <p:nvPr/>
          </p:nvCxnSpPr>
          <p:spPr>
            <a:xfrm flipV="1">
              <a:off x="8005004" y="3184263"/>
              <a:ext cx="1399690" cy="1428978"/>
            </a:xfrm>
            <a:prstGeom prst="straightConnector1">
              <a:avLst/>
            </a:prstGeom>
            <a:ln w="38100">
              <a:solidFill>
                <a:srgbClr val="B9D25F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Gerade Verbindung mit Pfeil 63"/>
            <p:cNvCxnSpPr/>
            <p:nvPr/>
          </p:nvCxnSpPr>
          <p:spPr>
            <a:xfrm flipV="1">
              <a:off x="9204519" y="5589240"/>
              <a:ext cx="563889" cy="5148"/>
            </a:xfrm>
            <a:prstGeom prst="straightConnector1">
              <a:avLst/>
            </a:prstGeom>
            <a:ln w="38100">
              <a:solidFill>
                <a:srgbClr val="B9D25F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feld 52"/>
            <p:cNvSpPr txBox="1"/>
            <p:nvPr/>
          </p:nvSpPr>
          <p:spPr>
            <a:xfrm>
              <a:off x="9755385" y="5422120"/>
              <a:ext cx="1895399" cy="299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400" i="1" dirty="0"/>
                <a:t>:befindet sich auf</a:t>
              </a:r>
            </a:p>
          </p:txBody>
        </p:sp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0" t="18921" r="15933" b="17722"/>
            <a:stretch/>
          </p:blipFill>
          <p:spPr>
            <a:xfrm rot="16200000">
              <a:off x="363778" y="2240509"/>
              <a:ext cx="1584201" cy="973624"/>
            </a:xfrm>
            <a:prstGeom prst="rect">
              <a:avLst/>
            </a:prstGeom>
          </p:spPr>
        </p:pic>
        <p:pic>
          <p:nvPicPr>
            <p:cNvPr id="32" name="Grafik 31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0" t="18921" r="15933" b="17722"/>
            <a:stretch/>
          </p:blipFill>
          <p:spPr>
            <a:xfrm rot="16200000">
              <a:off x="352837" y="4193918"/>
              <a:ext cx="1584201" cy="973624"/>
            </a:xfrm>
            <a:prstGeom prst="rect">
              <a:avLst/>
            </a:prstGeom>
          </p:spPr>
        </p:pic>
        <p:sp>
          <p:nvSpPr>
            <p:cNvPr id="17" name="Abgerundetes Rechteck 16"/>
            <p:cNvSpPr/>
            <p:nvPr/>
          </p:nvSpPr>
          <p:spPr>
            <a:xfrm>
              <a:off x="2567608" y="2380855"/>
              <a:ext cx="1702430" cy="697596"/>
            </a:xfrm>
            <a:prstGeom prst="roundRect">
              <a:avLst/>
            </a:prstGeom>
            <a:solidFill>
              <a:srgbClr val="023D6B"/>
            </a:solidFill>
            <a:ln>
              <a:solidFill>
                <a:srgbClr val="023D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de-DE" b="1" dirty="0"/>
                <a:t>BAB01</a:t>
              </a:r>
            </a:p>
            <a:p>
              <a:pPr algn="ctr">
                <a:lnSpc>
                  <a:spcPct val="95000"/>
                </a:lnSpc>
              </a:pPr>
              <a:r>
                <a:rPr lang="de-DE" b="1" dirty="0"/>
                <a:t>Client</a:t>
              </a:r>
            </a:p>
          </p:txBody>
        </p:sp>
        <p:sp>
          <p:nvSpPr>
            <p:cNvPr id="19" name="Abgerundetes Rechteck 18"/>
            <p:cNvSpPr/>
            <p:nvPr/>
          </p:nvSpPr>
          <p:spPr>
            <a:xfrm>
              <a:off x="2567608" y="4269591"/>
              <a:ext cx="1702430" cy="697596"/>
            </a:xfrm>
            <a:prstGeom prst="roundRect">
              <a:avLst/>
            </a:prstGeom>
            <a:solidFill>
              <a:srgbClr val="023D6B"/>
            </a:solidFill>
            <a:ln>
              <a:solidFill>
                <a:srgbClr val="023D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de-DE" b="1" dirty="0"/>
                <a:t>BAB02</a:t>
              </a:r>
            </a:p>
            <a:p>
              <a:pPr algn="ctr">
                <a:lnSpc>
                  <a:spcPct val="95000"/>
                </a:lnSpc>
              </a:pPr>
              <a:r>
                <a:rPr lang="de-DE" b="1" dirty="0"/>
                <a:t>Client</a:t>
              </a:r>
            </a:p>
          </p:txBody>
        </p:sp>
      </p:grpSp>
      <p:sp>
        <p:nvSpPr>
          <p:cNvPr id="34" name="Rechteck 33"/>
          <p:cNvSpPr/>
          <p:nvPr/>
        </p:nvSpPr>
        <p:spPr>
          <a:xfrm>
            <a:off x="371475" y="1628775"/>
            <a:ext cx="11449050" cy="4032250"/>
          </a:xfrm>
          <a:prstGeom prst="rect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5" name="Textfeld 34"/>
          <p:cNvSpPr txBox="1"/>
          <p:nvPr/>
        </p:nvSpPr>
        <p:spPr>
          <a:xfrm>
            <a:off x="359999" y="6095474"/>
            <a:ext cx="2351625" cy="238527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[7]: I. Bekman</a:t>
            </a:r>
          </a:p>
        </p:txBody>
      </p:sp>
    </p:spTree>
    <p:extLst>
      <p:ext uri="{BB962C8B-B14F-4D97-AF65-F5344CB8AC3E}">
        <p14:creationId xmlns:p14="http://schemas.microsoft.com/office/powerpoint/2010/main" val="3042791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512712"/>
          </a:xfrm>
        </p:spPr>
        <p:txBody>
          <a:bodyPr/>
          <a:lstStyle/>
          <a:p>
            <a:r>
              <a:rPr lang="de-DE" dirty="0"/>
              <a:t>Ergebnisse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71475" y="1628775"/>
            <a:ext cx="11449050" cy="30162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Kommunikation in einer Relation 1:2  funktioniert für zwei getestete Topics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Ein Topic </a:t>
            </a:r>
            <a:r>
              <a:rPr lang="de-DE" sz="2000" dirty="0" err="1"/>
              <a:t>Tree</a:t>
            </a:r>
            <a:r>
              <a:rPr lang="de-DE" sz="2000" dirty="0"/>
              <a:t> für weitere Topics (</a:t>
            </a:r>
            <a:r>
              <a:rPr lang="de-DE" sz="2000" dirty="0" err="1"/>
              <a:t>Kommandos,Statusdaten</a:t>
            </a:r>
            <a:r>
              <a:rPr lang="de-DE" sz="2000" dirty="0"/>
              <a:t>) wurde spezifiziert und hierarchisch aufgebaut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Entwicklungsumgebung für die </a:t>
            </a:r>
            <a:r>
              <a:rPr lang="de-DE" sz="2000" dirty="0" err="1"/>
              <a:t>Zielplatform</a:t>
            </a:r>
            <a:r>
              <a:rPr lang="de-DE" sz="2000" dirty="0"/>
              <a:t> aufgebaut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Erweiterbarkeit für weitere </a:t>
            </a:r>
            <a:r>
              <a:rPr lang="de-DE" sz="2000" dirty="0" err="1"/>
              <a:t>Baseboards</a:t>
            </a:r>
            <a:r>
              <a:rPr lang="de-DE" sz="2000" dirty="0"/>
              <a:t> 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Cross-</a:t>
            </a:r>
            <a:r>
              <a:rPr lang="de-DE" sz="2000" dirty="0" err="1"/>
              <a:t>Compiling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658800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808663" y="1628775"/>
            <a:ext cx="6011862" cy="4032250"/>
          </a:xfrm>
          <a:prstGeom prst="rect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5540" y="1628775"/>
            <a:ext cx="5378525" cy="4140200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MQTT für den Transfer der Messdaten testen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Statusdaten von den BABs in einer Datenbank speichern (externer Server)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MAM soll auf Daten des BABs reagieren: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Messungen stoppen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Dashboard zum Anzeigen der Daten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Kommunikation zwischen mehr BABs testen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6020233" y="2420888"/>
            <a:ext cx="5752658" cy="2659605"/>
            <a:chOff x="6939051" y="3742398"/>
            <a:chExt cx="3741426" cy="1729759"/>
          </a:xfrm>
        </p:grpSpPr>
        <p:sp>
          <p:nvSpPr>
            <p:cNvPr id="10" name="Eingekerbter Pfeil nach rechts 9"/>
            <p:cNvSpPr/>
            <p:nvPr/>
          </p:nvSpPr>
          <p:spPr>
            <a:xfrm>
              <a:off x="8764943" y="4437112"/>
              <a:ext cx="557268" cy="432048"/>
            </a:xfrm>
            <a:custGeom>
              <a:avLst/>
              <a:gdLst>
                <a:gd name="connsiteX0" fmla="*/ 0 w 1166415"/>
                <a:gd name="connsiteY0" fmla="*/ 159057 h 636226"/>
                <a:gd name="connsiteX1" fmla="*/ 848302 w 1166415"/>
                <a:gd name="connsiteY1" fmla="*/ 159057 h 636226"/>
                <a:gd name="connsiteX2" fmla="*/ 848302 w 1166415"/>
                <a:gd name="connsiteY2" fmla="*/ 0 h 636226"/>
                <a:gd name="connsiteX3" fmla="*/ 1166415 w 1166415"/>
                <a:gd name="connsiteY3" fmla="*/ 318113 h 636226"/>
                <a:gd name="connsiteX4" fmla="*/ 848302 w 1166415"/>
                <a:gd name="connsiteY4" fmla="*/ 636226 h 636226"/>
                <a:gd name="connsiteX5" fmla="*/ 848302 w 1166415"/>
                <a:gd name="connsiteY5" fmla="*/ 477170 h 636226"/>
                <a:gd name="connsiteX6" fmla="*/ 0 w 1166415"/>
                <a:gd name="connsiteY6" fmla="*/ 477170 h 636226"/>
                <a:gd name="connsiteX7" fmla="*/ 159057 w 1166415"/>
                <a:gd name="connsiteY7" fmla="*/ 318113 h 636226"/>
                <a:gd name="connsiteX8" fmla="*/ 0 w 1166415"/>
                <a:gd name="connsiteY8" fmla="*/ 159057 h 636226"/>
                <a:gd name="connsiteX0" fmla="*/ 0 w 1166415"/>
                <a:gd name="connsiteY0" fmla="*/ 159057 h 636226"/>
                <a:gd name="connsiteX1" fmla="*/ 848302 w 1166415"/>
                <a:gd name="connsiteY1" fmla="*/ 159057 h 636226"/>
                <a:gd name="connsiteX2" fmla="*/ 848302 w 1166415"/>
                <a:gd name="connsiteY2" fmla="*/ 0 h 636226"/>
                <a:gd name="connsiteX3" fmla="*/ 1166415 w 1166415"/>
                <a:gd name="connsiteY3" fmla="*/ 318113 h 636226"/>
                <a:gd name="connsiteX4" fmla="*/ 848302 w 1166415"/>
                <a:gd name="connsiteY4" fmla="*/ 636226 h 636226"/>
                <a:gd name="connsiteX5" fmla="*/ 848302 w 1166415"/>
                <a:gd name="connsiteY5" fmla="*/ 477170 h 636226"/>
                <a:gd name="connsiteX6" fmla="*/ 0 w 1166415"/>
                <a:gd name="connsiteY6" fmla="*/ 477170 h 636226"/>
                <a:gd name="connsiteX7" fmla="*/ 0 w 1166415"/>
                <a:gd name="connsiteY7" fmla="*/ 159057 h 63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6415" h="636226">
                  <a:moveTo>
                    <a:pt x="0" y="159057"/>
                  </a:moveTo>
                  <a:lnTo>
                    <a:pt x="848302" y="159057"/>
                  </a:lnTo>
                  <a:lnTo>
                    <a:pt x="848302" y="0"/>
                  </a:lnTo>
                  <a:lnTo>
                    <a:pt x="1166415" y="318113"/>
                  </a:lnTo>
                  <a:lnTo>
                    <a:pt x="848302" y="636226"/>
                  </a:lnTo>
                  <a:lnTo>
                    <a:pt x="848302" y="477170"/>
                  </a:lnTo>
                  <a:lnTo>
                    <a:pt x="0" y="477170"/>
                  </a:lnTo>
                  <a:lnTo>
                    <a:pt x="0" y="159057"/>
                  </a:lnTo>
                  <a:close/>
                </a:path>
              </a:pathLst>
            </a:custGeom>
            <a:solidFill>
              <a:srgbClr val="B9D25F"/>
            </a:solidFill>
            <a:ln w="38100">
              <a:solidFill>
                <a:srgbClr val="B9D2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pic>
          <p:nvPicPr>
            <p:cNvPr id="11" name="Content Placeholder 7"/>
            <p:cNvPicPr>
              <a:picLocks noChangeAspect="1"/>
            </p:cNvPicPr>
            <p:nvPr/>
          </p:nvPicPr>
          <p:blipFill rotWithShape="1">
            <a:blip r:embed="rId3"/>
            <a:srcRect l="24503" t="8136" r="23495" b="8891"/>
            <a:stretch/>
          </p:blipFill>
          <p:spPr>
            <a:xfrm>
              <a:off x="9357720" y="3742398"/>
              <a:ext cx="1322757" cy="1729759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0" t="18921" r="15933" b="17722"/>
            <a:stretch/>
          </p:blipFill>
          <p:spPr>
            <a:xfrm rot="16200000">
              <a:off x="7689727" y="4166325"/>
              <a:ext cx="1584201" cy="973624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0" t="18921" r="15933" b="17722"/>
            <a:stretch/>
          </p:blipFill>
          <p:spPr>
            <a:xfrm rot="16200000">
              <a:off x="6633762" y="4166325"/>
              <a:ext cx="1584201" cy="973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0855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Quellen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8775"/>
            <a:ext cx="11449050" cy="414862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1050" dirty="0">
                <a:hlinkClick r:id="rId3"/>
              </a:rPr>
              <a:t>https://www.fz-juelich.de/de/ueber-uns/kontakt/besuch/wissenschaft-online/aufzeichnungen-wissenschaft-online-2023?expand=translations,fzjsettings,nearest-institut</a:t>
            </a:r>
            <a:r>
              <a:rPr lang="de-DE" sz="1050" dirty="0"/>
              <a:t> Joschka Neumann, ZEA-1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050" dirty="0" err="1"/>
              <a:t>Schartel</a:t>
            </a:r>
            <a:r>
              <a:rPr lang="de-DE" sz="1050" dirty="0"/>
              <a:t>, Markus, Ralf Burr, Winfried Mayer, </a:t>
            </a:r>
            <a:r>
              <a:rPr lang="de-DE" sz="1050" dirty="0" err="1"/>
              <a:t>Nando</a:t>
            </a:r>
            <a:r>
              <a:rPr lang="de-DE" sz="1050" dirty="0"/>
              <a:t> </a:t>
            </a:r>
            <a:r>
              <a:rPr lang="de-DE" sz="1050" dirty="0" err="1"/>
              <a:t>Docci</a:t>
            </a:r>
            <a:r>
              <a:rPr lang="de-DE" sz="1050" dirty="0"/>
              <a:t>, </a:t>
            </a:r>
            <a:r>
              <a:rPr lang="de-DE" sz="1050" dirty="0" err="1"/>
              <a:t>and</a:t>
            </a:r>
            <a:r>
              <a:rPr lang="de-DE" sz="1050" dirty="0"/>
              <a:t> Christian </a:t>
            </a:r>
            <a:r>
              <a:rPr lang="de-DE" sz="1050" dirty="0" err="1"/>
              <a:t>Waldschmidt</a:t>
            </a:r>
            <a:r>
              <a:rPr lang="de-DE" sz="1050" dirty="0"/>
              <a:t>. 2018. “UAV-</a:t>
            </a:r>
            <a:r>
              <a:rPr lang="de-DE" sz="1050" dirty="0" err="1"/>
              <a:t>Based</a:t>
            </a:r>
            <a:r>
              <a:rPr lang="de-DE" sz="1050" dirty="0"/>
              <a:t> </a:t>
            </a:r>
            <a:r>
              <a:rPr lang="de-DE" sz="1050" dirty="0" err="1"/>
              <a:t>Ground</a:t>
            </a:r>
            <a:r>
              <a:rPr lang="de-DE" sz="1050" dirty="0"/>
              <a:t> </a:t>
            </a:r>
            <a:r>
              <a:rPr lang="de-DE" sz="1050" dirty="0" err="1"/>
              <a:t>Penetrating</a:t>
            </a:r>
            <a:r>
              <a:rPr lang="de-DE" sz="1050" dirty="0"/>
              <a:t> </a:t>
            </a:r>
            <a:r>
              <a:rPr lang="de-DE" sz="1050" dirty="0" err="1"/>
              <a:t>Synthetic</a:t>
            </a:r>
            <a:r>
              <a:rPr lang="de-DE" sz="1050" dirty="0"/>
              <a:t> </a:t>
            </a:r>
            <a:r>
              <a:rPr lang="de-DE" sz="1050" dirty="0" err="1"/>
              <a:t>Aperture</a:t>
            </a:r>
            <a:r>
              <a:rPr lang="de-DE" sz="1050" dirty="0"/>
              <a:t> Radar.” Pp. 1–4 in </a:t>
            </a:r>
            <a:r>
              <a:rPr lang="de-DE" sz="1050" i="1" dirty="0"/>
              <a:t>2018 IEEE MTT-S International Conference on </a:t>
            </a:r>
            <a:r>
              <a:rPr lang="de-DE" sz="1050" i="1" dirty="0" err="1"/>
              <a:t>Microwaves</a:t>
            </a:r>
            <a:r>
              <a:rPr lang="de-DE" sz="1050" i="1" dirty="0"/>
              <a:t> </a:t>
            </a:r>
            <a:r>
              <a:rPr lang="de-DE" sz="1050" i="1" dirty="0" err="1"/>
              <a:t>for</a:t>
            </a:r>
            <a:r>
              <a:rPr lang="de-DE" sz="1050" i="1" dirty="0"/>
              <a:t> Intelligent Mobility (ICMIM)</a:t>
            </a:r>
            <a:r>
              <a:rPr lang="de-DE" sz="1050" dirty="0"/>
              <a:t>. </a:t>
            </a:r>
            <a:r>
              <a:rPr lang="de-DE" sz="1050" dirty="0" err="1"/>
              <a:t>doi</a:t>
            </a:r>
            <a:r>
              <a:rPr lang="de-DE" sz="1050" dirty="0"/>
              <a:t>: 10.1109/ICMIM.2018.8443503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050" dirty="0" err="1"/>
              <a:t>Wollschläger</a:t>
            </a:r>
            <a:r>
              <a:rPr lang="en-US" sz="1050" dirty="0"/>
              <a:t>, U., </a:t>
            </a:r>
            <a:r>
              <a:rPr lang="en-US" sz="1050" dirty="0" err="1"/>
              <a:t>Gerhards</a:t>
            </a:r>
            <a:r>
              <a:rPr lang="en-US" sz="1050" dirty="0"/>
              <a:t>, H., Yu, Q., and Roth, K.: Multi-channel ground-penetrating radar to explore spatial variations in thaw depth and moisture content in the active layer of a permafrost site, The Cryosphere, 4, 269–283, https://doi.org/10.5194/tc-4-269-2010, 2010. </a:t>
            </a:r>
            <a:endParaRPr lang="de-DE" sz="1050" dirty="0"/>
          </a:p>
          <a:p>
            <a:pPr marL="457200" indent="-457200">
              <a:buFont typeface="+mj-lt"/>
              <a:buAutoNum type="arabicPeriod"/>
            </a:pPr>
            <a:r>
              <a:rPr lang="de-DE" sz="1050" dirty="0">
                <a:hlinkClick r:id="rId4"/>
              </a:rPr>
              <a:t>https://www.emtensor.com/applications/bedside-brain-imaging/</a:t>
            </a:r>
            <a:endParaRPr lang="de-DE" sz="1050" dirty="0"/>
          </a:p>
          <a:p>
            <a:pPr marL="457200" indent="-457200">
              <a:buFont typeface="+mj-lt"/>
              <a:buAutoNum type="arabicPeriod"/>
            </a:pPr>
            <a:r>
              <a:rPr lang="de-DE" sz="1050" dirty="0"/>
              <a:t>Sensors &amp; Software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050" dirty="0"/>
              <a:t>Projektplanung </a:t>
            </a:r>
            <a:r>
              <a:rPr lang="de-DE" sz="1050" dirty="0" err="1"/>
              <a:t>AgraSim</a:t>
            </a:r>
            <a:r>
              <a:rPr lang="de-DE" sz="1050" dirty="0"/>
              <a:t>, Achim Mester 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050" dirty="0"/>
              <a:t>SEI Tagung 2023 Karlsruhe, Ilja Bekman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050" dirty="0">
                <a:hlinkClick r:id="rId5"/>
              </a:rPr>
              <a:t>https://seekvectorlogo.net/xilinx-vector-logo-svg/</a:t>
            </a:r>
            <a:endParaRPr lang="de-DE" sz="1050" dirty="0"/>
          </a:p>
          <a:p>
            <a:pPr marL="457200" indent="-457200">
              <a:buFont typeface="+mj-lt"/>
              <a:buAutoNum type="arabicPeriod"/>
            </a:pPr>
            <a:r>
              <a:rPr lang="de-DE" sz="1050" dirty="0">
                <a:hlinkClick r:id="rId6"/>
              </a:rPr>
              <a:t>https://en.wikipedia.org/wiki/File:OpenEmbedded-logo-2009.svg</a:t>
            </a:r>
            <a:endParaRPr lang="de-DE" sz="1050" dirty="0"/>
          </a:p>
          <a:p>
            <a:pPr marL="457200" indent="-457200">
              <a:buFont typeface="+mj-lt"/>
              <a:buAutoNum type="arabicPeriod"/>
            </a:pPr>
            <a:r>
              <a:rPr lang="de-DE" sz="1050" dirty="0">
                <a:hlinkClick r:id="rId6"/>
              </a:rPr>
              <a:t>https://en.wikipedia.org/wiki/File:OpenEmbedded-logo-2009.svg</a:t>
            </a:r>
            <a:endParaRPr lang="de-DE" sz="1050" dirty="0"/>
          </a:p>
          <a:p>
            <a:pPr marL="457200" indent="-457200">
              <a:buFont typeface="+mj-lt"/>
              <a:buAutoNum type="arabicPeriod"/>
            </a:pPr>
            <a:r>
              <a:rPr lang="de-DE" sz="1050" dirty="0">
                <a:hlinkClick r:id="rId7"/>
              </a:rPr>
              <a:t>https://www.emqx.io/</a:t>
            </a:r>
            <a:endParaRPr lang="de-DE" sz="1050" dirty="0"/>
          </a:p>
          <a:p>
            <a:pPr marL="457200" indent="-457200">
              <a:buFont typeface="+mj-lt"/>
              <a:buAutoNum type="arabicPeriod"/>
            </a:pPr>
            <a:r>
              <a:rPr lang="de-DE" sz="1050" dirty="0">
                <a:hlinkClick r:id="rId8"/>
              </a:rPr>
              <a:t>https://apps.boschrexroth.com/microsites/ctrlx-automation/de/ctrlx-world/partner/cedalo/</a:t>
            </a:r>
            <a:endParaRPr lang="de-DE" sz="1050" dirty="0"/>
          </a:p>
          <a:p>
            <a:pPr marL="457200" indent="-457200">
              <a:buFont typeface="+mj-lt"/>
              <a:buAutoNum type="arabicPeriod"/>
            </a:pPr>
            <a:r>
              <a:rPr lang="de-DE" sz="1050" dirty="0">
                <a:hlinkClick r:id="rId9"/>
              </a:rPr>
              <a:t>https://mosquitto.org</a:t>
            </a:r>
            <a:endParaRPr lang="de-DE" sz="1050" dirty="0"/>
          </a:p>
          <a:p>
            <a:pPr marL="457200" indent="-457200">
              <a:buFont typeface="+mj-lt"/>
              <a:buAutoNum type="arabicPeriod"/>
            </a:pPr>
            <a:endParaRPr lang="de-DE" sz="1050" dirty="0"/>
          </a:p>
          <a:p>
            <a:pPr marL="457200" indent="-457200">
              <a:buFont typeface="+mj-lt"/>
              <a:buAutoNum type="arabicPeriod"/>
            </a:pPr>
            <a:endParaRPr lang="de-DE" sz="105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</p:spTree>
    <p:extLst>
      <p:ext uri="{BB962C8B-B14F-4D97-AF65-F5344CB8AC3E}">
        <p14:creationId xmlns:p14="http://schemas.microsoft.com/office/powerpoint/2010/main" val="1664069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371475" y="938786"/>
            <a:ext cx="11449050" cy="4830189"/>
          </a:xfrm>
          <a:prstGeom prst="rect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Danke für die Aufmerksamkeit!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pic>
        <p:nvPicPr>
          <p:cNvPr id="8" name="Picture 2" descr="V:\40_Projekte\207_Agrasim\05 Zeichnungen, Fotos\052 Bilder\CAD Bilder\2017.08.16_Halle\207-SKZ-20170816-Huwer-CAD-Bild_Experiment Agrasim (10).jpg"/>
          <p:cNvPicPr>
            <a:picLocks noChangeAspect="1" noChangeArrowheads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594464"/>
            <a:ext cx="4623194" cy="318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/>
          <p:cNvSpPr/>
          <p:nvPr/>
        </p:nvSpPr>
        <p:spPr>
          <a:xfrm>
            <a:off x="2668427" y="3659985"/>
            <a:ext cx="504056" cy="576064"/>
          </a:xfrm>
          <a:prstGeom prst="ellipse">
            <a:avLst/>
          </a:prstGeom>
          <a:noFill/>
          <a:ln w="38100">
            <a:solidFill>
              <a:srgbClr val="EB5F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cxnSp>
        <p:nvCxnSpPr>
          <p:cNvPr id="11" name="Gerade Verbindung mit Pfeil 10"/>
          <p:cNvCxnSpPr>
            <a:stCxn id="9" idx="6"/>
          </p:cNvCxnSpPr>
          <p:nvPr/>
        </p:nvCxnSpPr>
        <p:spPr>
          <a:xfrm flipV="1">
            <a:off x="3172483" y="3641803"/>
            <a:ext cx="1895523" cy="306214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503" t="8136" r="23495" b="8891"/>
          <a:stretch/>
        </p:blipFill>
        <p:spPr>
          <a:xfrm>
            <a:off x="4871864" y="1050428"/>
            <a:ext cx="2714501" cy="3549731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6508272" y="2386552"/>
            <a:ext cx="789713" cy="1009558"/>
          </a:xfrm>
          <a:prstGeom prst="ellipse">
            <a:avLst/>
          </a:prstGeom>
          <a:noFill/>
          <a:ln w="38100">
            <a:solidFill>
              <a:srgbClr val="EB5F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cxnSp>
        <p:nvCxnSpPr>
          <p:cNvPr id="17" name="Gewinkelter Verbinder 16"/>
          <p:cNvCxnSpPr/>
          <p:nvPr/>
        </p:nvCxnSpPr>
        <p:spPr>
          <a:xfrm rot="16200000" flipV="1">
            <a:off x="5632958" y="4160373"/>
            <a:ext cx="189469" cy="1065002"/>
          </a:xfrm>
          <a:prstGeom prst="bentConnector2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winkelter Verbinder 17"/>
          <p:cNvCxnSpPr/>
          <p:nvPr/>
        </p:nvCxnSpPr>
        <p:spPr>
          <a:xfrm rot="5400000" flipH="1" flipV="1">
            <a:off x="6630992" y="4227341"/>
            <a:ext cx="189469" cy="931066"/>
          </a:xfrm>
          <a:prstGeom prst="bentConnector2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H="1" flipV="1">
            <a:off x="5195191" y="3785847"/>
            <a:ext cx="5926" cy="83249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 flipH="1" flipV="1">
            <a:off x="7191259" y="3785847"/>
            <a:ext cx="5926" cy="83249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7" r="33825" b="2198"/>
          <a:stretch/>
        </p:blipFill>
        <p:spPr>
          <a:xfrm rot="10800000">
            <a:off x="7680176" y="2098520"/>
            <a:ext cx="802456" cy="2117571"/>
          </a:xfrm>
          <a:prstGeom prst="rect">
            <a:avLst/>
          </a:prstGeom>
        </p:spPr>
      </p:pic>
      <p:cxnSp>
        <p:nvCxnSpPr>
          <p:cNvPr id="37" name="Gerader Verbinder 36"/>
          <p:cNvCxnSpPr>
            <a:stCxn id="13" idx="0"/>
          </p:cNvCxnSpPr>
          <p:nvPr/>
        </p:nvCxnSpPr>
        <p:spPr>
          <a:xfrm flipV="1">
            <a:off x="6903129" y="2314565"/>
            <a:ext cx="816345" cy="71987"/>
          </a:xfrm>
          <a:prstGeom prst="line">
            <a:avLst/>
          </a:prstGeom>
          <a:ln w="38100">
            <a:solidFill>
              <a:srgbClr val="EB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>
            <a:stCxn id="13" idx="4"/>
          </p:cNvCxnSpPr>
          <p:nvPr/>
        </p:nvCxnSpPr>
        <p:spPr>
          <a:xfrm>
            <a:off x="6903129" y="3396110"/>
            <a:ext cx="816345" cy="502610"/>
          </a:xfrm>
          <a:prstGeom prst="line">
            <a:avLst/>
          </a:prstGeom>
          <a:ln w="38100">
            <a:solidFill>
              <a:srgbClr val="EB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/>
          <p:cNvSpPr/>
          <p:nvPr/>
        </p:nvSpPr>
        <p:spPr>
          <a:xfrm>
            <a:off x="8026491" y="2761139"/>
            <a:ext cx="445773" cy="689541"/>
          </a:xfrm>
          <a:prstGeom prst="ellipse">
            <a:avLst/>
          </a:prstGeom>
          <a:noFill/>
          <a:ln w="38100">
            <a:solidFill>
              <a:srgbClr val="EB5F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cxnSp>
        <p:nvCxnSpPr>
          <p:cNvPr id="44" name="Gerader Verbinder 43"/>
          <p:cNvCxnSpPr>
            <a:stCxn id="43" idx="0"/>
          </p:cNvCxnSpPr>
          <p:nvPr/>
        </p:nvCxnSpPr>
        <p:spPr>
          <a:xfrm flipV="1">
            <a:off x="8249378" y="2530568"/>
            <a:ext cx="1853266" cy="230571"/>
          </a:xfrm>
          <a:prstGeom prst="line">
            <a:avLst/>
          </a:prstGeom>
          <a:ln w="38100">
            <a:solidFill>
              <a:srgbClr val="EB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>
            <a:stCxn id="43" idx="4"/>
          </p:cNvCxnSpPr>
          <p:nvPr/>
        </p:nvCxnSpPr>
        <p:spPr>
          <a:xfrm>
            <a:off x="8249378" y="3450680"/>
            <a:ext cx="1853266" cy="520048"/>
          </a:xfrm>
          <a:prstGeom prst="line">
            <a:avLst/>
          </a:prstGeom>
          <a:ln w="38100">
            <a:solidFill>
              <a:srgbClr val="EB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winkelter Verbinder 52"/>
          <p:cNvCxnSpPr/>
          <p:nvPr/>
        </p:nvCxnSpPr>
        <p:spPr>
          <a:xfrm flipV="1">
            <a:off x="7191259" y="4495532"/>
            <a:ext cx="3297229" cy="560191"/>
          </a:xfrm>
          <a:prstGeom prst="bentConnector3">
            <a:avLst>
              <a:gd name="adj1" fmla="val 100338"/>
            </a:avLst>
          </a:prstGeom>
          <a:ln w="38100">
            <a:solidFill>
              <a:srgbClr val="B183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winkelter Verbinder 56"/>
          <p:cNvCxnSpPr/>
          <p:nvPr/>
        </p:nvCxnSpPr>
        <p:spPr>
          <a:xfrm rot="10800000" flipV="1">
            <a:off x="7162236" y="4512234"/>
            <a:ext cx="3686294" cy="924514"/>
          </a:xfrm>
          <a:prstGeom prst="bentConnector3">
            <a:avLst>
              <a:gd name="adj1" fmla="val 598"/>
            </a:avLst>
          </a:prstGeom>
          <a:ln w="38100">
            <a:solidFill>
              <a:srgbClr val="B183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feld 63"/>
          <p:cNvSpPr txBox="1"/>
          <p:nvPr/>
        </p:nvSpPr>
        <p:spPr>
          <a:xfrm>
            <a:off x="7191259" y="5067050"/>
            <a:ext cx="3657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/>
              <a:t>MQTT Kommunikation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15" t="-121" r="15615" b="121"/>
          <a:stretch/>
        </p:blipFill>
        <p:spPr>
          <a:xfrm rot="16200000">
            <a:off x="5780624" y="4448233"/>
            <a:ext cx="1017187" cy="1696874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18921" r="15933" b="17722"/>
          <a:stretch/>
        </p:blipFill>
        <p:spPr>
          <a:xfrm rot="16200000">
            <a:off x="9126715" y="1961344"/>
            <a:ext cx="3024799" cy="185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02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BackupFolien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18.03.2024 | Lasse van </a:t>
            </a:r>
            <a:r>
              <a:rPr lang="de-DE" dirty="0" err="1"/>
              <a:t>baal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8247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StartUP</a:t>
            </a:r>
            <a:r>
              <a:rPr lang="de-DE" dirty="0"/>
              <a:t> Kommando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Topic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263352" y="1613553"/>
            <a:ext cx="11665297" cy="3880670"/>
            <a:chOff x="263352" y="1556792"/>
            <a:chExt cx="11835921" cy="3937431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79"/>
            <a:stretch/>
          </p:blipFill>
          <p:spPr>
            <a:xfrm>
              <a:off x="263352" y="1556792"/>
              <a:ext cx="11835921" cy="3679782"/>
            </a:xfrm>
            <a:prstGeom prst="rect">
              <a:avLst/>
            </a:prstGeom>
          </p:spPr>
        </p:pic>
        <p:sp>
          <p:nvSpPr>
            <p:cNvPr id="12" name="Flussdiagramm: Verbinder 11"/>
            <p:cNvSpPr/>
            <p:nvPr/>
          </p:nvSpPr>
          <p:spPr>
            <a:xfrm>
              <a:off x="2531546" y="2708920"/>
              <a:ext cx="504056" cy="329974"/>
            </a:xfrm>
            <a:prstGeom prst="flowChartConnector">
              <a:avLst/>
            </a:prstGeom>
            <a:noFill/>
            <a:ln w="38100">
              <a:solidFill>
                <a:srgbClr val="EB5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13" name="Pfeil nach links 12"/>
            <p:cNvSpPr/>
            <p:nvPr/>
          </p:nvSpPr>
          <p:spPr>
            <a:xfrm>
              <a:off x="2531546" y="1618861"/>
              <a:ext cx="2943082" cy="216024"/>
            </a:xfrm>
            <a:prstGeom prst="leftArrow">
              <a:avLst/>
            </a:prstGeom>
            <a:solidFill>
              <a:srgbClr val="EB5F73"/>
            </a:solidFill>
            <a:ln>
              <a:solidFill>
                <a:srgbClr val="EB5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14" name="Rechteckiger Pfeil 13"/>
            <p:cNvSpPr/>
            <p:nvPr/>
          </p:nvSpPr>
          <p:spPr>
            <a:xfrm rot="16200000" flipH="1" flipV="1">
              <a:off x="2549956" y="1790694"/>
              <a:ext cx="331872" cy="620613"/>
            </a:xfrm>
            <a:prstGeom prst="bentArrow">
              <a:avLst/>
            </a:prstGeom>
            <a:solidFill>
              <a:srgbClr val="EB5F73"/>
            </a:solidFill>
            <a:ln>
              <a:solidFill>
                <a:srgbClr val="EB5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Rechteckiger Pfeil 15"/>
            <p:cNvSpPr/>
            <p:nvPr/>
          </p:nvSpPr>
          <p:spPr>
            <a:xfrm rot="16200000" flipH="1">
              <a:off x="2450603" y="2402935"/>
              <a:ext cx="331872" cy="169986"/>
            </a:xfrm>
            <a:prstGeom prst="bentArrow">
              <a:avLst/>
            </a:prstGeom>
            <a:solidFill>
              <a:srgbClr val="EB5F73"/>
            </a:solidFill>
            <a:ln>
              <a:solidFill>
                <a:srgbClr val="EB5F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358344" y="4725144"/>
              <a:ext cx="1299167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15" name="Abgerundetes Rechteck 14"/>
            <p:cNvSpPr/>
            <p:nvPr/>
          </p:nvSpPr>
          <p:spPr>
            <a:xfrm>
              <a:off x="10134635" y="5199813"/>
              <a:ext cx="393459" cy="294410"/>
            </a:xfrm>
            <a:prstGeom prst="roundRect">
              <a:avLst/>
            </a:prstGeom>
            <a:solidFill>
              <a:srgbClr val="ADBD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0487856" y="5245867"/>
              <a:ext cx="864096" cy="2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800" b="1" dirty="0">
                  <a:solidFill>
                    <a:srgbClr val="023D6B"/>
                  </a:solidFill>
                </a:rPr>
                <a:t>= </a:t>
              </a:r>
              <a:r>
                <a:rPr lang="de-DE" sz="800" b="1" dirty="0" err="1">
                  <a:solidFill>
                    <a:srgbClr val="023D6B"/>
                  </a:solidFill>
                </a:rPr>
                <a:t>Commando</a:t>
              </a:r>
              <a:endParaRPr lang="de-DE" sz="800" b="1" dirty="0">
                <a:solidFill>
                  <a:srgbClr val="023D6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219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17" y="1574699"/>
            <a:ext cx="10296090" cy="26217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Implementierung Startup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sp>
        <p:nvSpPr>
          <p:cNvPr id="10" name="Geschweifte Klammer links 9"/>
          <p:cNvSpPr/>
          <p:nvPr/>
        </p:nvSpPr>
        <p:spPr>
          <a:xfrm rot="16200000">
            <a:off x="5543011" y="3112188"/>
            <a:ext cx="384930" cy="2308775"/>
          </a:xfrm>
          <a:prstGeom prst="leftBrace">
            <a:avLst/>
          </a:prstGeom>
          <a:ln w="28575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4581088" y="4527249"/>
            <a:ext cx="2308775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i="1" dirty="0"/>
              <a:t>Topic</a:t>
            </a:r>
            <a:endParaRPr lang="de-DE" sz="2000" i="1" dirty="0"/>
          </a:p>
        </p:txBody>
      </p:sp>
      <p:sp>
        <p:nvSpPr>
          <p:cNvPr id="12" name="Textfeld 11"/>
          <p:cNvSpPr txBox="1"/>
          <p:nvPr/>
        </p:nvSpPr>
        <p:spPr>
          <a:xfrm>
            <a:off x="9030636" y="4527249"/>
            <a:ext cx="81738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i="1" dirty="0"/>
              <a:t>Daten</a:t>
            </a:r>
          </a:p>
        </p:txBody>
      </p:sp>
      <p:sp>
        <p:nvSpPr>
          <p:cNvPr id="13" name="Geschweifte Klammer links 12"/>
          <p:cNvSpPr/>
          <p:nvPr/>
        </p:nvSpPr>
        <p:spPr>
          <a:xfrm rot="16200000">
            <a:off x="9256301" y="3823025"/>
            <a:ext cx="384930" cy="836259"/>
          </a:xfrm>
          <a:prstGeom prst="leftBrace">
            <a:avLst/>
          </a:prstGeom>
          <a:ln w="28575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Geschweifte Klammer links 13"/>
          <p:cNvSpPr/>
          <p:nvPr/>
        </p:nvSpPr>
        <p:spPr>
          <a:xfrm rot="16200000">
            <a:off x="9915810" y="4142789"/>
            <a:ext cx="384930" cy="196730"/>
          </a:xfrm>
          <a:prstGeom prst="leftBrace">
            <a:avLst/>
          </a:prstGeom>
          <a:ln w="28575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9715247" y="4527249"/>
            <a:ext cx="725098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i="1" dirty="0"/>
              <a:t> </a:t>
            </a:r>
            <a:r>
              <a:rPr lang="de-DE" i="1" dirty="0" err="1"/>
              <a:t>QoS</a:t>
            </a:r>
            <a:endParaRPr lang="de-DE" i="1" dirty="0"/>
          </a:p>
        </p:txBody>
      </p:sp>
      <p:sp>
        <p:nvSpPr>
          <p:cNvPr id="27" name="Geschweifte Klammer links 26"/>
          <p:cNvSpPr/>
          <p:nvPr/>
        </p:nvSpPr>
        <p:spPr>
          <a:xfrm rot="10800000">
            <a:off x="8016120" y="1892102"/>
            <a:ext cx="384930" cy="456778"/>
          </a:xfrm>
          <a:prstGeom prst="leftBrace">
            <a:avLst/>
          </a:prstGeom>
          <a:ln w="28575">
            <a:solidFill>
              <a:srgbClr val="EB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rade Verbindung mit Pfeil 28"/>
          <p:cNvCxnSpPr/>
          <p:nvPr/>
        </p:nvCxnSpPr>
        <p:spPr>
          <a:xfrm flipV="1">
            <a:off x="8595810" y="1200519"/>
            <a:ext cx="1098966" cy="918205"/>
          </a:xfrm>
          <a:prstGeom prst="bentConnector3">
            <a:avLst>
              <a:gd name="adj1" fmla="val 50000"/>
            </a:avLst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eschweifte Klammer links 30"/>
          <p:cNvSpPr/>
          <p:nvPr/>
        </p:nvSpPr>
        <p:spPr>
          <a:xfrm rot="10800000">
            <a:off x="8016120" y="2708920"/>
            <a:ext cx="384930" cy="456778"/>
          </a:xfrm>
          <a:prstGeom prst="leftBrace">
            <a:avLst/>
          </a:prstGeom>
          <a:ln w="28575">
            <a:solidFill>
              <a:srgbClr val="EB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 Verbindung mit Pfeil 31"/>
          <p:cNvCxnSpPr/>
          <p:nvPr/>
        </p:nvCxnSpPr>
        <p:spPr>
          <a:xfrm>
            <a:off x="8616280" y="2945264"/>
            <a:ext cx="1089742" cy="0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0556273" y="1124744"/>
            <a:ext cx="1189024" cy="355482"/>
          </a:xfrm>
          <a:prstGeom prst="rect">
            <a:avLst/>
          </a:prstGeom>
          <a:solidFill>
            <a:srgbClr val="023D6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BAB01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0556273" y="2687954"/>
            <a:ext cx="1189024" cy="355482"/>
          </a:xfrm>
          <a:prstGeom prst="rect">
            <a:avLst/>
          </a:prstGeom>
          <a:solidFill>
            <a:srgbClr val="023D6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BAB02</a:t>
            </a:r>
          </a:p>
        </p:txBody>
      </p:sp>
      <p:cxnSp>
        <p:nvCxnSpPr>
          <p:cNvPr id="49" name="Gewinkelter Verbinder 48"/>
          <p:cNvCxnSpPr>
            <a:endCxn id="23" idx="1"/>
          </p:cNvCxnSpPr>
          <p:nvPr/>
        </p:nvCxnSpPr>
        <p:spPr>
          <a:xfrm rot="16200000" flipH="1">
            <a:off x="276393" y="4272237"/>
            <a:ext cx="836239" cy="144016"/>
          </a:xfrm>
          <a:prstGeom prst="bentConnector2">
            <a:avLst/>
          </a:prstGeom>
          <a:ln w="28575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766519" y="5305766"/>
            <a:ext cx="1560917" cy="355482"/>
          </a:xfrm>
          <a:prstGeom prst="rect">
            <a:avLst/>
          </a:prstGeom>
          <a:solidFill>
            <a:srgbClr val="023D6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MAM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10378380" y="1551112"/>
            <a:ext cx="44319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10387905" y="3281492"/>
            <a:ext cx="44319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2245668" y="4927534"/>
            <a:ext cx="44319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</a:t>
            </a:r>
          </a:p>
        </p:txBody>
      </p:sp>
      <p:sp>
        <p:nvSpPr>
          <p:cNvPr id="16" name="Rechteck 15"/>
          <p:cNvSpPr/>
          <p:nvPr/>
        </p:nvSpPr>
        <p:spPr>
          <a:xfrm>
            <a:off x="622504" y="5713315"/>
            <a:ext cx="1224136" cy="238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[7]: I. Bekman</a:t>
            </a: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18921" r="15933" b="17722"/>
          <a:stretch/>
        </p:blipFill>
        <p:spPr>
          <a:xfrm rot="16200000">
            <a:off x="9516922" y="904536"/>
            <a:ext cx="1121748" cy="689408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18921" r="15933" b="17722"/>
          <a:stretch/>
        </p:blipFill>
        <p:spPr>
          <a:xfrm rot="16200000">
            <a:off x="9516922" y="2637058"/>
            <a:ext cx="1121748" cy="689408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15" t="-121" r="15615" b="121"/>
          <a:stretch/>
        </p:blipFill>
        <p:spPr>
          <a:xfrm rot="5400000">
            <a:off x="1079132" y="3960492"/>
            <a:ext cx="935689" cy="156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33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15" t="-121" r="15615" b="121"/>
          <a:stretch/>
        </p:blipFill>
        <p:spPr>
          <a:xfrm rot="5400000">
            <a:off x="9344537" y="1552945"/>
            <a:ext cx="1700382" cy="28365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Startup Kommando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5277" y="4059322"/>
            <a:ext cx="1670961" cy="1019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5277" y="2193245"/>
            <a:ext cx="1670961" cy="1019937"/>
          </a:xfrm>
          <a:prstGeom prst="rect">
            <a:avLst/>
          </a:prstGeom>
        </p:spPr>
      </p:pic>
      <p:sp>
        <p:nvSpPr>
          <p:cNvPr id="11" name="Abgerundetes Rechteck 10"/>
          <p:cNvSpPr/>
          <p:nvPr/>
        </p:nvSpPr>
        <p:spPr>
          <a:xfrm>
            <a:off x="2266973" y="2331756"/>
            <a:ext cx="1702430" cy="697596"/>
          </a:xfrm>
          <a:prstGeom prst="roundRect">
            <a:avLst/>
          </a:prstGeom>
          <a:solidFill>
            <a:srgbClr val="023D6B"/>
          </a:solidFill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1600" dirty="0"/>
              <a:t>BAB01</a:t>
            </a:r>
          </a:p>
          <a:p>
            <a:pPr algn="ctr">
              <a:lnSpc>
                <a:spcPct val="95000"/>
              </a:lnSpc>
            </a:pPr>
            <a:r>
              <a:rPr lang="de-DE" sz="1600" dirty="0"/>
              <a:t>Client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2266973" y="4220492"/>
            <a:ext cx="1702430" cy="697596"/>
          </a:xfrm>
          <a:prstGeom prst="roundRect">
            <a:avLst/>
          </a:prstGeom>
          <a:solidFill>
            <a:srgbClr val="023D6B"/>
          </a:solidFill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1600" dirty="0"/>
              <a:t>BAB02</a:t>
            </a:r>
          </a:p>
          <a:p>
            <a:pPr algn="ctr">
              <a:lnSpc>
                <a:spcPct val="95000"/>
              </a:lnSpc>
            </a:pPr>
            <a:r>
              <a:rPr lang="de-DE" sz="1600" dirty="0"/>
              <a:t>Client</a:t>
            </a:r>
          </a:p>
        </p:txBody>
      </p:sp>
      <p:cxnSp>
        <p:nvCxnSpPr>
          <p:cNvPr id="13" name="Gerade Verbindung mit Pfeil 12"/>
          <p:cNvCxnSpPr>
            <a:stCxn id="17" idx="3"/>
          </p:cNvCxnSpPr>
          <p:nvPr/>
        </p:nvCxnSpPr>
        <p:spPr>
          <a:xfrm flipV="1">
            <a:off x="7704369" y="3135164"/>
            <a:ext cx="1399690" cy="1428978"/>
          </a:xfrm>
          <a:prstGeom prst="straightConnector1">
            <a:avLst/>
          </a:prstGeom>
          <a:ln w="38100">
            <a:solidFill>
              <a:srgbClr val="B9D25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12" idx="1"/>
          </p:cNvCxnSpPr>
          <p:nvPr/>
        </p:nvCxnSpPr>
        <p:spPr>
          <a:xfrm flipH="1" flipV="1">
            <a:off x="1330869" y="4564142"/>
            <a:ext cx="936104" cy="5148"/>
          </a:xfrm>
          <a:prstGeom prst="straightConnector1">
            <a:avLst/>
          </a:prstGeom>
          <a:ln w="38100">
            <a:solidFill>
              <a:srgbClr val="B9D25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3969402" y="2561985"/>
            <a:ext cx="2032537" cy="0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Abgerundetes Rechteck 15"/>
          <p:cNvSpPr/>
          <p:nvPr/>
        </p:nvSpPr>
        <p:spPr>
          <a:xfrm>
            <a:off x="6001939" y="2326608"/>
            <a:ext cx="1702430" cy="697596"/>
          </a:xfrm>
          <a:prstGeom prst="roundRect">
            <a:avLst/>
          </a:prstGeom>
          <a:solidFill>
            <a:srgbClr val="023D6B"/>
          </a:solidFill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1600" dirty="0" err="1"/>
              <a:t>Mosquitto</a:t>
            </a:r>
            <a:endParaRPr lang="de-DE" sz="1600" dirty="0"/>
          </a:p>
          <a:p>
            <a:pPr algn="ctr">
              <a:lnSpc>
                <a:spcPct val="95000"/>
              </a:lnSpc>
            </a:pPr>
            <a:r>
              <a:rPr lang="de-DE" sz="1600" dirty="0"/>
              <a:t>Broker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6001939" y="4215344"/>
            <a:ext cx="1702430" cy="697596"/>
          </a:xfrm>
          <a:prstGeom prst="roundRect">
            <a:avLst/>
          </a:prstGeom>
          <a:solidFill>
            <a:srgbClr val="023D6B"/>
          </a:solidFill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1600" dirty="0"/>
              <a:t>MAM</a:t>
            </a:r>
          </a:p>
          <a:p>
            <a:pPr algn="ctr">
              <a:lnSpc>
                <a:spcPct val="95000"/>
              </a:lnSpc>
            </a:pPr>
            <a:r>
              <a:rPr lang="de-DE" sz="1600" dirty="0"/>
              <a:t>Client</a:t>
            </a:r>
          </a:p>
        </p:txBody>
      </p:sp>
      <p:cxnSp>
        <p:nvCxnSpPr>
          <p:cNvPr id="18" name="Gerade Verbindung mit Pfeil 17"/>
          <p:cNvCxnSpPr>
            <a:stCxn id="16" idx="3"/>
          </p:cNvCxnSpPr>
          <p:nvPr/>
        </p:nvCxnSpPr>
        <p:spPr>
          <a:xfrm>
            <a:off x="7704369" y="2675406"/>
            <a:ext cx="1403364" cy="348798"/>
          </a:xfrm>
          <a:prstGeom prst="straightConnector1">
            <a:avLst/>
          </a:prstGeom>
          <a:ln w="38100">
            <a:solidFill>
              <a:srgbClr val="B9D25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11" idx="1"/>
          </p:cNvCxnSpPr>
          <p:nvPr/>
        </p:nvCxnSpPr>
        <p:spPr>
          <a:xfrm flipH="1" flipV="1">
            <a:off x="1330869" y="2675406"/>
            <a:ext cx="936104" cy="5148"/>
          </a:xfrm>
          <a:prstGeom prst="straightConnector1">
            <a:avLst/>
          </a:prstGeom>
          <a:ln w="38100">
            <a:solidFill>
              <a:srgbClr val="B9D25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Gewinkelter Verbinder 19"/>
          <p:cNvCxnSpPr>
            <a:endCxn id="12" idx="3"/>
          </p:cNvCxnSpPr>
          <p:nvPr/>
        </p:nvCxnSpPr>
        <p:spPr>
          <a:xfrm rot="10800000" flipV="1">
            <a:off x="3969403" y="2747612"/>
            <a:ext cx="2032536" cy="1821677"/>
          </a:xfrm>
          <a:prstGeom prst="bentConnector3">
            <a:avLst>
              <a:gd name="adj1" fmla="val 50000"/>
            </a:avLst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3969402" y="1943354"/>
            <a:ext cx="2032538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i="1" dirty="0"/>
              <a:t>leitet „</a:t>
            </a:r>
            <a:r>
              <a:rPr lang="de-DE" sz="1600" i="1" dirty="0" err="1"/>
              <a:t>startup</a:t>
            </a:r>
            <a:r>
              <a:rPr lang="de-DE" sz="1600" i="1" dirty="0"/>
              <a:t>“ Nachricht weiter</a:t>
            </a:r>
          </a:p>
        </p:txBody>
      </p:sp>
      <p:cxnSp>
        <p:nvCxnSpPr>
          <p:cNvPr id="23" name="Gerade Verbindung mit Pfeil 22"/>
          <p:cNvCxnSpPr>
            <a:stCxn id="17" idx="0"/>
            <a:endCxn id="16" idx="2"/>
          </p:cNvCxnSpPr>
          <p:nvPr/>
        </p:nvCxnSpPr>
        <p:spPr>
          <a:xfrm flipV="1">
            <a:off x="6853154" y="3024204"/>
            <a:ext cx="0" cy="1191140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6850449" y="3247915"/>
            <a:ext cx="1837839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i="1" dirty="0"/>
              <a:t>sendet „</a:t>
            </a:r>
            <a:r>
              <a:rPr lang="de-DE" sz="1600" i="1" dirty="0" err="1"/>
              <a:t>startup</a:t>
            </a:r>
            <a:r>
              <a:rPr lang="de-DE" sz="1600" i="1" dirty="0"/>
              <a:t>“ Nachricht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3969400" y="4657729"/>
            <a:ext cx="2032539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i="1" dirty="0"/>
              <a:t>leitet „</a:t>
            </a:r>
            <a:r>
              <a:rPr lang="de-DE" sz="1600" i="1" dirty="0" err="1"/>
              <a:t>startup</a:t>
            </a:r>
            <a:r>
              <a:rPr lang="de-DE" sz="1600" i="1" dirty="0"/>
              <a:t>“ Nachricht weiter</a:t>
            </a:r>
          </a:p>
        </p:txBody>
      </p:sp>
      <p:cxnSp>
        <p:nvCxnSpPr>
          <p:cNvPr id="36" name="Gekrümmter Verbinder 35"/>
          <p:cNvCxnSpPr/>
          <p:nvPr/>
        </p:nvCxnSpPr>
        <p:spPr>
          <a:xfrm rot="5400000" flipH="1" flipV="1">
            <a:off x="3001449" y="2149249"/>
            <a:ext cx="147648" cy="91239"/>
          </a:xfrm>
          <a:prstGeom prst="curvedConnector3">
            <a:avLst>
              <a:gd name="adj1" fmla="val 452552"/>
            </a:avLst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krümmter Verbinder 36"/>
          <p:cNvCxnSpPr/>
          <p:nvPr/>
        </p:nvCxnSpPr>
        <p:spPr>
          <a:xfrm rot="5400000" flipH="1" flipV="1">
            <a:off x="3001448" y="4052545"/>
            <a:ext cx="147648" cy="91239"/>
          </a:xfrm>
          <a:prstGeom prst="curvedConnector3">
            <a:avLst>
              <a:gd name="adj1" fmla="val 452552"/>
            </a:avLst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2266973" y="1253458"/>
            <a:ext cx="170243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i="1" dirty="0"/>
              <a:t>HMC starten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2266972" y="3100201"/>
            <a:ext cx="1702429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i="1" dirty="0"/>
              <a:t>HMC starten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1285397" y="3789446"/>
            <a:ext cx="44319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1546893" y="3289582"/>
            <a:ext cx="44319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565943" y="5195698"/>
            <a:ext cx="44319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</a:t>
            </a:r>
          </a:p>
        </p:txBody>
      </p:sp>
      <p:cxnSp>
        <p:nvCxnSpPr>
          <p:cNvPr id="31" name="Gerade Verbindung mit Pfeil 30"/>
          <p:cNvCxnSpPr/>
          <p:nvPr/>
        </p:nvCxnSpPr>
        <p:spPr>
          <a:xfrm flipV="1">
            <a:off x="8901603" y="5601345"/>
            <a:ext cx="563889" cy="5148"/>
          </a:xfrm>
          <a:prstGeom prst="straightConnector1">
            <a:avLst/>
          </a:prstGeom>
          <a:ln w="38100">
            <a:solidFill>
              <a:srgbClr val="B9D25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9452469" y="5434225"/>
            <a:ext cx="1895399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i="1" dirty="0"/>
              <a:t>:befindet sich auf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59999" y="6095474"/>
            <a:ext cx="2351625" cy="238527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[5]: I. Bekman</a:t>
            </a:r>
          </a:p>
        </p:txBody>
      </p:sp>
    </p:spTree>
    <p:extLst>
      <p:ext uri="{BB962C8B-B14F-4D97-AF65-F5344CB8AC3E}">
        <p14:creationId xmlns:p14="http://schemas.microsoft.com/office/powerpoint/2010/main" val="3629795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/>
          </p:nvPr>
        </p:nvGraphicFramePr>
        <p:xfrm>
          <a:off x="371474" y="1649757"/>
          <a:ext cx="11449052" cy="3795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2263">
                  <a:extLst>
                    <a:ext uri="{9D8B030D-6E8A-4147-A177-3AD203B41FA5}">
                      <a16:colId xmlns:a16="http://schemas.microsoft.com/office/drawing/2014/main" val="1218383889"/>
                    </a:ext>
                  </a:extLst>
                </a:gridCol>
                <a:gridCol w="2862263">
                  <a:extLst>
                    <a:ext uri="{9D8B030D-6E8A-4147-A177-3AD203B41FA5}">
                      <a16:colId xmlns:a16="http://schemas.microsoft.com/office/drawing/2014/main" val="2232903867"/>
                    </a:ext>
                  </a:extLst>
                </a:gridCol>
                <a:gridCol w="2862263">
                  <a:extLst>
                    <a:ext uri="{9D8B030D-6E8A-4147-A177-3AD203B41FA5}">
                      <a16:colId xmlns:a16="http://schemas.microsoft.com/office/drawing/2014/main" val="1049145172"/>
                    </a:ext>
                  </a:extLst>
                </a:gridCol>
                <a:gridCol w="2862263">
                  <a:extLst>
                    <a:ext uri="{9D8B030D-6E8A-4147-A177-3AD203B41FA5}">
                      <a16:colId xmlns:a16="http://schemas.microsoft.com/office/drawing/2014/main" val="2538197823"/>
                    </a:ext>
                  </a:extLst>
                </a:gridCol>
              </a:tblGrid>
              <a:tr h="94884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97B9E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97B9E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97B9E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97B9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917603"/>
                  </a:ext>
                </a:extLst>
              </a:tr>
              <a:tr h="94884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Speicherplatz</a:t>
                      </a:r>
                    </a:p>
                  </a:txBody>
                  <a:tcPr anchor="ctr">
                    <a:solidFill>
                      <a:srgbClr val="97B9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nicht leichtgewichtig</a:t>
                      </a:r>
                    </a:p>
                  </a:txBody>
                  <a:tcPr anchor="ctr">
                    <a:solidFill>
                      <a:srgbClr val="FAB4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leichtgewichtig</a:t>
                      </a:r>
                    </a:p>
                  </a:txBody>
                  <a:tcPr anchor="ctr">
                    <a:solidFill>
                      <a:srgbClr val="B9D2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leichtgewichtig</a:t>
                      </a:r>
                    </a:p>
                  </a:txBody>
                  <a:tcPr anchor="ctr">
                    <a:solidFill>
                      <a:srgbClr val="B9D2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988655"/>
                  </a:ext>
                </a:extLst>
              </a:tr>
              <a:tr h="94884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Broker &amp; Client</a:t>
                      </a:r>
                    </a:p>
                  </a:txBody>
                  <a:tcPr anchor="ctr">
                    <a:solidFill>
                      <a:srgbClr val="97B9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Broker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und Clients implementiert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9D2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Broker und Clients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implementiert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9D2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Implementiert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nur Clients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B5F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14477"/>
                  </a:ext>
                </a:extLst>
              </a:tr>
              <a:tr h="94884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Integrierbarkeit</a:t>
                      </a:r>
                    </a:p>
                  </a:txBody>
                  <a:tcPr anchor="ctr">
                    <a:solidFill>
                      <a:srgbClr val="97B9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nicht in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</a:rPr>
                        <a:t>PetaLinux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</a:rPr>
                        <a:t>integriebar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B5F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einfach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integrierbar in </a:t>
                      </a:r>
                      <a:r>
                        <a:rPr lang="de-DE" sz="1600" baseline="0" dirty="0" err="1">
                          <a:solidFill>
                            <a:schemeClr val="tx1"/>
                          </a:solidFill>
                        </a:rPr>
                        <a:t>PetaLinux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9D2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einfach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</a:rPr>
                        <a:t>integriebar</a:t>
                      </a:r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 in </a:t>
                      </a:r>
                      <a:r>
                        <a:rPr lang="de-DE" sz="1600" dirty="0" err="1">
                          <a:solidFill>
                            <a:schemeClr val="tx1"/>
                          </a:solidFill>
                        </a:rPr>
                        <a:t>PetaLinux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9D2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665814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MQTT Implementierungen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MQTT Realisierung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44" y="1806404"/>
            <a:ext cx="1584176" cy="60349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690550"/>
            <a:ext cx="1656878" cy="93429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796" y="1834557"/>
            <a:ext cx="1632772" cy="51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79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2"/>
          <a:stretch/>
        </p:blipFill>
        <p:spPr>
          <a:xfrm>
            <a:off x="5218038" y="1916832"/>
            <a:ext cx="1947442" cy="1772083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525" y="1921221"/>
            <a:ext cx="1987132" cy="17676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62" y="4244769"/>
            <a:ext cx="1945718" cy="14177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5"/>
          <a:stretch/>
        </p:blipFill>
        <p:spPr>
          <a:xfrm>
            <a:off x="7540059" y="4241563"/>
            <a:ext cx="1940317" cy="1405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9832222" y="4241563"/>
            <a:ext cx="1988303" cy="14341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feld 16"/>
          <p:cNvSpPr txBox="1"/>
          <p:nvPr/>
        </p:nvSpPr>
        <p:spPr>
          <a:xfrm>
            <a:off x="371475" y="1628800"/>
            <a:ext cx="3708301" cy="2109808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rgbClr val="023D6B"/>
                </a:solidFill>
              </a:rPr>
              <a:t>Georadar: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zerstörungsfrei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elektromagnetisch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ca. 200-1500 MHz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/>
              <a:t>Permittivität</a:t>
            </a:r>
            <a:r>
              <a:rPr lang="de-DE" sz="1600" dirty="0"/>
              <a:t> &amp; Leitfähigkeit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tomographisch (Modell / Inversion)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219762" y="1628800"/>
            <a:ext cx="1945718" cy="263149"/>
          </a:xfrm>
          <a:prstGeom prst="rect">
            <a:avLst/>
          </a:prstGeom>
          <a:solidFill>
            <a:srgbClr val="023D6B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Permafrost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7500376" y="1628800"/>
            <a:ext cx="1980000" cy="263149"/>
          </a:xfrm>
          <a:prstGeom prst="rect">
            <a:avLst/>
          </a:prstGeom>
          <a:solidFill>
            <a:srgbClr val="023D6B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Medizin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9832223" y="1628800"/>
            <a:ext cx="1988302" cy="263149"/>
          </a:xfrm>
          <a:prstGeom prst="rect">
            <a:avLst/>
          </a:prstGeom>
          <a:solidFill>
            <a:srgbClr val="023D6B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Drohne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522955" y="3933056"/>
            <a:ext cx="1957421" cy="263149"/>
          </a:xfrm>
          <a:prstGeom prst="rect">
            <a:avLst/>
          </a:prstGeom>
          <a:solidFill>
            <a:srgbClr val="023D6B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Feld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219762" y="3933056"/>
            <a:ext cx="1945718" cy="263149"/>
          </a:xfrm>
          <a:prstGeom prst="rect">
            <a:avLst/>
          </a:prstGeom>
          <a:solidFill>
            <a:srgbClr val="023D6B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Deiche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9832223" y="3933056"/>
            <a:ext cx="1988302" cy="263149"/>
          </a:xfrm>
          <a:prstGeom prst="rect">
            <a:avLst/>
          </a:prstGeom>
          <a:solidFill>
            <a:srgbClr val="023D6B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Bauwerke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9198810" y="5423990"/>
            <a:ext cx="44319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>
                <a:solidFill>
                  <a:schemeClr val="bg1"/>
                </a:solidFill>
              </a:rPr>
              <a:t>[5]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1517931" y="5437192"/>
            <a:ext cx="44319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>
                <a:solidFill>
                  <a:schemeClr val="bg1"/>
                </a:solidFill>
              </a:rPr>
              <a:t>[5]</a:t>
            </a:r>
          </a:p>
        </p:txBody>
      </p:sp>
      <p:pic>
        <p:nvPicPr>
          <p:cNvPr id="8" name="Grafik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0376" y="1931963"/>
            <a:ext cx="1980000" cy="16950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5218038" y="1912999"/>
            <a:ext cx="1947442" cy="1783673"/>
          </a:xfrm>
          <a:prstGeom prst="rect">
            <a:avLst/>
          </a:prstGeom>
          <a:noFill/>
          <a:ln>
            <a:solidFill>
              <a:srgbClr val="97B9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6" name="Rechteck 25"/>
          <p:cNvSpPr/>
          <p:nvPr/>
        </p:nvSpPr>
        <p:spPr>
          <a:xfrm>
            <a:off x="7500376" y="1929969"/>
            <a:ext cx="1980000" cy="1766703"/>
          </a:xfrm>
          <a:prstGeom prst="rect">
            <a:avLst/>
          </a:prstGeom>
          <a:noFill/>
          <a:ln>
            <a:solidFill>
              <a:srgbClr val="97B9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9" name="Rechteck 28"/>
          <p:cNvSpPr/>
          <p:nvPr/>
        </p:nvSpPr>
        <p:spPr>
          <a:xfrm>
            <a:off x="9840525" y="1912999"/>
            <a:ext cx="1980000" cy="1766703"/>
          </a:xfrm>
          <a:prstGeom prst="rect">
            <a:avLst/>
          </a:prstGeom>
          <a:noFill/>
          <a:ln>
            <a:solidFill>
              <a:srgbClr val="97B9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7" name="Textfeld 26"/>
          <p:cNvSpPr txBox="1"/>
          <p:nvPr/>
        </p:nvSpPr>
        <p:spPr>
          <a:xfrm>
            <a:off x="6744072" y="3463854"/>
            <a:ext cx="44319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000" dirty="0">
                <a:solidFill>
                  <a:schemeClr val="bg1"/>
                </a:solidFill>
              </a:rPr>
              <a:t>[3]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9198810" y="3463854"/>
            <a:ext cx="44319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/>
              <a:t>[4]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1517930" y="3463854"/>
            <a:ext cx="44319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>
                <a:solidFill>
                  <a:schemeClr val="bg1"/>
                </a:solidFill>
              </a:rPr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2225588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/>
          </p:nvPr>
        </p:nvGraphicFramePr>
        <p:xfrm>
          <a:off x="371472" y="2094642"/>
          <a:ext cx="11449052" cy="2846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2263">
                  <a:extLst>
                    <a:ext uri="{9D8B030D-6E8A-4147-A177-3AD203B41FA5}">
                      <a16:colId xmlns:a16="http://schemas.microsoft.com/office/drawing/2014/main" val="1218383889"/>
                    </a:ext>
                  </a:extLst>
                </a:gridCol>
                <a:gridCol w="2862263">
                  <a:extLst>
                    <a:ext uri="{9D8B030D-6E8A-4147-A177-3AD203B41FA5}">
                      <a16:colId xmlns:a16="http://schemas.microsoft.com/office/drawing/2014/main" val="2232903867"/>
                    </a:ext>
                  </a:extLst>
                </a:gridCol>
                <a:gridCol w="2862263">
                  <a:extLst>
                    <a:ext uri="{9D8B030D-6E8A-4147-A177-3AD203B41FA5}">
                      <a16:colId xmlns:a16="http://schemas.microsoft.com/office/drawing/2014/main" val="1049145172"/>
                    </a:ext>
                  </a:extLst>
                </a:gridCol>
                <a:gridCol w="2862263">
                  <a:extLst>
                    <a:ext uri="{9D8B030D-6E8A-4147-A177-3AD203B41FA5}">
                      <a16:colId xmlns:a16="http://schemas.microsoft.com/office/drawing/2014/main" val="2538197823"/>
                    </a:ext>
                  </a:extLst>
                </a:gridCol>
              </a:tblGrid>
              <a:tr h="948842">
                <a:tc>
                  <a:txBody>
                    <a:bodyPr/>
                    <a:lstStyle/>
                    <a:p>
                      <a:pPr algn="ctr"/>
                      <a:endParaRPr lang="de-DE" sz="1600" dirty="0"/>
                    </a:p>
                  </a:txBody>
                  <a:tcPr anchor="ctr">
                    <a:solidFill>
                      <a:srgbClr val="97B9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Echtzeit</a:t>
                      </a:r>
                      <a:r>
                        <a:rPr lang="de-DE" sz="1600" baseline="0" dirty="0"/>
                        <a:t>signale</a:t>
                      </a:r>
                      <a:endParaRPr lang="de-DE" sz="1600" dirty="0"/>
                    </a:p>
                  </a:txBody>
                  <a:tcPr anchor="ctr">
                    <a:solidFill>
                      <a:srgbClr val="97B9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Mess</a:t>
                      </a:r>
                      <a:r>
                        <a:rPr lang="de-DE" sz="1600" baseline="0" dirty="0"/>
                        <a:t>daten</a:t>
                      </a:r>
                      <a:endParaRPr lang="de-DE" sz="1600" dirty="0"/>
                    </a:p>
                  </a:txBody>
                  <a:tcPr anchor="ctr">
                    <a:solidFill>
                      <a:srgbClr val="97B9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MQTT</a:t>
                      </a:r>
                      <a:r>
                        <a:rPr lang="de-DE" sz="1600" baseline="0" dirty="0"/>
                        <a:t> Daten</a:t>
                      </a:r>
                      <a:endParaRPr lang="de-DE" sz="1600" dirty="0"/>
                    </a:p>
                  </a:txBody>
                  <a:tcPr anchor="ctr">
                    <a:solidFill>
                      <a:srgbClr val="97B9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917603"/>
                  </a:ext>
                </a:extLst>
              </a:tr>
              <a:tr h="94884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Reaktionszeit</a:t>
                      </a:r>
                    </a:p>
                  </a:txBody>
                  <a:tcPr anchor="ctr">
                    <a:solidFill>
                      <a:srgbClr val="97B9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rgbClr val="023D6B"/>
                          </a:solidFill>
                        </a:rPr>
                        <a:t>Sehr schnell</a:t>
                      </a:r>
                    </a:p>
                  </a:txBody>
                  <a:tcPr anchor="ctr">
                    <a:solidFill>
                      <a:srgbClr val="B9D2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Große</a:t>
                      </a:r>
                      <a:r>
                        <a:rPr lang="de-DE" sz="1600" baseline="0" dirty="0"/>
                        <a:t> Datenmengen </a:t>
                      </a:r>
                      <a:br>
                        <a:rPr lang="de-DE" sz="1600" baseline="0" dirty="0"/>
                      </a:br>
                      <a:r>
                        <a:rPr lang="de-DE" sz="1600" baseline="0" dirty="0"/>
                        <a:t>-&gt; langsam</a:t>
                      </a:r>
                      <a:endParaRPr lang="de-DE" sz="1600" dirty="0"/>
                    </a:p>
                  </a:txBody>
                  <a:tcPr anchor="ctr">
                    <a:solidFill>
                      <a:srgbClr val="EB5F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schnell</a:t>
                      </a:r>
                    </a:p>
                  </a:txBody>
                  <a:tcPr anchor="ctr">
                    <a:solidFill>
                      <a:srgbClr val="B9D2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988655"/>
                  </a:ext>
                </a:extLst>
              </a:tr>
              <a:tr h="94884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Richtung</a:t>
                      </a:r>
                    </a:p>
                  </a:txBody>
                  <a:tcPr anchor="ctr">
                    <a:solidFill>
                      <a:srgbClr val="97B9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MAM</a:t>
                      </a:r>
                      <a:r>
                        <a:rPr lang="de-DE" sz="1600" baseline="0" dirty="0"/>
                        <a:t> -&gt; BABs</a:t>
                      </a:r>
                      <a:endParaRPr lang="de-DE" sz="1600" dirty="0"/>
                    </a:p>
                  </a:txBody>
                  <a:tcPr anchor="ctr">
                    <a:solidFill>
                      <a:srgbClr val="EB5F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BABs</a:t>
                      </a:r>
                      <a:r>
                        <a:rPr lang="de-DE" sz="1600" baseline="0" dirty="0"/>
                        <a:t> -&gt; MAM</a:t>
                      </a:r>
                      <a:endParaRPr lang="de-DE" sz="1600" dirty="0"/>
                    </a:p>
                  </a:txBody>
                  <a:tcPr anchor="ctr">
                    <a:solidFill>
                      <a:srgbClr val="EB5F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bidirektional</a:t>
                      </a:r>
                    </a:p>
                  </a:txBody>
                  <a:tcPr anchor="ctr">
                    <a:solidFill>
                      <a:srgbClr val="B9D2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1447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 der </a:t>
            </a:r>
            <a:r>
              <a:rPr lang="de-DE" dirty="0" err="1"/>
              <a:t>BOards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</p:spTree>
    <p:extLst>
      <p:ext uri="{BB962C8B-B14F-4D97-AF65-F5344CB8AC3E}">
        <p14:creationId xmlns:p14="http://schemas.microsoft.com/office/powerpoint/2010/main" val="1740081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Ground</a:t>
            </a:r>
            <a:r>
              <a:rPr lang="de-DE" dirty="0"/>
              <a:t> </a:t>
            </a:r>
            <a:r>
              <a:rPr lang="de-DE" dirty="0" err="1"/>
              <a:t>Penetrating</a:t>
            </a:r>
            <a:r>
              <a:rPr lang="de-DE" dirty="0"/>
              <a:t> Radar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360000" y="938786"/>
            <a:ext cx="11447823" cy="509994"/>
          </a:xfrm>
        </p:spPr>
        <p:txBody>
          <a:bodyPr/>
          <a:lstStyle/>
          <a:p>
            <a:r>
              <a:rPr lang="de-DE" dirty="0"/>
              <a:t>Aufbau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pic>
        <p:nvPicPr>
          <p:cNvPr id="11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503" t="8136" r="23495" b="8891"/>
          <a:stretch/>
        </p:blipFill>
        <p:spPr>
          <a:xfrm>
            <a:off x="6816080" y="1105426"/>
            <a:ext cx="2714501" cy="3549731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6867512" y="3068960"/>
            <a:ext cx="864096" cy="858583"/>
          </a:xfrm>
          <a:prstGeom prst="ellipse">
            <a:avLst/>
          </a:prstGeom>
          <a:noFill/>
          <a:ln w="38100">
            <a:solidFill>
              <a:srgbClr val="EB5F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cxnSp>
        <p:nvCxnSpPr>
          <p:cNvPr id="12" name="Gerader Verbinder 11"/>
          <p:cNvCxnSpPr>
            <a:endCxn id="3" idx="0"/>
          </p:cNvCxnSpPr>
          <p:nvPr/>
        </p:nvCxnSpPr>
        <p:spPr>
          <a:xfrm>
            <a:off x="4059200" y="2661437"/>
            <a:ext cx="3240360" cy="407523"/>
          </a:xfrm>
          <a:prstGeom prst="line">
            <a:avLst/>
          </a:prstGeom>
          <a:ln w="38100">
            <a:solidFill>
              <a:srgbClr val="EB5F73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Gerader Verbinder 12"/>
          <p:cNvCxnSpPr>
            <a:endCxn id="3" idx="4"/>
          </p:cNvCxnSpPr>
          <p:nvPr/>
        </p:nvCxnSpPr>
        <p:spPr>
          <a:xfrm flipV="1">
            <a:off x="4059200" y="3927543"/>
            <a:ext cx="3240360" cy="891174"/>
          </a:xfrm>
          <a:prstGeom prst="line">
            <a:avLst/>
          </a:prstGeom>
          <a:ln w="38100">
            <a:solidFill>
              <a:srgbClr val="EB5F73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8758307" y="4369633"/>
            <a:ext cx="44319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[6]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972773" y="4941627"/>
            <a:ext cx="1728000" cy="618631"/>
          </a:xfrm>
          <a:prstGeom prst="rect">
            <a:avLst/>
          </a:prstGeom>
          <a:solidFill>
            <a:srgbClr val="023D6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Baseboard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(BAB)</a:t>
            </a:r>
          </a:p>
        </p:txBody>
      </p:sp>
      <p:cxnSp>
        <p:nvCxnSpPr>
          <p:cNvPr id="25" name="Gewinkelter Verbinder 24"/>
          <p:cNvCxnSpPr/>
          <p:nvPr/>
        </p:nvCxnSpPr>
        <p:spPr>
          <a:xfrm rot="16200000" flipV="1">
            <a:off x="7577174" y="4215371"/>
            <a:ext cx="189469" cy="1065002"/>
          </a:xfrm>
          <a:prstGeom prst="bentConnector2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winkelter Verbinder 29"/>
          <p:cNvCxnSpPr/>
          <p:nvPr/>
        </p:nvCxnSpPr>
        <p:spPr>
          <a:xfrm rot="5400000" flipH="1" flipV="1">
            <a:off x="8575208" y="4282339"/>
            <a:ext cx="189469" cy="931066"/>
          </a:xfrm>
          <a:prstGeom prst="bentConnector2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/>
          <p:cNvCxnSpPr/>
          <p:nvPr/>
        </p:nvCxnSpPr>
        <p:spPr>
          <a:xfrm flipH="1" flipV="1">
            <a:off x="7139407" y="4113152"/>
            <a:ext cx="5926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/>
          <p:cNvCxnSpPr/>
          <p:nvPr/>
        </p:nvCxnSpPr>
        <p:spPr>
          <a:xfrm flipH="1" flipV="1">
            <a:off x="9135475" y="4113152"/>
            <a:ext cx="5926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feld 65"/>
          <p:cNvSpPr txBox="1"/>
          <p:nvPr/>
        </p:nvSpPr>
        <p:spPr>
          <a:xfrm>
            <a:off x="6051928" y="4682799"/>
            <a:ext cx="1296143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i="1" dirty="0"/>
              <a:t>13x Ethernet</a:t>
            </a:r>
          </a:p>
        </p:txBody>
      </p:sp>
      <p:cxnSp>
        <p:nvCxnSpPr>
          <p:cNvPr id="72" name="Gerade Verbindung mit Pfeil 71"/>
          <p:cNvCxnSpPr/>
          <p:nvPr/>
        </p:nvCxnSpPr>
        <p:spPr>
          <a:xfrm flipH="1" flipV="1">
            <a:off x="9530582" y="3742279"/>
            <a:ext cx="957906" cy="19134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feld 72"/>
          <p:cNvSpPr txBox="1"/>
          <p:nvPr/>
        </p:nvSpPr>
        <p:spPr>
          <a:xfrm>
            <a:off x="359999" y="5949280"/>
            <a:ext cx="2351625" cy="384721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[6]: A. Mester</a:t>
            </a:r>
          </a:p>
          <a:p>
            <a:pPr algn="l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[7]: I. Bekman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9006720" y="5457317"/>
            <a:ext cx="35587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</a:t>
            </a:r>
          </a:p>
        </p:txBody>
      </p:sp>
      <p:sp>
        <p:nvSpPr>
          <p:cNvPr id="75" name="Foliennummernplatzhalter 3"/>
          <p:cNvSpPr>
            <a:spLocks noGrp="1"/>
          </p:cNvSpPr>
          <p:nvPr>
            <p:ph type="sldNum" sz="quarter" idx="14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31" name="Textfeld 30"/>
          <p:cNvSpPr txBox="1"/>
          <p:nvPr/>
        </p:nvSpPr>
        <p:spPr>
          <a:xfrm>
            <a:off x="9696400" y="5000105"/>
            <a:ext cx="1728000" cy="560153"/>
          </a:xfrm>
          <a:prstGeom prst="rect">
            <a:avLst/>
          </a:prstGeom>
          <a:solidFill>
            <a:srgbClr val="023D6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b="1" dirty="0">
                <a:solidFill>
                  <a:schemeClr val="bg1"/>
                </a:solidFill>
              </a:rPr>
              <a:t>Master Module </a:t>
            </a:r>
            <a:br>
              <a:rPr lang="de-DE" sz="1600" b="1" dirty="0">
                <a:solidFill>
                  <a:schemeClr val="bg1"/>
                </a:solidFill>
              </a:rPr>
            </a:br>
            <a:r>
              <a:rPr lang="de-DE" sz="1600" b="1" dirty="0">
                <a:solidFill>
                  <a:schemeClr val="bg1"/>
                </a:solidFill>
              </a:rPr>
              <a:t>(MAM)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15" t="-121" r="15615" b="121"/>
          <a:stretch/>
        </p:blipFill>
        <p:spPr>
          <a:xfrm rot="16200000">
            <a:off x="7711412" y="4478874"/>
            <a:ext cx="1017187" cy="1696874"/>
          </a:xfrm>
          <a:prstGeom prst="rect">
            <a:avLst/>
          </a:prstGeom>
        </p:spPr>
      </p:pic>
      <p:pic>
        <p:nvPicPr>
          <p:cNvPr id="10" name="Grafik 2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7" r="33825" b="2198"/>
          <a:stretch/>
        </p:blipFill>
        <p:spPr>
          <a:xfrm>
            <a:off x="2771746" y="1617148"/>
            <a:ext cx="1563760" cy="4126548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156429" y="5397851"/>
            <a:ext cx="42186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[6]</a:t>
            </a:r>
          </a:p>
        </p:txBody>
      </p:sp>
      <p:sp>
        <p:nvSpPr>
          <p:cNvPr id="20" name="Textfeld 19"/>
          <p:cNvSpPr txBox="1"/>
          <p:nvPr/>
        </p:nvSpPr>
        <p:spPr>
          <a:xfrm rot="16200000">
            <a:off x="2891996" y="3631033"/>
            <a:ext cx="595323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b="1" dirty="0">
                <a:solidFill>
                  <a:schemeClr val="bg1">
                    <a:lumMod val="75000"/>
                  </a:schemeClr>
                </a:solidFill>
              </a:rPr>
              <a:t>BAB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972773" y="1628800"/>
            <a:ext cx="1728000" cy="326243"/>
          </a:xfrm>
          <a:prstGeom prst="rect">
            <a:avLst/>
          </a:prstGeom>
          <a:solidFill>
            <a:srgbClr val="97B9E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b="1" dirty="0">
                <a:solidFill>
                  <a:schemeClr val="bg1"/>
                </a:solidFill>
              </a:rPr>
              <a:t>Antennen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9696400" y="1628800"/>
            <a:ext cx="1728192" cy="735586"/>
          </a:xfrm>
          <a:prstGeom prst="rect">
            <a:avLst/>
          </a:prstGeom>
          <a:solidFill>
            <a:srgbClr val="97B9E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b="1" dirty="0">
                <a:solidFill>
                  <a:schemeClr val="bg1"/>
                </a:solidFill>
              </a:rPr>
              <a:t>39 DAQ </a:t>
            </a:r>
          </a:p>
          <a:p>
            <a:pPr algn="ctr">
              <a:lnSpc>
                <a:spcPct val="95000"/>
              </a:lnSpc>
            </a:pPr>
            <a:r>
              <a:rPr lang="de-DE" sz="1400" b="1" dirty="0">
                <a:solidFill>
                  <a:schemeClr val="bg1"/>
                </a:solidFill>
              </a:rPr>
              <a:t>(Data </a:t>
            </a:r>
            <a:r>
              <a:rPr lang="de-DE" sz="1400" b="1" dirty="0" err="1">
                <a:solidFill>
                  <a:schemeClr val="bg1"/>
                </a:solidFill>
              </a:rPr>
              <a:t>Acquisition</a:t>
            </a:r>
            <a:r>
              <a:rPr lang="de-DE" sz="1400" b="1" dirty="0">
                <a:solidFill>
                  <a:schemeClr val="bg1"/>
                </a:solidFill>
              </a:rPr>
              <a:t>) Einheiten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9984432" y="3501008"/>
            <a:ext cx="1030628" cy="5016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i="1" dirty="0"/>
              <a:t>1m breit</a:t>
            </a:r>
          </a:p>
          <a:p>
            <a:pPr algn="ctr">
              <a:lnSpc>
                <a:spcPct val="95000"/>
              </a:lnSpc>
            </a:pPr>
            <a:r>
              <a:rPr lang="de-DE" sz="1400" i="1" dirty="0"/>
              <a:t>1.5m hoch</a:t>
            </a:r>
          </a:p>
        </p:txBody>
      </p:sp>
      <p:cxnSp>
        <p:nvCxnSpPr>
          <p:cNvPr id="32" name="Gerade Verbindung mit Pfeil 20"/>
          <p:cNvCxnSpPr>
            <a:stCxn id="21" idx="2"/>
          </p:cNvCxnSpPr>
          <p:nvPr/>
        </p:nvCxnSpPr>
        <p:spPr>
          <a:xfrm rot="16200000" flipH="1">
            <a:off x="2110864" y="1680952"/>
            <a:ext cx="429498" cy="977680"/>
          </a:xfrm>
          <a:prstGeom prst="bentConnector2">
            <a:avLst/>
          </a:prstGeom>
          <a:ln w="127000">
            <a:solidFill>
              <a:srgbClr val="023D6B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20"/>
          <p:cNvCxnSpPr>
            <a:stCxn id="29" idx="2"/>
          </p:cNvCxnSpPr>
          <p:nvPr/>
        </p:nvCxnSpPr>
        <p:spPr>
          <a:xfrm rot="5400000">
            <a:off x="9715278" y="2129666"/>
            <a:ext cx="610499" cy="1079939"/>
          </a:xfrm>
          <a:prstGeom prst="bentConnector2">
            <a:avLst/>
          </a:prstGeom>
          <a:ln w="127000">
            <a:solidFill>
              <a:srgbClr val="023D6B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813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18921" r="15933" b="17722"/>
          <a:stretch/>
        </p:blipFill>
        <p:spPr>
          <a:xfrm rot="16200000">
            <a:off x="36631" y="2260983"/>
            <a:ext cx="4165807" cy="25602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Boards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839416" y="1052736"/>
            <a:ext cx="2560236" cy="316711"/>
          </a:xfrm>
          <a:solidFill>
            <a:srgbClr val="023D6B"/>
          </a:solidFill>
        </p:spPr>
        <p:txBody>
          <a:bodyPr/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Baseboard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637698" y="2418989"/>
            <a:ext cx="4123434" cy="22018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946" y="3312353"/>
            <a:ext cx="905646" cy="683690"/>
          </a:xfrm>
          <a:prstGeom prst="rect">
            <a:avLst/>
          </a:prstGeom>
        </p:spPr>
      </p:pic>
      <p:sp>
        <p:nvSpPr>
          <p:cNvPr id="15" name="Textplatzhalter 4"/>
          <p:cNvSpPr txBox="1">
            <a:spLocks/>
          </p:cNvSpPr>
          <p:nvPr/>
        </p:nvSpPr>
        <p:spPr>
          <a:xfrm>
            <a:off x="7437875" y="1052736"/>
            <a:ext cx="2594797" cy="316711"/>
          </a:xfrm>
          <a:prstGeom prst="rect">
            <a:avLst/>
          </a:prstGeom>
          <a:solidFill>
            <a:srgbClr val="023D6B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Master Module (MAM)</a:t>
            </a:r>
          </a:p>
        </p:txBody>
      </p:sp>
      <p:cxnSp>
        <p:nvCxnSpPr>
          <p:cNvPr id="18" name="Gerade Verbindung mit Pfeil 17"/>
          <p:cNvCxnSpPr/>
          <p:nvPr/>
        </p:nvCxnSpPr>
        <p:spPr>
          <a:xfrm rot="10800000" flipV="1">
            <a:off x="2743902" y="3028491"/>
            <a:ext cx="1541488" cy="520443"/>
          </a:xfrm>
          <a:prstGeom prst="bentConnector3">
            <a:avLst>
              <a:gd name="adj1" fmla="val 50000"/>
            </a:avLst>
          </a:prstGeom>
          <a:ln w="38100">
            <a:solidFill>
              <a:srgbClr val="EB5F7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7062659" y="3838494"/>
            <a:ext cx="1632831" cy="706814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9950054" y="1531142"/>
            <a:ext cx="1548000" cy="501676"/>
          </a:xfrm>
          <a:prstGeom prst="rect">
            <a:avLst/>
          </a:prstGeom>
          <a:solidFill>
            <a:schemeClr val="bg1"/>
          </a:solidFill>
          <a:ln>
            <a:solidFill>
              <a:srgbClr val="023D6B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dirty="0"/>
              <a:t>Embedded Ethernet Switch</a:t>
            </a:r>
          </a:p>
        </p:txBody>
      </p:sp>
      <p:cxnSp>
        <p:nvCxnSpPr>
          <p:cNvPr id="45" name="Gerade Verbindung mit Pfeil 44"/>
          <p:cNvCxnSpPr/>
          <p:nvPr/>
        </p:nvCxnSpPr>
        <p:spPr>
          <a:xfrm flipH="1">
            <a:off x="3309557" y="5337298"/>
            <a:ext cx="540000" cy="0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 rot="10800000">
            <a:off x="3352803" y="4200114"/>
            <a:ext cx="519394" cy="220400"/>
          </a:xfrm>
          <a:prstGeom prst="bentConnector3">
            <a:avLst>
              <a:gd name="adj1" fmla="val 50000"/>
            </a:avLst>
          </a:prstGeom>
          <a:ln w="38100">
            <a:solidFill>
              <a:srgbClr val="EB5F7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/>
          <p:cNvCxnSpPr>
            <a:stCxn id="48" idx="1"/>
          </p:cNvCxnSpPr>
          <p:nvPr/>
        </p:nvCxnSpPr>
        <p:spPr>
          <a:xfrm rot="10800000" flipV="1">
            <a:off x="839435" y="4425674"/>
            <a:ext cx="2989517" cy="359968"/>
          </a:xfrm>
          <a:prstGeom prst="bentConnector3">
            <a:avLst>
              <a:gd name="adj1" fmla="val 107800"/>
            </a:avLst>
          </a:prstGeom>
          <a:ln w="38100">
            <a:solidFill>
              <a:srgbClr val="EB5F7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20" idx="1"/>
          </p:cNvCxnSpPr>
          <p:nvPr/>
        </p:nvCxnSpPr>
        <p:spPr>
          <a:xfrm rot="10800000">
            <a:off x="2743903" y="4574177"/>
            <a:ext cx="1081445" cy="369357"/>
          </a:xfrm>
          <a:prstGeom prst="bentConnector3">
            <a:avLst>
              <a:gd name="adj1" fmla="val 20158"/>
            </a:avLst>
          </a:prstGeom>
          <a:ln w="38100">
            <a:solidFill>
              <a:srgbClr val="EB5F7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3292596" y="5432296"/>
            <a:ext cx="44319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9764191" y="5451400"/>
            <a:ext cx="44319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</a:t>
            </a:r>
          </a:p>
        </p:txBody>
      </p:sp>
      <p:sp>
        <p:nvSpPr>
          <p:cNvPr id="19" name="Rechteck 18"/>
          <p:cNvSpPr/>
          <p:nvPr/>
        </p:nvSpPr>
        <p:spPr>
          <a:xfrm>
            <a:off x="6055239" y="3909123"/>
            <a:ext cx="1152000" cy="288000"/>
          </a:xfrm>
          <a:prstGeom prst="rect">
            <a:avLst/>
          </a:prstGeom>
          <a:solidFill>
            <a:srgbClr val="02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1050" b="1" dirty="0">
                <a:solidFill>
                  <a:schemeClr val="bg1"/>
                </a:solidFill>
              </a:rPr>
              <a:t> Im Einsatz</a:t>
            </a:r>
          </a:p>
        </p:txBody>
      </p:sp>
      <p:cxnSp>
        <p:nvCxnSpPr>
          <p:cNvPr id="37" name="Gerade Verbindung mit Pfeil 36"/>
          <p:cNvCxnSpPr>
            <a:stCxn id="36" idx="1"/>
          </p:cNvCxnSpPr>
          <p:nvPr/>
        </p:nvCxnSpPr>
        <p:spPr>
          <a:xfrm rot="10800000" flipV="1">
            <a:off x="2351585" y="1696322"/>
            <a:ext cx="1491269" cy="796574"/>
          </a:xfrm>
          <a:prstGeom prst="bentConnector3">
            <a:avLst>
              <a:gd name="adj1" fmla="val 21096"/>
            </a:avLst>
          </a:prstGeom>
          <a:ln w="38100">
            <a:solidFill>
              <a:srgbClr val="EB5F7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hteck 38"/>
          <p:cNvSpPr/>
          <p:nvPr/>
        </p:nvSpPr>
        <p:spPr>
          <a:xfrm>
            <a:off x="10057798" y="1052736"/>
            <a:ext cx="1440256" cy="316710"/>
          </a:xfrm>
          <a:prstGeom prst="rect">
            <a:avLst/>
          </a:prstGeom>
          <a:solidFill>
            <a:srgbClr val="B9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1050" b="1" dirty="0">
                <a:solidFill>
                  <a:schemeClr val="bg1"/>
                </a:solidFill>
              </a:rPr>
              <a:t> In Entwicklung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t="6315" r="18517" b="6967"/>
          <a:stretch/>
        </p:blipFill>
        <p:spPr>
          <a:xfrm>
            <a:off x="8335513" y="1778531"/>
            <a:ext cx="949200" cy="937621"/>
          </a:xfrm>
          <a:prstGeom prst="rect">
            <a:avLst/>
          </a:prstGeom>
        </p:spPr>
      </p:pic>
      <p:sp>
        <p:nvSpPr>
          <p:cNvPr id="47" name="Textfeld 46"/>
          <p:cNvSpPr txBox="1"/>
          <p:nvPr/>
        </p:nvSpPr>
        <p:spPr>
          <a:xfrm>
            <a:off x="9950054" y="3387439"/>
            <a:ext cx="1548000" cy="501676"/>
          </a:xfrm>
          <a:prstGeom prst="rect">
            <a:avLst/>
          </a:prstGeom>
          <a:solidFill>
            <a:schemeClr val="bg1"/>
          </a:solidFill>
          <a:ln>
            <a:solidFill>
              <a:srgbClr val="023D6B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dirty="0" err="1"/>
              <a:t>Clock</a:t>
            </a:r>
            <a:r>
              <a:rPr lang="de-DE" sz="1400" dirty="0"/>
              <a:t> Module (3x HMC7044)</a:t>
            </a:r>
          </a:p>
        </p:txBody>
      </p:sp>
      <p:cxnSp>
        <p:nvCxnSpPr>
          <p:cNvPr id="50" name="Gerade Verbindung mit Pfeil 49"/>
          <p:cNvCxnSpPr>
            <a:stCxn id="47" idx="1"/>
          </p:cNvCxnSpPr>
          <p:nvPr/>
        </p:nvCxnSpPr>
        <p:spPr>
          <a:xfrm flipH="1">
            <a:off x="9254592" y="3638277"/>
            <a:ext cx="695462" cy="6747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>
            <a:stCxn id="27" idx="1"/>
          </p:cNvCxnSpPr>
          <p:nvPr/>
        </p:nvCxnSpPr>
        <p:spPr>
          <a:xfrm flipH="1" flipV="1">
            <a:off x="9284714" y="1772816"/>
            <a:ext cx="665340" cy="9164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359999" y="6095474"/>
            <a:ext cx="2351625" cy="238527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[7]: I. Bekman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825347" y="2547468"/>
            <a:ext cx="3380666" cy="1349600"/>
          </a:xfrm>
          <a:prstGeom prst="rect">
            <a:avLst/>
          </a:prstGeom>
          <a:solidFill>
            <a:schemeClr val="bg1"/>
          </a:solidFill>
          <a:ln>
            <a:solidFill>
              <a:srgbClr val="023D6B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dirty="0"/>
              <a:t>FPGA und CPU:</a:t>
            </a:r>
          </a:p>
          <a:p>
            <a:pPr marL="742950" lvl="1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TE0835, </a:t>
            </a:r>
            <a:r>
              <a:rPr lang="de-DE" sz="1400" dirty="0" err="1"/>
              <a:t>Zynq</a:t>
            </a:r>
            <a:r>
              <a:rPr lang="de-DE" sz="1400" dirty="0"/>
              <a:t> </a:t>
            </a:r>
            <a:r>
              <a:rPr lang="de-DE" sz="1400" dirty="0" err="1"/>
              <a:t>Ultrascale</a:t>
            </a:r>
            <a:r>
              <a:rPr lang="de-DE" sz="1400" dirty="0"/>
              <a:t>+ </a:t>
            </a:r>
            <a:r>
              <a:rPr lang="de-DE" sz="1400" dirty="0" err="1"/>
              <a:t>RFSoC</a:t>
            </a:r>
            <a:r>
              <a:rPr lang="de-DE" sz="1400" dirty="0"/>
              <a:t> mit 8 ADCs und 1 DAC</a:t>
            </a:r>
          </a:p>
          <a:p>
            <a:pPr marL="742950" lvl="1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400" dirty="0" err="1"/>
              <a:t>Avnet</a:t>
            </a:r>
            <a:r>
              <a:rPr lang="de-DE" sz="1400" dirty="0"/>
              <a:t> </a:t>
            </a:r>
            <a:r>
              <a:rPr lang="de-DE" sz="1400" dirty="0" err="1"/>
              <a:t>ZedBoard</a:t>
            </a:r>
            <a:br>
              <a:rPr lang="de-DE" sz="1400" dirty="0"/>
            </a:br>
            <a:r>
              <a:rPr lang="de-DE" sz="1400" dirty="0" err="1"/>
              <a:t>Zynq</a:t>
            </a:r>
            <a:r>
              <a:rPr lang="de-DE" sz="1400" dirty="0"/>
              <a:t> 7000 </a:t>
            </a:r>
            <a:r>
              <a:rPr lang="de-DE" sz="1400" dirty="0" err="1"/>
              <a:t>SoC</a:t>
            </a:r>
            <a:endParaRPr lang="de-DE" sz="1400" dirty="0"/>
          </a:p>
          <a:p>
            <a:pPr lvl="1">
              <a:lnSpc>
                <a:spcPct val="95000"/>
              </a:lnSpc>
            </a:pPr>
            <a:r>
              <a:rPr lang="de-DE" sz="1400" dirty="0">
                <a:sym typeface="Wingdings" panose="05000000000000000000" pitchFamily="2" charset="2"/>
              </a:rPr>
              <a:t>  </a:t>
            </a:r>
            <a:r>
              <a:rPr lang="de-DE" sz="1400" dirty="0"/>
              <a:t>TE0720 in Zukunft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3825347" y="5155071"/>
            <a:ext cx="2520000" cy="297004"/>
          </a:xfrm>
          <a:prstGeom prst="rect">
            <a:avLst/>
          </a:prstGeom>
          <a:solidFill>
            <a:schemeClr val="bg1"/>
          </a:solidFill>
          <a:ln>
            <a:solidFill>
              <a:srgbClr val="023D6B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dirty="0"/>
              <a:t>Board zu Board Verbindung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3828951" y="4277172"/>
            <a:ext cx="2520000" cy="297004"/>
          </a:xfrm>
          <a:prstGeom prst="rect">
            <a:avLst/>
          </a:prstGeom>
          <a:solidFill>
            <a:schemeClr val="bg1"/>
          </a:solidFill>
          <a:ln>
            <a:solidFill>
              <a:srgbClr val="023D6B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dirty="0"/>
              <a:t>64 Antennen Verbindungen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825347" y="4795031"/>
            <a:ext cx="2520000" cy="297004"/>
          </a:xfrm>
          <a:prstGeom prst="rect">
            <a:avLst/>
          </a:prstGeom>
          <a:solidFill>
            <a:schemeClr val="bg1"/>
          </a:solidFill>
          <a:ln>
            <a:solidFill>
              <a:srgbClr val="023D6B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dirty="0" err="1"/>
              <a:t>Clocking</a:t>
            </a:r>
            <a:r>
              <a:rPr lang="de-DE" sz="1400" dirty="0"/>
              <a:t> Chip (HMC7044)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3842853" y="1547820"/>
            <a:ext cx="1335992" cy="297004"/>
          </a:xfrm>
          <a:prstGeom prst="rect">
            <a:avLst/>
          </a:prstGeom>
          <a:solidFill>
            <a:schemeClr val="bg1"/>
          </a:solidFill>
          <a:ln>
            <a:solidFill>
              <a:srgbClr val="023D6B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dirty="0" err="1"/>
              <a:t>Spartan</a:t>
            </a:r>
            <a:r>
              <a:rPr lang="de-DE" sz="1400" dirty="0"/>
              <a:t> (S7)</a:t>
            </a:r>
          </a:p>
        </p:txBody>
      </p:sp>
      <p:sp>
        <p:nvSpPr>
          <p:cNvPr id="58" name="Rechteck 57"/>
          <p:cNvSpPr/>
          <p:nvPr/>
        </p:nvSpPr>
        <p:spPr>
          <a:xfrm>
            <a:off x="371475" y="908720"/>
            <a:ext cx="11449050" cy="4860255"/>
          </a:xfrm>
          <a:prstGeom prst="rect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175476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9" grpId="0" animBg="1"/>
      <p:bldP spid="47" grpId="0" animBg="1"/>
      <p:bldP spid="16" grpId="0" animBg="1"/>
      <p:bldP spid="44" grpId="0" animBg="1"/>
      <p:bldP spid="48" grpId="0" animBg="1"/>
      <p:bldP spid="20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Aufgabenstellung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ln>
            <a:solidFill>
              <a:srgbClr val="023D6B"/>
            </a:solidFill>
          </a:ln>
        </p:spPr>
        <p:txBody>
          <a:bodyPr/>
          <a:lstStyle/>
          <a:p>
            <a:r>
              <a:rPr lang="de-DE" dirty="0"/>
              <a:t>18.03.2024 | Lasse van </a:t>
            </a:r>
            <a:r>
              <a:rPr lang="de-DE" dirty="0" err="1"/>
              <a:t>baal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Störungen und Steuerung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991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18921" r="15933" b="17722"/>
          <a:stretch/>
        </p:blipFill>
        <p:spPr>
          <a:xfrm rot="16200000">
            <a:off x="-420967" y="2476579"/>
            <a:ext cx="4165807" cy="25602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sp>
        <p:nvSpPr>
          <p:cNvPr id="9" name="Textplatzhalter 4"/>
          <p:cNvSpPr txBox="1">
            <a:spLocks/>
          </p:cNvSpPr>
          <p:nvPr/>
        </p:nvSpPr>
        <p:spPr>
          <a:xfrm>
            <a:off x="407988" y="1357081"/>
            <a:ext cx="2534067" cy="316711"/>
          </a:xfrm>
          <a:prstGeom prst="rect">
            <a:avLst/>
          </a:prstGeom>
          <a:solidFill>
            <a:srgbClr val="023D6B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>
                <a:solidFill>
                  <a:schemeClr val="bg1"/>
                </a:solidFill>
              </a:rPr>
              <a:t>Baseboard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Textplatzhalter 4"/>
          <p:cNvSpPr txBox="1">
            <a:spLocks/>
          </p:cNvSpPr>
          <p:nvPr/>
        </p:nvSpPr>
        <p:spPr>
          <a:xfrm>
            <a:off x="407988" y="940403"/>
            <a:ext cx="5183956" cy="3167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Beispiel </a:t>
            </a:r>
            <a:r>
              <a:rPr lang="de-DE" sz="2000" dirty="0">
                <a:solidFill>
                  <a:srgbClr val="EB5F73"/>
                </a:solidFill>
              </a:rPr>
              <a:t>Störung und Initialisierung</a:t>
            </a:r>
            <a:endParaRPr lang="de-DE" sz="2000" dirty="0"/>
          </a:p>
        </p:txBody>
      </p:sp>
      <p:sp>
        <p:nvSpPr>
          <p:cNvPr id="12" name="Textplatzhalter 4"/>
          <p:cNvSpPr txBox="1">
            <a:spLocks/>
          </p:cNvSpPr>
          <p:nvPr/>
        </p:nvSpPr>
        <p:spPr>
          <a:xfrm>
            <a:off x="3611014" y="2263317"/>
            <a:ext cx="2464709" cy="684000"/>
          </a:xfrm>
          <a:prstGeom prst="rect">
            <a:avLst/>
          </a:prstGeom>
          <a:solidFill>
            <a:srgbClr val="EB5F73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Störung der Kühlung 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des Trenz Modules</a:t>
            </a:r>
          </a:p>
        </p:txBody>
      </p:sp>
      <p:cxnSp>
        <p:nvCxnSpPr>
          <p:cNvPr id="13" name="Gerade Verbindung mit Pfeil 12"/>
          <p:cNvCxnSpPr>
            <a:stCxn id="12" idx="1"/>
          </p:cNvCxnSpPr>
          <p:nvPr/>
        </p:nvCxnSpPr>
        <p:spPr>
          <a:xfrm rot="10800000" flipV="1">
            <a:off x="2351584" y="2605317"/>
            <a:ext cx="1259430" cy="1183722"/>
          </a:xfrm>
          <a:prstGeom prst="bentConnector3">
            <a:avLst>
              <a:gd name="adj1" fmla="val 50000"/>
            </a:avLst>
          </a:prstGeom>
          <a:ln w="38100">
            <a:solidFill>
              <a:srgbClr val="EB5F7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8401050" y="1239652"/>
            <a:ext cx="3408000" cy="316711"/>
          </a:xfrm>
          <a:prstGeom prst="rect">
            <a:avLst/>
          </a:prstGeom>
          <a:solidFill>
            <a:srgbClr val="B9D25F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Lösung:</a:t>
            </a:r>
          </a:p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9" name="Textplatzhalter 4"/>
          <p:cNvSpPr txBox="1">
            <a:spLocks/>
          </p:cNvSpPr>
          <p:nvPr/>
        </p:nvSpPr>
        <p:spPr>
          <a:xfrm>
            <a:off x="8401051" y="2995842"/>
            <a:ext cx="3419474" cy="8652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Zentrale Überwachung </a:t>
            </a:r>
            <a:br>
              <a:rPr lang="de-DE" dirty="0"/>
            </a:br>
            <a:r>
              <a:rPr lang="de-DE" dirty="0"/>
              <a:t>der </a:t>
            </a:r>
            <a:r>
              <a:rPr lang="de-DE" dirty="0" err="1"/>
              <a:t>Baseboards</a:t>
            </a:r>
            <a:endParaRPr lang="de-DE" dirty="0"/>
          </a:p>
          <a:p>
            <a:endParaRPr lang="de-DE" dirty="0"/>
          </a:p>
        </p:txBody>
      </p:sp>
      <p:sp>
        <p:nvSpPr>
          <p:cNvPr id="20" name="Abgerundetes Rechteck 19"/>
          <p:cNvSpPr/>
          <p:nvPr/>
        </p:nvSpPr>
        <p:spPr>
          <a:xfrm>
            <a:off x="9480376" y="1863812"/>
            <a:ext cx="1296144" cy="704573"/>
          </a:xfrm>
          <a:prstGeom prst="roundRect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cxnSp>
        <p:nvCxnSpPr>
          <p:cNvPr id="22" name="Gerader Verbinder 21"/>
          <p:cNvCxnSpPr/>
          <p:nvPr/>
        </p:nvCxnSpPr>
        <p:spPr>
          <a:xfrm>
            <a:off x="9946414" y="2568385"/>
            <a:ext cx="0" cy="300822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>
            <a:off x="10306454" y="2568385"/>
            <a:ext cx="0" cy="300822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bgerundetes Rechteck 23"/>
          <p:cNvSpPr/>
          <p:nvPr/>
        </p:nvSpPr>
        <p:spPr>
          <a:xfrm>
            <a:off x="9565187" y="1944716"/>
            <a:ext cx="1126522" cy="541929"/>
          </a:xfrm>
          <a:prstGeom prst="roundRect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cxnSp>
        <p:nvCxnSpPr>
          <p:cNvPr id="25" name="Gerader Verbinder 24"/>
          <p:cNvCxnSpPr/>
          <p:nvPr/>
        </p:nvCxnSpPr>
        <p:spPr>
          <a:xfrm flipH="1">
            <a:off x="9874406" y="2869207"/>
            <a:ext cx="75839" cy="0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 flipH="1">
            <a:off x="10302623" y="2869207"/>
            <a:ext cx="75839" cy="0"/>
          </a:xfrm>
          <a:prstGeom prst="line">
            <a:avLst/>
          </a:prstGeom>
          <a:ln w="12700">
            <a:solidFill>
              <a:srgbClr val="023D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9725837" y="2077119"/>
            <a:ext cx="796641" cy="288032"/>
          </a:xfrm>
          <a:prstGeom prst="ellipse">
            <a:avLst/>
          </a:prstGeom>
          <a:noFill/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9" name="Flussdiagramm: Verbinder 28"/>
          <p:cNvSpPr/>
          <p:nvPr/>
        </p:nvSpPr>
        <p:spPr>
          <a:xfrm>
            <a:off x="9942583" y="2077117"/>
            <a:ext cx="360040" cy="288033"/>
          </a:xfrm>
          <a:prstGeom prst="flowChartConnector">
            <a:avLst/>
          </a:prstGeom>
          <a:solidFill>
            <a:srgbClr val="023D6B"/>
          </a:solidFill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3" name="Eingekerbter Pfeil nach rechts 32"/>
          <p:cNvSpPr/>
          <p:nvPr/>
        </p:nvSpPr>
        <p:spPr>
          <a:xfrm>
            <a:off x="6075722" y="2317285"/>
            <a:ext cx="2180866" cy="463643"/>
          </a:xfrm>
          <a:custGeom>
            <a:avLst/>
            <a:gdLst>
              <a:gd name="connsiteX0" fmla="*/ 0 w 1296144"/>
              <a:gd name="connsiteY0" fmla="*/ 144016 h 576064"/>
              <a:gd name="connsiteX1" fmla="*/ 1008112 w 1296144"/>
              <a:gd name="connsiteY1" fmla="*/ 144016 h 576064"/>
              <a:gd name="connsiteX2" fmla="*/ 1008112 w 1296144"/>
              <a:gd name="connsiteY2" fmla="*/ 0 h 576064"/>
              <a:gd name="connsiteX3" fmla="*/ 1296144 w 1296144"/>
              <a:gd name="connsiteY3" fmla="*/ 288032 h 576064"/>
              <a:gd name="connsiteX4" fmla="*/ 1008112 w 1296144"/>
              <a:gd name="connsiteY4" fmla="*/ 576064 h 576064"/>
              <a:gd name="connsiteX5" fmla="*/ 1008112 w 1296144"/>
              <a:gd name="connsiteY5" fmla="*/ 432048 h 576064"/>
              <a:gd name="connsiteX6" fmla="*/ 0 w 1296144"/>
              <a:gd name="connsiteY6" fmla="*/ 432048 h 576064"/>
              <a:gd name="connsiteX7" fmla="*/ 144016 w 1296144"/>
              <a:gd name="connsiteY7" fmla="*/ 288032 h 576064"/>
              <a:gd name="connsiteX8" fmla="*/ 0 w 1296144"/>
              <a:gd name="connsiteY8" fmla="*/ 144016 h 576064"/>
              <a:gd name="connsiteX0" fmla="*/ 0 w 1296144"/>
              <a:gd name="connsiteY0" fmla="*/ 144016 h 576064"/>
              <a:gd name="connsiteX1" fmla="*/ 1008112 w 1296144"/>
              <a:gd name="connsiteY1" fmla="*/ 144016 h 576064"/>
              <a:gd name="connsiteX2" fmla="*/ 1008112 w 1296144"/>
              <a:gd name="connsiteY2" fmla="*/ 0 h 576064"/>
              <a:gd name="connsiteX3" fmla="*/ 1296144 w 1296144"/>
              <a:gd name="connsiteY3" fmla="*/ 288032 h 576064"/>
              <a:gd name="connsiteX4" fmla="*/ 1008112 w 1296144"/>
              <a:gd name="connsiteY4" fmla="*/ 576064 h 576064"/>
              <a:gd name="connsiteX5" fmla="*/ 1008112 w 1296144"/>
              <a:gd name="connsiteY5" fmla="*/ 432048 h 576064"/>
              <a:gd name="connsiteX6" fmla="*/ 0 w 1296144"/>
              <a:gd name="connsiteY6" fmla="*/ 432048 h 576064"/>
              <a:gd name="connsiteX7" fmla="*/ 0 w 1296144"/>
              <a:gd name="connsiteY7" fmla="*/ 144016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144" h="576064">
                <a:moveTo>
                  <a:pt x="0" y="144016"/>
                </a:moveTo>
                <a:lnTo>
                  <a:pt x="1008112" y="144016"/>
                </a:lnTo>
                <a:lnTo>
                  <a:pt x="1008112" y="0"/>
                </a:lnTo>
                <a:lnTo>
                  <a:pt x="1296144" y="288032"/>
                </a:lnTo>
                <a:lnTo>
                  <a:pt x="1008112" y="576064"/>
                </a:lnTo>
                <a:lnTo>
                  <a:pt x="1008112" y="432048"/>
                </a:lnTo>
                <a:lnTo>
                  <a:pt x="0" y="432048"/>
                </a:lnTo>
                <a:lnTo>
                  <a:pt x="0" y="144016"/>
                </a:lnTo>
                <a:close/>
              </a:path>
            </a:pathLst>
          </a:custGeom>
          <a:solidFill>
            <a:srgbClr val="B9D25F"/>
          </a:solidFill>
          <a:ln>
            <a:solidFill>
              <a:srgbClr val="B9D2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6" name="Textplatzhalter 4"/>
          <p:cNvSpPr txBox="1">
            <a:spLocks/>
          </p:cNvSpPr>
          <p:nvPr/>
        </p:nvSpPr>
        <p:spPr>
          <a:xfrm>
            <a:off x="3611014" y="4509120"/>
            <a:ext cx="2464709" cy="1051928"/>
          </a:xfrm>
          <a:prstGeom prst="rect">
            <a:avLst/>
          </a:prstGeom>
          <a:solidFill>
            <a:srgbClr val="EB5F73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HMCs (</a:t>
            </a:r>
            <a:r>
              <a:rPr lang="de-DE" dirty="0" err="1">
                <a:solidFill>
                  <a:schemeClr val="bg1"/>
                </a:solidFill>
              </a:rPr>
              <a:t>Clocking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müssen gleichzeitig initialisiert werden</a:t>
            </a:r>
          </a:p>
        </p:txBody>
      </p:sp>
      <p:cxnSp>
        <p:nvCxnSpPr>
          <p:cNvPr id="30" name="Gerade Verbindung mit Pfeil 29"/>
          <p:cNvCxnSpPr/>
          <p:nvPr/>
        </p:nvCxnSpPr>
        <p:spPr>
          <a:xfrm flipH="1">
            <a:off x="2296450" y="4797152"/>
            <a:ext cx="1309179" cy="8952"/>
          </a:xfrm>
          <a:prstGeom prst="straightConnector1">
            <a:avLst/>
          </a:prstGeom>
          <a:ln w="38100">
            <a:solidFill>
              <a:srgbClr val="EB5F7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Eingekerbter Pfeil nach rechts 31"/>
          <p:cNvSpPr/>
          <p:nvPr/>
        </p:nvSpPr>
        <p:spPr>
          <a:xfrm>
            <a:off x="6075722" y="4747052"/>
            <a:ext cx="2180866" cy="482148"/>
          </a:xfrm>
          <a:custGeom>
            <a:avLst/>
            <a:gdLst>
              <a:gd name="connsiteX0" fmla="*/ 0 w 1296144"/>
              <a:gd name="connsiteY0" fmla="*/ 144016 h 576064"/>
              <a:gd name="connsiteX1" fmla="*/ 1008112 w 1296144"/>
              <a:gd name="connsiteY1" fmla="*/ 144016 h 576064"/>
              <a:gd name="connsiteX2" fmla="*/ 1008112 w 1296144"/>
              <a:gd name="connsiteY2" fmla="*/ 0 h 576064"/>
              <a:gd name="connsiteX3" fmla="*/ 1296144 w 1296144"/>
              <a:gd name="connsiteY3" fmla="*/ 288032 h 576064"/>
              <a:gd name="connsiteX4" fmla="*/ 1008112 w 1296144"/>
              <a:gd name="connsiteY4" fmla="*/ 576064 h 576064"/>
              <a:gd name="connsiteX5" fmla="*/ 1008112 w 1296144"/>
              <a:gd name="connsiteY5" fmla="*/ 432048 h 576064"/>
              <a:gd name="connsiteX6" fmla="*/ 0 w 1296144"/>
              <a:gd name="connsiteY6" fmla="*/ 432048 h 576064"/>
              <a:gd name="connsiteX7" fmla="*/ 144016 w 1296144"/>
              <a:gd name="connsiteY7" fmla="*/ 288032 h 576064"/>
              <a:gd name="connsiteX8" fmla="*/ 0 w 1296144"/>
              <a:gd name="connsiteY8" fmla="*/ 144016 h 576064"/>
              <a:gd name="connsiteX0" fmla="*/ 0 w 1296144"/>
              <a:gd name="connsiteY0" fmla="*/ 144016 h 576064"/>
              <a:gd name="connsiteX1" fmla="*/ 1008112 w 1296144"/>
              <a:gd name="connsiteY1" fmla="*/ 144016 h 576064"/>
              <a:gd name="connsiteX2" fmla="*/ 1008112 w 1296144"/>
              <a:gd name="connsiteY2" fmla="*/ 0 h 576064"/>
              <a:gd name="connsiteX3" fmla="*/ 1296144 w 1296144"/>
              <a:gd name="connsiteY3" fmla="*/ 288032 h 576064"/>
              <a:gd name="connsiteX4" fmla="*/ 1008112 w 1296144"/>
              <a:gd name="connsiteY4" fmla="*/ 576064 h 576064"/>
              <a:gd name="connsiteX5" fmla="*/ 1008112 w 1296144"/>
              <a:gd name="connsiteY5" fmla="*/ 432048 h 576064"/>
              <a:gd name="connsiteX6" fmla="*/ 0 w 1296144"/>
              <a:gd name="connsiteY6" fmla="*/ 432048 h 576064"/>
              <a:gd name="connsiteX7" fmla="*/ 0 w 1296144"/>
              <a:gd name="connsiteY7" fmla="*/ 144016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144" h="576064">
                <a:moveTo>
                  <a:pt x="0" y="144016"/>
                </a:moveTo>
                <a:lnTo>
                  <a:pt x="1008112" y="144016"/>
                </a:lnTo>
                <a:lnTo>
                  <a:pt x="1008112" y="0"/>
                </a:lnTo>
                <a:lnTo>
                  <a:pt x="1296144" y="288032"/>
                </a:lnTo>
                <a:lnTo>
                  <a:pt x="1008112" y="576064"/>
                </a:lnTo>
                <a:lnTo>
                  <a:pt x="1008112" y="432048"/>
                </a:lnTo>
                <a:lnTo>
                  <a:pt x="0" y="432048"/>
                </a:lnTo>
                <a:lnTo>
                  <a:pt x="0" y="144016"/>
                </a:lnTo>
                <a:close/>
              </a:path>
            </a:pathLst>
          </a:custGeom>
          <a:solidFill>
            <a:srgbClr val="B9D25F"/>
          </a:solidFill>
          <a:ln>
            <a:solidFill>
              <a:srgbClr val="B9D2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5" name="Textplatzhalter 4"/>
          <p:cNvSpPr txBox="1">
            <a:spLocks/>
          </p:cNvSpPr>
          <p:nvPr/>
        </p:nvSpPr>
        <p:spPr>
          <a:xfrm>
            <a:off x="8401050" y="4330681"/>
            <a:ext cx="3408000" cy="316711"/>
          </a:xfrm>
          <a:prstGeom prst="rect">
            <a:avLst/>
          </a:prstGeom>
          <a:solidFill>
            <a:srgbClr val="B9D25F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Lösung:</a:t>
            </a:r>
          </a:p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6" name="Textplatzhalter 4"/>
          <p:cNvSpPr txBox="1">
            <a:spLocks/>
          </p:cNvSpPr>
          <p:nvPr/>
        </p:nvSpPr>
        <p:spPr>
          <a:xfrm>
            <a:off x="8401050" y="4725144"/>
            <a:ext cx="3407999" cy="6120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HMCs müssen zentral initialisiert werden</a:t>
            </a:r>
          </a:p>
        </p:txBody>
      </p:sp>
      <p:sp>
        <p:nvSpPr>
          <p:cNvPr id="45" name="Textplatzhalter 4"/>
          <p:cNvSpPr txBox="1">
            <a:spLocks/>
          </p:cNvSpPr>
          <p:nvPr/>
        </p:nvSpPr>
        <p:spPr>
          <a:xfrm>
            <a:off x="3605629" y="1724419"/>
            <a:ext cx="2470093" cy="4418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i="1" dirty="0">
                <a:solidFill>
                  <a:srgbClr val="023D6B"/>
                </a:solidFill>
              </a:rPr>
              <a:t>Für alle BABs: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2910304" y="5631546"/>
            <a:ext cx="44319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</a:t>
            </a:r>
          </a:p>
        </p:txBody>
      </p:sp>
      <p:sp>
        <p:nvSpPr>
          <p:cNvPr id="11" name="Rechteck 10"/>
          <p:cNvSpPr/>
          <p:nvPr/>
        </p:nvSpPr>
        <p:spPr>
          <a:xfrm>
            <a:off x="8401050" y="4330681"/>
            <a:ext cx="3419475" cy="1230367"/>
          </a:xfrm>
          <a:prstGeom prst="rect">
            <a:avLst/>
          </a:prstGeom>
          <a:noFill/>
          <a:ln w="28575">
            <a:solidFill>
              <a:srgbClr val="B9D2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4" name="Rechteck 33"/>
          <p:cNvSpPr/>
          <p:nvPr/>
        </p:nvSpPr>
        <p:spPr>
          <a:xfrm>
            <a:off x="8389574" y="1257114"/>
            <a:ext cx="3419475" cy="2603934"/>
          </a:xfrm>
          <a:prstGeom prst="rect">
            <a:avLst/>
          </a:prstGeom>
          <a:noFill/>
          <a:ln w="28575">
            <a:solidFill>
              <a:srgbClr val="B9D2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8" name="Textfeld 37"/>
          <p:cNvSpPr txBox="1"/>
          <p:nvPr/>
        </p:nvSpPr>
        <p:spPr>
          <a:xfrm>
            <a:off x="359999" y="6095474"/>
            <a:ext cx="2351625" cy="238527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[7]: I. Bekman</a:t>
            </a:r>
          </a:p>
        </p:txBody>
      </p:sp>
    </p:spTree>
    <p:extLst>
      <p:ext uri="{BB962C8B-B14F-4D97-AF65-F5344CB8AC3E}">
        <p14:creationId xmlns:p14="http://schemas.microsoft.com/office/powerpoint/2010/main" val="277263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/>
      <p:bldP spid="20" grpId="0" animBg="1"/>
      <p:bldP spid="24" grpId="0" animBg="1"/>
      <p:bldP spid="28" grpId="0" animBg="1"/>
      <p:bldP spid="29" grpId="0" animBg="1"/>
      <p:bldP spid="33" grpId="0" animBg="1"/>
      <p:bldP spid="26" grpId="0" animBg="1"/>
      <p:bldP spid="32" grpId="0" animBg="1"/>
      <p:bldP spid="35" grpId="0" animBg="1"/>
      <p:bldP spid="36" grpId="0"/>
      <p:bldP spid="45" grpId="0"/>
      <p:bldP spid="11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 der </a:t>
            </a:r>
            <a:r>
              <a:rPr lang="de-DE" dirty="0" err="1"/>
              <a:t>boards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Kommunikation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46994" y="1641436"/>
            <a:ext cx="6025150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Steuern der BABs durch das MAM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Konzentrieren der Überwachungsdaten auf dem MAM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2531824" y="3861048"/>
            <a:ext cx="1980000" cy="802498"/>
          </a:xfrm>
          <a:prstGeom prst="roundRect">
            <a:avLst/>
          </a:prstGeom>
          <a:solidFill>
            <a:srgbClr val="023D6B"/>
          </a:solidFill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b="1" dirty="0"/>
              <a:t>39x BABs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7392144" y="3861048"/>
            <a:ext cx="1980000" cy="742696"/>
          </a:xfrm>
          <a:prstGeom prst="roundRect">
            <a:avLst/>
          </a:prstGeom>
          <a:solidFill>
            <a:srgbClr val="023D6B"/>
          </a:solidFill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b="1" dirty="0"/>
              <a:t>MAM</a:t>
            </a:r>
          </a:p>
        </p:txBody>
      </p:sp>
      <p:sp>
        <p:nvSpPr>
          <p:cNvPr id="11" name="180-Grad-Pfeil 10"/>
          <p:cNvSpPr/>
          <p:nvPr/>
        </p:nvSpPr>
        <p:spPr>
          <a:xfrm>
            <a:off x="3431704" y="2944334"/>
            <a:ext cx="5112568" cy="720080"/>
          </a:xfrm>
          <a:custGeom>
            <a:avLst/>
            <a:gdLst>
              <a:gd name="connsiteX0" fmla="*/ 0 w 5197278"/>
              <a:gd name="connsiteY0" fmla="*/ 720080 h 720080"/>
              <a:gd name="connsiteX1" fmla="*/ 0 w 5197278"/>
              <a:gd name="connsiteY1" fmla="*/ 315035 h 720080"/>
              <a:gd name="connsiteX2" fmla="*/ 315035 w 5197278"/>
              <a:gd name="connsiteY2" fmla="*/ 0 h 720080"/>
              <a:gd name="connsiteX3" fmla="*/ 4792233 w 5197278"/>
              <a:gd name="connsiteY3" fmla="*/ 0 h 720080"/>
              <a:gd name="connsiteX4" fmla="*/ 5107268 w 5197278"/>
              <a:gd name="connsiteY4" fmla="*/ 315035 h 720080"/>
              <a:gd name="connsiteX5" fmla="*/ 5107268 w 5197278"/>
              <a:gd name="connsiteY5" fmla="*/ 360040 h 720080"/>
              <a:gd name="connsiteX6" fmla="*/ 5197278 w 5197278"/>
              <a:gd name="connsiteY6" fmla="*/ 360040 h 720080"/>
              <a:gd name="connsiteX7" fmla="*/ 5017258 w 5197278"/>
              <a:gd name="connsiteY7" fmla="*/ 540060 h 720080"/>
              <a:gd name="connsiteX8" fmla="*/ 4837238 w 5197278"/>
              <a:gd name="connsiteY8" fmla="*/ 360040 h 720080"/>
              <a:gd name="connsiteX9" fmla="*/ 4927248 w 5197278"/>
              <a:gd name="connsiteY9" fmla="*/ 360040 h 720080"/>
              <a:gd name="connsiteX10" fmla="*/ 4927248 w 5197278"/>
              <a:gd name="connsiteY10" fmla="*/ 315035 h 720080"/>
              <a:gd name="connsiteX11" fmla="*/ 4792233 w 5197278"/>
              <a:gd name="connsiteY11" fmla="*/ 180020 h 720080"/>
              <a:gd name="connsiteX12" fmla="*/ 315035 w 5197278"/>
              <a:gd name="connsiteY12" fmla="*/ 180020 h 720080"/>
              <a:gd name="connsiteX13" fmla="*/ 180020 w 5197278"/>
              <a:gd name="connsiteY13" fmla="*/ 315035 h 720080"/>
              <a:gd name="connsiteX14" fmla="*/ 180020 w 5197278"/>
              <a:gd name="connsiteY14" fmla="*/ 720080 h 720080"/>
              <a:gd name="connsiteX15" fmla="*/ 0 w 5197278"/>
              <a:gd name="connsiteY15" fmla="*/ 720080 h 720080"/>
              <a:gd name="connsiteX0" fmla="*/ 0 w 5197278"/>
              <a:gd name="connsiteY0" fmla="*/ 720080 h 720080"/>
              <a:gd name="connsiteX1" fmla="*/ 0 w 5197278"/>
              <a:gd name="connsiteY1" fmla="*/ 315035 h 720080"/>
              <a:gd name="connsiteX2" fmla="*/ 315035 w 5197278"/>
              <a:gd name="connsiteY2" fmla="*/ 0 h 720080"/>
              <a:gd name="connsiteX3" fmla="*/ 4792233 w 5197278"/>
              <a:gd name="connsiteY3" fmla="*/ 0 h 720080"/>
              <a:gd name="connsiteX4" fmla="*/ 5107268 w 5197278"/>
              <a:gd name="connsiteY4" fmla="*/ 315035 h 720080"/>
              <a:gd name="connsiteX5" fmla="*/ 5107268 w 5197278"/>
              <a:gd name="connsiteY5" fmla="*/ 360040 h 720080"/>
              <a:gd name="connsiteX6" fmla="*/ 5197278 w 5197278"/>
              <a:gd name="connsiteY6" fmla="*/ 360040 h 720080"/>
              <a:gd name="connsiteX7" fmla="*/ 5017258 w 5197278"/>
              <a:gd name="connsiteY7" fmla="*/ 686057 h 720080"/>
              <a:gd name="connsiteX8" fmla="*/ 4837238 w 5197278"/>
              <a:gd name="connsiteY8" fmla="*/ 360040 h 720080"/>
              <a:gd name="connsiteX9" fmla="*/ 4927248 w 5197278"/>
              <a:gd name="connsiteY9" fmla="*/ 360040 h 720080"/>
              <a:gd name="connsiteX10" fmla="*/ 4927248 w 5197278"/>
              <a:gd name="connsiteY10" fmla="*/ 315035 h 720080"/>
              <a:gd name="connsiteX11" fmla="*/ 4792233 w 5197278"/>
              <a:gd name="connsiteY11" fmla="*/ 180020 h 720080"/>
              <a:gd name="connsiteX12" fmla="*/ 315035 w 5197278"/>
              <a:gd name="connsiteY12" fmla="*/ 180020 h 720080"/>
              <a:gd name="connsiteX13" fmla="*/ 180020 w 5197278"/>
              <a:gd name="connsiteY13" fmla="*/ 315035 h 720080"/>
              <a:gd name="connsiteX14" fmla="*/ 180020 w 5197278"/>
              <a:gd name="connsiteY14" fmla="*/ 720080 h 720080"/>
              <a:gd name="connsiteX15" fmla="*/ 0 w 5197278"/>
              <a:gd name="connsiteY15" fmla="*/ 72008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97278" h="720080">
                <a:moveTo>
                  <a:pt x="0" y="720080"/>
                </a:moveTo>
                <a:lnTo>
                  <a:pt x="0" y="315035"/>
                </a:lnTo>
                <a:cubicBezTo>
                  <a:pt x="0" y="141046"/>
                  <a:pt x="141046" y="0"/>
                  <a:pt x="315035" y="0"/>
                </a:cubicBezTo>
                <a:lnTo>
                  <a:pt x="4792233" y="0"/>
                </a:lnTo>
                <a:cubicBezTo>
                  <a:pt x="4966222" y="0"/>
                  <a:pt x="5107268" y="141046"/>
                  <a:pt x="5107268" y="315035"/>
                </a:cubicBezTo>
                <a:lnTo>
                  <a:pt x="5107268" y="360040"/>
                </a:lnTo>
                <a:lnTo>
                  <a:pt x="5197278" y="360040"/>
                </a:lnTo>
                <a:lnTo>
                  <a:pt x="5017258" y="686057"/>
                </a:lnTo>
                <a:lnTo>
                  <a:pt x="4837238" y="360040"/>
                </a:lnTo>
                <a:lnTo>
                  <a:pt x="4927248" y="360040"/>
                </a:lnTo>
                <a:lnTo>
                  <a:pt x="4927248" y="315035"/>
                </a:lnTo>
                <a:cubicBezTo>
                  <a:pt x="4927248" y="240468"/>
                  <a:pt x="4866800" y="180020"/>
                  <a:pt x="4792233" y="180020"/>
                </a:cubicBezTo>
                <a:lnTo>
                  <a:pt x="315035" y="180020"/>
                </a:lnTo>
                <a:cubicBezTo>
                  <a:pt x="240468" y="180020"/>
                  <a:pt x="180020" y="240468"/>
                  <a:pt x="180020" y="315035"/>
                </a:cubicBezTo>
                <a:lnTo>
                  <a:pt x="180020" y="720080"/>
                </a:lnTo>
                <a:lnTo>
                  <a:pt x="0" y="720080"/>
                </a:lnTo>
                <a:close/>
              </a:path>
            </a:pathLst>
          </a:custGeom>
          <a:solidFill>
            <a:srgbClr val="B9D25F"/>
          </a:solidFill>
          <a:ln>
            <a:solidFill>
              <a:srgbClr val="B9D2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>
              <a:solidFill>
                <a:schemeClr val="tx1"/>
              </a:solidFill>
            </a:endParaRPr>
          </a:p>
        </p:txBody>
      </p:sp>
      <p:sp>
        <p:nvSpPr>
          <p:cNvPr id="12" name="180-Grad-Pfeil 11"/>
          <p:cNvSpPr/>
          <p:nvPr/>
        </p:nvSpPr>
        <p:spPr>
          <a:xfrm flipH="1" flipV="1">
            <a:off x="3346994" y="4852846"/>
            <a:ext cx="5125270" cy="664386"/>
          </a:xfrm>
          <a:custGeom>
            <a:avLst/>
            <a:gdLst>
              <a:gd name="connsiteX0" fmla="*/ 0 w 5054056"/>
              <a:gd name="connsiteY0" fmla="*/ 664386 h 664386"/>
              <a:gd name="connsiteX1" fmla="*/ 0 w 5054056"/>
              <a:gd name="connsiteY1" fmla="*/ 290669 h 664386"/>
              <a:gd name="connsiteX2" fmla="*/ 290669 w 5054056"/>
              <a:gd name="connsiteY2" fmla="*/ 0 h 664386"/>
              <a:gd name="connsiteX3" fmla="*/ 4680339 w 5054056"/>
              <a:gd name="connsiteY3" fmla="*/ 0 h 664386"/>
              <a:gd name="connsiteX4" fmla="*/ 4971008 w 5054056"/>
              <a:gd name="connsiteY4" fmla="*/ 290669 h 664386"/>
              <a:gd name="connsiteX5" fmla="*/ 4971008 w 5054056"/>
              <a:gd name="connsiteY5" fmla="*/ 332193 h 664386"/>
              <a:gd name="connsiteX6" fmla="*/ 5054056 w 5054056"/>
              <a:gd name="connsiteY6" fmla="*/ 332193 h 664386"/>
              <a:gd name="connsiteX7" fmla="*/ 4887960 w 5054056"/>
              <a:gd name="connsiteY7" fmla="*/ 498290 h 664386"/>
              <a:gd name="connsiteX8" fmla="*/ 4721863 w 5054056"/>
              <a:gd name="connsiteY8" fmla="*/ 332193 h 664386"/>
              <a:gd name="connsiteX9" fmla="*/ 4804911 w 5054056"/>
              <a:gd name="connsiteY9" fmla="*/ 332193 h 664386"/>
              <a:gd name="connsiteX10" fmla="*/ 4804911 w 5054056"/>
              <a:gd name="connsiteY10" fmla="*/ 290669 h 664386"/>
              <a:gd name="connsiteX11" fmla="*/ 4680339 w 5054056"/>
              <a:gd name="connsiteY11" fmla="*/ 166097 h 664386"/>
              <a:gd name="connsiteX12" fmla="*/ 290669 w 5054056"/>
              <a:gd name="connsiteY12" fmla="*/ 166097 h 664386"/>
              <a:gd name="connsiteX13" fmla="*/ 166097 w 5054056"/>
              <a:gd name="connsiteY13" fmla="*/ 290669 h 664386"/>
              <a:gd name="connsiteX14" fmla="*/ 166097 w 5054056"/>
              <a:gd name="connsiteY14" fmla="*/ 664386 h 664386"/>
              <a:gd name="connsiteX15" fmla="*/ 0 w 5054056"/>
              <a:gd name="connsiteY15" fmla="*/ 664386 h 664386"/>
              <a:gd name="connsiteX0" fmla="*/ 0 w 5054056"/>
              <a:gd name="connsiteY0" fmla="*/ 664386 h 664386"/>
              <a:gd name="connsiteX1" fmla="*/ 0 w 5054056"/>
              <a:gd name="connsiteY1" fmla="*/ 290669 h 664386"/>
              <a:gd name="connsiteX2" fmla="*/ 290669 w 5054056"/>
              <a:gd name="connsiteY2" fmla="*/ 0 h 664386"/>
              <a:gd name="connsiteX3" fmla="*/ 4680339 w 5054056"/>
              <a:gd name="connsiteY3" fmla="*/ 0 h 664386"/>
              <a:gd name="connsiteX4" fmla="*/ 4971008 w 5054056"/>
              <a:gd name="connsiteY4" fmla="*/ 290669 h 664386"/>
              <a:gd name="connsiteX5" fmla="*/ 4971008 w 5054056"/>
              <a:gd name="connsiteY5" fmla="*/ 332193 h 664386"/>
              <a:gd name="connsiteX6" fmla="*/ 5054056 w 5054056"/>
              <a:gd name="connsiteY6" fmla="*/ 332193 h 664386"/>
              <a:gd name="connsiteX7" fmla="*/ 4887960 w 5054056"/>
              <a:gd name="connsiteY7" fmla="*/ 628918 h 664386"/>
              <a:gd name="connsiteX8" fmla="*/ 4721863 w 5054056"/>
              <a:gd name="connsiteY8" fmla="*/ 332193 h 664386"/>
              <a:gd name="connsiteX9" fmla="*/ 4804911 w 5054056"/>
              <a:gd name="connsiteY9" fmla="*/ 332193 h 664386"/>
              <a:gd name="connsiteX10" fmla="*/ 4804911 w 5054056"/>
              <a:gd name="connsiteY10" fmla="*/ 290669 h 664386"/>
              <a:gd name="connsiteX11" fmla="*/ 4680339 w 5054056"/>
              <a:gd name="connsiteY11" fmla="*/ 166097 h 664386"/>
              <a:gd name="connsiteX12" fmla="*/ 290669 w 5054056"/>
              <a:gd name="connsiteY12" fmla="*/ 166097 h 664386"/>
              <a:gd name="connsiteX13" fmla="*/ 166097 w 5054056"/>
              <a:gd name="connsiteY13" fmla="*/ 290669 h 664386"/>
              <a:gd name="connsiteX14" fmla="*/ 166097 w 5054056"/>
              <a:gd name="connsiteY14" fmla="*/ 664386 h 664386"/>
              <a:gd name="connsiteX15" fmla="*/ 0 w 5054056"/>
              <a:gd name="connsiteY15" fmla="*/ 664386 h 664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54056" h="664386">
                <a:moveTo>
                  <a:pt x="0" y="664386"/>
                </a:moveTo>
                <a:lnTo>
                  <a:pt x="0" y="290669"/>
                </a:lnTo>
                <a:cubicBezTo>
                  <a:pt x="0" y="130137"/>
                  <a:pt x="130137" y="0"/>
                  <a:pt x="290669" y="0"/>
                </a:cubicBezTo>
                <a:lnTo>
                  <a:pt x="4680339" y="0"/>
                </a:lnTo>
                <a:cubicBezTo>
                  <a:pt x="4840871" y="0"/>
                  <a:pt x="4971008" y="130137"/>
                  <a:pt x="4971008" y="290669"/>
                </a:cubicBezTo>
                <a:lnTo>
                  <a:pt x="4971008" y="332193"/>
                </a:lnTo>
                <a:lnTo>
                  <a:pt x="5054056" y="332193"/>
                </a:lnTo>
                <a:lnTo>
                  <a:pt x="4887960" y="628918"/>
                </a:lnTo>
                <a:lnTo>
                  <a:pt x="4721863" y="332193"/>
                </a:lnTo>
                <a:lnTo>
                  <a:pt x="4804911" y="332193"/>
                </a:lnTo>
                <a:lnTo>
                  <a:pt x="4804911" y="290669"/>
                </a:lnTo>
                <a:cubicBezTo>
                  <a:pt x="4804911" y="221870"/>
                  <a:pt x="4749138" y="166097"/>
                  <a:pt x="4680339" y="166097"/>
                </a:cubicBezTo>
                <a:lnTo>
                  <a:pt x="290669" y="166097"/>
                </a:lnTo>
                <a:cubicBezTo>
                  <a:pt x="221870" y="166097"/>
                  <a:pt x="166097" y="221870"/>
                  <a:pt x="166097" y="290669"/>
                </a:cubicBezTo>
                <a:lnTo>
                  <a:pt x="166097" y="664386"/>
                </a:lnTo>
                <a:lnTo>
                  <a:pt x="0" y="664386"/>
                </a:lnTo>
                <a:close/>
              </a:path>
            </a:pathLst>
          </a:custGeom>
          <a:solidFill>
            <a:srgbClr val="B9D25F"/>
          </a:solidFill>
          <a:ln>
            <a:solidFill>
              <a:srgbClr val="B9D2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>
              <a:solidFill>
                <a:schemeClr val="tx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346994" y="2505457"/>
            <a:ext cx="519727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i="1" dirty="0"/>
              <a:t>Überwachungsdaten schicken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431704" y="4912648"/>
            <a:ext cx="4969346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i="1" dirty="0"/>
              <a:t>Befehle schicken</a:t>
            </a:r>
          </a:p>
        </p:txBody>
      </p:sp>
    </p:spTree>
    <p:extLst>
      <p:ext uri="{BB962C8B-B14F-4D97-AF65-F5344CB8AC3E}">
        <p14:creationId xmlns:p14="http://schemas.microsoft.com/office/powerpoint/2010/main" val="452461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Generelles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18.03.2024 | Lasse van </a:t>
            </a:r>
            <a:r>
              <a:rPr lang="de-DE" dirty="0" err="1"/>
              <a:t>baal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MQTT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18.03.2024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0708228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Vorlage  2023 - ZEA-2.pptx" id="{2CFED163-F769-4A86-9DE4-0A903025CE59}" vid="{7B49441E-E6D4-4BFB-AEE3-548E3BEC1CC1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Seminarvortrag</Template>
  <TotalTime>0</TotalTime>
  <Words>1993</Words>
  <Application>Microsoft Office PowerPoint</Application>
  <PresentationFormat>Widescreen</PresentationFormat>
  <Paragraphs>478</Paragraphs>
  <Slides>30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Jülich</vt:lpstr>
      <vt:lpstr>MQTT-Kommunikation Zwischen Eingebetteten Linux-Geräten zur Signalverarbeitung eines Bodenradars </vt:lpstr>
      <vt:lpstr>AgraSim Aufbau</vt:lpstr>
      <vt:lpstr>Motivation</vt:lpstr>
      <vt:lpstr>Ground Penetrating Radar</vt:lpstr>
      <vt:lpstr>Boards</vt:lpstr>
      <vt:lpstr>Aufgabenstellung </vt:lpstr>
      <vt:lpstr>Problem</vt:lpstr>
      <vt:lpstr>Kommunikation der boards</vt:lpstr>
      <vt:lpstr>Generelles </vt:lpstr>
      <vt:lpstr>MQTT (Message Queueing Telemetry Transport)</vt:lpstr>
      <vt:lpstr>MQTT Einführung </vt:lpstr>
      <vt:lpstr>MQtt beispiel – Teil 1 </vt:lpstr>
      <vt:lpstr>MQtt beispiel – Teil 2 </vt:lpstr>
      <vt:lpstr>Realisierung </vt:lpstr>
      <vt:lpstr>Petalinux</vt:lpstr>
      <vt:lpstr>MQTT Cross-compiling</vt:lpstr>
      <vt:lpstr>Topic Tree</vt:lpstr>
      <vt:lpstr>TemperaturDatEn</vt:lpstr>
      <vt:lpstr>Implementierung</vt:lpstr>
      <vt:lpstr>TemperaturDaten</vt:lpstr>
      <vt:lpstr>Ergebnisse</vt:lpstr>
      <vt:lpstr>Ausblick</vt:lpstr>
      <vt:lpstr>Quellen</vt:lpstr>
      <vt:lpstr>Danke für die Aufmerksamkeit!</vt:lpstr>
      <vt:lpstr>BackupFolien</vt:lpstr>
      <vt:lpstr>StartUP Kommando</vt:lpstr>
      <vt:lpstr>Implementierung Startup</vt:lpstr>
      <vt:lpstr>Startup Kommando</vt:lpstr>
      <vt:lpstr>MQTT Implementierungen </vt:lpstr>
      <vt:lpstr>Kommunikation der BOards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MQTT Communication between Embedded Linux Devices for Signal processing of a Ground Penetrating Radar</dc:title>
  <dc:creator>van Baal, Lasse</dc:creator>
  <cp:lastModifiedBy>Goettlicher, Peter</cp:lastModifiedBy>
  <cp:revision>238</cp:revision>
  <dcterms:created xsi:type="dcterms:W3CDTF">2024-01-02T08:07:15Z</dcterms:created>
  <dcterms:modified xsi:type="dcterms:W3CDTF">2024-03-18T09:47:52Z</dcterms:modified>
</cp:coreProperties>
</file>