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30"/>
  </p:notesMasterIdLst>
  <p:sldIdLst>
    <p:sldId id="263" r:id="rId2"/>
    <p:sldId id="397" r:id="rId3"/>
    <p:sldId id="398" r:id="rId4"/>
    <p:sldId id="383" r:id="rId5"/>
    <p:sldId id="401" r:id="rId6"/>
    <p:sldId id="366" r:id="rId7"/>
    <p:sldId id="399" r:id="rId8"/>
    <p:sldId id="301" r:id="rId9"/>
    <p:sldId id="394" r:id="rId10"/>
    <p:sldId id="393" r:id="rId11"/>
    <p:sldId id="380" r:id="rId12"/>
    <p:sldId id="387" r:id="rId13"/>
    <p:sldId id="395" r:id="rId14"/>
    <p:sldId id="365" r:id="rId15"/>
    <p:sldId id="382" r:id="rId16"/>
    <p:sldId id="385" r:id="rId17"/>
    <p:sldId id="384" r:id="rId18"/>
    <p:sldId id="386" r:id="rId19"/>
    <p:sldId id="345" r:id="rId20"/>
    <p:sldId id="400" r:id="rId21"/>
    <p:sldId id="402" r:id="rId22"/>
    <p:sldId id="388" r:id="rId23"/>
    <p:sldId id="389" r:id="rId24"/>
    <p:sldId id="390" r:id="rId25"/>
    <p:sldId id="391" r:id="rId26"/>
    <p:sldId id="392" r:id="rId27"/>
    <p:sldId id="396" r:id="rId28"/>
    <p:sldId id="262" r:id="rId29"/>
  </p:sldIdLst>
  <p:sldSz cx="12192000" cy="6858000"/>
  <p:notesSz cx="6797675" cy="9926638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1pPr>
    <a:lvl2pPr marL="0" marR="0" indent="11430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2pPr>
    <a:lvl3pPr marL="0" marR="0" indent="22860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3pPr>
    <a:lvl4pPr marL="0" marR="0" indent="34290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4pPr>
    <a:lvl5pPr marL="0" marR="0" indent="45720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5pPr>
    <a:lvl6pPr marL="0" marR="0" indent="57150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6pPr>
    <a:lvl7pPr marL="0" marR="0" indent="68580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7pPr>
    <a:lvl8pPr marL="0" marR="0" indent="80010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8pPr>
    <a:lvl9pPr marL="0" marR="0" indent="914400" algn="l" defTabSz="291465" rtl="0" fontAlgn="auto" latinLnBrk="0" hangingPunct="0">
      <a:lnSpc>
        <a:spcPct val="11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5A5A"/>
        </a:solidFill>
        <a:effectLst/>
        <a:uFillTx/>
        <a:latin typeface="Vista Slab OT Reg"/>
        <a:ea typeface="Vista Slab OT Reg"/>
        <a:cs typeface="Vista Slab OT Reg"/>
        <a:sym typeface="Vista Slab OT Reg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94186" autoAdjust="0"/>
  </p:normalViewPr>
  <p:slideViewPr>
    <p:cSldViewPr snapToGrid="0">
      <p:cViewPr varScale="1">
        <p:scale>
          <a:sx n="122" d="100"/>
          <a:sy n="122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54C4D-826D-4A98-8412-A1C725B4AC63}" type="datetimeFigureOut">
              <a:rPr lang="de-DE" smtClean="0"/>
              <a:t>18.03.2024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007BF-EFD1-453F-9DA5-7EAF472B62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29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 r="15567" b="3345"/>
          <a:stretch/>
        </p:blipFill>
        <p:spPr>
          <a:xfrm>
            <a:off x="1954727" y="-11723"/>
            <a:ext cx="10237273" cy="686972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4957531"/>
            <a:ext cx="1905002" cy="15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03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text"/>
          <p:cNvSpPr txBox="1">
            <a:spLocks noGrp="1"/>
          </p:cNvSpPr>
          <p:nvPr>
            <p:ph type="title" hasCustomPrompt="1"/>
          </p:nvPr>
        </p:nvSpPr>
        <p:spPr>
          <a:xfrm>
            <a:off x="359710" y="294092"/>
            <a:ext cx="11375476" cy="11309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325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de-DE" dirty="0"/>
              <a:t>Hier steht eine Headline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br>
              <a:rPr lang="de-DE" dirty="0"/>
            </a:br>
            <a:endParaRPr dirty="0"/>
          </a:p>
        </p:txBody>
      </p:sp>
      <p:sp>
        <p:nvSpPr>
          <p:cNvPr id="4" name="Textebene 1…"/>
          <p:cNvSpPr txBox="1">
            <a:spLocks noGrp="1"/>
          </p:cNvSpPr>
          <p:nvPr>
            <p:ph idx="1" hasCustomPrompt="1"/>
          </p:nvPr>
        </p:nvSpPr>
        <p:spPr>
          <a:xfrm>
            <a:off x="1290638" y="3299254"/>
            <a:ext cx="9121990" cy="31269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185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180000" indent="0">
              <a:spcBef>
                <a:spcPts val="300"/>
              </a:spcBef>
              <a:buFont typeface="Arial" panose="020B0604020202020204" pitchFamily="34" charset="0"/>
              <a:buNone/>
              <a:defRPr sz="1850">
                <a:solidFill>
                  <a:schemeClr val="tx2"/>
                </a:solidFill>
              </a:defRPr>
            </a:lvl2pPr>
            <a:lvl3pPr marL="9802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20250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14247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• </a:t>
            </a:r>
            <a:r>
              <a:rPr lang="de-DE" dirty="0" err="1"/>
              <a:t>Arum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mintur</a:t>
            </a:r>
            <a:r>
              <a:rPr lang="de-DE" dirty="0"/>
              <a:t>, non </a:t>
            </a:r>
            <a:r>
              <a:rPr lang="de-DE" dirty="0" err="1"/>
              <a:t>provitat</a:t>
            </a:r>
            <a:r>
              <a:rPr lang="de-DE" dirty="0"/>
              <a:t> </a:t>
            </a:r>
            <a:r>
              <a:rPr lang="de-DE" dirty="0" err="1"/>
              <a:t>doluptatis</a:t>
            </a:r>
            <a:endParaRPr lang="de-DE" dirty="0"/>
          </a:p>
          <a:p>
            <a:pPr lvl="1"/>
            <a:r>
              <a:rPr lang="de-DE" dirty="0"/>
              <a:t>•	</a:t>
            </a:r>
            <a:r>
              <a:rPr lang="de-DE" dirty="0" err="1"/>
              <a:t>Ictur</a:t>
            </a:r>
            <a:r>
              <a:rPr lang="de-DE" dirty="0"/>
              <a:t>, </a:t>
            </a:r>
            <a:r>
              <a:rPr lang="de-DE" dirty="0" err="1"/>
              <a:t>sectionecum</a:t>
            </a:r>
            <a:r>
              <a:rPr lang="de-DE" dirty="0"/>
              <a:t> </a:t>
            </a:r>
            <a:r>
              <a:rPr lang="de-DE" dirty="0" err="1"/>
              <a:t>venecturese</a:t>
            </a:r>
            <a:r>
              <a:rPr lang="de-DE" dirty="0"/>
              <a:t> </a:t>
            </a:r>
            <a:r>
              <a:rPr lang="de-DE" dirty="0" err="1"/>
              <a:t>nonem</a:t>
            </a:r>
            <a:r>
              <a:rPr lang="de-DE" dirty="0"/>
              <a:t> </a:t>
            </a:r>
            <a:r>
              <a:rPr lang="de-DE" dirty="0" err="1"/>
              <a:t>comniatur</a:t>
            </a:r>
            <a:r>
              <a:rPr lang="de-DE" dirty="0"/>
              <a:t> </a:t>
            </a:r>
            <a:r>
              <a:rPr lang="de-DE" dirty="0" err="1"/>
              <a:t>solorae</a:t>
            </a:r>
            <a:r>
              <a:rPr lang="de-DE" dirty="0"/>
              <a:t>  </a:t>
            </a:r>
            <a:r>
              <a:rPr lang="de-DE" dirty="0" err="1"/>
              <a:t>caecum</a:t>
            </a:r>
            <a:r>
              <a:rPr lang="de-DE" dirty="0"/>
              <a:t> </a:t>
            </a:r>
            <a:r>
              <a:rPr lang="de-DE" dirty="0" err="1"/>
              <a:t>enisquaspid</a:t>
            </a:r>
            <a:r>
              <a:rPr lang="de-DE" dirty="0"/>
              <a:t> </a:t>
            </a:r>
            <a:r>
              <a:rPr lang="de-DE" dirty="0" err="1"/>
              <a:t>quibus</a:t>
            </a:r>
            <a:r>
              <a:rPr lang="de-DE" dirty="0"/>
              <a:t> mint </a:t>
            </a:r>
            <a:r>
              <a:rPr lang="de-DE" dirty="0" err="1"/>
              <a:t>maio</a:t>
            </a:r>
            <a:r>
              <a:rPr lang="de-DE" dirty="0"/>
              <a:t> </a:t>
            </a:r>
            <a:r>
              <a:rPr lang="de-DE" dirty="0" err="1"/>
              <a:t>tempers</a:t>
            </a:r>
            <a:endParaRPr lang="de-DE" dirty="0"/>
          </a:p>
          <a:p>
            <a:pPr lvl="1"/>
            <a:r>
              <a:rPr lang="de-DE" dirty="0"/>
              <a:t>•	</a:t>
            </a:r>
            <a:r>
              <a:rPr lang="de-DE" dirty="0" err="1"/>
              <a:t>Miliquas</a:t>
            </a:r>
            <a:r>
              <a:rPr lang="de-DE" dirty="0"/>
              <a:t> dem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cust</a:t>
            </a:r>
            <a:r>
              <a:rPr lang="de-DE" dirty="0"/>
              <a:t>,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nimpossin</a:t>
            </a:r>
            <a:r>
              <a:rPr lang="de-DE" dirty="0"/>
              <a:t> </a:t>
            </a:r>
            <a:r>
              <a:rPr lang="de-DE" dirty="0" err="1"/>
              <a:t>ni</a:t>
            </a:r>
            <a:r>
              <a:rPr lang="de-DE" dirty="0"/>
              <a:t> </a:t>
            </a:r>
            <a:r>
              <a:rPr lang="de-DE" dirty="0" err="1"/>
              <a:t>cume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ipsu</a:t>
            </a:r>
            <a:r>
              <a:rPr lang="de-DE" dirty="0"/>
              <a:t> di </a:t>
            </a:r>
            <a:r>
              <a:rPr lang="de-DE" dirty="0" err="1"/>
              <a:t>nimus</a:t>
            </a:r>
            <a:r>
              <a:rPr lang="de-DE" dirty="0"/>
              <a:t> </a:t>
            </a:r>
            <a:r>
              <a:rPr lang="de-DE" dirty="0" err="1"/>
              <a:t>voluptatem</a:t>
            </a:r>
            <a:r>
              <a:rPr lang="de-DE" dirty="0"/>
              <a:t> </a:t>
            </a:r>
            <a:r>
              <a:rPr lang="de-DE" dirty="0" err="1"/>
              <a:t>tono</a:t>
            </a:r>
            <a:endParaRPr dirty="0"/>
          </a:p>
        </p:txBody>
      </p:sp>
      <p:sp>
        <p:nvSpPr>
          <p:cNvPr id="7" name="Textebene 1…"/>
          <p:cNvSpPr txBox="1">
            <a:spLocks noGrp="1"/>
          </p:cNvSpPr>
          <p:nvPr>
            <p:ph idx="10" hasCustomPrompt="1"/>
          </p:nvPr>
        </p:nvSpPr>
        <p:spPr>
          <a:xfrm>
            <a:off x="1290638" y="1585784"/>
            <a:ext cx="9121990" cy="358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Zwischenüberschrift Größe wie Fließtext in </a:t>
            </a:r>
            <a:r>
              <a:rPr lang="de-DE" dirty="0" err="1"/>
              <a:t>Semibold</a:t>
            </a:r>
            <a:endParaRPr lang="de-DE" dirty="0"/>
          </a:p>
        </p:txBody>
      </p:sp>
      <p:sp>
        <p:nvSpPr>
          <p:cNvPr id="8" name="Textebene 1…"/>
          <p:cNvSpPr txBox="1">
            <a:spLocks noGrp="1"/>
          </p:cNvSpPr>
          <p:nvPr>
            <p:ph idx="11" hasCustomPrompt="1"/>
          </p:nvPr>
        </p:nvSpPr>
        <p:spPr>
          <a:xfrm>
            <a:off x="1290638" y="1944130"/>
            <a:ext cx="9121990" cy="12892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Ein Fließtext sieht so aus </a:t>
            </a:r>
            <a:r>
              <a:rPr lang="de-DE" dirty="0" err="1"/>
              <a:t>porro</a:t>
            </a:r>
            <a:r>
              <a:rPr lang="de-DE" dirty="0"/>
              <a:t> </a:t>
            </a:r>
            <a:r>
              <a:rPr lang="de-DE" dirty="0" err="1"/>
              <a:t>imiliquas</a:t>
            </a:r>
            <a:r>
              <a:rPr lang="de-DE" dirty="0"/>
              <a:t> dem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rem</a:t>
            </a:r>
            <a:r>
              <a:rPr lang="de-DE" dirty="0"/>
              <a:t> </a:t>
            </a:r>
            <a:r>
              <a:rPr lang="de-DE" dirty="0" err="1"/>
              <a:t>dolorer</a:t>
            </a:r>
            <a:r>
              <a:rPr lang="de-DE" dirty="0"/>
              <a:t> </a:t>
            </a:r>
            <a:r>
              <a:rPr lang="de-DE" dirty="0" err="1"/>
              <a:t>speritius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eiume</a:t>
            </a:r>
            <a:r>
              <a:rPr lang="de-DE" dirty="0"/>
              <a:t>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</a:t>
            </a:r>
            <a:r>
              <a:rPr lang="de-DE" dirty="0" err="1"/>
              <a:t>quirem</a:t>
            </a:r>
            <a:r>
              <a:rPr lang="de-DE" dirty="0"/>
              <a:t> </a:t>
            </a:r>
            <a:r>
              <a:rPr lang="de-DE" dirty="0" err="1"/>
              <a:t>illab</a:t>
            </a:r>
            <a:r>
              <a:rPr lang="de-DE" dirty="0"/>
              <a:t> </a:t>
            </a:r>
            <a:r>
              <a:rPr lang="de-DE" dirty="0" err="1"/>
              <a:t>ilignis</a:t>
            </a:r>
            <a:r>
              <a:rPr lang="de-DE" dirty="0"/>
              <a:t> </a:t>
            </a:r>
            <a:r>
              <a:rPr lang="de-DE" dirty="0" err="1"/>
              <a:t>ali-quam</a:t>
            </a:r>
            <a:r>
              <a:rPr lang="de-DE" dirty="0"/>
              <a:t> </a:t>
            </a:r>
            <a:r>
              <a:rPr lang="de-DE" dirty="0" err="1"/>
              <a:t>etur</a:t>
            </a:r>
            <a:r>
              <a:rPr lang="de-DE" dirty="0"/>
              <a:t>, </a:t>
            </a:r>
            <a:r>
              <a:rPr lang="de-DE" dirty="0" err="1"/>
              <a:t>imiliquas</a:t>
            </a:r>
            <a:r>
              <a:rPr lang="de-DE" dirty="0"/>
              <a:t> dem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cust</a:t>
            </a:r>
            <a:r>
              <a:rPr lang="de-DE" dirty="0"/>
              <a:t>, </a:t>
            </a:r>
            <a:r>
              <a:rPr lang="de-DE" dirty="0" err="1"/>
              <a:t>quias</a:t>
            </a:r>
            <a:r>
              <a:rPr lang="de-DE" dirty="0"/>
              <a:t> </a:t>
            </a:r>
            <a:r>
              <a:rPr lang="de-DE" dirty="0" err="1"/>
              <a:t>nimpossin</a:t>
            </a:r>
            <a:r>
              <a:rPr lang="de-DE" dirty="0"/>
              <a:t> </a:t>
            </a:r>
            <a:r>
              <a:rPr lang="de-DE" dirty="0" err="1"/>
              <a:t>ni</a:t>
            </a:r>
            <a:r>
              <a:rPr lang="de-DE" dirty="0"/>
              <a:t> </a:t>
            </a:r>
            <a:r>
              <a:rPr lang="de-DE" dirty="0" err="1"/>
              <a:t>cume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ipsu</a:t>
            </a:r>
            <a:r>
              <a:rPr lang="de-DE" dirty="0"/>
              <a:t> di </a:t>
            </a:r>
            <a:r>
              <a:rPr lang="de-DE" dirty="0" err="1"/>
              <a:t>nimus</a:t>
            </a:r>
            <a:r>
              <a:rPr lang="de-DE" dirty="0"/>
              <a:t> </a:t>
            </a:r>
            <a:r>
              <a:rPr lang="de-DE" dirty="0" err="1"/>
              <a:t>voluptatem</a:t>
            </a:r>
            <a:r>
              <a:rPr lang="de-DE" dirty="0"/>
              <a:t> </a:t>
            </a:r>
            <a:r>
              <a:rPr lang="de-DE" dirty="0" err="1"/>
              <a:t>tono</a:t>
            </a:r>
            <a:r>
              <a:rPr lang="de-DE" dirty="0"/>
              <a:t>.</a:t>
            </a:r>
            <a:endParaRPr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651" y="5887193"/>
            <a:ext cx="1835153" cy="6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0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text"/>
          <p:cNvSpPr txBox="1">
            <a:spLocks noGrp="1"/>
          </p:cNvSpPr>
          <p:nvPr>
            <p:ph type="title" hasCustomPrompt="1"/>
          </p:nvPr>
        </p:nvSpPr>
        <p:spPr>
          <a:xfrm>
            <a:off x="361950" y="294092"/>
            <a:ext cx="11375476" cy="10557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325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de-DE" dirty="0"/>
              <a:t>Hier steht eine Headline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endParaRPr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361951" y="1447800"/>
            <a:ext cx="11491913" cy="45529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1" y="5894311"/>
            <a:ext cx="1727203" cy="7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87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text"/>
          <p:cNvSpPr txBox="1">
            <a:spLocks noGrp="1"/>
          </p:cNvSpPr>
          <p:nvPr>
            <p:ph type="title" hasCustomPrompt="1"/>
          </p:nvPr>
        </p:nvSpPr>
        <p:spPr>
          <a:xfrm>
            <a:off x="359710" y="294091"/>
            <a:ext cx="11375476" cy="11863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325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de-DE" dirty="0"/>
              <a:t>Hier steht eine Headline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endParaRPr dirty="0"/>
          </a:p>
        </p:txBody>
      </p:sp>
      <p:sp>
        <p:nvSpPr>
          <p:cNvPr id="4" name="Textebene 1…"/>
          <p:cNvSpPr txBox="1">
            <a:spLocks noGrp="1"/>
          </p:cNvSpPr>
          <p:nvPr>
            <p:ph idx="1" hasCustomPrompt="1"/>
          </p:nvPr>
        </p:nvSpPr>
        <p:spPr>
          <a:xfrm>
            <a:off x="359710" y="5628447"/>
            <a:ext cx="1157288" cy="2635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8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80000" indent="0">
              <a:spcBef>
                <a:spcPts val="300"/>
              </a:spcBef>
              <a:buFont typeface="Arial" panose="020B0604020202020204" pitchFamily="34" charset="0"/>
              <a:buNone/>
              <a:defRPr sz="1850">
                <a:solidFill>
                  <a:schemeClr val="bg2"/>
                </a:solidFill>
              </a:defRPr>
            </a:lvl2pPr>
            <a:lvl3pPr marL="9802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20250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14247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Bild © Fotograf Name</a:t>
            </a:r>
            <a:endParaRPr dirty="0"/>
          </a:p>
        </p:txBody>
      </p:sp>
      <p:sp>
        <p:nvSpPr>
          <p:cNvPr id="7" name="Textebene 1…"/>
          <p:cNvSpPr txBox="1">
            <a:spLocks noGrp="1"/>
          </p:cNvSpPr>
          <p:nvPr>
            <p:ph idx="10" hasCustomPrompt="1"/>
          </p:nvPr>
        </p:nvSpPr>
        <p:spPr>
          <a:xfrm>
            <a:off x="359710" y="1585784"/>
            <a:ext cx="5591147" cy="6421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Zwischenüberschrift Größe wie Fließtext in </a:t>
            </a:r>
            <a:r>
              <a:rPr lang="de-DE" dirty="0" err="1"/>
              <a:t>Semibold</a:t>
            </a:r>
            <a:endParaRPr lang="de-DE" dirty="0"/>
          </a:p>
        </p:txBody>
      </p:sp>
      <p:sp>
        <p:nvSpPr>
          <p:cNvPr id="8" name="Textebene 1…"/>
          <p:cNvSpPr txBox="1">
            <a:spLocks noGrp="1"/>
          </p:cNvSpPr>
          <p:nvPr>
            <p:ph idx="11" hasCustomPrompt="1"/>
          </p:nvPr>
        </p:nvSpPr>
        <p:spPr>
          <a:xfrm>
            <a:off x="359710" y="2227944"/>
            <a:ext cx="5591147" cy="32221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Ein Fließtext sieht so aus </a:t>
            </a:r>
            <a:r>
              <a:rPr lang="de-DE" dirty="0" err="1"/>
              <a:t>porro</a:t>
            </a:r>
            <a:r>
              <a:rPr lang="de-DE" dirty="0"/>
              <a:t> </a:t>
            </a:r>
            <a:r>
              <a:rPr lang="de-DE" dirty="0" err="1"/>
              <a:t>imiliquas</a:t>
            </a:r>
            <a:r>
              <a:rPr lang="de-DE" dirty="0"/>
              <a:t> dem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rem</a:t>
            </a:r>
            <a:r>
              <a:rPr lang="de-DE" dirty="0"/>
              <a:t> </a:t>
            </a:r>
            <a:r>
              <a:rPr lang="de-DE" dirty="0" err="1"/>
              <a:t>dolorer</a:t>
            </a:r>
            <a:r>
              <a:rPr lang="de-DE" dirty="0"/>
              <a:t> </a:t>
            </a:r>
            <a:r>
              <a:rPr lang="de-DE" dirty="0" err="1"/>
              <a:t>speritius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eiume</a:t>
            </a:r>
            <a:r>
              <a:rPr lang="de-DE" dirty="0"/>
              <a:t>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</a:t>
            </a:r>
            <a:r>
              <a:rPr lang="de-DE" dirty="0" err="1"/>
              <a:t>quirem</a:t>
            </a:r>
            <a:r>
              <a:rPr lang="de-DE" dirty="0"/>
              <a:t> </a:t>
            </a:r>
            <a:r>
              <a:rPr lang="de-DE" dirty="0" err="1"/>
              <a:t>illab</a:t>
            </a:r>
            <a:r>
              <a:rPr lang="de-DE" dirty="0"/>
              <a:t> </a:t>
            </a:r>
            <a:r>
              <a:rPr lang="de-DE" dirty="0" err="1"/>
              <a:t>ilignis</a:t>
            </a:r>
            <a:r>
              <a:rPr lang="de-DE" dirty="0"/>
              <a:t> </a:t>
            </a:r>
            <a:r>
              <a:rPr lang="de-DE" dirty="0" err="1"/>
              <a:t>ali-quam</a:t>
            </a:r>
            <a:r>
              <a:rPr lang="de-DE" dirty="0"/>
              <a:t> </a:t>
            </a:r>
            <a:r>
              <a:rPr lang="de-DE" dirty="0" err="1"/>
              <a:t>etur</a:t>
            </a:r>
            <a:r>
              <a:rPr lang="de-DE" dirty="0"/>
              <a:t>, </a:t>
            </a:r>
            <a:r>
              <a:rPr lang="de-DE" dirty="0" err="1"/>
              <a:t>imiliquas</a:t>
            </a:r>
            <a:r>
              <a:rPr lang="de-DE" dirty="0"/>
              <a:t> dem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cust</a:t>
            </a:r>
            <a:r>
              <a:rPr lang="de-DE" dirty="0"/>
              <a:t>, </a:t>
            </a:r>
            <a:r>
              <a:rPr lang="de-DE" dirty="0" err="1"/>
              <a:t>quias</a:t>
            </a:r>
            <a:r>
              <a:rPr lang="de-DE" dirty="0"/>
              <a:t> </a:t>
            </a:r>
            <a:r>
              <a:rPr lang="de-DE" dirty="0" err="1"/>
              <a:t>nimpossin</a:t>
            </a:r>
            <a:r>
              <a:rPr lang="de-DE" dirty="0"/>
              <a:t> </a:t>
            </a:r>
            <a:r>
              <a:rPr lang="de-DE" dirty="0" err="1"/>
              <a:t>ni</a:t>
            </a:r>
            <a:r>
              <a:rPr lang="de-DE" dirty="0"/>
              <a:t> </a:t>
            </a:r>
            <a:r>
              <a:rPr lang="de-DE" dirty="0" err="1"/>
              <a:t>cume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ipsu</a:t>
            </a:r>
            <a:r>
              <a:rPr lang="de-DE" dirty="0"/>
              <a:t> di </a:t>
            </a:r>
            <a:r>
              <a:rPr lang="de-DE" dirty="0" err="1"/>
              <a:t>nimus</a:t>
            </a:r>
            <a:r>
              <a:rPr lang="de-DE" dirty="0"/>
              <a:t> </a:t>
            </a:r>
            <a:r>
              <a:rPr lang="de-DE" dirty="0" err="1"/>
              <a:t>voluptatem</a:t>
            </a:r>
            <a:r>
              <a:rPr lang="de-DE" dirty="0"/>
              <a:t> </a:t>
            </a:r>
            <a:r>
              <a:rPr lang="de-DE" dirty="0" err="1"/>
              <a:t>tono</a:t>
            </a:r>
            <a:r>
              <a:rPr lang="de-DE" dirty="0"/>
              <a:t>.</a:t>
            </a:r>
            <a:endParaRPr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10" y="5897564"/>
            <a:ext cx="1817085" cy="708622"/>
          </a:xfrm>
          <a:prstGeom prst="rect">
            <a:avLst/>
          </a:prstGeom>
        </p:spPr>
      </p:pic>
      <p:sp>
        <p:nvSpPr>
          <p:cNvPr id="9" name="Textebene 1…"/>
          <p:cNvSpPr txBox="1">
            <a:spLocks noGrp="1"/>
          </p:cNvSpPr>
          <p:nvPr>
            <p:ph idx="12"/>
          </p:nvPr>
        </p:nvSpPr>
        <p:spPr>
          <a:xfrm>
            <a:off x="6146800" y="1585785"/>
            <a:ext cx="5573486" cy="3864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bg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4077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text"/>
          <p:cNvSpPr txBox="1">
            <a:spLocks noGrp="1"/>
          </p:cNvSpPr>
          <p:nvPr>
            <p:ph type="title" hasCustomPrompt="1"/>
          </p:nvPr>
        </p:nvSpPr>
        <p:spPr>
          <a:xfrm>
            <a:off x="359710" y="294092"/>
            <a:ext cx="11375476" cy="1157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3250" baseline="0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de-DE" dirty="0"/>
              <a:t>Hier steht eine Headline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endParaRPr dirty="0"/>
          </a:p>
        </p:txBody>
      </p:sp>
      <p:sp>
        <p:nvSpPr>
          <p:cNvPr id="4" name="Textebene 1…"/>
          <p:cNvSpPr txBox="1">
            <a:spLocks noGrp="1"/>
          </p:cNvSpPr>
          <p:nvPr>
            <p:ph idx="1" hasCustomPrompt="1"/>
          </p:nvPr>
        </p:nvSpPr>
        <p:spPr>
          <a:xfrm>
            <a:off x="359710" y="5628447"/>
            <a:ext cx="1157288" cy="2635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8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80000" indent="0">
              <a:spcBef>
                <a:spcPts val="300"/>
              </a:spcBef>
              <a:buFont typeface="Arial" panose="020B0604020202020204" pitchFamily="34" charset="0"/>
              <a:buNone/>
              <a:defRPr sz="1850">
                <a:solidFill>
                  <a:schemeClr val="bg2"/>
                </a:solidFill>
              </a:defRPr>
            </a:lvl2pPr>
            <a:lvl3pPr marL="9802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20250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14247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Bild © Fotograf Name</a:t>
            </a:r>
            <a:endParaRPr dirty="0"/>
          </a:p>
        </p:txBody>
      </p:sp>
      <p:sp>
        <p:nvSpPr>
          <p:cNvPr id="7" name="Textebene 1…"/>
          <p:cNvSpPr txBox="1">
            <a:spLocks noGrp="1"/>
          </p:cNvSpPr>
          <p:nvPr>
            <p:ph idx="10" hasCustomPrompt="1"/>
          </p:nvPr>
        </p:nvSpPr>
        <p:spPr>
          <a:xfrm>
            <a:off x="359711" y="3785036"/>
            <a:ext cx="3631719" cy="6421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Zwischenüberschrift Größe wie Fließtext in </a:t>
            </a:r>
            <a:r>
              <a:rPr lang="de-DE" dirty="0" err="1"/>
              <a:t>Semibold</a:t>
            </a:r>
            <a:endParaRPr lang="de-DE" dirty="0"/>
          </a:p>
        </p:txBody>
      </p:sp>
      <p:sp>
        <p:nvSpPr>
          <p:cNvPr id="8" name="Textebene 1…"/>
          <p:cNvSpPr txBox="1">
            <a:spLocks noGrp="1"/>
          </p:cNvSpPr>
          <p:nvPr>
            <p:ph idx="11" hasCustomPrompt="1"/>
          </p:nvPr>
        </p:nvSpPr>
        <p:spPr>
          <a:xfrm>
            <a:off x="359711" y="4427195"/>
            <a:ext cx="3631719" cy="12012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Ein Fließtext sieht so aus </a:t>
            </a:r>
            <a:r>
              <a:rPr lang="de-DE" dirty="0" err="1"/>
              <a:t>porro</a:t>
            </a:r>
            <a:r>
              <a:rPr lang="de-DE" dirty="0"/>
              <a:t> </a:t>
            </a:r>
            <a:r>
              <a:rPr lang="de-DE" dirty="0" err="1"/>
              <a:t>imiliquas</a:t>
            </a:r>
            <a:r>
              <a:rPr lang="de-DE" dirty="0"/>
              <a:t> dem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rem</a:t>
            </a:r>
            <a:r>
              <a:rPr lang="de-DE" dirty="0"/>
              <a:t> </a:t>
            </a:r>
            <a:r>
              <a:rPr lang="de-DE" dirty="0" err="1"/>
              <a:t>dolorer</a:t>
            </a:r>
            <a:r>
              <a:rPr lang="de-DE" dirty="0"/>
              <a:t> </a:t>
            </a:r>
            <a:r>
              <a:rPr lang="de-DE" dirty="0" err="1"/>
              <a:t>speritius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eiume</a:t>
            </a:r>
            <a:r>
              <a:rPr lang="de-DE" dirty="0"/>
              <a:t>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28" y="5891956"/>
            <a:ext cx="1731966" cy="714230"/>
          </a:xfrm>
          <a:prstGeom prst="rect">
            <a:avLst/>
          </a:prstGeom>
        </p:spPr>
      </p:pic>
      <p:sp>
        <p:nvSpPr>
          <p:cNvPr id="9" name="Textebene 1…"/>
          <p:cNvSpPr txBox="1">
            <a:spLocks noGrp="1"/>
          </p:cNvSpPr>
          <p:nvPr>
            <p:ph idx="12"/>
          </p:nvPr>
        </p:nvSpPr>
        <p:spPr>
          <a:xfrm>
            <a:off x="8081311" y="1585784"/>
            <a:ext cx="3631719" cy="20645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bg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extebene 1…"/>
          <p:cNvSpPr txBox="1">
            <a:spLocks noGrp="1"/>
          </p:cNvSpPr>
          <p:nvPr>
            <p:ph idx="13"/>
          </p:nvPr>
        </p:nvSpPr>
        <p:spPr>
          <a:xfrm>
            <a:off x="4198740" y="1585784"/>
            <a:ext cx="3631719" cy="20645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bg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ebene 1…"/>
          <p:cNvSpPr txBox="1">
            <a:spLocks noGrp="1"/>
          </p:cNvSpPr>
          <p:nvPr>
            <p:ph idx="14"/>
          </p:nvPr>
        </p:nvSpPr>
        <p:spPr>
          <a:xfrm>
            <a:off x="359711" y="1585784"/>
            <a:ext cx="3631719" cy="20645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bg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idx="15" hasCustomPrompt="1"/>
          </p:nvPr>
        </p:nvSpPr>
        <p:spPr>
          <a:xfrm>
            <a:off x="4198738" y="5628447"/>
            <a:ext cx="1157288" cy="2635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8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80000" indent="0">
              <a:spcBef>
                <a:spcPts val="300"/>
              </a:spcBef>
              <a:buFont typeface="Arial" panose="020B0604020202020204" pitchFamily="34" charset="0"/>
              <a:buNone/>
              <a:defRPr sz="1850">
                <a:solidFill>
                  <a:schemeClr val="bg2"/>
                </a:solidFill>
              </a:defRPr>
            </a:lvl2pPr>
            <a:lvl3pPr marL="9802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20250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14247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Bild © Fotograf Name</a:t>
            </a:r>
            <a:endParaRPr dirty="0"/>
          </a:p>
        </p:txBody>
      </p:sp>
      <p:sp>
        <p:nvSpPr>
          <p:cNvPr id="14" name="Textebene 1…"/>
          <p:cNvSpPr txBox="1">
            <a:spLocks noGrp="1"/>
          </p:cNvSpPr>
          <p:nvPr>
            <p:ph idx="16" hasCustomPrompt="1"/>
          </p:nvPr>
        </p:nvSpPr>
        <p:spPr>
          <a:xfrm>
            <a:off x="4198740" y="3785036"/>
            <a:ext cx="3631719" cy="6421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Zwischenüberschrift Größe wie Fließtext in </a:t>
            </a:r>
            <a:r>
              <a:rPr lang="de-DE" dirty="0" err="1"/>
              <a:t>Semibold</a:t>
            </a:r>
            <a:endParaRPr lang="de-DE" dirty="0"/>
          </a:p>
        </p:txBody>
      </p:sp>
      <p:sp>
        <p:nvSpPr>
          <p:cNvPr id="15" name="Textebene 1…"/>
          <p:cNvSpPr txBox="1">
            <a:spLocks noGrp="1"/>
          </p:cNvSpPr>
          <p:nvPr>
            <p:ph idx="17" hasCustomPrompt="1"/>
          </p:nvPr>
        </p:nvSpPr>
        <p:spPr>
          <a:xfrm>
            <a:off x="4198740" y="4427195"/>
            <a:ext cx="3631719" cy="12012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Ein Fließtext sieht so aus </a:t>
            </a:r>
            <a:r>
              <a:rPr lang="de-DE" dirty="0" err="1"/>
              <a:t>porro</a:t>
            </a:r>
            <a:r>
              <a:rPr lang="de-DE" dirty="0"/>
              <a:t> </a:t>
            </a:r>
            <a:r>
              <a:rPr lang="de-DE" dirty="0" err="1"/>
              <a:t>imiliquas</a:t>
            </a:r>
            <a:r>
              <a:rPr lang="de-DE" dirty="0"/>
              <a:t> dem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rem</a:t>
            </a:r>
            <a:r>
              <a:rPr lang="de-DE" dirty="0"/>
              <a:t> </a:t>
            </a:r>
            <a:r>
              <a:rPr lang="de-DE" dirty="0" err="1"/>
              <a:t>dolorer</a:t>
            </a:r>
            <a:r>
              <a:rPr lang="de-DE" dirty="0"/>
              <a:t> </a:t>
            </a:r>
            <a:r>
              <a:rPr lang="de-DE" dirty="0" err="1"/>
              <a:t>speritius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eiume</a:t>
            </a:r>
            <a:r>
              <a:rPr lang="de-DE" dirty="0"/>
              <a:t>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</a:t>
            </a:r>
            <a:endParaRPr dirty="0"/>
          </a:p>
        </p:txBody>
      </p:sp>
      <p:sp>
        <p:nvSpPr>
          <p:cNvPr id="16" name="Textebene 1…"/>
          <p:cNvSpPr txBox="1">
            <a:spLocks noGrp="1"/>
          </p:cNvSpPr>
          <p:nvPr>
            <p:ph idx="18" hasCustomPrompt="1"/>
          </p:nvPr>
        </p:nvSpPr>
        <p:spPr>
          <a:xfrm>
            <a:off x="8081310" y="5628447"/>
            <a:ext cx="1157288" cy="2635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8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80000" indent="0">
              <a:spcBef>
                <a:spcPts val="300"/>
              </a:spcBef>
              <a:buFont typeface="Arial" panose="020B0604020202020204" pitchFamily="34" charset="0"/>
              <a:buNone/>
              <a:defRPr sz="1850">
                <a:solidFill>
                  <a:schemeClr val="bg2"/>
                </a:solidFill>
              </a:defRPr>
            </a:lvl2pPr>
            <a:lvl3pPr marL="9802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20250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1424756" indent="-180000"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Bild © Fotograf Name</a:t>
            </a:r>
            <a:endParaRPr dirty="0"/>
          </a:p>
        </p:txBody>
      </p:sp>
      <p:sp>
        <p:nvSpPr>
          <p:cNvPr id="17" name="Textebene 1…"/>
          <p:cNvSpPr txBox="1">
            <a:spLocks noGrp="1"/>
          </p:cNvSpPr>
          <p:nvPr>
            <p:ph idx="19" hasCustomPrompt="1"/>
          </p:nvPr>
        </p:nvSpPr>
        <p:spPr>
          <a:xfrm>
            <a:off x="8081311" y="3785036"/>
            <a:ext cx="3631719" cy="6421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Zwischenüberschrift Größe wie Fließtext in </a:t>
            </a:r>
            <a:r>
              <a:rPr lang="de-DE" dirty="0" err="1"/>
              <a:t>Semibold</a:t>
            </a:r>
            <a:endParaRPr lang="de-DE" dirty="0"/>
          </a:p>
        </p:txBody>
      </p:sp>
      <p:sp>
        <p:nvSpPr>
          <p:cNvPr id="18" name="Textebene 1…"/>
          <p:cNvSpPr txBox="1">
            <a:spLocks noGrp="1"/>
          </p:cNvSpPr>
          <p:nvPr>
            <p:ph idx="20" hasCustomPrompt="1"/>
          </p:nvPr>
        </p:nvSpPr>
        <p:spPr>
          <a:xfrm>
            <a:off x="8081311" y="4427195"/>
            <a:ext cx="3631719" cy="12012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50">
                <a:solidFill>
                  <a:schemeClr val="tx2"/>
                </a:solidFill>
              </a:defRPr>
            </a:lvl1pPr>
            <a:lvl2pPr marL="3810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2pPr>
            <a:lvl3pPr marL="6032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3pPr>
            <a:lvl4pPr marL="82550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4pPr>
            <a:lvl5pPr marL="1047750" indent="0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Ein Fließtext sieht so aus </a:t>
            </a:r>
            <a:r>
              <a:rPr lang="de-DE" dirty="0" err="1"/>
              <a:t>porro</a:t>
            </a:r>
            <a:r>
              <a:rPr lang="de-DE" dirty="0"/>
              <a:t> </a:t>
            </a:r>
            <a:r>
              <a:rPr lang="de-DE" dirty="0" err="1"/>
              <a:t>imiliquas</a:t>
            </a:r>
            <a:r>
              <a:rPr lang="de-DE" dirty="0"/>
              <a:t> dem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rem</a:t>
            </a:r>
            <a:r>
              <a:rPr lang="de-DE" dirty="0"/>
              <a:t> </a:t>
            </a:r>
            <a:r>
              <a:rPr lang="de-DE" dirty="0" err="1"/>
              <a:t>dolorer</a:t>
            </a:r>
            <a:r>
              <a:rPr lang="de-DE" dirty="0"/>
              <a:t> </a:t>
            </a:r>
            <a:r>
              <a:rPr lang="de-DE" dirty="0" err="1"/>
              <a:t>speritius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eiume</a:t>
            </a:r>
            <a:r>
              <a:rPr lang="de-DE" dirty="0"/>
              <a:t> </a:t>
            </a:r>
            <a:r>
              <a:rPr lang="de-DE" dirty="0" err="1"/>
              <a:t>delite</a:t>
            </a:r>
            <a:r>
              <a:rPr lang="de-DE" dirty="0"/>
              <a:t> </a:t>
            </a:r>
            <a:r>
              <a:rPr lang="de-DE" dirty="0" err="1"/>
              <a:t>vellam</a:t>
            </a:r>
            <a:r>
              <a:rPr lang="de-DE" dirty="0"/>
              <a:t> </a:t>
            </a:r>
            <a:r>
              <a:rPr lang="de-DE" dirty="0" err="1"/>
              <a:t>ium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8012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4957531"/>
            <a:ext cx="1905002" cy="1585385"/>
          </a:xfrm>
          <a:prstGeom prst="rect">
            <a:avLst/>
          </a:prstGeom>
        </p:spPr>
      </p:pic>
      <p:sp>
        <p:nvSpPr>
          <p:cNvPr id="4" name="Warum…">
            <a:extLst>
              <a:ext uri="{FF2B5EF4-FFF2-40B4-BE49-F238E27FC236}">
                <a16:creationId xmlns:a16="http://schemas.microsoft.com/office/drawing/2014/main" id="{4E2307E4-AE46-E146-B65D-AF11E75B2B7F}"/>
              </a:ext>
            </a:extLst>
          </p:cNvPr>
          <p:cNvSpPr txBox="1"/>
          <p:nvPr/>
        </p:nvSpPr>
        <p:spPr>
          <a:xfrm>
            <a:off x="2072165" y="2222954"/>
            <a:ext cx="8785306" cy="12781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15000">
                <a:solidFill>
                  <a:srgbClr val="FFFFFF"/>
                </a:solidFill>
                <a:latin typeface="Poppins-Bold"/>
                <a:ea typeface="Poppins-Bold"/>
                <a:cs typeface="Poppins-Bold"/>
                <a:sym typeface="Poppins-Bold"/>
              </a:defRPr>
            </a:pPr>
            <a:r>
              <a:rPr lang="de-DE" sz="4800" b="0" spc="75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Thank</a:t>
            </a:r>
            <a:r>
              <a:rPr lang="de-DE" sz="4800" b="0" spc="75" baseline="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de-DE" sz="4800" b="0" spc="75" baseline="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you</a:t>
            </a:r>
            <a:r>
              <a:rPr lang="de-DE" sz="4800" b="0" spc="75" baseline="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de-DE" sz="4800" b="0" spc="75" baseline="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for</a:t>
            </a:r>
            <a:r>
              <a:rPr lang="de-DE" sz="4800" b="0" spc="75" baseline="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de-DE" sz="4800" b="0" spc="75" baseline="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your</a:t>
            </a:r>
            <a:r>
              <a:rPr lang="de-DE" sz="4800" b="0" spc="75" baseline="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de-DE" sz="4800" b="0" spc="75" baseline="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attention</a:t>
            </a:r>
            <a:endParaRPr sz="2700" b="0" spc="75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08773" y="6331407"/>
            <a:ext cx="21965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5000">
                <a:solidFill>
                  <a:srgbClr val="FFFFFF"/>
                </a:solidFill>
                <a:latin typeface="Poppins-Bold"/>
                <a:ea typeface="Poppins-Bold"/>
                <a:cs typeface="Poppins-Bold"/>
                <a:sym typeface="Poppins-Bold"/>
              </a:defRPr>
            </a:pPr>
            <a:r>
              <a:rPr lang="de-DE" sz="1600" b="0" spc="75" dirty="0">
                <a:latin typeface="Poppins SemiBold" panose="00000700000000000000" pitchFamily="2" charset="0"/>
                <a:cs typeface="Poppins SemiBold" panose="00000700000000000000" pitchFamily="2" charset="0"/>
              </a:rPr>
              <a:t>www.hereon.de</a:t>
            </a:r>
          </a:p>
        </p:txBody>
      </p:sp>
    </p:spTree>
    <p:extLst>
      <p:ext uri="{BB962C8B-B14F-4D97-AF65-F5344CB8AC3E}">
        <p14:creationId xmlns:p14="http://schemas.microsoft.com/office/powerpoint/2010/main" val="2144010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57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1"/>
          <p:cNvSpPr txBox="1">
            <a:spLocks/>
          </p:cNvSpPr>
          <p:nvPr/>
        </p:nvSpPr>
        <p:spPr>
          <a:xfrm>
            <a:off x="814388" y="6369395"/>
            <a:ext cx="971550" cy="352080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oppins" panose="00000500000000000000" pitchFamily="2" charset="0"/>
                <a:ea typeface="Vista Slab OT Reg"/>
                <a:cs typeface="Poppins" panose="00000500000000000000" pitchFamily="2" charset="0"/>
                <a:sym typeface="Vista Slab OT Reg"/>
              </a:defRPr>
            </a:lvl1pPr>
            <a:lvl2pPr marL="0" marR="0" indent="2286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2pPr>
            <a:lvl3pPr marL="0" marR="0" indent="4572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3pPr>
            <a:lvl4pPr marL="0" marR="0" indent="6858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4pPr>
            <a:lvl5pPr marL="0" marR="0" indent="9144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5pPr>
            <a:lvl6pPr marL="0" marR="0" indent="11430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6pPr>
            <a:lvl7pPr marL="0" marR="0" indent="13716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7pPr>
            <a:lvl8pPr marL="0" marR="0" indent="16002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8pPr>
            <a:lvl9pPr marL="0" marR="0" indent="18288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9pPr>
          </a:lstStyle>
          <a:p>
            <a:fld id="{33ECD1DD-3C4E-4A18-AEC5-B5FD9837C1B2}" type="datetimeFigureOut">
              <a:rPr lang="de-DE" sz="1150" smtClean="0">
                <a:solidFill>
                  <a:schemeClr val="tx1"/>
                </a:solidFill>
              </a:rPr>
              <a:pPr/>
              <a:t>18.03.2024</a:t>
            </a:fld>
            <a:endParaRPr lang="de-DE" sz="1150" dirty="0">
              <a:solidFill>
                <a:schemeClr val="tx1"/>
              </a:solidFill>
            </a:endParaRPr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>
          <a:xfrm>
            <a:off x="268098" y="6369396"/>
            <a:ext cx="405614" cy="352081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oppins" panose="00000500000000000000" pitchFamily="2" charset="0"/>
                <a:ea typeface="Vista Slab OT Reg"/>
                <a:cs typeface="Poppins" panose="00000500000000000000" pitchFamily="2" charset="0"/>
                <a:sym typeface="Vista Slab OT Reg"/>
              </a:defRPr>
            </a:lvl1pPr>
            <a:lvl2pPr marL="0" marR="0" indent="2286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2pPr>
            <a:lvl3pPr marL="0" marR="0" indent="4572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3pPr>
            <a:lvl4pPr marL="0" marR="0" indent="6858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4pPr>
            <a:lvl5pPr marL="0" marR="0" indent="9144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5pPr>
            <a:lvl6pPr marL="0" marR="0" indent="11430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6pPr>
            <a:lvl7pPr marL="0" marR="0" indent="13716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7pPr>
            <a:lvl8pPr marL="0" marR="0" indent="16002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8pPr>
            <a:lvl9pPr marL="0" marR="0" indent="18288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9pPr>
          </a:lstStyle>
          <a:p>
            <a:pPr algn="ctr"/>
            <a:fld id="{655A17F3-E681-4A1B-BFFF-DA55D39BCCFE}" type="slidenum">
              <a:rPr lang="de-DE" sz="1150" smtClean="0">
                <a:solidFill>
                  <a:schemeClr val="tx1"/>
                </a:solidFill>
              </a:rPr>
              <a:pPr algn="ctr"/>
              <a:t>‹Nr.›</a:t>
            </a:fld>
            <a:endParaRPr lang="de-DE" sz="1150" dirty="0">
              <a:solidFill>
                <a:schemeClr val="tx1"/>
              </a:solidFill>
            </a:endParaRPr>
          </a:p>
        </p:txBody>
      </p:sp>
      <p:sp>
        <p:nvSpPr>
          <p:cNvPr id="10" name="Fußzeilenplatzhalter 6"/>
          <p:cNvSpPr txBox="1">
            <a:spLocks/>
          </p:cNvSpPr>
          <p:nvPr/>
        </p:nvSpPr>
        <p:spPr>
          <a:xfrm>
            <a:off x="1785939" y="6356350"/>
            <a:ext cx="3440267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1pPr>
            <a:lvl2pPr marL="0" marR="0" indent="2286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2pPr>
            <a:lvl3pPr marL="0" marR="0" indent="4572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3pPr>
            <a:lvl4pPr marL="0" marR="0" indent="6858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4pPr>
            <a:lvl5pPr marL="0" marR="0" indent="9144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5pPr>
            <a:lvl6pPr marL="0" marR="0" indent="11430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6pPr>
            <a:lvl7pPr marL="0" marR="0" indent="13716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7pPr>
            <a:lvl8pPr marL="0" marR="0" indent="16002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8pPr>
            <a:lvl9pPr marL="0" marR="0" indent="1828800" algn="l" defTabSz="582930" rtl="0" fontAlgn="auto" latinLnBrk="0" hangingPunc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5A5A"/>
                </a:solidFill>
                <a:effectLst/>
                <a:uFillTx/>
                <a:latin typeface="Vista Slab OT Reg"/>
                <a:ea typeface="Vista Slab OT Reg"/>
                <a:cs typeface="Vista Slab OT Reg"/>
                <a:sym typeface="Vista Slab OT Reg"/>
              </a:defRPr>
            </a:lvl9pPr>
          </a:lstStyle>
          <a:p>
            <a:pPr algn="l"/>
            <a:r>
              <a:rPr lang="de-DE" sz="115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Lange Projekte mit neuer Mannschaft</a:t>
            </a:r>
          </a:p>
        </p:txBody>
      </p:sp>
    </p:spTree>
    <p:extLst>
      <p:ext uri="{BB962C8B-B14F-4D97-AF65-F5344CB8AC3E}">
        <p14:creationId xmlns:p14="http://schemas.microsoft.com/office/powerpoint/2010/main" val="1095777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68" r:id="rId7"/>
  </p:sldLayoutIdLst>
  <p:transition spd="med"/>
  <p:txStyles>
    <p:titleStyle>
      <a:lvl1pPr marL="0" marR="0" indent="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rgbClr val="FFFFFF"/>
          </a:solidFill>
          <a:uFillTx/>
          <a:latin typeface="Poppins" pitchFamily="2" charset="77"/>
          <a:ea typeface="+mn-ea"/>
          <a:cs typeface="Poppins" pitchFamily="2" charset="77"/>
          <a:sym typeface="Vista Sans OTCE Reg"/>
        </a:defRPr>
      </a:lvl1pPr>
      <a:lvl2pPr marL="0" marR="0" indent="1143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2pPr>
      <a:lvl3pPr marL="0" marR="0" indent="2286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3pPr>
      <a:lvl4pPr marL="0" marR="0" indent="3429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4pPr>
      <a:lvl5pPr marL="0" marR="0" indent="4572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5pPr>
      <a:lvl6pPr marL="0" marR="0" indent="5715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6pPr>
      <a:lvl7pPr marL="0" marR="0" indent="6858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7pPr>
      <a:lvl8pPr marL="0" marR="0" indent="8001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8pPr>
      <a:lvl9pPr marL="0" marR="0" indent="9144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9pPr>
    </p:titleStyle>
    <p:bodyStyle>
      <a:lvl1pPr marL="27858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0" i="0" u="none" strike="noStrike" cap="none" spc="0" baseline="0">
          <a:solidFill>
            <a:srgbClr val="FFFFFF"/>
          </a:solidFill>
          <a:uFillTx/>
          <a:latin typeface="Poppins" pitchFamily="2" charset="77"/>
          <a:ea typeface="+mn-ea"/>
          <a:cs typeface="Poppins" pitchFamily="2" charset="77"/>
          <a:sym typeface="Vista Sans OTCE Reg"/>
        </a:defRPr>
      </a:lvl1pPr>
      <a:lvl2pPr marL="50083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0" i="0" u="none" strike="noStrike" cap="none" spc="0" baseline="0">
          <a:solidFill>
            <a:srgbClr val="FFFFFF"/>
          </a:solidFill>
          <a:uFillTx/>
          <a:latin typeface="Poppins" pitchFamily="2" charset="77"/>
          <a:ea typeface="+mn-ea"/>
          <a:cs typeface="Poppins" pitchFamily="2" charset="77"/>
          <a:sym typeface="Vista Sans OTCE Reg"/>
        </a:defRPr>
      </a:lvl2pPr>
      <a:lvl3pPr marL="72308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0" i="0" u="none" strike="noStrike" cap="none" spc="0" baseline="0">
          <a:solidFill>
            <a:srgbClr val="FFFFFF"/>
          </a:solidFill>
          <a:uFillTx/>
          <a:latin typeface="Poppins" pitchFamily="2" charset="77"/>
          <a:ea typeface="+mn-ea"/>
          <a:cs typeface="Poppins" pitchFamily="2" charset="77"/>
          <a:sym typeface="Vista Sans OTCE Reg"/>
        </a:defRPr>
      </a:lvl3pPr>
      <a:lvl4pPr marL="94533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0" i="0" u="none" strike="noStrike" cap="none" spc="0" baseline="0">
          <a:solidFill>
            <a:srgbClr val="FFFFFF"/>
          </a:solidFill>
          <a:uFillTx/>
          <a:latin typeface="Poppins" pitchFamily="2" charset="77"/>
          <a:ea typeface="+mn-ea"/>
          <a:cs typeface="Poppins" pitchFamily="2" charset="77"/>
          <a:sym typeface="Vista Sans OTCE Reg"/>
        </a:defRPr>
      </a:lvl4pPr>
      <a:lvl5pPr marL="116758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0" i="0" u="none" strike="noStrike" cap="none" spc="0" baseline="0">
          <a:solidFill>
            <a:srgbClr val="FFFFFF"/>
          </a:solidFill>
          <a:uFillTx/>
          <a:latin typeface="Poppins" pitchFamily="2" charset="77"/>
          <a:ea typeface="+mn-ea"/>
          <a:cs typeface="Poppins" pitchFamily="2" charset="77"/>
          <a:sym typeface="Vista Sans OTCE Reg"/>
        </a:defRPr>
      </a:lvl5pPr>
      <a:lvl6pPr marL="134538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6pPr>
      <a:lvl7pPr marL="152318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7pPr>
      <a:lvl8pPr marL="170098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8pPr>
      <a:lvl9pPr marL="1878781" marR="0" indent="-119831" algn="l" defTabSz="291465" eaLnBrk="1" latinLnBrk="0" hangingPunct="1">
        <a:lnSpc>
          <a:spcPct val="100000"/>
        </a:lnSpc>
        <a:spcBef>
          <a:spcPts val="1750"/>
        </a:spcBef>
        <a:spcAft>
          <a:spcPts val="0"/>
        </a:spcAft>
        <a:buClrTx/>
        <a:buSzPct val="171000"/>
        <a:buFontTx/>
        <a:buChar char="•"/>
        <a:tabLst/>
        <a:defRPr sz="13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Vista Sans OTCE Reg"/>
        </a:defRPr>
      </a:lvl9pPr>
    </p:bodyStyle>
    <p:otherStyle>
      <a:lvl1pPr marL="0" marR="0" indent="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1pPr>
      <a:lvl2pPr marL="0" marR="0" indent="1143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2pPr>
      <a:lvl3pPr marL="0" marR="0" indent="2286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3pPr>
      <a:lvl4pPr marL="0" marR="0" indent="3429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4pPr>
      <a:lvl5pPr marL="0" marR="0" indent="4572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5pPr>
      <a:lvl6pPr marL="0" marR="0" indent="5715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6pPr>
      <a:lvl7pPr marL="0" marR="0" indent="6858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7pPr>
      <a:lvl8pPr marL="0" marR="0" indent="8001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8pPr>
      <a:lvl9pPr marL="0" marR="0" indent="914400" algn="l" defTabSz="291465" eaLnBrk="1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ista Sans OTCE Reg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rum…">
            <a:extLst>
              <a:ext uri="{FF2B5EF4-FFF2-40B4-BE49-F238E27FC236}">
                <a16:creationId xmlns:a16="http://schemas.microsoft.com/office/drawing/2014/main" id="{4E2307E4-AE46-E146-B65D-AF11E75B2B7F}"/>
              </a:ext>
            </a:extLst>
          </p:cNvPr>
          <p:cNvSpPr txBox="1"/>
          <p:nvPr/>
        </p:nvSpPr>
        <p:spPr>
          <a:xfrm>
            <a:off x="408774" y="418866"/>
            <a:ext cx="8824437" cy="12988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15000">
                <a:solidFill>
                  <a:srgbClr val="FFFFFF"/>
                </a:solidFill>
                <a:latin typeface="Poppins-Bold"/>
                <a:ea typeface="Poppins-Bold"/>
                <a:cs typeface="Poppins-Bold"/>
                <a:sym typeface="Poppins-Bold"/>
              </a:defRPr>
            </a:pPr>
            <a:r>
              <a:rPr lang="de-DE" sz="4800" dirty="0"/>
              <a:t>Lange neue Projekte mit neuer Mannschaft</a:t>
            </a:r>
            <a:endParaRPr lang="de-DE" sz="4800" b="0" spc="75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Warum…">
            <a:extLst>
              <a:ext uri="{FF2B5EF4-FFF2-40B4-BE49-F238E27FC236}">
                <a16:creationId xmlns:a16="http://schemas.microsoft.com/office/drawing/2014/main" id="{4E2307E4-AE46-E146-B65D-AF11E75B2B7F}"/>
              </a:ext>
            </a:extLst>
          </p:cNvPr>
          <p:cNvSpPr txBox="1"/>
          <p:nvPr/>
        </p:nvSpPr>
        <p:spPr>
          <a:xfrm>
            <a:off x="408773" y="5273168"/>
            <a:ext cx="3772610" cy="9541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5000">
                <a:solidFill>
                  <a:srgbClr val="FFFFFF"/>
                </a:solidFill>
                <a:latin typeface="Poppins-Bold"/>
                <a:ea typeface="Poppins-Bold"/>
                <a:cs typeface="Poppins-Bold"/>
                <a:sym typeface="Poppins-Bold"/>
              </a:defRPr>
            </a:pPr>
            <a:r>
              <a:rPr lang="de-DE" sz="1400" b="0" spc="75" dirty="0">
                <a:latin typeface="Poppins SemiBold" panose="00000700000000000000" pitchFamily="2" charset="0"/>
                <a:cs typeface="Poppins SemiBold" panose="00000700000000000000" pitchFamily="2" charset="0"/>
              </a:rPr>
              <a:t>Jörg Burmester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5000">
                <a:solidFill>
                  <a:srgbClr val="FFFFFF"/>
                </a:solidFill>
                <a:latin typeface="Poppins-Bold"/>
                <a:ea typeface="Poppins-Bold"/>
                <a:cs typeface="Poppins-Bold"/>
                <a:sym typeface="Poppins-Bold"/>
              </a:defRPr>
            </a:pPr>
            <a:r>
              <a:rPr lang="de-DE" sz="1400" b="0" spc="75" dirty="0">
                <a:latin typeface="Poppins" panose="00000500000000000000" pitchFamily="2" charset="0"/>
                <a:cs typeface="Poppins" panose="00000500000000000000" pitchFamily="2" charset="0"/>
              </a:rPr>
              <a:t>Technical </a:t>
            </a:r>
            <a:r>
              <a:rPr lang="de-DE" sz="1400" b="0" spc="75" dirty="0" err="1">
                <a:latin typeface="Poppins" panose="00000500000000000000" pitchFamily="2" charset="0"/>
                <a:cs typeface="Poppins" panose="00000500000000000000" pitchFamily="2" charset="0"/>
              </a:rPr>
              <a:t>department</a:t>
            </a:r>
            <a:endParaRPr lang="de-DE" sz="1400" b="0" spc="75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15000">
                <a:solidFill>
                  <a:srgbClr val="FFFFFF"/>
                </a:solidFill>
                <a:latin typeface="Poppins-Bold"/>
                <a:ea typeface="Poppins-Bold"/>
                <a:cs typeface="Poppins-Bold"/>
                <a:sym typeface="Poppins-Bold"/>
              </a:defRPr>
            </a:pPr>
            <a:r>
              <a:rPr lang="de-DE" sz="1400" b="0" spc="75" dirty="0">
                <a:latin typeface="Poppins" panose="00000500000000000000" pitchFamily="2" charset="0"/>
                <a:cs typeface="Poppins" panose="00000500000000000000" pitchFamily="2" charset="0"/>
              </a:rPr>
              <a:t>Electronic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5000">
                <a:solidFill>
                  <a:srgbClr val="FFFFFF"/>
                </a:solidFill>
                <a:latin typeface="Poppins-Bold"/>
                <a:ea typeface="Poppins-Bold"/>
                <a:cs typeface="Poppins-Bold"/>
                <a:sym typeface="Poppins-Bold"/>
              </a:defRPr>
            </a:pPr>
            <a:r>
              <a:rPr lang="de-DE" sz="1400" b="0" spc="75" dirty="0">
                <a:latin typeface="Poppins" panose="00000500000000000000" pitchFamily="2" charset="0"/>
                <a:cs typeface="Poppins" panose="00000500000000000000" pitchFamily="2" charset="0"/>
              </a:rPr>
              <a:t>Darmstadt, 18.3.2024</a:t>
            </a:r>
            <a:endParaRPr sz="1400" b="0" spc="75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6811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Bi 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switch</a:t>
            </a:r>
            <a:endParaRPr lang="de-DE" dirty="0"/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6720400" y="1362950"/>
            <a:ext cx="6754813" cy="40505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2 </a:t>
            </a:r>
            <a:r>
              <a:rPr lang="de-DE" dirty="0" err="1"/>
              <a:t>axis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Switch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Resolver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2" y="1167220"/>
            <a:ext cx="4733024" cy="50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865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chopper</a:t>
            </a:r>
            <a:endParaRPr lang="de-DE" dirty="0"/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8357779" y="1152913"/>
            <a:ext cx="6754813" cy="40505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5 </a:t>
            </a:r>
            <a:r>
              <a:rPr lang="de-DE" dirty="0" err="1"/>
              <a:t>fixed</a:t>
            </a:r>
            <a:r>
              <a:rPr lang="de-DE" dirty="0"/>
              <a:t> Chopper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1 </a:t>
            </a:r>
            <a:r>
              <a:rPr lang="de-DE" dirty="0" err="1"/>
              <a:t>moveable</a:t>
            </a:r>
            <a:r>
              <a:rPr lang="de-DE" dirty="0"/>
              <a:t> </a:t>
            </a:r>
            <a:r>
              <a:rPr lang="de-DE" dirty="0" err="1"/>
              <a:t>chopper</a:t>
            </a:r>
            <a:endParaRPr lang="de-DE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 </a:t>
            </a:r>
            <a:r>
              <a:rPr lang="de-DE" dirty="0" err="1"/>
              <a:t>spectral</a:t>
            </a:r>
            <a:r>
              <a:rPr lang="de-DE" dirty="0"/>
              <a:t> switch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2 Beam </a:t>
            </a:r>
            <a:r>
              <a:rPr lang="de-DE" dirty="0" err="1"/>
              <a:t>monitors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000652" y="1935332"/>
            <a:ext cx="3675357" cy="1065320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1828800" y="2041864"/>
            <a:ext cx="4847209" cy="1469037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2112885" y="2539014"/>
            <a:ext cx="4563124" cy="639192"/>
          </a:xfrm>
          <a:prstGeom prst="straightConnector1">
            <a:avLst/>
          </a:prstGeom>
          <a:noFill/>
          <a:ln w="28575" cap="flat">
            <a:solidFill>
              <a:srgbClr val="92D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2405850" y="3067461"/>
            <a:ext cx="4270159" cy="64156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2112885" y="1425083"/>
            <a:ext cx="4563124" cy="1433527"/>
          </a:xfrm>
          <a:prstGeom prst="straightConnector1">
            <a:avLst/>
          </a:prstGeom>
          <a:noFill/>
          <a:ln w="28575" cap="flat">
            <a:solidFill>
              <a:schemeClr val="accent3">
                <a:lumMod val="20000"/>
                <a:lumOff val="8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Gerade Verbindung mit Pfeil 30"/>
          <p:cNvCxnSpPr/>
          <p:nvPr/>
        </p:nvCxnSpPr>
        <p:spPr>
          <a:xfrm flipH="1" flipV="1">
            <a:off x="4998128" y="3067461"/>
            <a:ext cx="1677881" cy="641564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 descr="C:\Users\burmestj\AppData\Local\Temp\w2yovl1d.iq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2" y="747547"/>
            <a:ext cx="7524750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897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Shutter</a:t>
            </a:r>
            <a:r>
              <a:rPr lang="de-DE" dirty="0"/>
              <a:t> (</a:t>
            </a:r>
            <a:r>
              <a:rPr lang="de-DE" dirty="0" err="1"/>
              <a:t>scope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NPI)</a:t>
            </a:r>
          </a:p>
        </p:txBody>
      </p:sp>
      <p:pic>
        <p:nvPicPr>
          <p:cNvPr id="1026" name="Picture 2" descr="C:\Users\burmestj\AppData\Local\Temp\mflabzi3.kk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12" y="1165490"/>
            <a:ext cx="7954150" cy="495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5933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80m </a:t>
            </a:r>
            <a:r>
              <a:rPr lang="de-DE" dirty="0" err="1"/>
              <a:t>chopper</a:t>
            </a:r>
            <a:endParaRPr lang="de-DE" dirty="0"/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1307940" y="3429000"/>
            <a:ext cx="2055462" cy="6089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2 </a:t>
            </a:r>
            <a:r>
              <a:rPr lang="de-DE" dirty="0" err="1"/>
              <a:t>chopper</a:t>
            </a:r>
            <a:r>
              <a:rPr lang="de-D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68" y="859587"/>
            <a:ext cx="5575989" cy="53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493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Slit</a:t>
            </a:r>
            <a:r>
              <a:rPr lang="de-DE" dirty="0"/>
              <a:t> 1 + 2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69" y="1355747"/>
            <a:ext cx="3331159" cy="444154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98" y="1355748"/>
            <a:ext cx="3331159" cy="444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178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Guide </a:t>
            </a:r>
            <a:r>
              <a:rPr lang="de-DE" dirty="0" err="1"/>
              <a:t>exchanger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6102" y="1719622"/>
            <a:ext cx="4122484" cy="30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133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B4C and </a:t>
            </a:r>
            <a:r>
              <a:rPr lang="de-DE" dirty="0" err="1"/>
              <a:t>delay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monitor &amp; </a:t>
            </a:r>
            <a:r>
              <a:rPr lang="de-DE" dirty="0" err="1"/>
              <a:t>slit</a:t>
            </a:r>
            <a:r>
              <a:rPr lang="de-DE" dirty="0"/>
              <a:t> 3</a:t>
            </a:r>
          </a:p>
        </p:txBody>
      </p:sp>
      <p:pic>
        <p:nvPicPr>
          <p:cNvPr id="9" name="Grafik 8"/>
          <p:cNvPicPr/>
          <p:nvPr/>
        </p:nvPicPr>
        <p:blipFill>
          <a:blip r:embed="rId2"/>
          <a:stretch>
            <a:fillRect/>
          </a:stretch>
        </p:blipFill>
        <p:spPr>
          <a:xfrm>
            <a:off x="671185" y="1569686"/>
            <a:ext cx="2669003" cy="35011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54" y="1935365"/>
            <a:ext cx="3693049" cy="2769787"/>
          </a:xfrm>
          <a:prstGeom prst="rect">
            <a:avLst/>
          </a:prstGeom>
        </p:spPr>
      </p:pic>
      <p:pic>
        <p:nvPicPr>
          <p:cNvPr id="11" name="Picture 2" descr="C:\Users\burmestj\AppData\Local\Temp\rz2vn5ad.oh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799" y="2443162"/>
            <a:ext cx="27432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7806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collimator</a:t>
            </a:r>
            <a:r>
              <a:rPr lang="de-DE" dirty="0"/>
              <a:t> </a:t>
            </a:r>
            <a:r>
              <a:rPr lang="de-DE" dirty="0" err="1"/>
              <a:t>manipulator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55" y="1519505"/>
            <a:ext cx="3640676" cy="345044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983" y="1368902"/>
            <a:ext cx="4513176" cy="36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2572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hexapod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rotary</a:t>
            </a:r>
            <a:r>
              <a:rPr lang="de-DE" dirty="0"/>
              <a:t> </a:t>
            </a:r>
            <a:r>
              <a:rPr lang="de-DE" dirty="0" err="1"/>
              <a:t>stage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387" y="974969"/>
            <a:ext cx="3228798" cy="49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556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detector</a:t>
            </a:r>
            <a:endParaRPr lang="de-DE" dirty="0"/>
          </a:p>
        </p:txBody>
      </p:sp>
      <p:pic>
        <p:nvPicPr>
          <p:cNvPr id="10" name="Picture 2" descr="C:\Users\burmestj\AppData\Local\Temp\jgqypwym.13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3" y="1072352"/>
            <a:ext cx="5556715" cy="46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0560" y="1656002"/>
            <a:ext cx="4669001" cy="3501752"/>
          </a:xfrm>
          <a:prstGeom prst="rect">
            <a:avLst/>
          </a:prstGeom>
        </p:spPr>
      </p:pic>
      <p:sp>
        <p:nvSpPr>
          <p:cNvPr id="14" name="Inhaltsplatzhalter 6"/>
          <p:cNvSpPr>
            <a:spLocks noGrp="1"/>
          </p:cNvSpPr>
          <p:nvPr>
            <p:ph idx="10"/>
          </p:nvPr>
        </p:nvSpPr>
        <p:spPr>
          <a:xfrm>
            <a:off x="6385218" y="529071"/>
            <a:ext cx="4714848" cy="810734"/>
          </a:xfrm>
        </p:spPr>
        <p:txBody>
          <a:bodyPr/>
          <a:lstStyle/>
          <a:p>
            <a:r>
              <a:rPr lang="de-DE" dirty="0" err="1"/>
              <a:t>Pre-Amplifier</a:t>
            </a:r>
            <a:r>
              <a:rPr lang="de-DE" dirty="0"/>
              <a:t> 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6910754" y="859587"/>
            <a:ext cx="536331" cy="86370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Gerade Verbindung mit Pfeil 15"/>
          <p:cNvCxnSpPr/>
          <p:nvPr/>
        </p:nvCxnSpPr>
        <p:spPr>
          <a:xfrm>
            <a:off x="7104184" y="859587"/>
            <a:ext cx="2514601" cy="1108802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Gerade Verbindung mit Pfeil 18"/>
          <p:cNvCxnSpPr/>
          <p:nvPr/>
        </p:nvCxnSpPr>
        <p:spPr>
          <a:xfrm>
            <a:off x="6964544" y="859587"/>
            <a:ext cx="707951" cy="565496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Gerade Verbindung mit Pfeil 20"/>
          <p:cNvCxnSpPr/>
          <p:nvPr/>
        </p:nvCxnSpPr>
        <p:spPr>
          <a:xfrm>
            <a:off x="6782188" y="907952"/>
            <a:ext cx="664897" cy="4305886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592826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ESS Lund</a:t>
            </a:r>
          </a:p>
        </p:txBody>
      </p:sp>
      <p:pic>
        <p:nvPicPr>
          <p:cNvPr id="6" name="Picture 2" descr="C:\Users\burmestj\AppData\Local\Temp\ndurgdns.2bi.png">
            <a:extLst>
              <a:ext uri="{FF2B5EF4-FFF2-40B4-BE49-F238E27FC236}">
                <a16:creationId xmlns:a16="http://schemas.microsoft.com/office/drawing/2014/main" id="{22CAB927-0BF2-96F0-898A-A8808F48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94" y="962579"/>
            <a:ext cx="7554358" cy="45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D6F284A5-7E94-8BFD-E83C-A3600193D45F}"/>
              </a:ext>
            </a:extLst>
          </p:cNvPr>
          <p:cNvSpPr txBox="1">
            <a:spLocks/>
          </p:cNvSpPr>
          <p:nvPr/>
        </p:nvSpPr>
        <p:spPr>
          <a:xfrm>
            <a:off x="1970594" y="5630979"/>
            <a:ext cx="3771588" cy="5964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29146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 sz="1850" b="0" i="0" u="none" strike="noStrike" cap="none" spc="0" baseline="0">
                <a:solidFill>
                  <a:schemeClr val="tx2"/>
                </a:solidFill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  <a:sym typeface="Vista Sans OTCE Reg"/>
              </a:defRPr>
            </a:lvl1pPr>
            <a:lvl2pPr marL="381000" marR="0" indent="0" algn="l" defTabSz="29146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 sz="1300" b="0" i="0" u="none" strike="noStrike" cap="none" spc="0" baseline="0">
                <a:solidFill>
                  <a:schemeClr val="bg2"/>
                </a:solidFill>
                <a:uFillTx/>
                <a:latin typeface="Poppins" pitchFamily="2" charset="77"/>
                <a:ea typeface="+mn-ea"/>
                <a:cs typeface="Poppins" pitchFamily="2" charset="77"/>
                <a:sym typeface="Vista Sans OTCE Reg"/>
              </a:defRPr>
            </a:lvl2pPr>
            <a:lvl3pPr marL="603250" marR="0" indent="0" algn="l" defTabSz="29146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 sz="1300" b="0" i="0" u="none" strike="noStrike" cap="none" spc="0" baseline="0">
                <a:solidFill>
                  <a:schemeClr val="bg2"/>
                </a:solidFill>
                <a:uFillTx/>
                <a:latin typeface="Poppins" pitchFamily="2" charset="77"/>
                <a:ea typeface="+mn-ea"/>
                <a:cs typeface="Poppins" pitchFamily="2" charset="77"/>
                <a:sym typeface="Vista Sans OTCE Reg"/>
              </a:defRPr>
            </a:lvl3pPr>
            <a:lvl4pPr marL="825500" marR="0" indent="0" algn="l" defTabSz="29146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 sz="1300" b="0" i="0" u="none" strike="noStrike" cap="none" spc="0" baseline="0">
                <a:solidFill>
                  <a:schemeClr val="bg2"/>
                </a:solidFill>
                <a:uFillTx/>
                <a:latin typeface="Poppins" pitchFamily="2" charset="77"/>
                <a:ea typeface="+mn-ea"/>
                <a:cs typeface="Poppins" pitchFamily="2" charset="77"/>
                <a:sym typeface="Vista Sans OTCE Reg"/>
              </a:defRPr>
            </a:lvl4pPr>
            <a:lvl5pPr marL="1047750" marR="0" indent="0" algn="l" defTabSz="29146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 sz="1300" b="0" i="0" u="none" strike="noStrike" cap="none" spc="0" baseline="0">
                <a:solidFill>
                  <a:schemeClr val="bg2"/>
                </a:solidFill>
                <a:uFillTx/>
                <a:latin typeface="Poppins" pitchFamily="2" charset="77"/>
                <a:ea typeface="+mn-ea"/>
                <a:cs typeface="Poppins" pitchFamily="2" charset="77"/>
                <a:sym typeface="Vista Sans OTCE Reg"/>
              </a:defRPr>
            </a:lvl5pPr>
            <a:lvl6pPr marL="1345381" marR="0" indent="-119831" algn="l" defTabSz="291465" eaLnBrk="1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13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ista Sans OTCE Reg"/>
              </a:defRPr>
            </a:lvl6pPr>
            <a:lvl7pPr marL="1523181" marR="0" indent="-119831" algn="l" defTabSz="291465" eaLnBrk="1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13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ista Sans OTCE Reg"/>
              </a:defRPr>
            </a:lvl7pPr>
            <a:lvl8pPr marL="1700981" marR="0" indent="-119831" algn="l" defTabSz="291465" eaLnBrk="1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13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ista Sans OTCE Reg"/>
              </a:defRPr>
            </a:lvl8pPr>
            <a:lvl9pPr marL="1878781" marR="0" indent="-119831" algn="l" defTabSz="291465" eaLnBrk="1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13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ista Sans OTCE Reg"/>
              </a:defRPr>
            </a:lvl9pPr>
          </a:lstStyle>
          <a:p>
            <a:r>
              <a:rPr lang="de-DE" dirty="0"/>
              <a:t>ESS in Lund (Google Earth)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062824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detector</a:t>
            </a:r>
            <a:endParaRPr lang="de-DE" dirty="0"/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359710" y="859587"/>
            <a:ext cx="6882920" cy="55958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Delay </a:t>
            </a:r>
            <a:r>
              <a:rPr lang="de-DE" sz="1600" dirty="0" err="1"/>
              <a:t>line</a:t>
            </a:r>
            <a:r>
              <a:rPr lang="de-DE" sz="1600" dirty="0"/>
              <a:t> </a:t>
            </a:r>
            <a:r>
              <a:rPr lang="de-DE" sz="1600" dirty="0" err="1"/>
              <a:t>detector</a:t>
            </a: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1m²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2mm * 5mm Ortsauflösung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B4C </a:t>
            </a:r>
            <a:r>
              <a:rPr lang="de-DE" sz="1600" dirty="0" err="1"/>
              <a:t>converter</a:t>
            </a: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Argon / CF4 Gasmischung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>
                <a:sym typeface="Wingdings" panose="05000000000000000000" pitchFamily="2" charset="2"/>
              </a:rPr>
              <a:t> Demonstrator Projekt Studie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</a:rPr>
              <a:t>Detektor wird an der BEER-</a:t>
            </a:r>
            <a:r>
              <a:rPr lang="de-DE" sz="1050" dirty="0" err="1">
                <a:solidFill>
                  <a:schemeClr val="tx2"/>
                </a:solidFill>
              </a:rPr>
              <a:t>Beamline</a:t>
            </a:r>
            <a:r>
              <a:rPr lang="de-DE" sz="1050" dirty="0">
                <a:solidFill>
                  <a:schemeClr val="tx2"/>
                </a:solidFill>
              </a:rPr>
              <a:t> eingesetzt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Enge Zusammenarbeit mit der 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Trotzdem Veto </a:t>
            </a:r>
            <a:r>
              <a:rPr lang="de-DE" sz="1600" dirty="0" err="1"/>
              <a:t>Safety</a:t>
            </a:r>
            <a:r>
              <a:rPr lang="de-DE" sz="1600" dirty="0"/>
              <a:t> </a:t>
            </a:r>
            <a:r>
              <a:rPr lang="de-DE" sz="1600" dirty="0" err="1"/>
              <a:t>committee</a:t>
            </a:r>
            <a:r>
              <a:rPr lang="de-DE" sz="1600" dirty="0"/>
              <a:t>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</a:rPr>
              <a:t>CF4 starkes Treibhausgas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</a:rPr>
              <a:t>Ersetzen durch CO2?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</a:rPr>
              <a:t>Befüllter Detektor darf nicht über die Grenze auch innerhalb EU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</a:rPr>
              <a:t>Erstellen Konzept zum </a:t>
            </a:r>
            <a:r>
              <a:rPr lang="de-DE" sz="1050" dirty="0" err="1">
                <a:solidFill>
                  <a:schemeClr val="tx2"/>
                </a:solidFill>
              </a:rPr>
              <a:t>recycling</a:t>
            </a:r>
            <a:r>
              <a:rPr lang="de-DE" sz="1050" dirty="0">
                <a:solidFill>
                  <a:schemeClr val="tx2"/>
                </a:solidFill>
              </a:rPr>
              <a:t> des Gasgemisches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</a:rPr>
              <a:t>Lang andauernde Entscheidungswege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</a:rPr>
              <a:t>Verzögerung ca. 1 Jahr 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</a:rPr>
              <a:t>Weitere Verzögerungen durch Mittelfreigabe BMBF (Freigabe Haushalt)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650" y="560140"/>
            <a:ext cx="5835589" cy="45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 </a:t>
            </a:r>
            <a:r>
              <a:rPr lang="de-DE" dirty="0" err="1"/>
              <a:t>Beamlinebau</a:t>
            </a:r>
            <a:endParaRPr lang="de-DE" dirty="0"/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1907156" y="1221101"/>
            <a:ext cx="6345890" cy="45857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Wissenschaftlicher Wunsch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Kostenrahmen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Gesetze, Normen, Richtlinien, 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Spielregeln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Entfernung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Personal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6"/>
                </a:solidFill>
              </a:rPr>
              <a:t>Rekrutierung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6"/>
                </a:solidFill>
              </a:rPr>
              <a:t>Fluktuation</a:t>
            </a:r>
          </a:p>
          <a:p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Routine?, Eingespieltes Team?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1209500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Hereon</a:t>
            </a:r>
            <a:r>
              <a:rPr lang="de-DE" dirty="0"/>
              <a:t> Produktrealisierungsprozess</a:t>
            </a:r>
          </a:p>
        </p:txBody>
      </p:sp>
      <p:pic>
        <p:nvPicPr>
          <p:cNvPr id="3074" name="Picture 2" descr="C:\Users\burmestj\AppData\Local\Temp\5ywxw0e0.zx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08" y="777905"/>
            <a:ext cx="9666708" cy="541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182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Hereon</a:t>
            </a:r>
            <a:r>
              <a:rPr lang="de-DE" dirty="0"/>
              <a:t> Durchlauf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1292333" y="996585"/>
            <a:ext cx="9110662" cy="54802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Routine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Eingefahrene Struktur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Jeder weiß was er zu tun und zu liefern hat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Abnahmeprotokolle, EMV-Messungen …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Inklusive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SAFEXPERT Software 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 Zusammenführung</a:t>
            </a:r>
            <a:endParaRPr lang="de-DE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CE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Risikoanalyse (mechanisch, elektrisch und </a:t>
            </a:r>
            <a:r>
              <a:rPr lang="de-DE" dirty="0" err="1">
                <a:solidFill>
                  <a:schemeClr val="tx2"/>
                </a:solidFill>
              </a:rPr>
              <a:t>und</a:t>
            </a:r>
            <a:r>
              <a:rPr lang="de-DE" dirty="0">
                <a:solidFill>
                  <a:schemeClr val="tx2"/>
                </a:solidFill>
              </a:rPr>
              <a:t> und)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Gefährdungsbeurteilung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Lebensphasenbetrachtung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Bedienungsanleitung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Eine Dokumentenmappe mit allen relevanten Dokumenten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 CE oder Einbauerklärung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Stakeholder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Technikum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Kunde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Zulieferer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Fertig mit CE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743539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Lange neue Projekte mit neuer Mannschaft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1307701" y="782746"/>
            <a:ext cx="9749624" cy="54802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Keine Routine, für einige absolutes Neuland      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Strukturen werden parallel zum Projekt aufgebaut.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Umstrukturierungen während des Projekts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CE? Was ist das? </a:t>
            </a: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 Vortrag über CE am </a:t>
            </a:r>
            <a:r>
              <a:rPr lang="de-DE" sz="1100" dirty="0" err="1">
                <a:solidFill>
                  <a:schemeClr val="tx2"/>
                </a:solidFill>
                <a:sym typeface="Wingdings" panose="05000000000000000000" pitchFamily="2" charset="2"/>
              </a:rPr>
              <a:t>Hereon</a:t>
            </a:r>
            <a:endParaRPr lang="de-DE" sz="1100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Jede Abteilung/Gruppe erfindet Templates (Alle wollen es richtig machen)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Inklusive?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Was brauchen wir denn alles an Doku?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Dann machen wir mal dies und das und das brauchen wir auch noch.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Ach so ja! Gefährdungsbeurteilung brauchen wir auch. Es gibt da eine Version, aber die ist noch nicht final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Und </a:t>
            </a:r>
            <a:r>
              <a:rPr lang="de-DE" sz="1100" dirty="0" err="1">
                <a:solidFill>
                  <a:schemeClr val="tx2"/>
                </a:solidFill>
              </a:rPr>
              <a:t>Radiationanalysis</a:t>
            </a:r>
            <a:r>
              <a:rPr lang="de-DE" sz="1100" dirty="0">
                <a:solidFill>
                  <a:schemeClr val="tx2"/>
                </a:solidFill>
              </a:rPr>
              <a:t>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</a:rPr>
              <a:t>Und Bedienungsanleitung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/>
              <a:t>….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Parallel Standards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>
                <a:sym typeface="Wingdings" panose="05000000000000000000" pitchFamily="2" charset="2"/>
              </a:rPr>
              <a:t>Parallel Doku</a:t>
            </a: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>
                <a:sym typeface="Wingdings" panose="05000000000000000000" pitchFamily="2" charset="2"/>
              </a:rPr>
              <a:t>Stakeholder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Technikum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Kunde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Projektpartner</a:t>
            </a:r>
          </a:p>
          <a:p>
            <a:pPr marL="946150" lvl="2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Unterschiedliche Gruppen, Gefühl Gruppen sprechen sich nicht ab.</a:t>
            </a:r>
          </a:p>
          <a:p>
            <a:pPr marL="946150" lvl="2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Jede Gruppe entwickelt Standards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Lieferanten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……..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>
                <a:sym typeface="Wingdings" panose="05000000000000000000" pitchFamily="2" charset="2"/>
              </a:rPr>
              <a:t>Noch lange nicht fertig 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52085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Lange neue Projekte mit neuer Mannschaft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1307701" y="782746"/>
            <a:ext cx="9749624" cy="54802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Wer macht was?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Wer liefert welche Komponente (grob) 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 schnell aufgeteilt klar</a:t>
            </a:r>
            <a:endParaRPr lang="de-DE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Wer schließt was wo an? Unklar!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Wer macht welche Pläne? Unklar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Welche Bauteile werden eingesetzt? 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 Hier gab es Workshops zur Vereinheitlichung Motion Control (Standardliste, wird aber auch angepasst)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Wer darf was machen?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Vorschriften </a:t>
            </a:r>
          </a:p>
          <a:p>
            <a:pPr lvl="1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Lange Dauer des Projekts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Personalfluktuation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Zeitverträge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Neue Player neue Ansichten/Vorgaben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Material wird teurer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Lohnkosten steigen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Inflation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Sehr hohe Anforderung bei den Ausschreibungen</a:t>
            </a:r>
            <a:endParaRPr lang="de-DE" dirty="0"/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Einige Firmen geben keine Angebote ab, oder erst nach Rücknahme von Anforderungen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Einige Firmen wollen nur Teilkomponenten liefern.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Formfehler bei Ausschreibungen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Ausschreibungen: Prüfung durch externe Kanzlei.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Auch hierdurch erhebliche zeitliche Verzögerungen („Time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is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money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“ )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……..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4" name="Grafik 3" descr="Daumen-hoch – Ein Blog über alternative Lebensräume, ferne Länder und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44" y="1458841"/>
            <a:ext cx="461043" cy="4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68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Lange neue Projekte mit neuer Mannschaft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1307701" y="782746"/>
            <a:ext cx="9749624" cy="54802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Welche Doku ist zu liefern zu welchem Milestone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Unterschiedliche Gruppen fordern unterschiedliche Doku bei unterschiedlichen Templates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IDR, CDR, TG1, TG2, TG3, Sub-TG3, FAT, SAT, TG4………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Unterschiedlicher Detailierungsgrad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„Das ist ja schon viel zu detailliert für Sub-TG3“, das wird  erst dann und dann benötigt“.</a:t>
            </a:r>
          </a:p>
          <a:p>
            <a:endParaRPr lang="de-DE" dirty="0"/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Besser  Einmal Doku mit allen Inhalten mit allen Details.</a:t>
            </a:r>
            <a:r>
              <a:rPr lang="de-DE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Trotz Reviews und enger Zusammenarbeit inklusive Doku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Zu späte Einbindung oder Etablierung von bestimmten Komitees (</a:t>
            </a:r>
            <a:r>
              <a:rPr lang="de-DE" dirty="0" err="1">
                <a:solidFill>
                  <a:schemeClr val="tx2"/>
                </a:solidFill>
              </a:rPr>
              <a:t>Safety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committee</a:t>
            </a:r>
            <a:r>
              <a:rPr lang="de-DE" dirty="0">
                <a:solidFill>
                  <a:schemeClr val="tx2"/>
                </a:solidFill>
              </a:rPr>
              <a:t>)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Gesetzesänderungen während des Projekts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Wer macht die Risikoanalyse? Nicht ganz geklärt. Wer macht was?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Zweimal Projektstopp bis Klärung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Vom diesem Okay hängt Zuwendungs-okay ab.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Zeitverzögerungen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Angebotene </a:t>
            </a:r>
            <a:r>
              <a:rPr lang="de-DE" dirty="0" err="1">
                <a:solidFill>
                  <a:schemeClr val="tx2"/>
                </a:solidFill>
              </a:rPr>
              <a:t>Sputter-Timeslots</a:t>
            </a:r>
            <a:r>
              <a:rPr lang="de-DE" dirty="0">
                <a:solidFill>
                  <a:schemeClr val="tx2"/>
                </a:solidFill>
              </a:rPr>
              <a:t> können nicht genutzt werden.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Zeitverzögerung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„Time </a:t>
            </a:r>
            <a:r>
              <a:rPr lang="de-DE" dirty="0" err="1">
                <a:solidFill>
                  <a:schemeClr val="tx2"/>
                </a:solidFill>
              </a:rPr>
              <a:t>is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money</a:t>
            </a:r>
            <a:r>
              <a:rPr lang="de-DE" dirty="0">
                <a:solidFill>
                  <a:schemeClr val="tx2"/>
                </a:solidFill>
              </a:rPr>
              <a:t>“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Zeitverträge. Ist das Personal überhaupt noch da?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Einarbeitungszeit!</a:t>
            </a:r>
          </a:p>
          <a:p>
            <a:pPr lvl="1"/>
            <a:endParaRPr lang="de-DE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Zeitverzögerung durch Corona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Lieferprobleme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Krankheit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Quarantäne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347063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Lange neue Projekte mit neuer Mannschaft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1340291" y="1425083"/>
            <a:ext cx="9511418" cy="41316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Aber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Alle sind kooperativ und haben ein Ziel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Hoch motiviert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Dynamische Anpassung an neue Gegebenheiten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Durchhaltevermögen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Optimismus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Was	 kann man besser machen?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Vieles und auch nichts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92140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647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Beamline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Kooperation NPI und </a:t>
            </a:r>
            <a:r>
              <a:rPr lang="de-DE" dirty="0" err="1"/>
              <a:t>Hereon</a:t>
            </a:r>
            <a:endParaRPr lang="de-DE" dirty="0"/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459603" y="1171510"/>
            <a:ext cx="6778757" cy="53906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Bunker </a:t>
            </a:r>
            <a:r>
              <a:rPr lang="de-DE" sz="2000" dirty="0" err="1"/>
              <a:t>section</a:t>
            </a:r>
            <a:endParaRPr lang="de-DE" sz="2000" dirty="0"/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/>
                </a:solidFill>
              </a:rPr>
              <a:t>Chopper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2"/>
                </a:solidFill>
              </a:rPr>
              <a:t>Shutter</a:t>
            </a:r>
            <a:endParaRPr lang="de-DE" sz="2000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/>
                </a:solidFill>
              </a:rPr>
              <a:t>Monitore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80 m Chopper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Cave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/>
                </a:solidFill>
              </a:rPr>
              <a:t>Guide </a:t>
            </a:r>
            <a:r>
              <a:rPr lang="de-DE" sz="2000" dirty="0" err="1">
                <a:solidFill>
                  <a:schemeClr val="tx2"/>
                </a:solidFill>
              </a:rPr>
              <a:t>exchanger</a:t>
            </a:r>
            <a:endParaRPr lang="de-DE" sz="2000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/>
                </a:solidFill>
              </a:rPr>
              <a:t>Monitor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2"/>
                </a:solidFill>
              </a:rPr>
              <a:t>Collimator</a:t>
            </a:r>
            <a:endParaRPr lang="de-DE" sz="2000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2"/>
                </a:solidFill>
              </a:rPr>
              <a:t>Detector</a:t>
            </a:r>
            <a:endParaRPr lang="de-DE" sz="2000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2"/>
                </a:solidFill>
              </a:rPr>
              <a:t>Hexapod</a:t>
            </a:r>
            <a:endParaRPr lang="de-DE" sz="2000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sz="85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81" y="1171510"/>
            <a:ext cx="7403216" cy="40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197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chopper</a:t>
            </a:r>
            <a:r>
              <a:rPr lang="de-DE" dirty="0"/>
              <a:t> </a:t>
            </a:r>
            <a:r>
              <a:rPr lang="de-DE" dirty="0" err="1"/>
              <a:t>section</a:t>
            </a:r>
            <a:endParaRPr lang="de-DE" dirty="0"/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8936347" y="2329691"/>
            <a:ext cx="2791082" cy="2361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9 </a:t>
            </a:r>
            <a:r>
              <a:rPr lang="de-DE" dirty="0" err="1"/>
              <a:t>chopper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 </a:t>
            </a:r>
            <a:r>
              <a:rPr lang="de-DE" dirty="0" err="1"/>
              <a:t>spectral</a:t>
            </a:r>
            <a:r>
              <a:rPr lang="de-DE" dirty="0"/>
              <a:t> switch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2 Beam </a:t>
            </a:r>
            <a:r>
              <a:rPr lang="de-DE" dirty="0" err="1"/>
              <a:t>monitors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000652" y="1935332"/>
            <a:ext cx="3675357" cy="1065320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1828800" y="2041864"/>
            <a:ext cx="4847209" cy="1469037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2112885" y="2539014"/>
            <a:ext cx="4563124" cy="639192"/>
          </a:xfrm>
          <a:prstGeom prst="straightConnector1">
            <a:avLst/>
          </a:prstGeom>
          <a:noFill/>
          <a:ln w="28575" cap="flat">
            <a:solidFill>
              <a:srgbClr val="92D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2405850" y="3067461"/>
            <a:ext cx="4270159" cy="64156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2112885" y="1425083"/>
            <a:ext cx="4563124" cy="1433527"/>
          </a:xfrm>
          <a:prstGeom prst="straightConnector1">
            <a:avLst/>
          </a:prstGeom>
          <a:noFill/>
          <a:ln w="28575" cap="flat">
            <a:solidFill>
              <a:schemeClr val="accent3">
                <a:lumMod val="20000"/>
                <a:lumOff val="8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Gerade Verbindung mit Pfeil 30"/>
          <p:cNvCxnSpPr/>
          <p:nvPr/>
        </p:nvCxnSpPr>
        <p:spPr>
          <a:xfrm flipH="1" flipV="1">
            <a:off x="4998128" y="3067461"/>
            <a:ext cx="1677881" cy="641564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" name="Gruppieren 11"/>
          <p:cNvGrpSpPr/>
          <p:nvPr/>
        </p:nvGrpSpPr>
        <p:grpSpPr>
          <a:xfrm>
            <a:off x="359710" y="1742407"/>
            <a:ext cx="8566576" cy="4251993"/>
            <a:chOff x="2215741" y="1561104"/>
            <a:chExt cx="9975038" cy="4893597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2225682" y="1561104"/>
              <a:ext cx="9965097" cy="4893597"/>
              <a:chOff x="-6843196" y="-1299115"/>
              <a:chExt cx="9965097" cy="4893597"/>
            </a:xfrm>
          </p:grpSpPr>
          <p:grpSp>
            <p:nvGrpSpPr>
              <p:cNvPr id="15" name="Gruppieren 14"/>
              <p:cNvGrpSpPr/>
              <p:nvPr/>
            </p:nvGrpSpPr>
            <p:grpSpPr>
              <a:xfrm>
                <a:off x="-6843196" y="-1299115"/>
                <a:ext cx="9889987" cy="4893597"/>
                <a:chOff x="-518145" y="2245459"/>
                <a:chExt cx="9889987" cy="4893597"/>
              </a:xfrm>
            </p:grpSpPr>
            <p:grpSp>
              <p:nvGrpSpPr>
                <p:cNvPr id="17" name="Gruppieren 16"/>
                <p:cNvGrpSpPr/>
                <p:nvPr/>
              </p:nvGrpSpPr>
              <p:grpSpPr>
                <a:xfrm>
                  <a:off x="-518145" y="2245459"/>
                  <a:ext cx="9889987" cy="4893597"/>
                  <a:chOff x="96850" y="1474524"/>
                  <a:chExt cx="9889987" cy="4893597"/>
                </a:xfrm>
              </p:grpSpPr>
              <p:pic>
                <p:nvPicPr>
                  <p:cNvPr id="21" name="Grafik 20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850" y="1474524"/>
                    <a:ext cx="9792799" cy="4893597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feld 22"/>
                  <p:cNvSpPr txBox="1"/>
                  <p:nvPr/>
                </p:nvSpPr>
                <p:spPr>
                  <a:xfrm rot="20845096">
                    <a:off x="8184346" y="2093317"/>
                    <a:ext cx="91512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dirty="0"/>
                      <a:t>NBOA</a:t>
                    </a:r>
                  </a:p>
                  <a:p>
                    <a:r>
                      <a:rPr lang="de-DE" dirty="0"/>
                      <a:t>(#PLG5)</a:t>
                    </a:r>
                  </a:p>
                </p:txBody>
              </p:sp>
              <p:cxnSp>
                <p:nvCxnSpPr>
                  <p:cNvPr id="24" name="Gerade Verbindung mit Pfeil 23"/>
                  <p:cNvCxnSpPr/>
                  <p:nvPr/>
                </p:nvCxnSpPr>
                <p:spPr>
                  <a:xfrm flipH="1" flipV="1">
                    <a:off x="7658555" y="3509405"/>
                    <a:ext cx="566231" cy="29881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feld 24"/>
                  <p:cNvSpPr txBox="1"/>
                  <p:nvPr/>
                </p:nvSpPr>
                <p:spPr>
                  <a:xfrm rot="20776496">
                    <a:off x="4471460" y="5440903"/>
                    <a:ext cx="329333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dirty="0"/>
                      <a:t>elektrische Anschlüsse (</a:t>
                    </a:r>
                    <a:r>
                      <a:rPr lang="de-DE" dirty="0" err="1"/>
                      <a:t>Chopper</a:t>
                    </a:r>
                    <a:r>
                      <a:rPr lang="de-DE" dirty="0"/>
                      <a:t>)</a:t>
                    </a:r>
                  </a:p>
                </p:txBody>
              </p:sp>
              <p:sp>
                <p:nvSpPr>
                  <p:cNvPr id="26" name="Textfeld 25"/>
                  <p:cNvSpPr txBox="1"/>
                  <p:nvPr/>
                </p:nvSpPr>
                <p:spPr>
                  <a:xfrm rot="20886822">
                    <a:off x="8128508" y="3511940"/>
                    <a:ext cx="1858329" cy="12003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dirty="0"/>
                      <a:t>Bi-</a:t>
                    </a:r>
                    <a:r>
                      <a:rPr lang="de-DE" dirty="0" err="1"/>
                      <a:t>Spectral</a:t>
                    </a:r>
                    <a:r>
                      <a:rPr lang="de-DE" dirty="0"/>
                      <a:t> Switch</a:t>
                    </a:r>
                  </a:p>
                  <a:p>
                    <a:r>
                      <a:rPr lang="de-DE" dirty="0"/>
                      <a:t>(#PLG2)</a:t>
                    </a:r>
                  </a:p>
                  <a:p>
                    <a:r>
                      <a:rPr lang="de-DE" dirty="0"/>
                      <a:t>1x Drehachse, </a:t>
                    </a:r>
                  </a:p>
                  <a:p>
                    <a:r>
                      <a:rPr lang="de-DE" dirty="0"/>
                      <a:t>1xLinearachse</a:t>
                    </a:r>
                  </a:p>
                </p:txBody>
              </p:sp>
              <p:sp>
                <p:nvSpPr>
                  <p:cNvPr id="28" name="Textfeld 27"/>
                  <p:cNvSpPr txBox="1"/>
                  <p:nvPr/>
                </p:nvSpPr>
                <p:spPr>
                  <a:xfrm rot="20699429">
                    <a:off x="6426617" y="4606154"/>
                    <a:ext cx="1563313" cy="369332"/>
                  </a:xfrm>
                  <a:prstGeom prst="rect">
                    <a:avLst/>
                  </a:prstGeom>
                  <a:solidFill>
                    <a:schemeClr val="bg1">
                      <a:alpha val="91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dirty="0"/>
                      <a:t>1x Linearachse</a:t>
                    </a:r>
                  </a:p>
                </p:txBody>
              </p:sp>
              <p:sp>
                <p:nvSpPr>
                  <p:cNvPr id="30" name="Textfeld 29"/>
                  <p:cNvSpPr txBox="1"/>
                  <p:nvPr/>
                </p:nvSpPr>
                <p:spPr>
                  <a:xfrm rot="20749891">
                    <a:off x="5059112" y="1904014"/>
                    <a:ext cx="17827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dirty="0"/>
                      <a:t>Remotehandling </a:t>
                    </a:r>
                  </a:p>
                </p:txBody>
              </p:sp>
              <p:cxnSp>
                <p:nvCxnSpPr>
                  <p:cNvPr id="32" name="Gerade Verbindung mit Pfeil 31"/>
                  <p:cNvCxnSpPr/>
                  <p:nvPr/>
                </p:nvCxnSpPr>
                <p:spPr>
                  <a:xfrm flipH="1" flipV="1">
                    <a:off x="7155824" y="4026858"/>
                    <a:ext cx="86329" cy="69273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Rechteck 32"/>
                  <p:cNvSpPr/>
                  <p:nvPr/>
                </p:nvSpPr>
                <p:spPr>
                  <a:xfrm>
                    <a:off x="7392954" y="1537487"/>
                    <a:ext cx="531199" cy="1914864"/>
                  </a:xfrm>
                  <a:prstGeom prst="rect">
                    <a:avLst/>
                  </a:prstGeom>
                  <a:solidFill>
                    <a:srgbClr val="FF0000">
                      <a:alpha val="67000"/>
                    </a:srgbClr>
                  </a:solidFill>
                  <a:ln>
                    <a:noFill/>
                  </a:ln>
                  <a:scene3d>
                    <a:camera prst="isometricLeftDown"/>
                    <a:lightRig rig="threePt" dir="t"/>
                  </a:scene3d>
                  <a:sp3d extrusionH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" name="Textfeld 33"/>
                  <p:cNvSpPr txBox="1"/>
                  <p:nvPr/>
                </p:nvSpPr>
                <p:spPr>
                  <a:xfrm>
                    <a:off x="1677275" y="2064898"/>
                    <a:ext cx="1431674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dirty="0"/>
                      <a:t>Bunkerdecke</a:t>
                    </a:r>
                  </a:p>
                  <a:p>
                    <a:r>
                      <a:rPr lang="de-DE" dirty="0"/>
                      <a:t>(</a:t>
                    </a:r>
                    <a:r>
                      <a:rPr lang="de-DE" dirty="0" err="1"/>
                      <a:t>abstapelbar</a:t>
                    </a:r>
                    <a:r>
                      <a:rPr lang="de-DE" dirty="0"/>
                      <a:t>)</a:t>
                    </a:r>
                  </a:p>
                </p:txBody>
              </p:sp>
              <p:sp>
                <p:nvSpPr>
                  <p:cNvPr id="35" name="Rechteck 34"/>
                  <p:cNvSpPr/>
                  <p:nvPr/>
                </p:nvSpPr>
                <p:spPr>
                  <a:xfrm>
                    <a:off x="7400661" y="3564109"/>
                    <a:ext cx="531199" cy="1005842"/>
                  </a:xfrm>
                  <a:prstGeom prst="rect">
                    <a:avLst/>
                  </a:prstGeom>
                  <a:solidFill>
                    <a:srgbClr val="FF0000">
                      <a:alpha val="67000"/>
                    </a:srgbClr>
                  </a:solidFill>
                  <a:ln>
                    <a:noFill/>
                  </a:ln>
                  <a:scene3d>
                    <a:camera prst="isometricLeftDown"/>
                    <a:lightRig rig="threePt" dir="t"/>
                  </a:scene3d>
                  <a:sp3d extrusionH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" name="Geschweifte Klammer rechts 17"/>
                <p:cNvSpPr/>
                <p:nvPr/>
              </p:nvSpPr>
              <p:spPr>
                <a:xfrm rot="15424703">
                  <a:off x="7844487" y="2512673"/>
                  <a:ext cx="399914" cy="2266922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16" name="Gerade Verbindung mit Pfeil 15"/>
              <p:cNvCxnSpPr/>
              <p:nvPr/>
            </p:nvCxnSpPr>
            <p:spPr>
              <a:xfrm flipH="1">
                <a:off x="-715922" y="26863"/>
                <a:ext cx="3837823" cy="824062"/>
              </a:xfrm>
              <a:prstGeom prst="straightConnector1">
                <a:avLst/>
              </a:prstGeom>
              <a:ln w="31750">
                <a:gradFill flip="none" rotWithShape="1">
                  <a:gsLst>
                    <a:gs pos="10000">
                      <a:srgbClr val="3333FF"/>
                    </a:gs>
                    <a:gs pos="34000">
                      <a:srgbClr val="00FF00"/>
                    </a:gs>
                    <a:gs pos="69000">
                      <a:srgbClr val="FFFF00"/>
                    </a:gs>
                    <a:gs pos="70000">
                      <a:srgbClr val="FF0000"/>
                    </a:gs>
                  </a:gsLst>
                  <a:lin ang="0" scaled="0"/>
                  <a:tileRect/>
                </a:gra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13"/>
            <p:cNvSpPr txBox="1"/>
            <p:nvPr/>
          </p:nvSpPr>
          <p:spPr>
            <a:xfrm rot="20815031">
              <a:off x="2215741" y="4659590"/>
              <a:ext cx="2742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Cu-Neutronenleiter</a:t>
              </a:r>
              <a:r>
                <a:rPr lang="de-DE" dirty="0"/>
                <a:t>(#PLG4)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831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013DD2-3D6C-8112-1839-6A7DEDA931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4" y="904240"/>
            <a:ext cx="8696971" cy="43789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cave and </a:t>
            </a:r>
            <a:r>
              <a:rPr lang="de-DE" dirty="0" err="1"/>
              <a:t>hutch</a:t>
            </a:r>
            <a:endParaRPr lang="de-DE" dirty="0"/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8111036" y="1574800"/>
            <a:ext cx="4080964" cy="39464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Guide </a:t>
            </a:r>
            <a:r>
              <a:rPr lang="de-DE" dirty="0" err="1"/>
              <a:t>exchanger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5 1m² </a:t>
            </a:r>
            <a:r>
              <a:rPr lang="de-DE" dirty="0" err="1"/>
              <a:t>Detectors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4 Arc </a:t>
            </a:r>
            <a:r>
              <a:rPr lang="de-DE" dirty="0" err="1"/>
              <a:t>detectors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1 Beam monitor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5 </a:t>
            </a:r>
            <a:r>
              <a:rPr lang="de-DE" dirty="0" err="1"/>
              <a:t>Collimators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Hexapod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rotary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 and </a:t>
            </a:r>
            <a:r>
              <a:rPr lang="de-DE" dirty="0" err="1"/>
              <a:t>lift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Cave </a:t>
            </a:r>
            <a:r>
              <a:rPr lang="de-DE" dirty="0" err="1"/>
              <a:t>crane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SANS </a:t>
            </a:r>
            <a:r>
              <a:rPr lang="de-DE" dirty="0" err="1"/>
              <a:t>tube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09599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Kostenrahmen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1422961" y="1712514"/>
            <a:ext cx="9110662" cy="54802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Kalkulation/Schätzung :  Preis 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Okay, Kategorie mittlere </a:t>
            </a:r>
            <a:r>
              <a:rPr lang="de-DE" dirty="0" err="1"/>
              <a:t>Beamline</a:t>
            </a:r>
            <a:r>
              <a:rPr lang="de-DE" dirty="0"/>
              <a:t> d.h.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Budget für mittlere </a:t>
            </a:r>
            <a:r>
              <a:rPr lang="de-DE" dirty="0" err="1"/>
              <a:t>Beamline</a:t>
            </a:r>
            <a:r>
              <a:rPr lang="de-DE" dirty="0"/>
              <a:t>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entspricht  ca. Kalkulation/2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Abspecken: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2"/>
                </a:solidFill>
              </a:rPr>
              <a:t>Chopper</a:t>
            </a:r>
            <a:endParaRPr lang="de-DE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2"/>
                </a:solidFill>
              </a:rPr>
              <a:t>Arc</a:t>
            </a:r>
            <a:r>
              <a:rPr lang="de-DE" dirty="0">
                <a:solidFill>
                  <a:schemeClr val="tx2"/>
                </a:solidFill>
              </a:rPr>
              <a:t>-Detektoren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Detektoren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Sample-</a:t>
            </a:r>
            <a:r>
              <a:rPr lang="de-DE" dirty="0" err="1">
                <a:solidFill>
                  <a:schemeClr val="tx2"/>
                </a:solidFill>
              </a:rPr>
              <a:t>Hubtisch</a:t>
            </a:r>
            <a:endParaRPr lang="de-DE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Sans-tube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Fullscope</a:t>
            </a:r>
            <a:r>
              <a:rPr lang="de-DE" dirty="0"/>
              <a:t> … Zukunft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069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Ausschreibungen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1292334" y="859587"/>
            <a:ext cx="9110662" cy="53525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Viele, viele Vorgaben von allen Seiten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ESS-Vorgaben</a:t>
            </a:r>
          </a:p>
          <a:p>
            <a:pPr marL="94615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Transport</a:t>
            </a:r>
          </a:p>
          <a:p>
            <a:pPr marL="94615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Wer darf montieren (Unterweisung)</a:t>
            </a:r>
          </a:p>
          <a:p>
            <a:pPr marL="94615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Verwendung von Materialien</a:t>
            </a:r>
          </a:p>
          <a:p>
            <a:pPr marL="94615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/>
              </a:solidFill>
            </a:endParaRP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Mehrere Fragebögen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Ausschreibungen ausarbeiten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Enge Abstimmung mit Einkauf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Enge Abstimmung mit der ESS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Hinzuziehen von externer Kanzlei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Einige Firmen haben gar kein Angebot abgegeben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Angebotsaufwand zu hoch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Angebot nach Aufforderung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Oder nach Anpassen einiger Anforderungen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Oder Aufsplitten von Arbeitspaketen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Langer zäher Prozess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Mittlerweile Preise massiv erhöht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Anpassung der Komponentenbudgets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Konstruktive Anpassungen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8981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BEER-</a:t>
            </a:r>
            <a:r>
              <a:rPr lang="de-DE" dirty="0" err="1"/>
              <a:t>Beamline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nach langem iterativen Prozess</a:t>
            </a:r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456814" y="1425083"/>
            <a:ext cx="6778757" cy="53906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Bi </a:t>
            </a:r>
            <a:r>
              <a:rPr lang="de-DE" sz="1400" dirty="0" err="1"/>
              <a:t>spectral</a:t>
            </a:r>
            <a:r>
              <a:rPr lang="de-DE" sz="1400" dirty="0"/>
              <a:t> </a:t>
            </a:r>
            <a:r>
              <a:rPr lang="de-DE" sz="1400" dirty="0" err="1"/>
              <a:t>switch</a:t>
            </a:r>
            <a:r>
              <a:rPr lang="de-DE" sz="1400" dirty="0"/>
              <a:t> </a:t>
            </a:r>
          </a:p>
          <a:p>
            <a:r>
              <a:rPr lang="de-DE" sz="1400" dirty="0"/>
              <a:t>	(</a:t>
            </a:r>
            <a:r>
              <a:rPr lang="de-DE" sz="1400" dirty="0" err="1"/>
              <a:t>Hereon</a:t>
            </a:r>
            <a:r>
              <a:rPr lang="de-DE" sz="1400" dirty="0"/>
              <a:t>, </a:t>
            </a:r>
            <a:r>
              <a:rPr lang="de-DE" sz="1400" dirty="0" err="1"/>
              <a:t>Mirrotron</a:t>
            </a:r>
            <a:r>
              <a:rPr lang="de-DE" sz="1400" dirty="0"/>
              <a:t>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Moveable</a:t>
            </a:r>
            <a:r>
              <a:rPr lang="de-DE" sz="1400" dirty="0"/>
              <a:t> Chopper </a:t>
            </a:r>
            <a:r>
              <a:rPr lang="de-DE" sz="1400" dirty="0" err="1"/>
              <a:t>axis</a:t>
            </a:r>
            <a:r>
              <a:rPr lang="de-DE" sz="1400" dirty="0"/>
              <a:t> </a:t>
            </a:r>
          </a:p>
          <a:p>
            <a:r>
              <a:rPr lang="de-DE" sz="1400" dirty="0"/>
              <a:t>	(</a:t>
            </a:r>
            <a:r>
              <a:rPr lang="de-DE" sz="1400" dirty="0" err="1"/>
              <a:t>Hereon</a:t>
            </a:r>
            <a:r>
              <a:rPr lang="de-DE" sz="1400" dirty="0"/>
              <a:t>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Chopper</a:t>
            </a:r>
            <a:r>
              <a:rPr lang="de-DE" sz="1400" dirty="0"/>
              <a:t> 1-6 </a:t>
            </a:r>
          </a:p>
          <a:p>
            <a:r>
              <a:rPr lang="de-DE" sz="1400" dirty="0"/>
              <a:t>	(ESS </a:t>
            </a:r>
            <a:r>
              <a:rPr lang="de-DE" sz="1400" dirty="0" err="1"/>
              <a:t>Chopper</a:t>
            </a:r>
            <a:r>
              <a:rPr lang="de-DE" sz="1400" dirty="0"/>
              <a:t>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Monitor 1+2 </a:t>
            </a:r>
          </a:p>
          <a:p>
            <a:r>
              <a:rPr lang="de-DE" sz="1400" dirty="0"/>
              <a:t>	(ESS </a:t>
            </a:r>
            <a:r>
              <a:rPr lang="de-DE" sz="1400" dirty="0" err="1"/>
              <a:t>Detector</a:t>
            </a:r>
            <a:r>
              <a:rPr lang="de-DE" sz="1400" dirty="0"/>
              <a:t> </a:t>
            </a:r>
            <a:r>
              <a:rPr lang="de-DE" sz="1400" dirty="0" err="1"/>
              <a:t>group</a:t>
            </a:r>
            <a:r>
              <a:rPr lang="de-DE" sz="1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Shutter</a:t>
            </a:r>
            <a:r>
              <a:rPr lang="de-DE" sz="1400" dirty="0"/>
              <a:t> </a:t>
            </a:r>
          </a:p>
          <a:p>
            <a:r>
              <a:rPr lang="de-DE" sz="1400" dirty="0"/>
              <a:t>	(NPI, </a:t>
            </a:r>
            <a:r>
              <a:rPr lang="de-DE" sz="1400" dirty="0" err="1"/>
              <a:t>Hereon</a:t>
            </a:r>
            <a:r>
              <a:rPr lang="de-DE" sz="1400" dirty="0"/>
              <a:t>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80m </a:t>
            </a:r>
            <a:r>
              <a:rPr lang="de-DE" sz="1400" dirty="0" err="1"/>
              <a:t>chopper</a:t>
            </a:r>
            <a:r>
              <a:rPr lang="de-DE" sz="1400" dirty="0"/>
              <a:t> </a:t>
            </a:r>
          </a:p>
          <a:p>
            <a:r>
              <a:rPr lang="de-DE" sz="1400" dirty="0"/>
              <a:t>	(ESS </a:t>
            </a:r>
            <a:r>
              <a:rPr lang="de-DE" sz="1400" dirty="0" err="1"/>
              <a:t>Chopper</a:t>
            </a:r>
            <a:r>
              <a:rPr lang="de-DE" sz="1400" dirty="0"/>
              <a:t>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Slit</a:t>
            </a:r>
            <a:r>
              <a:rPr lang="de-DE" sz="1400" dirty="0"/>
              <a:t> 1 (JJ X-</a:t>
            </a:r>
            <a:r>
              <a:rPr lang="de-DE" sz="1400" dirty="0" err="1"/>
              <a:t>Ray,NPI</a:t>
            </a:r>
            <a:r>
              <a:rPr lang="de-DE" sz="1400" dirty="0"/>
              <a:t>, </a:t>
            </a:r>
            <a:r>
              <a:rPr lang="de-DE" sz="1400" dirty="0" err="1"/>
              <a:t>Hereon</a:t>
            </a:r>
            <a:r>
              <a:rPr lang="de-DE" sz="1400" dirty="0"/>
              <a:t>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Slit</a:t>
            </a:r>
            <a:r>
              <a:rPr lang="de-DE" sz="1400" dirty="0"/>
              <a:t> 2 (JJ X-Ray, NPI, </a:t>
            </a:r>
            <a:r>
              <a:rPr lang="de-DE" sz="1400" dirty="0" err="1"/>
              <a:t>Hereon</a:t>
            </a:r>
            <a:r>
              <a:rPr lang="de-DE" sz="1400" dirty="0"/>
              <a:t>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074" y="1171510"/>
            <a:ext cx="7403216" cy="40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78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BEER </a:t>
            </a:r>
            <a:r>
              <a:rPr lang="de-DE" dirty="0" err="1"/>
              <a:t>Beamline</a:t>
            </a:r>
            <a:r>
              <a:rPr lang="de-DE" dirty="0"/>
              <a:t> Cave</a:t>
            </a:r>
          </a:p>
        </p:txBody>
      </p:sp>
      <p:sp>
        <p:nvSpPr>
          <p:cNvPr id="19" name="Inhaltsplatzhalter 6"/>
          <p:cNvSpPr>
            <a:spLocks noGrp="1"/>
          </p:cNvSpPr>
          <p:nvPr>
            <p:ph idx="10"/>
          </p:nvPr>
        </p:nvSpPr>
        <p:spPr>
          <a:xfrm>
            <a:off x="359710" y="1110037"/>
            <a:ext cx="6863282" cy="49219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Guide </a:t>
            </a:r>
            <a:r>
              <a:rPr lang="de-DE" sz="1600" dirty="0" err="1"/>
              <a:t>exchanger</a:t>
            </a:r>
            <a:r>
              <a:rPr lang="de-DE" sz="1600" dirty="0"/>
              <a:t> </a:t>
            </a:r>
          </a:p>
          <a:p>
            <a:r>
              <a:rPr lang="de-DE" sz="1600" dirty="0"/>
              <a:t>	(</a:t>
            </a:r>
            <a:r>
              <a:rPr lang="de-DE" sz="1600" dirty="0" err="1"/>
              <a:t>Mirrotron</a:t>
            </a:r>
            <a:r>
              <a:rPr lang="de-DE" sz="1600" dirty="0"/>
              <a:t>, NPI, </a:t>
            </a:r>
            <a:r>
              <a:rPr lang="de-DE" sz="1600" dirty="0" err="1"/>
              <a:t>Hereon</a:t>
            </a:r>
            <a:r>
              <a:rPr lang="de-DE" sz="1600" dirty="0"/>
              <a:t>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Monitor3</a:t>
            </a:r>
          </a:p>
          <a:p>
            <a:r>
              <a:rPr lang="de-DE" sz="1600" dirty="0"/>
              <a:t>	(</a:t>
            </a:r>
            <a:r>
              <a:rPr lang="de-DE" sz="1600" dirty="0" err="1"/>
              <a:t>Hereon</a:t>
            </a:r>
            <a:r>
              <a:rPr lang="de-DE" sz="1600" dirty="0"/>
              <a:t>, ESS </a:t>
            </a:r>
            <a:r>
              <a:rPr lang="de-DE" sz="1600" dirty="0" err="1"/>
              <a:t>Detector</a:t>
            </a:r>
            <a:r>
              <a:rPr lang="de-DE" sz="1600" dirty="0"/>
              <a:t>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/>
              <a:t>Slit</a:t>
            </a:r>
            <a:r>
              <a:rPr lang="de-DE" sz="1600" dirty="0"/>
              <a:t> 3</a:t>
            </a:r>
          </a:p>
          <a:p>
            <a:r>
              <a:rPr lang="de-DE" sz="1600" dirty="0"/>
              <a:t>	(NPI, Huber, </a:t>
            </a:r>
            <a:r>
              <a:rPr lang="de-DE" sz="1600" dirty="0" err="1"/>
              <a:t>Hereon</a:t>
            </a:r>
            <a:r>
              <a:rPr lang="de-DE" sz="1600" dirty="0"/>
              <a:t>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/>
              <a:t>Hexapod</a:t>
            </a:r>
            <a:r>
              <a:rPr lang="de-DE" sz="1600" dirty="0"/>
              <a:t>+ </a:t>
            </a:r>
            <a:r>
              <a:rPr lang="de-DE" sz="1600" dirty="0" err="1"/>
              <a:t>rotary</a:t>
            </a:r>
            <a:r>
              <a:rPr lang="de-DE" sz="1600" dirty="0"/>
              <a:t> </a:t>
            </a:r>
            <a:r>
              <a:rPr lang="de-DE" sz="1600" dirty="0" err="1"/>
              <a:t>stage</a:t>
            </a:r>
            <a:endParaRPr lang="de-DE" sz="1600" dirty="0"/>
          </a:p>
          <a:p>
            <a:r>
              <a:rPr lang="de-DE" sz="1600" dirty="0"/>
              <a:t>	(</a:t>
            </a:r>
            <a:r>
              <a:rPr lang="de-DE" sz="1600" dirty="0" err="1"/>
              <a:t>Symetrie</a:t>
            </a:r>
            <a:r>
              <a:rPr lang="de-DE" sz="1600" dirty="0"/>
              <a:t>, </a:t>
            </a:r>
            <a:r>
              <a:rPr lang="de-DE" sz="1600" dirty="0" err="1"/>
              <a:t>Hereon</a:t>
            </a:r>
            <a:r>
              <a:rPr lang="de-DE" sz="1600" dirty="0"/>
              <a:t>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/>
              <a:t>Collimator</a:t>
            </a:r>
            <a:r>
              <a:rPr lang="de-DE" sz="1600" dirty="0"/>
              <a:t> 1+2</a:t>
            </a:r>
          </a:p>
          <a:p>
            <a:r>
              <a:rPr lang="de-DE" sz="1600" dirty="0"/>
              <a:t>	(</a:t>
            </a:r>
            <a:r>
              <a:rPr lang="de-DE" sz="1600" dirty="0" err="1"/>
              <a:t>Hereon</a:t>
            </a:r>
            <a:r>
              <a:rPr lang="de-DE" sz="1600" dirty="0"/>
              <a:t>, JJ X-Ray, ESS MCA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/>
              <a:t>Detector</a:t>
            </a:r>
            <a:r>
              <a:rPr lang="de-DE" sz="1600" dirty="0"/>
              <a:t> 1+2</a:t>
            </a:r>
          </a:p>
          <a:p>
            <a:r>
              <a:rPr lang="de-DE" sz="1600" dirty="0"/>
              <a:t>	(</a:t>
            </a:r>
            <a:r>
              <a:rPr lang="de-DE" sz="1600" dirty="0" err="1"/>
              <a:t>Hereon</a:t>
            </a:r>
            <a:r>
              <a:rPr lang="de-DE" sz="1600" dirty="0"/>
              <a:t>, ESS </a:t>
            </a:r>
            <a:r>
              <a:rPr lang="de-DE" sz="1600" dirty="0" err="1"/>
              <a:t>Detector</a:t>
            </a:r>
            <a:r>
              <a:rPr lang="de-DE" sz="1600" dirty="0"/>
              <a:t>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Robot</a:t>
            </a:r>
          </a:p>
          <a:p>
            <a:r>
              <a:rPr lang="de-DE" sz="1600" dirty="0"/>
              <a:t>	(</a:t>
            </a:r>
            <a:r>
              <a:rPr lang="de-DE" sz="1600" dirty="0" err="1"/>
              <a:t>Hereon</a:t>
            </a:r>
            <a:r>
              <a:rPr lang="de-DE" sz="1600" dirty="0"/>
              <a:t>, Stäubli, ESS MCA Group)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64" y="826034"/>
            <a:ext cx="5835589" cy="45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836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hereon Design">
  <a:themeElements>
    <a:clrScheme name="Hereon Farben">
      <a:dk1>
        <a:sysClr val="windowText" lastClr="000000"/>
      </a:dk1>
      <a:lt1>
        <a:sysClr val="window" lastClr="FFFFFF"/>
      </a:lt1>
      <a:dk2>
        <a:srgbClr val="00467D"/>
      </a:dk2>
      <a:lt2>
        <a:srgbClr val="AFC3CD"/>
      </a:lt2>
      <a:accent1>
        <a:srgbClr val="00AAE6"/>
      </a:accent1>
      <a:accent2>
        <a:srgbClr val="E60046"/>
      </a:accent2>
      <a:accent3>
        <a:srgbClr val="0091A0"/>
      </a:accent3>
      <a:accent4>
        <a:srgbClr val="96A0AA"/>
      </a:accent4>
      <a:accent5>
        <a:srgbClr val="AFC3CD"/>
      </a:accent5>
      <a:accent6>
        <a:srgbClr val="00467D"/>
      </a:accent6>
      <a:hlink>
        <a:srgbClr val="000000"/>
      </a:hlink>
      <a:folHlink>
        <a:srgbClr val="000000"/>
      </a:folHlink>
    </a:clrScheme>
    <a:fontScheme name="White">
      <a:majorFont>
        <a:latin typeface="Vista Sans OTCE Reg"/>
        <a:ea typeface="Vista Sans OTCE Reg"/>
        <a:cs typeface="Vista Sans OTCE Reg"/>
      </a:majorFont>
      <a:minorFont>
        <a:latin typeface="Vista Sans OTCE Reg"/>
        <a:ea typeface="Vista Sans OTCE Reg"/>
        <a:cs typeface="Vista Sans OTCE Reg"/>
      </a:minorFont>
    </a:fontScheme>
    <a:fmtScheme name="Whi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EFF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582930" rtl="0" fontAlgn="auto" latinLnBrk="0" hangingPunct="0">
          <a:lnSpc>
            <a:spcPct val="110000"/>
          </a:lnSpc>
          <a:spcBef>
            <a:spcPts val="180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all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ista Sans OTCE Reg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582930" rtl="0" fontAlgn="auto" latinLnBrk="0" hangingPunct="0">
          <a:lnSpc>
            <a:spcPct val="110000"/>
          </a:lnSpc>
          <a:spcBef>
            <a:spcPts val="180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5A5A"/>
            </a:solidFill>
            <a:effectLst/>
            <a:uFillTx/>
            <a:latin typeface="Vista Slab OT Reg"/>
            <a:ea typeface="Vista Slab OT Reg"/>
            <a:cs typeface="Vista Slab OT Reg"/>
            <a:sym typeface="Vista Slab OT Reg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hereon Design" id="{E800EE6B-C61A-401E-BD03-C83FAD5EA29C}" vid="{706FA358-8CC2-42F4-822A-87A57431676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hereon Design</Template>
  <TotalTime>0</TotalTime>
  <Words>1056</Words>
  <Application>Microsoft Office PowerPoint</Application>
  <PresentationFormat>Breitbild</PresentationFormat>
  <Paragraphs>353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5" baseType="lpstr">
      <vt:lpstr>Arial</vt:lpstr>
      <vt:lpstr>Calibri</vt:lpstr>
      <vt:lpstr>Poppins</vt:lpstr>
      <vt:lpstr>Poppins SemiBold</vt:lpstr>
      <vt:lpstr>Vista Slab OT Reg</vt:lpstr>
      <vt:lpstr>Wingdings</vt:lpstr>
      <vt:lpstr>hereon Design</vt:lpstr>
      <vt:lpstr>PowerPoint-Präsentation</vt:lpstr>
      <vt:lpstr>ESS Lund</vt:lpstr>
      <vt:lpstr>BEER Beamline  Kooperation NPI und Hereon</vt:lpstr>
      <vt:lpstr>BEER chopper section</vt:lpstr>
      <vt:lpstr>BEER cave and hutch</vt:lpstr>
      <vt:lpstr>Kostenrahmen</vt:lpstr>
      <vt:lpstr>Ausschreibungen</vt:lpstr>
      <vt:lpstr>BEER-Beamline  nach langem iterativen Prozess</vt:lpstr>
      <vt:lpstr>BEER Beamline Cave</vt:lpstr>
      <vt:lpstr>BEER Bi spectral switch</vt:lpstr>
      <vt:lpstr>BEER chopper</vt:lpstr>
      <vt:lpstr>BEER Shutter (scope of NPI)</vt:lpstr>
      <vt:lpstr>BEER 80m chopper</vt:lpstr>
      <vt:lpstr>BEER Slit 1 + 2</vt:lpstr>
      <vt:lpstr>Guide exchanger</vt:lpstr>
      <vt:lpstr>BEER B4C and delay line based monitor &amp; slit 3</vt:lpstr>
      <vt:lpstr>BEER collimator manipulator</vt:lpstr>
      <vt:lpstr>BEER hexapod with rotary stage</vt:lpstr>
      <vt:lpstr>BEER detector</vt:lpstr>
      <vt:lpstr>BEER detector</vt:lpstr>
      <vt:lpstr>Herausforderung Beamlinebau</vt:lpstr>
      <vt:lpstr>Hereon Produktrealisierungsprozess</vt:lpstr>
      <vt:lpstr>Hereon Durchlauf </vt:lpstr>
      <vt:lpstr>Lange neue Projekte mit neuer Mannschaft</vt:lpstr>
      <vt:lpstr>Lange neue Projekte mit neuer Mannschaft</vt:lpstr>
      <vt:lpstr>Lange neue Projekte mit neuer Mannschaft</vt:lpstr>
      <vt:lpstr>Lange neue Projekte mit neuer Mannschaft</vt:lpstr>
      <vt:lpstr>PowerPoint-Präsentation</vt:lpstr>
    </vt:vector>
  </TitlesOfParts>
  <Company>HZG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Seth, Bianca</dc:creator>
  <cp:lastModifiedBy>Burmester,  Joerg</cp:lastModifiedBy>
  <cp:revision>371</cp:revision>
  <cp:lastPrinted>2023-03-23T11:50:00Z</cp:lastPrinted>
  <dcterms:created xsi:type="dcterms:W3CDTF">2021-03-25T17:29:08Z</dcterms:created>
  <dcterms:modified xsi:type="dcterms:W3CDTF">2024-03-18T13:00:26Z</dcterms:modified>
</cp:coreProperties>
</file>