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6" r:id="rId2"/>
  </p:sldMasterIdLst>
  <p:notesMasterIdLst>
    <p:notesMasterId r:id="rId12"/>
  </p:notesMasterIdLst>
  <p:handoutMasterIdLst>
    <p:handoutMasterId r:id="rId13"/>
  </p:handoutMasterIdLst>
  <p:sldIdLst>
    <p:sldId id="268" r:id="rId3"/>
    <p:sldId id="269" r:id="rId4"/>
    <p:sldId id="830" r:id="rId5"/>
    <p:sldId id="833" r:id="rId6"/>
    <p:sldId id="836" r:id="rId7"/>
    <p:sldId id="835" r:id="rId8"/>
    <p:sldId id="837" r:id="rId9"/>
    <p:sldId id="838" r:id="rId10"/>
    <p:sldId id="839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 userDrawn="1">
          <p15:clr>
            <a:srgbClr val="A4A3A4"/>
          </p15:clr>
        </p15:guide>
        <p15:guide id="2" pos="24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321" autoAdjust="0"/>
    <p:restoredTop sz="99058" autoAdjust="0"/>
  </p:normalViewPr>
  <p:slideViewPr>
    <p:cSldViewPr showGuides="1">
      <p:cViewPr varScale="1">
        <p:scale>
          <a:sx n="57" d="100"/>
          <a:sy n="57" d="100"/>
        </p:scale>
        <p:origin x="756" y="32"/>
      </p:cViewPr>
      <p:guideLst>
        <p:guide orient="horz" pos="913"/>
        <p:guide pos="24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480" y="72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4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5E6C4-5F43-4FF9-96D4-21B8157BE639}" type="datetimeFigureOut">
              <a:rPr lang="de-DE" smtClean="0"/>
              <a:t>20.03.2024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4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8B182-0F75-451D-B88B-ABD1C205B4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09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4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BD367-6A7A-405A-BFB1-15817186491F}" type="datetimeFigureOut">
              <a:rPr lang="de-DE" smtClean="0"/>
              <a:t>20.03.2024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413189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4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B5255-5329-45F9-87F3-A2F9FB4734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67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56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2925" indent="-187325" algn="l" defTabSz="914400" rtl="0" eaLnBrk="1" latinLnBrk="0" hangingPunct="1">
      <a:buFont typeface="Arial" panose="020B0604020202020204" pitchFamily="34" charset="0"/>
      <a:buChar char="•"/>
      <a:tabLst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207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7800" y="5669842"/>
            <a:ext cx="793750" cy="79419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288" y="349611"/>
            <a:ext cx="8353425" cy="1855254"/>
          </a:xfrm>
        </p:spPr>
        <p:txBody>
          <a:bodyPr anchor="t"/>
          <a:lstStyle>
            <a:lvl1pPr algn="l">
              <a:lnSpc>
                <a:spcPct val="100000"/>
              </a:lnSpc>
              <a:defRPr sz="6000"/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287" y="2335013"/>
            <a:ext cx="8353425" cy="15257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00043" y="4096779"/>
            <a:ext cx="8348669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FA66228A-40CC-4875-B5B2-E0DA77FB35C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6261914"/>
            <a:ext cx="2168482" cy="16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41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de-DE" noProof="0" dirty="0"/>
              <a:t>Mastertitelformat bearbeiten</a:t>
            </a:r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Peter Göttlicher, DESY , 20.März 2024</a:t>
            </a:r>
            <a:endParaRPr lang="en-US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72297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Peter Göttlicher, DESY , 20.März 2024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598946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E704B3C6-C432-42C5-94A1-8321298516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779" y="4587296"/>
            <a:ext cx="598825" cy="185118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2E82049A-6019-4056-8638-0E7938261DF0}"/>
              </a:ext>
            </a:extLst>
          </p:cNvPr>
          <p:cNvSpPr/>
          <p:nvPr userDrawn="1"/>
        </p:nvSpPr>
        <p:spPr>
          <a:xfrm>
            <a:off x="395288" y="3980131"/>
            <a:ext cx="4572000" cy="37310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10000"/>
              </a:lnSpc>
            </a:pPr>
            <a:r>
              <a:rPr lang="de-DE" b="1" dirty="0"/>
              <a:t>Contact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8E7668B4-E772-45DD-8F6B-23E9883B6073}"/>
              </a:ext>
            </a:extLst>
          </p:cNvPr>
          <p:cNvSpPr/>
          <p:nvPr userDrawn="1"/>
        </p:nvSpPr>
        <p:spPr>
          <a:xfrm>
            <a:off x="395288" y="4516739"/>
            <a:ext cx="2700548" cy="189993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20000"/>
              </a:lnSpc>
              <a:tabLst>
                <a:tab pos="715963" algn="l"/>
              </a:tabLst>
            </a:pPr>
            <a:r>
              <a:rPr lang="de-DE" dirty="0"/>
              <a:t>	Deutsches </a:t>
            </a:r>
          </a:p>
          <a:p>
            <a:pPr>
              <a:lnSpc>
                <a:spcPct val="120000"/>
              </a:lnSpc>
            </a:pPr>
            <a:r>
              <a:rPr lang="de-DE" dirty="0"/>
              <a:t>Elektronen-Synchrotron</a:t>
            </a:r>
          </a:p>
          <a:p>
            <a:pPr>
              <a:lnSpc>
                <a:spcPct val="120000"/>
              </a:lnSpc>
            </a:pPr>
            <a:endParaRPr lang="de-DE" dirty="0"/>
          </a:p>
          <a:p>
            <a:pPr>
              <a:lnSpc>
                <a:spcPct val="120000"/>
              </a:lnSpc>
            </a:pPr>
            <a:r>
              <a:rPr lang="de-DE" dirty="0"/>
              <a:t>www.desy.de</a:t>
            </a:r>
          </a:p>
        </p:txBody>
      </p:sp>
      <p:sp>
        <p:nvSpPr>
          <p:cNvPr id="7" name="Textplatzhalter 7">
            <a:extLst>
              <a:ext uri="{FF2B5EF4-FFF2-40B4-BE49-F238E27FC236}">
                <a16:creationId xmlns:a16="http://schemas.microsoft.com/office/drawing/2014/main" id="{1383398B-695A-4C6B-980D-9B67FB512D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99891" y="4516739"/>
            <a:ext cx="5148821" cy="1899936"/>
          </a:xfrm>
        </p:spPr>
        <p:txBody>
          <a:bodyPr/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/>
            </a:lvl1pPr>
            <a:lvl2pPr marL="361950" indent="0">
              <a:buNone/>
              <a:defRPr/>
            </a:lvl2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1105009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6314" y="2130879"/>
            <a:ext cx="7771374" cy="1469571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344" y="3886200"/>
            <a:ext cx="6401313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369463" indent="0" algn="ctr">
              <a:buNone/>
              <a:defRPr/>
            </a:lvl2pPr>
            <a:lvl3pPr marL="738927" indent="0" algn="ctr">
              <a:buNone/>
              <a:defRPr/>
            </a:lvl3pPr>
            <a:lvl4pPr marL="1108390" indent="0" algn="ctr">
              <a:buNone/>
              <a:defRPr/>
            </a:lvl4pPr>
            <a:lvl5pPr marL="1477853" indent="0" algn="ctr">
              <a:buNone/>
              <a:defRPr/>
            </a:lvl5pPr>
            <a:lvl6pPr marL="1847317" indent="0" algn="ctr">
              <a:buNone/>
              <a:defRPr/>
            </a:lvl6pPr>
            <a:lvl7pPr marL="2216780" indent="0" algn="ctr">
              <a:buNone/>
              <a:defRPr/>
            </a:lvl7pPr>
            <a:lvl8pPr marL="2586243" indent="0" algn="ctr">
              <a:buNone/>
              <a:defRPr/>
            </a:lvl8pPr>
            <a:lvl9pPr marL="2955707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0103124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6687" y="274864"/>
            <a:ext cx="8230626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6687" y="1600200"/>
            <a:ext cx="8230626" cy="452573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318720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233" y="4407354"/>
            <a:ext cx="7772656" cy="1362075"/>
          </a:xfrm>
          <a:prstGeom prst="rect">
            <a:avLst/>
          </a:prstGeom>
        </p:spPr>
        <p:txBody>
          <a:bodyPr anchor="t"/>
          <a:lstStyle>
            <a:lvl1pPr algn="l">
              <a:defRPr sz="3232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233" y="2906486"/>
            <a:ext cx="7772656" cy="150086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16"/>
            </a:lvl1pPr>
            <a:lvl2pPr marL="369463" indent="0">
              <a:buNone/>
              <a:defRPr sz="1455"/>
            </a:lvl2pPr>
            <a:lvl3pPr marL="738927" indent="0">
              <a:buNone/>
              <a:defRPr sz="1293"/>
            </a:lvl3pPr>
            <a:lvl4pPr marL="1108390" indent="0">
              <a:buNone/>
              <a:defRPr sz="1131"/>
            </a:lvl4pPr>
            <a:lvl5pPr marL="1477853" indent="0">
              <a:buNone/>
              <a:defRPr sz="1131"/>
            </a:lvl5pPr>
            <a:lvl6pPr marL="1847317" indent="0">
              <a:buNone/>
              <a:defRPr sz="1131"/>
            </a:lvl6pPr>
            <a:lvl7pPr marL="2216780" indent="0">
              <a:buNone/>
              <a:defRPr sz="1131"/>
            </a:lvl7pPr>
            <a:lvl8pPr marL="2586243" indent="0">
              <a:buNone/>
              <a:defRPr sz="1131"/>
            </a:lvl8pPr>
            <a:lvl9pPr marL="2955707" indent="0">
              <a:buNone/>
              <a:defRPr sz="113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7592567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6687" y="274864"/>
            <a:ext cx="8230626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6687" y="1600200"/>
            <a:ext cx="4053737" cy="4525736"/>
          </a:xfrm>
          <a:prstGeom prst="rect">
            <a:avLst/>
          </a:prstGeom>
        </p:spPr>
        <p:txBody>
          <a:bodyPr/>
          <a:lstStyle>
            <a:lvl1pPr>
              <a:defRPr sz="2263"/>
            </a:lvl1pPr>
            <a:lvl2pPr>
              <a:defRPr sz="1939"/>
            </a:lvl2pPr>
            <a:lvl3pPr>
              <a:defRPr sz="1616"/>
            </a:lvl3pPr>
            <a:lvl4pPr>
              <a:defRPr sz="1455"/>
            </a:lvl4pPr>
            <a:lvl5pPr>
              <a:defRPr sz="1455"/>
            </a:lvl5pPr>
            <a:lvl6pPr>
              <a:defRPr sz="1455"/>
            </a:lvl6pPr>
            <a:lvl7pPr>
              <a:defRPr sz="1455"/>
            </a:lvl7pPr>
            <a:lvl8pPr>
              <a:defRPr sz="1455"/>
            </a:lvl8pPr>
            <a:lvl9pPr>
              <a:defRPr sz="1455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33576" y="1600200"/>
            <a:ext cx="4053737" cy="4525736"/>
          </a:xfrm>
          <a:prstGeom prst="rect">
            <a:avLst/>
          </a:prstGeom>
        </p:spPr>
        <p:txBody>
          <a:bodyPr/>
          <a:lstStyle>
            <a:lvl1pPr>
              <a:defRPr sz="2263"/>
            </a:lvl1pPr>
            <a:lvl2pPr>
              <a:defRPr sz="1939"/>
            </a:lvl2pPr>
            <a:lvl3pPr>
              <a:defRPr sz="1616"/>
            </a:lvl3pPr>
            <a:lvl4pPr>
              <a:defRPr sz="1455"/>
            </a:lvl4pPr>
            <a:lvl5pPr>
              <a:defRPr sz="1455"/>
            </a:lvl5pPr>
            <a:lvl6pPr>
              <a:defRPr sz="1455"/>
            </a:lvl6pPr>
            <a:lvl7pPr>
              <a:defRPr sz="1455"/>
            </a:lvl7pPr>
            <a:lvl8pPr>
              <a:defRPr sz="1455"/>
            </a:lvl8pPr>
            <a:lvl9pPr>
              <a:defRPr sz="1455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503697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6687" y="274864"/>
            <a:ext cx="8230626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6687" y="1534886"/>
            <a:ext cx="4040909" cy="6395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39" b="1"/>
            </a:lvl1pPr>
            <a:lvl2pPr marL="369463" indent="0">
              <a:buNone/>
              <a:defRPr sz="1616" b="1"/>
            </a:lvl2pPr>
            <a:lvl3pPr marL="738927" indent="0">
              <a:buNone/>
              <a:defRPr sz="1455" b="1"/>
            </a:lvl3pPr>
            <a:lvl4pPr marL="1108390" indent="0">
              <a:buNone/>
              <a:defRPr sz="1293" b="1"/>
            </a:lvl4pPr>
            <a:lvl5pPr marL="1477853" indent="0">
              <a:buNone/>
              <a:defRPr sz="1293" b="1"/>
            </a:lvl5pPr>
            <a:lvl6pPr marL="1847317" indent="0">
              <a:buNone/>
              <a:defRPr sz="1293" b="1"/>
            </a:lvl6pPr>
            <a:lvl7pPr marL="2216780" indent="0">
              <a:buNone/>
              <a:defRPr sz="1293" b="1"/>
            </a:lvl7pPr>
            <a:lvl8pPr marL="2586243" indent="0">
              <a:buNone/>
              <a:defRPr sz="1293" b="1"/>
            </a:lvl8pPr>
            <a:lvl9pPr marL="2955707" indent="0">
              <a:buNone/>
              <a:defRPr sz="1293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6687" y="2174422"/>
            <a:ext cx="4040909" cy="3951514"/>
          </a:xfrm>
          <a:prstGeom prst="rect">
            <a:avLst/>
          </a:prstGeom>
        </p:spPr>
        <p:txBody>
          <a:bodyPr/>
          <a:lstStyle>
            <a:lvl1pPr>
              <a:defRPr sz="1939"/>
            </a:lvl1pPr>
            <a:lvl2pPr>
              <a:defRPr sz="1616"/>
            </a:lvl2pPr>
            <a:lvl3pPr>
              <a:defRPr sz="1455"/>
            </a:lvl3pPr>
            <a:lvl4pPr>
              <a:defRPr sz="1293"/>
            </a:lvl4pPr>
            <a:lvl5pPr>
              <a:defRPr sz="1293"/>
            </a:lvl5pPr>
            <a:lvl6pPr>
              <a:defRPr sz="1293"/>
            </a:lvl6pPr>
            <a:lvl7pPr>
              <a:defRPr sz="1293"/>
            </a:lvl7pPr>
            <a:lvl8pPr>
              <a:defRPr sz="1293"/>
            </a:lvl8pPr>
            <a:lvl9pPr>
              <a:defRPr sz="1293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121" y="1534886"/>
            <a:ext cx="4042192" cy="6395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39" b="1"/>
            </a:lvl1pPr>
            <a:lvl2pPr marL="369463" indent="0">
              <a:buNone/>
              <a:defRPr sz="1616" b="1"/>
            </a:lvl2pPr>
            <a:lvl3pPr marL="738927" indent="0">
              <a:buNone/>
              <a:defRPr sz="1455" b="1"/>
            </a:lvl3pPr>
            <a:lvl4pPr marL="1108390" indent="0">
              <a:buNone/>
              <a:defRPr sz="1293" b="1"/>
            </a:lvl4pPr>
            <a:lvl5pPr marL="1477853" indent="0">
              <a:buNone/>
              <a:defRPr sz="1293" b="1"/>
            </a:lvl5pPr>
            <a:lvl6pPr marL="1847317" indent="0">
              <a:buNone/>
              <a:defRPr sz="1293" b="1"/>
            </a:lvl6pPr>
            <a:lvl7pPr marL="2216780" indent="0">
              <a:buNone/>
              <a:defRPr sz="1293" b="1"/>
            </a:lvl7pPr>
            <a:lvl8pPr marL="2586243" indent="0">
              <a:buNone/>
              <a:defRPr sz="1293" b="1"/>
            </a:lvl8pPr>
            <a:lvl9pPr marL="2955707" indent="0">
              <a:buNone/>
              <a:defRPr sz="1293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121" y="2174422"/>
            <a:ext cx="4042192" cy="3951514"/>
          </a:xfrm>
          <a:prstGeom prst="rect">
            <a:avLst/>
          </a:prstGeom>
        </p:spPr>
        <p:txBody>
          <a:bodyPr/>
          <a:lstStyle>
            <a:lvl1pPr>
              <a:defRPr sz="1939"/>
            </a:lvl1pPr>
            <a:lvl2pPr>
              <a:defRPr sz="1616"/>
            </a:lvl2pPr>
            <a:lvl3pPr>
              <a:defRPr sz="1455"/>
            </a:lvl3pPr>
            <a:lvl4pPr>
              <a:defRPr sz="1293"/>
            </a:lvl4pPr>
            <a:lvl5pPr>
              <a:defRPr sz="1293"/>
            </a:lvl5pPr>
            <a:lvl6pPr>
              <a:defRPr sz="1293"/>
            </a:lvl6pPr>
            <a:lvl7pPr>
              <a:defRPr sz="1293"/>
            </a:lvl7pPr>
            <a:lvl8pPr>
              <a:defRPr sz="1293"/>
            </a:lvl8pPr>
            <a:lvl9pPr>
              <a:defRPr sz="1293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461433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6687" y="274864"/>
            <a:ext cx="8230626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4602714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1640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(with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199251" y="183962"/>
            <a:ext cx="2364768" cy="5882976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5400000" scaled="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 err="1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726807" y="2796853"/>
            <a:ext cx="6383781" cy="1944216"/>
          </a:xfrm>
          <a:noFill/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 noProof="0" dirty="0"/>
              <a:t>Mastertitelformat</a:t>
            </a:r>
            <a:endParaRPr lang="en-US" noProof="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DC059C8A-4E30-4CF7-8596-8085B43DF34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6261914"/>
            <a:ext cx="2168482" cy="160615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AD71804E-76B6-4901-BC63-91145FE9009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7800" y="5669842"/>
            <a:ext cx="793750" cy="794193"/>
          </a:xfrm>
          <a:prstGeom prst="rect">
            <a:avLst/>
          </a:prstGeom>
        </p:spPr>
      </p:pic>
      <p:pic>
        <p:nvPicPr>
          <p:cNvPr id="1029" name="Picture 5" descr="N:\goettlic\My Documents\My_Doku_H\Project\SEI\Logos\SEI_without_text_hell.gif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404664"/>
            <a:ext cx="1171575" cy="1609725"/>
          </a:xfrm>
          <a:prstGeom prst="rect">
            <a:avLst/>
          </a:prstGeom>
          <a:noFill/>
          <a:extLst/>
        </p:spPr>
      </p:pic>
      <p:sp>
        <p:nvSpPr>
          <p:cNvPr id="7" name="TextBox 6"/>
          <p:cNvSpPr txBox="1"/>
          <p:nvPr userDrawn="1"/>
        </p:nvSpPr>
        <p:spPr>
          <a:xfrm>
            <a:off x="819175" y="2132856"/>
            <a:ext cx="7777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/>
              <a:t>am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208076" y="3444096"/>
            <a:ext cx="23471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err="1"/>
              <a:t>Gastgeber</a:t>
            </a:r>
            <a:r>
              <a:rPr lang="en-GB" sz="3200" b="1" dirty="0"/>
              <a:t>: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D85E41D-17D4-486B-A712-840B4C4BAB1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055" y="4875649"/>
            <a:ext cx="2479711" cy="79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8561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6687" y="273504"/>
            <a:ext cx="3008233" cy="1162050"/>
          </a:xfrm>
          <a:prstGeom prst="rect">
            <a:avLst/>
          </a:prstGeom>
        </p:spPr>
        <p:txBody>
          <a:bodyPr anchor="b"/>
          <a:lstStyle>
            <a:lvl1pPr algn="l">
              <a:defRPr sz="1616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243" y="273504"/>
            <a:ext cx="5112070" cy="5852432"/>
          </a:xfrm>
          <a:prstGeom prst="rect">
            <a:avLst/>
          </a:prstGeom>
        </p:spPr>
        <p:txBody>
          <a:bodyPr/>
          <a:lstStyle>
            <a:lvl1pPr>
              <a:defRPr sz="2586"/>
            </a:lvl1pPr>
            <a:lvl2pPr>
              <a:defRPr sz="2263"/>
            </a:lvl2pPr>
            <a:lvl3pPr>
              <a:defRPr sz="1939"/>
            </a:lvl3pPr>
            <a:lvl4pPr>
              <a:defRPr sz="1616"/>
            </a:lvl4pPr>
            <a:lvl5pPr>
              <a:defRPr sz="1616"/>
            </a:lvl5pPr>
            <a:lvl6pPr>
              <a:defRPr sz="1616"/>
            </a:lvl6pPr>
            <a:lvl7pPr>
              <a:defRPr sz="1616"/>
            </a:lvl7pPr>
            <a:lvl8pPr>
              <a:defRPr sz="1616"/>
            </a:lvl8pPr>
            <a:lvl9pPr>
              <a:defRPr sz="1616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6687" y="1435554"/>
            <a:ext cx="3008233" cy="46903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1"/>
            </a:lvl1pPr>
            <a:lvl2pPr marL="369463" indent="0">
              <a:buNone/>
              <a:defRPr sz="970"/>
            </a:lvl2pPr>
            <a:lvl3pPr marL="738927" indent="0">
              <a:buNone/>
              <a:defRPr sz="808"/>
            </a:lvl3pPr>
            <a:lvl4pPr marL="1108390" indent="0">
              <a:buNone/>
              <a:defRPr sz="727"/>
            </a:lvl4pPr>
            <a:lvl5pPr marL="1477853" indent="0">
              <a:buNone/>
              <a:defRPr sz="727"/>
            </a:lvl5pPr>
            <a:lvl6pPr marL="1847317" indent="0">
              <a:buNone/>
              <a:defRPr sz="727"/>
            </a:lvl6pPr>
            <a:lvl7pPr marL="2216780" indent="0">
              <a:buNone/>
              <a:defRPr sz="727"/>
            </a:lvl7pPr>
            <a:lvl8pPr marL="2586243" indent="0">
              <a:buNone/>
              <a:defRPr sz="727"/>
            </a:lvl8pPr>
            <a:lvl9pPr marL="2955707" indent="0">
              <a:buNone/>
              <a:defRPr sz="727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943086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112" y="4800600"/>
            <a:ext cx="5486656" cy="567418"/>
          </a:xfrm>
          <a:prstGeom prst="rect">
            <a:avLst/>
          </a:prstGeom>
        </p:spPr>
        <p:txBody>
          <a:bodyPr anchor="b"/>
          <a:lstStyle>
            <a:lvl1pPr algn="l">
              <a:defRPr sz="1616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112" y="612321"/>
            <a:ext cx="5486656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86"/>
            </a:lvl1pPr>
            <a:lvl2pPr marL="369463" indent="0">
              <a:buNone/>
              <a:defRPr sz="2263"/>
            </a:lvl2pPr>
            <a:lvl3pPr marL="738927" indent="0">
              <a:buNone/>
              <a:defRPr sz="1939"/>
            </a:lvl3pPr>
            <a:lvl4pPr marL="1108390" indent="0">
              <a:buNone/>
              <a:defRPr sz="1616"/>
            </a:lvl4pPr>
            <a:lvl5pPr marL="1477853" indent="0">
              <a:buNone/>
              <a:defRPr sz="1616"/>
            </a:lvl5pPr>
            <a:lvl6pPr marL="1847317" indent="0">
              <a:buNone/>
              <a:defRPr sz="1616"/>
            </a:lvl6pPr>
            <a:lvl7pPr marL="2216780" indent="0">
              <a:buNone/>
              <a:defRPr sz="1616"/>
            </a:lvl7pPr>
            <a:lvl8pPr marL="2586243" indent="0">
              <a:buNone/>
              <a:defRPr sz="1616"/>
            </a:lvl8pPr>
            <a:lvl9pPr marL="2955707" indent="0">
              <a:buNone/>
              <a:defRPr sz="1616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112" y="5368018"/>
            <a:ext cx="5486656" cy="8041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1"/>
            </a:lvl1pPr>
            <a:lvl2pPr marL="369463" indent="0">
              <a:buNone/>
              <a:defRPr sz="970"/>
            </a:lvl2pPr>
            <a:lvl3pPr marL="738927" indent="0">
              <a:buNone/>
              <a:defRPr sz="808"/>
            </a:lvl3pPr>
            <a:lvl4pPr marL="1108390" indent="0">
              <a:buNone/>
              <a:defRPr sz="727"/>
            </a:lvl4pPr>
            <a:lvl5pPr marL="1477853" indent="0">
              <a:buNone/>
              <a:defRPr sz="727"/>
            </a:lvl5pPr>
            <a:lvl6pPr marL="1847317" indent="0">
              <a:buNone/>
              <a:defRPr sz="727"/>
            </a:lvl6pPr>
            <a:lvl7pPr marL="2216780" indent="0">
              <a:buNone/>
              <a:defRPr sz="727"/>
            </a:lvl7pPr>
            <a:lvl8pPr marL="2586243" indent="0">
              <a:buNone/>
              <a:defRPr sz="727"/>
            </a:lvl8pPr>
            <a:lvl9pPr marL="2955707" indent="0">
              <a:buNone/>
              <a:defRPr sz="727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1933886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6687" y="274864"/>
            <a:ext cx="8230626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6687" y="1600200"/>
            <a:ext cx="8230626" cy="452573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3702303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656" y="274865"/>
            <a:ext cx="2057657" cy="5851071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6687" y="274865"/>
            <a:ext cx="6049818" cy="585107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855001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cya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288" y="349610"/>
            <a:ext cx="83534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5757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288" y="349610"/>
            <a:ext cx="83534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27151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Peter Göttlicher, DESY , 20.März 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3340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406426"/>
            <a:ext cx="4105276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Peter Göttlicher, DESY , 20.März 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4643438" y="1406426"/>
            <a:ext cx="4116548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4871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Peter Göttlicher, DESY , 20.März 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395289" y="1406427"/>
            <a:ext cx="4105276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395289" y="3963533"/>
            <a:ext cx="4105276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643438" y="1449389"/>
            <a:ext cx="4105274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4643439" y="4005263"/>
            <a:ext cx="4105274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71160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Peter Göttlicher, DESY , 20.März 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395289" y="1406427"/>
            <a:ext cx="4105276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395289" y="3963533"/>
            <a:ext cx="4105276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2" name="Inhaltsplatzhalter 10">
            <a:extLst>
              <a:ext uri="{FF2B5EF4-FFF2-40B4-BE49-F238E27FC236}">
                <a16:creationId xmlns:a16="http://schemas.microsoft.com/office/drawing/2014/main" id="{3940162A-D75D-4335-9E40-1D7B2D50CB14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4643438" y="1449389"/>
            <a:ext cx="4105274" cy="2411411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r>
              <a:rPr lang="de-DE" dirty="0" err="1"/>
              <a:t>Object</a:t>
            </a:r>
            <a:endParaRPr lang="de-DE" dirty="0"/>
          </a:p>
        </p:txBody>
      </p:sp>
      <p:sp>
        <p:nvSpPr>
          <p:cNvPr id="13" name="Inhaltsplatzhalter 11">
            <a:extLst>
              <a:ext uri="{FF2B5EF4-FFF2-40B4-BE49-F238E27FC236}">
                <a16:creationId xmlns:a16="http://schemas.microsoft.com/office/drawing/2014/main" id="{383D9EF4-C943-4128-A189-76FB47C215C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4643438" y="4005263"/>
            <a:ext cx="4105274" cy="2412644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60804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Peter Göttlicher, DESY , 20.März 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395288" y="1449388"/>
            <a:ext cx="835342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896943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6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5287" y="349611"/>
            <a:ext cx="8353425" cy="4510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287" y="1406426"/>
            <a:ext cx="8353425" cy="50102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1579" y="6580800"/>
            <a:ext cx="7272810" cy="1868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/>
              <a:t>Peter Göttlicher, DESY , 20.März 2024</a:t>
            </a:r>
            <a:endParaRPr lang="en-US" dirty="0"/>
          </a:p>
        </p:txBody>
      </p:sp>
      <p:sp>
        <p:nvSpPr>
          <p:cNvPr id="14" name="Textfeld 13"/>
          <p:cNvSpPr txBox="1"/>
          <p:nvPr userDrawn="1"/>
        </p:nvSpPr>
        <p:spPr>
          <a:xfrm>
            <a:off x="8136396" y="6580800"/>
            <a:ext cx="612316" cy="1868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1000" b="1" noProof="0" dirty="0"/>
              <a:t>Page </a:t>
            </a:r>
            <a:fld id="{0427E4B2-AC28-443E-BE04-5CD55098A90B}" type="slidenum">
              <a:rPr lang="en-US" sz="1000" b="1" noProof="0" smtClean="0"/>
              <a:pPr algn="r"/>
              <a:t>‹#›</a:t>
            </a:fld>
            <a:endParaRPr lang="en-US" sz="1000" b="1" noProof="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91A9E512-39DB-45FA-95C7-CE8C891DDC68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12" y="6614019"/>
            <a:ext cx="325552" cy="10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29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72" r:id="rId3"/>
    <p:sldLayoutId id="2147483674" r:id="rId4"/>
    <p:sldLayoutId id="2147483662" r:id="rId5"/>
    <p:sldLayoutId id="2147483668" r:id="rId6"/>
    <p:sldLayoutId id="2147483670" r:id="rId7"/>
    <p:sldLayoutId id="2147483673" r:id="rId8"/>
    <p:sldLayoutId id="2147483669" r:id="rId9"/>
    <p:sldLayoutId id="2147483666" r:id="rId10"/>
    <p:sldLayoutId id="2147483667" r:id="rId11"/>
    <p:sldLayoutId id="2147483675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tabLst>
          <a:tab pos="36195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953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38275" indent="-276225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13" userDrawn="1">
          <p15:clr>
            <a:srgbClr val="F26B43"/>
          </p15:clr>
        </p15:guide>
        <p15:guide id="2" pos="2925" userDrawn="1">
          <p15:clr>
            <a:srgbClr val="F26B43"/>
          </p15:clr>
        </p15:guide>
        <p15:guide id="3" pos="2835" userDrawn="1">
          <p15:clr>
            <a:srgbClr val="F26B43"/>
          </p15:clr>
        </p15:guide>
        <p15:guide id="4" pos="5511" userDrawn="1">
          <p15:clr>
            <a:srgbClr val="F26B43"/>
          </p15:clr>
        </p15:guide>
        <p15:guide id="5" pos="249" userDrawn="1">
          <p15:clr>
            <a:srgbClr val="F26B43"/>
          </p15:clr>
        </p15:guide>
        <p15:guide id="6" orient="horz" pos="4042" userDrawn="1">
          <p15:clr>
            <a:srgbClr val="F26B43"/>
          </p15:clr>
        </p15:guide>
        <p15:guide id="7" orient="horz" pos="2432" userDrawn="1">
          <p15:clr>
            <a:srgbClr val="F26B43"/>
          </p15:clr>
        </p15:guide>
        <p15:guide id="8" orient="horz" pos="2523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4"/>
          <p:cNvGrpSpPr>
            <a:grpSpLocks/>
          </p:cNvGrpSpPr>
          <p:nvPr userDrawn="1"/>
        </p:nvGrpSpPr>
        <p:grpSpPr bwMode="auto">
          <a:xfrm>
            <a:off x="2566" y="0"/>
            <a:ext cx="9141434" cy="6858000"/>
            <a:chOff x="0" y="0"/>
            <a:chExt cx="5758" cy="4320"/>
          </a:xfrm>
        </p:grpSpPr>
        <p:sp>
          <p:nvSpPr>
            <p:cNvPr id="1067011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5758" cy="4319"/>
            </a:xfrm>
            <a:prstGeom prst="rect">
              <a:avLst/>
            </a:prstGeom>
            <a:solidFill>
              <a:srgbClr val="00589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10377" tIns="55189" rIns="110377" bIns="55189" anchor="ctr"/>
            <a:lstStyle>
              <a:lvl1pPr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896938" indent="-34448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37953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93198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482850" indent="-27463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9400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33972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8544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43116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eaLnBrk="1" hangingPunct="1">
                <a:defRPr/>
              </a:pPr>
              <a:endParaRPr lang="de-DE" altLang="de-DE" sz="1778" b="0" dirty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067012" name="Rectangle 10"/>
            <p:cNvSpPr>
              <a:spLocks noChangeArrowheads="1"/>
            </p:cNvSpPr>
            <p:nvPr/>
          </p:nvSpPr>
          <p:spPr bwMode="auto">
            <a:xfrm>
              <a:off x="1926" y="4227"/>
              <a:ext cx="3831" cy="9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10377" tIns="55189" rIns="110377" bIns="55189" anchor="ctr"/>
            <a:lstStyle>
              <a:lvl1pPr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896938" indent="-34448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37953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93198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482850" indent="-27463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9400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33972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8544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43116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eaLnBrk="1" hangingPunct="1">
                <a:defRPr/>
              </a:pPr>
              <a:endParaRPr lang="de-DE" altLang="de-DE" sz="1778" b="0" dirty="0">
                <a:latin typeface="Calibri" pitchFamily="34" charset="0"/>
                <a:cs typeface="Arial" charset="0"/>
              </a:endParaRPr>
            </a:p>
          </p:txBody>
        </p:sp>
        <p:pic>
          <p:nvPicPr>
            <p:cNvPr id="1030" name="Grafik 19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0276"/>
            <a:stretch>
              <a:fillRect/>
            </a:stretch>
          </p:blipFill>
          <p:spPr bwMode="auto">
            <a:xfrm>
              <a:off x="4458" y="3249"/>
              <a:ext cx="1098" cy="7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1" name="Bild 4" descr="DDC_Sticker_groß_Schatten_RGB.png"/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7" y="3294"/>
              <a:ext cx="635" cy="6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67015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181" cy="181"/>
            </a:xfrm>
            <a:prstGeom prst="rect">
              <a:avLst/>
            </a:prstGeom>
            <a:solidFill>
              <a:srgbClr val="CF68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mpd="dbl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10377" tIns="55189" rIns="110377" bIns="55189" anchor="ctr"/>
            <a:lstStyle>
              <a:lvl1pPr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896938" indent="-34448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37953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93198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482850" indent="-27463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9400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33972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8544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43116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eaLnBrk="1" hangingPunct="1">
                <a:defRPr/>
              </a:pPr>
              <a:endParaRPr lang="de-DE" altLang="de-DE" sz="1778" b="0" dirty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067016" name="Rectangle 6"/>
            <p:cNvSpPr>
              <a:spLocks noChangeArrowheads="1"/>
            </p:cNvSpPr>
            <p:nvPr/>
          </p:nvSpPr>
          <p:spPr bwMode="auto">
            <a:xfrm>
              <a:off x="0" y="4046"/>
              <a:ext cx="1927" cy="93"/>
            </a:xfrm>
            <a:prstGeom prst="rect">
              <a:avLst/>
            </a:prstGeom>
            <a:solidFill>
              <a:srgbClr val="CF68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10377" tIns="55189" rIns="110377" bIns="55189" anchor="ctr"/>
            <a:lstStyle>
              <a:lvl1pPr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896938" indent="-34448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37953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93198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482850" indent="-27463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9400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33972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8544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43116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eaLnBrk="1" hangingPunct="1">
                <a:defRPr/>
              </a:pPr>
              <a:endParaRPr lang="de-DE" altLang="de-DE" sz="1778" b="0" dirty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067017" name="Rectangle 7"/>
            <p:cNvSpPr>
              <a:spLocks noChangeArrowheads="1"/>
            </p:cNvSpPr>
            <p:nvPr/>
          </p:nvSpPr>
          <p:spPr bwMode="auto">
            <a:xfrm>
              <a:off x="0" y="4229"/>
              <a:ext cx="1927" cy="91"/>
            </a:xfrm>
            <a:prstGeom prst="rect">
              <a:avLst/>
            </a:prstGeom>
            <a:solidFill>
              <a:srgbClr val="9C9C9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10377" tIns="55189" rIns="110377" bIns="55189" anchor="ctr"/>
            <a:lstStyle>
              <a:lvl1pPr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896938" indent="-34448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37953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93198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482850" indent="-27463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9400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33972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8544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43116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eaLnBrk="1" hangingPunct="1">
                <a:defRPr/>
              </a:pPr>
              <a:endParaRPr lang="de-DE" altLang="de-DE" sz="1778" b="0" dirty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067018" name="Rectangle 8"/>
            <p:cNvSpPr>
              <a:spLocks noChangeArrowheads="1"/>
            </p:cNvSpPr>
            <p:nvPr/>
          </p:nvSpPr>
          <p:spPr bwMode="auto">
            <a:xfrm>
              <a:off x="1926" y="4137"/>
              <a:ext cx="1926" cy="91"/>
            </a:xfrm>
            <a:prstGeom prst="rect">
              <a:avLst/>
            </a:prstGeom>
            <a:solidFill>
              <a:srgbClr val="B9B9B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10377" tIns="55189" rIns="110377" bIns="55189" anchor="ctr"/>
            <a:lstStyle>
              <a:lvl1pPr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896938" indent="-34448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37953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93198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482850" indent="-27463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9400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33972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8544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43116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eaLnBrk="1" hangingPunct="1">
                <a:defRPr/>
              </a:pPr>
              <a:endParaRPr lang="de-DE" altLang="de-DE" sz="1778" b="0" dirty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067019" name="Rectangle 9"/>
            <p:cNvSpPr>
              <a:spLocks noChangeArrowheads="1"/>
            </p:cNvSpPr>
            <p:nvPr/>
          </p:nvSpPr>
          <p:spPr bwMode="auto">
            <a:xfrm>
              <a:off x="0" y="4137"/>
              <a:ext cx="1927" cy="9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10377" tIns="55189" rIns="110377" bIns="55189" anchor="ctr"/>
            <a:lstStyle>
              <a:lvl1pPr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896938" indent="-34448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37953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93198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482850" indent="-27463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9400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33972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8544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43116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eaLnBrk="1" hangingPunct="1">
                <a:defRPr/>
              </a:pPr>
              <a:endParaRPr lang="de-DE" altLang="de-DE" sz="1778" b="0" dirty="0">
                <a:latin typeface="Calibri" pitchFamily="34" charset="0"/>
                <a:cs typeface="Arial" charset="0"/>
              </a:endParaRPr>
            </a:p>
          </p:txBody>
        </p:sp>
      </p:grp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2842747" y="6668861"/>
            <a:ext cx="6020314" cy="226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9194" tIns="44597" rIns="89194" bIns="44597">
            <a:spAutoFit/>
          </a:bodyPr>
          <a:lstStyle>
            <a:lvl1pPr algn="l" defTabSz="11033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896938" indent="-344488" algn="l" defTabSz="11033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379538" indent="-276225" algn="l" defTabSz="11033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931988" indent="-276225" algn="l" defTabSz="11033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482850" indent="-274638" algn="l" defTabSz="11033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940050" indent="-274638" defTabSz="1103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3397250" indent="-274638" defTabSz="1103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854450" indent="-274638" defTabSz="1103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4311650" indent="-274638" defTabSz="1103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r" eaLnBrk="1" hangingPunct="1">
              <a:defRPr/>
            </a:pPr>
            <a:r>
              <a:rPr lang="de-DE" altLang="de-DE" sz="889" b="0" dirty="0">
                <a:latin typeface="Arial" charset="0"/>
                <a:cs typeface="Arial" charset="0"/>
              </a:rPr>
              <a:t>Peter </a:t>
            </a:r>
            <a:r>
              <a:rPr lang="de-DE" altLang="de-DE" sz="889" b="0" dirty="0" err="1">
                <a:latin typeface="Arial" charset="0"/>
                <a:cs typeface="Arial" charset="0"/>
              </a:rPr>
              <a:t>Kaever</a:t>
            </a:r>
            <a:r>
              <a:rPr lang="de-DE" altLang="de-DE" sz="889" b="0">
                <a:latin typeface="Arial" charset="0"/>
                <a:cs typeface="Arial" charset="0"/>
              </a:rPr>
              <a:t>  I   Zentralabteilung Forschungstechnik  I  www.hzdr.de</a:t>
            </a:r>
            <a:endParaRPr lang="de-DE" altLang="de-DE" sz="1778" b="0"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149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sldNum="0" hdr="0" dt="0"/>
  <p:txStyles>
    <p:titleStyle>
      <a:lvl1pPr algn="ctr" defTabSz="891587" rtl="0" eaLnBrk="0" fontAlgn="base" hangingPunct="0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+mj-lt"/>
          <a:ea typeface="+mj-ea"/>
          <a:cs typeface="+mj-cs"/>
        </a:defRPr>
      </a:lvl1pPr>
      <a:lvl2pPr algn="ctr" defTabSz="891587" rtl="0" eaLnBrk="0" fontAlgn="base" hangingPunct="0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Arial" charset="0"/>
          <a:cs typeface="Arial" charset="0"/>
        </a:defRPr>
      </a:lvl2pPr>
      <a:lvl3pPr algn="ctr" defTabSz="891587" rtl="0" eaLnBrk="0" fontAlgn="base" hangingPunct="0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Arial" charset="0"/>
          <a:cs typeface="Arial" charset="0"/>
        </a:defRPr>
      </a:lvl3pPr>
      <a:lvl4pPr algn="ctr" defTabSz="891587" rtl="0" eaLnBrk="0" fontAlgn="base" hangingPunct="0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Arial" charset="0"/>
          <a:cs typeface="Arial" charset="0"/>
        </a:defRPr>
      </a:lvl4pPr>
      <a:lvl5pPr algn="ctr" defTabSz="891587" rtl="0" eaLnBrk="0" fontAlgn="base" hangingPunct="0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Arial" charset="0"/>
          <a:cs typeface="Arial" charset="0"/>
        </a:defRPr>
      </a:lvl5pPr>
      <a:lvl6pPr marL="369463" algn="ctr" defTabSz="891587" rtl="0" fontAlgn="base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Arial" charset="0"/>
          <a:cs typeface="Arial" charset="0"/>
        </a:defRPr>
      </a:lvl6pPr>
      <a:lvl7pPr marL="738927" algn="ctr" defTabSz="891587" rtl="0" fontAlgn="base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Arial" charset="0"/>
          <a:cs typeface="Arial" charset="0"/>
        </a:defRPr>
      </a:lvl7pPr>
      <a:lvl8pPr marL="1108390" algn="ctr" defTabSz="891587" rtl="0" fontAlgn="base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Arial" charset="0"/>
          <a:cs typeface="Arial" charset="0"/>
        </a:defRPr>
      </a:lvl8pPr>
      <a:lvl9pPr marL="1477853" algn="ctr" defTabSz="891587" rtl="0" fontAlgn="base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34827" indent="-334827" algn="l" defTabSz="891587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152">
          <a:solidFill>
            <a:schemeClr val="tx1"/>
          </a:solidFill>
          <a:latin typeface="+mn-lt"/>
          <a:ea typeface="+mn-ea"/>
          <a:cs typeface="+mn-cs"/>
        </a:defRPr>
      </a:lvl1pPr>
      <a:lvl2pPr marL="724816" indent="-278381" algn="l" defTabSz="891587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748">
          <a:solidFill>
            <a:schemeClr val="tx1"/>
          </a:solidFill>
          <a:latin typeface="+mn-lt"/>
          <a:cs typeface="+mn-cs"/>
        </a:defRPr>
      </a:lvl2pPr>
      <a:lvl3pPr marL="1114805" indent="-223217" algn="l" defTabSz="891587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343">
          <a:solidFill>
            <a:schemeClr val="tx1"/>
          </a:solidFill>
          <a:latin typeface="+mn-lt"/>
          <a:cs typeface="+mn-cs"/>
        </a:defRPr>
      </a:lvl3pPr>
      <a:lvl4pPr marL="1561240" indent="-223217" algn="l" defTabSz="891587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939">
          <a:solidFill>
            <a:schemeClr val="tx1"/>
          </a:solidFill>
          <a:latin typeface="+mn-lt"/>
          <a:cs typeface="+mn-cs"/>
        </a:defRPr>
      </a:lvl4pPr>
      <a:lvl5pPr marL="2006391" indent="-221935" algn="l" defTabSz="891587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939">
          <a:solidFill>
            <a:schemeClr val="tx1"/>
          </a:solidFill>
          <a:latin typeface="+mn-lt"/>
          <a:cs typeface="+mn-cs"/>
        </a:defRPr>
      </a:lvl5pPr>
      <a:lvl6pPr marL="2375854" indent="-221935" algn="l" defTabSz="891587" rtl="0" fontAlgn="base">
        <a:spcBef>
          <a:spcPct val="20000"/>
        </a:spcBef>
        <a:spcAft>
          <a:spcPct val="0"/>
        </a:spcAft>
        <a:buFont typeface="Arial" charset="0"/>
        <a:buChar char="»"/>
        <a:defRPr sz="1939">
          <a:solidFill>
            <a:schemeClr val="tx1"/>
          </a:solidFill>
          <a:latin typeface="+mn-lt"/>
          <a:cs typeface="+mn-cs"/>
        </a:defRPr>
      </a:lvl6pPr>
      <a:lvl7pPr marL="2745318" indent="-221935" algn="l" defTabSz="891587" rtl="0" fontAlgn="base">
        <a:spcBef>
          <a:spcPct val="20000"/>
        </a:spcBef>
        <a:spcAft>
          <a:spcPct val="0"/>
        </a:spcAft>
        <a:buFont typeface="Arial" charset="0"/>
        <a:buChar char="»"/>
        <a:defRPr sz="1939">
          <a:solidFill>
            <a:schemeClr val="tx1"/>
          </a:solidFill>
          <a:latin typeface="+mn-lt"/>
          <a:cs typeface="+mn-cs"/>
        </a:defRPr>
      </a:lvl7pPr>
      <a:lvl8pPr marL="3114781" indent="-221935" algn="l" defTabSz="891587" rtl="0" fontAlgn="base">
        <a:spcBef>
          <a:spcPct val="20000"/>
        </a:spcBef>
        <a:spcAft>
          <a:spcPct val="0"/>
        </a:spcAft>
        <a:buFont typeface="Arial" charset="0"/>
        <a:buChar char="»"/>
        <a:defRPr sz="1939">
          <a:solidFill>
            <a:schemeClr val="tx1"/>
          </a:solidFill>
          <a:latin typeface="+mn-lt"/>
          <a:cs typeface="+mn-cs"/>
        </a:defRPr>
      </a:lvl8pPr>
      <a:lvl9pPr marL="3484244" indent="-221935" algn="l" defTabSz="891587" rtl="0" fontAlgn="base">
        <a:spcBef>
          <a:spcPct val="20000"/>
        </a:spcBef>
        <a:spcAft>
          <a:spcPct val="0"/>
        </a:spcAft>
        <a:buFont typeface="Arial" charset="0"/>
        <a:buChar char="»"/>
        <a:defRPr sz="1939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1pPr>
      <a:lvl2pPr marL="369463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2pPr>
      <a:lvl3pPr marL="738927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3pPr>
      <a:lvl4pPr marL="1108390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4pPr>
      <a:lvl5pPr marL="1477853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5pPr>
      <a:lvl6pPr marL="1847317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6pPr>
      <a:lvl7pPr marL="2216780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7pPr>
      <a:lvl8pPr marL="2586243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8pPr>
      <a:lvl9pPr marL="2955707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quarter" idx="4294967295"/>
          </p:nvPr>
        </p:nvSpPr>
        <p:spPr>
          <a:xfrm>
            <a:off x="5652120" y="5589240"/>
            <a:ext cx="1800200" cy="70037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Peter </a:t>
            </a:r>
            <a:r>
              <a:rPr lang="en-US" dirty="0" err="1"/>
              <a:t>Göttlicher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20. </a:t>
            </a:r>
            <a:r>
              <a:rPr lang="en-US" dirty="0" err="1"/>
              <a:t>März</a:t>
            </a:r>
            <a:r>
              <a:rPr lang="en-US" dirty="0"/>
              <a:t> 2024</a:t>
            </a:r>
          </a:p>
        </p:txBody>
      </p:sp>
      <p:pic>
        <p:nvPicPr>
          <p:cNvPr id="1026" name="Picture 2" descr="H:\My Documents\My_Doku_H\Project\SEI\Logos\SEI_with_text_poster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988840"/>
            <a:ext cx="6120680" cy="1277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131840" y="1340768"/>
            <a:ext cx="4763868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>
                <a:solidFill>
                  <a:srgbClr val="FF0000"/>
                </a:solidFill>
              </a:rPr>
              <a:t>Ausschuss</a:t>
            </a:r>
            <a:r>
              <a:rPr lang="en-GB" sz="3200" dirty="0">
                <a:solidFill>
                  <a:srgbClr val="FF0000"/>
                </a:solidFill>
              </a:rPr>
              <a:t> – SEI-</a:t>
            </a:r>
            <a:r>
              <a:rPr lang="en-GB" sz="3200" dirty="0" err="1">
                <a:solidFill>
                  <a:srgbClr val="FF0000"/>
                </a:solidFill>
              </a:rPr>
              <a:t>Tagung</a:t>
            </a:r>
            <a:endParaRPr lang="en-GB" sz="3200" dirty="0">
              <a:solidFill>
                <a:srgbClr val="FF0000"/>
              </a:solidFill>
            </a:endParaRPr>
          </a:p>
          <a:p>
            <a:endParaRPr lang="en-GB" sz="3200" dirty="0"/>
          </a:p>
          <a:p>
            <a:endParaRPr lang="en-GB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GB" sz="3200" dirty="0"/>
          </a:p>
          <a:p>
            <a:r>
              <a:rPr lang="de-DE" sz="1600" dirty="0"/>
              <a:t>vom</a:t>
            </a:r>
            <a:r>
              <a:rPr lang="en-GB" sz="1600" dirty="0"/>
              <a:t> 20. </a:t>
            </a:r>
            <a:r>
              <a:rPr lang="en-GB" sz="1600" dirty="0" err="1"/>
              <a:t>März</a:t>
            </a:r>
            <a:r>
              <a:rPr lang="en-GB" sz="1600" dirty="0"/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862967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95287" y="832558"/>
            <a:ext cx="835342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Im</a:t>
            </a:r>
            <a:r>
              <a:rPr lang="en-US" sz="2400" dirty="0"/>
              <a:t> </a:t>
            </a:r>
            <a:r>
              <a:rPr lang="en-US" sz="2400" dirty="0" err="1"/>
              <a:t>Hybird</a:t>
            </a:r>
            <a:r>
              <a:rPr lang="en-US" sz="2400" dirty="0"/>
              <a:t> Format</a:t>
            </a:r>
            <a:r>
              <a:rPr lang="de-DE" sz="2400" dirty="0"/>
              <a:t> </a:t>
            </a:r>
          </a:p>
          <a:p>
            <a:r>
              <a:rPr lang="en-US" sz="2400" dirty="0"/>
              <a:t>	H</a:t>
            </a:r>
            <a:r>
              <a:rPr lang="de-DE" sz="2400" dirty="0" err="1"/>
              <a:t>ost</a:t>
            </a:r>
            <a:r>
              <a:rPr lang="de-DE" sz="2400" dirty="0"/>
              <a:t> Labor: </a:t>
            </a:r>
          </a:p>
          <a:p>
            <a:r>
              <a:rPr lang="de-DE" sz="2400" dirty="0"/>
              <a:t>	</a:t>
            </a:r>
          </a:p>
          <a:p>
            <a:endParaRPr lang="en-US" sz="2400" dirty="0"/>
          </a:p>
          <a:p>
            <a:r>
              <a:rPr lang="de-DE" sz="2400" dirty="0"/>
              <a:t>Es waren meist &gt;35 Teilnehmende an den Session</a:t>
            </a:r>
          </a:p>
          <a:p>
            <a:r>
              <a:rPr lang="de-DE" sz="2400" dirty="0"/>
              <a:t>Es waren fast immer ein paar remote zugeschaltet.</a:t>
            </a:r>
          </a:p>
          <a:p>
            <a:pPr marL="342900" indent="-342900">
              <a:buFontTx/>
              <a:buChar char="-"/>
            </a:pPr>
            <a:r>
              <a:rPr lang="de-DE" sz="2400" dirty="0"/>
              <a:t>Das erfordert Disziplin bei den Fragen/Diskussion</a:t>
            </a:r>
          </a:p>
          <a:p>
            <a:pPr marL="342900" indent="-342900">
              <a:buFontTx/>
              <a:buChar char="-"/>
            </a:pPr>
            <a:r>
              <a:rPr lang="de-DE" sz="2400" dirty="0"/>
              <a:t>Aber er ermöglicht Teilnahme ohne Reise</a:t>
            </a:r>
          </a:p>
          <a:p>
            <a:endParaRPr lang="de-DE" sz="2400" dirty="0"/>
          </a:p>
          <a:p>
            <a:r>
              <a:rPr lang="de-DE" sz="2400" dirty="0"/>
              <a:t>Trotzdem war auch mehrfach der Wunsch: “Präsenz”</a:t>
            </a:r>
          </a:p>
          <a:p>
            <a:endParaRPr lang="de-DE" sz="2400" dirty="0"/>
          </a:p>
          <a:p>
            <a:r>
              <a:rPr lang="de-DE" sz="2400" dirty="0"/>
              <a:t>Nächste Tagung im Hybrid-Format</a:t>
            </a:r>
          </a:p>
          <a:p>
            <a:r>
              <a:rPr lang="de-DE" sz="2400" dirty="0"/>
              <a:t>	Reisekostenbegrenzungen durch Geldgeber,  Umwelt</a:t>
            </a:r>
          </a:p>
          <a:p>
            <a:r>
              <a:rPr lang="de-DE" sz="2400" dirty="0"/>
              <a:t>Vor Ort hat aber auch sehr viele Gespräche in den Pausen.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Ablauf</a:t>
            </a:r>
            <a:endParaRPr lang="de-DE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Peter Göttlicher, DESY , 20.März 2024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AC2BF0A-D239-4B49-B85E-80EDE6B069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315578"/>
            <a:ext cx="4133850" cy="132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091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72725" y="980728"/>
            <a:ext cx="73877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Breites</a:t>
            </a:r>
            <a:r>
              <a:rPr lang="en-US" sz="2400" dirty="0"/>
              <a:t> Spektrum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Vorträge</a:t>
            </a:r>
            <a:endParaRPr lang="de-DE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Peter Göttlicher, DESY , 20.März 2024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8C37B7D-A0E2-4BF3-A66E-58EAB24B90DA}"/>
              </a:ext>
            </a:extLst>
          </p:cNvPr>
          <p:cNvSpPr/>
          <p:nvPr/>
        </p:nvSpPr>
        <p:spPr>
          <a:xfrm>
            <a:off x="683568" y="1743248"/>
            <a:ext cx="75608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de-DE" sz="2400" dirty="0"/>
              <a:t>Datenaustausch: Kommunikation, Netzwerke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dirty="0" err="1"/>
              <a:t>Kontrollen</a:t>
            </a:r>
            <a:r>
              <a:rPr lang="en-US" sz="2400" dirty="0"/>
              <a:t>, </a:t>
            </a:r>
            <a:r>
              <a:rPr lang="en-US" sz="2400" dirty="0" err="1"/>
              <a:t>spezielle</a:t>
            </a:r>
            <a:r>
              <a:rPr lang="en-US" sz="2400" dirty="0"/>
              <a:t> LabView</a:t>
            </a:r>
            <a:endParaRPr lang="de-DE" sz="2400" dirty="0"/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dirty="0" err="1"/>
              <a:t>RFSoC</a:t>
            </a:r>
            <a:r>
              <a:rPr lang="en-US" sz="2400" dirty="0"/>
              <a:t>:  RF bis FPGA, </a:t>
            </a:r>
            <a:r>
              <a:rPr lang="en-US" sz="2400" dirty="0" err="1"/>
              <a:t>uC</a:t>
            </a:r>
            <a:r>
              <a:rPr lang="en-US" sz="2400" dirty="0"/>
              <a:t> </a:t>
            </a:r>
            <a:r>
              <a:rPr lang="en-US" sz="2400" dirty="0" err="1"/>
              <a:t>im</a:t>
            </a:r>
            <a:r>
              <a:rPr lang="en-US" sz="2400" dirty="0"/>
              <a:t> Chip</a:t>
            </a:r>
            <a:endParaRPr lang="de-DE" sz="2400" dirty="0"/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dirty="0" err="1"/>
              <a:t>Messen</a:t>
            </a:r>
            <a:endParaRPr lang="de-DE" sz="2400" dirty="0"/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dirty="0" err="1"/>
              <a:t>Sicherheit</a:t>
            </a:r>
            <a:endParaRPr lang="en-US" sz="2400" dirty="0"/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dirty="0"/>
              <a:t>System-</a:t>
            </a:r>
            <a:r>
              <a:rPr lang="en-US" sz="2400" dirty="0" err="1"/>
              <a:t>ARchitektur</a:t>
            </a:r>
            <a:endParaRPr lang="de-DE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D501FD-0A0F-4832-8F2D-733A4BBE3708}"/>
              </a:ext>
            </a:extLst>
          </p:cNvPr>
          <p:cNvSpPr txBox="1"/>
          <p:nvPr/>
        </p:nvSpPr>
        <p:spPr>
          <a:xfrm>
            <a:off x="539552" y="4397048"/>
            <a:ext cx="37435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/>
              <a:t>Thema</a:t>
            </a:r>
            <a:r>
              <a:rPr lang="en-US" sz="2000" b="1" dirty="0"/>
              <a:t>: </a:t>
            </a:r>
            <a:r>
              <a:rPr lang="en-US" sz="2000" b="1" dirty="0" err="1"/>
              <a:t>Nächster</a:t>
            </a:r>
            <a:r>
              <a:rPr lang="en-US" sz="2000" b="1" dirty="0"/>
              <a:t> Workshop?</a:t>
            </a:r>
          </a:p>
          <a:p>
            <a:endParaRPr lang="de-DE" sz="1600" dirty="0" err="1"/>
          </a:p>
        </p:txBody>
      </p:sp>
    </p:spTree>
    <p:extLst>
      <p:ext uri="{BB962C8B-B14F-4D97-AF65-F5344CB8AC3E}">
        <p14:creationId xmlns:p14="http://schemas.microsoft.com/office/powerpoint/2010/main" val="671136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6466C-8860-4CF5-88EC-3736C37CE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Workshop</a:t>
            </a:r>
            <a:endParaRPr lang="de-DE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F3F876-7B99-4DB6-A81C-8C1DAA42A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Peter Göttlicher, DESY , 20.März 2024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FFB517-2AAB-40B4-9A86-313B4A7F8FC7}"/>
              </a:ext>
            </a:extLst>
          </p:cNvPr>
          <p:cNvSpPr txBox="1"/>
          <p:nvPr/>
        </p:nvSpPr>
        <p:spPr>
          <a:xfrm>
            <a:off x="395287" y="1196752"/>
            <a:ext cx="7866256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Ziel war OFFENE Diskussion für ein gemeinsames Thema</a:t>
            </a:r>
          </a:p>
          <a:p>
            <a:endParaRPr lang="de-DE" sz="1600" dirty="0"/>
          </a:p>
          <a:p>
            <a:r>
              <a:rPr lang="de-DE" sz="1600" dirty="0"/>
              <a:t>2024: 	</a:t>
            </a:r>
            <a:r>
              <a:rPr lang="de-DE" sz="1600" dirty="0" err="1"/>
              <a:t>LabView</a:t>
            </a:r>
            <a:r>
              <a:rPr lang="de-DE" sz="1600" dirty="0"/>
              <a:t>: Einsatz und Zukunft</a:t>
            </a:r>
          </a:p>
          <a:p>
            <a:r>
              <a:rPr lang="de-DE" sz="1600" dirty="0"/>
              <a:t>2023:	</a:t>
            </a:r>
            <a:r>
              <a:rPr lang="de-DE" dirty="0"/>
              <a:t>Analog -- </a:t>
            </a:r>
            <a:r>
              <a:rPr lang="de-DE" dirty="0" err="1"/>
              <a:t>ASIC's</a:t>
            </a:r>
            <a:r>
              <a:rPr lang="de-DE" dirty="0"/>
              <a:t> </a:t>
            </a:r>
            <a:endParaRPr lang="de-DE" sz="1600" dirty="0"/>
          </a:p>
          <a:p>
            <a:r>
              <a:rPr lang="de-DE" sz="1600" dirty="0"/>
              <a:t>2022:  	Künstliche Intelligenz </a:t>
            </a:r>
          </a:p>
          <a:p>
            <a:r>
              <a:rPr lang="en-US" sz="1600" dirty="0"/>
              <a:t>2</a:t>
            </a:r>
            <a:r>
              <a:rPr lang="de-DE" sz="1600" dirty="0"/>
              <a:t>021: 	Standards und Dokumentation in Entwicklung, Fertigung und Zertifizierung</a:t>
            </a:r>
          </a:p>
          <a:p>
            <a:r>
              <a:rPr lang="en-US" sz="1600" dirty="0"/>
              <a:t>2020:		</a:t>
            </a:r>
            <a:r>
              <a:rPr lang="en-US" sz="1600" dirty="0" err="1"/>
              <a:t>ausgefallen</a:t>
            </a:r>
            <a:r>
              <a:rPr lang="en-US" sz="1600" dirty="0"/>
              <a:t> </a:t>
            </a:r>
            <a:r>
              <a:rPr lang="en-US" sz="1600" dirty="0" err="1"/>
              <a:t>wegen</a:t>
            </a:r>
            <a:r>
              <a:rPr lang="en-US" sz="1600" dirty="0"/>
              <a:t> CORONA</a:t>
            </a:r>
          </a:p>
          <a:p>
            <a:r>
              <a:rPr lang="en-US" sz="1600" dirty="0"/>
              <a:t>2</a:t>
            </a:r>
            <a:r>
              <a:rPr lang="de-DE" sz="1600" dirty="0"/>
              <a:t>019:	Testen</a:t>
            </a:r>
          </a:p>
          <a:p>
            <a:r>
              <a:rPr lang="en-US" sz="1600" dirty="0"/>
              <a:t>2</a:t>
            </a:r>
            <a:r>
              <a:rPr lang="de-DE" sz="1600" dirty="0"/>
              <a:t>018:	FPGA-basierte DAQ-Systeme</a:t>
            </a:r>
          </a:p>
          <a:p>
            <a:r>
              <a:rPr lang="en-US" sz="1600" dirty="0"/>
              <a:t>2</a:t>
            </a:r>
            <a:r>
              <a:rPr lang="de-DE" sz="1600" dirty="0"/>
              <a:t>017:	ASIC</a:t>
            </a:r>
          </a:p>
          <a:p>
            <a:r>
              <a:rPr lang="en-US" sz="1600" dirty="0"/>
              <a:t>2</a:t>
            </a:r>
            <a:r>
              <a:rPr lang="de-DE" sz="1600" dirty="0"/>
              <a:t>016:	Kontrollsysteme</a:t>
            </a:r>
          </a:p>
          <a:p>
            <a:r>
              <a:rPr lang="en-US" sz="1600" dirty="0"/>
              <a:t>2</a:t>
            </a:r>
            <a:r>
              <a:rPr lang="de-DE" sz="1600" dirty="0"/>
              <a:t>015:	Analoge und Mixed-Mode Simulation</a:t>
            </a:r>
          </a:p>
          <a:p>
            <a:r>
              <a:rPr lang="en-US" sz="1600" dirty="0"/>
              <a:t>2</a:t>
            </a:r>
            <a:r>
              <a:rPr lang="de-DE" sz="1600" dirty="0"/>
              <a:t>014:	Mikro-Controller, SPS, Kontroll-Systeme</a:t>
            </a:r>
          </a:p>
          <a:p>
            <a:r>
              <a:rPr lang="en-US" sz="1600" dirty="0"/>
              <a:t>2</a:t>
            </a:r>
            <a:r>
              <a:rPr lang="de-DE" sz="1600" dirty="0"/>
              <a:t>013:	EMV</a:t>
            </a:r>
          </a:p>
          <a:p>
            <a:endParaRPr lang="de-DE" sz="1600" dirty="0"/>
          </a:p>
          <a:p>
            <a:r>
              <a:rPr lang="de-DE" sz="2000" dirty="0"/>
              <a:t>Das zeigt das breite Spektrum der Arbeiten an den Zentren</a:t>
            </a:r>
          </a:p>
          <a:p>
            <a:pPr marL="342900" indent="-342900">
              <a:buFontTx/>
              <a:buChar char="-"/>
            </a:pPr>
            <a:r>
              <a:rPr lang="de-DE" sz="2000" dirty="0"/>
              <a:t>Einige Themen führten zu Zusammenarbeiten oder technischen </a:t>
            </a:r>
          </a:p>
          <a:p>
            <a:r>
              <a:rPr lang="de-DE" sz="2000" dirty="0"/>
              <a:t>	Austausch</a:t>
            </a:r>
          </a:p>
          <a:p>
            <a:pPr marL="342900" indent="-342900">
              <a:buFontTx/>
              <a:buChar char="-"/>
            </a:pPr>
            <a:r>
              <a:rPr lang="de-DE" sz="2000" dirty="0"/>
              <a:t>Ziele offene Diskussion und deshalb vom Workshop nur eine</a:t>
            </a:r>
          </a:p>
          <a:p>
            <a:r>
              <a:rPr lang="de-DE" sz="2000" dirty="0"/>
              <a:t>	 Zusammenfassung und keine dokumentierten Beiträge</a:t>
            </a:r>
          </a:p>
        </p:txBody>
      </p:sp>
    </p:spTree>
    <p:extLst>
      <p:ext uri="{BB962C8B-B14F-4D97-AF65-F5344CB8AC3E}">
        <p14:creationId xmlns:p14="http://schemas.microsoft.com/office/powerpoint/2010/main" val="2439003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B256A-50B5-4BA2-8E9D-7BEB52025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Proceeding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B29D11-C2BB-4B38-A32D-C3334E54B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Peter Göttlicher, DESY , 20.März 2024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9A2292-41DD-479B-A749-DA49D020836F}"/>
              </a:ext>
            </a:extLst>
          </p:cNvPr>
          <p:cNvSpPr txBox="1"/>
          <p:nvPr/>
        </p:nvSpPr>
        <p:spPr>
          <a:xfrm flipH="1">
            <a:off x="781482" y="1412776"/>
            <a:ext cx="667649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Ich </a:t>
            </a:r>
            <a:r>
              <a:rPr lang="en-US" sz="2000" dirty="0" err="1"/>
              <a:t>brauche</a:t>
            </a:r>
            <a:r>
              <a:rPr lang="en-US" sz="2000" dirty="0"/>
              <a:t> von JEDEM Sprecher/in </a:t>
            </a:r>
            <a:r>
              <a:rPr lang="en-US" sz="2000" dirty="0" err="1"/>
              <a:t>eine</a:t>
            </a:r>
            <a:r>
              <a:rPr lang="en-US" sz="2000" dirty="0"/>
              <a:t> E-Mail:</a:t>
            </a:r>
          </a:p>
          <a:p>
            <a:pPr marL="342900" indent="-342900">
              <a:buFontTx/>
              <a:buChar char="-"/>
            </a:pPr>
            <a:r>
              <a:rPr lang="en-US" sz="2000" dirty="0"/>
              <a:t>Soll ich so </a:t>
            </a:r>
            <a:r>
              <a:rPr lang="en-US" sz="2000" dirty="0" err="1"/>
              <a:t>übernehmen</a:t>
            </a:r>
            <a:r>
              <a:rPr lang="en-US" sz="2000" dirty="0"/>
              <a:t>, </a:t>
            </a:r>
            <a:r>
              <a:rPr lang="en-US" sz="2000" dirty="0" err="1"/>
              <a:t>wie</a:t>
            </a:r>
            <a:r>
              <a:rPr lang="en-US" sz="2000" dirty="0"/>
              <a:t> auf der INDICO-</a:t>
            </a:r>
            <a:r>
              <a:rPr lang="en-US" sz="2000" dirty="0" err="1"/>
              <a:t>Seite</a:t>
            </a:r>
            <a:r>
              <a:rPr lang="en-US" sz="2000" dirty="0"/>
              <a:t> </a:t>
            </a:r>
            <a:r>
              <a:rPr lang="en-US" sz="2000" dirty="0" err="1"/>
              <a:t>steht</a:t>
            </a:r>
            <a:r>
              <a:rPr lang="en-US" sz="2000" dirty="0"/>
              <a:t>?</a:t>
            </a:r>
          </a:p>
          <a:p>
            <a:pPr marL="342900" indent="-342900">
              <a:buFontTx/>
              <a:buChar char="-"/>
            </a:pPr>
            <a:r>
              <a:rPr lang="en-US" sz="2000" dirty="0" err="1"/>
              <a:t>Gibt</a:t>
            </a:r>
            <a:r>
              <a:rPr lang="en-US" sz="2000" dirty="0"/>
              <a:t> es </a:t>
            </a:r>
            <a:r>
              <a:rPr lang="en-US" sz="2000" dirty="0" err="1"/>
              <a:t>eine</a:t>
            </a:r>
            <a:r>
              <a:rPr lang="en-US" sz="2000" dirty="0"/>
              <a:t> </a:t>
            </a:r>
            <a:r>
              <a:rPr lang="en-US" sz="2000" dirty="0" err="1"/>
              <a:t>Überarbeitung</a:t>
            </a:r>
            <a:r>
              <a:rPr lang="en-US" sz="2000" dirty="0"/>
              <a:t> </a:t>
            </a:r>
            <a:r>
              <a:rPr lang="en-US" sz="2000" dirty="0" err="1"/>
              <a:t>oder</a:t>
            </a:r>
            <a:r>
              <a:rPr lang="en-US" sz="2000" dirty="0"/>
              <a:t> </a:t>
            </a:r>
            <a:r>
              <a:rPr lang="en-US" sz="2000" dirty="0" err="1"/>
              <a:t>eine</a:t>
            </a:r>
            <a:r>
              <a:rPr lang="en-US" sz="2000" dirty="0"/>
              <a:t> </a:t>
            </a:r>
            <a:r>
              <a:rPr lang="en-US" sz="2000" dirty="0" err="1"/>
              <a:t>Ausarbeitung</a:t>
            </a:r>
            <a:r>
              <a:rPr lang="en-US" sz="2000" dirty="0"/>
              <a:t>?</a:t>
            </a:r>
          </a:p>
          <a:p>
            <a:pPr marL="342900" indent="-342900">
              <a:buFontTx/>
              <a:buChar char="-"/>
            </a:pPr>
            <a:r>
              <a:rPr lang="en-US" sz="2000" dirty="0"/>
              <a:t>Soll gar </a:t>
            </a:r>
            <a:r>
              <a:rPr lang="en-US" sz="2000" dirty="0" err="1"/>
              <a:t>nicht</a:t>
            </a:r>
            <a:r>
              <a:rPr lang="en-US" sz="2000" dirty="0"/>
              <a:t> </a:t>
            </a:r>
            <a:r>
              <a:rPr lang="en-US" sz="2000" dirty="0" err="1"/>
              <a:t>veröffentlicht</a:t>
            </a:r>
            <a:r>
              <a:rPr lang="en-US" sz="2000" dirty="0"/>
              <a:t> </a:t>
            </a:r>
            <a:r>
              <a:rPr lang="en-US" sz="2000" dirty="0" err="1"/>
              <a:t>werden</a:t>
            </a:r>
            <a:r>
              <a:rPr lang="en-US" sz="2000" dirty="0"/>
              <a:t> ?</a:t>
            </a:r>
          </a:p>
          <a:p>
            <a:pPr marL="342900" indent="-342900">
              <a:buFontTx/>
              <a:buChar char="-"/>
            </a:pPr>
            <a:endParaRPr lang="en-US" sz="2000" dirty="0"/>
          </a:p>
          <a:p>
            <a:r>
              <a:rPr lang="en-US" sz="2000" dirty="0" err="1"/>
              <a:t>Konversion</a:t>
            </a:r>
            <a:r>
              <a:rPr lang="en-US" sz="2000" dirty="0"/>
              <a:t> </a:t>
            </a:r>
            <a:r>
              <a:rPr lang="en-US" sz="2000" dirty="0" err="1"/>
              <a:t>meinerseits</a:t>
            </a:r>
            <a:r>
              <a:rPr lang="en-US" sz="2000" dirty="0"/>
              <a:t> </a:t>
            </a:r>
            <a:r>
              <a:rPr lang="en-US" sz="2000" dirty="0" err="1"/>
              <a:t>macht</a:t>
            </a:r>
            <a:r>
              <a:rPr lang="en-US" sz="2000" dirty="0"/>
              <a:t> </a:t>
            </a:r>
            <a:r>
              <a:rPr lang="en-US" sz="2000" dirty="0" err="1"/>
              <a:t>erst</a:t>
            </a:r>
            <a:r>
              <a:rPr lang="en-US" sz="2000" dirty="0"/>
              <a:t> Sinn, </a:t>
            </a:r>
            <a:r>
              <a:rPr lang="en-US" sz="2000" dirty="0" err="1"/>
              <a:t>wenn</a:t>
            </a:r>
            <a:r>
              <a:rPr lang="en-US" sz="2000" dirty="0"/>
              <a:t> ich es von </a:t>
            </a:r>
            <a:r>
              <a:rPr lang="en-US" sz="2000" dirty="0" err="1"/>
              <a:t>allen</a:t>
            </a:r>
            <a:r>
              <a:rPr lang="en-US" sz="2000" dirty="0"/>
              <a:t> </a:t>
            </a:r>
            <a:r>
              <a:rPr lang="en-US" sz="2000" dirty="0" err="1"/>
              <a:t>habe</a:t>
            </a:r>
            <a:endParaRPr lang="en-US" sz="2000" dirty="0"/>
          </a:p>
          <a:p>
            <a:pPr marL="342900" indent="-342900">
              <a:buFontTx/>
              <a:buChar char="-"/>
            </a:pPr>
            <a:r>
              <a:rPr lang="en-US" sz="2000" dirty="0" err="1"/>
              <a:t>Sonst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, </a:t>
            </a:r>
            <a:r>
              <a:rPr lang="en-US" sz="2000" dirty="0" err="1"/>
              <a:t>dass</a:t>
            </a:r>
            <a:r>
              <a:rPr lang="en-US" sz="2000" dirty="0"/>
              <a:t> Software-Upgrades die </a:t>
            </a:r>
            <a:r>
              <a:rPr lang="en-US" sz="2000" dirty="0" err="1"/>
              <a:t>Konversionen</a:t>
            </a:r>
            <a:r>
              <a:rPr lang="en-US" sz="2000" dirty="0"/>
              <a:t> </a:t>
            </a:r>
            <a:r>
              <a:rPr lang="en-US" sz="2000" dirty="0" err="1"/>
              <a:t>unterschiedlich</a:t>
            </a:r>
            <a:r>
              <a:rPr lang="en-US" sz="2000" dirty="0"/>
              <a:t> </a:t>
            </a:r>
            <a:r>
              <a:rPr lang="en-US" sz="2000" dirty="0" err="1"/>
              <a:t>machen</a:t>
            </a:r>
            <a:endParaRPr lang="en-US" sz="2000" dirty="0"/>
          </a:p>
          <a:p>
            <a:pPr marL="342900" indent="-342900">
              <a:buFontTx/>
              <a:buChar char="-"/>
            </a:pPr>
            <a:endParaRPr lang="en-US" sz="2000" dirty="0"/>
          </a:p>
          <a:p>
            <a:r>
              <a:rPr lang="en-US" sz="2000" dirty="0"/>
              <a:t>Also </a:t>
            </a:r>
            <a:r>
              <a:rPr lang="en-US" sz="2000" dirty="0" err="1"/>
              <a:t>Aussagen</a:t>
            </a:r>
            <a:r>
              <a:rPr lang="en-US" sz="2000" dirty="0"/>
              <a:t> </a:t>
            </a:r>
            <a:r>
              <a:rPr lang="en-US" sz="2000" dirty="0" err="1"/>
              <a:t>bitte</a:t>
            </a:r>
            <a:r>
              <a:rPr lang="en-US" sz="2000" dirty="0"/>
              <a:t> prompt:</a:t>
            </a:r>
          </a:p>
          <a:p>
            <a:r>
              <a:rPr lang="en-US" sz="2000" dirty="0" err="1"/>
              <a:t>Überarbeitungen</a:t>
            </a:r>
            <a:r>
              <a:rPr lang="en-US" sz="2000" dirty="0"/>
              <a:t>/</a:t>
            </a:r>
            <a:r>
              <a:rPr lang="en-US" sz="2000" dirty="0" err="1"/>
              <a:t>Ausarbeitungen</a:t>
            </a:r>
            <a:r>
              <a:rPr lang="en-US" sz="2000" dirty="0"/>
              <a:t>  bis 30.Juni.</a:t>
            </a:r>
          </a:p>
          <a:p>
            <a:endParaRPr lang="en-US" sz="2000" dirty="0"/>
          </a:p>
          <a:p>
            <a:pPr marL="342900" indent="-342900">
              <a:buFontTx/>
              <a:buChar char="-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21653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3169E-D3CD-430E-BCFF-E16967577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lange mache ich noch?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5725F4-270A-4F16-944E-C86BDCB20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Peter Göttlicher, DESY , 20.März 2024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D76E5D-47F3-48FA-9EF7-BE0657705727}"/>
              </a:ext>
            </a:extLst>
          </p:cNvPr>
          <p:cNvSpPr txBox="1"/>
          <p:nvPr/>
        </p:nvSpPr>
        <p:spPr>
          <a:xfrm>
            <a:off x="490284" y="1340768"/>
            <a:ext cx="8653716" cy="63709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/>
              <a:t>Januar 2028 gehe ich nach jetziger Gesetzeslage in Rente</a:t>
            </a:r>
          </a:p>
          <a:p>
            <a:endParaRPr lang="de-DE" sz="2400" dirty="0"/>
          </a:p>
          <a:p>
            <a:r>
              <a:rPr lang="de-DE" sz="2400" dirty="0"/>
              <a:t>Das macht an </a:t>
            </a:r>
            <a:r>
              <a:rPr lang="de-DE" sz="2400" dirty="0" err="1"/>
              <a:t>Tagugnen</a:t>
            </a:r>
            <a:r>
              <a:rPr lang="de-DE" sz="2400" dirty="0"/>
              <a:t> noch</a:t>
            </a:r>
          </a:p>
          <a:p>
            <a:r>
              <a:rPr lang="de-DE" sz="2400" dirty="0"/>
              <a:t>	2025</a:t>
            </a:r>
          </a:p>
          <a:p>
            <a:r>
              <a:rPr lang="de-DE" sz="2400" dirty="0"/>
              <a:t>	2026</a:t>
            </a:r>
          </a:p>
          <a:p>
            <a:r>
              <a:rPr lang="de-DE" sz="2400" dirty="0"/>
              <a:t>	Für die Tagung 2027 hätte ich kein Jahr zur Nachbereitung</a:t>
            </a:r>
          </a:p>
          <a:p>
            <a:endParaRPr lang="de-DE" sz="2400" dirty="0"/>
          </a:p>
          <a:p>
            <a:r>
              <a:rPr lang="de-DE" sz="2400" dirty="0"/>
              <a:t>Wenn jemand will, dann wende er sich </a:t>
            </a:r>
          </a:p>
          <a:p>
            <a:pPr marL="342900" indent="-342900">
              <a:buFontTx/>
              <a:buChar char="-"/>
            </a:pPr>
            <a:r>
              <a:rPr lang="de-DE" sz="2400" dirty="0"/>
              <a:t>an seinen Zentrums-Vertreter</a:t>
            </a:r>
          </a:p>
          <a:p>
            <a:pPr marL="342900" indent="-342900">
              <a:buFontTx/>
              <a:buChar char="-"/>
            </a:pPr>
            <a:r>
              <a:rPr lang="de-DE" sz="2400" dirty="0"/>
              <a:t>Peter </a:t>
            </a:r>
            <a:r>
              <a:rPr lang="de-DE" sz="2400" dirty="0" err="1"/>
              <a:t>Kaever</a:t>
            </a:r>
            <a:r>
              <a:rPr lang="de-DE" sz="2400" dirty="0"/>
              <a:t> als Vorsitz des Ausschuss</a:t>
            </a:r>
          </a:p>
          <a:p>
            <a:pPr marL="342900" indent="-342900">
              <a:buFontTx/>
              <a:buChar char="-"/>
            </a:pPr>
            <a:r>
              <a:rPr lang="de-DE" sz="2400" dirty="0"/>
              <a:t>Mich, als jetziger Organisator der Tagung</a:t>
            </a:r>
          </a:p>
          <a:p>
            <a:pPr marL="342900" indent="-342900">
              <a:buFontTx/>
              <a:buChar char="-"/>
            </a:pPr>
            <a:endParaRPr lang="de-DE" sz="2400" dirty="0"/>
          </a:p>
          <a:p>
            <a:endParaRPr lang="de-DE" sz="2400" dirty="0"/>
          </a:p>
          <a:p>
            <a:endParaRPr lang="de-DE" sz="1600" dirty="0"/>
          </a:p>
          <a:p>
            <a:endParaRPr lang="de-DE" sz="1600" dirty="0">
              <a:solidFill>
                <a:srgbClr val="FF0000"/>
              </a:solidFill>
            </a:endParaRP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2524320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BBE7D-6A49-4E44-A247-93C1FF7D0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Danke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DFF0A7-5662-43DD-BC46-6BAFB016C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Peter Göttlicher, DESY , 20.März 2024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DC3A4C-33B1-4F1E-9338-F37B0460D3C2}"/>
              </a:ext>
            </a:extLst>
          </p:cNvPr>
          <p:cNvSpPr txBox="1"/>
          <p:nvPr/>
        </p:nvSpPr>
        <p:spPr>
          <a:xfrm flipH="1">
            <a:off x="837298" y="1484784"/>
            <a:ext cx="73156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000" dirty="0"/>
              <a:t>An </a:t>
            </a:r>
            <a:r>
              <a:rPr lang="en-US" sz="2000" dirty="0" err="1"/>
              <a:t>Vortragende</a:t>
            </a:r>
            <a:endParaRPr lang="en-US" sz="2000" dirty="0"/>
          </a:p>
          <a:p>
            <a:pPr marL="342900" indent="-342900">
              <a:buFontTx/>
              <a:buChar char="-"/>
            </a:pPr>
            <a:r>
              <a:rPr lang="en-US" sz="2000" dirty="0"/>
              <a:t>An </a:t>
            </a:r>
            <a:r>
              <a:rPr lang="en-US" sz="2000" dirty="0" err="1"/>
              <a:t>Aussteller</a:t>
            </a:r>
            <a:endParaRPr lang="en-US" sz="2000" dirty="0"/>
          </a:p>
          <a:p>
            <a:pPr marL="342900" indent="-342900">
              <a:buFontTx/>
              <a:buChar char="-"/>
            </a:pPr>
            <a:endParaRPr lang="en-US" sz="2000" dirty="0"/>
          </a:p>
          <a:p>
            <a:pPr marL="342900" indent="-342900">
              <a:buFontTx/>
              <a:buChar char="-"/>
            </a:pPr>
            <a:r>
              <a:rPr lang="en-US" sz="2000" dirty="0"/>
              <a:t>An </a:t>
            </a:r>
            <a:r>
              <a:rPr lang="en-US" sz="2000" dirty="0" err="1"/>
              <a:t>lokale</a:t>
            </a:r>
            <a:r>
              <a:rPr lang="en-US" sz="2000" dirty="0"/>
              <a:t> </a:t>
            </a:r>
            <a:r>
              <a:rPr lang="en-US" sz="2000" dirty="0" err="1"/>
              <a:t>Organisation</a:t>
            </a:r>
            <a:endParaRPr lang="en-US" sz="2000" dirty="0"/>
          </a:p>
          <a:p>
            <a:pPr marL="800100" lvl="1" indent="-342900">
              <a:buFontTx/>
              <a:buChar char="-"/>
            </a:pPr>
            <a:r>
              <a:rPr lang="en-US" sz="2000" dirty="0" err="1"/>
              <a:t>Hörsaal</a:t>
            </a:r>
            <a:r>
              <a:rPr lang="en-US" sz="2000" dirty="0"/>
              <a:t> </a:t>
            </a:r>
            <a:r>
              <a:rPr lang="en-US" sz="2000" dirty="0" err="1"/>
              <a:t>mit</a:t>
            </a:r>
            <a:r>
              <a:rPr lang="en-US" sz="2000" dirty="0"/>
              <a:t> Video, Audio, Zoom, </a:t>
            </a:r>
            <a:r>
              <a:rPr lang="en-US" sz="2000" dirty="0" err="1"/>
              <a:t>Tische</a:t>
            </a:r>
            <a:endParaRPr lang="en-US" sz="2000" dirty="0"/>
          </a:p>
          <a:p>
            <a:pPr marL="800100" lvl="1" indent="-342900">
              <a:buFontTx/>
              <a:buChar char="-"/>
            </a:pPr>
            <a:r>
              <a:rPr lang="en-US" sz="2000" dirty="0" err="1"/>
              <a:t>Kaffee</a:t>
            </a:r>
            <a:r>
              <a:rPr lang="en-US" sz="2000" dirty="0"/>
              <a:t>/Tee </a:t>
            </a:r>
            <a:r>
              <a:rPr lang="en-US" sz="2000" dirty="0" err="1"/>
              <a:t>Pausen</a:t>
            </a:r>
            <a:endParaRPr lang="en-US" sz="2000" dirty="0"/>
          </a:p>
          <a:p>
            <a:pPr marL="800100" lvl="1" indent="-342900">
              <a:buFontTx/>
              <a:buChar char="-"/>
            </a:pPr>
            <a:r>
              <a:rPr lang="en-US" sz="2000" dirty="0" err="1"/>
              <a:t>Organisation</a:t>
            </a:r>
            <a:r>
              <a:rPr lang="en-US" sz="2000" dirty="0"/>
              <a:t> der </a:t>
            </a:r>
            <a:r>
              <a:rPr lang="en-US" sz="2000" dirty="0" err="1"/>
              <a:t>Abendessen</a:t>
            </a:r>
            <a:endParaRPr lang="en-US" sz="2000" dirty="0"/>
          </a:p>
          <a:p>
            <a:pPr marL="800100" lvl="1" indent="-342900">
              <a:buFontTx/>
              <a:buChar char="-"/>
            </a:pPr>
            <a:r>
              <a:rPr lang="en-US" sz="2000" dirty="0" err="1"/>
              <a:t>Führung</a:t>
            </a:r>
            <a:endParaRPr lang="en-US" sz="2000" dirty="0"/>
          </a:p>
          <a:p>
            <a:pPr marL="800100" lvl="1" indent="-342900">
              <a:buFontTx/>
              <a:buChar char="-"/>
            </a:pPr>
            <a:r>
              <a:rPr lang="en-US" sz="2000" dirty="0" err="1"/>
              <a:t>Antworten</a:t>
            </a:r>
            <a:r>
              <a:rPr lang="en-US" sz="2000" dirty="0"/>
              <a:t> auf </a:t>
            </a:r>
            <a:r>
              <a:rPr lang="en-US" sz="2000" dirty="0" err="1"/>
              <a:t>viele</a:t>
            </a:r>
            <a:r>
              <a:rPr lang="en-US" sz="2000" dirty="0"/>
              <a:t> </a:t>
            </a:r>
            <a:r>
              <a:rPr lang="en-US" sz="2000" dirty="0" err="1"/>
              <a:t>Fragen</a:t>
            </a:r>
            <a:endParaRPr lang="en-US" sz="2000" dirty="0"/>
          </a:p>
          <a:p>
            <a:pPr marL="800100" lvl="1" indent="-342900">
              <a:buFontTx/>
              <a:buChar char="-"/>
            </a:pPr>
            <a:endParaRPr lang="en-US" sz="2000" dirty="0"/>
          </a:p>
          <a:p>
            <a:pPr marL="800100" lvl="1" indent="-342900">
              <a:buFontTx/>
              <a:buChar char="-"/>
            </a:pPr>
            <a:r>
              <a:rPr lang="en-US" sz="2000" dirty="0"/>
              <a:t>Es </a:t>
            </a:r>
            <a:r>
              <a:rPr lang="en-US" sz="2000" dirty="0" err="1"/>
              <a:t>waren</a:t>
            </a:r>
            <a:r>
              <a:rPr lang="en-US" sz="2000" dirty="0"/>
              <a:t> </a:t>
            </a:r>
            <a:r>
              <a:rPr lang="en-US" sz="2000" dirty="0" err="1"/>
              <a:t>gerade</a:t>
            </a:r>
            <a:r>
              <a:rPr lang="en-US" sz="2000" dirty="0"/>
              <a:t> in den </a:t>
            </a:r>
            <a:r>
              <a:rPr lang="en-US" sz="2000" dirty="0" err="1"/>
              <a:t>letzten</a:t>
            </a:r>
            <a:r>
              <a:rPr lang="en-US" sz="2000" dirty="0"/>
              <a:t> </a:t>
            </a:r>
            <a:r>
              <a:rPr lang="en-US" sz="2000" dirty="0" err="1"/>
              <a:t>Wochen</a:t>
            </a:r>
            <a:r>
              <a:rPr lang="en-US" sz="2000" dirty="0"/>
              <a:t> </a:t>
            </a:r>
            <a:r>
              <a:rPr lang="en-US" sz="2000" dirty="0" err="1"/>
              <a:t>viele</a:t>
            </a:r>
            <a:r>
              <a:rPr lang="en-US" sz="2000" dirty="0"/>
              <a:t> Mails/</a:t>
            </a:r>
            <a:r>
              <a:rPr lang="en-US" sz="2000" dirty="0" err="1"/>
              <a:t>Telefonate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54028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9E7AC-6A41-43D5-9ADB-58D82D8CD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Auf Wiedersehen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981E1C-C882-47C8-B25E-E9144EA6A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Peter Göttlicher, DESY , 20.März 2024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AA5C87-3B92-45E4-9C44-285293E58DD1}"/>
              </a:ext>
            </a:extLst>
          </p:cNvPr>
          <p:cNvSpPr txBox="1"/>
          <p:nvPr/>
        </p:nvSpPr>
        <p:spPr>
          <a:xfrm>
            <a:off x="1331640" y="1196752"/>
            <a:ext cx="5791387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Wir</a:t>
            </a:r>
            <a:r>
              <a:rPr lang="en-US" sz="2000" dirty="0"/>
              <a:t> </a:t>
            </a:r>
            <a:r>
              <a:rPr lang="en-US" sz="2000" dirty="0" err="1"/>
              <a:t>werden</a:t>
            </a:r>
            <a:r>
              <a:rPr lang="en-US" sz="2000" dirty="0"/>
              <a:t> morgen </a:t>
            </a:r>
            <a:r>
              <a:rPr lang="en-US" sz="2000" dirty="0" err="1"/>
              <a:t>beraten</a:t>
            </a:r>
            <a:r>
              <a:rPr lang="en-US" sz="2000" dirty="0"/>
              <a:t>, wo </a:t>
            </a:r>
            <a:r>
              <a:rPr lang="en-US" sz="2000" dirty="0" err="1"/>
              <a:t>wir</a:t>
            </a:r>
            <a:r>
              <a:rPr lang="en-US" sz="2000" dirty="0"/>
              <a:t> </a:t>
            </a:r>
            <a:r>
              <a:rPr lang="en-US" sz="2000" dirty="0" err="1"/>
              <a:t>uns</a:t>
            </a:r>
            <a:r>
              <a:rPr lang="en-US" sz="2000" dirty="0"/>
              <a:t> </a:t>
            </a:r>
          </a:p>
          <a:p>
            <a:r>
              <a:rPr lang="en-US" sz="2000" dirty="0"/>
              <a:t>	</a:t>
            </a:r>
            <a:r>
              <a:rPr lang="en-US" sz="2400" b="1" dirty="0" err="1"/>
              <a:t>nächstes</a:t>
            </a:r>
            <a:r>
              <a:rPr lang="en-US" sz="2400" b="1" dirty="0"/>
              <a:t> </a:t>
            </a:r>
            <a:r>
              <a:rPr lang="en-US" sz="2400" b="1" dirty="0" err="1"/>
              <a:t>Frühjahr</a:t>
            </a:r>
            <a:r>
              <a:rPr lang="en-US" sz="2400" b="1" dirty="0"/>
              <a:t> </a:t>
            </a:r>
          </a:p>
          <a:p>
            <a:r>
              <a:rPr lang="en-US" sz="2000" dirty="0" err="1"/>
              <a:t>treffen</a:t>
            </a:r>
            <a:r>
              <a:rPr lang="en-US" sz="2000" dirty="0"/>
              <a:t> </a:t>
            </a:r>
            <a:r>
              <a:rPr lang="en-US" sz="2000" dirty="0" err="1"/>
              <a:t>wollen</a:t>
            </a:r>
            <a:endParaRPr lang="en-US" sz="2000" dirty="0"/>
          </a:p>
          <a:p>
            <a:endParaRPr lang="en-US" sz="2000" dirty="0"/>
          </a:p>
          <a:p>
            <a:r>
              <a:rPr lang="en-US" sz="2400" b="1" dirty="0"/>
              <a:t>Zeit:</a:t>
            </a:r>
          </a:p>
          <a:p>
            <a:r>
              <a:rPr lang="en-US" sz="2000" dirty="0" err="1"/>
              <a:t>Randbedigungen</a:t>
            </a:r>
            <a:r>
              <a:rPr lang="en-US" sz="2000" dirty="0"/>
              <a:t> </a:t>
            </a:r>
            <a:r>
              <a:rPr lang="en-US" sz="2000" dirty="0" err="1"/>
              <a:t>sind</a:t>
            </a:r>
            <a:endParaRPr lang="en-US" sz="2000" dirty="0"/>
          </a:p>
          <a:p>
            <a:pPr marL="342900" indent="-342900">
              <a:buFontTx/>
              <a:buChar char="-"/>
            </a:pPr>
            <a:r>
              <a:rPr lang="en-US" sz="2000" dirty="0"/>
              <a:t>DPG-</a:t>
            </a:r>
            <a:r>
              <a:rPr lang="en-US" sz="2000" dirty="0" err="1"/>
              <a:t>Tagungen</a:t>
            </a:r>
            <a:r>
              <a:rPr lang="en-US" sz="2000" dirty="0"/>
              <a:t> und </a:t>
            </a:r>
            <a:r>
              <a:rPr lang="en-US" sz="2000" dirty="0" err="1"/>
              <a:t>andere</a:t>
            </a:r>
            <a:r>
              <a:rPr lang="en-US" sz="2000" dirty="0"/>
              <a:t> </a:t>
            </a:r>
            <a:r>
              <a:rPr lang="en-US" sz="2000" dirty="0" err="1"/>
              <a:t>bekannt</a:t>
            </a:r>
            <a:r>
              <a:rPr lang="en-US" sz="2000" dirty="0"/>
              <a:t> </a:t>
            </a:r>
            <a:r>
              <a:rPr lang="en-US" sz="2000" dirty="0" err="1"/>
              <a:t>Konferenzen</a:t>
            </a:r>
            <a:endParaRPr lang="en-US" sz="2000" dirty="0"/>
          </a:p>
          <a:p>
            <a:pPr marL="342900" indent="-342900">
              <a:buFontTx/>
              <a:buChar char="-"/>
            </a:pPr>
            <a:r>
              <a:rPr lang="en-US" sz="2000" dirty="0" err="1"/>
              <a:t>Schulferien</a:t>
            </a:r>
            <a:endParaRPr lang="en-US" sz="2000" dirty="0"/>
          </a:p>
          <a:p>
            <a:pPr marL="342900" indent="-342900">
              <a:buFontTx/>
              <a:buChar char="-"/>
            </a:pPr>
            <a:r>
              <a:rPr lang="en-US" sz="2000" dirty="0" err="1"/>
              <a:t>Verfügbarkeit</a:t>
            </a:r>
            <a:r>
              <a:rPr lang="en-US" sz="2000" dirty="0"/>
              <a:t> von </a:t>
            </a:r>
            <a:r>
              <a:rPr lang="en-US" sz="2000" dirty="0" err="1"/>
              <a:t>Räumen</a:t>
            </a:r>
            <a:r>
              <a:rPr lang="en-US" sz="2000" dirty="0"/>
              <a:t> am </a:t>
            </a:r>
            <a:r>
              <a:rPr lang="en-US" sz="2000" dirty="0" err="1"/>
              <a:t>Tagungsort</a:t>
            </a:r>
            <a:endParaRPr lang="en-US" sz="2000" dirty="0"/>
          </a:p>
          <a:p>
            <a:pPr marL="342900" indent="-342900">
              <a:buFontTx/>
              <a:buChar char="-"/>
            </a:pPr>
            <a:endParaRPr lang="en-US" sz="2000" dirty="0"/>
          </a:p>
          <a:p>
            <a:endParaRPr lang="en-US" sz="2000" dirty="0"/>
          </a:p>
          <a:p>
            <a:r>
              <a:rPr lang="en-US" sz="2400" b="1" dirty="0"/>
              <a:t>Info </a:t>
            </a:r>
            <a:r>
              <a:rPr lang="en-US" sz="2400" b="1" dirty="0" err="1"/>
              <a:t>über</a:t>
            </a:r>
            <a:r>
              <a:rPr lang="en-US" sz="2400" b="1" dirty="0"/>
              <a:t> sei.desy.de  </a:t>
            </a:r>
          </a:p>
        </p:txBody>
      </p:sp>
    </p:spTree>
    <p:extLst>
      <p:ext uri="{BB962C8B-B14F-4D97-AF65-F5344CB8AC3E}">
        <p14:creationId xmlns:p14="http://schemas.microsoft.com/office/powerpoint/2010/main" val="1324121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E3D152-0FFF-4490-AABC-DB9F66837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Peter Göttlicher, DESY , 20.März 2024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F30221-A50F-4524-99B6-CFC84880EBF6}"/>
              </a:ext>
            </a:extLst>
          </p:cNvPr>
          <p:cNvSpPr txBox="1"/>
          <p:nvPr/>
        </p:nvSpPr>
        <p:spPr>
          <a:xfrm>
            <a:off x="1133617" y="1843950"/>
            <a:ext cx="658873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>
                <a:solidFill>
                  <a:srgbClr val="FF0000"/>
                </a:solidFill>
              </a:rPr>
              <a:t>Gute</a:t>
            </a:r>
            <a:r>
              <a:rPr lang="en-US" sz="4000" dirty="0">
                <a:solidFill>
                  <a:srgbClr val="FF0000"/>
                </a:solidFill>
              </a:rPr>
              <a:t> Zeit </a:t>
            </a:r>
            <a:r>
              <a:rPr lang="en-US" sz="4000" dirty="0" err="1">
                <a:solidFill>
                  <a:srgbClr val="FF0000"/>
                </a:solidFill>
              </a:rPr>
              <a:t>im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Arbeitstreffen</a:t>
            </a:r>
            <a:endParaRPr lang="en-US" sz="4000" dirty="0">
              <a:solidFill>
                <a:srgbClr val="FF0000"/>
              </a:solidFill>
            </a:endParaRPr>
          </a:p>
          <a:p>
            <a:pPr algn="ctr"/>
            <a:endParaRPr lang="en-US" sz="4000" dirty="0">
              <a:solidFill>
                <a:srgbClr val="FF0000"/>
              </a:solidFill>
            </a:endParaRPr>
          </a:p>
          <a:p>
            <a:pPr algn="ctr"/>
            <a:endParaRPr lang="en-US" sz="4000" dirty="0">
              <a:solidFill>
                <a:srgbClr val="FF0000"/>
              </a:solidFill>
            </a:endParaRPr>
          </a:p>
          <a:p>
            <a:pPr algn="ctr"/>
            <a:endParaRPr lang="en-US" sz="4000" dirty="0">
              <a:solidFill>
                <a:srgbClr val="FF0000"/>
              </a:solidFill>
            </a:endParaRPr>
          </a:p>
          <a:p>
            <a:pPr algn="ctr"/>
            <a:r>
              <a:rPr lang="en-US" sz="4000" dirty="0" err="1">
                <a:solidFill>
                  <a:srgbClr val="FF0000"/>
                </a:solidFill>
              </a:rPr>
              <a:t>Gute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Heimreise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23522"/>
      </p:ext>
    </p:extLst>
  </p:cSld>
  <p:clrMapOvr>
    <a:masterClrMapping/>
  </p:clrMapOvr>
</p:sld>
</file>

<file path=ppt/theme/theme1.xml><?xml version="1.0" encoding="utf-8"?>
<a:theme xmlns:a="http://schemas.openxmlformats.org/drawingml/2006/main" name="DESY">
  <a:themeElements>
    <a:clrScheme name="DESY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18F1F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>
      <a:srgbClr val="8B6EC9"/>
    </a:custClr>
    <a:custClr>
      <a:srgbClr val="E35D50"/>
    </a:custClr>
    <a:custClr>
      <a:srgbClr val="5BC5F1"/>
    </a:custClr>
    <a:custClr>
      <a:srgbClr val="00AA92"/>
    </a:custClr>
  </a:custClrLst>
  <a:extLst>
    <a:ext uri="{05A4C25C-085E-4340-85A3-A5531E510DB2}">
      <thm15:themeFamily xmlns:thm15="http://schemas.microsoft.com/office/thememl/2012/main" name="DESY_PowerPoint_4x3_en" id="{3CF89BDB-0659-E849-8D13-D70D8CFA5BCD}" vid="{CC185F4F-326D-3949-A293-BD8B2AFA8F49}"/>
    </a:ext>
  </a:extLst>
</a:theme>
</file>

<file path=ppt/theme/theme2.xml><?xml version="1.0" encoding="utf-8"?>
<a:theme xmlns:a="http://schemas.openxmlformats.org/drawingml/2006/main" name="7_Praesentation_blau_Master">
  <a:themeElements>
    <a:clrScheme name="7_Praesentation_blau_Master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7_Praesentation_blau_Master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7620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7620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7_Praesentation_blau_Master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528</Words>
  <Application>Microsoft Office PowerPoint</Application>
  <PresentationFormat>On-screen Show (4:3)</PresentationFormat>
  <Paragraphs>127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Wingdings</vt:lpstr>
      <vt:lpstr>DESY</vt:lpstr>
      <vt:lpstr>7_Praesentation_blau_Master</vt:lpstr>
      <vt:lpstr>PowerPoint Presentation</vt:lpstr>
      <vt:lpstr>Ablauf</vt:lpstr>
      <vt:lpstr>Vorträge</vt:lpstr>
      <vt:lpstr>Workshop</vt:lpstr>
      <vt:lpstr>Proceeding</vt:lpstr>
      <vt:lpstr>Wie lange mache ich noch?</vt:lpstr>
      <vt:lpstr>Danke</vt:lpstr>
      <vt:lpstr>Auf Wiedersehen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Microsoft Office-Anwender</dc:creator>
  <cp:lastModifiedBy>Goettlicher, Peter</cp:lastModifiedBy>
  <cp:revision>65</cp:revision>
  <cp:lastPrinted>2018-04-14T17:05:48Z</cp:lastPrinted>
  <dcterms:created xsi:type="dcterms:W3CDTF">2018-01-19T12:25:51Z</dcterms:created>
  <dcterms:modified xsi:type="dcterms:W3CDTF">2024-03-20T11:50:55Z</dcterms:modified>
</cp:coreProperties>
</file>