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1" r:id="rId3"/>
    <p:sldId id="300" r:id="rId4"/>
    <p:sldId id="299" r:id="rId5"/>
    <p:sldId id="308" r:id="rId6"/>
    <p:sldId id="265" r:id="rId7"/>
    <p:sldId id="304" r:id="rId8"/>
    <p:sldId id="305" r:id="rId9"/>
    <p:sldId id="306" r:id="rId10"/>
    <p:sldId id="302" r:id="rId11"/>
    <p:sldId id="303" r:id="rId12"/>
    <p:sldId id="307" r:id="rId13"/>
    <p:sldId id="268" r:id="rId14"/>
    <p:sldId id="271" r:id="rId15"/>
    <p:sldId id="272" r:id="rId16"/>
    <p:sldId id="294" r:id="rId17"/>
    <p:sldId id="301" r:id="rId18"/>
    <p:sldId id="309" r:id="rId19"/>
    <p:sldId id="297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3" autoAdjust="0"/>
    <p:restoredTop sz="94599" autoAdjust="0"/>
  </p:normalViewPr>
  <p:slideViewPr>
    <p:cSldViewPr>
      <p:cViewPr varScale="1">
        <p:scale>
          <a:sx n="51" d="100"/>
          <a:sy n="51" d="100"/>
        </p:scale>
        <p:origin x="10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24FC5-F1BD-486E-9C65-9F31E92EF74B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85646-5C27-478E-90B8-53A8F73413D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1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>
          <a:xfrm>
            <a:off x="462372" y="6597352"/>
            <a:ext cx="1157300" cy="206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3491880" y="6597054"/>
            <a:ext cx="1952266" cy="206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sz="1000" dirty="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884366" y="6597352"/>
            <a:ext cx="1008113" cy="206104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0BD6BD4-CCA8-4B7E-8F72-D47C4B7D37D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-3806"/>
            <a:ext cx="6059015" cy="535166"/>
          </a:xfrm>
          <a:prstGeom prst="rect">
            <a:avLst/>
          </a:prstGeom>
          <a:solidFill>
            <a:srgbClr val="FFB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6228184" y="6597352"/>
            <a:ext cx="0" cy="20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 userDrawn="1"/>
        </p:nvSpPr>
        <p:spPr>
          <a:xfrm>
            <a:off x="0" y="6367814"/>
            <a:ext cx="9144000" cy="157530"/>
          </a:xfrm>
          <a:prstGeom prst="rect">
            <a:avLst/>
          </a:prstGeom>
          <a:solidFill>
            <a:srgbClr val="FFB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2555776" y="6597352"/>
            <a:ext cx="0" cy="20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hteck 6"/>
          <p:cNvSpPr/>
          <p:nvPr userDrawn="1"/>
        </p:nvSpPr>
        <p:spPr>
          <a:xfrm>
            <a:off x="539552" y="-3806"/>
            <a:ext cx="6012160" cy="535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506"/>
            <a:ext cx="2304256" cy="49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ußzeilenplatzhalter 15"/>
          <p:cNvSpPr txBox="1">
            <a:spLocks/>
          </p:cNvSpPr>
          <p:nvPr userDrawn="1"/>
        </p:nvSpPr>
        <p:spPr>
          <a:xfrm>
            <a:off x="6244274" y="6607272"/>
            <a:ext cx="1280054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Marco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Biljan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2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04.10.2022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Marco Biljan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D6BD4-CCA8-4B7E-8F72-D47C4B7D37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04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1</a:t>
            </a:fld>
            <a:r>
              <a:rPr lang="de-DE" dirty="0"/>
              <a:t> 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83568" y="1268760"/>
            <a:ext cx="7772400" cy="125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Baugruppenfertigung </a:t>
            </a:r>
          </a:p>
          <a:p>
            <a:r>
              <a:rPr lang="de-DE" dirty="0"/>
              <a:t>an der GSI in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Maggho\Desktop\PRÄSENTATIONEN\20230417 Fertigung\Gsi\dirich_system_03_280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57" y="2522761"/>
            <a:ext cx="5402621" cy="37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8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46272" y="75104"/>
            <a:ext cx="40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6926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+mj-lt"/>
                <a:cs typeface="Arial" panose="020B0604020202020204" pitchFamily="34" charset="0"/>
              </a:rPr>
              <a:t>Dampfphasenlöten </a:t>
            </a:r>
          </a:p>
          <a:p>
            <a:endParaRPr lang="de-DE" u="sng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6" name="Picture 4" descr="C:\Users\Maggho\Desktop\PRÄSENTATIONEN\20230417 Fertigung\Gsi\20230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89" y="1772816"/>
            <a:ext cx="3877816" cy="29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42789" y="4741144"/>
            <a:ext cx="3877816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ASSCON VP1000-64 Dampfphase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84168" y="1916832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Max. Leiterplattengröße:</a:t>
            </a:r>
          </a:p>
          <a:p>
            <a:r>
              <a:rPr lang="de-DE" sz="1200" dirty="0"/>
              <a:t>630 x 400 x 100 mm</a:t>
            </a:r>
          </a:p>
          <a:p>
            <a:endParaRPr lang="de-DE" sz="1200" dirty="0"/>
          </a:p>
          <a:p>
            <a:r>
              <a:rPr lang="de-DE" sz="1200" dirty="0"/>
              <a:t>Leistung:</a:t>
            </a:r>
          </a:p>
          <a:p>
            <a:r>
              <a:rPr lang="de-DE" sz="1200" dirty="0"/>
              <a:t>3,5 kW</a:t>
            </a:r>
          </a:p>
          <a:p>
            <a:endParaRPr lang="de-DE" sz="1200" dirty="0"/>
          </a:p>
          <a:p>
            <a:r>
              <a:rPr lang="de-DE" sz="1200" dirty="0"/>
              <a:t>Zykluszeit:</a:t>
            </a:r>
          </a:p>
          <a:p>
            <a:r>
              <a:rPr lang="de-DE" sz="1200" dirty="0"/>
              <a:t>Ca. 6 min</a:t>
            </a:r>
          </a:p>
          <a:p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915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46272" y="75104"/>
            <a:ext cx="40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6926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+mj-lt"/>
                <a:cs typeface="Arial" panose="020B0604020202020204" pitchFamily="34" charset="0"/>
              </a:rPr>
              <a:t>Sichtkontrolle  AOI</a:t>
            </a:r>
          </a:p>
          <a:p>
            <a:endParaRPr lang="de-DE" u="sng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85664" y="1606285"/>
            <a:ext cx="5112568" cy="3600400"/>
            <a:chOff x="755576" y="2204864"/>
            <a:chExt cx="4318321" cy="3165253"/>
          </a:xfrm>
        </p:grpSpPr>
        <p:pic>
          <p:nvPicPr>
            <p:cNvPr id="3074" name="Picture 2" descr="Basic Line · 3D - AOI von SMD-Baugruppen - GÖPEL electron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204864"/>
              <a:ext cx="4318321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988955" y="5123896"/>
              <a:ext cx="3384375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/>
                <a:t>Göpel AOI Basic Line 3D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6084168" y="191683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Prüfgeschwindigkeit:</a:t>
            </a:r>
          </a:p>
          <a:p>
            <a:r>
              <a:rPr lang="de-DE" sz="1200" dirty="0"/>
              <a:t>bis zu 50cm²/s</a:t>
            </a:r>
          </a:p>
          <a:p>
            <a:endParaRPr lang="de-DE" sz="1200" dirty="0"/>
          </a:p>
          <a:p>
            <a:r>
              <a:rPr lang="de-DE" sz="1200" dirty="0"/>
              <a:t>Inspektionsbereich:</a:t>
            </a:r>
          </a:p>
          <a:p>
            <a:r>
              <a:rPr lang="de-DE" sz="1200" dirty="0"/>
              <a:t>450 x 350 mm</a:t>
            </a:r>
          </a:p>
          <a:p>
            <a:endParaRPr lang="de-DE" sz="1200" dirty="0"/>
          </a:p>
          <a:p>
            <a:r>
              <a:rPr lang="de-DE" sz="1200" dirty="0"/>
              <a:t>x/y-Auflösung (3D und 2D):</a:t>
            </a:r>
          </a:p>
          <a:p>
            <a:r>
              <a:rPr lang="de-DE" sz="1200" dirty="0"/>
              <a:t>21 µm/ 10,5 µm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7656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46272" y="75104"/>
            <a:ext cx="40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6926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+mj-lt"/>
                <a:cs typeface="Arial" panose="020B0604020202020204" pitchFamily="34" charset="0"/>
              </a:rPr>
              <a:t>Sichtkontrolle MOI </a:t>
            </a:r>
          </a:p>
          <a:p>
            <a:endParaRPr lang="de-DE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88955" y="4835864"/>
            <a:ext cx="438984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Vision DRV-Z1 Mikroskop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84168" y="191683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Vergrößerung:</a:t>
            </a:r>
          </a:p>
          <a:p>
            <a:r>
              <a:rPr lang="de-DE" sz="1200" dirty="0"/>
              <a:t>optisch 7,4x – 74x</a:t>
            </a:r>
          </a:p>
          <a:p>
            <a:endParaRPr lang="de-DE" sz="1200" dirty="0"/>
          </a:p>
          <a:p>
            <a:r>
              <a:rPr lang="de-DE" sz="1200" dirty="0"/>
              <a:t>Auflösung:</a:t>
            </a:r>
          </a:p>
          <a:p>
            <a:r>
              <a:rPr lang="de-DE" sz="1200" dirty="0" err="1"/>
              <a:t>Full</a:t>
            </a:r>
            <a:r>
              <a:rPr lang="de-DE" sz="1200" dirty="0"/>
              <a:t> Stereo HD</a:t>
            </a:r>
          </a:p>
          <a:p>
            <a:endParaRPr lang="de-DE" sz="1200" dirty="0"/>
          </a:p>
          <a:p>
            <a:r>
              <a:rPr lang="de-DE" sz="1200" dirty="0"/>
              <a:t>x/y-Auflösung (3D und 2D):</a:t>
            </a:r>
          </a:p>
          <a:p>
            <a:r>
              <a:rPr lang="de-DE" sz="1200" dirty="0"/>
              <a:t>21 µm/ 10,5 µm</a:t>
            </a:r>
          </a:p>
          <a:p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" y="1553825"/>
            <a:ext cx="4398973" cy="327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85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6926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+mj-lt"/>
                <a:cs typeface="Arial" panose="020B0604020202020204" pitchFamily="34" charset="0"/>
              </a:rPr>
              <a:t>Reparaturen/Nacharbeit</a:t>
            </a:r>
          </a:p>
          <a:p>
            <a:endParaRPr lang="de-DE" u="sng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122" name="Picture 2" descr="C:\Users\Maggho\Desktop\PRÄSENTATIONEN\20221027 SMD Rework\Metcal-MX\Metcal-MX-5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3"/>
            <a:ext cx="3384375" cy="25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646272" y="75104"/>
            <a:ext cx="399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3567" y="4743144"/>
            <a:ext cx="338437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cs typeface="Arial" panose="020B0604020202020204" pitchFamily="34" charset="0"/>
              </a:rPr>
              <a:t>Lötkolben</a:t>
            </a:r>
            <a:endParaRPr lang="de-DE" sz="1000" dirty="0"/>
          </a:p>
        </p:txBody>
      </p:sp>
      <p:pic>
        <p:nvPicPr>
          <p:cNvPr id="13" name="Picture 2" descr="C:\Users\Maggho\Desktop\PRÄSENTATIONEN\20221027 SMD Rework\Leister HotJet S\HotJes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9081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4932041" y="4732598"/>
            <a:ext cx="295232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cs typeface="Arial" panose="020B0604020202020204" pitchFamily="34" charset="0"/>
              </a:rPr>
              <a:t>Heißluftgebläse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9272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6926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>
                <a:latin typeface="+mj-lt"/>
                <a:cs typeface="Arial" panose="020B0604020202020204" pitchFamily="34" charset="0"/>
              </a:rPr>
              <a:t>Rework</a:t>
            </a:r>
            <a:endParaRPr lang="de-DE" u="sng" dirty="0">
              <a:latin typeface="+mj-lt"/>
              <a:cs typeface="Arial" panose="020B0604020202020204" pitchFamily="34" charset="0"/>
            </a:endParaRPr>
          </a:p>
          <a:p>
            <a:endParaRPr lang="de-DE" u="sng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194" name="Picture 2" descr="C:\Users\Maggho\Desktop\PRÄSENTATIONEN\20221027 SMD Rework\Ersa HR550\Ersa_HR550_4656_Produktf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844824"/>
            <a:ext cx="5946773" cy="33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499992" y="2276872"/>
            <a:ext cx="30433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IR-Heizung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Bauteile Ablöten / Auflöten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Restlotentfernung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Präzise Bauteilplatzierung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Re-</a:t>
            </a:r>
            <a:r>
              <a:rPr lang="de-DE" dirty="0" err="1"/>
              <a:t>balling</a:t>
            </a:r>
            <a:r>
              <a:rPr lang="de-DE" dirty="0"/>
              <a:t> von </a:t>
            </a:r>
            <a:r>
              <a:rPr lang="de-DE" dirty="0" err="1"/>
              <a:t>BGA`s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46272" y="75104"/>
            <a:ext cx="385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68622" y="5191737"/>
            <a:ext cx="338437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/>
              <a:t>Ersa</a:t>
            </a:r>
            <a:r>
              <a:rPr lang="de-DE" sz="1000" dirty="0"/>
              <a:t> HR550 </a:t>
            </a:r>
            <a:r>
              <a:rPr lang="de-DE" sz="1000" dirty="0" err="1"/>
              <a:t>Rework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622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6926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>
                <a:latin typeface="+mj-lt"/>
                <a:cs typeface="Arial" panose="020B0604020202020204" pitchFamily="34" charset="0"/>
              </a:rPr>
              <a:t>Rework</a:t>
            </a:r>
            <a:endParaRPr lang="de-DE" u="sng" dirty="0">
              <a:latin typeface="+mj-lt"/>
              <a:cs typeface="Arial" panose="020B0604020202020204" pitchFamily="34" charset="0"/>
            </a:endParaRPr>
          </a:p>
          <a:p>
            <a:endParaRPr lang="de-DE" u="sng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3" y="2060848"/>
            <a:ext cx="395536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46272" y="75104"/>
            <a:ext cx="385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4623" y="4869160"/>
            <a:ext cx="3955369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/>
              <a:t>Finetech</a:t>
            </a:r>
            <a:r>
              <a:rPr lang="de-DE" sz="1000" dirty="0"/>
              <a:t> </a:t>
            </a:r>
            <a:r>
              <a:rPr lang="de-DE" sz="1000" dirty="0" err="1"/>
              <a:t>Fineplacer</a:t>
            </a:r>
            <a:r>
              <a:rPr lang="de-DE" sz="1000" dirty="0"/>
              <a:t> Core+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84168" y="191683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Heißluft</a:t>
            </a:r>
          </a:p>
          <a:p>
            <a:r>
              <a:rPr lang="de-DE" sz="1200" dirty="0"/>
              <a:t>Bauteile Ablöten / Auflöten</a:t>
            </a:r>
          </a:p>
          <a:p>
            <a:r>
              <a:rPr lang="de-DE" sz="1200" dirty="0"/>
              <a:t>Restlotentfernung</a:t>
            </a:r>
          </a:p>
          <a:p>
            <a:r>
              <a:rPr lang="de-DE" sz="1200" dirty="0"/>
              <a:t>Präzise Bauteilplatzierung</a:t>
            </a:r>
          </a:p>
          <a:p>
            <a:r>
              <a:rPr lang="de-DE" sz="1200" dirty="0" err="1"/>
              <a:t>Lotpaste</a:t>
            </a:r>
            <a:r>
              <a:rPr lang="de-DE" sz="1200" dirty="0"/>
              <a:t> auf Bauteile Drucken</a:t>
            </a:r>
          </a:p>
          <a:p>
            <a:r>
              <a:rPr lang="de-DE" sz="1200" dirty="0"/>
              <a:t>Re-</a:t>
            </a:r>
            <a:r>
              <a:rPr lang="de-DE" sz="1200" dirty="0" err="1"/>
              <a:t>balling</a:t>
            </a:r>
            <a:r>
              <a:rPr lang="de-DE" sz="1200" dirty="0"/>
              <a:t> von </a:t>
            </a:r>
            <a:r>
              <a:rPr lang="de-DE" sz="1200" dirty="0" err="1"/>
              <a:t>BGA`s</a:t>
            </a:r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6368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692696"/>
            <a:ext cx="825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+mj-lt"/>
                <a:cs typeface="Arial" panose="020B0604020202020204" pitchFamily="34" charset="0"/>
              </a:rPr>
              <a:t>Nutzentrenner (mechanisch)</a:t>
            </a:r>
          </a:p>
          <a:p>
            <a:endParaRPr lang="de-DE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6272" y="75104"/>
            <a:ext cx="392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191683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Trennprinzip:</a:t>
            </a:r>
          </a:p>
          <a:p>
            <a:r>
              <a:rPr lang="de-DE" sz="1200" dirty="0"/>
              <a:t>Rollmesser</a:t>
            </a:r>
          </a:p>
          <a:p>
            <a:endParaRPr lang="de-DE" sz="1200" dirty="0"/>
          </a:p>
          <a:p>
            <a:r>
              <a:rPr lang="de-DE" sz="1200" dirty="0"/>
              <a:t>Trennlänge:</a:t>
            </a:r>
          </a:p>
          <a:p>
            <a:r>
              <a:rPr lang="de-DE" sz="1200" dirty="0"/>
              <a:t>bis 450 mm</a:t>
            </a:r>
          </a:p>
          <a:p>
            <a:endParaRPr lang="de-DE" sz="1200" dirty="0"/>
          </a:p>
          <a:p>
            <a:r>
              <a:rPr lang="de-DE" sz="1200" dirty="0"/>
              <a:t>Trenngeschwindigkeit:</a:t>
            </a:r>
          </a:p>
          <a:p>
            <a:r>
              <a:rPr lang="de-DE" sz="1200" dirty="0"/>
              <a:t>300, 500mm/s</a:t>
            </a:r>
          </a:p>
          <a:p>
            <a:endParaRPr lang="de-DE" sz="12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043608" y="1825683"/>
            <a:ext cx="3888432" cy="2968123"/>
            <a:chOff x="467545" y="1825683"/>
            <a:chExt cx="3888432" cy="2968123"/>
          </a:xfrm>
        </p:grpSpPr>
        <p:pic>
          <p:nvPicPr>
            <p:cNvPr id="2050" name="Picture 2" descr="https://www.cab.de/media/images/elektronik/nutzentrenner/maestro_4s_6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1825683"/>
              <a:ext cx="3888432" cy="272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467545" y="4547585"/>
              <a:ext cx="3888432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/>
                <a:t>CAB MAESTRO 4S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544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692696"/>
            <a:ext cx="825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+mj-lt"/>
                <a:cs typeface="Arial" panose="020B0604020202020204" pitchFamily="34" charset="0"/>
              </a:rPr>
              <a:t>Nutzentrenner (UV-Laser)</a:t>
            </a:r>
          </a:p>
          <a:p>
            <a:endParaRPr lang="de-DE" u="sng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3" y="1616026"/>
            <a:ext cx="3268091" cy="462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139952" y="2670638"/>
            <a:ext cx="3648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UV Laser mit 355nm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Laserleistung 27W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Durchmesser Laserstrahl 17µm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Arbeitsbereich 350 mm x 350 mm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46272" y="75104"/>
            <a:ext cx="378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3013" y="5301208"/>
            <a:ext cx="326809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cs typeface="Arial" panose="020B0604020202020204" pitchFamily="34" charset="0"/>
              </a:rPr>
              <a:t>LPKF </a:t>
            </a:r>
            <a:r>
              <a:rPr lang="de-DE" sz="1000" dirty="0" err="1">
                <a:cs typeface="Arial" panose="020B0604020202020204" pitchFamily="34" charset="0"/>
              </a:rPr>
              <a:t>CuttingMaster</a:t>
            </a:r>
            <a:r>
              <a:rPr lang="de-DE" sz="1000" dirty="0">
                <a:cs typeface="Arial" panose="020B0604020202020204" pitchFamily="34" charset="0"/>
              </a:rPr>
              <a:t> 2127</a:t>
            </a:r>
          </a:p>
        </p:txBody>
      </p:sp>
    </p:spTree>
    <p:extLst>
      <p:ext uri="{BB962C8B-B14F-4D97-AF65-F5344CB8AC3E}">
        <p14:creationId xmlns:p14="http://schemas.microsoft.com/office/powerpoint/2010/main" val="354656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18.03.2024</a:t>
            </a:r>
            <a:endParaRPr lang="de-DE" sz="1000" dirty="0">
              <a:latin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46272" y="75104"/>
            <a:ext cx="378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692696"/>
            <a:ext cx="825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+mj-lt"/>
                <a:cs typeface="Arial" panose="020B0604020202020204" pitchFamily="34" charset="0"/>
              </a:rPr>
              <a:t>Test / Programmierung</a:t>
            </a:r>
          </a:p>
          <a:p>
            <a:endParaRPr lang="de-DE" u="sng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gsi.de/fileadmin/_processed_/7/1/csm_02_20042020_75742a58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99" y="1916832"/>
            <a:ext cx="4592225" cy="30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002018" y="4968906"/>
            <a:ext cx="4586206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Teststände für MBS DAQ Systeme </a:t>
            </a:r>
            <a:endParaRPr lang="de-DE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0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19</a:t>
            </a:fld>
            <a:r>
              <a:rPr lang="de-DE" dirty="0"/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1261" y="520373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Vielen Dank!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46272" y="75104"/>
            <a:ext cx="45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Maggho\Desktop\PRÄSENTATIONEN\20230417 Fertigung\Gsi\csm_1030243_411b352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14" y="2492896"/>
            <a:ext cx="3369125" cy="25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ggho\Desktop\PRÄSENTATIONEN\20230417 Fertigung\Gsi\csm_full_rich_dimenstion_c3b543fe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7" y="1052736"/>
            <a:ext cx="4658967" cy="30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25882" y="4132932"/>
            <a:ext cx="465703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cs typeface="Arial" panose="020B0604020202020204" pitchFamily="34" charset="0"/>
              </a:rPr>
              <a:t>RICH-Detektorelektronik HADES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282914" y="5019997"/>
            <a:ext cx="336912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cs typeface="Arial" panose="020B0604020202020204" pitchFamily="34" charset="0"/>
              </a:rPr>
              <a:t>KILOM1 (128 Kanal TDC) R3B</a:t>
            </a:r>
          </a:p>
        </p:txBody>
      </p:sp>
    </p:spTree>
    <p:extLst>
      <p:ext uri="{BB962C8B-B14F-4D97-AF65-F5344CB8AC3E}">
        <p14:creationId xmlns:p14="http://schemas.microsoft.com/office/powerpoint/2010/main" val="391330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220554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>
                <a:latin typeface="+mj-lt"/>
                <a:cs typeface="Arial" panose="020B0604020202020204" pitchFamily="34" charset="0"/>
              </a:rPr>
              <a:t>Vorstellung der Abteilung Experimentelektronik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Tätigkeitsgebiete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Experimente und Projekte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Abteilungsstruktur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u="sng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>
                <a:latin typeface="+mj-lt"/>
                <a:cs typeface="Arial" panose="020B0604020202020204" pitchFamily="34" charset="0"/>
              </a:rPr>
              <a:t>Fertigung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Lager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Maschinenpark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Sichtkontrolle AOI / MOI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+mj-lt"/>
                <a:cs typeface="Arial" panose="020B0604020202020204" pitchFamily="34" charset="0"/>
              </a:rPr>
              <a:t>Rework</a:t>
            </a:r>
            <a:endParaRPr lang="de-DE" sz="1600" dirty="0">
              <a:latin typeface="+mj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Reparatur / Nacharbeit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Programmierung,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6926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Inhalt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46272" y="75104"/>
            <a:ext cx="399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38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46272" y="75104"/>
            <a:ext cx="399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20554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Unterstützung und Beratung der Experimente/Projekte von GSI/FAIR</a:t>
            </a:r>
          </a:p>
          <a:p>
            <a:r>
              <a:rPr lang="de-DE" sz="1600" dirty="0">
                <a:latin typeface="+mj-lt"/>
                <a:cs typeface="Arial" panose="020B0604020202020204" pitchFamily="34" charset="0"/>
              </a:rPr>
              <a:t>       </a:t>
            </a:r>
            <a:r>
              <a:rPr lang="de-DE" sz="1200" dirty="0">
                <a:latin typeface="+mj-lt"/>
                <a:cs typeface="Arial" panose="020B0604020202020204" pitchFamily="34" charset="0"/>
              </a:rPr>
              <a:t>Daten-Auslese, Daten-Akquisition, Datenanalyse sowie Überwachung und Steuerung von Detektoren und Detektorsystemen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Entwicklung von elektronischen Modulen und Systemen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Mitwirkung bei Einsatz oder Anwendung neuer Technologien in der 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Bestückung von elektronischen Modulen und Reparaturen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1560" y="6926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Tätigkeitsgebiete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36450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Experimente und Projekte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611560" y="4454623"/>
            <a:ext cx="1143000" cy="1221433"/>
            <a:chOff x="611560" y="4742655"/>
            <a:chExt cx="1143000" cy="1221433"/>
          </a:xfrm>
        </p:grpSpPr>
        <p:pic>
          <p:nvPicPr>
            <p:cNvPr id="1026" name="Picture 2" descr="https://www.gsi.de/fileadmin/_processed_/6/b/csm_HADES_a8fc8469e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742655"/>
              <a:ext cx="1143000" cy="99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611560" y="5733256"/>
              <a:ext cx="1143000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HADES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707904" y="3901197"/>
            <a:ext cx="1143000" cy="1771371"/>
            <a:chOff x="3707904" y="4189229"/>
            <a:chExt cx="1143000" cy="1771371"/>
          </a:xfrm>
        </p:grpSpPr>
        <p:pic>
          <p:nvPicPr>
            <p:cNvPr id="1030" name="Picture 6" descr="https://www.gsi.de/fileadmin/_processed_/d/4/csm_csm_cbm_experiment_logo_04_e63d7544de_27b36404e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4189229"/>
              <a:ext cx="1143000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3707904" y="5729768"/>
              <a:ext cx="1143000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CBM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195736" y="4492724"/>
            <a:ext cx="1143000" cy="1183332"/>
            <a:chOff x="2195736" y="4780756"/>
            <a:chExt cx="1143000" cy="1183332"/>
          </a:xfrm>
        </p:grpSpPr>
        <p:pic>
          <p:nvPicPr>
            <p:cNvPr id="1028" name="Picture 4" descr="https://www.gsi.de/fileadmin/_processed_/e/b/csm_FAIR_Logo_rgb_3bac9e857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780756"/>
              <a:ext cx="1143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2195736" y="5733256"/>
              <a:ext cx="1143000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FAIR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5292080" y="4454623"/>
            <a:ext cx="1143000" cy="1221433"/>
            <a:chOff x="5292080" y="4742655"/>
            <a:chExt cx="1143000" cy="1221433"/>
          </a:xfrm>
        </p:grpSpPr>
        <p:pic>
          <p:nvPicPr>
            <p:cNvPr id="1032" name="Picture 8" descr="https://www.gsi.de/fileadmin/_processed_/0/9/csm_nustar_logo_de68c5385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742655"/>
              <a:ext cx="114300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5292080" y="5733256"/>
              <a:ext cx="1143000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NUSTAR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804248" y="5049935"/>
            <a:ext cx="1143000" cy="622633"/>
            <a:chOff x="6804248" y="5337967"/>
            <a:chExt cx="1143000" cy="622633"/>
          </a:xfrm>
        </p:grpSpPr>
        <p:pic>
          <p:nvPicPr>
            <p:cNvPr id="1036" name="Picture 12" descr="https://www.gsi.de/fileadmin/_processed_/0/f/csm_mini_overview_exp_APPA_05_efb95f877f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337967"/>
              <a:ext cx="1143000" cy="39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6804248" y="5729768"/>
              <a:ext cx="1143000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APPA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804248" y="4492724"/>
            <a:ext cx="1143000" cy="509284"/>
            <a:chOff x="6804248" y="4780756"/>
            <a:chExt cx="1143000" cy="509284"/>
          </a:xfrm>
        </p:grpSpPr>
        <p:pic>
          <p:nvPicPr>
            <p:cNvPr id="1034" name="Picture 10" descr="https://www.gsi.de/fileadmin/_processed_/b/c/csm_pandalogo_9279abe675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780756"/>
              <a:ext cx="1143000" cy="26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feld 21"/>
            <p:cNvSpPr txBox="1"/>
            <p:nvPr/>
          </p:nvSpPr>
          <p:spPr>
            <a:xfrm>
              <a:off x="6804248" y="5059208"/>
              <a:ext cx="1143000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PANDA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87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46272" y="75104"/>
            <a:ext cx="399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723970" y="65204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Abteilung Experimentelektronik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611560" y="1268760"/>
            <a:ext cx="1872208" cy="1535137"/>
            <a:chOff x="611560" y="1268760"/>
            <a:chExt cx="1872208" cy="1535137"/>
          </a:xfrm>
        </p:grpSpPr>
        <p:pic>
          <p:nvPicPr>
            <p:cNvPr id="1026" name="Picture 2" descr="1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60"/>
              <a:ext cx="1872208" cy="130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611560" y="2573065"/>
              <a:ext cx="1872208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ASIC Entwicklung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552814" y="1268762"/>
            <a:ext cx="1491861" cy="1526974"/>
            <a:chOff x="2552814" y="1268762"/>
            <a:chExt cx="1491861" cy="1526974"/>
          </a:xfrm>
        </p:grpSpPr>
        <p:pic>
          <p:nvPicPr>
            <p:cNvPr id="1034" name="Picture 10" descr="https://www.gsi.de/fileadmin/_processed_/3/f/csm_digitalelektronik_icon_9ac115a26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814" y="1268762"/>
              <a:ext cx="1491861" cy="129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2555776" y="2564904"/>
              <a:ext cx="1488899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Digitalelektronik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211960" y="1268760"/>
            <a:ext cx="1872208" cy="1526976"/>
            <a:chOff x="4211960" y="1268760"/>
            <a:chExt cx="1872208" cy="1526976"/>
          </a:xfrm>
        </p:grpSpPr>
        <p:pic>
          <p:nvPicPr>
            <p:cNvPr id="1030" name="Picture 6" descr="https://www.gsi.de/fileadmin/_processed_/c/b/csm_AESD_LOGO_0d14a86e6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268760"/>
              <a:ext cx="1871998" cy="129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4211960" y="2564904"/>
              <a:ext cx="1872208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Analogelektronik und Systemdesign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249750" y="1268762"/>
            <a:ext cx="2210682" cy="1526974"/>
            <a:chOff x="6249750" y="1268762"/>
            <a:chExt cx="2210682" cy="1526974"/>
          </a:xfrm>
        </p:grpSpPr>
        <p:pic>
          <p:nvPicPr>
            <p:cNvPr id="1032" name="Picture 8" descr="https://www.gsi.de/fileadmin/_processed_/c/e/csm_EdaPcbEngineeringLogo_a0740ba4e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750" y="1268762"/>
              <a:ext cx="2210682" cy="130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6249750" y="2564904"/>
              <a:ext cx="2210682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EDA / PCB Engineering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604293" y="2954588"/>
            <a:ext cx="1743571" cy="1529377"/>
            <a:chOff x="1604293" y="2954588"/>
            <a:chExt cx="1743571" cy="1529377"/>
          </a:xfrm>
        </p:grpSpPr>
        <p:pic>
          <p:nvPicPr>
            <p:cNvPr id="1036" name="Picture 12" descr="https://www.gsi.de/fileadmin/_processed_/9/3/csm_20200130_093555_fertigung_bf69fe242b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293" y="2954588"/>
              <a:ext cx="1743570" cy="130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1604294" y="4253133"/>
              <a:ext cx="1743570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Fertigung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3479962" y="2954588"/>
            <a:ext cx="1884126" cy="1532400"/>
            <a:chOff x="3479962" y="2954588"/>
            <a:chExt cx="1884126" cy="1532400"/>
          </a:xfrm>
        </p:grpSpPr>
        <p:pic>
          <p:nvPicPr>
            <p:cNvPr id="1038" name="Picture 14" descr="https://www.gsi.de/fileadmin/_processed_/4/b/csm_embedded_software_icon2_2271809e6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962" y="2954588"/>
              <a:ext cx="1884126" cy="130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3479962" y="4256156"/>
              <a:ext cx="1884126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Embedded Software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5518391" y="2954588"/>
            <a:ext cx="1573889" cy="1529377"/>
            <a:chOff x="5518391" y="2954588"/>
            <a:chExt cx="1573889" cy="1529377"/>
          </a:xfrm>
        </p:grpSpPr>
        <p:pic>
          <p:nvPicPr>
            <p:cNvPr id="1040" name="Picture 16" descr="https://www.gsi.de/fileadmin/_processed_/5/7/csm_LabVIEW-Epics_98be49a6bb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8391" y="2954588"/>
              <a:ext cx="1573889" cy="130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feld 21"/>
            <p:cNvSpPr txBox="1"/>
            <p:nvPr/>
          </p:nvSpPr>
          <p:spPr>
            <a:xfrm>
              <a:off x="5518391" y="4253133"/>
              <a:ext cx="1573889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Kontrollsysteme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563338" y="4653136"/>
            <a:ext cx="1720630" cy="1538510"/>
            <a:chOff x="2563338" y="4653136"/>
            <a:chExt cx="1720630" cy="1538510"/>
          </a:xfrm>
        </p:grpSpPr>
        <p:pic>
          <p:nvPicPr>
            <p:cNvPr id="1044" name="Picture 20" descr="https://www.gsi.de/fileadmin/_processed_/f/3/csm_DataAnalysisIcon_7626acad14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339" y="4653136"/>
              <a:ext cx="1720629" cy="130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2563338" y="5960814"/>
              <a:ext cx="1720630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Datenerfassung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4427984" y="4654486"/>
            <a:ext cx="2332728" cy="1537160"/>
            <a:chOff x="4427984" y="4654486"/>
            <a:chExt cx="2332728" cy="1537160"/>
          </a:xfrm>
        </p:grpSpPr>
        <p:pic>
          <p:nvPicPr>
            <p:cNvPr id="1042" name="Picture 18" descr="https://www.gsi.de/fileadmin/_processed_/f/7/csm_DAQIcon_423c6c3c8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4654486"/>
              <a:ext cx="2332728" cy="1306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feld 23"/>
            <p:cNvSpPr txBox="1"/>
            <p:nvPr/>
          </p:nvSpPr>
          <p:spPr>
            <a:xfrm>
              <a:off x="4427984" y="5960814"/>
              <a:ext cx="2332728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/>
                <a:t>Datenanalyse und online Monitoring</a:t>
              </a:r>
            </a:p>
          </p:txBody>
        </p:sp>
      </p:grpSp>
      <p:sp>
        <p:nvSpPr>
          <p:cNvPr id="8" name="Abgerundetes Rechteck 7"/>
          <p:cNvSpPr/>
          <p:nvPr/>
        </p:nvSpPr>
        <p:spPr>
          <a:xfrm>
            <a:off x="251520" y="1021378"/>
            <a:ext cx="8640960" cy="5287942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31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46272" y="75104"/>
            <a:ext cx="399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723970" y="65204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Abteilung Experimentelektronik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1560" y="1220554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Insgesamt  30 Personen</a:t>
            </a:r>
            <a:endParaRPr lang="de-DE" sz="12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Gruppe Fertigung 5 Personen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Baugruppen in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Circa 80 Projekte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6000 Platinen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cs typeface="Arial" panose="020B0604020202020204" pitchFamily="34" charset="0"/>
              </a:rPr>
              <a:t>400000 Bauteile</a:t>
            </a:r>
          </a:p>
        </p:txBody>
      </p:sp>
    </p:spTree>
    <p:extLst>
      <p:ext uri="{BB962C8B-B14F-4D97-AF65-F5344CB8AC3E}">
        <p14:creationId xmlns:p14="http://schemas.microsoft.com/office/powerpoint/2010/main" val="61719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6926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Fertigung von Baugruppen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46272" y="75104"/>
            <a:ext cx="40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729288" y="2348880"/>
            <a:ext cx="1062186" cy="6655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Material-beschaffung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1881416" y="2348880"/>
            <a:ext cx="1062186" cy="6655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Lötpasten-druck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3033544" y="2350800"/>
            <a:ext cx="1062186" cy="6655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SMD Bestückung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4176303" y="2348880"/>
            <a:ext cx="1062186" cy="6655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Löten Dampfphase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5329180" y="2348880"/>
            <a:ext cx="1062186" cy="6655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Sicht-kontrolle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481308" y="2350800"/>
            <a:ext cx="1062186" cy="6655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THT Bestückung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7633436" y="2337480"/>
            <a:ext cx="1224136" cy="6655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Programmierung/Test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1416767" y="4365104"/>
            <a:ext cx="6264696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033544" y="4616460"/>
            <a:ext cx="186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Fertigungsprozess</a:t>
            </a:r>
          </a:p>
        </p:txBody>
      </p:sp>
    </p:spTree>
    <p:extLst>
      <p:ext uri="{BB962C8B-B14F-4D97-AF65-F5344CB8AC3E}">
        <p14:creationId xmlns:p14="http://schemas.microsoft.com/office/powerpoint/2010/main" val="423363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46272" y="75104"/>
            <a:ext cx="40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6926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/>
              <a:t>Lotpastendrucker</a:t>
            </a:r>
            <a:endParaRPr lang="de-DE" u="sng" dirty="0"/>
          </a:p>
          <a:p>
            <a:endParaRPr lang="de-DE" u="sng" dirty="0"/>
          </a:p>
        </p:txBody>
      </p:sp>
      <p:sp>
        <p:nvSpPr>
          <p:cNvPr id="8" name="Textfeld 7"/>
          <p:cNvSpPr txBox="1"/>
          <p:nvPr/>
        </p:nvSpPr>
        <p:spPr>
          <a:xfrm>
            <a:off x="894157" y="4859635"/>
            <a:ext cx="497142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/>
              <a:t>Lotpastendrucker</a:t>
            </a:r>
            <a:r>
              <a:rPr lang="de-DE" sz="1000" dirty="0"/>
              <a:t> DEK </a:t>
            </a:r>
            <a:r>
              <a:rPr lang="de-DE" sz="1000" dirty="0" err="1"/>
              <a:t>Horizon</a:t>
            </a:r>
            <a:r>
              <a:rPr lang="de-DE" sz="1000" dirty="0"/>
              <a:t> 01iX</a:t>
            </a:r>
          </a:p>
        </p:txBody>
      </p:sp>
      <p:pic>
        <p:nvPicPr>
          <p:cNvPr id="4099" name="Picture 3" descr="C:\Users\Maggho\Desktop\PRÄSENTATIONEN\20230417 Fertigung\Gsi\20230414_16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57" y="1779265"/>
            <a:ext cx="4971419" cy="30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084168" y="1916832"/>
            <a:ext cx="2808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Automatische Schablonenreinigung</a:t>
            </a:r>
          </a:p>
          <a:p>
            <a:endParaRPr lang="de-DE" sz="1200" dirty="0"/>
          </a:p>
          <a:p>
            <a:r>
              <a:rPr lang="de-DE" sz="1200" dirty="0"/>
              <a:t>Ausrichtung mittels Kamera</a:t>
            </a:r>
          </a:p>
          <a:p>
            <a:endParaRPr lang="de-DE" sz="1200" dirty="0"/>
          </a:p>
          <a:p>
            <a:r>
              <a:rPr lang="de-DE" sz="1200" dirty="0" err="1"/>
              <a:t>Grid</a:t>
            </a:r>
            <a:r>
              <a:rPr lang="de-DE" sz="1200" dirty="0"/>
              <a:t>-Lock (PCB-Support)</a:t>
            </a:r>
          </a:p>
          <a:p>
            <a:endParaRPr lang="de-DE" sz="1200" dirty="0"/>
          </a:p>
          <a:p>
            <a:r>
              <a:rPr lang="de-DE" sz="1200" dirty="0"/>
              <a:t>Siebrahmenaufnahme:</a:t>
            </a:r>
          </a:p>
          <a:p>
            <a:r>
              <a:rPr lang="de-DE" sz="1200" dirty="0"/>
              <a:t>736 x 736mm</a:t>
            </a:r>
          </a:p>
          <a:p>
            <a:endParaRPr lang="de-DE" sz="1200" dirty="0"/>
          </a:p>
          <a:p>
            <a:r>
              <a:rPr lang="de-DE" sz="1200" dirty="0"/>
              <a:t>Ausrichtgenauigkeit:</a:t>
            </a:r>
          </a:p>
          <a:p>
            <a:r>
              <a:rPr lang="de-DE" sz="1200" dirty="0"/>
              <a:t>1,66 @ ± 25 µm</a:t>
            </a:r>
          </a:p>
        </p:txBody>
      </p:sp>
    </p:spTree>
    <p:extLst>
      <p:ext uri="{BB962C8B-B14F-4D97-AF65-F5344CB8AC3E}">
        <p14:creationId xmlns:p14="http://schemas.microsoft.com/office/powerpoint/2010/main" val="367943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46272" y="75104"/>
            <a:ext cx="40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6926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SMD-Bestückungsautomat</a:t>
            </a:r>
          </a:p>
          <a:p>
            <a:endParaRPr lang="de-DE" u="sng" dirty="0"/>
          </a:p>
        </p:txBody>
      </p:sp>
      <p:pic>
        <p:nvPicPr>
          <p:cNvPr id="4098" name="Picture 2" descr="C:\Users\Maggho\Desktop\PRÄSENTATIONEN\20230417 Fertigung\Gsi\2023041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16832"/>
            <a:ext cx="52485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55576" y="4869160"/>
            <a:ext cx="524858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Bestückungsautomat ASM SIPLACE SX1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84168" y="1916832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Bestückleistung</a:t>
            </a:r>
            <a:r>
              <a:rPr lang="de-DE" sz="1200" dirty="0"/>
              <a:t>:</a:t>
            </a:r>
          </a:p>
          <a:p>
            <a:r>
              <a:rPr lang="de-DE" sz="1200" dirty="0"/>
              <a:t>15000 BE/h</a:t>
            </a:r>
          </a:p>
          <a:p>
            <a:endParaRPr lang="de-DE" sz="1200" dirty="0"/>
          </a:p>
          <a:p>
            <a:r>
              <a:rPr lang="de-DE" sz="1200" dirty="0"/>
              <a:t>Stellplatzkapazität:</a:t>
            </a:r>
          </a:p>
          <a:p>
            <a:r>
              <a:rPr lang="de-DE" sz="1200" dirty="0"/>
              <a:t>120 x 8 mm</a:t>
            </a:r>
          </a:p>
          <a:p>
            <a:endParaRPr lang="de-DE" sz="1200" dirty="0"/>
          </a:p>
          <a:p>
            <a:r>
              <a:rPr lang="de-DE" sz="1200" dirty="0"/>
              <a:t>Zuführung:</a:t>
            </a:r>
          </a:p>
          <a:p>
            <a:r>
              <a:rPr lang="de-DE" sz="1200" dirty="0"/>
              <a:t>Tape &amp; </a:t>
            </a:r>
            <a:r>
              <a:rPr lang="de-DE" sz="1200" dirty="0" err="1"/>
              <a:t>Reel</a:t>
            </a:r>
            <a:r>
              <a:rPr lang="de-DE" sz="1200" dirty="0"/>
              <a:t>, Tray</a:t>
            </a:r>
          </a:p>
          <a:p>
            <a:endParaRPr lang="de-DE" sz="1200" dirty="0"/>
          </a:p>
          <a:p>
            <a:r>
              <a:rPr lang="de-DE" sz="1200" dirty="0" err="1"/>
              <a:t>Bauelementespektrum</a:t>
            </a:r>
            <a:r>
              <a:rPr lang="de-DE" sz="1200" dirty="0"/>
              <a:t>:</a:t>
            </a:r>
          </a:p>
          <a:p>
            <a:r>
              <a:rPr lang="de-DE" sz="1200" dirty="0"/>
              <a:t>0201 (metrisch) bis 200 x 110 x 50 mm</a:t>
            </a:r>
          </a:p>
          <a:p>
            <a:endParaRPr lang="de-DE" sz="1200" dirty="0"/>
          </a:p>
          <a:p>
            <a:r>
              <a:rPr lang="de-DE" sz="1200" dirty="0"/>
              <a:t>Leiterplattenformat:</a:t>
            </a:r>
          </a:p>
          <a:p>
            <a:r>
              <a:rPr lang="de-DE" sz="1200" dirty="0"/>
              <a:t>50 x 50 mm bis 560 x 560 mm</a:t>
            </a:r>
          </a:p>
          <a:p>
            <a:endParaRPr lang="de-DE" sz="1200" dirty="0"/>
          </a:p>
          <a:p>
            <a:r>
              <a:rPr lang="de-DE" sz="1200" dirty="0" err="1"/>
              <a:t>Bestückgenauigkeit</a:t>
            </a:r>
            <a:r>
              <a:rPr lang="de-DE" sz="1200" dirty="0"/>
              <a:t>:</a:t>
            </a:r>
          </a:p>
          <a:p>
            <a:r>
              <a:rPr lang="de-DE" sz="1200" dirty="0"/>
              <a:t>22 µm @ 3 </a:t>
            </a:r>
            <a:r>
              <a:rPr lang="el-GR" sz="1200" dirty="0"/>
              <a:t>σ</a:t>
            </a:r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8510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000" dirty="0">
                <a:latin typeface="Arial" panose="020B0604020202020204" pitchFamily="34" charset="0"/>
              </a:rPr>
              <a:t>18.03.2024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>
                <a:latin typeface="Arial" panose="020B0604020202020204" pitchFamily="34" charset="0"/>
              </a:rPr>
              <a:t>Experimentelektronik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6BD4-CCA8-4B7E-8F72-D47C4B7D37D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69269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Bauteilformen</a:t>
            </a:r>
          </a:p>
          <a:p>
            <a:endParaRPr lang="de-DE" dirty="0"/>
          </a:p>
          <a:p>
            <a:r>
              <a:rPr lang="de-DE" dirty="0"/>
              <a:t>SMT - </a:t>
            </a:r>
            <a:r>
              <a:rPr lang="de-DE" u="sng" dirty="0"/>
              <a:t>S</a:t>
            </a:r>
            <a:r>
              <a:rPr lang="de-DE" dirty="0"/>
              <a:t>urface-</a:t>
            </a:r>
            <a:r>
              <a:rPr lang="de-DE" u="sng" dirty="0" err="1"/>
              <a:t>M</a:t>
            </a:r>
            <a:r>
              <a:rPr lang="de-DE" dirty="0" err="1"/>
              <a:t>ounted</a:t>
            </a:r>
            <a:r>
              <a:rPr lang="de-DE" dirty="0"/>
              <a:t> </a:t>
            </a:r>
            <a:r>
              <a:rPr lang="de-DE" u="sng" dirty="0"/>
              <a:t>T</a:t>
            </a:r>
            <a:r>
              <a:rPr lang="de-DE" dirty="0"/>
              <a:t>echnology</a:t>
            </a:r>
          </a:p>
        </p:txBody>
      </p:sp>
      <p:pic>
        <p:nvPicPr>
          <p:cNvPr id="2050" name="Picture 2" descr="C:\Users\Maggho\Desktop\PRÄSENTATIONEN\20221027 SMD Rework\Bauteile\SMT_Siz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916832"/>
            <a:ext cx="3022347" cy="33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44" y="3966414"/>
            <a:ext cx="1944216" cy="12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71246" y="5241719"/>
            <a:ext cx="1332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Widerstände 0805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621930" y="5267658"/>
            <a:ext cx="1604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Gängige Bauteilgrößen</a:t>
            </a:r>
          </a:p>
        </p:txBody>
      </p:sp>
      <p:pic>
        <p:nvPicPr>
          <p:cNvPr id="3074" name="Picture 2" descr="C:\Users\Maggho\Desktop\PRÄSENTATIONEN\20221027 SMD Rework\Bauteile\SMD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85" y="2158949"/>
            <a:ext cx="1669333" cy="125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793328" y="3404817"/>
            <a:ext cx="888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Kerko</a:t>
            </a:r>
            <a:r>
              <a:rPr lang="de-DE" sz="1200" dirty="0"/>
              <a:t> 0603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46272" y="75104"/>
            <a:ext cx="392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Baugruppenfertigung GSI Darmstadt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77773"/>
            <a:ext cx="623542" cy="62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6285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On-screen Show (4:3)</PresentationFormat>
  <Paragraphs>241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 Biljan</dc:creator>
  <cp:lastModifiedBy>Goettlicher, Peter</cp:lastModifiedBy>
  <cp:revision>124</cp:revision>
  <dcterms:created xsi:type="dcterms:W3CDTF">2022-10-04T02:29:57Z</dcterms:created>
  <dcterms:modified xsi:type="dcterms:W3CDTF">2024-03-18T09:50:02Z</dcterms:modified>
</cp:coreProperties>
</file>